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8" r:id="rId3"/>
    <p:sldId id="259" r:id="rId4"/>
    <p:sldId id="274" r:id="rId5"/>
    <p:sldId id="281" r:id="rId6"/>
    <p:sldId id="284" r:id="rId7"/>
    <p:sldId id="295" r:id="rId8"/>
    <p:sldId id="314" r:id="rId9"/>
    <p:sldId id="316" r:id="rId10"/>
    <p:sldId id="269" r:id="rId11"/>
    <p:sldId id="270" r:id="rId12"/>
    <p:sldId id="271" r:id="rId13"/>
    <p:sldId id="272" r:id="rId14"/>
    <p:sldId id="273" r:id="rId15"/>
    <p:sldId id="268" r:id="rId16"/>
  </p:sldIdLst>
  <p:sldSz cx="9144000" cy="6858000" type="screen4x3"/>
  <p:notesSz cx="6858000" cy="91440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89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1D23C6-BC4B-EA46-B161-B3A503C99AD7}" type="datetimeFigureOut">
              <a:rPr lang="en-US" smtClean="0"/>
              <a:t>11/10/11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2320BF-4C5E-EE45-8EF8-83FEAC8C6317}" type="slidenum">
              <a:rPr lang="en-US" smtClean="0"/>
              <a:t>‹#›</a:t>
            </a:fld>
            <a:endParaRPr lang="en-US"/>
          </a:p>
        </p:txBody>
      </p:sp>
    </p:spTree>
    <p:extLst>
      <p:ext uri="{BB962C8B-B14F-4D97-AF65-F5344CB8AC3E}">
        <p14:creationId xmlns:p14="http://schemas.microsoft.com/office/powerpoint/2010/main" val="2443419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17FEEE-CB56-1846-95A9-F11027AAE94B}" type="datetimeFigureOut">
              <a:rPr lang="en-US" smtClean="0"/>
              <a:t>11/10/11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DCBC8-511E-9D41-9EBA-90775E4D27A7}" type="slidenum">
              <a:rPr lang="en-US" smtClean="0"/>
              <a:t>‹#›</a:t>
            </a:fld>
            <a:endParaRPr lang="en-US"/>
          </a:p>
        </p:txBody>
      </p:sp>
    </p:spTree>
    <p:extLst>
      <p:ext uri="{BB962C8B-B14F-4D97-AF65-F5344CB8AC3E}">
        <p14:creationId xmlns:p14="http://schemas.microsoft.com/office/powerpoint/2010/main" val="14207128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Bef>
                <a:spcPct val="0"/>
              </a:spcBef>
            </a:pPr>
            <a:r>
              <a:rPr lang="en-US" dirty="0" smtClean="0"/>
              <a:t>DEEP- To ensure that we are harnessing the enormous power of the TeraGrid resources as an integrated system we have the Advanced Support for TeraGrid Applications (ASTA) program that involves our distributed user support team (~20 people across 8 sites, coordinated by GIG).  The ASTA program places 1/4 to 1/2 of a support person in a scientific application team for 4 to 12 months, working with that team to exploit TeraGrid capabilities.  The ASTA program supports roughly a dozen teams at a time, with a goal of 20-25 teams supported per year.</a:t>
            </a:r>
          </a:p>
          <a:p>
            <a:pPr>
              <a:spcBef>
                <a:spcPct val="0"/>
              </a:spcBef>
            </a:pPr>
            <a:endParaRPr lang="en-US" dirty="0" smtClean="0"/>
          </a:p>
          <a:p>
            <a:pPr>
              <a:spcBef>
                <a:spcPct val="0"/>
              </a:spcBef>
            </a:pPr>
            <a:r>
              <a:rPr lang="en-US" dirty="0" smtClean="0"/>
              <a:t>WIDE-   For over 2 decades the NSF high performance computing program, including TeraGrid, has served several thousand users very effectively.  However, NSF alone funds tens of thousands of scientists, most of whom have computational requirements that do not frequently require supercomputers.  The TeraGrid Science Gateways program is a set of partnerships with discipline-specific teams who are providing computational infrastructure for their science communities.  The partnerships involve integrating TeraGrid as a computational and data management “service provider” embedded in the science-community infrastructure.  Over a twenty we portal style science gateways are part of this program, with more being added continually.  In addition, this program includes a peer-grid interoperation effort with Open Science Grid and a desktop application effort that is leveraging an NIH-funded biomedical project directed by Rick Stevens at the University of Chicago.</a:t>
            </a:r>
          </a:p>
          <a:p>
            <a:pPr>
              <a:spcBef>
                <a:spcPct val="0"/>
              </a:spcBef>
            </a:pPr>
            <a:endParaRPr lang="en-US" dirty="0" smtClean="0"/>
          </a:p>
          <a:p>
            <a:pPr>
              <a:spcBef>
                <a:spcPct val="0"/>
              </a:spcBef>
            </a:pPr>
            <a:r>
              <a:rPr lang="en-US" dirty="0" smtClean="0"/>
              <a:t>OPEN- TeraGrid began as an infrastructure  involving four partner sites, grew to nine sites, and is currently organized as a set of resource providers and a central “grid infrastructure group” (GIG) providing central services and support as well as management and operations.  This structure allows TeraGrid to grow to dozens of resource provider sites, making it an “open” partnership. In addition, TeraGrid architecture is service-oriented, stressing open source standards such as are deployed with key software including the </a:t>
            </a:r>
            <a:r>
              <a:rPr lang="en-US" dirty="0" err="1" smtClean="0"/>
              <a:t>Globus</a:t>
            </a:r>
            <a:r>
              <a:rPr lang="en-US" dirty="0" smtClean="0"/>
              <a:t> Toolkit GT4, Condor, and other tools. In order to partner with the broader community of universities and other service and resource providers, TeraGrid is defining a set of “campus partnerships” during 2006. The goal of these partnership programs is to work with campuses (where most TeraGrid users reside) to improve and streamline TeraGrid access from campus systems, as well as to work with campuses to develop a set of frameworks that can be used to create national-scale cyberinfrastructure for computation and for data federation.  These programs will explicitly reach beyond the R1 institutions to include the broader R&amp;E community.</a:t>
            </a:r>
            <a:endParaRPr lang="en-US" dirty="0"/>
          </a:p>
        </p:txBody>
      </p:sp>
      <p:sp>
        <p:nvSpPr>
          <p:cNvPr id="4" name="Header Placeholder 3"/>
          <p:cNvSpPr>
            <a:spLocks noGrp="1"/>
          </p:cNvSpPr>
          <p:nvPr>
            <p:ph type="hdr" sz="quarter" idx="10"/>
          </p:nvPr>
        </p:nvSpPr>
        <p:spPr/>
        <p:txBody>
          <a:bodyPr/>
          <a:lstStyle/>
          <a:p>
            <a:pPr>
              <a:defRPr/>
            </a:pPr>
            <a:r>
              <a:rPr lang="en-US" smtClean="0"/>
              <a:t>TeraGrid'06</a:t>
            </a:r>
            <a:endParaRPr lang="en-US"/>
          </a:p>
        </p:txBody>
      </p:sp>
      <p:sp>
        <p:nvSpPr>
          <p:cNvPr id="5" name="Date Placeholder 4"/>
          <p:cNvSpPr>
            <a:spLocks noGrp="1"/>
          </p:cNvSpPr>
          <p:nvPr>
            <p:ph type="dt" idx="11"/>
          </p:nvPr>
        </p:nvSpPr>
        <p:spPr/>
        <p:txBody>
          <a:bodyPr/>
          <a:lstStyle/>
          <a:p>
            <a:pPr>
              <a:defRPr/>
            </a:pPr>
            <a:r>
              <a:rPr lang="en-US" smtClean="0"/>
              <a:t>June 2006</a:t>
            </a:r>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pPr>
              <a:defRPr/>
            </a:pPr>
            <a:r>
              <a:rPr lang="en-US" smtClean="0"/>
              <a:t>Charlie Catlett (cec@uchicago.edu)</a:t>
            </a:r>
            <a:endParaRPr lang="en-US"/>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pPr>
              <a:defRPr/>
            </a:pPr>
            <a:fld id="{89A842EE-8B69-44AB-A993-712E960336A9}"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Providing capabilities</a:t>
            </a:r>
            <a:r>
              <a:rPr lang="en-US" baseline="0" dirty="0" smtClean="0"/>
              <a:t> and services beyond flops </a:t>
            </a:r>
          </a:p>
          <a:p>
            <a:endParaRPr lang="en-US" baseline="0" dirty="0" smtClean="0"/>
          </a:p>
          <a:p>
            <a:r>
              <a:rPr lang="en-US" baseline="0" dirty="0" smtClean="0"/>
              <a:t>We provide the integrated environment allowing for the coherent use of the various resources and services supported by NSF.</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E3CC798-F099-42A6-8879-0DF1BEAAC610}"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165DA7-1197-4EEA-8151-B2585E881B4A}"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87FCC2-AFFF-478E-A827-D8DD4AB5E717}" type="datetimeFigureOut">
              <a:rPr lang="en-US" smtClean="0"/>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105916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FCC2-AFFF-478E-A827-D8DD4AB5E717}" type="datetimeFigureOut">
              <a:rPr lang="en-US" smtClean="0"/>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181974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FCC2-AFFF-478E-A827-D8DD4AB5E717}" type="datetimeFigureOut">
              <a:rPr lang="en-US" smtClean="0"/>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407268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FCC2-AFFF-478E-A827-D8DD4AB5E717}" type="datetimeFigureOut">
              <a:rPr lang="en-US" smtClean="0"/>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213985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87FCC2-AFFF-478E-A827-D8DD4AB5E717}" type="datetimeFigureOut">
              <a:rPr lang="en-US" smtClean="0"/>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361479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1"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87FCC2-AFFF-478E-A827-D8DD4AB5E717}" type="datetimeFigureOut">
              <a:rPr lang="en-US" smtClean="0"/>
              <a:t>11/10/11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269382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87FCC2-AFFF-478E-A827-D8DD4AB5E717}" type="datetimeFigureOut">
              <a:rPr lang="en-US" smtClean="0"/>
              <a:t>11/10/11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345741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87FCC2-AFFF-478E-A827-D8DD4AB5E717}" type="datetimeFigureOut">
              <a:rPr lang="en-US" smtClean="0"/>
              <a:t>11/10/11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322214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7FCC2-AFFF-478E-A827-D8DD4AB5E717}" type="datetimeFigureOut">
              <a:rPr lang="en-US" smtClean="0"/>
              <a:t>11/10/11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130554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7FCC2-AFFF-478E-A827-D8DD4AB5E717}" type="datetimeFigureOut">
              <a:rPr lang="en-US" smtClean="0"/>
              <a:t>11/10/11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49813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7FCC2-AFFF-478E-A827-D8DD4AB5E717}" type="datetimeFigureOut">
              <a:rPr lang="en-US" smtClean="0"/>
              <a:t>11/10/11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24334930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2C87FCC2-AFFF-478E-A827-D8DD4AB5E717}" type="datetimeFigureOut">
              <a:rPr lang="en-US" smtClean="0"/>
              <a:t>11/10/11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CD7D018F-DCE7-4E7C-94C6-1A191101F29E}" type="slidenum">
              <a:rPr lang="en-US" smtClean="0"/>
              <a:t>‹#›</a:t>
            </a:fld>
            <a:endParaRPr lang="en-US"/>
          </a:p>
        </p:txBody>
      </p:sp>
    </p:spTree>
    <p:extLst>
      <p:ext uri="{BB962C8B-B14F-4D97-AF65-F5344CB8AC3E}">
        <p14:creationId xmlns:p14="http://schemas.microsoft.com/office/powerpoint/2010/main" val="3712468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marru@apache.org" TargetMode="External"/><Relationship Id="rId4" Type="http://schemas.openxmlformats.org/officeDocument/2006/relationships/hyperlink" Target="mailto:airavata-dev@incubator.apache.org" TargetMode="External"/><Relationship Id="rId5" Type="http://schemas.openxmlformats.org/officeDocument/2006/relationships/hyperlink" Target="http://airavata.org" TargetMode="External"/><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so2.com/about/leadership/paul_fremantle/" TargetMode="External"/><Relationship Id="rId4" Type="http://schemas.openxmlformats.org/officeDocument/2006/relationships/hyperlink" Target="http://www.linkedin.com/in/rossgardler" TargetMode="External"/><Relationship Id="rId5" Type="http://schemas.openxmlformats.org/officeDocument/2006/relationships/hyperlink" Target="http://sunset.usc.edu/~mattmann/" TargetMode="External"/><Relationship Id="rId6" Type="http://schemas.openxmlformats.org/officeDocument/2006/relationships/hyperlink" Target="http://people.apache.org/~aslom" TargetMode="External"/><Relationship Id="rId7" Type="http://schemas.openxmlformats.org/officeDocument/2006/relationships/hyperlink" Target="http://en.wikipedia.org/wiki/Sanjiva_Weerawarana" TargetMode="External"/><Relationship Id="rId1" Type="http://schemas.openxmlformats.org/officeDocument/2006/relationships/slideLayout" Target="../slideLayouts/slideLayout2.xml"/><Relationship Id="rId2" Type="http://schemas.openxmlformats.org/officeDocument/2006/relationships/hyperlink" Target="http://people.apache.org/~at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679739" y="2633382"/>
            <a:ext cx="7771534" cy="2286000"/>
          </a:xfrm>
        </p:spPr>
        <p:txBody>
          <a:bodyPr/>
          <a:lstStyle/>
          <a:p>
            <a:pPr eaLnBrk="1" hangingPunct="1"/>
            <a:r>
              <a:rPr lang="en-US" sz="4300" b="1" dirty="0" smtClean="0">
                <a:ea typeface="ＭＳ Ｐゴシック" pitchFamily="34" charset="-128"/>
              </a:rPr>
              <a:t>Apache Airavata (Incubating)</a:t>
            </a:r>
            <a:br>
              <a:rPr lang="en-US" sz="4300" b="1" dirty="0" smtClean="0">
                <a:ea typeface="ＭＳ Ｐゴシック" pitchFamily="34" charset="-128"/>
              </a:rPr>
            </a:br>
            <a:r>
              <a:rPr lang="en-US" sz="4300" b="1" dirty="0" smtClean="0">
                <a:ea typeface="ＭＳ Ｐゴシック" pitchFamily="34" charset="-128"/>
              </a:rPr>
              <a:t>Gateway to Grids &amp; Clouds</a:t>
            </a:r>
            <a:endParaRPr lang="en-US" sz="4300" b="1" dirty="0">
              <a:ea typeface="ＭＳ Ｐゴシック" pitchFamily="34" charset="-128"/>
            </a:endParaRPr>
          </a:p>
        </p:txBody>
      </p:sp>
      <p:sp>
        <p:nvSpPr>
          <p:cNvPr id="9" name="Rectangle 3"/>
          <p:cNvSpPr>
            <a:spLocks noGrp="1" noChangeArrowheads="1"/>
          </p:cNvSpPr>
          <p:nvPr>
            <p:ph type="subTitle" idx="1"/>
          </p:nvPr>
        </p:nvSpPr>
        <p:spPr>
          <a:xfrm>
            <a:off x="720149" y="4413718"/>
            <a:ext cx="7772977" cy="990319"/>
          </a:xfrm>
        </p:spPr>
        <p:txBody>
          <a:bodyPr/>
          <a:lstStyle/>
          <a:p>
            <a:pPr eaLnBrk="1" hangingPunct="1"/>
            <a:r>
              <a:rPr lang="en-US" sz="2000" dirty="0" smtClean="0">
                <a:solidFill>
                  <a:schemeClr val="tx1"/>
                </a:solidFill>
                <a:ea typeface="ＭＳ Ｐゴシック" pitchFamily="34" charset="-128"/>
              </a:rPr>
              <a:t>Suresh Marru</a:t>
            </a:r>
            <a:r>
              <a:rPr lang="en-US" sz="2000" dirty="0">
                <a:solidFill>
                  <a:schemeClr val="tx1"/>
                </a:solidFill>
                <a:ea typeface="ＭＳ Ｐゴシック" pitchFamily="34" charset="-128"/>
              </a:rPr>
              <a:t/>
            </a:r>
            <a:br>
              <a:rPr lang="en-US" sz="2000" dirty="0">
                <a:solidFill>
                  <a:schemeClr val="tx1"/>
                </a:solidFill>
                <a:ea typeface="ＭＳ Ｐゴシック" pitchFamily="34" charset="-128"/>
              </a:rPr>
            </a:br>
            <a:r>
              <a:rPr lang="en-US" sz="2000" dirty="0" err="1" smtClean="0">
                <a:solidFill>
                  <a:schemeClr val="tx1"/>
                </a:solidFill>
                <a:ea typeface="ＭＳ Ｐゴシック" pitchFamily="34" charset="-128"/>
              </a:rPr>
              <a:t>smarru@apache.org</a:t>
            </a:r>
            <a:r>
              <a:rPr lang="en-US" sz="2000" dirty="0" smtClean="0">
                <a:solidFill>
                  <a:schemeClr val="tx1"/>
                </a:solidFill>
                <a:ea typeface="ＭＳ Ｐゴシック" pitchFamily="34" charset="-128"/>
              </a:rPr>
              <a:t>, Nov 10</a:t>
            </a:r>
            <a:r>
              <a:rPr lang="en-US" sz="2000" baseline="30000" dirty="0" smtClean="0">
                <a:solidFill>
                  <a:schemeClr val="tx1"/>
                </a:solidFill>
                <a:ea typeface="ＭＳ Ｐゴシック" pitchFamily="34" charset="-128"/>
              </a:rPr>
              <a:t>th</a:t>
            </a:r>
            <a:r>
              <a:rPr lang="en-US" sz="2000" dirty="0" smtClean="0">
                <a:solidFill>
                  <a:schemeClr val="tx1"/>
                </a:solidFill>
                <a:ea typeface="ＭＳ Ｐゴシック" pitchFamily="34" charset="-128"/>
              </a:rPr>
              <a:t> 2011</a:t>
            </a:r>
            <a:endParaRPr lang="en-US" sz="2000" dirty="0">
              <a:solidFill>
                <a:schemeClr val="tx1"/>
              </a:solidFill>
              <a:ea typeface="ＭＳ Ｐゴシック" pitchFamily="34" charset="-128"/>
            </a:endParaRPr>
          </a:p>
        </p:txBody>
      </p:sp>
      <p:sp>
        <p:nvSpPr>
          <p:cNvPr id="2" name="TextBox 1"/>
          <p:cNvSpPr txBox="1"/>
          <p:nvPr/>
        </p:nvSpPr>
        <p:spPr>
          <a:xfrm>
            <a:off x="7254240" y="6156960"/>
            <a:ext cx="184666" cy="369332"/>
          </a:xfrm>
          <a:prstGeom prst="rect">
            <a:avLst/>
          </a:prstGeom>
          <a:noFill/>
        </p:spPr>
        <p:txBody>
          <a:bodyPr wrap="none" rtlCol="0">
            <a:spAutoFit/>
          </a:bodyPr>
          <a:lstStyle/>
          <a:p>
            <a:endParaRPr lang="en-US" dirty="0"/>
          </a:p>
        </p:txBody>
      </p:sp>
      <p:sp>
        <p:nvSpPr>
          <p:cNvPr id="3" name="TextBox 2"/>
          <p:cNvSpPr txBox="1"/>
          <p:nvPr/>
        </p:nvSpPr>
        <p:spPr>
          <a:xfrm>
            <a:off x="7305040" y="58724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446402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39762"/>
          </a:xfrm>
        </p:spPr>
        <p:txBody>
          <a:bodyPr>
            <a:normAutofit fontScale="90000"/>
          </a:bodyPr>
          <a:lstStyle/>
          <a:p>
            <a:r>
              <a:rPr lang="en-US" dirty="0" smtClean="0"/>
              <a:t>Airavata high level view</a:t>
            </a:r>
            <a:endParaRPr lang="en-US" dirty="0"/>
          </a:p>
        </p:txBody>
      </p:sp>
      <p:pic>
        <p:nvPicPr>
          <p:cNvPr id="5" name="Picture 4" descr="airavat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36910"/>
            <a:ext cx="8458199" cy="4874377"/>
          </a:xfrm>
          <a:prstGeom prst="rect">
            <a:avLst/>
          </a:prstGeom>
        </p:spPr>
      </p:pic>
    </p:spTree>
    <p:extLst>
      <p:ext uri="{BB962C8B-B14F-4D97-AF65-F5344CB8AC3E}">
        <p14:creationId xmlns:p14="http://schemas.microsoft.com/office/powerpoint/2010/main" val="20567577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Registries</a:t>
            </a:r>
            <a:endParaRPr lang="en-US" dirty="0"/>
          </a:p>
        </p:txBody>
      </p:sp>
      <p:pic>
        <p:nvPicPr>
          <p:cNvPr id="6" name="Picture 5" descr="airavata-registr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76400"/>
            <a:ext cx="8077200" cy="4459052"/>
          </a:xfrm>
          <a:prstGeom prst="rect">
            <a:avLst/>
          </a:prstGeom>
        </p:spPr>
      </p:pic>
    </p:spTree>
    <p:extLst>
      <p:ext uri="{BB962C8B-B14F-4D97-AF65-F5344CB8AC3E}">
        <p14:creationId xmlns:p14="http://schemas.microsoft.com/office/powerpoint/2010/main" val="17872551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Airavata Workflow Architecture</a:t>
            </a:r>
            <a:endParaRPr lang="en-US" dirty="0"/>
          </a:p>
        </p:txBody>
      </p:sp>
      <p:pic>
        <p:nvPicPr>
          <p:cNvPr id="6" name="Picture 5" descr="xbay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0"/>
            <a:ext cx="8686800" cy="5063439"/>
          </a:xfrm>
          <a:prstGeom prst="rect">
            <a:avLst/>
          </a:prstGeom>
        </p:spPr>
      </p:pic>
    </p:spTree>
    <p:extLst>
      <p:ext uri="{BB962C8B-B14F-4D97-AF65-F5344CB8AC3E}">
        <p14:creationId xmlns:p14="http://schemas.microsoft.com/office/powerpoint/2010/main" val="324858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Airavata WS Messenger</a:t>
            </a:r>
            <a:endParaRPr lang="en-US" dirty="0"/>
          </a:p>
        </p:txBody>
      </p:sp>
      <p:pic>
        <p:nvPicPr>
          <p:cNvPr id="5" name="Picture 4" descr="ws-messeng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43000"/>
            <a:ext cx="7848600" cy="5105400"/>
          </a:xfrm>
          <a:prstGeom prst="rect">
            <a:avLst/>
          </a:prstGeom>
        </p:spPr>
      </p:pic>
    </p:spTree>
    <p:extLst>
      <p:ext uri="{BB962C8B-B14F-4D97-AF65-F5344CB8AC3E}">
        <p14:creationId xmlns:p14="http://schemas.microsoft.com/office/powerpoint/2010/main" val="31541126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t>Synergies with Apache Projects</a:t>
            </a:r>
            <a:endParaRPr lang="en-US" dirty="0"/>
          </a:p>
        </p:txBody>
      </p:sp>
      <p:sp>
        <p:nvSpPr>
          <p:cNvPr id="3" name="Content Placeholder 2"/>
          <p:cNvSpPr>
            <a:spLocks noGrp="1"/>
          </p:cNvSpPr>
          <p:nvPr>
            <p:ph idx="1"/>
          </p:nvPr>
        </p:nvSpPr>
        <p:spPr>
          <a:xfrm>
            <a:off x="457200" y="1295401"/>
            <a:ext cx="8229600" cy="4830764"/>
          </a:xfrm>
        </p:spPr>
        <p:txBody>
          <a:bodyPr/>
          <a:lstStyle/>
          <a:p>
            <a:r>
              <a:rPr lang="en-US" dirty="0" smtClean="0"/>
              <a:t>Web Interfaces/gadgets/widgets – Rave</a:t>
            </a:r>
          </a:p>
          <a:p>
            <a:r>
              <a:rPr lang="en-US" dirty="0" smtClean="0"/>
              <a:t>Web Service Engines – Axis2, CXF</a:t>
            </a:r>
          </a:p>
          <a:p>
            <a:r>
              <a:rPr lang="en-US" dirty="0" smtClean="0"/>
              <a:t>Workflow Engines – ODE, </a:t>
            </a:r>
            <a:r>
              <a:rPr lang="en-US" dirty="0" err="1" smtClean="0"/>
              <a:t>Oozie</a:t>
            </a:r>
            <a:endParaRPr lang="en-US" dirty="0" smtClean="0"/>
          </a:p>
          <a:p>
            <a:r>
              <a:rPr lang="en-US" dirty="0" smtClean="0"/>
              <a:t>Distributed Infrastructures – </a:t>
            </a:r>
            <a:r>
              <a:rPr lang="en-US" dirty="0" err="1" smtClean="0"/>
              <a:t>Hadoop</a:t>
            </a:r>
            <a:r>
              <a:rPr lang="en-US" dirty="0" smtClean="0"/>
              <a:t> family</a:t>
            </a:r>
          </a:p>
          <a:p>
            <a:r>
              <a:rPr lang="en-US" dirty="0" smtClean="0"/>
              <a:t>Data &amp; Metadata management – </a:t>
            </a:r>
            <a:r>
              <a:rPr lang="en-US" dirty="0" err="1" smtClean="0"/>
              <a:t>Tikka</a:t>
            </a:r>
            <a:r>
              <a:rPr lang="en-US" dirty="0" smtClean="0"/>
              <a:t>, OODT</a:t>
            </a:r>
          </a:p>
          <a:p>
            <a:r>
              <a:rPr lang="en-US" dirty="0" smtClean="0"/>
              <a:t>Registries and Searching – Jackrabbit, </a:t>
            </a:r>
            <a:r>
              <a:rPr lang="en-US" dirty="0" err="1" smtClean="0"/>
              <a:t>Lucene</a:t>
            </a:r>
            <a:endParaRPr lang="en-US" dirty="0"/>
          </a:p>
        </p:txBody>
      </p:sp>
    </p:spTree>
    <p:extLst>
      <p:ext uri="{BB962C8B-B14F-4D97-AF65-F5344CB8AC3E}">
        <p14:creationId xmlns:p14="http://schemas.microsoft.com/office/powerpoint/2010/main" val="29569436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978" y="152681"/>
            <a:ext cx="8152822" cy="944096"/>
          </a:xfrm>
        </p:spPr>
        <p:txBody>
          <a:bodyPr/>
          <a:lstStyle/>
          <a:p>
            <a:pPr eaLnBrk="1" hangingPunct="1"/>
            <a:r>
              <a:rPr lang="en-US" b="1" dirty="0" smtClean="0">
                <a:solidFill>
                  <a:schemeClr val="tx1"/>
                </a:solidFill>
                <a:ea typeface="ＭＳ Ｐゴシック" pitchFamily="34" charset="-128"/>
              </a:rPr>
              <a:t>Contact</a:t>
            </a:r>
          </a:p>
        </p:txBody>
      </p:sp>
      <p:sp>
        <p:nvSpPr>
          <p:cNvPr id="5" name="Rectangle 3"/>
          <p:cNvSpPr txBox="1">
            <a:spLocks noChangeArrowheads="1"/>
          </p:cNvSpPr>
          <p:nvPr/>
        </p:nvSpPr>
        <p:spPr>
          <a:xfrm>
            <a:off x="533978" y="1143001"/>
            <a:ext cx="8076045" cy="4983816"/>
          </a:xfrm>
          <a:prstGeom prst="rect">
            <a:avLst/>
          </a:prstGeom>
        </p:spPr>
        <p:txBody>
          <a:bodyPr vert="horz" lIns="91429" tIns="45714" rIns="91429" bIns="45714" rtlCol="0">
            <a:normAutofit/>
          </a:bodyPr>
          <a:lst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Font typeface="Wingdings" pitchFamily="2" charset="2"/>
              <a:buChar char="§"/>
            </a:pPr>
            <a:r>
              <a:rPr lang="en-US" dirty="0" smtClean="0">
                <a:ea typeface="ＭＳ Ｐゴシック" pitchFamily="34" charset="-128"/>
              </a:rPr>
              <a:t>Suresh Marru</a:t>
            </a:r>
            <a:endParaRPr lang="en-US" dirty="0" smtClean="0">
              <a:ea typeface="ＭＳ Ｐゴシック" pitchFamily="34" charset="-128"/>
            </a:endParaRPr>
          </a:p>
          <a:p>
            <a:pPr lvl="1">
              <a:buFont typeface="Arial" pitchFamily="34" charset="0"/>
              <a:buChar char="•"/>
            </a:pPr>
            <a:r>
              <a:rPr lang="en-US" b="1" dirty="0" smtClean="0">
                <a:solidFill>
                  <a:schemeClr val="tx1">
                    <a:lumMod val="50000"/>
                    <a:lumOff val="50000"/>
                  </a:schemeClr>
                </a:solidFill>
                <a:ea typeface="ＭＳ Ｐゴシック" pitchFamily="34" charset="-128"/>
                <a:hlinkClick r:id="rId3"/>
              </a:rPr>
              <a:t>smarru@apache.org</a:t>
            </a:r>
            <a:endParaRPr lang="en-US" b="1" dirty="0" smtClean="0">
              <a:solidFill>
                <a:schemeClr val="tx1">
                  <a:lumMod val="50000"/>
                  <a:lumOff val="50000"/>
                </a:schemeClr>
              </a:solidFill>
              <a:ea typeface="ＭＳ Ｐゴシック" pitchFamily="34" charset="-128"/>
            </a:endParaRPr>
          </a:p>
          <a:p>
            <a:pPr lvl="1">
              <a:buFont typeface="Arial" pitchFamily="34" charset="0"/>
              <a:buChar char="•"/>
            </a:pPr>
            <a:r>
              <a:rPr lang="en-US" b="1" dirty="0">
                <a:solidFill>
                  <a:schemeClr val="tx1">
                    <a:lumMod val="50000"/>
                    <a:lumOff val="50000"/>
                  </a:schemeClr>
                </a:solidFill>
                <a:ea typeface="ＭＳ Ｐゴシック" pitchFamily="34" charset="-128"/>
                <a:hlinkClick r:id="rId4"/>
              </a:rPr>
              <a:t>airavata-dev@</a:t>
            </a:r>
            <a:r>
              <a:rPr lang="en-US" b="1" dirty="0" smtClean="0">
                <a:solidFill>
                  <a:schemeClr val="tx1">
                    <a:lumMod val="50000"/>
                    <a:lumOff val="50000"/>
                  </a:schemeClr>
                </a:solidFill>
                <a:ea typeface="ＭＳ Ｐゴシック" pitchFamily="34" charset="-128"/>
                <a:hlinkClick r:id="rId4"/>
              </a:rPr>
              <a:t>incubator.apache.org</a:t>
            </a:r>
            <a:endParaRPr lang="en-US" b="1" dirty="0" smtClean="0">
              <a:solidFill>
                <a:schemeClr val="tx1">
                  <a:lumMod val="50000"/>
                  <a:lumOff val="50000"/>
                </a:schemeClr>
              </a:solidFill>
              <a:ea typeface="ＭＳ Ｐゴシック" pitchFamily="34" charset="-128"/>
            </a:endParaRPr>
          </a:p>
          <a:p>
            <a:pPr lvl="1">
              <a:buFont typeface="Arial" pitchFamily="34" charset="0"/>
              <a:buChar char="•"/>
            </a:pPr>
            <a:r>
              <a:rPr lang="en-US" b="1" dirty="0" smtClean="0">
                <a:solidFill>
                  <a:schemeClr val="tx1">
                    <a:lumMod val="50000"/>
                    <a:lumOff val="50000"/>
                  </a:schemeClr>
                </a:solidFill>
                <a:ea typeface="ＭＳ Ｐゴシック" pitchFamily="34" charset="-128"/>
                <a:hlinkClick r:id="rId5"/>
              </a:rPr>
              <a:t>http:/</a:t>
            </a:r>
            <a:r>
              <a:rPr lang="en-US" b="1" dirty="0" smtClean="0">
                <a:solidFill>
                  <a:schemeClr val="tx1">
                    <a:lumMod val="50000"/>
                    <a:lumOff val="50000"/>
                  </a:schemeClr>
                </a:solidFill>
                <a:ea typeface="ＭＳ Ｐゴシック" pitchFamily="34" charset="-128"/>
                <a:hlinkClick r:id="rId5"/>
              </a:rPr>
              <a:t>/airavata.org</a:t>
            </a:r>
            <a:endParaRPr lang="en-US" b="1" dirty="0" smtClean="0">
              <a:solidFill>
                <a:schemeClr val="tx1">
                  <a:lumMod val="50000"/>
                  <a:lumOff val="50000"/>
                </a:schemeClr>
              </a:solidFill>
              <a:ea typeface="ＭＳ Ｐゴシック" pitchFamily="34" charset="-128"/>
            </a:endParaRPr>
          </a:p>
          <a:p>
            <a:pPr lvl="1">
              <a:buFont typeface="Arial" pitchFamily="34" charset="0"/>
              <a:buChar char="•"/>
            </a:pPr>
            <a:endParaRPr lang="en-US" b="1"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39822803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152681"/>
            <a:ext cx="8229599" cy="944096"/>
          </a:xfrm>
        </p:spPr>
        <p:txBody>
          <a:bodyPr/>
          <a:lstStyle/>
          <a:p>
            <a:pPr eaLnBrk="1" hangingPunct="1"/>
            <a:r>
              <a:rPr lang="en-US" b="1" dirty="0" smtClean="0">
                <a:solidFill>
                  <a:schemeClr val="tx1"/>
                </a:solidFill>
                <a:ea typeface="ＭＳ Ｐゴシック" pitchFamily="34" charset="-128"/>
              </a:rPr>
              <a:t>Outline</a:t>
            </a:r>
            <a:endParaRPr lang="en-US" b="1" dirty="0" smtClean="0">
              <a:solidFill>
                <a:schemeClr val="tx1"/>
              </a:solidFill>
              <a:ea typeface="ＭＳ Ｐゴシック" pitchFamily="34" charset="-128"/>
            </a:endParaRPr>
          </a:p>
        </p:txBody>
      </p:sp>
      <p:sp>
        <p:nvSpPr>
          <p:cNvPr id="8" name="Rectangle 3"/>
          <p:cNvSpPr txBox="1">
            <a:spLocks noChangeArrowheads="1"/>
          </p:cNvSpPr>
          <p:nvPr/>
        </p:nvSpPr>
        <p:spPr>
          <a:xfrm>
            <a:off x="990023" y="1143001"/>
            <a:ext cx="7469909" cy="4983816"/>
          </a:xfrm>
          <a:prstGeom prst="rect">
            <a:avLst/>
          </a:prstGeom>
        </p:spPr>
        <p:txBody>
          <a:bodyPr vert="horz" lIns="91429" tIns="45714" rIns="91429" bIns="45714" rtlCol="0">
            <a:normAutofit/>
          </a:bodyPr>
          <a:lst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Font typeface="Wingdings" pitchFamily="2" charset="2"/>
              <a:buChar char="§"/>
            </a:pPr>
            <a:r>
              <a:rPr lang="en-US" dirty="0" smtClean="0">
                <a:ea typeface="ＭＳ Ｐゴシック" pitchFamily="34" charset="-128"/>
              </a:rPr>
              <a:t>Introducin</a:t>
            </a:r>
            <a:r>
              <a:rPr lang="en-US" dirty="0" smtClean="0">
                <a:ea typeface="ＭＳ Ｐゴシック" pitchFamily="34" charset="-128"/>
              </a:rPr>
              <a:t>g Airavata</a:t>
            </a:r>
            <a:endParaRPr lang="en-US" dirty="0" smtClean="0">
              <a:ea typeface="ＭＳ Ｐゴシック" pitchFamily="34" charset="-128"/>
            </a:endParaRPr>
          </a:p>
          <a:p>
            <a:pPr>
              <a:buFont typeface="Wingdings" pitchFamily="2" charset="2"/>
              <a:buChar char="§"/>
            </a:pPr>
            <a:r>
              <a:rPr lang="en-US" dirty="0" smtClean="0">
                <a:ea typeface="ＭＳ Ｐゴシック" pitchFamily="34" charset="-128"/>
              </a:rPr>
              <a:t>High level architecture</a:t>
            </a:r>
            <a:endParaRPr lang="en-US" dirty="0" smtClean="0">
              <a:ea typeface="ＭＳ Ｐゴシック" pitchFamily="34" charset="-128"/>
            </a:endParaRPr>
          </a:p>
          <a:p>
            <a:pPr>
              <a:buFont typeface="Wingdings" pitchFamily="2" charset="2"/>
              <a:buChar char="§"/>
            </a:pPr>
            <a:r>
              <a:rPr lang="en-US" dirty="0" smtClean="0">
                <a:ea typeface="ＭＳ Ｐゴシック" pitchFamily="34" charset="-128"/>
              </a:rPr>
              <a:t>Initial community</a:t>
            </a:r>
            <a:endParaRPr lang="en-US" dirty="0" smtClean="0">
              <a:ea typeface="ＭＳ Ｐゴシック" pitchFamily="34" charset="-128"/>
            </a:endParaRPr>
          </a:p>
          <a:p>
            <a:pPr>
              <a:buFont typeface="Wingdings" pitchFamily="2" charset="2"/>
              <a:buChar char="§"/>
            </a:pPr>
            <a:r>
              <a:rPr lang="en-US" dirty="0" smtClean="0">
                <a:ea typeface="ＭＳ Ｐゴシック" pitchFamily="34" charset="-128"/>
              </a:rPr>
              <a:t>Potential synergies</a:t>
            </a:r>
            <a:endParaRPr lang="en-US" dirty="0" smtClean="0">
              <a:ea typeface="ＭＳ Ｐゴシック" pitchFamily="34" charset="-128"/>
            </a:endParaRPr>
          </a:p>
          <a:p>
            <a:pPr lvl="1">
              <a:buFont typeface="Arial" pitchFamily="34" charset="0"/>
              <a:buChar char="•"/>
            </a:pPr>
            <a:r>
              <a:rPr lang="en-US" b="1" dirty="0" smtClean="0">
                <a:solidFill>
                  <a:schemeClr val="tx1">
                    <a:lumMod val="50000"/>
                    <a:lumOff val="50000"/>
                  </a:schemeClr>
                </a:solidFill>
                <a:ea typeface="ＭＳ Ｐゴシック" pitchFamily="34" charset="-128"/>
              </a:rPr>
              <a:t>Rave, </a:t>
            </a:r>
            <a:r>
              <a:rPr lang="en-US" b="1" dirty="0" err="1" smtClean="0">
                <a:solidFill>
                  <a:schemeClr val="tx1">
                    <a:lumMod val="50000"/>
                    <a:lumOff val="50000"/>
                  </a:schemeClr>
                </a:solidFill>
                <a:ea typeface="ＭＳ Ｐゴシック" pitchFamily="34" charset="-128"/>
              </a:rPr>
              <a:t>Wookie</a:t>
            </a:r>
            <a:endParaRPr lang="en-US" b="1" dirty="0" smtClean="0">
              <a:solidFill>
                <a:schemeClr val="tx1">
                  <a:lumMod val="50000"/>
                  <a:lumOff val="50000"/>
                </a:schemeClr>
              </a:solidFill>
              <a:ea typeface="ＭＳ Ｐゴシック" pitchFamily="34" charset="-128"/>
            </a:endParaRPr>
          </a:p>
          <a:p>
            <a:pPr lvl="1">
              <a:buFont typeface="Arial" pitchFamily="34" charset="0"/>
              <a:buChar char="•"/>
            </a:pPr>
            <a:r>
              <a:rPr lang="en-US" b="1" dirty="0" smtClean="0">
                <a:solidFill>
                  <a:schemeClr val="tx1">
                    <a:lumMod val="50000"/>
                    <a:lumOff val="50000"/>
                  </a:schemeClr>
                </a:solidFill>
                <a:ea typeface="ＭＳ Ｐゴシック" pitchFamily="34" charset="-128"/>
              </a:rPr>
              <a:t>Axis2, ODE</a:t>
            </a:r>
            <a:endParaRPr lang="en-US" b="1" dirty="0" smtClean="0">
              <a:solidFill>
                <a:schemeClr val="tx1">
                  <a:lumMod val="50000"/>
                  <a:lumOff val="50000"/>
                </a:schemeClr>
              </a:solidFill>
              <a:ea typeface="ＭＳ Ｐゴシック" pitchFamily="34" charset="-128"/>
            </a:endParaRPr>
          </a:p>
          <a:p>
            <a:pPr lvl="1">
              <a:buFont typeface="Arial" pitchFamily="34" charset="0"/>
              <a:buChar char="•"/>
            </a:pPr>
            <a:r>
              <a:rPr lang="en-US" b="1" dirty="0" smtClean="0">
                <a:solidFill>
                  <a:schemeClr val="tx1">
                    <a:lumMod val="50000"/>
                    <a:lumOff val="50000"/>
                  </a:schemeClr>
                </a:solidFill>
                <a:ea typeface="ＭＳ Ｐゴシック" pitchFamily="34" charset="-128"/>
              </a:rPr>
              <a:t>OODT, </a:t>
            </a:r>
            <a:r>
              <a:rPr lang="en-US" b="1" dirty="0" err="1" smtClean="0">
                <a:solidFill>
                  <a:schemeClr val="tx1">
                    <a:lumMod val="50000"/>
                    <a:lumOff val="50000"/>
                  </a:schemeClr>
                </a:solidFill>
                <a:ea typeface="ＭＳ Ｐゴシック" pitchFamily="34" charset="-128"/>
              </a:rPr>
              <a:t>Tikka</a:t>
            </a:r>
            <a:endParaRPr lang="en-US" b="1" dirty="0" smtClean="0">
              <a:solidFill>
                <a:schemeClr val="tx1">
                  <a:lumMod val="50000"/>
                  <a:lumOff val="50000"/>
                </a:schemeClr>
              </a:solidFill>
              <a:ea typeface="ＭＳ Ｐゴシック" pitchFamily="34" charset="-128"/>
            </a:endParaRPr>
          </a:p>
          <a:p>
            <a:pPr lvl="1">
              <a:buFont typeface="Arial" pitchFamily="34" charset="0"/>
              <a:buChar char="•"/>
            </a:pPr>
            <a:r>
              <a:rPr lang="en-US" b="1" dirty="0" err="1" smtClean="0">
                <a:solidFill>
                  <a:schemeClr val="tx1">
                    <a:lumMod val="50000"/>
                    <a:lumOff val="50000"/>
                  </a:schemeClr>
                </a:solidFill>
                <a:ea typeface="ＭＳ Ｐゴシック" pitchFamily="34" charset="-128"/>
              </a:rPr>
              <a:t>Oozie</a:t>
            </a:r>
            <a:r>
              <a:rPr lang="en-US" b="1" dirty="0" smtClean="0">
                <a:solidFill>
                  <a:schemeClr val="tx1">
                    <a:lumMod val="50000"/>
                    <a:lumOff val="50000"/>
                  </a:schemeClr>
                </a:solidFill>
                <a:ea typeface="ＭＳ Ｐゴシック" pitchFamily="34" charset="-128"/>
              </a:rPr>
              <a:t>, </a:t>
            </a:r>
            <a:r>
              <a:rPr lang="en-US" b="1" dirty="0" err="1" smtClean="0">
                <a:solidFill>
                  <a:schemeClr val="tx1">
                    <a:lumMod val="50000"/>
                    <a:lumOff val="50000"/>
                  </a:schemeClr>
                </a:solidFill>
                <a:ea typeface="ＭＳ Ｐゴシック" pitchFamily="34" charset="-128"/>
              </a:rPr>
              <a:t>Hadoop</a:t>
            </a:r>
            <a:endParaRPr lang="en-US" b="1" dirty="0" smtClean="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2883518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978" y="152681"/>
            <a:ext cx="8152822" cy="944096"/>
          </a:xfrm>
        </p:spPr>
        <p:txBody>
          <a:bodyPr/>
          <a:lstStyle/>
          <a:p>
            <a:pPr eaLnBrk="1" hangingPunct="1"/>
            <a:r>
              <a:rPr lang="en-US" b="1" dirty="0" smtClean="0">
                <a:solidFill>
                  <a:schemeClr val="tx1"/>
                </a:solidFill>
                <a:ea typeface="ＭＳ Ｐゴシック" pitchFamily="34" charset="-128"/>
              </a:rPr>
              <a:t>My Background</a:t>
            </a:r>
          </a:p>
        </p:txBody>
      </p:sp>
      <p:sp>
        <p:nvSpPr>
          <p:cNvPr id="5" name="Rectangle 3"/>
          <p:cNvSpPr txBox="1">
            <a:spLocks noChangeArrowheads="1"/>
          </p:cNvSpPr>
          <p:nvPr/>
        </p:nvSpPr>
        <p:spPr>
          <a:xfrm>
            <a:off x="533978" y="1143001"/>
            <a:ext cx="8076045" cy="4983816"/>
          </a:xfrm>
          <a:prstGeom prst="rect">
            <a:avLst/>
          </a:prstGeom>
        </p:spPr>
        <p:txBody>
          <a:bodyPr vert="horz" lIns="91429" tIns="45714" rIns="91429" bIns="45714" rtlCol="0">
            <a:normAutofit lnSpcReduction="10000"/>
          </a:bodyPr>
          <a:lst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Font typeface="Wingdings" pitchFamily="2" charset="2"/>
              <a:buChar char="§"/>
            </a:pPr>
            <a:r>
              <a:rPr lang="en-US" dirty="0" smtClean="0">
                <a:ea typeface="ＭＳ Ｐゴシック" pitchFamily="34" charset="-128"/>
              </a:rPr>
              <a:t>Suresh Marru</a:t>
            </a:r>
            <a:endParaRPr lang="en-US" dirty="0" smtClean="0">
              <a:ea typeface="ＭＳ Ｐゴシック" pitchFamily="34" charset="-128"/>
            </a:endParaRPr>
          </a:p>
          <a:p>
            <a:pPr>
              <a:buFont typeface="Wingdings" pitchFamily="2" charset="2"/>
              <a:buChar char="§"/>
            </a:pPr>
            <a:r>
              <a:rPr lang="en-US" dirty="0" smtClean="0">
                <a:ea typeface="ＭＳ Ｐゴシック" pitchFamily="34" charset="-128"/>
              </a:rPr>
              <a:t>Indiana University</a:t>
            </a:r>
            <a:endParaRPr lang="en-US" dirty="0" smtClean="0">
              <a:ea typeface="ＭＳ Ｐゴシック" pitchFamily="34" charset="-128"/>
            </a:endParaRPr>
          </a:p>
          <a:p>
            <a:pPr>
              <a:buFont typeface="Wingdings" pitchFamily="2" charset="2"/>
              <a:buChar char="§"/>
            </a:pPr>
            <a:r>
              <a:rPr lang="en-US" dirty="0" smtClean="0">
                <a:ea typeface="ＭＳ Ｐゴシック" pitchFamily="34" charset="-128"/>
              </a:rPr>
              <a:t>Program Director, XSEDE Science Gateways</a:t>
            </a:r>
            <a:endParaRPr lang="en-US" dirty="0" smtClean="0">
              <a:ea typeface="ＭＳ Ｐゴシック" pitchFamily="34" charset="-128"/>
            </a:endParaRPr>
          </a:p>
          <a:p>
            <a:pPr>
              <a:buFont typeface="Wingdings" pitchFamily="2" charset="2"/>
              <a:buChar char="§"/>
            </a:pPr>
            <a:r>
              <a:rPr lang="en-US" dirty="0" smtClean="0">
                <a:ea typeface="ＭＳ Ｐゴシック" pitchFamily="34" charset="-128"/>
              </a:rPr>
              <a:t>Area of interest</a:t>
            </a:r>
            <a:endParaRPr lang="en-US" dirty="0" smtClean="0">
              <a:ea typeface="ＭＳ Ｐゴシック" pitchFamily="34" charset="-128"/>
            </a:endParaRPr>
          </a:p>
          <a:p>
            <a:pPr lvl="1">
              <a:buFont typeface="Arial" pitchFamily="34" charset="0"/>
              <a:buChar char="•"/>
            </a:pPr>
            <a:r>
              <a:rPr lang="en-US" b="1" dirty="0" smtClean="0">
                <a:solidFill>
                  <a:schemeClr val="tx1">
                    <a:lumMod val="50000"/>
                    <a:lumOff val="50000"/>
                  </a:schemeClr>
                </a:solidFill>
                <a:ea typeface="ＭＳ Ｐゴシック" pitchFamily="34" charset="-128"/>
              </a:rPr>
              <a:t>Distributed Systems, Grid &amp; Cloud computing</a:t>
            </a:r>
            <a:endParaRPr lang="en-US" b="1" dirty="0" smtClean="0">
              <a:solidFill>
                <a:schemeClr val="tx1">
                  <a:lumMod val="50000"/>
                  <a:lumOff val="50000"/>
                </a:schemeClr>
              </a:solidFill>
              <a:ea typeface="ＭＳ Ｐゴシック" pitchFamily="34" charset="-128"/>
            </a:endParaRPr>
          </a:p>
          <a:p>
            <a:pPr lvl="1">
              <a:buFont typeface="Arial" pitchFamily="34" charset="0"/>
              <a:buChar char="•"/>
            </a:pPr>
            <a:r>
              <a:rPr lang="en-US" b="1" dirty="0" smtClean="0">
                <a:solidFill>
                  <a:schemeClr val="tx1">
                    <a:lumMod val="50000"/>
                    <a:lumOff val="50000"/>
                  </a:schemeClr>
                </a:solidFill>
                <a:ea typeface="ＭＳ Ｐゴシック" pitchFamily="34" charset="-128"/>
              </a:rPr>
              <a:t>Service oriented architectures  &amp; workflow systems</a:t>
            </a:r>
            <a:endParaRPr lang="en-US" b="1" dirty="0" smtClean="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31054183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Airavata Mentors</a:t>
            </a:r>
            <a:endParaRPr lang="en-US" dirty="0"/>
          </a:p>
        </p:txBody>
      </p:sp>
      <p:sp>
        <p:nvSpPr>
          <p:cNvPr id="3" name="Content Placeholder 2"/>
          <p:cNvSpPr>
            <a:spLocks noGrp="1"/>
          </p:cNvSpPr>
          <p:nvPr>
            <p:ph idx="1"/>
          </p:nvPr>
        </p:nvSpPr>
        <p:spPr/>
        <p:txBody>
          <a:bodyPr/>
          <a:lstStyle/>
          <a:p>
            <a:pPr>
              <a:buFontTx/>
              <a:buChar char="-"/>
            </a:pPr>
            <a:r>
              <a:rPr lang="en-US" dirty="0" smtClean="0">
                <a:hlinkClick r:id="rId2"/>
              </a:rPr>
              <a:t>Ate Douma</a:t>
            </a:r>
            <a:endParaRPr lang="en-US" dirty="0"/>
          </a:p>
          <a:p>
            <a:pPr>
              <a:buFontTx/>
              <a:buChar char="-"/>
            </a:pPr>
            <a:r>
              <a:rPr lang="en-US" dirty="0" smtClean="0">
                <a:hlinkClick r:id="rId3"/>
              </a:rPr>
              <a:t>Paul Fremantle</a:t>
            </a:r>
            <a:endParaRPr lang="en-US" dirty="0"/>
          </a:p>
          <a:p>
            <a:pPr>
              <a:buFontTx/>
              <a:buChar char="-"/>
            </a:pPr>
            <a:r>
              <a:rPr lang="en-US" dirty="0" smtClean="0">
                <a:hlinkClick r:id="rId4"/>
              </a:rPr>
              <a:t>Ross Gardler</a:t>
            </a:r>
            <a:r>
              <a:rPr lang="en-US" dirty="0"/>
              <a:t> </a:t>
            </a:r>
            <a:r>
              <a:rPr lang="en-US" dirty="0" smtClean="0"/>
              <a:t>(Champion)</a:t>
            </a:r>
          </a:p>
          <a:p>
            <a:pPr>
              <a:buFontTx/>
              <a:buChar char="-"/>
            </a:pPr>
            <a:r>
              <a:rPr lang="en-US" dirty="0" smtClean="0">
                <a:hlinkClick r:id="rId5"/>
              </a:rPr>
              <a:t>Chris </a:t>
            </a:r>
            <a:r>
              <a:rPr lang="en-US" dirty="0">
                <a:hlinkClick r:id="rId5"/>
              </a:rPr>
              <a:t>A. </a:t>
            </a:r>
            <a:r>
              <a:rPr lang="en-US" dirty="0" smtClean="0">
                <a:hlinkClick r:id="rId5"/>
              </a:rPr>
              <a:t>Mattmann</a:t>
            </a:r>
            <a:endParaRPr lang="en-US" dirty="0"/>
          </a:p>
          <a:p>
            <a:pPr>
              <a:buFontTx/>
              <a:buChar char="-"/>
            </a:pPr>
            <a:r>
              <a:rPr lang="en-US" dirty="0" smtClean="0">
                <a:hlinkClick r:id="rId6"/>
              </a:rPr>
              <a:t>Aleksander Slominski</a:t>
            </a:r>
            <a:endParaRPr lang="en-US" dirty="0"/>
          </a:p>
          <a:p>
            <a:pPr>
              <a:buFontTx/>
              <a:buChar char="-"/>
            </a:pPr>
            <a:r>
              <a:rPr lang="en-US" dirty="0" smtClean="0">
                <a:hlinkClick r:id="rId7"/>
              </a:rPr>
              <a:t>Sanjiva Weerawarna</a:t>
            </a:r>
            <a:endParaRPr lang="en-US" dirty="0"/>
          </a:p>
        </p:txBody>
      </p:sp>
    </p:spTree>
    <p:extLst>
      <p:ext uri="{BB962C8B-B14F-4D97-AF65-F5344CB8AC3E}">
        <p14:creationId xmlns:p14="http://schemas.microsoft.com/office/powerpoint/2010/main" val="23333064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NSF TeraGrid </a:t>
            </a:r>
            <a:r>
              <a:rPr lang="en-US" dirty="0" smtClean="0"/>
              <a:t>Objectives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DEEP Science: enabling </a:t>
            </a:r>
            <a:r>
              <a:rPr lang="en-US" dirty="0" err="1" smtClean="0"/>
              <a:t>terascale</a:t>
            </a:r>
            <a:r>
              <a:rPr lang="en-US" dirty="0" smtClean="0"/>
              <a:t> and </a:t>
            </a:r>
            <a:r>
              <a:rPr lang="en-US" dirty="0" err="1" smtClean="0"/>
              <a:t>petascale</a:t>
            </a:r>
            <a:r>
              <a:rPr lang="en-US" dirty="0" smtClean="0"/>
              <a:t> science</a:t>
            </a:r>
          </a:p>
          <a:p>
            <a:pPr lvl="1"/>
            <a:r>
              <a:rPr lang="en-US" dirty="0" smtClean="0"/>
              <a:t>make science more productive through an integrated set of very-high capability resources</a:t>
            </a:r>
          </a:p>
          <a:p>
            <a:pPr lvl="2"/>
            <a:r>
              <a:rPr lang="en-US" dirty="0" smtClean="0"/>
              <a:t> address key challenges prioritized by users</a:t>
            </a:r>
          </a:p>
          <a:p>
            <a:pPr lvl="2"/>
            <a:endParaRPr lang="en-US" dirty="0" smtClean="0"/>
          </a:p>
          <a:p>
            <a:pPr lvl="0"/>
            <a:r>
              <a:rPr lang="en-US" dirty="0" smtClean="0"/>
              <a:t>WIDE Impact: empowering communities</a:t>
            </a:r>
          </a:p>
          <a:p>
            <a:pPr lvl="1"/>
            <a:r>
              <a:rPr lang="en-US" dirty="0" smtClean="0"/>
              <a:t>bring TeraGrid capabilities to the broad science community</a:t>
            </a:r>
          </a:p>
          <a:p>
            <a:pPr lvl="2"/>
            <a:r>
              <a:rPr lang="en-US" dirty="0" smtClean="0"/>
              <a:t> partner with science community leaders - “Science Gateways”</a:t>
            </a:r>
          </a:p>
          <a:p>
            <a:pPr lvl="2"/>
            <a:endParaRPr lang="en-US" dirty="0" smtClean="0"/>
          </a:p>
          <a:p>
            <a:pPr lvl="0"/>
            <a:r>
              <a:rPr lang="en-US" dirty="0" smtClean="0"/>
              <a:t>OPEN Infrastructure, OPEN Partnership</a:t>
            </a:r>
          </a:p>
          <a:p>
            <a:pPr lvl="1"/>
            <a:r>
              <a:rPr lang="en-US" dirty="0" smtClean="0"/>
              <a:t>provide a coordinated, general purpose, reliable set of services and resources</a:t>
            </a:r>
          </a:p>
          <a:p>
            <a:pPr lvl="2"/>
            <a:r>
              <a:rPr lang="en-US" dirty="0" smtClean="0"/>
              <a:t> partner with campuses and facilities</a:t>
            </a:r>
            <a:endParaRPr lang="en-US" dirty="0"/>
          </a:p>
        </p:txBody>
      </p:sp>
      <p:pic>
        <p:nvPicPr>
          <p:cNvPr id="5" name="Picture 4" descr="tglogo.gif"/>
          <p:cNvPicPr>
            <a:picLocks noChangeAspect="1"/>
          </p:cNvPicPr>
          <p:nvPr/>
        </p:nvPicPr>
        <p:blipFill rotWithShape="1">
          <a:blip r:embed="rId3" cstate="print">
            <a:extLst>
              <a:ext uri="{28A0092B-C50C-407E-A947-70E740481C1C}">
                <a14:useLocalDpi xmlns:a14="http://schemas.microsoft.com/office/drawing/2010/main"/>
              </a:ext>
            </a:extLst>
          </a:blip>
          <a:srcRect b="20086"/>
          <a:stretch/>
        </p:blipFill>
        <p:spPr>
          <a:xfrm>
            <a:off x="7269281" y="2013453"/>
            <a:ext cx="1722319" cy="16441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XSEDE Vision</a:t>
            </a:r>
            <a:endParaRPr lang="en-US" sz="3600" dirty="0"/>
          </a:p>
        </p:txBody>
      </p:sp>
      <p:sp>
        <p:nvSpPr>
          <p:cNvPr id="3" name="Content Placeholder 2"/>
          <p:cNvSpPr>
            <a:spLocks noGrp="1"/>
          </p:cNvSpPr>
          <p:nvPr>
            <p:ph idx="1"/>
          </p:nvPr>
        </p:nvSpPr>
        <p:spPr>
          <a:xfrm>
            <a:off x="457200" y="914400"/>
            <a:ext cx="8229600" cy="4267200"/>
          </a:xfrm>
        </p:spPr>
        <p:txBody>
          <a:bodyPr>
            <a:normAutofit fontScale="92500" lnSpcReduction="10000"/>
          </a:bodyPr>
          <a:lstStyle/>
          <a:p>
            <a:pPr>
              <a:buNone/>
            </a:pPr>
            <a:r>
              <a:rPr lang="en-US" sz="3600" dirty="0" smtClean="0"/>
              <a:t>	The </a:t>
            </a:r>
            <a:r>
              <a:rPr lang="en-US" sz="3600" dirty="0" err="1" smtClean="0"/>
              <a:t>eXtreme</a:t>
            </a:r>
            <a:r>
              <a:rPr lang="en-US" sz="3600" dirty="0" smtClean="0"/>
              <a:t> Science and Engineering Discovery Environment (XSEDE) will:</a:t>
            </a:r>
          </a:p>
          <a:p>
            <a:pPr lvl="1">
              <a:buNone/>
            </a:pPr>
            <a:r>
              <a:rPr lang="en-US" sz="3200" dirty="0" smtClean="0"/>
              <a:t>	enhance the productivity of scientists and engineers by providing them with new and innovative capabilities</a:t>
            </a:r>
          </a:p>
          <a:p>
            <a:pPr>
              <a:buNone/>
            </a:pPr>
            <a:r>
              <a:rPr lang="en-US" sz="3600" dirty="0" smtClean="0"/>
              <a:t>	and thus</a:t>
            </a:r>
          </a:p>
          <a:p>
            <a:pPr lvl="1">
              <a:buNone/>
            </a:pPr>
            <a:r>
              <a:rPr lang="en-US" sz="3200" dirty="0" smtClean="0"/>
              <a:t>	facilitate scientific discovery while enabling transformational science/engineering and innovative educational programs</a:t>
            </a:r>
            <a:endParaRPr lang="en-US" sz="3200" dirty="0"/>
          </a:p>
        </p:txBody>
      </p:sp>
      <p:sp>
        <p:nvSpPr>
          <p:cNvPr id="6" name="Slide Number Placeholder 5"/>
          <p:cNvSpPr>
            <a:spLocks noGrp="1"/>
          </p:cNvSpPr>
          <p:nvPr>
            <p:ph type="sldNum" sz="quarter" idx="10"/>
          </p:nvPr>
        </p:nvSpPr>
        <p:spPr>
          <a:xfrm>
            <a:off x="0" y="6492875"/>
            <a:ext cx="1219200" cy="365125"/>
          </a:xfrm>
        </p:spPr>
        <p:txBody>
          <a:bodyPr/>
          <a:lstStyle>
            <a:lvl1pPr>
              <a:defRPr/>
            </a:lvl1pPr>
          </a:lstStyle>
          <a:p>
            <a:fld id="{B6F15528-21DE-4FAA-801E-634DDDAF4B2B}" type="slidenum">
              <a:rPr lang="en-US" smtClean="0"/>
              <a:pPr/>
              <a:t>6</a:t>
            </a:fld>
            <a:endParaRPr lang="en-US"/>
          </a:p>
        </p:txBody>
      </p:sp>
    </p:spTree>
    <p:extLst>
      <p:ext uri="{BB962C8B-B14F-4D97-AF65-F5344CB8AC3E}">
        <p14:creationId xmlns:p14="http://schemas.microsoft.com/office/powerpoint/2010/main" val="16368844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Extended Collaboration for Science Gateways</a:t>
            </a:r>
            <a:endParaRPr lang="en-US" dirty="0"/>
          </a:p>
        </p:txBody>
      </p:sp>
      <p:sp>
        <p:nvSpPr>
          <p:cNvPr id="3" name="Content Placeholder 2"/>
          <p:cNvSpPr>
            <a:spLocks noGrp="1"/>
          </p:cNvSpPr>
          <p:nvPr>
            <p:ph idx="1"/>
          </p:nvPr>
        </p:nvSpPr>
        <p:spPr/>
        <p:txBody>
          <a:bodyPr>
            <a:normAutofit fontScale="77500" lnSpcReduction="20000"/>
          </a:bodyPr>
          <a:lstStyle/>
          <a:p>
            <a:r>
              <a:rPr lang="en-US" sz="3500" dirty="0" smtClean="0">
                <a:solidFill>
                  <a:srgbClr val="3366FF"/>
                </a:solidFill>
              </a:rPr>
              <a:t>ECSS</a:t>
            </a:r>
            <a:r>
              <a:rPr lang="en-US" sz="3500" dirty="0" smtClean="0"/>
              <a:t>: Support communities that wish to use XD resources via science gateways and/or data repositories</a:t>
            </a:r>
          </a:p>
          <a:p>
            <a:r>
              <a:rPr lang="en-US" sz="3500" dirty="0">
                <a:solidFill>
                  <a:srgbClr val="3366FF"/>
                </a:solidFill>
              </a:rPr>
              <a:t>Gateway Software Incubator</a:t>
            </a:r>
            <a:r>
              <a:rPr lang="en-US" sz="3500" dirty="0"/>
              <a:t>: Evaluates new software and makes recommendation to gateway community. </a:t>
            </a:r>
            <a:endParaRPr lang="en-US" sz="3500" dirty="0" smtClean="0"/>
          </a:p>
          <a:p>
            <a:r>
              <a:rPr lang="en-US" sz="3500" dirty="0" smtClean="0">
                <a:solidFill>
                  <a:srgbClr val="3366FF"/>
                </a:solidFill>
              </a:rPr>
              <a:t>Gateway community building</a:t>
            </a:r>
            <a:r>
              <a:rPr lang="en-US" sz="3500" dirty="0" smtClean="0"/>
              <a:t>:  Actively engage gateway developers in sharing experiences and learning from each other.</a:t>
            </a:r>
          </a:p>
          <a:p>
            <a:r>
              <a:rPr lang="en-US" sz="3500" dirty="0" smtClean="0">
                <a:solidFill>
                  <a:srgbClr val="3366FF"/>
                </a:solidFill>
              </a:rPr>
              <a:t>Gateway Helpdesk</a:t>
            </a:r>
            <a:r>
              <a:rPr lang="en-US" sz="3500" dirty="0" smtClean="0"/>
              <a:t>: Specialized personnel assist in gateway tickets. </a:t>
            </a:r>
          </a:p>
          <a:p>
            <a:r>
              <a:rPr lang="en-US" sz="3500" dirty="0" smtClean="0">
                <a:solidFill>
                  <a:srgbClr val="3366FF"/>
                </a:solidFill>
              </a:rPr>
              <a:t>XSEDE Interactions</a:t>
            </a:r>
            <a:r>
              <a:rPr lang="en-US" sz="3500" dirty="0" smtClean="0"/>
              <a:t>: Interface between gateway developers and XD architecture and operations groups.</a:t>
            </a:r>
          </a:p>
        </p:txBody>
      </p:sp>
    </p:spTree>
    <p:extLst>
      <p:ext uri="{BB962C8B-B14F-4D97-AF65-F5344CB8AC3E}">
        <p14:creationId xmlns:p14="http://schemas.microsoft.com/office/powerpoint/2010/main" val="10937395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533400" y="152400"/>
            <a:ext cx="8229600" cy="990600"/>
          </a:xfrm>
        </p:spPr>
        <p:txBody>
          <a:bodyPr>
            <a:normAutofit/>
          </a:bodyPr>
          <a:lstStyle/>
          <a:p>
            <a:pPr eaLnBrk="1" hangingPunct="1"/>
            <a:r>
              <a:rPr lang="en-US" sz="4000"/>
              <a:t>Using Grid Credentials from Portals</a:t>
            </a:r>
          </a:p>
        </p:txBody>
      </p:sp>
      <p:pic>
        <p:nvPicPr>
          <p:cNvPr id="153604" name="Picture 4" descr="ogce"/>
          <p:cNvPicPr>
            <a:picLocks noChangeAspect="1" noChangeArrowheads="1"/>
          </p:cNvPicPr>
          <p:nvPr/>
        </p:nvPicPr>
        <p:blipFill>
          <a:blip r:embed="rId3"/>
          <a:srcRect/>
          <a:stretch>
            <a:fillRect/>
          </a:stretch>
        </p:blipFill>
        <p:spPr bwMode="auto">
          <a:xfrm>
            <a:off x="609600" y="3581400"/>
            <a:ext cx="1944688" cy="1423988"/>
          </a:xfrm>
          <a:prstGeom prst="rect">
            <a:avLst/>
          </a:prstGeom>
          <a:noFill/>
          <a:ln w="9525">
            <a:noFill/>
            <a:miter lim="800000"/>
            <a:headEnd/>
            <a:tailEnd/>
          </a:ln>
        </p:spPr>
      </p:pic>
      <p:pic>
        <p:nvPicPr>
          <p:cNvPr id="153605" name="Picture 5" descr="open-desktop-workstation"/>
          <p:cNvPicPr>
            <a:picLocks noChangeAspect="1" noChangeArrowheads="1"/>
          </p:cNvPicPr>
          <p:nvPr/>
        </p:nvPicPr>
        <p:blipFill>
          <a:blip r:embed="rId4"/>
          <a:srcRect/>
          <a:stretch>
            <a:fillRect/>
          </a:stretch>
        </p:blipFill>
        <p:spPr bwMode="auto">
          <a:xfrm>
            <a:off x="1143000" y="1143000"/>
            <a:ext cx="1479550" cy="1189038"/>
          </a:xfrm>
          <a:prstGeom prst="rect">
            <a:avLst/>
          </a:prstGeom>
          <a:noFill/>
          <a:ln w="9525">
            <a:noFill/>
            <a:miter lim="800000"/>
            <a:headEnd/>
            <a:tailEnd/>
          </a:ln>
        </p:spPr>
      </p:pic>
      <p:pic>
        <p:nvPicPr>
          <p:cNvPr id="153606" name="Picture 6" descr="parx_tower_5"/>
          <p:cNvPicPr>
            <a:picLocks noChangeAspect="1" noChangeArrowheads="1"/>
          </p:cNvPicPr>
          <p:nvPr/>
        </p:nvPicPr>
        <p:blipFill>
          <a:blip r:embed="rId5"/>
          <a:srcRect/>
          <a:stretch>
            <a:fillRect/>
          </a:stretch>
        </p:blipFill>
        <p:spPr bwMode="auto">
          <a:xfrm>
            <a:off x="7391400" y="2743200"/>
            <a:ext cx="1343025" cy="1343025"/>
          </a:xfrm>
          <a:prstGeom prst="rect">
            <a:avLst/>
          </a:prstGeom>
          <a:noFill/>
          <a:ln w="9525">
            <a:noFill/>
            <a:miter lim="800000"/>
            <a:headEnd/>
            <a:tailEnd/>
          </a:ln>
        </p:spPr>
      </p:pic>
      <p:sp>
        <p:nvSpPr>
          <p:cNvPr id="153608" name="Text Box 8"/>
          <p:cNvSpPr txBox="1">
            <a:spLocks noChangeArrowheads="1"/>
          </p:cNvSpPr>
          <p:nvPr/>
        </p:nvSpPr>
        <p:spPr bwMode="auto">
          <a:xfrm>
            <a:off x="1524000" y="2514600"/>
            <a:ext cx="1065213" cy="274638"/>
          </a:xfrm>
          <a:prstGeom prst="rect">
            <a:avLst/>
          </a:prstGeom>
          <a:noFill/>
          <a:ln w="9525">
            <a:noFill/>
            <a:miter lim="800000"/>
            <a:headEnd/>
            <a:tailEnd/>
          </a:ln>
        </p:spPr>
        <p:txBody>
          <a:bodyPr wrap="none">
            <a:prstTxWarp prst="textNoShape">
              <a:avLst/>
            </a:prstTxWarp>
            <a:spAutoFit/>
          </a:bodyPr>
          <a:lstStyle/>
          <a:p>
            <a:pPr algn="ctr"/>
            <a:r>
              <a:rPr lang="en-US"/>
              <a:t>Workstation</a:t>
            </a:r>
          </a:p>
        </p:txBody>
      </p:sp>
      <p:cxnSp>
        <p:nvCxnSpPr>
          <p:cNvPr id="153615" name="AutoShape 15"/>
          <p:cNvCxnSpPr>
            <a:cxnSpLocks noChangeShapeType="1"/>
          </p:cNvCxnSpPr>
          <p:nvPr/>
        </p:nvCxnSpPr>
        <p:spPr bwMode="auto">
          <a:xfrm>
            <a:off x="2743200" y="1447800"/>
            <a:ext cx="2971800" cy="0"/>
          </a:xfrm>
          <a:prstGeom prst="straightConnector1">
            <a:avLst/>
          </a:prstGeom>
          <a:noFill/>
          <a:ln w="9525">
            <a:solidFill>
              <a:schemeClr val="tx1"/>
            </a:solidFill>
            <a:round/>
            <a:headEnd/>
            <a:tailEnd type="triangle" w="med" len="med"/>
          </a:ln>
        </p:spPr>
      </p:cxnSp>
      <p:sp>
        <p:nvSpPr>
          <p:cNvPr id="153616" name="Text Box 16"/>
          <p:cNvSpPr txBox="1">
            <a:spLocks noChangeArrowheads="1"/>
          </p:cNvSpPr>
          <p:nvPr/>
        </p:nvSpPr>
        <p:spPr bwMode="auto">
          <a:xfrm>
            <a:off x="2819400" y="1143000"/>
            <a:ext cx="2814638" cy="244475"/>
          </a:xfrm>
          <a:prstGeom prst="rect">
            <a:avLst/>
          </a:prstGeom>
          <a:noFill/>
          <a:ln w="9525">
            <a:noFill/>
            <a:miter lim="800000"/>
            <a:headEnd/>
            <a:tailEnd/>
          </a:ln>
        </p:spPr>
        <p:txBody>
          <a:bodyPr wrap="none">
            <a:prstTxWarp prst="textNoShape">
              <a:avLst/>
            </a:prstTxWarp>
            <a:spAutoFit/>
          </a:bodyPr>
          <a:lstStyle/>
          <a:p>
            <a:r>
              <a:rPr lang="en-US" sz="1000"/>
              <a:t>Grid Certificate(or proxy), username, password</a:t>
            </a:r>
          </a:p>
        </p:txBody>
      </p:sp>
      <p:sp>
        <p:nvSpPr>
          <p:cNvPr id="153617" name="Text Box 17"/>
          <p:cNvSpPr txBox="1">
            <a:spLocks noChangeArrowheads="1"/>
          </p:cNvSpPr>
          <p:nvPr/>
        </p:nvSpPr>
        <p:spPr bwMode="auto">
          <a:xfrm>
            <a:off x="7169257" y="1447800"/>
            <a:ext cx="1331913" cy="274638"/>
          </a:xfrm>
          <a:prstGeom prst="rect">
            <a:avLst/>
          </a:prstGeom>
          <a:noFill/>
          <a:ln w="9525">
            <a:noFill/>
            <a:miter lim="800000"/>
            <a:headEnd/>
            <a:tailEnd/>
          </a:ln>
        </p:spPr>
        <p:txBody>
          <a:bodyPr wrap="none">
            <a:prstTxWarp prst="textNoShape">
              <a:avLst/>
            </a:prstTxWarp>
            <a:spAutoFit/>
          </a:bodyPr>
          <a:lstStyle/>
          <a:p>
            <a:pPr algn="ctr"/>
            <a:r>
              <a:rPr lang="en-US" dirty="0" err="1"/>
              <a:t>MyProxy</a:t>
            </a:r>
            <a:r>
              <a:rPr lang="en-US" dirty="0"/>
              <a:t> Server</a:t>
            </a:r>
          </a:p>
        </p:txBody>
      </p:sp>
      <p:sp>
        <p:nvSpPr>
          <p:cNvPr id="153618" name="Line 18"/>
          <p:cNvSpPr>
            <a:spLocks noChangeShapeType="1"/>
          </p:cNvSpPr>
          <p:nvPr/>
        </p:nvSpPr>
        <p:spPr bwMode="auto">
          <a:xfrm>
            <a:off x="2590800" y="3886200"/>
            <a:ext cx="1371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53619" name="Text Box 19"/>
          <p:cNvSpPr txBox="1">
            <a:spLocks noChangeArrowheads="1"/>
          </p:cNvSpPr>
          <p:nvPr/>
        </p:nvSpPr>
        <p:spPr bwMode="auto">
          <a:xfrm>
            <a:off x="653870" y="5105400"/>
            <a:ext cx="1878376" cy="369332"/>
          </a:xfrm>
          <a:prstGeom prst="rect">
            <a:avLst/>
          </a:prstGeom>
          <a:noFill/>
          <a:ln w="9525">
            <a:noFill/>
            <a:miter lim="800000"/>
            <a:headEnd/>
            <a:tailEnd/>
          </a:ln>
        </p:spPr>
        <p:txBody>
          <a:bodyPr wrap="none">
            <a:prstTxWarp prst="textNoShape">
              <a:avLst/>
            </a:prstTxWarp>
            <a:spAutoFit/>
          </a:bodyPr>
          <a:lstStyle/>
          <a:p>
            <a:pPr algn="ctr"/>
            <a:r>
              <a:rPr lang="en-US" dirty="0" smtClean="0"/>
              <a:t>Portal </a:t>
            </a:r>
            <a:r>
              <a:rPr lang="en-US" dirty="0" err="1" smtClean="0"/>
              <a:t>Interaface</a:t>
            </a:r>
            <a:endParaRPr lang="en-US" dirty="0"/>
          </a:p>
        </p:txBody>
      </p:sp>
      <p:sp>
        <p:nvSpPr>
          <p:cNvPr id="153620" name="Text Box 20"/>
          <p:cNvSpPr txBox="1">
            <a:spLocks noChangeArrowheads="1"/>
          </p:cNvSpPr>
          <p:nvPr/>
        </p:nvSpPr>
        <p:spPr bwMode="auto">
          <a:xfrm>
            <a:off x="3760149" y="5257800"/>
            <a:ext cx="1839604" cy="369332"/>
          </a:xfrm>
          <a:prstGeom prst="rect">
            <a:avLst/>
          </a:prstGeom>
          <a:noFill/>
          <a:ln w="9525">
            <a:noFill/>
            <a:miter lim="800000"/>
            <a:headEnd/>
            <a:tailEnd/>
          </a:ln>
        </p:spPr>
        <p:txBody>
          <a:bodyPr wrap="none">
            <a:prstTxWarp prst="textNoShape">
              <a:avLst/>
            </a:prstTxWarp>
            <a:spAutoFit/>
          </a:bodyPr>
          <a:lstStyle/>
          <a:p>
            <a:pPr algn="ctr"/>
            <a:r>
              <a:rPr lang="en-US" dirty="0" smtClean="0"/>
              <a:t>Gateway Server</a:t>
            </a:r>
            <a:endParaRPr lang="en-US" dirty="0"/>
          </a:p>
        </p:txBody>
      </p:sp>
      <p:sp>
        <p:nvSpPr>
          <p:cNvPr id="153622" name="Line 22"/>
          <p:cNvSpPr>
            <a:spLocks noChangeShapeType="1"/>
          </p:cNvSpPr>
          <p:nvPr/>
        </p:nvSpPr>
        <p:spPr bwMode="auto">
          <a:xfrm flipH="1">
            <a:off x="5334000" y="2362200"/>
            <a:ext cx="838200" cy="990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pic>
        <p:nvPicPr>
          <p:cNvPr id="153624" name="Picture 24" descr="parx_tower_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620000" y="4267200"/>
            <a:ext cx="1343025" cy="1343025"/>
          </a:xfrm>
          <a:prstGeom prst="rect">
            <a:avLst/>
          </a:prstGeom>
          <a:noFill/>
          <a:ln w="9525">
            <a:noFill/>
            <a:miter lim="800000"/>
            <a:headEnd/>
            <a:tailEnd/>
          </a:ln>
        </p:spPr>
      </p:pic>
      <p:sp>
        <p:nvSpPr>
          <p:cNvPr id="153626" name="Text Box 26"/>
          <p:cNvSpPr txBox="1">
            <a:spLocks noChangeArrowheads="1"/>
          </p:cNvSpPr>
          <p:nvPr/>
        </p:nvSpPr>
        <p:spPr bwMode="auto">
          <a:xfrm>
            <a:off x="7182795" y="5489813"/>
            <a:ext cx="1443038" cy="274638"/>
          </a:xfrm>
          <a:prstGeom prst="rect">
            <a:avLst/>
          </a:prstGeom>
          <a:noFill/>
          <a:ln w="9525">
            <a:noFill/>
            <a:miter lim="800000"/>
            <a:headEnd/>
            <a:tailEnd/>
          </a:ln>
        </p:spPr>
        <p:txBody>
          <a:bodyPr wrap="none">
            <a:prstTxWarp prst="textNoShape">
              <a:avLst/>
            </a:prstTxWarp>
            <a:spAutoFit/>
          </a:bodyPr>
          <a:lstStyle/>
          <a:p>
            <a:pPr algn="ctr"/>
            <a:r>
              <a:rPr lang="en-US" dirty="0"/>
              <a:t>Compute Servers</a:t>
            </a:r>
          </a:p>
        </p:txBody>
      </p:sp>
      <p:sp>
        <p:nvSpPr>
          <p:cNvPr id="153627" name="Text Box 27"/>
          <p:cNvSpPr txBox="1">
            <a:spLocks noChangeArrowheads="1"/>
          </p:cNvSpPr>
          <p:nvPr/>
        </p:nvSpPr>
        <p:spPr bwMode="auto">
          <a:xfrm>
            <a:off x="2590800" y="3581400"/>
            <a:ext cx="1379538" cy="244475"/>
          </a:xfrm>
          <a:prstGeom prst="rect">
            <a:avLst/>
          </a:prstGeom>
          <a:noFill/>
          <a:ln w="9525">
            <a:noFill/>
            <a:miter lim="800000"/>
            <a:headEnd/>
            <a:tailEnd/>
          </a:ln>
        </p:spPr>
        <p:txBody>
          <a:bodyPr wrap="none">
            <a:prstTxWarp prst="textNoShape">
              <a:avLst/>
            </a:prstTxWarp>
            <a:spAutoFit/>
          </a:bodyPr>
          <a:lstStyle/>
          <a:p>
            <a:r>
              <a:rPr lang="en-US" sz="1000"/>
              <a:t>Username, password</a:t>
            </a:r>
          </a:p>
        </p:txBody>
      </p:sp>
      <p:sp>
        <p:nvSpPr>
          <p:cNvPr id="153628" name="Line 28"/>
          <p:cNvSpPr>
            <a:spLocks noChangeShapeType="1"/>
          </p:cNvSpPr>
          <p:nvPr/>
        </p:nvSpPr>
        <p:spPr bwMode="auto">
          <a:xfrm flipV="1">
            <a:off x="5105400" y="2362200"/>
            <a:ext cx="762000" cy="914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53629" name="Text Box 29"/>
          <p:cNvSpPr txBox="1">
            <a:spLocks noChangeArrowheads="1"/>
          </p:cNvSpPr>
          <p:nvPr/>
        </p:nvSpPr>
        <p:spPr bwMode="auto">
          <a:xfrm rot="-3001114">
            <a:off x="4614069" y="2548731"/>
            <a:ext cx="1379538" cy="244475"/>
          </a:xfrm>
          <a:prstGeom prst="rect">
            <a:avLst/>
          </a:prstGeom>
          <a:noFill/>
          <a:ln w="9525">
            <a:noFill/>
            <a:miter lim="800000"/>
            <a:headEnd/>
            <a:tailEnd/>
          </a:ln>
        </p:spPr>
        <p:txBody>
          <a:bodyPr wrap="none">
            <a:prstTxWarp prst="textNoShape">
              <a:avLst/>
            </a:prstTxWarp>
            <a:spAutoFit/>
          </a:bodyPr>
          <a:lstStyle/>
          <a:p>
            <a:r>
              <a:rPr lang="en-US" sz="1000"/>
              <a:t>Username, password</a:t>
            </a:r>
          </a:p>
        </p:txBody>
      </p:sp>
      <p:pic>
        <p:nvPicPr>
          <p:cNvPr id="153630" name="Picture 30" descr="Picture1"/>
          <p:cNvPicPr>
            <a:picLocks noChangeAspect="1" noChangeArrowheads="1"/>
          </p:cNvPicPr>
          <p:nvPr/>
        </p:nvPicPr>
        <p:blipFill>
          <a:blip r:embed="rId6"/>
          <a:srcRect/>
          <a:stretch>
            <a:fillRect/>
          </a:stretch>
        </p:blipFill>
        <p:spPr bwMode="auto">
          <a:xfrm>
            <a:off x="5943600" y="914400"/>
            <a:ext cx="1103313" cy="1384300"/>
          </a:xfrm>
          <a:prstGeom prst="rect">
            <a:avLst/>
          </a:prstGeom>
          <a:noFill/>
          <a:ln w="9525">
            <a:noFill/>
            <a:miter lim="800000"/>
            <a:headEnd/>
            <a:tailEnd/>
          </a:ln>
        </p:spPr>
      </p:pic>
      <p:pic>
        <p:nvPicPr>
          <p:cNvPr id="153631" name="Picture 31" descr="Picture2"/>
          <p:cNvPicPr>
            <a:picLocks noChangeAspect="1" noChangeArrowheads="1"/>
          </p:cNvPicPr>
          <p:nvPr/>
        </p:nvPicPr>
        <p:blipFill>
          <a:blip r:embed="rId7">
            <a:clrChange>
              <a:clrFrom>
                <a:srgbClr val="F4EEEF"/>
              </a:clrFrom>
              <a:clrTo>
                <a:srgbClr val="F4EEEF">
                  <a:alpha val="0"/>
                </a:srgbClr>
              </a:clrTo>
            </a:clrChange>
          </a:blip>
          <a:srcRect/>
          <a:stretch>
            <a:fillRect/>
          </a:stretch>
        </p:blipFill>
        <p:spPr bwMode="auto">
          <a:xfrm>
            <a:off x="4038600" y="3429000"/>
            <a:ext cx="1146175" cy="1782763"/>
          </a:xfrm>
          <a:prstGeom prst="rect">
            <a:avLst/>
          </a:prstGeom>
          <a:noFill/>
          <a:ln w="9525">
            <a:noFill/>
            <a:miter lim="800000"/>
            <a:headEnd/>
            <a:tailEnd/>
          </a:ln>
        </p:spPr>
      </p:pic>
      <p:pic>
        <p:nvPicPr>
          <p:cNvPr id="153634" name="Picture 34" descr="parx_tower_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91200" y="4800600"/>
            <a:ext cx="1343025" cy="1343025"/>
          </a:xfrm>
          <a:prstGeom prst="rect">
            <a:avLst/>
          </a:prstGeom>
          <a:noFill/>
          <a:ln w="9525">
            <a:noFill/>
            <a:miter lim="800000"/>
            <a:headEnd/>
            <a:tailEnd/>
          </a:ln>
        </p:spPr>
      </p:pic>
      <p:sp>
        <p:nvSpPr>
          <p:cNvPr id="153635" name="Text Box 35"/>
          <p:cNvSpPr txBox="1">
            <a:spLocks noChangeArrowheads="1"/>
          </p:cNvSpPr>
          <p:nvPr/>
        </p:nvSpPr>
        <p:spPr bwMode="auto">
          <a:xfrm rot="-3001114">
            <a:off x="5445919" y="2859881"/>
            <a:ext cx="782638" cy="244475"/>
          </a:xfrm>
          <a:prstGeom prst="rect">
            <a:avLst/>
          </a:prstGeom>
          <a:noFill/>
          <a:ln w="9525">
            <a:noFill/>
            <a:miter lim="800000"/>
            <a:headEnd/>
            <a:tailEnd/>
          </a:ln>
        </p:spPr>
        <p:txBody>
          <a:bodyPr wrap="none">
            <a:prstTxWarp prst="textNoShape">
              <a:avLst/>
            </a:prstTxWarp>
            <a:spAutoFit/>
          </a:bodyPr>
          <a:lstStyle/>
          <a:p>
            <a:r>
              <a:rPr lang="en-US" sz="1000"/>
              <a:t>Grid Proxy</a:t>
            </a:r>
          </a:p>
        </p:txBody>
      </p:sp>
      <p:sp>
        <p:nvSpPr>
          <p:cNvPr id="153636" name="Line 36"/>
          <p:cNvSpPr>
            <a:spLocks noChangeShapeType="1"/>
          </p:cNvSpPr>
          <p:nvPr/>
        </p:nvSpPr>
        <p:spPr bwMode="auto">
          <a:xfrm>
            <a:off x="2590800" y="4419600"/>
            <a:ext cx="1371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53637" name="Line 37"/>
          <p:cNvSpPr>
            <a:spLocks noChangeShapeType="1"/>
          </p:cNvSpPr>
          <p:nvPr/>
        </p:nvSpPr>
        <p:spPr bwMode="auto">
          <a:xfrm flipH="1">
            <a:off x="2590800" y="4876800"/>
            <a:ext cx="1295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53638" name="Text Box 38"/>
          <p:cNvSpPr txBox="1">
            <a:spLocks noChangeArrowheads="1"/>
          </p:cNvSpPr>
          <p:nvPr/>
        </p:nvSpPr>
        <p:spPr bwMode="auto">
          <a:xfrm>
            <a:off x="2590800" y="4191000"/>
            <a:ext cx="1350963" cy="396875"/>
          </a:xfrm>
          <a:prstGeom prst="rect">
            <a:avLst/>
          </a:prstGeom>
          <a:noFill/>
          <a:ln w="9525">
            <a:noFill/>
            <a:miter lim="800000"/>
            <a:headEnd/>
            <a:tailEnd/>
          </a:ln>
        </p:spPr>
        <p:txBody>
          <a:bodyPr wrap="none">
            <a:prstTxWarp prst="textNoShape">
              <a:avLst/>
            </a:prstTxWarp>
            <a:spAutoFit/>
          </a:bodyPr>
          <a:lstStyle/>
          <a:p>
            <a:pPr algn="ctr"/>
            <a:r>
              <a:rPr lang="en-US" sz="1000"/>
              <a:t>Job Submit or </a:t>
            </a:r>
          </a:p>
          <a:p>
            <a:pPr algn="ctr"/>
            <a:r>
              <a:rPr lang="en-US" sz="1000"/>
              <a:t>File Transfer request</a:t>
            </a:r>
          </a:p>
        </p:txBody>
      </p:sp>
      <p:sp>
        <p:nvSpPr>
          <p:cNvPr id="153639" name="Text Box 39"/>
          <p:cNvSpPr txBox="1">
            <a:spLocks noChangeArrowheads="1"/>
          </p:cNvSpPr>
          <p:nvPr/>
        </p:nvSpPr>
        <p:spPr bwMode="auto">
          <a:xfrm>
            <a:off x="2895600" y="4648200"/>
            <a:ext cx="561975" cy="244475"/>
          </a:xfrm>
          <a:prstGeom prst="rect">
            <a:avLst/>
          </a:prstGeom>
          <a:noFill/>
          <a:ln w="9525">
            <a:noFill/>
            <a:miter lim="800000"/>
            <a:headEnd/>
            <a:tailEnd/>
          </a:ln>
        </p:spPr>
        <p:txBody>
          <a:bodyPr wrap="none">
            <a:prstTxWarp prst="textNoShape">
              <a:avLst/>
            </a:prstTxWarp>
            <a:spAutoFit/>
          </a:bodyPr>
          <a:lstStyle/>
          <a:p>
            <a:r>
              <a:rPr lang="en-US" sz="1000"/>
              <a:t>Output</a:t>
            </a:r>
          </a:p>
        </p:txBody>
      </p:sp>
      <p:sp>
        <p:nvSpPr>
          <p:cNvPr id="153640" name="Line 40"/>
          <p:cNvSpPr>
            <a:spLocks noChangeShapeType="1"/>
          </p:cNvSpPr>
          <p:nvPr/>
        </p:nvSpPr>
        <p:spPr bwMode="auto">
          <a:xfrm flipV="1">
            <a:off x="5410200" y="3581400"/>
            <a:ext cx="1981200" cy="45720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153641" name="Text Box 41"/>
          <p:cNvSpPr txBox="1">
            <a:spLocks noChangeArrowheads="1"/>
          </p:cNvSpPr>
          <p:nvPr/>
        </p:nvSpPr>
        <p:spPr bwMode="auto">
          <a:xfrm rot="-756517">
            <a:off x="5715000" y="3505200"/>
            <a:ext cx="1285875" cy="244475"/>
          </a:xfrm>
          <a:prstGeom prst="rect">
            <a:avLst/>
          </a:prstGeom>
          <a:noFill/>
          <a:ln w="9525">
            <a:noFill/>
            <a:miter lim="800000"/>
            <a:headEnd/>
            <a:tailEnd/>
          </a:ln>
        </p:spPr>
        <p:txBody>
          <a:bodyPr wrap="none">
            <a:prstTxWarp prst="textNoShape">
              <a:avLst/>
            </a:prstTxWarp>
            <a:spAutoFit/>
          </a:bodyPr>
          <a:lstStyle/>
          <a:p>
            <a:r>
              <a:rPr lang="en-US" sz="1000"/>
              <a:t>Proxy, Job Request</a:t>
            </a:r>
          </a:p>
        </p:txBody>
      </p:sp>
      <p:sp>
        <p:nvSpPr>
          <p:cNvPr id="153642" name="Text Box 42"/>
          <p:cNvSpPr txBox="1">
            <a:spLocks noChangeArrowheads="1"/>
          </p:cNvSpPr>
          <p:nvPr/>
        </p:nvSpPr>
        <p:spPr bwMode="auto">
          <a:xfrm rot="-669893">
            <a:off x="5943600" y="3810000"/>
            <a:ext cx="1227138" cy="244475"/>
          </a:xfrm>
          <a:prstGeom prst="rect">
            <a:avLst/>
          </a:prstGeom>
          <a:noFill/>
          <a:ln w="9525">
            <a:noFill/>
            <a:miter lim="800000"/>
            <a:headEnd/>
            <a:tailEnd/>
          </a:ln>
        </p:spPr>
        <p:txBody>
          <a:bodyPr wrap="none">
            <a:prstTxWarp prst="textNoShape">
              <a:avLst/>
            </a:prstTxWarp>
            <a:spAutoFit/>
          </a:bodyPr>
          <a:lstStyle/>
          <a:p>
            <a:r>
              <a:rPr lang="en-US" sz="1000"/>
              <a:t>Job Status, Output</a:t>
            </a:r>
          </a:p>
        </p:txBody>
      </p:sp>
      <p:sp>
        <p:nvSpPr>
          <p:cNvPr id="153643" name="Line 43"/>
          <p:cNvSpPr>
            <a:spLocks noChangeShapeType="1"/>
          </p:cNvSpPr>
          <p:nvPr/>
        </p:nvSpPr>
        <p:spPr bwMode="auto">
          <a:xfrm>
            <a:off x="5410200" y="4495800"/>
            <a:ext cx="457200" cy="45720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153644" name="Line 44"/>
          <p:cNvSpPr>
            <a:spLocks noChangeShapeType="1"/>
          </p:cNvSpPr>
          <p:nvPr/>
        </p:nvSpPr>
        <p:spPr bwMode="auto">
          <a:xfrm>
            <a:off x="5562600" y="4343400"/>
            <a:ext cx="2133600" cy="30480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153646" name="Text Box 46"/>
          <p:cNvSpPr txBox="1">
            <a:spLocks noChangeArrowheads="1"/>
          </p:cNvSpPr>
          <p:nvPr/>
        </p:nvSpPr>
        <p:spPr bwMode="auto">
          <a:xfrm>
            <a:off x="3719513" y="2057400"/>
            <a:ext cx="641350" cy="274638"/>
          </a:xfrm>
          <a:prstGeom prst="rect">
            <a:avLst/>
          </a:prstGeom>
          <a:noFill/>
          <a:ln w="9525">
            <a:noFill/>
            <a:miter lim="800000"/>
            <a:headEnd/>
            <a:tailEnd/>
          </a:ln>
        </p:spPr>
        <p:txBody>
          <a:bodyPr wrap="none">
            <a:prstTxWarp prst="textNoShape">
              <a:avLst/>
            </a:prstTxWarp>
            <a:spAutoFit/>
          </a:bodyPr>
          <a:lstStyle/>
          <a:p>
            <a:pPr algn="ctr"/>
            <a:r>
              <a:rPr lang="en-US"/>
              <a:t>Step 0</a:t>
            </a:r>
          </a:p>
        </p:txBody>
      </p:sp>
      <p:sp>
        <p:nvSpPr>
          <p:cNvPr id="153647" name="Text Box 47"/>
          <p:cNvSpPr txBox="1">
            <a:spLocks noChangeArrowheads="1"/>
          </p:cNvSpPr>
          <p:nvPr/>
        </p:nvSpPr>
        <p:spPr bwMode="auto">
          <a:xfrm>
            <a:off x="2819400" y="3886200"/>
            <a:ext cx="641350" cy="274638"/>
          </a:xfrm>
          <a:prstGeom prst="rect">
            <a:avLst/>
          </a:prstGeom>
          <a:noFill/>
          <a:ln w="9525">
            <a:noFill/>
            <a:miter lim="800000"/>
            <a:headEnd/>
            <a:tailEnd/>
          </a:ln>
        </p:spPr>
        <p:txBody>
          <a:bodyPr wrap="none">
            <a:prstTxWarp prst="textNoShape">
              <a:avLst/>
            </a:prstTxWarp>
            <a:spAutoFit/>
          </a:bodyPr>
          <a:lstStyle/>
          <a:p>
            <a:pPr algn="ctr"/>
            <a:r>
              <a:rPr lang="en-US"/>
              <a:t>Step 1</a:t>
            </a:r>
          </a:p>
        </p:txBody>
      </p:sp>
      <p:sp>
        <p:nvSpPr>
          <p:cNvPr id="153648" name="Text Box 48"/>
          <p:cNvSpPr txBox="1">
            <a:spLocks noChangeArrowheads="1"/>
          </p:cNvSpPr>
          <p:nvPr/>
        </p:nvSpPr>
        <p:spPr bwMode="auto">
          <a:xfrm>
            <a:off x="2792413" y="5029200"/>
            <a:ext cx="854075" cy="274638"/>
          </a:xfrm>
          <a:prstGeom prst="rect">
            <a:avLst/>
          </a:prstGeom>
          <a:noFill/>
          <a:ln w="9525">
            <a:noFill/>
            <a:miter lim="800000"/>
            <a:headEnd/>
            <a:tailEnd/>
          </a:ln>
        </p:spPr>
        <p:txBody>
          <a:bodyPr wrap="none">
            <a:prstTxWarp prst="textNoShape">
              <a:avLst/>
            </a:prstTxWarp>
            <a:spAutoFit/>
          </a:bodyPr>
          <a:lstStyle/>
          <a:p>
            <a:pPr algn="ctr"/>
            <a:r>
              <a:rPr lang="en-US"/>
              <a:t>Step 2,3,,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53615"/>
                                        </p:tgtEl>
                                        <p:attrNameLst>
                                          <p:attrName>style.visibility</p:attrName>
                                        </p:attrNameLst>
                                      </p:cBhvr>
                                      <p:to>
                                        <p:strVal val="visible"/>
                                      </p:to>
                                    </p:set>
                                    <p:animEffect transition="in" filter="blinds(horizontal)">
                                      <p:cBhvr>
                                        <p:cTn id="13" dur="500"/>
                                        <p:tgtEl>
                                          <p:spTgt spid="1536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3616"/>
                                        </p:tgtEl>
                                        <p:attrNameLst>
                                          <p:attrName>style.visibility</p:attrName>
                                        </p:attrNameLst>
                                      </p:cBhvr>
                                      <p:to>
                                        <p:strVal val="visible"/>
                                      </p:to>
                                    </p:set>
                                    <p:animEffect transition="in" filter="blinds(horizontal)">
                                      <p:cBhvr>
                                        <p:cTn id="16" dur="500"/>
                                        <p:tgtEl>
                                          <p:spTgt spid="153616"/>
                                        </p:tgtEl>
                                      </p:cBhvr>
                                    </p:animEffect>
                                  </p:childTnLst>
                                </p:cTn>
                              </p:par>
                              <p:par>
                                <p:cTn id="17" presetID="3" presetClass="entr" presetSubtype="10" fill="hold" nodeType="withEffect">
                                  <p:stCondLst>
                                    <p:cond delay="0"/>
                                  </p:stCondLst>
                                  <p:childTnLst>
                                    <p:set>
                                      <p:cBhvr>
                                        <p:cTn id="18" dur="1" fill="hold">
                                          <p:stCondLst>
                                            <p:cond delay="0"/>
                                          </p:stCondLst>
                                        </p:cTn>
                                        <p:tgtEl>
                                          <p:spTgt spid="153630"/>
                                        </p:tgtEl>
                                        <p:attrNameLst>
                                          <p:attrName>style.visibility</p:attrName>
                                        </p:attrNameLst>
                                      </p:cBhvr>
                                      <p:to>
                                        <p:strVal val="visible"/>
                                      </p:to>
                                    </p:set>
                                    <p:animEffect transition="in" filter="blinds(horizontal)">
                                      <p:cBhvr>
                                        <p:cTn id="19" dur="500"/>
                                        <p:tgtEl>
                                          <p:spTgt spid="15363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3617"/>
                                        </p:tgtEl>
                                        <p:attrNameLst>
                                          <p:attrName>style.visibility</p:attrName>
                                        </p:attrNameLst>
                                      </p:cBhvr>
                                      <p:to>
                                        <p:strVal val="visible"/>
                                      </p:to>
                                    </p:set>
                                    <p:animEffect transition="in" filter="blinds(horizontal)">
                                      <p:cBhvr>
                                        <p:cTn id="22" dur="500"/>
                                        <p:tgtEl>
                                          <p:spTgt spid="15361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536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3604"/>
                                        </p:tgtEl>
                                        <p:attrNameLst>
                                          <p:attrName>style.visibility</p:attrName>
                                        </p:attrNameLst>
                                      </p:cBhvr>
                                      <p:to>
                                        <p:strVal val="visible"/>
                                      </p:to>
                                    </p:set>
                                    <p:anim calcmode="lin" valueType="num">
                                      <p:cBhvr additive="base">
                                        <p:cTn id="29" dur="500" fill="hold"/>
                                        <p:tgtEl>
                                          <p:spTgt spid="153604"/>
                                        </p:tgtEl>
                                        <p:attrNameLst>
                                          <p:attrName>ppt_x</p:attrName>
                                        </p:attrNameLst>
                                      </p:cBhvr>
                                      <p:tavLst>
                                        <p:tav tm="0">
                                          <p:val>
                                            <p:strVal val="#ppt_x"/>
                                          </p:val>
                                        </p:tav>
                                        <p:tav tm="100000">
                                          <p:val>
                                            <p:strVal val="#ppt_x"/>
                                          </p:val>
                                        </p:tav>
                                      </p:tavLst>
                                    </p:anim>
                                    <p:anim calcmode="lin" valueType="num">
                                      <p:cBhvr additive="base">
                                        <p:cTn id="30" dur="500" fill="hold"/>
                                        <p:tgtEl>
                                          <p:spTgt spid="15360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3619"/>
                                        </p:tgtEl>
                                        <p:attrNameLst>
                                          <p:attrName>style.visibility</p:attrName>
                                        </p:attrNameLst>
                                      </p:cBhvr>
                                      <p:to>
                                        <p:strVal val="visible"/>
                                      </p:to>
                                    </p:set>
                                    <p:anim calcmode="lin" valueType="num">
                                      <p:cBhvr additive="base">
                                        <p:cTn id="33" dur="500" fill="hold"/>
                                        <p:tgtEl>
                                          <p:spTgt spid="153619"/>
                                        </p:tgtEl>
                                        <p:attrNameLst>
                                          <p:attrName>ppt_x</p:attrName>
                                        </p:attrNameLst>
                                      </p:cBhvr>
                                      <p:tavLst>
                                        <p:tav tm="0">
                                          <p:val>
                                            <p:strVal val="#ppt_x"/>
                                          </p:val>
                                        </p:tav>
                                        <p:tav tm="100000">
                                          <p:val>
                                            <p:strVal val="#ppt_x"/>
                                          </p:val>
                                        </p:tav>
                                      </p:tavLst>
                                    </p:anim>
                                    <p:anim calcmode="lin" valueType="num">
                                      <p:cBhvr additive="base">
                                        <p:cTn id="34" dur="500" fill="hold"/>
                                        <p:tgtEl>
                                          <p:spTgt spid="1536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36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36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6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53628"/>
                                        </p:tgtEl>
                                        <p:attrNameLst>
                                          <p:attrName>style.visibility</p:attrName>
                                        </p:attrNameLst>
                                      </p:cBhvr>
                                      <p:to>
                                        <p:strVal val="visible"/>
                                      </p:to>
                                    </p:set>
                                    <p:animEffect transition="in" filter="checkerboard(across)">
                                      <p:cBhvr>
                                        <p:cTn id="49" dur="500"/>
                                        <p:tgtEl>
                                          <p:spTgt spid="153628"/>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53629"/>
                                        </p:tgtEl>
                                        <p:attrNameLst>
                                          <p:attrName>style.visibility</p:attrName>
                                        </p:attrNameLst>
                                      </p:cBhvr>
                                      <p:to>
                                        <p:strVal val="visible"/>
                                      </p:to>
                                    </p:set>
                                    <p:animEffect transition="in" filter="checkerboard(across)">
                                      <p:cBhvr>
                                        <p:cTn id="52" dur="500"/>
                                        <p:tgtEl>
                                          <p:spTgt spid="153629"/>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53622"/>
                                        </p:tgtEl>
                                        <p:attrNameLst>
                                          <p:attrName>style.visibility</p:attrName>
                                        </p:attrNameLst>
                                      </p:cBhvr>
                                      <p:to>
                                        <p:strVal val="visible"/>
                                      </p:to>
                                    </p:set>
                                    <p:animEffect transition="in" filter="checkerboard(across)">
                                      <p:cBhvr>
                                        <p:cTn id="55" dur="500"/>
                                        <p:tgtEl>
                                          <p:spTgt spid="153622"/>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53635"/>
                                        </p:tgtEl>
                                        <p:attrNameLst>
                                          <p:attrName>style.visibility</p:attrName>
                                        </p:attrNameLst>
                                      </p:cBhvr>
                                      <p:to>
                                        <p:strVal val="visible"/>
                                      </p:to>
                                    </p:set>
                                    <p:animEffect transition="in" filter="checkerboard(across)">
                                      <p:cBhvr>
                                        <p:cTn id="58" dur="500"/>
                                        <p:tgtEl>
                                          <p:spTgt spid="153635"/>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1536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53636"/>
                                        </p:tgtEl>
                                        <p:attrNameLst>
                                          <p:attrName>style.visibility</p:attrName>
                                        </p:attrNameLst>
                                      </p:cBhvr>
                                      <p:to>
                                        <p:strVal val="visible"/>
                                      </p:to>
                                    </p:set>
                                    <p:animEffect transition="in" filter="box(in)">
                                      <p:cBhvr>
                                        <p:cTn id="65" dur="500"/>
                                        <p:tgtEl>
                                          <p:spTgt spid="153636"/>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153638"/>
                                        </p:tgtEl>
                                        <p:attrNameLst>
                                          <p:attrName>style.visibility</p:attrName>
                                        </p:attrNameLst>
                                      </p:cBhvr>
                                      <p:to>
                                        <p:strVal val="visible"/>
                                      </p:to>
                                    </p:set>
                                    <p:animEffect transition="in" filter="box(in)">
                                      <p:cBhvr>
                                        <p:cTn id="68" dur="500"/>
                                        <p:tgtEl>
                                          <p:spTgt spid="153638"/>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153606"/>
                                        </p:tgtEl>
                                        <p:attrNameLst>
                                          <p:attrName>style.visibility</p:attrName>
                                        </p:attrNameLst>
                                      </p:cBhvr>
                                      <p:to>
                                        <p:strVal val="visible"/>
                                      </p:to>
                                    </p:set>
                                    <p:animEffect transition="in" filter="box(in)">
                                      <p:cBhvr>
                                        <p:cTn id="73" dur="500"/>
                                        <p:tgtEl>
                                          <p:spTgt spid="153606"/>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153640"/>
                                        </p:tgtEl>
                                        <p:attrNameLst>
                                          <p:attrName>style.visibility</p:attrName>
                                        </p:attrNameLst>
                                      </p:cBhvr>
                                      <p:to>
                                        <p:strVal val="visible"/>
                                      </p:to>
                                    </p:set>
                                    <p:animEffect transition="in" filter="box(in)">
                                      <p:cBhvr>
                                        <p:cTn id="76" dur="500"/>
                                        <p:tgtEl>
                                          <p:spTgt spid="153640"/>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153641"/>
                                        </p:tgtEl>
                                        <p:attrNameLst>
                                          <p:attrName>style.visibility</p:attrName>
                                        </p:attrNameLst>
                                      </p:cBhvr>
                                      <p:to>
                                        <p:strVal val="visible"/>
                                      </p:to>
                                    </p:set>
                                    <p:animEffect transition="in" filter="box(in)">
                                      <p:cBhvr>
                                        <p:cTn id="79" dur="500"/>
                                        <p:tgtEl>
                                          <p:spTgt spid="153641"/>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153642"/>
                                        </p:tgtEl>
                                        <p:attrNameLst>
                                          <p:attrName>style.visibility</p:attrName>
                                        </p:attrNameLst>
                                      </p:cBhvr>
                                      <p:to>
                                        <p:strVal val="visible"/>
                                      </p:to>
                                    </p:set>
                                    <p:animEffect transition="in" filter="box(in)">
                                      <p:cBhvr>
                                        <p:cTn id="82" dur="500"/>
                                        <p:tgtEl>
                                          <p:spTgt spid="153642"/>
                                        </p:tgtEl>
                                      </p:cBhvr>
                                    </p:animEffect>
                                  </p:childTnLst>
                                </p:cTn>
                              </p:par>
                              <p:par>
                                <p:cTn id="83" presetID="4" presetClass="entr" presetSubtype="16" fill="hold" nodeType="withEffect">
                                  <p:stCondLst>
                                    <p:cond delay="0"/>
                                  </p:stCondLst>
                                  <p:childTnLst>
                                    <p:set>
                                      <p:cBhvr>
                                        <p:cTn id="84" dur="1" fill="hold">
                                          <p:stCondLst>
                                            <p:cond delay="0"/>
                                          </p:stCondLst>
                                        </p:cTn>
                                        <p:tgtEl>
                                          <p:spTgt spid="153624"/>
                                        </p:tgtEl>
                                        <p:attrNameLst>
                                          <p:attrName>style.visibility</p:attrName>
                                        </p:attrNameLst>
                                      </p:cBhvr>
                                      <p:to>
                                        <p:strVal val="visible"/>
                                      </p:to>
                                    </p:set>
                                    <p:animEffect transition="in" filter="box(in)">
                                      <p:cBhvr>
                                        <p:cTn id="85" dur="500"/>
                                        <p:tgtEl>
                                          <p:spTgt spid="153624"/>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153644"/>
                                        </p:tgtEl>
                                        <p:attrNameLst>
                                          <p:attrName>style.visibility</p:attrName>
                                        </p:attrNameLst>
                                      </p:cBhvr>
                                      <p:to>
                                        <p:strVal val="visible"/>
                                      </p:to>
                                    </p:set>
                                    <p:animEffect transition="in" filter="box(in)">
                                      <p:cBhvr>
                                        <p:cTn id="88" dur="500"/>
                                        <p:tgtEl>
                                          <p:spTgt spid="153644"/>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153643"/>
                                        </p:tgtEl>
                                        <p:attrNameLst>
                                          <p:attrName>style.visibility</p:attrName>
                                        </p:attrNameLst>
                                      </p:cBhvr>
                                      <p:to>
                                        <p:strVal val="visible"/>
                                      </p:to>
                                    </p:set>
                                    <p:animEffect transition="in" filter="box(in)">
                                      <p:cBhvr>
                                        <p:cTn id="91" dur="500"/>
                                        <p:tgtEl>
                                          <p:spTgt spid="153643"/>
                                        </p:tgtEl>
                                      </p:cBhvr>
                                    </p:animEffect>
                                  </p:childTnLst>
                                </p:cTn>
                              </p:par>
                              <p:par>
                                <p:cTn id="92" presetID="4" presetClass="entr" presetSubtype="16" fill="hold" nodeType="withEffect">
                                  <p:stCondLst>
                                    <p:cond delay="0"/>
                                  </p:stCondLst>
                                  <p:childTnLst>
                                    <p:set>
                                      <p:cBhvr>
                                        <p:cTn id="93" dur="1" fill="hold">
                                          <p:stCondLst>
                                            <p:cond delay="0"/>
                                          </p:stCondLst>
                                        </p:cTn>
                                        <p:tgtEl>
                                          <p:spTgt spid="153634"/>
                                        </p:tgtEl>
                                        <p:attrNameLst>
                                          <p:attrName>style.visibility</p:attrName>
                                        </p:attrNameLst>
                                      </p:cBhvr>
                                      <p:to>
                                        <p:strVal val="visible"/>
                                      </p:to>
                                    </p:set>
                                    <p:animEffect transition="in" filter="box(in)">
                                      <p:cBhvr>
                                        <p:cTn id="94" dur="500"/>
                                        <p:tgtEl>
                                          <p:spTgt spid="153634"/>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153626"/>
                                        </p:tgtEl>
                                        <p:attrNameLst>
                                          <p:attrName>style.visibility</p:attrName>
                                        </p:attrNameLst>
                                      </p:cBhvr>
                                      <p:to>
                                        <p:strVal val="visible"/>
                                      </p:to>
                                    </p:set>
                                    <p:animEffect transition="in" filter="box(in)">
                                      <p:cBhvr>
                                        <p:cTn id="97" dur="500"/>
                                        <p:tgtEl>
                                          <p:spTgt spid="153626"/>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53639"/>
                                        </p:tgtEl>
                                        <p:attrNameLst>
                                          <p:attrName>style.visibility</p:attrName>
                                        </p:attrNameLst>
                                      </p:cBhvr>
                                      <p:to>
                                        <p:strVal val="visible"/>
                                      </p:to>
                                    </p:set>
                                    <p:anim calcmode="lin" valueType="num">
                                      <p:cBhvr additive="base">
                                        <p:cTn id="102" dur="500" fill="hold"/>
                                        <p:tgtEl>
                                          <p:spTgt spid="153639"/>
                                        </p:tgtEl>
                                        <p:attrNameLst>
                                          <p:attrName>ppt_x</p:attrName>
                                        </p:attrNameLst>
                                      </p:cBhvr>
                                      <p:tavLst>
                                        <p:tav tm="0">
                                          <p:val>
                                            <p:strVal val="#ppt_x"/>
                                          </p:val>
                                        </p:tav>
                                        <p:tav tm="100000">
                                          <p:val>
                                            <p:strVal val="#ppt_x"/>
                                          </p:val>
                                        </p:tav>
                                      </p:tavLst>
                                    </p:anim>
                                    <p:anim calcmode="lin" valueType="num">
                                      <p:cBhvr additive="base">
                                        <p:cTn id="103" dur="500" fill="hold"/>
                                        <p:tgtEl>
                                          <p:spTgt spid="153639"/>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53637"/>
                                        </p:tgtEl>
                                        <p:attrNameLst>
                                          <p:attrName>style.visibility</p:attrName>
                                        </p:attrNameLst>
                                      </p:cBhvr>
                                      <p:to>
                                        <p:strVal val="visible"/>
                                      </p:to>
                                    </p:set>
                                    <p:anim calcmode="lin" valueType="num">
                                      <p:cBhvr additive="base">
                                        <p:cTn id="106" dur="500" fill="hold"/>
                                        <p:tgtEl>
                                          <p:spTgt spid="153637"/>
                                        </p:tgtEl>
                                        <p:attrNameLst>
                                          <p:attrName>ppt_x</p:attrName>
                                        </p:attrNameLst>
                                      </p:cBhvr>
                                      <p:tavLst>
                                        <p:tav tm="0">
                                          <p:val>
                                            <p:strVal val="#ppt_x"/>
                                          </p:val>
                                        </p:tav>
                                        <p:tav tm="100000">
                                          <p:val>
                                            <p:strVal val="#ppt_x"/>
                                          </p:val>
                                        </p:tav>
                                      </p:tavLst>
                                    </p:anim>
                                    <p:anim calcmode="lin" valueType="num">
                                      <p:cBhvr additive="base">
                                        <p:cTn id="107" dur="500" fill="hold"/>
                                        <p:tgtEl>
                                          <p:spTgt spid="153637"/>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53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8" grpId="0"/>
      <p:bldP spid="153616" grpId="0"/>
      <p:bldP spid="153617" grpId="0"/>
      <p:bldP spid="153618" grpId="0" animBg="1"/>
      <p:bldP spid="153619" grpId="0"/>
      <p:bldP spid="153620" grpId="0"/>
      <p:bldP spid="153622" grpId="0" animBg="1"/>
      <p:bldP spid="153626" grpId="0"/>
      <p:bldP spid="153627" grpId="0"/>
      <p:bldP spid="153628" grpId="0" animBg="1"/>
      <p:bldP spid="153629" grpId="0"/>
      <p:bldP spid="153635" grpId="0"/>
      <p:bldP spid="153636" grpId="0" animBg="1"/>
      <p:bldP spid="153637" grpId="0" animBg="1"/>
      <p:bldP spid="153638" grpId="0"/>
      <p:bldP spid="153639" grpId="0"/>
      <p:bldP spid="153640" grpId="0" animBg="1"/>
      <p:bldP spid="153641" grpId="0"/>
      <p:bldP spid="153642" grpId="0"/>
      <p:bldP spid="153643" grpId="0" animBg="1"/>
      <p:bldP spid="153644" grpId="0" animBg="1"/>
      <p:bldP spid="153646" grpId="0"/>
      <p:bldP spid="153647" grpId="0"/>
      <p:bldP spid="1536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52400"/>
            <a:ext cx="3429000" cy="838200"/>
          </a:xfrm>
        </p:spPr>
        <p:txBody>
          <a:bodyPr/>
          <a:lstStyle/>
          <a:p>
            <a:r>
              <a:rPr lang="en-US" dirty="0" smtClean="0"/>
              <a:t>Abstractions</a:t>
            </a:r>
            <a:endParaRPr lang="en-US" dirty="0"/>
          </a:p>
        </p:txBody>
      </p:sp>
      <p:sp>
        <p:nvSpPr>
          <p:cNvPr id="4" name="Slide Number Placeholder 3"/>
          <p:cNvSpPr>
            <a:spLocks noGrp="1"/>
          </p:cNvSpPr>
          <p:nvPr>
            <p:ph type="sldNum" sz="quarter" idx="10"/>
          </p:nvPr>
        </p:nvSpPr>
        <p:spPr/>
        <p:txBody>
          <a:bodyPr/>
          <a:lstStyle/>
          <a:p>
            <a:fld id="{2EBD5C3A-FAA6-47C8-9089-3290A367D965}" type="slidenum">
              <a:rPr lang="en-US" smtClean="0"/>
              <a:pPr/>
              <a:t>9</a:t>
            </a:fld>
            <a:endParaRPr lang="en-US"/>
          </a:p>
        </p:txBody>
      </p:sp>
      <p:pic>
        <p:nvPicPr>
          <p:cNvPr id="5" name="Picture 4" descr="trestles_sml.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12970" y="4832350"/>
            <a:ext cx="1242060" cy="1035050"/>
          </a:xfrm>
          <a:prstGeom prst="rect">
            <a:avLst/>
          </a:prstGeom>
        </p:spPr>
      </p:pic>
      <p:pic>
        <p:nvPicPr>
          <p:cNvPr id="6" name="Picture 5" descr="ranger.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62800" y="4851400"/>
            <a:ext cx="1225826" cy="939800"/>
          </a:xfrm>
          <a:prstGeom prst="rect">
            <a:avLst/>
          </a:prstGeom>
        </p:spPr>
      </p:pic>
      <p:pic>
        <p:nvPicPr>
          <p:cNvPr id="7" name="Picture 6" descr="bigred.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4902200"/>
            <a:ext cx="814137" cy="736600"/>
          </a:xfrm>
          <a:prstGeom prst="rect">
            <a:avLst/>
          </a:prstGeom>
        </p:spPr>
      </p:pic>
      <p:pic>
        <p:nvPicPr>
          <p:cNvPr id="8" name="Picture 7" descr="Indiana-Crimson-Quarry-Logo.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495" y="5105400"/>
            <a:ext cx="1514475" cy="457200"/>
          </a:xfrm>
          <a:prstGeom prst="rect">
            <a:avLst/>
          </a:prstGeom>
        </p:spPr>
      </p:pic>
      <p:sp>
        <p:nvSpPr>
          <p:cNvPr id="3" name="TextBox 2"/>
          <p:cNvSpPr txBox="1"/>
          <p:nvPr/>
        </p:nvSpPr>
        <p:spPr>
          <a:xfrm>
            <a:off x="228600" y="4410466"/>
            <a:ext cx="1570675" cy="369332"/>
          </a:xfrm>
          <a:prstGeom prst="rect">
            <a:avLst/>
          </a:prstGeom>
          <a:noFill/>
        </p:spPr>
        <p:txBody>
          <a:bodyPr wrap="none" rtlCol="0">
            <a:spAutoFit/>
          </a:bodyPr>
          <a:lstStyle/>
          <a:p>
            <a:r>
              <a:rPr lang="en-US" dirty="0" smtClean="0"/>
              <a:t>Load Leveler</a:t>
            </a:r>
            <a:endParaRPr lang="en-US" dirty="0"/>
          </a:p>
        </p:txBody>
      </p:sp>
      <p:sp>
        <p:nvSpPr>
          <p:cNvPr id="10" name="TextBox 9"/>
          <p:cNvSpPr txBox="1"/>
          <p:nvPr/>
        </p:nvSpPr>
        <p:spPr>
          <a:xfrm>
            <a:off x="2469714" y="4572000"/>
            <a:ext cx="1416486" cy="369332"/>
          </a:xfrm>
          <a:prstGeom prst="rect">
            <a:avLst/>
          </a:prstGeom>
          <a:noFill/>
        </p:spPr>
        <p:txBody>
          <a:bodyPr wrap="none" rtlCol="0">
            <a:spAutoFit/>
          </a:bodyPr>
          <a:lstStyle/>
          <a:p>
            <a:r>
              <a:rPr lang="en-US" dirty="0" smtClean="0"/>
              <a:t>PBS/Torque</a:t>
            </a:r>
            <a:endParaRPr lang="en-US" dirty="0"/>
          </a:p>
        </p:txBody>
      </p:sp>
      <p:sp>
        <p:nvSpPr>
          <p:cNvPr id="11" name="TextBox 10"/>
          <p:cNvSpPr txBox="1"/>
          <p:nvPr/>
        </p:nvSpPr>
        <p:spPr>
          <a:xfrm>
            <a:off x="4692284" y="4463018"/>
            <a:ext cx="1878489" cy="369332"/>
          </a:xfrm>
          <a:prstGeom prst="rect">
            <a:avLst/>
          </a:prstGeom>
          <a:noFill/>
        </p:spPr>
        <p:txBody>
          <a:bodyPr wrap="none" rtlCol="0">
            <a:spAutoFit/>
          </a:bodyPr>
          <a:lstStyle/>
          <a:p>
            <a:r>
              <a:rPr lang="en-US" dirty="0" smtClean="0"/>
              <a:t>Sun Grid Engine</a:t>
            </a:r>
            <a:endParaRPr lang="en-US" dirty="0"/>
          </a:p>
        </p:txBody>
      </p:sp>
      <p:sp>
        <p:nvSpPr>
          <p:cNvPr id="12" name="TextBox 11"/>
          <p:cNvSpPr txBox="1"/>
          <p:nvPr/>
        </p:nvSpPr>
        <p:spPr>
          <a:xfrm>
            <a:off x="7391400" y="4482068"/>
            <a:ext cx="608009" cy="369332"/>
          </a:xfrm>
          <a:prstGeom prst="rect">
            <a:avLst/>
          </a:prstGeom>
          <a:noFill/>
        </p:spPr>
        <p:txBody>
          <a:bodyPr wrap="none" rtlCol="0">
            <a:spAutoFit/>
          </a:bodyPr>
          <a:lstStyle/>
          <a:p>
            <a:r>
              <a:rPr lang="en-US" dirty="0" smtClean="0"/>
              <a:t>LSF</a:t>
            </a:r>
            <a:endParaRPr lang="en-US" dirty="0"/>
          </a:p>
        </p:txBody>
      </p:sp>
      <p:pic>
        <p:nvPicPr>
          <p:cNvPr id="13" name="Picture 12" descr="amazon-web-services-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846" y="1739900"/>
            <a:ext cx="2279754" cy="927100"/>
          </a:xfrm>
          <a:prstGeom prst="rect">
            <a:avLst/>
          </a:prstGeom>
        </p:spPr>
      </p:pic>
      <p:sp>
        <p:nvSpPr>
          <p:cNvPr id="15" name="Frame 14"/>
          <p:cNvSpPr/>
          <p:nvPr/>
        </p:nvSpPr>
        <p:spPr>
          <a:xfrm>
            <a:off x="457200" y="3581400"/>
            <a:ext cx="990600" cy="457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Globus</a:t>
            </a:r>
            <a:endParaRPr lang="en-US" dirty="0">
              <a:solidFill>
                <a:schemeClr val="tx1"/>
              </a:solidFill>
            </a:endParaRPr>
          </a:p>
        </p:txBody>
      </p:sp>
      <p:sp>
        <p:nvSpPr>
          <p:cNvPr id="16" name="Frame 15"/>
          <p:cNvSpPr/>
          <p:nvPr/>
        </p:nvSpPr>
        <p:spPr>
          <a:xfrm>
            <a:off x="2667000" y="3768018"/>
            <a:ext cx="990600" cy="457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Globus</a:t>
            </a:r>
            <a:endParaRPr lang="en-US" dirty="0">
              <a:solidFill>
                <a:schemeClr val="tx1"/>
              </a:solidFill>
            </a:endParaRPr>
          </a:p>
        </p:txBody>
      </p:sp>
      <p:sp>
        <p:nvSpPr>
          <p:cNvPr id="17" name="Frame 16"/>
          <p:cNvSpPr/>
          <p:nvPr/>
        </p:nvSpPr>
        <p:spPr>
          <a:xfrm>
            <a:off x="5142875" y="3581400"/>
            <a:ext cx="1129007" cy="457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Unicore</a:t>
            </a:r>
            <a:endParaRPr lang="en-US" dirty="0" smtClean="0">
              <a:solidFill>
                <a:schemeClr val="tx1"/>
              </a:solidFill>
            </a:endParaRPr>
          </a:p>
        </p:txBody>
      </p:sp>
      <p:sp>
        <p:nvSpPr>
          <p:cNvPr id="18" name="Frame 17"/>
          <p:cNvSpPr/>
          <p:nvPr/>
        </p:nvSpPr>
        <p:spPr>
          <a:xfrm>
            <a:off x="7246646" y="3463218"/>
            <a:ext cx="1225826" cy="457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Genesis 2</a:t>
            </a:r>
          </a:p>
        </p:txBody>
      </p:sp>
      <p:sp>
        <p:nvSpPr>
          <p:cNvPr id="19" name="Frame 18"/>
          <p:cNvSpPr/>
          <p:nvPr/>
        </p:nvSpPr>
        <p:spPr>
          <a:xfrm>
            <a:off x="5568199" y="1981200"/>
            <a:ext cx="1129007" cy="457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EC2 API</a:t>
            </a:r>
          </a:p>
        </p:txBody>
      </p:sp>
      <p:cxnSp>
        <p:nvCxnSpPr>
          <p:cNvPr id="21" name="Straight Arrow Connector 20"/>
          <p:cNvCxnSpPr>
            <a:stCxn id="15" idx="2"/>
          </p:cNvCxnSpPr>
          <p:nvPr/>
        </p:nvCxnSpPr>
        <p:spPr>
          <a:xfrm flipH="1">
            <a:off x="914400" y="4038600"/>
            <a:ext cx="38100" cy="42298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7696200" y="4108146"/>
            <a:ext cx="38100" cy="42298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5638800" y="4131909"/>
            <a:ext cx="38100" cy="42298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3048000" y="4225218"/>
            <a:ext cx="38100" cy="42298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5" name="Bevel 24"/>
          <p:cNvSpPr/>
          <p:nvPr/>
        </p:nvSpPr>
        <p:spPr>
          <a:xfrm>
            <a:off x="336114" y="1600200"/>
            <a:ext cx="4267200" cy="1143000"/>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 Frameworks</a:t>
            </a:r>
            <a:endParaRPr lang="en-US" dirty="0"/>
          </a:p>
        </p:txBody>
      </p:sp>
      <p:cxnSp>
        <p:nvCxnSpPr>
          <p:cNvPr id="26" name="Straight Arrow Connector 25"/>
          <p:cNvCxnSpPr>
            <a:endCxn id="15" idx="0"/>
          </p:cNvCxnSpPr>
          <p:nvPr/>
        </p:nvCxnSpPr>
        <p:spPr>
          <a:xfrm flipH="1">
            <a:off x="952500" y="2743200"/>
            <a:ext cx="1453342" cy="838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6" idx="0"/>
            <a:endCxn id="25" idx="2"/>
          </p:cNvCxnSpPr>
          <p:nvPr/>
        </p:nvCxnSpPr>
        <p:spPr>
          <a:xfrm flipH="1" flipV="1">
            <a:off x="2469714" y="2743200"/>
            <a:ext cx="692586" cy="102481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7" idx="0"/>
            <a:endCxn id="25" idx="2"/>
          </p:cNvCxnSpPr>
          <p:nvPr/>
        </p:nvCxnSpPr>
        <p:spPr>
          <a:xfrm flipH="1" flipV="1">
            <a:off x="2469714" y="2743200"/>
            <a:ext cx="3237665" cy="838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0"/>
            <a:endCxn id="25" idx="2"/>
          </p:cNvCxnSpPr>
          <p:nvPr/>
        </p:nvCxnSpPr>
        <p:spPr>
          <a:xfrm flipH="1" flipV="1">
            <a:off x="2469714" y="2743200"/>
            <a:ext cx="5389845" cy="72001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9" idx="1"/>
            <a:endCxn id="25" idx="0"/>
          </p:cNvCxnSpPr>
          <p:nvPr/>
        </p:nvCxnSpPr>
        <p:spPr>
          <a:xfrm flipH="1" flipV="1">
            <a:off x="4603314" y="2171700"/>
            <a:ext cx="964885" cy="381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1" name="Smiley Face 40"/>
          <p:cNvSpPr/>
          <p:nvPr/>
        </p:nvSpPr>
        <p:spPr>
          <a:xfrm>
            <a:off x="1981200" y="152400"/>
            <a:ext cx="914400" cy="9144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a:stCxn id="41" idx="4"/>
            <a:endCxn id="25" idx="7"/>
          </p:cNvCxnSpPr>
          <p:nvPr/>
        </p:nvCxnSpPr>
        <p:spPr>
          <a:xfrm>
            <a:off x="2438400" y="1066800"/>
            <a:ext cx="31314" cy="6762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7340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743</TotalTime>
  <Words>901</Words>
  <Application>Microsoft Macintosh PowerPoint</Application>
  <PresentationFormat>On-screen Show (4:3)</PresentationFormat>
  <Paragraphs>109</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Apache Airavata (Incubating) Gateway to Grids &amp; Clouds</vt:lpstr>
      <vt:lpstr>Outline</vt:lpstr>
      <vt:lpstr>My Background</vt:lpstr>
      <vt:lpstr>Airavata Mentors</vt:lpstr>
      <vt:lpstr>NSF TeraGrid Objectives</vt:lpstr>
      <vt:lpstr>XSEDE Vision</vt:lpstr>
      <vt:lpstr>Extended Collaboration for Science Gateways</vt:lpstr>
      <vt:lpstr>Using Grid Credentials from Portals</vt:lpstr>
      <vt:lpstr>Abstractions</vt:lpstr>
      <vt:lpstr>Airavata high level view</vt:lpstr>
      <vt:lpstr>Registries</vt:lpstr>
      <vt:lpstr>Airavata Workflow Architecture</vt:lpstr>
      <vt:lpstr>Airavata WS Messenger</vt:lpstr>
      <vt:lpstr>Synergies with Apache Projects</vt:lpstr>
      <vt:lpstr>Contact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Delia</dc:creator>
  <cp:lastModifiedBy>Suresh Marru</cp:lastModifiedBy>
  <cp:revision>34</cp:revision>
  <dcterms:created xsi:type="dcterms:W3CDTF">2011-10-07T00:17:58Z</dcterms:created>
  <dcterms:modified xsi:type="dcterms:W3CDTF">2011-11-10T17:31:25Z</dcterms:modified>
</cp:coreProperties>
</file>