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258" r:id="rId3"/>
    <p:sldId id="259" r:id="rId4"/>
    <p:sldId id="269" r:id="rId5"/>
    <p:sldId id="291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80" r:id="rId16"/>
    <p:sldId id="293" r:id="rId17"/>
    <p:sldId id="294" r:id="rId18"/>
    <p:sldId id="281" r:id="rId19"/>
    <p:sldId id="290" r:id="rId20"/>
    <p:sldId id="289" r:id="rId21"/>
    <p:sldId id="287" r:id="rId22"/>
    <p:sldId id="288" r:id="rId23"/>
    <p:sldId id="286" r:id="rId24"/>
    <p:sldId id="282" r:id="rId25"/>
    <p:sldId id="283" r:id="rId26"/>
    <p:sldId id="292" r:id="rId27"/>
    <p:sldId id="284" r:id="rId28"/>
    <p:sldId id="285" r:id="rId29"/>
    <p:sldId id="268" r:id="rId30"/>
  </p:sldIdLst>
  <p:sldSz cx="9144000" cy="6858000" type="screen4x3"/>
  <p:notesSz cx="6858000" cy="9144000"/>
  <p:defaultTextStyle>
    <a:defPPr>
      <a:defRPr lang="en-US"/>
    </a:defPPr>
    <a:lvl1pPr marL="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9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40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8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33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79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26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72" algn="l" defTabSz="91429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9" d="100"/>
          <a:sy n="99" d="100"/>
        </p:scale>
        <p:origin x="-73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16520-AFE6-4E24-9438-B8FC231B037F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6640AE-B9E0-4762-A3F7-EF2F04019CAC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322495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883F0B-1C7E-405B-9785-2B5D07310986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374B48-BAEE-4576-9363-1D5D88589CA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c"/>
          <p:cNvSpPr txBox="1"/>
          <p:nvPr/>
        </p:nvSpPr>
        <p:spPr>
          <a:xfrm>
            <a:off x="0" y="8928100"/>
            <a:ext cx="6858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50932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4B48-BAEE-4576-9363-1D5D88589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121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Both"/>
            </a:pPr>
            <a:r>
              <a:rPr lang="en-US" dirty="0" smtClean="0"/>
              <a:t>If you don’t queue them, you slow down</a:t>
            </a:r>
            <a:r>
              <a:rPr lang="en-US" baseline="0" dirty="0" smtClean="0"/>
              <a:t> the repository’s “save” transactions</a:t>
            </a:r>
          </a:p>
          <a:p>
            <a:pPr marL="228600" indent="-228600">
              <a:buAutoNum type="arabicParenBoth"/>
            </a:pPr>
            <a:r>
              <a:rPr lang="en-US" baseline="0" dirty="0" smtClean="0"/>
              <a:t>E.g. ACL changes don’t show up as a document change, so such repositories can’t notify you when document access changes</a:t>
            </a:r>
          </a:p>
          <a:p>
            <a:pPr marL="228600" indent="-228600">
              <a:buAutoNum type="arabicParenBoth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4B48-BAEE-4576-9363-1D5D88589CA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0960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(1) Imagine picking out 10’s of results from 1,000,000’s of candidates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(2) Thus, people don’t seem to expect search engine results to change without explicit update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(3) E.g. “user lockout”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374B48-BAEE-4576-9363-1D5D88589CA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142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59169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749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92975" y="311150"/>
            <a:ext cx="2262188" cy="6632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9" y="311150"/>
            <a:ext cx="6637337" cy="6632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6834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857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4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2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73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8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02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795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449762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5401" y="1812925"/>
            <a:ext cx="4449763" cy="513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8232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6" indent="0">
              <a:buNone/>
              <a:defRPr sz="2000" b="1"/>
            </a:lvl2pPr>
            <a:lvl3pPr marL="914293" indent="0">
              <a:buNone/>
              <a:defRPr sz="1800" b="1"/>
            </a:lvl3pPr>
            <a:lvl4pPr marL="1371440" indent="0">
              <a:buNone/>
              <a:defRPr sz="1600" b="1"/>
            </a:lvl4pPr>
            <a:lvl5pPr marL="1828586" indent="0">
              <a:buNone/>
              <a:defRPr sz="1600" b="1"/>
            </a:lvl5pPr>
            <a:lvl6pPr marL="2285733" indent="0">
              <a:buNone/>
              <a:defRPr sz="1600" b="1"/>
            </a:lvl6pPr>
            <a:lvl7pPr marL="2742879" indent="0">
              <a:buNone/>
              <a:defRPr sz="1600" b="1"/>
            </a:lvl7pPr>
            <a:lvl8pPr marL="3200026" indent="0">
              <a:buNone/>
              <a:defRPr sz="1600" b="1"/>
            </a:lvl8pPr>
            <a:lvl9pPr marL="365717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4119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21426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5543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131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6" indent="0">
              <a:buNone/>
              <a:defRPr sz="2800"/>
            </a:lvl2pPr>
            <a:lvl3pPr marL="914293" indent="0">
              <a:buNone/>
              <a:defRPr sz="2400"/>
            </a:lvl3pPr>
            <a:lvl4pPr marL="1371440" indent="0">
              <a:buNone/>
              <a:defRPr sz="2000"/>
            </a:lvl4pPr>
            <a:lvl5pPr marL="1828586" indent="0">
              <a:buNone/>
              <a:defRPr sz="2000"/>
            </a:lvl5pPr>
            <a:lvl6pPr marL="2285733" indent="0">
              <a:buNone/>
              <a:defRPr sz="2000"/>
            </a:lvl6pPr>
            <a:lvl7pPr marL="2742879" indent="0">
              <a:buNone/>
              <a:defRPr sz="2000"/>
            </a:lvl7pPr>
            <a:lvl8pPr marL="3200026" indent="0">
              <a:buNone/>
              <a:defRPr sz="2000"/>
            </a:lvl8pPr>
            <a:lvl9pPr marL="365717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6" indent="0">
              <a:buNone/>
              <a:defRPr sz="1200"/>
            </a:lvl2pPr>
            <a:lvl3pPr marL="914293" indent="0">
              <a:buNone/>
              <a:defRPr sz="1000"/>
            </a:lvl3pPr>
            <a:lvl4pPr marL="1371440" indent="0">
              <a:buNone/>
              <a:defRPr sz="900"/>
            </a:lvl4pPr>
            <a:lvl5pPr marL="1828586" indent="0">
              <a:buNone/>
              <a:defRPr sz="900"/>
            </a:lvl5pPr>
            <a:lvl6pPr marL="2285733" indent="0">
              <a:buNone/>
              <a:defRPr sz="900"/>
            </a:lvl6pPr>
            <a:lvl7pPr marL="2742879" indent="0">
              <a:buNone/>
              <a:defRPr sz="900"/>
            </a:lvl7pPr>
            <a:lvl8pPr marL="3200026" indent="0">
              <a:buNone/>
              <a:defRPr sz="900"/>
            </a:lvl8pPr>
            <a:lvl9pPr marL="365717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493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29" tIns="45714" rIns="91429" bIns="4571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87FCC2-AFFF-478E-A827-D8DD4AB5E717}" type="datetimeFigureOut">
              <a:rPr lang="en-US" smtClean="0"/>
              <a:t>11/9/2011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29" tIns="45714" rIns="91429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D018F-DCE7-4E7C-94C6-1A191101F29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c"/>
          <p:cNvSpPr txBox="1"/>
          <p:nvPr userDrawn="1"/>
        </p:nvSpPr>
        <p:spPr>
          <a:xfrm>
            <a:off x="0" y="6642100"/>
            <a:ext cx="9144000" cy="246221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endParaRPr lang="en-US" sz="1000" b="1" i="0" u="none" baseline="0">
              <a:solidFill>
                <a:srgbClr val="3E843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124683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29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0" indent="-342860" algn="l" defTabSz="91429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863" indent="-285717" algn="l" defTabSz="91429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67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13" indent="-228573" algn="l" defTabSz="91429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59" indent="-228573" algn="l" defTabSz="91429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0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53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99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46" indent="-228573" algn="l" defTabSz="91429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0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8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3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79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26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72" algn="l" defTabSz="9142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7.png"/><Relationship Id="rId3" Type="http://schemas.openxmlformats.org/officeDocument/2006/relationships/image" Target="../media/image27.jpeg"/><Relationship Id="rId7" Type="http://schemas.openxmlformats.org/officeDocument/2006/relationships/image" Target="../media/image31.jpg"/><Relationship Id="rId12" Type="http://schemas.openxmlformats.org/officeDocument/2006/relationships/image" Target="../media/image36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gif"/><Relationship Id="rId4" Type="http://schemas.openxmlformats.org/officeDocument/2006/relationships/image" Target="../media/image28.jpg"/><Relationship Id="rId9" Type="http://schemas.openxmlformats.org/officeDocument/2006/relationships/image" Target="../media/image33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incubator.apache.org/connectors/how-to-build-and-deploy.html" TargetMode="External"/><Relationship Id="rId2" Type="http://schemas.openxmlformats.org/officeDocument/2006/relationships/hyperlink" Target="http://www.manning.com/wright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cubator.apache.org/connectors/script.html" TargetMode="External"/><Relationship Id="rId4" Type="http://schemas.openxmlformats.org/officeDocument/2006/relationships/hyperlink" Target="http://incubator.apache.org/connectors/programmatic-operation.html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739" y="2633382"/>
            <a:ext cx="7771534" cy="1862418"/>
          </a:xfrm>
        </p:spPr>
        <p:txBody>
          <a:bodyPr/>
          <a:lstStyle/>
          <a:p>
            <a:pPr eaLnBrk="1" hangingPunct="1"/>
            <a:r>
              <a:rPr lang="en-US" sz="4300" b="1" dirty="0" err="1" smtClean="0">
                <a:ea typeface="ＭＳ Ｐゴシック" pitchFamily="34" charset="-128"/>
              </a:rPr>
              <a:t>ManifoldCF</a:t>
            </a:r>
            <a:r>
              <a:rPr lang="en-US" sz="4300" b="1" dirty="0" smtClean="0">
                <a:ea typeface="ＭＳ Ｐゴシック" pitchFamily="34" charset="-128"/>
              </a:rPr>
              <a:t> for Content Acquisition</a:t>
            </a:r>
            <a:endParaRPr lang="en-US" sz="4300" b="1" dirty="0">
              <a:ea typeface="ＭＳ Ｐゴシック" pitchFamily="34" charset="-128"/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0149" y="4413718"/>
            <a:ext cx="7772977" cy="990319"/>
          </a:xfrm>
        </p:spPr>
        <p:txBody>
          <a:bodyPr/>
          <a:lstStyle/>
          <a:p>
            <a:pPr eaLnBrk="1" hangingPunct="1"/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Karl Wright, Nokia Inc.</a:t>
            </a:r>
            <a: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  <a:t/>
            </a:r>
            <a:br>
              <a:rPr lang="en-US" sz="2000" dirty="0">
                <a:solidFill>
                  <a:schemeClr val="tx1"/>
                </a:solidFill>
                <a:ea typeface="ＭＳ Ｐゴシック" pitchFamily="34" charset="-128"/>
              </a:rPr>
            </a:b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kwright@apache.org, </a:t>
            </a:r>
            <a:r>
              <a:rPr lang="en-US" sz="2000" dirty="0" smtClean="0">
                <a:solidFill>
                  <a:schemeClr val="tx1"/>
                </a:solidFill>
                <a:ea typeface="ＭＳ Ｐゴシック" pitchFamily="34" charset="-128"/>
              </a:rPr>
              <a:t>11/10/2011</a:t>
            </a:r>
            <a:endParaRPr lang="en-US" sz="2000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4464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ManifoldCF</a:t>
            </a:r>
            <a:r>
              <a:rPr lang="en-US" dirty="0" smtClean="0"/>
              <a:t> Document Flow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1" y="1600200"/>
            <a:ext cx="7086600" cy="4525963"/>
          </a:xfrm>
        </p:spPr>
      </p:pic>
    </p:spTree>
    <p:extLst>
      <p:ext uri="{BB962C8B-B14F-4D97-AF65-F5344CB8AC3E}">
        <p14:creationId xmlns:p14="http://schemas.microsoft.com/office/powerpoint/2010/main" val="2669091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ManifoldCF’s</a:t>
            </a:r>
            <a:r>
              <a:rPr lang="en-US" dirty="0" smtClean="0"/>
              <a:t> Crawling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Push vs. </a:t>
            </a:r>
            <a:r>
              <a:rPr lang="en-US" dirty="0" smtClean="0"/>
              <a:t>Pull</a:t>
            </a:r>
          </a:p>
          <a:p>
            <a:pPr lvl="1"/>
            <a:r>
              <a:rPr lang="en-US" dirty="0"/>
              <a:t>Observation: ‘Push’ </a:t>
            </a:r>
            <a:r>
              <a:rPr lang="en-US" dirty="0" smtClean="0"/>
              <a:t>model may require notifications to be queued 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Observation: </a:t>
            </a:r>
            <a:r>
              <a:rPr lang="en-US" dirty="0" smtClean="0"/>
              <a:t>‘Push</a:t>
            </a:r>
            <a:r>
              <a:rPr lang="en-US" dirty="0"/>
              <a:t>’ is no longer an </a:t>
            </a:r>
            <a:r>
              <a:rPr lang="en-US" dirty="0" smtClean="0"/>
              <a:t>option if ANY notification is overlooked 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r>
              <a:rPr lang="en-US" dirty="0"/>
              <a:t>Observation: There are no real-world systems I’ve found that really support ‘push</a:t>
            </a:r>
            <a:r>
              <a:rPr lang="en-US" dirty="0" smtClean="0"/>
              <a:t>’!</a:t>
            </a:r>
          </a:p>
          <a:p>
            <a:r>
              <a:rPr lang="en-US" dirty="0" err="1"/>
              <a:t>ManifoldCF</a:t>
            </a:r>
            <a:r>
              <a:rPr lang="en-US" dirty="0"/>
              <a:t> uses ‘pull’ </a:t>
            </a:r>
            <a:r>
              <a:rPr lang="en-US" dirty="0" smtClean="0"/>
              <a:t>exclusively right now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73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ManifoldCF’s</a:t>
            </a:r>
            <a:r>
              <a:rPr lang="en-US" dirty="0" smtClean="0"/>
              <a:t> Crawling Models, </a:t>
            </a:r>
            <a:r>
              <a:rPr lang="en-US" dirty="0" err="1" smtClean="0"/>
              <a:t>ctd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dirty="0"/>
              <a:t>incremental ‘pull</a:t>
            </a:r>
            <a:r>
              <a:rPr lang="en-US" dirty="0" smtClean="0"/>
              <a:t>’: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eed </a:t>
            </a:r>
            <a:r>
              <a:rPr lang="en-US" dirty="0"/>
              <a:t>to periodically identify documents that have ‘changed’ within a given time window</a:t>
            </a:r>
          </a:p>
          <a:p>
            <a:pPr lvl="1"/>
            <a:r>
              <a:rPr lang="en-US" dirty="0" smtClean="0"/>
              <a:t>Changes include “add</a:t>
            </a:r>
            <a:r>
              <a:rPr lang="en-US" dirty="0"/>
              <a:t>”, “modify”, or “delete</a:t>
            </a:r>
            <a:r>
              <a:rPr lang="en-US" dirty="0" smtClean="0"/>
              <a:t>”</a:t>
            </a:r>
            <a:endParaRPr lang="en-US" dirty="0"/>
          </a:p>
          <a:p>
            <a:pPr lvl="1"/>
            <a:r>
              <a:rPr lang="en-US" dirty="0" smtClean="0"/>
              <a:t>Only </a:t>
            </a:r>
            <a:r>
              <a:rPr lang="en-US" dirty="0"/>
              <a:t>a few </a:t>
            </a:r>
            <a:r>
              <a:rPr lang="en-US" dirty="0" smtClean="0"/>
              <a:t>repositories can </a:t>
            </a:r>
            <a:r>
              <a:rPr lang="en-US" dirty="0"/>
              <a:t>tell you about </a:t>
            </a:r>
            <a:r>
              <a:rPr lang="en-US" dirty="0" smtClean="0"/>
              <a:t>“delete”</a:t>
            </a:r>
            <a:endParaRPr lang="en-US" dirty="0"/>
          </a:p>
          <a:p>
            <a:r>
              <a:rPr lang="en-US" dirty="0" smtClean="0"/>
              <a:t>Connectors in </a:t>
            </a:r>
            <a:r>
              <a:rPr lang="en-US" dirty="0" err="1" smtClean="0"/>
              <a:t>ManifoldCF</a:t>
            </a:r>
            <a:r>
              <a:rPr lang="en-US" dirty="0" smtClean="0"/>
              <a:t> declare their ability to detect different kinds of changes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23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Continuous vs. Periodic Crawling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‘Continuous’ </a:t>
            </a:r>
            <a:r>
              <a:rPr lang="en-US" dirty="0" smtClean="0"/>
              <a:t>crawling</a:t>
            </a:r>
          </a:p>
          <a:p>
            <a:pPr lvl="1"/>
            <a:r>
              <a:rPr lang="en-US" dirty="0"/>
              <a:t>Can’t delete documents from index unless they are discovered </a:t>
            </a:r>
            <a:r>
              <a:rPr lang="en-US" dirty="0" smtClean="0"/>
              <a:t>missing on </a:t>
            </a:r>
            <a:r>
              <a:rPr lang="en-US" dirty="0" err="1" smtClean="0"/>
              <a:t>refetch</a:t>
            </a:r>
            <a:endParaRPr lang="en-US" dirty="0"/>
          </a:p>
          <a:p>
            <a:pPr lvl="1"/>
            <a:r>
              <a:rPr lang="en-US" dirty="0"/>
              <a:t>Can </a:t>
            </a:r>
            <a:r>
              <a:rPr lang="en-US" dirty="0" err="1"/>
              <a:t>refetch</a:t>
            </a:r>
            <a:r>
              <a:rPr lang="en-US" dirty="0"/>
              <a:t> or expire documents on a dynamic schedule</a:t>
            </a:r>
          </a:p>
          <a:p>
            <a:pPr lvl="1"/>
            <a:r>
              <a:rPr lang="en-US" dirty="0"/>
              <a:t>Can reseed, also on a </a:t>
            </a:r>
            <a:r>
              <a:rPr lang="en-US" dirty="0" smtClean="0"/>
              <a:t>schedule</a:t>
            </a:r>
          </a:p>
          <a:p>
            <a:r>
              <a:rPr lang="en-US" dirty="0"/>
              <a:t>‘Periodic’ </a:t>
            </a:r>
            <a:r>
              <a:rPr lang="en-US" dirty="0" smtClean="0"/>
              <a:t>crawling</a:t>
            </a:r>
          </a:p>
          <a:p>
            <a:pPr lvl="1"/>
            <a:r>
              <a:rPr lang="en-US" dirty="0"/>
              <a:t>MODEL_ADD_CHANGE_DELETE, MODEL_ADD, or MODEL_ALL</a:t>
            </a:r>
          </a:p>
          <a:p>
            <a:pPr lvl="1"/>
            <a:r>
              <a:rPr lang="en-US" dirty="0"/>
              <a:t>A MODEL_ALL </a:t>
            </a:r>
            <a:r>
              <a:rPr lang="en-US" dirty="0" smtClean="0"/>
              <a:t>connector is </a:t>
            </a:r>
            <a:r>
              <a:rPr lang="en-US" dirty="0"/>
              <a:t>“stupid</a:t>
            </a:r>
            <a:r>
              <a:rPr lang="en-US" dirty="0" smtClean="0"/>
              <a:t>”, </a:t>
            </a:r>
            <a:r>
              <a:rPr lang="en-US" dirty="0"/>
              <a:t>a MODEL_ADD_CHANGE_DELETE one is “brilliant”</a:t>
            </a:r>
          </a:p>
          <a:p>
            <a:pPr lvl="1"/>
            <a:r>
              <a:rPr lang="en-US" dirty="0"/>
              <a:t>Two </a:t>
            </a:r>
            <a:r>
              <a:rPr lang="en-US" dirty="0" smtClean="0"/>
              <a:t>kinds </a:t>
            </a:r>
            <a:r>
              <a:rPr lang="en-US" dirty="0"/>
              <a:t>of cycle: </a:t>
            </a:r>
            <a:r>
              <a:rPr lang="en-US" dirty="0" smtClean="0"/>
              <a:t>Seeding, discovery/processing/indexing, (</a:t>
            </a:r>
            <a:r>
              <a:rPr lang="en-US" dirty="0"/>
              <a:t>maybe) clean up</a:t>
            </a:r>
          </a:p>
          <a:p>
            <a:pPr lvl="1"/>
            <a:r>
              <a:rPr lang="en-US" dirty="0"/>
              <a:t>Complex decision as to which </a:t>
            </a:r>
            <a:r>
              <a:rPr lang="en-US" dirty="0" smtClean="0"/>
              <a:t>kind happens</a:t>
            </a:r>
            <a:r>
              <a:rPr lang="en-US" dirty="0"/>
              <a:t>, based on both connector model and job </a:t>
            </a:r>
            <a:r>
              <a:rPr lang="en-US" dirty="0" smtClean="0"/>
              <a:t>state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Crawling models, graphic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01" y="1600200"/>
            <a:ext cx="7387597" cy="4525963"/>
          </a:xfrm>
        </p:spPr>
      </p:pic>
    </p:spTree>
    <p:extLst>
      <p:ext uri="{BB962C8B-B14F-4D97-AF65-F5344CB8AC3E}">
        <p14:creationId xmlns:p14="http://schemas.microsoft.com/office/powerpoint/2010/main" val="262934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Disparate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943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Connection configuration stored </a:t>
            </a:r>
            <a:r>
              <a:rPr lang="en-US" dirty="0" smtClean="0"/>
              <a:t>as XML in </a:t>
            </a:r>
            <a:r>
              <a:rPr lang="en-US" dirty="0"/>
              <a:t>the </a:t>
            </a:r>
            <a:r>
              <a:rPr lang="en-US" dirty="0" smtClean="0"/>
              <a:t>database</a:t>
            </a:r>
            <a:endParaRPr lang="en-US" dirty="0"/>
          </a:p>
          <a:p>
            <a:r>
              <a:rPr lang="en-US" dirty="0"/>
              <a:t>A job’s document specification and output specification </a:t>
            </a:r>
            <a:r>
              <a:rPr lang="en-US" dirty="0" smtClean="0"/>
              <a:t>are </a:t>
            </a:r>
            <a:r>
              <a:rPr lang="en-US" dirty="0"/>
              <a:t>also stored as XML</a:t>
            </a:r>
          </a:p>
          <a:p>
            <a:r>
              <a:rPr lang="en-US" dirty="0"/>
              <a:t>Connector-defined </a:t>
            </a:r>
            <a:r>
              <a:rPr lang="en-US" dirty="0" smtClean="0"/>
              <a:t>unlimited strings </a:t>
            </a:r>
            <a:r>
              <a:rPr lang="en-US" dirty="0"/>
              <a:t>for document identifier, document version, </a:t>
            </a:r>
            <a:r>
              <a:rPr lang="en-US" dirty="0" smtClean="0"/>
              <a:t>output version, access token</a:t>
            </a:r>
            <a:endParaRPr lang="en-US" dirty="0"/>
          </a:p>
          <a:p>
            <a:r>
              <a:rPr lang="en-US" dirty="0" smtClean="0"/>
              <a:t>Connector provides UI </a:t>
            </a:r>
            <a:r>
              <a:rPr lang="en-US" dirty="0"/>
              <a:t>for editing its </a:t>
            </a:r>
            <a:r>
              <a:rPr lang="en-US" dirty="0" smtClean="0"/>
              <a:t>configuration, specification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app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475" y="1166813"/>
            <a:ext cx="1133475" cy="1133475"/>
          </a:xfrm>
          <a:prstGeom prst="rect">
            <a:avLst/>
          </a:prstGeom>
        </p:spPr>
      </p:pic>
      <p:pic>
        <p:nvPicPr>
          <p:cNvPr id="5" name="Picture 6" descr="pineap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2438400"/>
            <a:ext cx="73342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7" descr="espresso-coffee-machin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9700" y="1165225"/>
            <a:ext cx="1231900" cy="173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pomegran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3512" y="3079750"/>
            <a:ext cx="1193800" cy="159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9" descr="washing_machin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3927475"/>
            <a:ext cx="1116012" cy="150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1" descr="zodiac-dragon-pic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312" y="4849019"/>
            <a:ext cx="1157288" cy="1157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695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Example: File system job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8611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… vs. Web Job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8200"/>
            <a:ext cx="9144000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3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MCF Process Architecture</a:t>
            </a:r>
            <a:endParaRPr lang="en-US" dirty="0"/>
          </a:p>
        </p:txBody>
      </p:sp>
      <p:pic>
        <p:nvPicPr>
          <p:cNvPr id="4" name="Content Placeholder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600" y="1600200"/>
            <a:ext cx="7924800" cy="4525963"/>
          </a:xfrm>
        </p:spPr>
      </p:pic>
    </p:spTree>
    <p:extLst>
      <p:ext uri="{BB962C8B-B14F-4D97-AF65-F5344CB8AC3E}">
        <p14:creationId xmlns:p14="http://schemas.microsoft.com/office/powerpoint/2010/main" val="3615134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ManifoldCF</a:t>
            </a:r>
            <a:r>
              <a:rPr lang="en-US" dirty="0" smtClean="0"/>
              <a:t> Authorization 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600201"/>
            <a:ext cx="6705600" cy="4525963"/>
          </a:xfrm>
        </p:spPr>
        <p:txBody>
          <a:bodyPr>
            <a:normAutofit fontScale="92500"/>
          </a:bodyPr>
          <a:lstStyle/>
          <a:p>
            <a:r>
              <a:rPr lang="en-US" dirty="0"/>
              <a:t>Observation: Every repository has its own notion of document </a:t>
            </a:r>
            <a:r>
              <a:rPr lang="en-US" dirty="0" smtClean="0"/>
              <a:t>authorization</a:t>
            </a:r>
          </a:p>
          <a:p>
            <a:r>
              <a:rPr lang="en-US" dirty="0" smtClean="0"/>
              <a:t>Observation: </a:t>
            </a:r>
            <a:r>
              <a:rPr lang="en-US" dirty="0"/>
              <a:t>M</a:t>
            </a:r>
            <a:r>
              <a:rPr lang="en-US" dirty="0" smtClean="0"/>
              <a:t>ost repositories are </a:t>
            </a:r>
            <a:r>
              <a:rPr lang="en-US" dirty="0"/>
              <a:t>effectively ACL-based</a:t>
            </a:r>
          </a:p>
          <a:p>
            <a:r>
              <a:rPr lang="en-US" dirty="0" smtClean="0"/>
              <a:t>Observation</a:t>
            </a:r>
            <a:r>
              <a:rPr lang="en-US" dirty="0"/>
              <a:t>: Active Directory handles </a:t>
            </a:r>
            <a:r>
              <a:rPr lang="en-US" dirty="0" smtClean="0"/>
              <a:t>95</a:t>
            </a:r>
            <a:r>
              <a:rPr lang="en-US" dirty="0"/>
              <a:t>% </a:t>
            </a:r>
            <a:r>
              <a:rPr lang="en-US" dirty="0" smtClean="0"/>
              <a:t>of </a:t>
            </a:r>
            <a:r>
              <a:rPr lang="en-US" dirty="0"/>
              <a:t>enterprise </a:t>
            </a:r>
            <a:r>
              <a:rPr lang="en-US" dirty="0" smtClean="0"/>
              <a:t>authentication</a:t>
            </a:r>
          </a:p>
          <a:p>
            <a:r>
              <a:rPr lang="en-US" dirty="0" err="1" smtClean="0"/>
              <a:t>ManifoldCF</a:t>
            </a:r>
            <a:r>
              <a:rPr lang="en-US" dirty="0" smtClean="0"/>
              <a:t> idea: Enforce repository’s </a:t>
            </a:r>
            <a:r>
              <a:rPr lang="en-US" dirty="0"/>
              <a:t>existing security model, rather than inventing something new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6" descr="policeman-carto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6201" y="2932502"/>
            <a:ext cx="1981200" cy="181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360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681"/>
            <a:ext cx="8229599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What </a:t>
            </a:r>
            <a:r>
              <a:rPr lang="en-US" b="1" dirty="0" smtClean="0">
                <a:ea typeface="ＭＳ Ｐゴシック" pitchFamily="34" charset="-128"/>
              </a:rPr>
              <a:t>this presentation is about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990023" y="1143001"/>
            <a:ext cx="7469909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An introduction to </a:t>
            </a:r>
            <a:r>
              <a:rPr lang="en-US" dirty="0" err="1" smtClean="0">
                <a:ea typeface="ＭＳ Ｐゴシック" pitchFamily="34" charset="-128"/>
              </a:rPr>
              <a:t>ManifoldCF</a:t>
            </a:r>
            <a:endParaRPr lang="en-US" dirty="0" smtClean="0">
              <a:ea typeface="ＭＳ Ｐゴシック" pitchFamily="34" charset="-128"/>
            </a:endParaRP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Presenter: Karl Wright, original </a:t>
            </a:r>
            <a:r>
              <a:rPr lang="en-US" dirty="0" err="1" smtClean="0">
                <a:ea typeface="ＭＳ Ｐゴシック" pitchFamily="34" charset="-128"/>
              </a:rPr>
              <a:t>ManifoldCF</a:t>
            </a:r>
            <a:r>
              <a:rPr lang="en-US" dirty="0" smtClean="0">
                <a:ea typeface="ＭＳ Ｐゴシック" pitchFamily="34" charset="-128"/>
              </a:rPr>
              <a:t> developer</a:t>
            </a:r>
          </a:p>
          <a:p>
            <a:pPr>
              <a:buFont typeface="Wingdings" pitchFamily="2" charset="2"/>
              <a:buChar char="§"/>
            </a:pPr>
            <a:r>
              <a:rPr lang="en-US" dirty="0">
                <a:ea typeface="ＭＳ Ｐゴシック" pitchFamily="34" charset="-128"/>
              </a:rPr>
              <a:t>C</a:t>
            </a:r>
            <a:r>
              <a:rPr lang="en-US" dirty="0" smtClean="0">
                <a:ea typeface="ＭＳ Ｐゴシック" pitchFamily="34" charset="-128"/>
              </a:rPr>
              <a:t>hallenge: Getting content into a search engine, keeping it up to date, and securing it</a:t>
            </a:r>
          </a:p>
        </p:txBody>
      </p:sp>
    </p:spTree>
    <p:extLst>
      <p:ext uri="{BB962C8B-B14F-4D97-AF65-F5344CB8AC3E}">
        <p14:creationId xmlns:p14="http://schemas.microsoft.com/office/powerpoint/2010/main" val="288351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ManifoldCF</a:t>
            </a:r>
            <a:r>
              <a:rPr lang="en-US" dirty="0" smtClean="0"/>
              <a:t> Document Authorization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Observation: A</a:t>
            </a:r>
            <a:r>
              <a:rPr lang="en-US" dirty="0" smtClean="0"/>
              <a:t> </a:t>
            </a:r>
            <a:r>
              <a:rPr lang="en-US" dirty="0"/>
              <a:t>separate crawl for each end user is not going to </a:t>
            </a:r>
            <a:r>
              <a:rPr lang="en-US" dirty="0" smtClean="0"/>
              <a:t>work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Observation: </a:t>
            </a:r>
            <a:r>
              <a:rPr lang="en-US" dirty="0"/>
              <a:t>P</a:t>
            </a:r>
            <a:r>
              <a:rPr lang="en-US" dirty="0" smtClean="0"/>
              <a:t>ost-filtering of search results has some nasty edge cases </a:t>
            </a:r>
            <a:r>
              <a:rPr lang="en-US" baseline="30000" dirty="0" smtClean="0"/>
              <a:t>1</a:t>
            </a: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Observation: Document security doesn’t change very often </a:t>
            </a:r>
            <a:r>
              <a:rPr lang="en-US" baseline="30000" dirty="0" smtClean="0"/>
              <a:t>2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Observation: User changes should take effect immediately </a:t>
            </a:r>
            <a:r>
              <a:rPr lang="en-US" baseline="30000" dirty="0" smtClean="0"/>
              <a:t>3</a:t>
            </a:r>
          </a:p>
          <a:p>
            <a:pPr>
              <a:lnSpc>
                <a:spcPct val="90000"/>
              </a:lnSpc>
            </a:pPr>
            <a:r>
              <a:rPr lang="en-US" dirty="0" err="1" smtClean="0"/>
              <a:t>ManifoldCF</a:t>
            </a:r>
            <a:r>
              <a:rPr lang="en-US" dirty="0" smtClean="0"/>
              <a:t> filters by search-engine query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Document </a:t>
            </a:r>
            <a:r>
              <a:rPr lang="en-US" dirty="0"/>
              <a:t>access tokens are passed </a:t>
            </a:r>
            <a:r>
              <a:rPr lang="en-US" dirty="0" smtClean="0"/>
              <a:t>to the target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User access tokens are obtained at search time, </a:t>
            </a:r>
            <a:r>
              <a:rPr lang="en-US" dirty="0"/>
              <a:t>via the MCF Authority </a:t>
            </a:r>
            <a:r>
              <a:rPr lang="en-US" dirty="0" smtClean="0"/>
              <a:t>Service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847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MCF Security Architecture</a:t>
            </a:r>
            <a:endParaRPr lang="en-US" dirty="0"/>
          </a:p>
        </p:txBody>
      </p:sp>
      <p:pic>
        <p:nvPicPr>
          <p:cNvPr id="3" name="Content Placeholder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600200"/>
            <a:ext cx="8248650" cy="428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744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Securing Documents from Multiple Repositories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71799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 smtClean="0"/>
              <a:t>You can define multiple authority connections in </a:t>
            </a:r>
            <a:r>
              <a:rPr lang="en-US" dirty="0" err="1" smtClean="0"/>
              <a:t>ManifoldCF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Each authority connection supplies its own access tokens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 smtClean="0"/>
              <a:t>Every repository connection has </a:t>
            </a:r>
            <a:r>
              <a:rPr lang="en-US" dirty="0"/>
              <a:t>an </a:t>
            </a:r>
            <a:r>
              <a:rPr lang="en-US" dirty="0" smtClean="0"/>
              <a:t>MCF authority connection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All access tokens </a:t>
            </a:r>
            <a:r>
              <a:rPr lang="en-US" dirty="0" smtClean="0"/>
              <a:t>from an </a:t>
            </a:r>
            <a:r>
              <a:rPr lang="en-US" dirty="0"/>
              <a:t>authority are qualified with the authority </a:t>
            </a:r>
            <a:r>
              <a:rPr lang="en-US" dirty="0" smtClean="0"/>
              <a:t>connection name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4572000"/>
            <a:ext cx="5410200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98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how do I write a connector?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1400" y="1600201"/>
            <a:ext cx="5105400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Write a class implementing an </a:t>
            </a:r>
            <a:r>
              <a:rPr lang="en-US" dirty="0" smtClean="0"/>
              <a:t>interface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IOutputConnector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IAuthorityConnector</a:t>
            </a:r>
            <a:endParaRPr lang="en-US" dirty="0"/>
          </a:p>
          <a:p>
            <a:pPr lvl="1">
              <a:lnSpc>
                <a:spcPct val="90000"/>
              </a:lnSpc>
            </a:pPr>
            <a:r>
              <a:rPr lang="en-US" dirty="0" err="1" smtClean="0"/>
              <a:t>IRepositoryConnector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Build and deploy</a:t>
            </a:r>
          </a:p>
          <a:p>
            <a:pPr>
              <a:lnSpc>
                <a:spcPct val="90000"/>
              </a:lnSpc>
            </a:pPr>
            <a:r>
              <a:rPr lang="en-US" dirty="0"/>
              <a:t>Register it</a:t>
            </a:r>
            <a:r>
              <a:rPr lang="en-US" dirty="0" smtClean="0"/>
              <a:t>, </a:t>
            </a:r>
            <a:r>
              <a:rPr lang="en-US" dirty="0"/>
              <a:t>or add </a:t>
            </a:r>
            <a:r>
              <a:rPr lang="en-US" dirty="0" smtClean="0"/>
              <a:t>it to connectors.xml for the Quick Start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That’s it!  You’re done!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Read </a:t>
            </a:r>
            <a:r>
              <a:rPr lang="en-US" dirty="0" err="1"/>
              <a:t>ManifoldCF</a:t>
            </a:r>
            <a:r>
              <a:rPr lang="en-US" dirty="0"/>
              <a:t> in Action if you want to do it </a:t>
            </a:r>
            <a:r>
              <a:rPr lang="en-US" dirty="0" smtClean="0"/>
              <a:t>right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5" descr="writ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133600"/>
            <a:ext cx="3575050" cy="308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3922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 has used </a:t>
            </a:r>
            <a:r>
              <a:rPr lang="en-US" dirty="0" err="1" smtClean="0"/>
              <a:t>ManifoldCF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4" name="Content Placeholder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650" y="1369739"/>
            <a:ext cx="1173812" cy="117381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001" y="1689934"/>
            <a:ext cx="1075881" cy="8949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266" y="1930613"/>
            <a:ext cx="1509280" cy="4135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8337" y="1753566"/>
            <a:ext cx="1222664" cy="7676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527" y="2888673"/>
            <a:ext cx="1064821" cy="139757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0817" y="3031547"/>
            <a:ext cx="1111827" cy="111182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4653" y="3135329"/>
            <a:ext cx="1174565" cy="108910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351" y="3468704"/>
            <a:ext cx="2152650" cy="3333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5983" y="4570267"/>
            <a:ext cx="2085340" cy="94457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554" y="4642506"/>
            <a:ext cx="1066800" cy="8001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2213" y="4536597"/>
            <a:ext cx="1296423" cy="1296423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810974"/>
            <a:ext cx="2878595" cy="2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658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new in the last 12 months?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828800"/>
            <a:ext cx="3962400" cy="4419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Name </a:t>
            </a:r>
            <a:r>
              <a:rPr lang="en-US" dirty="0" smtClean="0"/>
              <a:t>change</a:t>
            </a:r>
            <a:endParaRPr lang="en-US" dirty="0"/>
          </a:p>
          <a:p>
            <a:r>
              <a:rPr lang="en-US" dirty="0"/>
              <a:t>Three </a:t>
            </a:r>
            <a:r>
              <a:rPr lang="en-US" dirty="0" smtClean="0"/>
              <a:t>releases</a:t>
            </a:r>
            <a:endParaRPr lang="en-US" dirty="0"/>
          </a:p>
          <a:p>
            <a:r>
              <a:rPr lang="en-US" dirty="0" err="1" smtClean="0"/>
              <a:t>ManifoldCF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Action</a:t>
            </a:r>
            <a:endParaRPr lang="en-US" dirty="0"/>
          </a:p>
          <a:p>
            <a:r>
              <a:rPr lang="en-US" dirty="0"/>
              <a:t>Quick Start </a:t>
            </a:r>
            <a:r>
              <a:rPr lang="en-US" dirty="0" smtClean="0"/>
              <a:t>example</a:t>
            </a:r>
            <a:endParaRPr lang="en-US" dirty="0"/>
          </a:p>
          <a:p>
            <a:r>
              <a:rPr lang="en-US" dirty="0" err="1"/>
              <a:t>ManifoldCF</a:t>
            </a:r>
            <a:r>
              <a:rPr lang="en-US" dirty="0"/>
              <a:t> API Service (REST style, uses </a:t>
            </a:r>
            <a:r>
              <a:rPr lang="en-US" dirty="0" smtClean="0"/>
              <a:t>JSON)</a:t>
            </a:r>
          </a:p>
          <a:p>
            <a:r>
              <a:rPr lang="en-US" dirty="0" smtClean="0"/>
              <a:t>Scripting language</a:t>
            </a:r>
          </a:p>
          <a:p>
            <a:r>
              <a:rPr lang="en-US" dirty="0" err="1"/>
              <a:t>Solr</a:t>
            </a:r>
            <a:r>
              <a:rPr lang="en-US" dirty="0"/>
              <a:t> plugin </a:t>
            </a:r>
            <a:r>
              <a:rPr lang="en-US" dirty="0" smtClean="0"/>
              <a:t>distribution</a:t>
            </a:r>
          </a:p>
          <a:p>
            <a:r>
              <a:rPr lang="en-US" dirty="0" err="1" smtClean="0"/>
              <a:t>Hsqldb</a:t>
            </a:r>
            <a:r>
              <a:rPr lang="en-US" dirty="0" smtClean="0"/>
              <a:t>, Derby support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4237" y="3733800"/>
            <a:ext cx="3992563" cy="2514600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en-US" dirty="0" smtClean="0"/>
              <a:t>Wiki connector</a:t>
            </a:r>
          </a:p>
          <a:p>
            <a:pPr>
              <a:defRPr/>
            </a:pPr>
            <a:r>
              <a:rPr lang="en-US" dirty="0" smtClean="0"/>
              <a:t>CMIS </a:t>
            </a:r>
            <a:r>
              <a:rPr lang="en-US" dirty="0"/>
              <a:t>repository </a:t>
            </a:r>
            <a:r>
              <a:rPr lang="en-US" dirty="0" smtClean="0"/>
              <a:t>connector</a:t>
            </a:r>
            <a:endParaRPr lang="en-US" dirty="0"/>
          </a:p>
          <a:p>
            <a:pPr>
              <a:defRPr/>
            </a:pPr>
            <a:r>
              <a:rPr lang="en-US" dirty="0" err="1"/>
              <a:t>OpenSearchServer</a:t>
            </a:r>
            <a:r>
              <a:rPr lang="en-US" dirty="0"/>
              <a:t> output connector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1447800"/>
            <a:ext cx="3200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0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coming?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6248400" cy="4525963"/>
          </a:xfrm>
        </p:spPr>
        <p:txBody>
          <a:bodyPr/>
          <a:lstStyle/>
          <a:p>
            <a:r>
              <a:rPr lang="en-US" dirty="0" smtClean="0"/>
              <a:t>Better scalability via </a:t>
            </a:r>
            <a:r>
              <a:rPr lang="en-US" dirty="0" err="1" smtClean="0"/>
              <a:t>NoSQL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 err="1" smtClean="0"/>
              <a:t>Voldemort</a:t>
            </a:r>
            <a:r>
              <a:rPr lang="en-US" dirty="0" smtClean="0"/>
              <a:t>?)</a:t>
            </a:r>
          </a:p>
          <a:p>
            <a:r>
              <a:rPr lang="en-US" dirty="0" smtClean="0"/>
              <a:t>Post-search document filtering support</a:t>
            </a:r>
          </a:p>
          <a:p>
            <a:r>
              <a:rPr lang="en-US" dirty="0" smtClean="0"/>
              <a:t>Always more connectors and performance improvements</a:t>
            </a:r>
          </a:p>
          <a:p>
            <a:r>
              <a:rPr lang="en-US" dirty="0" smtClean="0"/>
              <a:t>MySQL support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362200"/>
            <a:ext cx="1999488" cy="2538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0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Shameless </a:t>
            </a:r>
            <a:r>
              <a:rPr lang="en-US" dirty="0" smtClean="0"/>
              <a:t>Plug for “</a:t>
            </a:r>
            <a:r>
              <a:rPr lang="en-US" dirty="0" err="1" smtClean="0"/>
              <a:t>ManifoldCF</a:t>
            </a:r>
            <a:r>
              <a:rPr lang="en-US" dirty="0" smtClean="0"/>
              <a:t> in Action”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5410200" cy="4525963"/>
          </a:xfrm>
        </p:spPr>
        <p:txBody>
          <a:bodyPr/>
          <a:lstStyle/>
          <a:p>
            <a:r>
              <a:rPr lang="en-US" dirty="0"/>
              <a:t>Available as “early access” from Manning Publishing</a:t>
            </a:r>
          </a:p>
          <a:p>
            <a:r>
              <a:rPr lang="en-US" dirty="0" smtClean="0"/>
              <a:t>Helpful for users, integrators, and connector writers</a:t>
            </a:r>
          </a:p>
          <a:p>
            <a:r>
              <a:rPr lang="en-US" dirty="0" smtClean="0"/>
              <a:t>Won’t </a:t>
            </a:r>
            <a:r>
              <a:rPr lang="en-US" dirty="0"/>
              <a:t>be put into production until </a:t>
            </a:r>
            <a:r>
              <a:rPr lang="en-US" dirty="0" err="1"/>
              <a:t>ManifoldCF</a:t>
            </a:r>
            <a:r>
              <a:rPr lang="en-US" dirty="0"/>
              <a:t> </a:t>
            </a:r>
            <a:r>
              <a:rPr lang="en-US" dirty="0" smtClean="0"/>
              <a:t>grows, </a:t>
            </a:r>
            <a:r>
              <a:rPr lang="en-US" dirty="0"/>
              <a:t>so please help us to do </a:t>
            </a:r>
            <a:r>
              <a:rPr lang="en-US" dirty="0" smtClean="0"/>
              <a:t>that!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52600"/>
            <a:ext cx="2998788" cy="375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3215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ManifoldCF</a:t>
            </a:r>
            <a:r>
              <a:rPr lang="en-US" dirty="0"/>
              <a:t> in Action, from Manning Publishing</a:t>
            </a:r>
          </a:p>
          <a:p>
            <a:pPr lvl="1"/>
            <a:r>
              <a:rPr lang="en-US" dirty="0">
                <a:hlinkClick r:id="rId2"/>
              </a:rPr>
              <a:t>http://www.manning.com/wright</a:t>
            </a:r>
            <a:endParaRPr lang="en-US" dirty="0"/>
          </a:p>
          <a:p>
            <a:r>
              <a:rPr lang="en-US" dirty="0" err="1"/>
              <a:t>ManifoldCF</a:t>
            </a:r>
            <a:r>
              <a:rPr lang="en-US" dirty="0"/>
              <a:t> deployment instructions</a:t>
            </a:r>
          </a:p>
          <a:p>
            <a:pPr lvl="1"/>
            <a:r>
              <a:rPr lang="en-US" dirty="0">
                <a:hlinkClick r:id="rId3"/>
              </a:rPr>
              <a:t>http://incubator.apache.org/connectors/how-to-build-and-deploy.html</a:t>
            </a:r>
            <a:endParaRPr lang="en-US" dirty="0"/>
          </a:p>
          <a:p>
            <a:r>
              <a:rPr lang="en-US" dirty="0" err="1"/>
              <a:t>ManifoldCF</a:t>
            </a:r>
            <a:r>
              <a:rPr lang="en-US" dirty="0"/>
              <a:t> API documentation</a:t>
            </a:r>
          </a:p>
          <a:p>
            <a:pPr lvl="1"/>
            <a:r>
              <a:rPr lang="en-US" dirty="0">
                <a:hlinkClick r:id="rId4"/>
              </a:rPr>
              <a:t>http://incubator.apache.org/connectors/programmatic-operation.html</a:t>
            </a:r>
            <a:endParaRPr lang="en-US" dirty="0"/>
          </a:p>
          <a:p>
            <a:r>
              <a:rPr lang="en-US" dirty="0" err="1"/>
              <a:t>ManifoldCF</a:t>
            </a:r>
            <a:r>
              <a:rPr lang="en-US" dirty="0"/>
              <a:t> script language documentation</a:t>
            </a:r>
          </a:p>
          <a:p>
            <a:pPr lvl="1"/>
            <a:r>
              <a:rPr lang="en-US" dirty="0">
                <a:hlinkClick r:id="rId5"/>
              </a:rPr>
              <a:t>http://incubator.apache.org/connectors/script.html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4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chemeClr val="tx1"/>
                </a:solidFill>
                <a:ea typeface="ＭＳ Ｐゴシック" pitchFamily="34" charset="-128"/>
              </a:rPr>
              <a:t>Contact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Karl Wright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kwright@apache.org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 smtClean="0">
                <a:solidFill>
                  <a:schemeClr val="tx1">
                    <a:lumMod val="50000"/>
                    <a:lumOff val="50000"/>
                  </a:schemeClr>
                </a:solidFill>
                <a:ea typeface="ＭＳ Ｐゴシック" pitchFamily="34" charset="-128"/>
              </a:rPr>
              <a:t>http://manifoldcfinaction.blogspot.com</a:t>
            </a:r>
            <a:endParaRPr lang="en-US" b="1" dirty="0">
              <a:solidFill>
                <a:schemeClr val="tx1">
                  <a:lumMod val="50000"/>
                  <a:lumOff val="50000"/>
                </a:schemeClr>
              </a:solidFill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82280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978" y="152681"/>
            <a:ext cx="8152822" cy="944096"/>
          </a:xfrm>
        </p:spPr>
        <p:txBody>
          <a:bodyPr/>
          <a:lstStyle/>
          <a:p>
            <a:pPr eaLnBrk="1" hangingPunct="1"/>
            <a:r>
              <a:rPr lang="en-US" b="1" dirty="0" smtClean="0">
                <a:ea typeface="ＭＳ Ｐゴシック" pitchFamily="34" charset="-128"/>
              </a:rPr>
              <a:t>Information about me</a:t>
            </a:r>
            <a:endParaRPr lang="en-US" b="1" dirty="0" smtClean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533978" y="1143001"/>
            <a:ext cx="8076045" cy="4983816"/>
          </a:xfrm>
          <a:prstGeom prst="rect">
            <a:avLst/>
          </a:prstGeom>
        </p:spPr>
        <p:txBody>
          <a:bodyPr vert="horz" lIns="91429" tIns="45714" rIns="91429" bIns="45714" rtlCol="0">
            <a:normAutofit/>
          </a:bodyPr>
          <a:lstStyle>
            <a:lvl1pPr marL="382059" indent="-382059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27795" indent="-318383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3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73531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82943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92355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801767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11180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820592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30004" indent="-254706" algn="l" defTabSz="1018824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My name is Karl Wright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Principal Software Engineer at Nokia, Inc.</a:t>
            </a:r>
            <a:endParaRPr lang="en-US" dirty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Former Principal Software Engineer at </a:t>
            </a:r>
            <a:r>
              <a:rPr lang="en-US" dirty="0" err="1" smtClean="0">
                <a:ea typeface="ＭＳ Ｐゴシック" pitchFamily="34" charset="-128"/>
              </a:rPr>
              <a:t>MetaCarta</a:t>
            </a:r>
            <a:r>
              <a:rPr lang="en-US" dirty="0" smtClean="0">
                <a:ea typeface="ＭＳ Ｐゴシック" pitchFamily="34" charset="-128"/>
              </a:rPr>
              <a:t>, Inc.</a:t>
            </a: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Core </a:t>
            </a:r>
            <a:r>
              <a:rPr lang="en-US" dirty="0" smtClean="0">
                <a:ea typeface="ＭＳ Ｐゴシック" pitchFamily="34" charset="-128"/>
              </a:rPr>
              <a:t>committer for </a:t>
            </a:r>
            <a:r>
              <a:rPr lang="en-US" dirty="0" err="1" smtClean="0">
                <a:ea typeface="ＭＳ Ｐゴシック" pitchFamily="34" charset="-128"/>
              </a:rPr>
              <a:t>ManifoldCF</a:t>
            </a:r>
            <a:endParaRPr lang="en-US" dirty="0" smtClean="0">
              <a:ea typeface="ＭＳ Ｐゴシック" pitchFamily="34" charset="-128"/>
            </a:endParaRPr>
          </a:p>
          <a:p>
            <a:pPr lvl="1">
              <a:buFont typeface="Wingdings" pitchFamily="2" charset="2"/>
              <a:buChar char="§"/>
            </a:pPr>
            <a:r>
              <a:rPr lang="en-US" dirty="0" smtClean="0">
                <a:ea typeface="ＭＳ Ｐゴシック" pitchFamily="34" charset="-128"/>
              </a:rPr>
              <a:t>Author of </a:t>
            </a:r>
            <a:r>
              <a:rPr lang="en-US" dirty="0" err="1" smtClean="0">
                <a:ea typeface="ＭＳ Ｐゴシック" pitchFamily="34" charset="-128"/>
              </a:rPr>
              <a:t>ManifoldCF</a:t>
            </a:r>
            <a:r>
              <a:rPr lang="en-US" dirty="0" smtClean="0">
                <a:ea typeface="ＭＳ Ｐゴシック" pitchFamily="34" charset="-128"/>
              </a:rPr>
              <a:t> in Action</a:t>
            </a:r>
          </a:p>
          <a:p>
            <a:endParaRPr lang="en-US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0541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2800" y="274638"/>
            <a:ext cx="5334000" cy="1143000"/>
          </a:xfrm>
        </p:spPr>
        <p:txBody>
          <a:bodyPr/>
          <a:lstStyle/>
          <a:p>
            <a:r>
              <a:rPr lang="en-US" dirty="0" err="1" smtClean="0"/>
              <a:t>ManifoldCF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4144962" cy="443547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Pulls </a:t>
            </a:r>
            <a:r>
              <a:rPr lang="en-US" dirty="0"/>
              <a:t>documents from disparate </a:t>
            </a:r>
            <a:r>
              <a:rPr lang="en-US" dirty="0" smtClean="0"/>
              <a:t>sources</a:t>
            </a:r>
          </a:p>
          <a:p>
            <a:r>
              <a:rPr lang="en-US" dirty="0" smtClean="0"/>
              <a:t>Writes documents </a:t>
            </a:r>
            <a:r>
              <a:rPr lang="en-US" dirty="0"/>
              <a:t>into </a:t>
            </a:r>
            <a:r>
              <a:rPr lang="en-US" dirty="0" smtClean="0"/>
              <a:t>the target(s) </a:t>
            </a:r>
            <a:r>
              <a:rPr lang="en-US" dirty="0"/>
              <a:t>of your </a:t>
            </a:r>
            <a:r>
              <a:rPr lang="en-US" dirty="0" smtClean="0"/>
              <a:t>choice</a:t>
            </a:r>
            <a:endParaRPr lang="en-US" dirty="0"/>
          </a:p>
          <a:p>
            <a:r>
              <a:rPr lang="en-US" dirty="0" smtClean="0"/>
              <a:t>Provides an end-user authorization mechanism</a:t>
            </a:r>
          </a:p>
          <a:p>
            <a:r>
              <a:rPr lang="en-US" dirty="0"/>
              <a:t>S</a:t>
            </a:r>
            <a:r>
              <a:rPr lang="en-US" dirty="0" smtClean="0"/>
              <a:t>ynchronizes</a:t>
            </a:r>
            <a:r>
              <a:rPr lang="en-US" dirty="0"/>
              <a:t>, doesn’t just crawl once</a:t>
            </a:r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800600" y="1828801"/>
            <a:ext cx="4038599" cy="44196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Has bounded memory usage</a:t>
            </a:r>
            <a:endParaRPr lang="en-US" dirty="0"/>
          </a:p>
          <a:p>
            <a:r>
              <a:rPr lang="en-US" dirty="0" smtClean="0"/>
              <a:t>Is reasonably </a:t>
            </a:r>
            <a:r>
              <a:rPr lang="en-US" dirty="0" err="1" smtClean="0"/>
              <a:t>performant</a:t>
            </a:r>
            <a:r>
              <a:rPr lang="en-US" dirty="0" smtClean="0"/>
              <a:t> </a:t>
            </a:r>
          </a:p>
          <a:p>
            <a:r>
              <a:rPr lang="en-US" dirty="0" smtClean="0"/>
              <a:t>Is </a:t>
            </a:r>
            <a:r>
              <a:rPr lang="en-US" dirty="0"/>
              <a:t>e</a:t>
            </a:r>
            <a:r>
              <a:rPr lang="en-US" dirty="0" smtClean="0"/>
              <a:t>xtendible </a:t>
            </a:r>
            <a:r>
              <a:rPr lang="en-US" dirty="0"/>
              <a:t>to new kinds of repositories</a:t>
            </a:r>
          </a:p>
          <a:p>
            <a:r>
              <a:rPr lang="en-US" dirty="0" smtClean="0"/>
              <a:t>Shows you what it is doing</a:t>
            </a:r>
          </a:p>
          <a:p>
            <a:r>
              <a:rPr lang="en-US" dirty="0" smtClean="0"/>
              <a:t>Is resilient against restart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28600"/>
            <a:ext cx="2447925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64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ManifoldCF</a:t>
            </a:r>
            <a:r>
              <a:rPr lang="en-US" dirty="0" smtClean="0"/>
              <a:t> vs. </a:t>
            </a:r>
            <a:r>
              <a:rPr lang="en-US" dirty="0" err="1" smtClean="0"/>
              <a:t>Nutch</a:t>
            </a:r>
            <a:r>
              <a:rPr lang="en-US" dirty="0" smtClean="0"/>
              <a:t>, </a:t>
            </a:r>
            <a:r>
              <a:rPr lang="en-US" dirty="0" err="1" smtClean="0"/>
              <a:t>Heritrix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81209044"/>
              </p:ext>
            </p:extLst>
          </p:nvPr>
        </p:nvGraphicFramePr>
        <p:xfrm>
          <a:off x="457200" y="1600200"/>
          <a:ext cx="8229600" cy="4521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7400"/>
                <a:gridCol w="2057400"/>
                <a:gridCol w="2057400"/>
                <a:gridCol w="20574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Heritrix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Nutch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ManifoldCF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Tree operations?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Some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Web</a:t>
                      </a:r>
                      <a:r>
                        <a:rPr lang="en-US" baseline="0" dirty="0" smtClean="0"/>
                        <a:t> only?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Http, ftp,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svn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All</a:t>
                      </a:r>
                      <a:r>
                        <a:rPr lang="en-US" baseline="0" dirty="0" smtClean="0"/>
                        <a:t> sorts of content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UI?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Restartable</a:t>
                      </a:r>
                      <a:r>
                        <a:rPr lang="en-US" dirty="0" smtClean="0"/>
                        <a:t>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Painful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Incremental?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Not really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Basic</a:t>
                      </a:r>
                      <a:r>
                        <a:rPr lang="en-US" baseline="0" dirty="0" smtClean="0"/>
                        <a:t> support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Max docs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“web scale”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100,000,000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Technically no limit; 10,000,000 tested</a:t>
                      </a:r>
                    </a:p>
                    <a:p>
                      <a:r>
                        <a:rPr lang="en-US" dirty="0" smtClean="0"/>
                        <a:t>(using </a:t>
                      </a:r>
                      <a:r>
                        <a:rPr lang="en-US" dirty="0" err="1" smtClean="0"/>
                        <a:t>postgresql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Docs/sec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80+ per instance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Scales</a:t>
                      </a:r>
                      <a:r>
                        <a:rPr lang="en-US" baseline="0" dirty="0" smtClean="0"/>
                        <a:t> as needed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80+ per instance (using </a:t>
                      </a:r>
                      <a:r>
                        <a:rPr lang="en-US" dirty="0" err="1" smtClean="0"/>
                        <a:t>postgresql</a:t>
                      </a:r>
                      <a:r>
                        <a:rPr lang="en-US" dirty="0" smtClean="0"/>
                        <a:t>)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Memory</a:t>
                      </a:r>
                      <a:r>
                        <a:rPr lang="en-US" baseline="0" dirty="0" smtClean="0"/>
                        <a:t> bounded?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Uses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smtClean="0"/>
                        <a:t>Hadoop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Security model?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Yes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44395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01" y="3603285"/>
            <a:ext cx="1223963" cy="609600"/>
          </a:xfrm>
          <a:prstGeom prst="rect">
            <a:avLst/>
          </a:prstGeom>
        </p:spPr>
      </p:pic>
      <p:pic>
        <p:nvPicPr>
          <p:cNvPr id="5" name="Picture 7" descr="brave-person-walking-out-on-the-glacier-point-ledg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247" y="2307885"/>
            <a:ext cx="19050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mountain-vista-jasper-national-park-alberta_1680x1050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247" y="2374559"/>
            <a:ext cx="2801153" cy="1838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4047" y="4238676"/>
            <a:ext cx="2715772" cy="58369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118" y="5105400"/>
            <a:ext cx="1465328" cy="2895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609" y="4239075"/>
            <a:ext cx="3119438" cy="58369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8732" y="4239075"/>
            <a:ext cx="1223962" cy="239268"/>
          </a:xfrm>
          <a:prstGeom prst="rect">
            <a:avLst/>
          </a:prstGeom>
        </p:spPr>
      </p:pic>
      <p:sp>
        <p:nvSpPr>
          <p:cNvPr id="20" name="Title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does </a:t>
            </a:r>
            <a:r>
              <a:rPr lang="en-US" dirty="0" err="1" smtClean="0"/>
              <a:t>ManifoldCF</a:t>
            </a:r>
            <a:r>
              <a:rPr lang="en-US" dirty="0" smtClean="0"/>
              <a:t> fit?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64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Just how many kinds of document repositories are out there?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503238" y="1812925"/>
            <a:ext cx="3992562" cy="4435475"/>
          </a:xfrm>
        </p:spPr>
        <p:txBody>
          <a:bodyPr/>
          <a:lstStyle/>
          <a:p>
            <a:r>
              <a:rPr lang="en-US" dirty="0"/>
              <a:t>File </a:t>
            </a:r>
            <a:r>
              <a:rPr lang="en-US" dirty="0" smtClean="0"/>
              <a:t>systems (CIFS too)</a:t>
            </a:r>
            <a:endParaRPr lang="en-US" dirty="0"/>
          </a:p>
          <a:p>
            <a:r>
              <a:rPr lang="en-US" dirty="0"/>
              <a:t>Windows shares</a:t>
            </a:r>
          </a:p>
          <a:p>
            <a:r>
              <a:rPr lang="en-US" dirty="0"/>
              <a:t>The Web (RSS too</a:t>
            </a:r>
            <a:r>
              <a:rPr lang="en-US" dirty="0" smtClean="0"/>
              <a:t>)</a:t>
            </a:r>
          </a:p>
          <a:p>
            <a:r>
              <a:rPr lang="en-US" dirty="0" smtClean="0"/>
              <a:t>Wikis</a:t>
            </a:r>
            <a:endParaRPr lang="en-US" dirty="0"/>
          </a:p>
          <a:p>
            <a:r>
              <a:rPr lang="en-US" dirty="0" smtClean="0"/>
              <a:t>Databases</a:t>
            </a:r>
          </a:p>
          <a:p>
            <a:r>
              <a:rPr lang="en-US" dirty="0" smtClean="0"/>
              <a:t>CMIS repositories</a:t>
            </a:r>
            <a:endParaRPr lang="en-US" dirty="0"/>
          </a:p>
          <a:p>
            <a:r>
              <a:rPr lang="en-US" dirty="0"/>
              <a:t>SharePoint (Microsoft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FileNet</a:t>
            </a:r>
            <a:r>
              <a:rPr lang="en-US" dirty="0" smtClean="0"/>
              <a:t> (IBM)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648201" y="1828800"/>
            <a:ext cx="4038600" cy="4419600"/>
          </a:xfrm>
        </p:spPr>
        <p:txBody>
          <a:bodyPr/>
          <a:lstStyle/>
          <a:p>
            <a:r>
              <a:rPr lang="en-US" dirty="0" err="1"/>
              <a:t>Documentum</a:t>
            </a:r>
            <a:r>
              <a:rPr lang="en-US" dirty="0"/>
              <a:t> (EMC)</a:t>
            </a:r>
          </a:p>
          <a:p>
            <a:r>
              <a:rPr lang="en-US" dirty="0" err="1"/>
              <a:t>LiveLink</a:t>
            </a:r>
            <a:r>
              <a:rPr lang="en-US" dirty="0"/>
              <a:t> (</a:t>
            </a:r>
            <a:r>
              <a:rPr lang="en-US" dirty="0" err="1"/>
              <a:t>OpenText</a:t>
            </a:r>
            <a:r>
              <a:rPr lang="en-US" dirty="0"/>
              <a:t>)</a:t>
            </a:r>
          </a:p>
          <a:p>
            <a:r>
              <a:rPr lang="en-US" dirty="0" smtClean="0"/>
              <a:t>Meridio </a:t>
            </a:r>
            <a:r>
              <a:rPr lang="en-US" dirty="0"/>
              <a:t>(Autonomy)</a:t>
            </a:r>
          </a:p>
          <a:p>
            <a:r>
              <a:rPr lang="en-US" dirty="0" smtClean="0"/>
              <a:t>Many, many more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038362"/>
            <a:ext cx="2636520" cy="20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348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connector?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 connector is code implementing an interface</a:t>
            </a:r>
          </a:p>
          <a:p>
            <a:r>
              <a:rPr lang="en-US" dirty="0" err="1" smtClean="0"/>
              <a:t>ManifoldCF</a:t>
            </a:r>
            <a:r>
              <a:rPr lang="en-US" dirty="0" smtClean="0"/>
              <a:t> </a:t>
            </a:r>
            <a:r>
              <a:rPr lang="en-US" dirty="0"/>
              <a:t>uses three kinds of ‘connector’</a:t>
            </a:r>
          </a:p>
          <a:p>
            <a:pPr lvl="1"/>
            <a:r>
              <a:rPr lang="en-US" dirty="0" smtClean="0"/>
              <a:t>“Authority </a:t>
            </a:r>
            <a:r>
              <a:rPr lang="en-US" dirty="0"/>
              <a:t>connector” understands </a:t>
            </a:r>
            <a:r>
              <a:rPr lang="en-US" dirty="0" smtClean="0"/>
              <a:t>a specific authorization entity, e.g. </a:t>
            </a:r>
            <a:r>
              <a:rPr lang="en-US" dirty="0"/>
              <a:t>AD or </a:t>
            </a:r>
            <a:r>
              <a:rPr lang="en-US" dirty="0" err="1"/>
              <a:t>LiveLink</a:t>
            </a:r>
            <a:endParaRPr lang="en-US" dirty="0"/>
          </a:p>
          <a:p>
            <a:pPr lvl="1"/>
            <a:r>
              <a:rPr lang="en-US" dirty="0" smtClean="0"/>
              <a:t>“Repository </a:t>
            </a:r>
            <a:r>
              <a:rPr lang="en-US" dirty="0"/>
              <a:t>connector” understands </a:t>
            </a:r>
            <a:r>
              <a:rPr lang="en-US" dirty="0" smtClean="0"/>
              <a:t>a specific content repository, </a:t>
            </a:r>
            <a:r>
              <a:rPr lang="en-US" dirty="0"/>
              <a:t>e.g. Windows </a:t>
            </a:r>
            <a:r>
              <a:rPr lang="en-US" dirty="0" smtClean="0"/>
              <a:t>shares </a:t>
            </a:r>
            <a:r>
              <a:rPr lang="en-US" dirty="0"/>
              <a:t>or </a:t>
            </a:r>
            <a:r>
              <a:rPr lang="en-US" dirty="0" err="1"/>
              <a:t>Documentum</a:t>
            </a:r>
            <a:endParaRPr lang="en-US" dirty="0"/>
          </a:p>
          <a:p>
            <a:pPr lvl="1"/>
            <a:r>
              <a:rPr lang="en-US" dirty="0" smtClean="0"/>
              <a:t>“Output </a:t>
            </a:r>
            <a:r>
              <a:rPr lang="en-US" dirty="0"/>
              <a:t>connector” understands </a:t>
            </a:r>
            <a:r>
              <a:rPr lang="en-US" dirty="0" smtClean="0"/>
              <a:t>a specific output destination, e.g. Apache </a:t>
            </a:r>
            <a:r>
              <a:rPr lang="en-US" dirty="0" err="1" smtClean="0"/>
              <a:t>Solr</a:t>
            </a:r>
            <a:r>
              <a:rPr lang="en-US" dirty="0"/>
              <a:t> </a:t>
            </a:r>
            <a:r>
              <a:rPr lang="en-US" dirty="0" smtClean="0"/>
              <a:t>or </a:t>
            </a:r>
            <a:r>
              <a:rPr lang="en-US" dirty="0" err="1" smtClean="0"/>
              <a:t>OpenSearchServer</a:t>
            </a:r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363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Connections and jobs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‘connection’ is a configured instance of a ‘connector’ </a:t>
            </a:r>
            <a:r>
              <a:rPr lang="en-US" dirty="0" smtClean="0"/>
              <a:t>object</a:t>
            </a:r>
          </a:p>
          <a:p>
            <a:pPr lvl="1"/>
            <a:r>
              <a:rPr lang="en-US" dirty="0"/>
              <a:t>Connections are </a:t>
            </a:r>
            <a:r>
              <a:rPr lang="en-US" dirty="0" smtClean="0"/>
              <a:t>pooled</a:t>
            </a:r>
          </a:p>
          <a:p>
            <a:pPr lvl="1"/>
            <a:r>
              <a:rPr lang="en-US" dirty="0" smtClean="0"/>
              <a:t>Max number of similar connections is configurable</a:t>
            </a:r>
          </a:p>
          <a:p>
            <a:r>
              <a:rPr lang="en-US" dirty="0"/>
              <a:t>Jobs describe “what” and “when”, not “how</a:t>
            </a:r>
            <a:r>
              <a:rPr lang="en-US" dirty="0" smtClean="0"/>
              <a:t>”</a:t>
            </a:r>
          </a:p>
          <a:p>
            <a:pPr lvl="1"/>
            <a:r>
              <a:rPr lang="en-US" dirty="0"/>
              <a:t>H</a:t>
            </a:r>
            <a:r>
              <a:rPr lang="en-US" dirty="0" smtClean="0"/>
              <a:t>as a repository connection and an output connection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ot </a:t>
            </a:r>
            <a:r>
              <a:rPr lang="en-US" dirty="0"/>
              <a:t>really </a:t>
            </a:r>
            <a:r>
              <a:rPr lang="en-US" dirty="0" smtClean="0"/>
              <a:t>a task; but rather a set of documents</a:t>
            </a:r>
          </a:p>
        </p:txBody>
      </p:sp>
    </p:spTree>
    <p:extLst>
      <p:ext uri="{BB962C8B-B14F-4D97-AF65-F5344CB8AC3E}">
        <p14:creationId xmlns:p14="http://schemas.microsoft.com/office/powerpoint/2010/main" val="28354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1932</TotalTime>
  <Words>1131</Words>
  <Application>Microsoft Office PowerPoint</Application>
  <PresentationFormat>On-screen Show (4:3)</PresentationFormat>
  <Paragraphs>193</Paragraphs>
  <Slides>29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ManifoldCF for Content Acquisition</vt:lpstr>
      <vt:lpstr>What this presentation is about</vt:lpstr>
      <vt:lpstr>Information about me</vt:lpstr>
      <vt:lpstr>ManifoldCF…</vt:lpstr>
      <vt:lpstr>ManifoldCF vs. Nutch, Heritrix</vt:lpstr>
      <vt:lpstr>How does ManifoldCF fit?</vt:lpstr>
      <vt:lpstr>Just how many kinds of document repositories are out there?</vt:lpstr>
      <vt:lpstr>What is a connector?</vt:lpstr>
      <vt:lpstr>Connections and jobs</vt:lpstr>
      <vt:lpstr>ManifoldCF Document Flow</vt:lpstr>
      <vt:lpstr>ManifoldCF’s Crawling Models</vt:lpstr>
      <vt:lpstr>ManifoldCF’s Crawling Models, ctd.</vt:lpstr>
      <vt:lpstr>Continuous vs. Periodic Crawling</vt:lpstr>
      <vt:lpstr>Crawling models, graphic</vt:lpstr>
      <vt:lpstr>Dealing with Disparate Systems</vt:lpstr>
      <vt:lpstr>Example: File system job</vt:lpstr>
      <vt:lpstr>… vs. Web Job</vt:lpstr>
      <vt:lpstr>MCF Process Architecture</vt:lpstr>
      <vt:lpstr>ManifoldCF Authorization Requirements</vt:lpstr>
      <vt:lpstr>ManifoldCF Document Authorization</vt:lpstr>
      <vt:lpstr>MCF Security Architecture</vt:lpstr>
      <vt:lpstr>Securing Documents from Multiple Repositories</vt:lpstr>
      <vt:lpstr>So how do I write a connector?</vt:lpstr>
      <vt:lpstr>Who has used ManifoldCF?</vt:lpstr>
      <vt:lpstr>What’s new in the last 12 months?</vt:lpstr>
      <vt:lpstr>What’s coming?</vt:lpstr>
      <vt:lpstr>Shameless Plug for “ManifoldCF in Action”</vt:lpstr>
      <vt:lpstr>Resources</vt:lpstr>
      <vt:lpstr>Contact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dc:creator>Delia</dc:creator>
  <cp:lastModifiedBy>Karl Wright</cp:lastModifiedBy>
  <cp:revision>137</cp:revision>
  <dcterms:created xsi:type="dcterms:W3CDTF">2011-10-07T00:17:58Z</dcterms:created>
  <dcterms:modified xsi:type="dcterms:W3CDTF">2011-11-10T19:17:05Z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itusGUID">
    <vt:lpwstr>8509e01d-b6ba-47a6-a164-3d5b00269ee4</vt:lpwstr>
  </property>
  <property fmtid="{D5CDD505-2E9C-101B-9397-08002B2CF9AE}" pid="3" name="NokiaConfidentiality">
    <vt:lpwstr>Public</vt:lpwstr>
  </property>
</Properties>
</file>