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85" r:id="rId5"/>
    <p:sldId id="282" r:id="rId6"/>
    <p:sldId id="294" r:id="rId7"/>
    <p:sldId id="289" r:id="rId8"/>
    <p:sldId id="283" r:id="rId9"/>
    <p:sldId id="284" r:id="rId10"/>
    <p:sldId id="287" r:id="rId11"/>
    <p:sldId id="292" r:id="rId12"/>
    <p:sldId id="275" r:id="rId13"/>
    <p:sldId id="277" r:id="rId14"/>
    <p:sldId id="274" r:id="rId15"/>
    <p:sldId id="276" r:id="rId16"/>
    <p:sldId id="278" r:id="rId17"/>
    <p:sldId id="280" r:id="rId18"/>
    <p:sldId id="281" r:id="rId19"/>
    <p:sldId id="293" r:id="rId20"/>
    <p:sldId id="288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3280" y="-96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046B-693E-7447-820A-5934E16E38F0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0C06C-93D4-2F43-A394-6E674ECA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C06C-93D4-2F43-A394-6E674ECA8D4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mistry.apache.org" TargetMode="Externa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sis-open.org/committees/cmis" TargetMode="External"/><Relationship Id="rId3" Type="http://schemas.openxmlformats.org/officeDocument/2006/relationships/hyperlink" Target="http://chemistry.apache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2286000"/>
          </a:xfrm>
        </p:spPr>
        <p:txBody>
          <a:bodyPr/>
          <a:lstStyle/>
          <a:p>
            <a:r>
              <a:rPr lang="en-US" sz="4300" b="1" dirty="0" smtClean="0">
                <a:ea typeface="ＭＳ Ｐゴシック" pitchFamily="34" charset="-128"/>
              </a:rPr>
              <a:t>Interoperability with </a:t>
            </a:r>
            <a:br>
              <a:rPr lang="en-US" sz="4300" b="1" dirty="0" smtClean="0">
                <a:ea typeface="ＭＳ Ｐゴシック" pitchFamily="34" charset="-128"/>
              </a:rPr>
            </a:br>
            <a:r>
              <a:rPr lang="en-US" sz="4300" b="1" dirty="0" smtClean="0">
                <a:ea typeface="ＭＳ Ｐゴシック" pitchFamily="34" charset="-128"/>
              </a:rPr>
              <a:t>CMIS and Apache Chemistry</a:t>
            </a:r>
            <a:endParaRPr lang="en-US" sz="43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413718"/>
            <a:ext cx="7772977" cy="99031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Florian Müller, Alfresco</a:t>
            </a:r>
            <a:b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fmui@apache.org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November 10, 2011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Makes CMIS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Participation from many, including all major, repository and application vendors</a:t>
            </a:r>
          </a:p>
          <a:p>
            <a:endParaRPr lang="en-US" dirty="0" smtClean="0"/>
          </a:p>
          <a:p>
            <a:r>
              <a:rPr lang="en-US" dirty="0" smtClean="0"/>
              <a:t>Based on well understood patterns and standards</a:t>
            </a:r>
          </a:p>
          <a:p>
            <a:endParaRPr lang="en-US" dirty="0" smtClean="0"/>
          </a:p>
          <a:p>
            <a:r>
              <a:rPr lang="en-US" dirty="0" smtClean="0"/>
              <a:t>Proven with prototypes (applications and providers) from the start</a:t>
            </a:r>
          </a:p>
          <a:p>
            <a:endParaRPr lang="en-US" dirty="0" smtClean="0"/>
          </a:p>
          <a:p>
            <a:r>
              <a:rPr lang="en-US" dirty="0" smtClean="0"/>
              <a:t>Does not dictate programming language or run-time (as JCR does)</a:t>
            </a:r>
          </a:p>
          <a:p>
            <a:endParaRPr lang="en-US" dirty="0" smtClean="0"/>
          </a:p>
          <a:p>
            <a:r>
              <a:rPr lang="en-US" dirty="0" smtClean="0"/>
              <a:t>Rapid adoption:</a:t>
            </a:r>
          </a:p>
          <a:p>
            <a:pPr lvl="1"/>
            <a:r>
              <a:rPr lang="en-US" dirty="0" smtClean="0"/>
              <a:t>50+ CMIS implementations within 12 months of spec 1.0 ratification</a:t>
            </a:r>
          </a:p>
          <a:p>
            <a:pPr lvl="1"/>
            <a:r>
              <a:rPr lang="en-US" dirty="0" smtClean="0"/>
              <a:t>All major ECM repositories expose a CMIS-compliant interface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i="1" dirty="0" smtClean="0"/>
              <a:t>No user management operations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Use LDAP, AD, …</a:t>
            </a:r>
          </a:p>
          <a:p>
            <a:pPr marL="457146" lvl="1" indent="0">
              <a:buNone/>
            </a:pP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endParaRPr lang="en-US" dirty="0" smtClean="0"/>
          </a:p>
          <a:p>
            <a:pPr lvl="1"/>
            <a:r>
              <a:rPr lang="en-US" i="1" dirty="0" smtClean="0"/>
              <a:t>No workflow operations</a:t>
            </a:r>
            <a:br>
              <a:rPr lang="en-US" i="1" dirty="0" smtClean="0"/>
            </a:b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Workflow sits in front of CMIS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No JSON binding</a:t>
            </a:r>
            <a:br>
              <a:rPr lang="en-US" i="1" dirty="0" smtClean="0"/>
            </a:b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CMIS 1.1</a:t>
            </a:r>
            <a:endParaRPr lang="en-US" dirty="0" smtClean="0"/>
          </a:p>
          <a:p>
            <a:pPr marL="457146" lvl="1" indent="0">
              <a:buNone/>
            </a:pPr>
            <a:endParaRPr lang="en-US" dirty="0" smtClean="0"/>
          </a:p>
          <a:p>
            <a:pPr lvl="1"/>
            <a:r>
              <a:rPr lang="en-US" i="1" dirty="0" smtClean="0"/>
              <a:t>Feature X is missing</a:t>
            </a:r>
            <a:br>
              <a:rPr lang="en-US" i="1" dirty="0" smtClean="0"/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P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lease let us know!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Apache Chemistry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>
                <a:ea typeface="ＭＳ Ｐゴシック" charset="-128"/>
              </a:rPr>
              <a:t>Open Source implementations of</a:t>
            </a:r>
          </a:p>
          <a:p>
            <a:pPr>
              <a:buNone/>
            </a:pPr>
            <a:endParaRPr lang="en-US" b="1" i="1" dirty="0" smtClean="0">
              <a:ea typeface="ＭＳ Ｐゴシック" charset="-128"/>
            </a:endParaRPr>
          </a:p>
          <a:p>
            <a:pPr>
              <a:buNone/>
            </a:pPr>
            <a:endParaRPr lang="en-US" b="1" i="1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ea typeface="ＭＳ Ｐゴシック" charset="-128"/>
              </a:rPr>
              <a:t>Apache Chemistry is the </a:t>
            </a:r>
            <a:r>
              <a:rPr lang="en-US" b="1" dirty="0" smtClean="0">
                <a:ea typeface="ＭＳ Ｐゴシック" charset="-128"/>
              </a:rPr>
              <a:t>umbrella project </a:t>
            </a:r>
            <a:r>
              <a:rPr lang="en-US" dirty="0" smtClean="0">
                <a:ea typeface="ＭＳ Ｐゴシック" charset="-128"/>
              </a:rPr>
              <a:t>for all CMIS related projects within the Apache Software Foundation.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ea typeface="ＭＳ Ｐゴシック" charset="-128"/>
              </a:rPr>
              <a:t>Apache Chemistry provides libraries and frameworks for</a:t>
            </a:r>
            <a:br>
              <a:rPr lang="en-US" dirty="0" smtClean="0">
                <a:ea typeface="ＭＳ Ｐゴシック" charset="-128"/>
              </a:rPr>
            </a:br>
            <a:r>
              <a:rPr lang="en-US" b="1" dirty="0" smtClean="0">
                <a:ea typeface="ＭＳ Ｐゴシック" charset="-128"/>
              </a:rPr>
              <a:t>Java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b="1" dirty="0" smtClean="0">
                <a:ea typeface="ＭＳ Ｐゴシック" charset="-128"/>
              </a:rPr>
              <a:t>Python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b="1" dirty="0" smtClean="0">
                <a:ea typeface="ＭＳ Ｐゴシック" charset="-128"/>
              </a:rPr>
              <a:t>PHP </a:t>
            </a:r>
            <a:r>
              <a:rPr lang="en-US" dirty="0" smtClean="0">
                <a:ea typeface="ＭＳ Ｐゴシック" charset="-128"/>
              </a:rPr>
              <a:t>and </a:t>
            </a:r>
            <a:r>
              <a:rPr lang="en-US" b="1" dirty="0" smtClean="0">
                <a:ea typeface="ＭＳ Ｐゴシック" charset="-128"/>
              </a:rPr>
              <a:t>.NET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ea typeface="ＭＳ Ｐゴシック" charset="-128"/>
              </a:rPr>
              <a:t>Website: </a:t>
            </a:r>
            <a:r>
              <a:rPr lang="en-US" dirty="0" smtClean="0">
                <a:ea typeface="ＭＳ Ｐゴシック" charset="-128"/>
                <a:hlinkClick r:id="rId2"/>
              </a:rPr>
              <a:t>http://chemistry.apache.org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4" name="Picture 5" descr="cmis_logo_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22315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Main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ea typeface="ＭＳ Ｐゴシック" charset="-128"/>
              </a:rPr>
              <a:t>Decreased learning curve: </a:t>
            </a:r>
            <a:r>
              <a:rPr lang="en-US" dirty="0" smtClean="0">
                <a:ea typeface="ＭＳ Ｐゴシック" charset="-128"/>
              </a:rPr>
              <a:t>Developers can learn just the CMIS domain model and ignore the transport details of all the binding implementations.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ea typeface="ＭＳ Ｐゴシック" charset="-128"/>
              </a:rPr>
              <a:t>Rapid start: </a:t>
            </a:r>
            <a:r>
              <a:rPr lang="en-US" dirty="0" smtClean="0">
                <a:ea typeface="ＭＳ Ｐゴシック" charset="-128"/>
              </a:rPr>
              <a:t>From download to listing the first folder in minutes.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b="1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ea typeface="ＭＳ Ｐゴシック" charset="-128"/>
              </a:rPr>
              <a:t>Be compliant: </a:t>
            </a:r>
            <a:r>
              <a:rPr lang="en-US" dirty="0" smtClean="0">
                <a:ea typeface="ＭＳ Ｐゴシック" charset="-128"/>
              </a:rPr>
              <a:t>Chemistry libraries have been tested against many, many repositories.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86752"/>
            <a:ext cx="822960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>
                <a:effectLst>
                  <a:glow rad="101600">
                    <a:srgbClr val="FDCD1A">
                      <a:alpha val="75000"/>
                    </a:srgbClr>
                  </a:glow>
                </a:effectLst>
                <a:ea typeface="ＭＳ Ｐゴシック" charset="0"/>
                <a:cs typeface="ＭＳ Ｐゴシック" charset="0"/>
              </a:rPr>
              <a:t>Developers should focus on the CMIS domain model!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Apache Chemistry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9300" y="1916113"/>
            <a:ext cx="5105400" cy="639762"/>
          </a:xfrm>
          <a:prstGeom prst="rect">
            <a:avLst/>
          </a:prstGeom>
          <a:solidFill>
            <a:srgbClr val="C4151E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9300" y="2638425"/>
            <a:ext cx="2362200" cy="603250"/>
          </a:xfrm>
          <a:prstGeom prst="rect">
            <a:avLst/>
          </a:prstGeom>
          <a:solidFill>
            <a:srgbClr val="0E96C7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Libraries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1000" dirty="0">
                <a:ea typeface="ＭＳ Ｐゴシック" charset="0"/>
                <a:cs typeface="ＭＳ Ｐゴシック" charset="0"/>
              </a:rPr>
              <a:t>(ORM, connection pools,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300" y="3360738"/>
            <a:ext cx="2362200" cy="566737"/>
          </a:xfrm>
          <a:prstGeom prst="rect">
            <a:avLst/>
          </a:prstGeom>
          <a:solidFill>
            <a:srgbClr val="0E96C7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ODBC / JDBC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9300" y="4083050"/>
            <a:ext cx="2362200" cy="606425"/>
          </a:xfrm>
          <a:prstGeom prst="rect">
            <a:avLst/>
          </a:prstGeom>
          <a:solidFill>
            <a:srgbClr val="0E96C7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SQL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9300" y="4805363"/>
            <a:ext cx="2362200" cy="646112"/>
          </a:xfrm>
          <a:prstGeom prst="rect">
            <a:avLst/>
          </a:prstGeom>
          <a:solidFill>
            <a:srgbClr val="0E96C7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Relational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0" y="4805363"/>
            <a:ext cx="2362200" cy="646112"/>
          </a:xfrm>
          <a:prstGeom prst="rect">
            <a:avLst/>
          </a:prstGeom>
          <a:solidFill>
            <a:srgbClr val="FDCD1A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Content Repository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0" y="4083050"/>
            <a:ext cx="2362200" cy="606425"/>
          </a:xfrm>
          <a:prstGeom prst="rect">
            <a:avLst/>
          </a:prstGeom>
          <a:solidFill>
            <a:srgbClr val="FDCD1A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CMIS Domain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2638425"/>
            <a:ext cx="2362200" cy="1289050"/>
          </a:xfrm>
          <a:prstGeom prst="rect">
            <a:avLst/>
          </a:prstGeom>
          <a:solidFill>
            <a:srgbClr val="612081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tIns="140400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ＭＳ Ｐゴシック" charset="0"/>
              </a:rPr>
              <a:t>Apache Chemistry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3394075"/>
            <a:ext cx="2057400" cy="414338"/>
          </a:xfrm>
          <a:prstGeom prst="rect">
            <a:avLst/>
          </a:prstGeom>
          <a:solidFill>
            <a:srgbClr val="FDCD1A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CMIS Bindings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Apache Chemistry Subprojects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err="1" smtClean="0">
                <a:ea typeface="ＭＳ Ｐゴシック" charset="-128"/>
              </a:rPr>
              <a:t>OpenCMIS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(Java, server and </a:t>
            </a:r>
            <a:r>
              <a:rPr lang="en-US" err="1" smtClean="0">
                <a:ea typeface="ＭＳ Ｐゴシック" charset="-128"/>
              </a:rPr>
              <a:t>client</a:t>
            </a:r>
            <a:r>
              <a:rPr lang="en-US" smtClean="0">
                <a:ea typeface="ＭＳ Ｐゴシック" charset="-128"/>
              </a:rPr>
              <a:t>, development </a:t>
            </a:r>
            <a:r>
              <a:rPr lang="en-US" dirty="0" smtClean="0">
                <a:ea typeface="ＭＳ Ｐゴシック" charset="-128"/>
              </a:rPr>
              <a:t>tools)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charset="-128"/>
              </a:rPr>
              <a:t>very mature, well tested against all major servers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err="1" smtClean="0">
                <a:ea typeface="ＭＳ Ｐゴシック" charset="-128"/>
              </a:rPr>
              <a:t>cmislib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(Python, client)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charset="-128"/>
              </a:rPr>
              <a:t>mature, well tested against most major servers</a:t>
            </a:r>
          </a:p>
          <a:p>
            <a:pPr lvl="1">
              <a:lnSpc>
                <a:spcPct val="120000"/>
              </a:lnSpc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err="1" smtClean="0">
                <a:ea typeface="ＭＳ Ｐゴシック" charset="-128"/>
              </a:rPr>
              <a:t>phpclient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(PHP, client)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charset="-128"/>
              </a:rPr>
              <a:t>basic specification coverage, used in a few production systems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1" dirty="0" err="1" smtClean="0">
                <a:ea typeface="ＭＳ Ｐゴシック" charset="-128"/>
              </a:rPr>
              <a:t>DotCMIS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(.NET, client)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charset="-128"/>
              </a:rPr>
              <a:t>an </a:t>
            </a:r>
            <a:r>
              <a:rPr lang="en-US" dirty="0" err="1" smtClean="0">
                <a:ea typeface="ＭＳ Ｐゴシック" charset="-128"/>
              </a:rPr>
              <a:t>OpenCMIS</a:t>
            </a:r>
            <a:r>
              <a:rPr lang="en-US" dirty="0" smtClean="0">
                <a:ea typeface="ＭＳ Ｐゴシック" charset="-128"/>
              </a:rPr>
              <a:t> port, works against all tested servers but needs more testing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Apache Chemistry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May 2009:	Started as an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incubator project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by</a:t>
            </a:r>
            <a:br>
              <a:rPr lang="en-US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Nuxeo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and Day (now Adobe)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February 2010:	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Metaversant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contributed </a:t>
            </a:r>
            <a:r>
              <a:rPr lang="en-US" b="1" dirty="0" err="1" smtClean="0">
                <a:solidFill>
                  <a:srgbClr val="000000"/>
                </a:solidFill>
                <a:ea typeface="ＭＳ Ｐゴシック" charset="-128"/>
              </a:rPr>
              <a:t>cmislib</a:t>
            </a: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February 2010:	Alfresco, Open Text and SAP contributed </a:t>
            </a:r>
            <a:r>
              <a:rPr lang="en-US" b="1" dirty="0" err="1" smtClean="0">
                <a:solidFill>
                  <a:srgbClr val="000000"/>
                </a:solidFill>
                <a:ea typeface="ＭＳ Ｐゴシック" charset="-128"/>
              </a:rPr>
              <a:t>OpenCMIS</a:t>
            </a: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May 2010:	Alfresco contributed </a:t>
            </a:r>
            <a:r>
              <a:rPr lang="en-US" b="1" dirty="0" err="1" smtClean="0">
                <a:solidFill>
                  <a:srgbClr val="000000"/>
                </a:solidFill>
                <a:ea typeface="ＭＳ Ｐゴシック" charset="-128"/>
              </a:rPr>
              <a:t>phpclient</a:t>
            </a: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January 2011:	Alfresco contributed </a:t>
            </a:r>
            <a:r>
              <a:rPr lang="en-US" b="1" dirty="0" err="1" smtClean="0">
                <a:solidFill>
                  <a:srgbClr val="000000"/>
                </a:solidFill>
                <a:ea typeface="ＭＳ Ｐゴシック" charset="-128"/>
              </a:rPr>
              <a:t>DotCMIS</a:t>
            </a:r>
            <a:endParaRPr lang="en-US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February 2011:	Graduated to a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top level project</a:t>
            </a:r>
            <a:endParaRPr lang="en-US" b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a typeface="ＭＳ Ｐゴシック" charset="-128"/>
              </a:rPr>
              <a:t>Apache Chemistry and the CMIS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is </a:t>
            </a:r>
            <a:r>
              <a:rPr lang="en-US" sz="2800" b="1" dirty="0" smtClean="0"/>
              <a:t>no official CMIS reference implementation</a:t>
            </a:r>
          </a:p>
          <a:p>
            <a:endParaRPr lang="en-US" sz="2800" b="1" dirty="0" smtClean="0"/>
          </a:p>
          <a:p>
            <a:r>
              <a:rPr lang="en-US" sz="2800" dirty="0" smtClean="0"/>
              <a:t>Apache Chemistry </a:t>
            </a:r>
            <a:r>
              <a:rPr lang="en-US" sz="2800" dirty="0" err="1" smtClean="0"/>
              <a:t>OpenCMIS</a:t>
            </a:r>
            <a:r>
              <a:rPr lang="en-US" sz="2800" dirty="0" smtClean="0"/>
              <a:t> became the</a:t>
            </a:r>
            <a:br>
              <a:rPr lang="en-US" sz="2800" dirty="0" smtClean="0"/>
            </a:br>
            <a:r>
              <a:rPr lang="en-US" sz="2800" b="1" dirty="0" smtClean="0"/>
              <a:t>de-facto reference implementation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CMIS 1.1 features </a:t>
            </a:r>
            <a:r>
              <a:rPr lang="en-US" sz="2800" dirty="0" smtClean="0"/>
              <a:t>are tested in </a:t>
            </a:r>
            <a:r>
              <a:rPr lang="en-US" sz="2800" dirty="0" err="1" smtClean="0"/>
              <a:t>OpenCMIS</a:t>
            </a:r>
            <a:r>
              <a:rPr lang="en-US" sz="2800" dirty="0" smtClean="0"/>
              <a:t> first</a:t>
            </a:r>
          </a:p>
          <a:p>
            <a:endParaRPr lang="en-US" sz="2800" dirty="0" smtClean="0"/>
          </a:p>
          <a:p>
            <a:r>
              <a:rPr lang="en-US" sz="2800" b="1" dirty="0" smtClean="0"/>
              <a:t>CMIS 1.1 samples </a:t>
            </a:r>
            <a:r>
              <a:rPr lang="en-US" sz="2800" dirty="0" smtClean="0"/>
              <a:t>are generated with </a:t>
            </a:r>
            <a:r>
              <a:rPr lang="en-US" sz="2800" dirty="0" err="1" smtClean="0"/>
              <a:t>OpenCMIS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Apache Chemistry TCK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no </a:t>
            </a:r>
            <a:r>
              <a:rPr lang="en-US" b="1" dirty="0" smtClean="0"/>
              <a:t>official CMIS TCK</a:t>
            </a:r>
          </a:p>
          <a:p>
            <a:pPr lvl="1"/>
            <a:r>
              <a:rPr lang="en-US" dirty="0" smtClean="0"/>
              <a:t>Everybody can claim to be spec complaint,</a:t>
            </a:r>
            <a:br>
              <a:rPr lang="en-US" dirty="0" smtClean="0"/>
            </a:br>
            <a:r>
              <a:rPr lang="en-US" dirty="0" smtClean="0"/>
              <a:t>but nobody can prove it.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Apache Chemistry </a:t>
            </a:r>
            <a:r>
              <a:rPr lang="en-US" b="1" dirty="0" smtClean="0"/>
              <a:t>provides a TCK</a:t>
            </a:r>
          </a:p>
          <a:p>
            <a:pPr lvl="1"/>
            <a:r>
              <a:rPr lang="en-US" dirty="0" smtClean="0"/>
              <a:t>Covers 90% of the specification.</a:t>
            </a:r>
          </a:p>
          <a:p>
            <a:pPr lvl="1"/>
            <a:r>
              <a:rPr lang="en-US" dirty="0" smtClean="0"/>
              <a:t>Some areas are better tested than others.</a:t>
            </a:r>
          </a:p>
          <a:p>
            <a:pPr lvl="1"/>
            <a:r>
              <a:rPr lang="en-US" dirty="0" smtClean="0"/>
              <a:t>The TCK is used by many repository vendors.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CMIS has been called the </a:t>
            </a:r>
            <a:br>
              <a:rPr lang="en-US" dirty="0" smtClean="0"/>
            </a:br>
            <a:r>
              <a:rPr lang="en-US" dirty="0" smtClean="0"/>
              <a:t>“SQL of </a:t>
            </a:r>
            <a:r>
              <a:rPr lang="en-US" dirty="0"/>
              <a:t>c</a:t>
            </a:r>
            <a:r>
              <a:rPr lang="en-US" dirty="0" smtClean="0"/>
              <a:t>ontent management”</a:t>
            </a:r>
          </a:p>
          <a:p>
            <a:endParaRPr lang="en-US" dirty="0" smtClean="0"/>
          </a:p>
          <a:p>
            <a:r>
              <a:rPr lang="en-US" dirty="0" smtClean="0"/>
              <a:t>CMIS is widely supported</a:t>
            </a:r>
          </a:p>
          <a:p>
            <a:endParaRPr lang="en-US" dirty="0" smtClean="0"/>
          </a:p>
          <a:p>
            <a:r>
              <a:rPr lang="en-US" dirty="0" smtClean="0"/>
              <a:t>CMIS is an active industry standard</a:t>
            </a:r>
          </a:p>
          <a:p>
            <a:endParaRPr lang="en-US" dirty="0" smtClean="0"/>
          </a:p>
          <a:p>
            <a:r>
              <a:rPr lang="en-US" dirty="0" smtClean="0"/>
              <a:t>Apache Chemistry helps to shape the standard</a:t>
            </a:r>
          </a:p>
          <a:p>
            <a:endParaRPr lang="en-US" dirty="0"/>
          </a:p>
          <a:p>
            <a:r>
              <a:rPr lang="en-US" dirty="0" smtClean="0"/>
              <a:t>Don’t reinvent the wheel, use Apache Chemistry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681"/>
            <a:ext cx="8229599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What I Will Cover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023" y="1143001"/>
            <a:ext cx="7469909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b="1" dirty="0" smtClean="0">
                <a:ea typeface="ＭＳ Ｐゴシック" pitchFamily="34" charset="-128"/>
              </a:rPr>
              <a:t>Content Management 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b="1" dirty="0" smtClean="0">
                <a:ea typeface="ＭＳ Ｐゴシック" pitchFamily="34" charset="-128"/>
              </a:rPr>
              <a:t>Interoperability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What is CMIS?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Why is it important?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Who is involved?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ea typeface="ＭＳ Ｐゴシック" pitchFamily="34" charset="-128"/>
              </a:rPr>
              <a:t>Apache Chemistry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What is Apache Chemistry?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What is the relationship between the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CMIS standard and Apache Chemistry? 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" name="Picture 5" descr="cmis_logo_sm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788" y="1295400"/>
            <a:ext cx="2789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5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Sources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Links</a:t>
            </a:r>
          </a:p>
          <a:p>
            <a:pPr marL="509412" lvl="1" indent="0">
              <a:buNone/>
            </a:pPr>
            <a:r>
              <a:rPr lang="en-US" dirty="0" smtClean="0">
                <a:ea typeface="ＭＳ Ｐゴシック" pitchFamily="34" charset="-128"/>
              </a:rPr>
              <a:t>CMIS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http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://www.oasis-open.org/committees/cmis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marL="509412" lvl="1" indent="0"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  <a:hlinkClick r:id="rId3"/>
            </a:endParaRPr>
          </a:p>
          <a:p>
            <a:pPr marL="509412" lvl="1" indent="0">
              <a:buNone/>
            </a:pPr>
            <a:r>
              <a:rPr lang="en-US" sz="2800" dirty="0">
                <a:ea typeface="ＭＳ Ｐゴシック" pitchFamily="34" charset="-128"/>
              </a:rPr>
              <a:t>A</a:t>
            </a:r>
            <a:r>
              <a:rPr lang="en-US" sz="2800" dirty="0" smtClean="0">
                <a:ea typeface="ＭＳ Ｐゴシック" pitchFamily="34" charset="-128"/>
              </a:rPr>
              <a:t>pache Chemistry</a:t>
            </a:r>
            <a:endParaRPr lang="en-US" sz="2800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http://chemistry.apache.org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1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Contact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mtClean="0">
                <a:ea typeface="ＭＳ Ｐゴシック" pitchFamily="34" charset="-128"/>
              </a:rPr>
              <a:t>Florian Müller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fmui@apache.org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Twitter: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florian_mueller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28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My Background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34" charset="-128"/>
              </a:rPr>
              <a:t>Florian Müller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34" charset="-128"/>
              </a:rPr>
              <a:t>Software Architect at Alfresco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34" charset="-128"/>
              </a:rPr>
              <a:t>CMIS Technical Committee member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34" charset="-128"/>
              </a:rPr>
              <a:t>CMIS specification editor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34" charset="-128"/>
              </a:rPr>
              <a:t>Apache Chemistry chair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large organizations have </a:t>
            </a:r>
            <a:r>
              <a:rPr lang="en-US" b="1" dirty="0" smtClean="0"/>
              <a:t>multiple ECM solutions</a:t>
            </a:r>
            <a:endParaRPr lang="en-US" dirty="0" smtClean="0"/>
          </a:p>
          <a:p>
            <a:pPr lvl="1"/>
            <a:r>
              <a:rPr lang="en-US" dirty="0" smtClean="0"/>
              <a:t>Average is </a:t>
            </a:r>
            <a:r>
              <a:rPr lang="en-US" b="1" dirty="0" smtClean="0"/>
              <a:t>6 repositories</a:t>
            </a:r>
          </a:p>
          <a:p>
            <a:pPr lvl="1"/>
            <a:r>
              <a:rPr lang="en-US" dirty="0" smtClean="0"/>
              <a:t>Over one-half of companies have </a:t>
            </a:r>
            <a:r>
              <a:rPr lang="en-US" b="1" dirty="0" smtClean="0"/>
              <a:t>more than 10 repositories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Without an ECM standard</a:t>
            </a:r>
          </a:p>
          <a:p>
            <a:pPr lvl="1"/>
            <a:r>
              <a:rPr lang="en-US" b="1" dirty="0" smtClean="0"/>
              <a:t>Proprietary APIs</a:t>
            </a:r>
            <a:r>
              <a:rPr lang="en-US" dirty="0" smtClean="0"/>
              <a:t> and Query interfaces</a:t>
            </a:r>
          </a:p>
          <a:p>
            <a:pPr lvl="1"/>
            <a:r>
              <a:rPr lang="en-US" dirty="0" smtClean="0"/>
              <a:t>Developer </a:t>
            </a:r>
            <a:r>
              <a:rPr lang="en-US" b="1" dirty="0" smtClean="0"/>
              <a:t>retraining for each repository</a:t>
            </a:r>
            <a:endParaRPr lang="en-US" dirty="0" smtClean="0"/>
          </a:p>
          <a:p>
            <a:pPr lvl="2"/>
            <a:r>
              <a:rPr lang="en-US" dirty="0" smtClean="0"/>
              <a:t>Reduced selection of skilled candidates that match your platform</a:t>
            </a:r>
          </a:p>
          <a:p>
            <a:pPr lvl="1"/>
            <a:r>
              <a:rPr lang="en-US" b="1" dirty="0" smtClean="0"/>
              <a:t>Vendor lock-in</a:t>
            </a:r>
          </a:p>
          <a:p>
            <a:pPr lvl="1"/>
            <a:r>
              <a:rPr lang="en-US" dirty="0" smtClean="0"/>
              <a:t>Code is </a:t>
            </a:r>
            <a:r>
              <a:rPr lang="en-US" b="1" dirty="0" smtClean="0"/>
              <a:t>more expensive to develop and maintain</a:t>
            </a:r>
            <a:endParaRPr lang="en-US" dirty="0" smtClean="0"/>
          </a:p>
          <a:p>
            <a:pPr lvl="2"/>
            <a:r>
              <a:rPr lang="en-US" dirty="0" smtClean="0"/>
              <a:t>No (or less) reuse.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b="1" dirty="0" smtClean="0">
                <a:ea typeface="ＭＳ Ｐゴシック" pitchFamily="34" charset="-128"/>
              </a:rPr>
              <a:t>Content Management Interoperability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752600" y="1219200"/>
            <a:ext cx="2205038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Client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52600" y="4943475"/>
            <a:ext cx="2205038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Content Repository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752600" y="3116263"/>
            <a:ext cx="2205038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E4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11388" y="314325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Services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935163" y="3590925"/>
            <a:ext cx="183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Domain Model</a:t>
            </a: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752600" y="3563938"/>
            <a:ext cx="2209800" cy="17462"/>
          </a:xfrm>
          <a:prstGeom prst="line">
            <a:avLst/>
          </a:prstGeom>
          <a:noFill/>
          <a:ln w="1905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2141538" y="2268538"/>
            <a:ext cx="0" cy="722312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2962275" y="2268538"/>
            <a:ext cx="0" cy="722312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141538" y="2474913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read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973388" y="2474913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write</a:t>
            </a:r>
            <a:endParaRPr lang="en-US" sz="1200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125538" y="1219200"/>
            <a:ext cx="9525" cy="1771650"/>
          </a:xfrm>
          <a:prstGeom prst="line">
            <a:avLst/>
          </a:prstGeom>
          <a:noFill/>
          <a:ln w="38100">
            <a:solidFill>
              <a:srgbClr val="FC99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 rot="5400000">
            <a:off x="172244" y="1861344"/>
            <a:ext cx="1312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consumer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25538" y="3116263"/>
            <a:ext cx="0" cy="2741612"/>
          </a:xfrm>
          <a:prstGeom prst="line">
            <a:avLst/>
          </a:prstGeom>
          <a:noFill/>
          <a:ln w="38100">
            <a:solidFill>
              <a:srgbClr val="0074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 rot="5400000">
            <a:off x="268287" y="4240213"/>
            <a:ext cx="112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provider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481513" y="3116263"/>
            <a:ext cx="0" cy="914400"/>
          </a:xfrm>
          <a:prstGeom prst="line">
            <a:avLst/>
          </a:prstGeom>
          <a:noFill/>
          <a:ln w="38100">
            <a:solidFill>
              <a:srgbClr val="FDE71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0" descr="Cmis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275" y="3278188"/>
            <a:ext cx="20907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752600" y="4156075"/>
            <a:ext cx="2205038" cy="669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Vendor Mapping</a:t>
            </a:r>
          </a:p>
        </p:txBody>
      </p:sp>
      <p:pic>
        <p:nvPicPr>
          <p:cNvPr id="21" name="Рисунок 27" descr="7-doc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4943475"/>
            <a:ext cx="5270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221288" y="3930650"/>
            <a:ext cx="1866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</a:t>
            </a:r>
            <a:r>
              <a:rPr lang="en-US" sz="2000" dirty="0"/>
              <a:t>ontent</a:t>
            </a:r>
          </a:p>
          <a:p>
            <a:r>
              <a:rPr lang="en-US" sz="2000" b="1" dirty="0"/>
              <a:t>M</a:t>
            </a:r>
            <a:r>
              <a:rPr lang="en-US" sz="2000" dirty="0"/>
              <a:t>anagement</a:t>
            </a:r>
          </a:p>
          <a:p>
            <a:r>
              <a:rPr lang="en-US" sz="2000" b="1" dirty="0"/>
              <a:t>I</a:t>
            </a:r>
            <a:r>
              <a:rPr lang="en-US" sz="2000" dirty="0"/>
              <a:t>nteroperability</a:t>
            </a:r>
          </a:p>
          <a:p>
            <a:r>
              <a:rPr lang="en-US" sz="2000" b="1" dirty="0"/>
              <a:t>S</a:t>
            </a:r>
            <a:r>
              <a:rPr lang="en-US" sz="2000" dirty="0"/>
              <a:t>ervices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343400" y="54102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/>
              <a:t>CMIS lets you read, search, write, update, delete, version, control, … content and metadata!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CMIS Services</a:t>
            </a:r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6567" y="1206500"/>
            <a:ext cx="2554287" cy="48895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F7F7F"/>
                </a:solidFill>
                <a:ea typeface="ヒラギノ角ゴ ProN W3" charset="-128"/>
                <a:cs typeface="ヒラギノ角ゴ ProN W3" charset="-128"/>
              </a:rPr>
              <a:t>Browse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88842" y="1206500"/>
            <a:ext cx="2551112" cy="48895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F7F7F"/>
                </a:solidFill>
                <a:ea typeface="ヒラギノ角ゴ ProN W3" charset="-128"/>
                <a:cs typeface="ヒラギノ角ゴ ProN W3" charset="-128"/>
              </a:rPr>
              <a:t>Inspect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39279" y="1870075"/>
            <a:ext cx="2332038" cy="11255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Repository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 Get Server Information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 Get Type Definitions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39279" y="3300413"/>
            <a:ext cx="2332038" cy="11271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Navigation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- Walk Folder / Doc  Hierarchy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- Get Checked-out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39279" y="4743450"/>
            <a:ext cx="2332038" cy="11255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Discovery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- Issue Query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- Get Change Log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95204" y="1870075"/>
            <a:ext cx="2341563" cy="12287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Object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- Read Content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- Get Properties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- Get ACLs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- Get Allowable Actions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295204" y="3300413"/>
            <a:ext cx="2341563" cy="6921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Versioning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 Walk Version History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295204" y="4232275"/>
            <a:ext cx="2341563" cy="692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Relationship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 Traverse </a:t>
            </a:r>
            <a:r>
              <a:rPr lang="en-US" sz="1200" dirty="0" err="1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Relationship(s</a:t>
            </a: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)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295204" y="5176838"/>
            <a:ext cx="2341563" cy="6921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Policy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ea typeface="ヒラギノ角ゴ ProN W3" charset="-128"/>
                <a:cs typeface="ヒラギノ角ゴ ProN W3" charset="-128"/>
              </a:rPr>
              <a:t> Get Applied Policies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165404" y="1206500"/>
            <a:ext cx="2700338" cy="48895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F7F7F"/>
                </a:solidFill>
                <a:ea typeface="ヒラギノ角ゴ ProN W3" charset="-128"/>
                <a:cs typeface="ヒラギノ角ゴ ProN W3" charset="-128"/>
              </a:rPr>
              <a:t>Act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246367" y="1870075"/>
            <a:ext cx="2551112" cy="16462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Write Content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Set Properties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Create Folder / Doc / Relation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Delete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 Move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 Set ACLs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246367" y="3771900"/>
            <a:ext cx="2551112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Versioning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Check-out / In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Cancel Check-out</a:t>
            </a:r>
          </a:p>
          <a:p>
            <a:r>
              <a:rPr lang="en-US" sz="1200" dirty="0">
                <a:solidFill>
                  <a:schemeClr val="tx1"/>
                </a:solidFill>
              </a:rPr>
              <a:t>- Delete Version(s)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246367" y="5176838"/>
            <a:ext cx="2551112" cy="6921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ヒラギノ角ゴ ProN W3" charset="-128"/>
                <a:cs typeface="ヒラギノ角ゴ ProN W3" charset="-128"/>
              </a:rPr>
              <a:t>Policy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ea typeface="ヒラギノ角ゴ ProN W3" charset="-128"/>
                <a:cs typeface="ヒラギノ角ゴ ProN W3" charset="-128"/>
              </a:rPr>
              <a:t>- Apply / Remove</a:t>
            </a:r>
          </a:p>
        </p:txBody>
      </p:sp>
    </p:spTree>
    <p:extLst>
      <p:ext uri="{BB962C8B-B14F-4D97-AF65-F5344CB8AC3E}">
        <p14:creationId xmlns:p14="http://schemas.microsoft.com/office/powerpoint/2010/main" val="342961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CMIS use case</a:t>
            </a:r>
            <a:endParaRPr lang="en-US" dirty="0"/>
          </a:p>
        </p:txBody>
      </p:sp>
      <p:sp>
        <p:nvSpPr>
          <p:cNvPr id="4" name="Text Placeholder 70"/>
          <p:cNvSpPr txBox="1">
            <a:spLocks/>
          </p:cNvSpPr>
          <p:nvPr/>
        </p:nvSpPr>
        <p:spPr>
          <a:xfrm>
            <a:off x="100012" y="1568450"/>
            <a:ext cx="8639175" cy="538162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7DC3"/>
                </a:solidFill>
                <a:latin typeface="Calibri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19112" y="1676400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Client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19112" y="3068637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1138237" y="2655887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1727200" y="267335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200400" y="3068637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00400" y="1676400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895725" y="2655887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4484687" y="267335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872162" y="1676400"/>
            <a:ext cx="2001838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Client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872162" y="3068637"/>
            <a:ext cx="2001838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492875" y="2655887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7081837" y="267335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200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081712" y="3221037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321425" y="3373437"/>
            <a:ext cx="20002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2000" dirty="0">
                <a:ea typeface="ヒラギノ角ゴ ProN W3" charset="-128"/>
                <a:cs typeface="ヒラギノ角ゴ ProN W3" charset="-128"/>
              </a:rPr>
              <a:t>Content Repository</a:t>
            </a:r>
          </a:p>
        </p:txBody>
      </p:sp>
      <p:sp>
        <p:nvSpPr>
          <p:cNvPr id="19" name="Text Placeholder 28"/>
          <p:cNvSpPr txBox="1">
            <a:spLocks/>
          </p:cNvSpPr>
          <p:nvPr/>
        </p:nvSpPr>
        <p:spPr>
          <a:xfrm>
            <a:off x="4572000" y="4419600"/>
            <a:ext cx="3429000" cy="1752600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Workflow &amp; BPM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Archival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Documents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 / WCM</a:t>
            </a:r>
          </a:p>
        </p:txBody>
      </p:sp>
      <p:sp>
        <p:nvSpPr>
          <p:cNvPr id="20" name="Text Placeholder 28"/>
          <p:cNvSpPr txBox="1">
            <a:spLocks/>
          </p:cNvSpPr>
          <p:nvPr/>
        </p:nvSpPr>
        <p:spPr>
          <a:xfrm>
            <a:off x="381000" y="4419600"/>
            <a:ext cx="5100637" cy="1885950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Collaborative Content Creation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Portals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Application Integration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b="1" dirty="0" smtClean="0">
                <a:ea typeface="ＭＳ Ｐゴシック" pitchFamily="34" charset="-128"/>
              </a:rPr>
              <a:t>Content Management Interoperability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CMIS 1.0 is an     OASIS          standard</a:t>
            </a:r>
          </a:p>
          <a:p>
            <a:endParaRPr lang="en-US" dirty="0" smtClean="0"/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2006:	Started by EMC, IBM, and Microsoft</a:t>
            </a:r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2007:	Alfresco, Open Text, Oracle and SAP joined</a:t>
            </a:r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2008:	Initial proposal submitted to OASIS</a:t>
            </a:r>
            <a:br>
              <a:rPr lang="en-US" sz="2000" dirty="0" smtClean="0"/>
            </a:br>
            <a:r>
              <a:rPr lang="en-US" sz="2000" dirty="0" smtClean="0"/>
              <a:t>	OASIS CMIS Technical Committee (TC) formed (20+ companies)</a:t>
            </a:r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2009: 	CMIS 1.0 spec released for public comment</a:t>
            </a:r>
            <a:br>
              <a:rPr lang="en-US" sz="2000" dirty="0" smtClean="0"/>
            </a:br>
            <a:r>
              <a:rPr lang="en-US" sz="2000" dirty="0" smtClean="0"/>
              <a:t>	Apache Chemistry incubator project started</a:t>
            </a:r>
            <a:endParaRPr lang="en-US" sz="1600" dirty="0" smtClean="0"/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2010: 	CMIS specification approved as official standard</a:t>
            </a:r>
          </a:p>
          <a:p>
            <a:pPr>
              <a:tabLst>
                <a:tab pos="1168400" algn="l"/>
              </a:tabLst>
            </a:pPr>
            <a:r>
              <a:rPr lang="en-US" sz="2000" dirty="0" smtClean="0"/>
              <a:t>2011:	CMIS 1.1 spec started by OASIS CMIS TC</a:t>
            </a:r>
            <a:br>
              <a:rPr lang="en-US" sz="2000" dirty="0" smtClean="0"/>
            </a:br>
            <a:r>
              <a:rPr lang="en-US" sz="2000" dirty="0" smtClean="0"/>
              <a:t>	Apache Chemistry became a Top Level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0200"/>
            <a:ext cx="2209800" cy="57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200400"/>
            <a:ext cx="1515302" cy="85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50+ CMIS implementations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259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4271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3685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9667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493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1399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0858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01123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5400000">
            <a:off x="7676356" y="2043906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Providers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5400000">
            <a:off x="7583488" y="475615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Consumers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383212"/>
            <a:ext cx="18351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317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167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0" y="5410200"/>
            <a:ext cx="1816100" cy="660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800" y="3276600"/>
            <a:ext cx="228600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00400" y="3429000"/>
            <a:ext cx="3632200" cy="381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05600" y="4495800"/>
            <a:ext cx="838200" cy="957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1000" y="4953000"/>
            <a:ext cx="1562100" cy="431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9800" y="5181600"/>
            <a:ext cx="914400" cy="6974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0600" y="3429000"/>
            <a:ext cx="215537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18273</TotalTime>
  <Words>640</Words>
  <Application>Microsoft Macintosh PowerPoint</Application>
  <PresentationFormat>On-screen Show (4:3)</PresentationFormat>
  <Paragraphs>219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Interoperability with  CMIS and Apache Chemistry</vt:lpstr>
      <vt:lpstr>What I Will Cover</vt:lpstr>
      <vt:lpstr>My Background</vt:lpstr>
      <vt:lpstr>The Challenge</vt:lpstr>
      <vt:lpstr>Content Management Interoperability Services </vt:lpstr>
      <vt:lpstr>CMIS Services</vt:lpstr>
      <vt:lpstr>Some CMIS use case</vt:lpstr>
      <vt:lpstr>Content Management Interoperability Services </vt:lpstr>
      <vt:lpstr>50+ CMIS implementations</vt:lpstr>
      <vt:lpstr>What Makes CMIS different?</vt:lpstr>
      <vt:lpstr>Criticism</vt:lpstr>
      <vt:lpstr>Apache Chemistry</vt:lpstr>
      <vt:lpstr>Main Objective</vt:lpstr>
      <vt:lpstr>Apache Chemistry</vt:lpstr>
      <vt:lpstr>Apache Chemistry Subprojects</vt:lpstr>
      <vt:lpstr>Apache Chemistry History</vt:lpstr>
      <vt:lpstr>Apache Chemistry and the CMIS Spec</vt:lpstr>
      <vt:lpstr>Apache Chemistry TCK</vt:lpstr>
      <vt:lpstr>Wrap Up</vt:lpstr>
      <vt:lpstr>Sources</vt:lpstr>
      <vt:lpstr>Contact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Florian  Müller</cp:lastModifiedBy>
  <cp:revision>59</cp:revision>
  <dcterms:created xsi:type="dcterms:W3CDTF">2011-10-17T13:48:10Z</dcterms:created>
  <dcterms:modified xsi:type="dcterms:W3CDTF">2011-11-11T00:49:55Z</dcterms:modified>
</cp:coreProperties>
</file>