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1" r:id="rId2"/>
    <p:sldId id="281" r:id="rId3"/>
    <p:sldId id="283" r:id="rId4"/>
    <p:sldId id="309" r:id="rId5"/>
    <p:sldId id="291" r:id="rId6"/>
    <p:sldId id="282" r:id="rId7"/>
    <p:sldId id="341" r:id="rId8"/>
    <p:sldId id="334" r:id="rId9"/>
    <p:sldId id="315" r:id="rId10"/>
    <p:sldId id="284" r:id="rId11"/>
    <p:sldId id="285" r:id="rId12"/>
    <p:sldId id="303" r:id="rId13"/>
    <p:sldId id="304" r:id="rId14"/>
    <p:sldId id="305" r:id="rId15"/>
    <p:sldId id="306" r:id="rId16"/>
    <p:sldId id="307" r:id="rId17"/>
    <p:sldId id="338" r:id="rId18"/>
    <p:sldId id="339" r:id="rId19"/>
    <p:sldId id="340" r:id="rId20"/>
    <p:sldId id="320" r:id="rId21"/>
    <p:sldId id="292" r:id="rId22"/>
    <p:sldId id="293" r:id="rId23"/>
    <p:sldId id="329" r:id="rId24"/>
    <p:sldId id="326" r:id="rId25"/>
    <p:sldId id="327" r:id="rId26"/>
    <p:sldId id="330" r:id="rId27"/>
    <p:sldId id="294" r:id="rId28"/>
    <p:sldId id="331" r:id="rId29"/>
    <p:sldId id="333" r:id="rId30"/>
    <p:sldId id="316" r:id="rId31"/>
    <p:sldId id="302" r:id="rId32"/>
    <p:sldId id="314" r:id="rId33"/>
    <p:sldId id="310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A1A"/>
    <a:srgbClr val="56B439"/>
    <a:srgbClr val="57B439"/>
    <a:srgbClr val="63707D"/>
    <a:srgbClr val="FFFFFF"/>
    <a:srgbClr val="21506B"/>
    <a:srgbClr val="69BE28"/>
    <a:srgbClr val="E17000"/>
    <a:srgbClr val="1E1E1E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8" autoAdjust="0"/>
    <p:restoredTop sz="97887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8E59A-4190-6942-881F-6AA470C61222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2E9D5-72E7-AD40-8478-230560F73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1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E0CE-AD4E-2448-B2AC-04012AB1296C}" type="datetimeFigureOut">
              <a:rPr lang="en-US" smtClean="0"/>
              <a:pPr/>
              <a:t>11/10/11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9DF8-B3F6-A743-BFAE-B34D19E4B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3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F65CB-F11F-944D-B730-E9EEBDE998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2" indent="-27777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BBCE85-D09C-A84A-888A-60F007FC20F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2" indent="-27777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55AF57-63A8-5748-A61C-F62221701E6E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2" indent="-277778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0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4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9999" indent="-22222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3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87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1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75" indent="-22222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55AF57-63A8-5748-A61C-F62221701E6E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ttle_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dirty="0" smtClean="0"/>
              <a:t>&lt;Title&gt;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C3C3C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&lt;Subtitle&gt;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16" y="9866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041619" cy="10675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55134" y="6378251"/>
            <a:ext cx="2133600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BACA-B5F5-394C-AF1A-AF4F872C3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78251"/>
            <a:ext cx="2082896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 – DO NOT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041619" cy="10675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55134" y="6378251"/>
            <a:ext cx="2133600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BACA-B5F5-394C-AF1A-AF4F872C3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78251"/>
            <a:ext cx="2082896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 – DO NOT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2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041619" cy="10675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55134" y="6378251"/>
            <a:ext cx="2133600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BACA-B5F5-394C-AF1A-AF4F872C3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78251"/>
            <a:ext cx="2082896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 – DO NOT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2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041619" cy="10675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55134" y="6378251"/>
            <a:ext cx="2133600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BACA-B5F5-394C-AF1A-AF4F872C3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78251"/>
            <a:ext cx="2082896" cy="398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 – DO NOT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2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7838" y="1004888"/>
            <a:ext cx="8285162" cy="4951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7838" y="1004888"/>
            <a:ext cx="8285162" cy="4951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6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7838" y="1004888"/>
            <a:ext cx="8285162" cy="4951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041619" cy="10675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1"/>
            <a:ext cx="8041619" cy="4856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041619" cy="10675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7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tle_Page.jpg"/>
          <p:cNvPicPr>
            <a:picLocks noChangeAspect="1"/>
          </p:cNvPicPr>
          <p:nvPr userDrawn="1"/>
        </p:nvPicPr>
        <p:blipFill>
          <a:blip r:embed="rId2"/>
          <a:srcRect t="40000" b="8000"/>
          <a:stretch>
            <a:fillRect/>
          </a:stretch>
        </p:blipFill>
        <p:spPr>
          <a:xfrm>
            <a:off x="3964805" y="4424089"/>
            <a:ext cx="5176789" cy="201896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962957" y="9971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cs typeface="Arial"/>
              </a:defRPr>
            </a:lvl1pPr>
          </a:lstStyle>
          <a:p>
            <a:r>
              <a:rPr lang="en-US" dirty="0" smtClean="0"/>
              <a:t>&lt;Closing Title&gt;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&lt;Closing Subtitle&gt;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86290" y="672074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34954" y="657521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2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ttle_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dirty="0" smtClean="0"/>
              <a:t>&lt;Title&gt;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C3C3C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&lt;Subtitle&gt;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16" y="9866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Relationship Id="rId3" Type="http://schemas.openxmlformats.org/officeDocument/2006/relationships/image" Target="../media/image9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Relationship Id="rId3" Type="http://schemas.openxmlformats.org/officeDocument/2006/relationships/image" Target="../media/image9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4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jpeg"/><Relationship Id="rId3" Type="http://schemas.openxmlformats.org/officeDocument/2006/relationships/image" Target="../media/image9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eg"/><Relationship Id="rId3" Type="http://schemas.openxmlformats.org/officeDocument/2006/relationships/image" Target="../media/image9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jpeg"/><Relationship Id="rId3" Type="http://schemas.openxmlformats.org/officeDocument/2006/relationships/image" Target="../media/image9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yahoo.com/blogs/hadoop/posts/2011/01/the-backstory-of-yahoo-and-hadoop/" TargetMode="External"/><Relationship Id="rId4" Type="http://schemas.openxmlformats.org/officeDocument/2006/relationships/hyperlink" Target="http://www.slideshare.net/jaaronfarr/the-apache-way-presentation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Hortonwork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63" Type="http://schemas.openxmlformats.org/officeDocument/2006/relationships/image" Target="../media/image73.png"/><Relationship Id="rId64" Type="http://schemas.openxmlformats.org/officeDocument/2006/relationships/image" Target="../media/image74.png"/><Relationship Id="rId65" Type="http://schemas.openxmlformats.org/officeDocument/2006/relationships/image" Target="../media/image75.png"/><Relationship Id="rId66" Type="http://schemas.openxmlformats.org/officeDocument/2006/relationships/image" Target="../media/image76.png"/><Relationship Id="rId67" Type="http://schemas.openxmlformats.org/officeDocument/2006/relationships/image" Target="../media/image77.png"/><Relationship Id="rId68" Type="http://schemas.openxmlformats.org/officeDocument/2006/relationships/image" Target="../media/image78.png"/><Relationship Id="rId69" Type="http://schemas.openxmlformats.org/officeDocument/2006/relationships/image" Target="../media/image79.png"/><Relationship Id="rId50" Type="http://schemas.openxmlformats.org/officeDocument/2006/relationships/image" Target="../media/image60.png"/><Relationship Id="rId51" Type="http://schemas.openxmlformats.org/officeDocument/2006/relationships/image" Target="../media/image61.png"/><Relationship Id="rId52" Type="http://schemas.openxmlformats.org/officeDocument/2006/relationships/image" Target="../media/image62.png"/><Relationship Id="rId53" Type="http://schemas.openxmlformats.org/officeDocument/2006/relationships/image" Target="../media/image63.png"/><Relationship Id="rId54" Type="http://schemas.openxmlformats.org/officeDocument/2006/relationships/image" Target="../media/image64.png"/><Relationship Id="rId55" Type="http://schemas.openxmlformats.org/officeDocument/2006/relationships/image" Target="../media/image65.png"/><Relationship Id="rId56" Type="http://schemas.openxmlformats.org/officeDocument/2006/relationships/image" Target="../media/image66.png"/><Relationship Id="rId57" Type="http://schemas.openxmlformats.org/officeDocument/2006/relationships/image" Target="../media/image67.png"/><Relationship Id="rId58" Type="http://schemas.openxmlformats.org/officeDocument/2006/relationships/image" Target="../media/image68.png"/><Relationship Id="rId59" Type="http://schemas.openxmlformats.org/officeDocument/2006/relationships/image" Target="../media/image69.png"/><Relationship Id="rId40" Type="http://schemas.openxmlformats.org/officeDocument/2006/relationships/image" Target="../media/image50.png"/><Relationship Id="rId41" Type="http://schemas.openxmlformats.org/officeDocument/2006/relationships/image" Target="../media/image51.png"/><Relationship Id="rId42" Type="http://schemas.openxmlformats.org/officeDocument/2006/relationships/image" Target="../media/image52.png"/><Relationship Id="rId43" Type="http://schemas.openxmlformats.org/officeDocument/2006/relationships/image" Target="../media/image53.png"/><Relationship Id="rId44" Type="http://schemas.openxmlformats.org/officeDocument/2006/relationships/image" Target="../media/image54.png"/><Relationship Id="rId45" Type="http://schemas.openxmlformats.org/officeDocument/2006/relationships/image" Target="../media/image55.png"/><Relationship Id="rId46" Type="http://schemas.openxmlformats.org/officeDocument/2006/relationships/image" Target="../media/image56.png"/><Relationship Id="rId47" Type="http://schemas.openxmlformats.org/officeDocument/2006/relationships/image" Target="../media/image57.png"/><Relationship Id="rId48" Type="http://schemas.openxmlformats.org/officeDocument/2006/relationships/image" Target="../media/image58.png"/><Relationship Id="rId49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Relationship Id="rId35" Type="http://schemas.openxmlformats.org/officeDocument/2006/relationships/image" Target="../media/image45.png"/><Relationship Id="rId36" Type="http://schemas.openxmlformats.org/officeDocument/2006/relationships/image" Target="../media/image46.png"/><Relationship Id="rId37" Type="http://schemas.openxmlformats.org/officeDocument/2006/relationships/image" Target="../media/image47.png"/><Relationship Id="rId38" Type="http://schemas.openxmlformats.org/officeDocument/2006/relationships/image" Target="../media/image48.png"/><Relationship Id="rId39" Type="http://schemas.openxmlformats.org/officeDocument/2006/relationships/image" Target="../media/image49.png"/><Relationship Id="rId70" Type="http://schemas.openxmlformats.org/officeDocument/2006/relationships/image" Target="../media/image80.png"/><Relationship Id="rId71" Type="http://schemas.openxmlformats.org/officeDocument/2006/relationships/image" Target="../media/image81.png"/><Relationship Id="rId72" Type="http://schemas.openxmlformats.org/officeDocument/2006/relationships/image" Target="../media/image82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73" Type="http://schemas.openxmlformats.org/officeDocument/2006/relationships/image" Target="../media/image83.png"/><Relationship Id="rId74" Type="http://schemas.openxmlformats.org/officeDocument/2006/relationships/image" Target="../media/image84.png"/><Relationship Id="rId75" Type="http://schemas.openxmlformats.org/officeDocument/2006/relationships/image" Target="../media/image85.png"/><Relationship Id="rId76" Type="http://schemas.openxmlformats.org/officeDocument/2006/relationships/image" Target="../media/image86.png"/><Relationship Id="rId77" Type="http://schemas.openxmlformats.org/officeDocument/2006/relationships/image" Target="../media/image87.jpg"/><Relationship Id="rId78" Type="http://schemas.openxmlformats.org/officeDocument/2006/relationships/image" Target="../media/image88.png"/><Relationship Id="rId60" Type="http://schemas.openxmlformats.org/officeDocument/2006/relationships/image" Target="../media/image70.png"/><Relationship Id="rId61" Type="http://schemas.openxmlformats.org/officeDocument/2006/relationships/image" Target="../media/image71.png"/><Relationship Id="rId62" Type="http://schemas.openxmlformats.org/officeDocument/2006/relationships/image" Target="../media/image72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jpeg"/><Relationship Id="rId3" Type="http://schemas.openxmlformats.org/officeDocument/2006/relationships/image" Target="../media/image9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Apache Way Done Right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707D"/>
                </a:solidFill>
              </a:rPr>
              <a:t>The Success of Hadoop</a:t>
            </a:r>
            <a:endParaRPr lang="en-US" dirty="0">
              <a:solidFill>
                <a:srgbClr val="63707D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6916" y="3946597"/>
            <a:ext cx="4694774" cy="156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70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Baldeschwieler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 smtClean="0">
                <a:solidFill>
                  <a:srgbClr val="63707D"/>
                </a:solidFill>
              </a:rPr>
              <a:t>CEO Hortonworks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>
                <a:solidFill>
                  <a:srgbClr val="63707D"/>
                </a:solidFill>
              </a:rPr>
              <a:t>Twitter: @jeric14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3707D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90103"/>
            <a:ext cx="2971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3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charset="0"/>
              <a:buNone/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Calibri" charset="0"/>
              </a:rPr>
              <a:t> twice the engagement</a:t>
            </a:r>
          </a:p>
        </p:txBody>
      </p:sp>
      <p:pic>
        <p:nvPicPr>
          <p:cNvPr id="40" name="Picture 39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7823200" y="174644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404100" y="435130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3797" name="Title 6"/>
          <p:cNvSpPr txBox="1">
            <a:spLocks/>
          </p:cNvSpPr>
          <p:nvPr/>
        </p:nvSpPr>
        <p:spPr bwMode="auto">
          <a:xfrm>
            <a:off x="266700" y="812800"/>
            <a:ext cx="695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</a:rPr>
              <a:t>CASE STUDY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rial Black" charset="0"/>
              </a:rPr>
              <a:t>YAHOO! </a:t>
            </a:r>
            <a:r>
              <a:rPr lang="en-US" sz="3200" dirty="0" smtClean="0">
                <a:solidFill>
                  <a:schemeClr val="bg1"/>
                </a:solidFill>
                <a:latin typeface="Arial Black" charset="0"/>
              </a:rPr>
              <a:t>WEBMAP (2008)</a:t>
            </a:r>
            <a:endParaRPr lang="en-US" sz="3200" dirty="0">
              <a:solidFill>
                <a:schemeClr val="bg1"/>
              </a:solidFill>
              <a:latin typeface="Arial Black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600" dirty="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 dirty="0">
                <a:solidFill>
                  <a:srgbClr val="376092"/>
                </a:solidFill>
                <a:latin typeface="Arial Black" charset="0"/>
              </a:rPr>
            </a:br>
            <a:endParaRPr lang="en-US" sz="3600" dirty="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7C5C2-1EFD-1C40-8E26-975FC10CF7F2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3799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42275" cy="48561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b="1" dirty="0" smtClean="0"/>
              <a:t>What is a </a:t>
            </a:r>
            <a:r>
              <a:rPr lang="en-US" b="1" dirty="0" err="1" smtClean="0"/>
              <a:t>WebMap</a:t>
            </a:r>
            <a:r>
              <a:rPr lang="en-US" b="1" dirty="0" smtClean="0"/>
              <a:t>?</a:t>
            </a:r>
          </a:p>
          <a:p>
            <a:pPr lvl="1">
              <a:defRPr/>
            </a:pPr>
            <a:r>
              <a:rPr lang="en-US" dirty="0" smtClean="0"/>
              <a:t>Gigantic table of information about every web site, page and link Yahoo! knows about</a:t>
            </a:r>
          </a:p>
          <a:p>
            <a:pPr lvl="1">
              <a:defRPr/>
            </a:pPr>
            <a:r>
              <a:rPr lang="en-US" dirty="0" smtClean="0"/>
              <a:t>Directed graph of the web</a:t>
            </a:r>
          </a:p>
          <a:p>
            <a:pPr lvl="1">
              <a:defRPr/>
            </a:pPr>
            <a:r>
              <a:rPr lang="en-US" dirty="0" smtClean="0"/>
              <a:t>Various aggregated views (sites, domains, etc.)</a:t>
            </a:r>
          </a:p>
          <a:p>
            <a:pPr lvl="1">
              <a:defRPr/>
            </a:pPr>
            <a:r>
              <a:rPr lang="en-US" dirty="0" smtClean="0"/>
              <a:t>Various algorithms for ranking, duplicate detection, region classification, spam detection, etc.</a:t>
            </a:r>
          </a:p>
          <a:p>
            <a:pPr>
              <a:defRPr/>
            </a:pPr>
            <a:endParaRPr lang="en-US" sz="300" dirty="0" smtClean="0"/>
          </a:p>
          <a:p>
            <a:pPr>
              <a:defRPr/>
            </a:pPr>
            <a:r>
              <a:rPr lang="en-US" b="1" dirty="0" smtClean="0"/>
              <a:t>Why was it ported to Hadoop?</a:t>
            </a:r>
          </a:p>
          <a:p>
            <a:pPr lvl="1">
              <a:defRPr/>
            </a:pPr>
            <a:r>
              <a:rPr lang="en-US" dirty="0"/>
              <a:t>C</a:t>
            </a:r>
            <a:r>
              <a:rPr lang="en-US" dirty="0" smtClean="0"/>
              <a:t>ustom </a:t>
            </a:r>
            <a:r>
              <a:rPr lang="en-US" dirty="0"/>
              <a:t>C++ solution was not </a:t>
            </a:r>
            <a:r>
              <a:rPr lang="en-US" dirty="0" smtClean="0"/>
              <a:t>scaling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Leverage scalability, load balancing and resilience of Hadoop infrastructure</a:t>
            </a:r>
          </a:p>
          <a:p>
            <a:pPr lvl="1">
              <a:defRPr/>
            </a:pPr>
            <a:r>
              <a:rPr lang="en-US" dirty="0" smtClean="0"/>
              <a:t>Focus Search guys on application, not infrastructure</a:t>
            </a:r>
          </a:p>
          <a:p>
            <a:pPr marL="0" indent="0">
              <a:buFont typeface="Wingdings" charset="0"/>
              <a:buNone/>
              <a:defRPr/>
            </a:pPr>
            <a:endParaRPr lang="en-US" sz="200" b="1" dirty="0" smtClean="0"/>
          </a:p>
        </p:txBody>
      </p:sp>
    </p:spTree>
    <p:extLst>
      <p:ext uri="{BB962C8B-B14F-4D97-AF65-F5344CB8AC3E}">
        <p14:creationId xmlns:p14="http://schemas.microsoft.com/office/powerpoint/2010/main" val="275967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charset="0"/>
              <a:buNone/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Calibri" charset="0"/>
              </a:rPr>
              <a:t> twice the engagement</a:t>
            </a:r>
          </a:p>
        </p:txBody>
      </p:sp>
      <p:pic>
        <p:nvPicPr>
          <p:cNvPr id="40" name="Picture 39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7823200" y="174644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404100" y="435130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4821" name="Title 6"/>
          <p:cNvSpPr txBox="1">
            <a:spLocks/>
          </p:cNvSpPr>
          <p:nvPr/>
        </p:nvSpPr>
        <p:spPr bwMode="auto">
          <a:xfrm>
            <a:off x="266700" y="812800"/>
            <a:ext cx="695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CASE STUDY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WEBMAP PROJECT RESULTS</a:t>
            </a:r>
          </a:p>
          <a:p>
            <a:pPr eaLnBrk="1" hangingPunct="1">
              <a:lnSpc>
                <a:spcPct val="60000"/>
              </a:lnSpc>
            </a:pPr>
            <a:r>
              <a:rPr lang="en-US" sz="360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>
                <a:solidFill>
                  <a:srgbClr val="376092"/>
                </a:solidFill>
                <a:latin typeface="Arial Black" charset="0"/>
              </a:rPr>
            </a:br>
            <a:endParaRPr lang="en-US" sz="360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B16380-6B01-2B48-8EEA-669B4AF4E4ED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042275" cy="48561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33% time savings over previous </a:t>
            </a:r>
            <a:r>
              <a:rPr lang="en-US" dirty="0" smtClean="0"/>
              <a:t>system on the same cluster (and Hadoop keeps getting better)</a:t>
            </a:r>
            <a:endParaRPr lang="en-US" dirty="0"/>
          </a:p>
          <a:p>
            <a:pPr>
              <a:defRPr/>
            </a:pPr>
            <a:r>
              <a:rPr lang="en-US" dirty="0" smtClean="0"/>
              <a:t>Was largest </a:t>
            </a:r>
            <a:r>
              <a:rPr lang="en-US" dirty="0"/>
              <a:t>Hadoop </a:t>
            </a:r>
            <a:r>
              <a:rPr lang="en-US" dirty="0" smtClean="0"/>
              <a:t>application, drove scale</a:t>
            </a:r>
            <a:endParaRPr lang="en-US" dirty="0"/>
          </a:p>
          <a:p>
            <a:pPr lvl="1">
              <a:defRPr/>
            </a:pPr>
            <a:r>
              <a:rPr lang="en-US" sz="1800" dirty="0"/>
              <a:t>Over 10,000 cores in system</a:t>
            </a:r>
          </a:p>
          <a:p>
            <a:pPr lvl="1">
              <a:defRPr/>
            </a:pPr>
            <a:r>
              <a:rPr lang="en-US" sz="1800" dirty="0"/>
              <a:t>100,000+ maps, ~10,000 reduces</a:t>
            </a:r>
          </a:p>
          <a:p>
            <a:pPr lvl="1">
              <a:defRPr/>
            </a:pPr>
            <a:r>
              <a:rPr lang="en-US" sz="1800" dirty="0"/>
              <a:t>~70 hours runtime</a:t>
            </a:r>
          </a:p>
          <a:p>
            <a:pPr lvl="1">
              <a:defRPr/>
            </a:pPr>
            <a:r>
              <a:rPr lang="en-US" sz="1800" dirty="0"/>
              <a:t>~300 TB shuffling</a:t>
            </a:r>
          </a:p>
          <a:p>
            <a:pPr lvl="1">
              <a:defRPr/>
            </a:pPr>
            <a:r>
              <a:rPr lang="en-US" sz="1800" dirty="0"/>
              <a:t>~200 TB compressed </a:t>
            </a:r>
            <a:r>
              <a:rPr lang="en-US" sz="1800" dirty="0" smtClean="0"/>
              <a:t>output</a:t>
            </a:r>
          </a:p>
          <a:p>
            <a:pPr>
              <a:defRPr/>
            </a:pPr>
            <a:r>
              <a:rPr lang="en-US" dirty="0" smtClean="0"/>
              <a:t>Moving data to Hadoop increased number of groups using the data</a:t>
            </a:r>
          </a:p>
          <a:p>
            <a:pPr marL="0" indent="0">
              <a:buFont typeface="Wingdings" charset="0"/>
              <a:buNone/>
              <a:defRPr/>
            </a:pPr>
            <a:endParaRPr lang="en-US" sz="200" b="1" dirty="0" smtClean="0"/>
          </a:p>
        </p:txBody>
      </p:sp>
    </p:spTree>
    <p:extLst>
      <p:ext uri="{BB962C8B-B14F-4D97-AF65-F5344CB8AC3E}">
        <p14:creationId xmlns:p14="http://schemas.microsoft.com/office/powerpoint/2010/main" val="9839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charset="0"/>
              <a:buNone/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Calibri" charset="0"/>
              </a:rPr>
              <a:t> twice the engagement</a:t>
            </a:r>
          </a:p>
        </p:txBody>
      </p:sp>
      <p:pic>
        <p:nvPicPr>
          <p:cNvPr id="40" name="Picture 39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7823200" y="174644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404100" y="435130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5845" name="Title 6"/>
          <p:cNvSpPr txBox="1">
            <a:spLocks/>
          </p:cNvSpPr>
          <p:nvPr/>
        </p:nvSpPr>
        <p:spPr bwMode="auto">
          <a:xfrm>
            <a:off x="266700" y="812800"/>
            <a:ext cx="695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CASE STUDY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YAHOO SEARCH ASSIST™</a:t>
            </a:r>
          </a:p>
          <a:p>
            <a:pPr eaLnBrk="1" hangingPunct="1">
              <a:lnSpc>
                <a:spcPct val="60000"/>
              </a:lnSpc>
            </a:pPr>
            <a:r>
              <a:rPr lang="en-US" sz="360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>
                <a:solidFill>
                  <a:srgbClr val="376092"/>
                </a:solidFill>
                <a:latin typeface="Arial Black" charset="0"/>
              </a:rPr>
            </a:br>
            <a:endParaRPr lang="en-US" sz="360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B0F568-51DC-F94B-9FE2-D008B4727F34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5847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  <p:graphicFrame>
        <p:nvGraphicFramePr>
          <p:cNvPr id="10" name="Group 32"/>
          <p:cNvGraphicFramePr>
            <a:graphicFrameLocks/>
          </p:cNvGraphicFramePr>
          <p:nvPr/>
        </p:nvGraphicFramePr>
        <p:xfrm>
          <a:off x="844550" y="4097338"/>
          <a:ext cx="6634164" cy="1843088"/>
        </p:xfrm>
        <a:graphic>
          <a:graphicData uri="http://schemas.openxmlformats.org/drawingml/2006/table">
            <a:tbl>
              <a:tblPr/>
              <a:tblGrid>
                <a:gridCol w="2211388"/>
                <a:gridCol w="2211388"/>
                <a:gridCol w="2211388"/>
              </a:tblGrid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</a:txBody>
                  <a:tcPr marL="91428" marR="9142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Before Hadoop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After Hadoop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Time</a:t>
                      </a:r>
                    </a:p>
                  </a:txBody>
                  <a:tcPr marL="91428" marR="9142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26 days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20 minutes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Language</a:t>
                      </a:r>
                    </a:p>
                  </a:txBody>
                  <a:tcPr marL="91428" marR="9142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C++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Python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Development Time</a:t>
                      </a:r>
                    </a:p>
                  </a:txBody>
                  <a:tcPr marL="91428" marR="9142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2-3 weeks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2-3 days</a:t>
                      </a:r>
                    </a:p>
                  </a:txBody>
                  <a:tcPr marL="91428" marR="9142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0" name="Rectangle 36"/>
          <p:cNvSpPr txBox="1">
            <a:spLocks noChangeArrowheads="1"/>
          </p:cNvSpPr>
          <p:nvPr/>
        </p:nvSpPr>
        <p:spPr bwMode="auto">
          <a:xfrm>
            <a:off x="463550" y="287655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Database for </a:t>
            </a:r>
            <a:r>
              <a:rPr lang="en-US" sz="2000" b="1" dirty="0">
                <a:latin typeface="Calibri" charset="0"/>
              </a:rPr>
              <a:t>Search Assist™</a:t>
            </a:r>
            <a:r>
              <a:rPr lang="en-US" sz="2000" dirty="0">
                <a:latin typeface="Calibri" charset="0"/>
              </a:rPr>
              <a:t> is built using Apache Hadoop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Several years of log-data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20-steps of MapReduce</a:t>
            </a:r>
            <a:r>
              <a:rPr lang="en-US" sz="2000" b="1" dirty="0">
                <a:latin typeface="Calibri" charset="0"/>
              </a:rPr>
              <a:t> 	</a:t>
            </a:r>
            <a:endParaRPr lang="en-US" sz="1600" dirty="0"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 b="1" dirty="0"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 b="1" dirty="0"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latin typeface="Helvetica" charset="0"/>
            </a:endParaRPr>
          </a:p>
        </p:txBody>
      </p:sp>
      <p:pic>
        <p:nvPicPr>
          <p:cNvPr id="35871" name="Picture 37" descr="Yahoo! Search Ass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400175"/>
            <a:ext cx="5934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3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2192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4280" y="3472063"/>
            <a:ext cx="3463770" cy="272333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alpha val="3000"/>
              </a:schemeClr>
            </a:glow>
            <a:softEdge rad="266700"/>
          </a:effectLst>
        </p:spPr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endParaRPr lang="en-US" sz="1400" b="1" smtClean="0">
              <a:solidFill>
                <a:srgbClr val="595959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itle 6"/>
          <p:cNvSpPr txBox="1">
            <a:spLocks/>
          </p:cNvSpPr>
          <p:nvPr/>
        </p:nvSpPr>
        <p:spPr bwMode="auto">
          <a:xfrm>
            <a:off x="266700" y="812800"/>
            <a:ext cx="4813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>
              <a:solidFill>
                <a:srgbClr val="FFFF0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sz="360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>
                <a:solidFill>
                  <a:srgbClr val="376092"/>
                </a:solidFill>
                <a:latin typeface="Arial Black" charset="0"/>
              </a:rPr>
            </a:br>
            <a:endParaRPr lang="en-US" sz="360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687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C1FB5-F0E9-E44C-BD57-D3073EFE7493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39994" y="5085537"/>
            <a:ext cx="2710891" cy="939911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endParaRPr lang="en-US" sz="1400" b="1" smtClean="0">
              <a:solidFill>
                <a:srgbClr val="595959"/>
              </a:solidFill>
            </a:endParaRPr>
          </a:p>
        </p:txBody>
      </p:sp>
      <p:pic>
        <p:nvPicPr>
          <p:cNvPr id="24" name="Picture 23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1566136" y="4344736"/>
            <a:ext cx="1654426" cy="1236773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26" name="Picture 25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1143503" y="4677256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28" name="Picture 27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59519" y="4978271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6879" name="Title 6"/>
          <p:cNvSpPr txBox="1">
            <a:spLocks/>
          </p:cNvSpPr>
          <p:nvPr/>
        </p:nvSpPr>
        <p:spPr bwMode="auto">
          <a:xfrm>
            <a:off x="1625600" y="3171741"/>
            <a:ext cx="666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dirty="0">
                <a:solidFill>
                  <a:srgbClr val="7F7F7F"/>
                </a:solidFill>
                <a:latin typeface="Arial Black" charset="0"/>
              </a:rPr>
              <a:t>HADOOP @ YAHOO! TODAY</a:t>
            </a:r>
          </a:p>
          <a:p>
            <a:pPr eaLnBrk="1" hangingPunct="1">
              <a:lnSpc>
                <a:spcPct val="60000"/>
              </a:lnSpc>
            </a:pPr>
            <a:r>
              <a:rPr lang="en-US" sz="3600" dirty="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 dirty="0">
                <a:solidFill>
                  <a:srgbClr val="376092"/>
                </a:solidFill>
                <a:latin typeface="Arial Black" charset="0"/>
              </a:rPr>
            </a:br>
            <a:endParaRPr lang="en-US" sz="3600" dirty="0">
              <a:solidFill>
                <a:srgbClr val="376092"/>
              </a:solidFill>
              <a:latin typeface="Arial Black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02250" y="3981366"/>
            <a:ext cx="2654300" cy="1649412"/>
            <a:chOff x="5302250" y="3852863"/>
            <a:chExt cx="2654300" cy="1649412"/>
          </a:xfrm>
        </p:grpSpPr>
        <p:sp>
          <p:nvSpPr>
            <p:cNvPr id="13" name="Rounded Rectangle 12"/>
            <p:cNvSpPr/>
            <p:nvPr/>
          </p:nvSpPr>
          <p:spPr>
            <a:xfrm>
              <a:off x="5302250" y="3852863"/>
              <a:ext cx="2654300" cy="1649412"/>
            </a:xfrm>
            <a:prstGeom prst="round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190500" dir="2700000" algn="tl" rotWithShape="0">
                <a:srgbClr val="3366FF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>
                <a:defRPr/>
              </a:pPr>
              <a:endPara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1" name="TextBox 1"/>
            <p:cNvSpPr txBox="1">
              <a:spLocks noChangeArrowheads="1"/>
            </p:cNvSpPr>
            <p:nvPr/>
          </p:nvSpPr>
          <p:spPr bwMode="auto">
            <a:xfrm>
              <a:off x="5549900" y="3984625"/>
              <a:ext cx="18478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70C0"/>
                  </a:solidFill>
                </a:rPr>
                <a:t>40K+ Servers</a:t>
              </a:r>
            </a:p>
          </p:txBody>
        </p:sp>
        <p:sp>
          <p:nvSpPr>
            <p:cNvPr id="36882" name="TextBox 1"/>
            <p:cNvSpPr txBox="1">
              <a:spLocks noChangeArrowheads="1"/>
            </p:cNvSpPr>
            <p:nvPr/>
          </p:nvSpPr>
          <p:spPr bwMode="auto">
            <a:xfrm>
              <a:off x="5551488" y="4321175"/>
              <a:ext cx="1947862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70C0"/>
                  </a:solidFill>
                </a:rPr>
                <a:t>170 PB Storage</a:t>
              </a:r>
            </a:p>
          </p:txBody>
        </p:sp>
        <p:sp>
          <p:nvSpPr>
            <p:cNvPr id="36883" name="TextBox 1"/>
            <p:cNvSpPr txBox="1">
              <a:spLocks noChangeArrowheads="1"/>
            </p:cNvSpPr>
            <p:nvPr/>
          </p:nvSpPr>
          <p:spPr bwMode="auto">
            <a:xfrm>
              <a:off x="5551488" y="4645025"/>
              <a:ext cx="2265362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70C0"/>
                  </a:solidFill>
                </a:rPr>
                <a:t>5M+ Monthly Jobs</a:t>
              </a:r>
            </a:p>
          </p:txBody>
        </p:sp>
        <p:sp>
          <p:nvSpPr>
            <p:cNvPr id="36884" name="TextBox 1"/>
            <p:cNvSpPr txBox="1">
              <a:spLocks noChangeArrowheads="1"/>
            </p:cNvSpPr>
            <p:nvPr/>
          </p:nvSpPr>
          <p:spPr bwMode="auto">
            <a:xfrm>
              <a:off x="5551488" y="4979988"/>
              <a:ext cx="2265362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70C0"/>
                  </a:solidFill>
                </a:rPr>
                <a:t>1000+ Active users</a:t>
              </a:r>
            </a:p>
          </p:txBody>
        </p:sp>
      </p:grpSp>
      <p:sp>
        <p:nvSpPr>
          <p:cNvPr id="36885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</p:spTree>
    <p:extLst>
      <p:ext uri="{BB962C8B-B14F-4D97-AF65-F5344CB8AC3E}">
        <p14:creationId xmlns:p14="http://schemas.microsoft.com/office/powerpoint/2010/main" val="188779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charset="0"/>
              <a:buNone/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3200" b="1">
              <a:solidFill>
                <a:srgbClr val="4060A9"/>
              </a:solidFill>
              <a:latin typeface="Calibri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Calibri" charset="0"/>
              </a:rPr>
              <a:t> twice the engagement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7823200" y="174644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404100" y="435130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7894" name="Title 6"/>
          <p:cNvSpPr txBox="1">
            <a:spLocks/>
          </p:cNvSpPr>
          <p:nvPr/>
        </p:nvSpPr>
        <p:spPr bwMode="auto">
          <a:xfrm>
            <a:off x="266700" y="812800"/>
            <a:ext cx="695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CASE STUDY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YAHOO! HOMEPAGE</a:t>
            </a:r>
          </a:p>
          <a:p>
            <a:pPr eaLnBrk="1" hangingPunct="1">
              <a:lnSpc>
                <a:spcPct val="60000"/>
              </a:lnSpc>
            </a:pPr>
            <a:r>
              <a:rPr lang="en-US" sz="360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>
                <a:solidFill>
                  <a:srgbClr val="376092"/>
                </a:solidFill>
                <a:latin typeface="Arial Black" charset="0"/>
              </a:rPr>
            </a:br>
            <a:endParaRPr lang="en-US" sz="360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789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34C754-5A03-ED4D-BA57-EFB8D3AA458F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14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7896" name="Content Placeholder 5"/>
          <p:cNvSpPr txBox="1">
            <a:spLocks/>
          </p:cNvSpPr>
          <p:nvPr/>
        </p:nvSpPr>
        <p:spPr bwMode="auto">
          <a:xfrm>
            <a:off x="304800" y="2286000"/>
            <a:ext cx="43878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charset="0"/>
              <a:buNone/>
            </a:pPr>
            <a:r>
              <a:rPr lang="en-US" sz="2800" b="1">
                <a:solidFill>
                  <a:srgbClr val="4060A9"/>
                </a:solidFill>
                <a:latin typeface="Calibri" charset="0"/>
              </a:rPr>
              <a:t>Personalized</a:t>
            </a:r>
            <a:r>
              <a:rPr lang="en-US" sz="2800" b="1">
                <a:solidFill>
                  <a:srgbClr val="8B2090"/>
                </a:solidFill>
                <a:latin typeface="Calibri" charset="0"/>
              </a:rPr>
              <a:t> </a:t>
            </a:r>
          </a:p>
          <a:p>
            <a:pPr marL="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charset="0"/>
              <a:buNone/>
            </a:pPr>
            <a:r>
              <a:rPr lang="en-US" sz="2800" b="1">
                <a:solidFill>
                  <a:srgbClr val="000000"/>
                </a:solidFill>
                <a:latin typeface="Calibri" charset="0"/>
              </a:rPr>
              <a:t>for each </a:t>
            </a:r>
            <a:r>
              <a:rPr lang="en-US" sz="2800" b="1">
                <a:latin typeface="Calibri" charset="0"/>
              </a:rPr>
              <a:t>visitor</a:t>
            </a:r>
          </a:p>
          <a:p>
            <a:pPr marL="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>
              <a:solidFill>
                <a:srgbClr val="4060A9"/>
              </a:solidFill>
              <a:latin typeface="Calibri" charset="0"/>
            </a:endParaRPr>
          </a:p>
          <a:p>
            <a:pPr marL="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4060A9"/>
                </a:solidFill>
                <a:latin typeface="Calibri" charset="0"/>
              </a:rPr>
              <a:t>Result: </a:t>
            </a:r>
          </a:p>
          <a:p>
            <a:pPr marL="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Calibri" charset="0"/>
              </a:rPr>
              <a:t>twice the engagement</a:t>
            </a:r>
          </a:p>
          <a:p>
            <a:pPr marL="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charset="0"/>
              <a:buNone/>
            </a:pPr>
            <a:endParaRPr lang="en-US" sz="3200" b="1">
              <a:latin typeface="Calibri" charset="0"/>
            </a:endParaRPr>
          </a:p>
        </p:txBody>
      </p:sp>
      <p:grpSp>
        <p:nvGrpSpPr>
          <p:cNvPr id="37897" name="Group 43"/>
          <p:cNvGrpSpPr>
            <a:grpSpLocks/>
          </p:cNvGrpSpPr>
          <p:nvPr/>
        </p:nvGrpSpPr>
        <p:grpSpPr bwMode="auto">
          <a:xfrm>
            <a:off x="3830638" y="1736725"/>
            <a:ext cx="4872037" cy="4675188"/>
            <a:chOff x="593229" y="2193091"/>
            <a:chExt cx="4550271" cy="436752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750391" y="2193091"/>
              <a:ext cx="4228535" cy="3501431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42999"/>
                </a:srgbClr>
              </a:outerShdw>
            </a:effectLst>
          </p:spPr>
        </p:pic>
        <p:sp>
          <p:nvSpPr>
            <p:cNvPr id="37" name="Rectangle 6"/>
            <p:cNvSpPr>
              <a:spLocks noChangeArrowheads="1"/>
            </p:cNvSpPr>
            <p:nvPr/>
          </p:nvSpPr>
          <p:spPr bwMode="gray">
            <a:xfrm>
              <a:off x="2247873" y="6037101"/>
              <a:ext cx="1451520" cy="5235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63500" sy="23000" kx="-1199993" algn="bl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66"/>
                  </a:solidFill>
                  <a:latin typeface="Arial Bold"/>
                  <a:ea typeface="+mn-ea"/>
                  <a:cs typeface="Arial Bold"/>
                </a:rPr>
                <a:t>+160% clicks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7F7F7F"/>
                  </a:solidFill>
                  <a:latin typeface="Arial Bold"/>
                  <a:ea typeface="+mn-ea"/>
                  <a:cs typeface="Arial Bold"/>
                </a:rPr>
                <a:t>vs. one size fits all</a:t>
              </a: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gray">
            <a:xfrm>
              <a:off x="615468" y="6022271"/>
              <a:ext cx="1435211" cy="5235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63500" sy="23000" kx="-1199993" algn="bl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66"/>
                  </a:solidFill>
                  <a:latin typeface="Arial Bold"/>
                  <a:ea typeface="+mn-ea"/>
                  <a:cs typeface="Arial Bold"/>
                </a:rPr>
                <a:t>+79%  clicks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old"/>
                  <a:ea typeface="+mn-ea"/>
                  <a:cs typeface="Arial Bold"/>
                </a:rPr>
                <a:t>vs. randomly selected</a:t>
              </a: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gray">
            <a:xfrm>
              <a:off x="3844693" y="6011890"/>
              <a:ext cx="1289911" cy="5235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63500" sy="23000" kx="-1199993" algn="bl" rotWithShape="0">
                <a:srgbClr val="000000">
                  <a:alpha val="2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66"/>
                  </a:solidFill>
                  <a:latin typeface="Arial Bold"/>
                  <a:ea typeface="+mn-ea"/>
                  <a:cs typeface="Arial Bold"/>
                </a:rPr>
                <a:t>+43% clicks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7F7F7F"/>
                  </a:solidFill>
                  <a:latin typeface="Arial Bold"/>
                  <a:ea typeface="+mn-ea"/>
                  <a:cs typeface="Arial Bold"/>
                </a:rPr>
                <a:t>vs. editor selected</a:t>
              </a:r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1049887" y="2246480"/>
              <a:ext cx="120095" cy="12160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748907" y="4967838"/>
              <a:ext cx="859941" cy="548721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08848" y="2721049"/>
              <a:ext cx="1749534" cy="1488961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02862" y="2721049"/>
              <a:ext cx="1592373" cy="757828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>
              <a:off x="3198701" y="4657143"/>
              <a:ext cx="2355050" cy="1483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1934087" y="5021969"/>
              <a:ext cx="1622433" cy="1483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1053558" y="5662638"/>
              <a:ext cx="275843" cy="1483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1" name="TextBox 33"/>
            <p:cNvSpPr txBox="1">
              <a:spLocks noChangeArrowheads="1"/>
            </p:cNvSpPr>
            <p:nvPr/>
          </p:nvSpPr>
          <p:spPr bwMode="auto">
            <a:xfrm>
              <a:off x="593229" y="5791592"/>
              <a:ext cx="1446477" cy="23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Calibri" charset="0"/>
                </a:rPr>
                <a:t>Recommended links</a:t>
              </a:r>
              <a:endParaRPr lang="en-US" sz="1800" b="1">
                <a:latin typeface="Calibri" charset="0"/>
              </a:endParaRPr>
            </a:p>
          </p:txBody>
        </p:sp>
        <p:sp>
          <p:nvSpPr>
            <p:cNvPr id="37912" name="TextBox 34"/>
            <p:cNvSpPr txBox="1">
              <a:spLocks noChangeArrowheads="1"/>
            </p:cNvSpPr>
            <p:nvPr/>
          </p:nvSpPr>
          <p:spPr bwMode="auto">
            <a:xfrm>
              <a:off x="2265639" y="5786342"/>
              <a:ext cx="1446477" cy="23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Calibri" charset="0"/>
                </a:rPr>
                <a:t>News Interests</a:t>
              </a:r>
              <a:endParaRPr lang="en-US" sz="1800" b="1">
                <a:latin typeface="Calibri" charset="0"/>
              </a:endParaRPr>
            </a:p>
          </p:txBody>
        </p:sp>
        <p:sp>
          <p:nvSpPr>
            <p:cNvPr id="37913" name="TextBox 36"/>
            <p:cNvSpPr txBox="1">
              <a:spLocks noChangeArrowheads="1"/>
            </p:cNvSpPr>
            <p:nvPr/>
          </p:nvSpPr>
          <p:spPr bwMode="auto">
            <a:xfrm>
              <a:off x="3784779" y="5786342"/>
              <a:ext cx="1358721" cy="23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Calibri" charset="0"/>
                </a:rPr>
                <a:t>Top Searches</a:t>
              </a:r>
              <a:endParaRPr lang="en-US" sz="1800" b="1">
                <a:latin typeface="Calibri" charset="0"/>
              </a:endParaRPr>
            </a:p>
          </p:txBody>
        </p:sp>
      </p:grpSp>
      <p:sp>
        <p:nvSpPr>
          <p:cNvPr id="37898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</p:spTree>
    <p:extLst>
      <p:ext uri="{BB962C8B-B14F-4D97-AF65-F5344CB8AC3E}">
        <p14:creationId xmlns:p14="http://schemas.microsoft.com/office/powerpoint/2010/main" val="322864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7823200" y="174644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404100" y="435130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8918" name="Title 6"/>
          <p:cNvSpPr txBox="1">
            <a:spLocks/>
          </p:cNvSpPr>
          <p:nvPr/>
        </p:nvSpPr>
        <p:spPr bwMode="auto">
          <a:xfrm>
            <a:off x="266700" y="812800"/>
            <a:ext cx="695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CASE STUDY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YAHOO! HOMEPAGE</a:t>
            </a:r>
          </a:p>
          <a:p>
            <a:pPr eaLnBrk="1" hangingPunct="1">
              <a:lnSpc>
                <a:spcPct val="60000"/>
              </a:lnSpc>
            </a:pPr>
            <a:r>
              <a:rPr lang="en-US" sz="360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>
                <a:solidFill>
                  <a:srgbClr val="376092"/>
                </a:solidFill>
                <a:latin typeface="Arial Black" charset="0"/>
              </a:rPr>
            </a:br>
            <a:endParaRPr lang="en-US" sz="360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89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7068CA-799B-C149-9C17-675669A40E35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43016" name="Rectangle 54"/>
          <p:cNvSpPr>
            <a:spLocks noChangeArrowheads="1"/>
          </p:cNvSpPr>
          <p:nvPr/>
        </p:nvSpPr>
        <p:spPr bwMode="auto">
          <a:xfrm>
            <a:off x="152400" y="1676400"/>
            <a:ext cx="2667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4060A9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Serving</a:t>
            </a:r>
            <a:r>
              <a:rPr lang="en-US" sz="2400" b="1" dirty="0">
                <a:solidFill>
                  <a:schemeClr val="accent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srgbClr val="4060A9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Maps</a:t>
            </a:r>
          </a:p>
          <a:p>
            <a:pPr marL="749300" lvl="2" indent="-2921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4060A9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Users - Interests</a:t>
            </a:r>
          </a:p>
          <a:p>
            <a:pPr marL="292100" lvl="1" indent="-292100">
              <a:lnSpc>
                <a:spcPct val="80000"/>
              </a:lnSpc>
              <a:defRPr/>
            </a:pPr>
            <a:endParaRPr lang="en-US" sz="2400" b="1" dirty="0">
              <a:solidFill>
                <a:srgbClr val="4060A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292100" lvl="1" indent="-2921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4060A9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Five Minute Production</a:t>
            </a:r>
          </a:p>
          <a:p>
            <a:pPr marL="292100" lvl="1" indent="-292100">
              <a:lnSpc>
                <a:spcPct val="80000"/>
              </a:lnSpc>
              <a:defRPr/>
            </a:pPr>
            <a:endParaRPr lang="en-US" sz="2400" b="1" dirty="0">
              <a:solidFill>
                <a:srgbClr val="4060A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292100" lvl="1" indent="-2921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4060A9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Weekly Categorization models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810000" y="1524000"/>
            <a:ext cx="1725218" cy="1362759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r>
              <a:rPr lang="en-US" sz="1400" b="1" dirty="0" smtClean="0">
                <a:solidFill>
                  <a:srgbClr val="8B2090"/>
                </a:solidFill>
              </a:rPr>
              <a:t> SCIENCE</a:t>
            </a:r>
            <a:r>
              <a:rPr lang="en-US" sz="1400" b="1" dirty="0" smtClean="0">
                <a:solidFill>
                  <a:srgbClr val="595959"/>
                </a:solidFill>
              </a:rPr>
              <a:t>     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400" b="1" dirty="0" smtClean="0">
                <a:solidFill>
                  <a:srgbClr val="595959"/>
                </a:solidFill>
              </a:rPr>
              <a:t>        HADOOP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400" b="1" dirty="0" smtClean="0">
                <a:solidFill>
                  <a:srgbClr val="595959"/>
                </a:solidFill>
              </a:rPr>
              <a:t>         CLUSTER</a:t>
            </a:r>
          </a:p>
        </p:txBody>
      </p:sp>
      <p:grpSp>
        <p:nvGrpSpPr>
          <p:cNvPr id="38924" name="Group 48"/>
          <p:cNvGrpSpPr>
            <a:grpSpLocks/>
          </p:cNvGrpSpPr>
          <p:nvPr/>
        </p:nvGrpSpPr>
        <p:grpSpPr bwMode="auto">
          <a:xfrm>
            <a:off x="2141538" y="5070475"/>
            <a:ext cx="1652587" cy="663575"/>
            <a:chOff x="1718239" y="5466669"/>
            <a:chExt cx="1652691" cy="663833"/>
          </a:xfrm>
        </p:grpSpPr>
        <p:grpSp>
          <p:nvGrpSpPr>
            <p:cNvPr id="38967" name="Group 47"/>
            <p:cNvGrpSpPr>
              <a:grpSpLocks/>
            </p:cNvGrpSpPr>
            <p:nvPr/>
          </p:nvGrpSpPr>
          <p:grpSpPr bwMode="auto">
            <a:xfrm>
              <a:off x="1973843" y="5466669"/>
              <a:ext cx="1255790" cy="393853"/>
              <a:chOff x="1973843" y="5466669"/>
              <a:chExt cx="1255790" cy="393853"/>
            </a:xfrm>
          </p:grpSpPr>
          <p:sp>
            <p:nvSpPr>
              <p:cNvPr id="15" name="Can 14"/>
              <p:cNvSpPr>
                <a:spLocks noChangeArrowheads="1"/>
              </p:cNvSpPr>
              <p:nvPr/>
            </p:nvSpPr>
            <p:spPr bwMode="auto">
              <a:xfrm>
                <a:off x="2392968" y="5466669"/>
                <a:ext cx="531846" cy="254099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D9D9D9"/>
                  </a:gs>
                  <a:gs pos="999">
                    <a:srgbClr val="D9D9D9"/>
                  </a:gs>
                  <a:gs pos="100000">
                    <a:srgbClr val="95B3D7"/>
                  </a:gs>
                </a:gsLst>
                <a:lin ang="0" scaled="1"/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63500" kx="2700000" rotWithShape="0">
                  <a:srgbClr val="000000">
                    <a:alpha val="20000"/>
                  </a:srgbClr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Can 15"/>
              <p:cNvSpPr>
                <a:spLocks noChangeArrowheads="1"/>
              </p:cNvSpPr>
              <p:nvPr/>
            </p:nvSpPr>
            <p:spPr bwMode="auto">
              <a:xfrm>
                <a:off x="1973842" y="5581013"/>
                <a:ext cx="533434" cy="254099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D9D9D9"/>
                  </a:gs>
                  <a:gs pos="999">
                    <a:srgbClr val="D9D9D9"/>
                  </a:gs>
                  <a:gs pos="100000">
                    <a:srgbClr val="95B3D7"/>
                  </a:gs>
                </a:gsLst>
                <a:lin ang="0" scaled="1"/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63500" kx="2700000" rotWithShape="0">
                  <a:srgbClr val="000000">
                    <a:alpha val="20000"/>
                  </a:srgbClr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Can 16"/>
              <p:cNvSpPr>
                <a:spLocks noChangeArrowheads="1"/>
              </p:cNvSpPr>
              <p:nvPr/>
            </p:nvSpPr>
            <p:spPr bwMode="auto">
              <a:xfrm>
                <a:off x="2696200" y="5606423"/>
                <a:ext cx="533434" cy="254099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D9D9D9"/>
                  </a:gs>
                  <a:gs pos="999">
                    <a:srgbClr val="D9D9D9"/>
                  </a:gs>
                  <a:gs pos="100000">
                    <a:srgbClr val="95B3D7"/>
                  </a:gs>
                </a:gsLst>
                <a:lin ang="0" scaled="1"/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63500" kx="2700000" rotWithShape="0">
                  <a:srgbClr val="000000">
                    <a:alpha val="20000"/>
                  </a:srgbClr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8968" name="Rectangle 52"/>
            <p:cNvSpPr>
              <a:spLocks noChangeArrowheads="1"/>
            </p:cNvSpPr>
            <p:nvPr/>
          </p:nvSpPr>
          <p:spPr bwMode="auto">
            <a:xfrm>
              <a:off x="1718239" y="5853503"/>
              <a:ext cx="16526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C144EC"/>
                  </a:solidFill>
                  <a:latin typeface="Calibri" charset="0"/>
                </a:rPr>
                <a:t>SERVING SYSTEMS</a:t>
              </a:r>
              <a:endParaRPr lang="en-US" sz="1200">
                <a:solidFill>
                  <a:srgbClr val="C144EC"/>
                </a:solidFill>
              </a:endParaRPr>
            </a:p>
          </p:txBody>
        </p:sp>
      </p:grpSp>
      <p:pic>
        <p:nvPicPr>
          <p:cNvPr id="19" name="Picture 18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998518" y="2115390"/>
            <a:ext cx="431800" cy="322794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20" name="Oval 19"/>
          <p:cNvSpPr/>
          <p:nvPr/>
        </p:nvSpPr>
        <p:spPr bwMode="auto">
          <a:xfrm>
            <a:off x="3860800" y="3213100"/>
            <a:ext cx="1725218" cy="1362759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r>
              <a:rPr lang="en-US" sz="1400" b="1" smtClean="0">
                <a:solidFill>
                  <a:srgbClr val="8B2090"/>
                </a:solidFill>
              </a:rPr>
              <a:t>   PRODUCTION</a:t>
            </a:r>
            <a:r>
              <a:rPr lang="en-US" sz="1400" b="1" smtClean="0">
                <a:solidFill>
                  <a:srgbClr val="595959"/>
                </a:solidFill>
              </a:rPr>
              <a:t>     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400" b="1" smtClean="0">
                <a:solidFill>
                  <a:srgbClr val="595959"/>
                </a:solidFill>
              </a:rPr>
              <a:t>        HADOOP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400" b="1" smtClean="0">
                <a:solidFill>
                  <a:srgbClr val="595959"/>
                </a:solidFill>
              </a:rPr>
              <a:t>         CLUSTER</a:t>
            </a:r>
          </a:p>
        </p:txBody>
      </p:sp>
      <p:pic>
        <p:nvPicPr>
          <p:cNvPr id="21" name="Picture 20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049318" y="3829890"/>
            <a:ext cx="431800" cy="322794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22" name="Circular Arrow 21"/>
          <p:cNvSpPr/>
          <p:nvPr/>
        </p:nvSpPr>
        <p:spPr>
          <a:xfrm rot="5148448">
            <a:off x="4494552" y="2000087"/>
            <a:ext cx="1774344" cy="1435100"/>
          </a:xfrm>
          <a:prstGeom prst="circularArrow">
            <a:avLst>
              <a:gd name="adj1" fmla="val 6693"/>
              <a:gd name="adj2" fmla="val 1142319"/>
              <a:gd name="adj3" fmla="val 20296661"/>
              <a:gd name="adj4" fmla="val 10207678"/>
              <a:gd name="adj5" fmla="val 12500"/>
            </a:avLst>
          </a:prstGeom>
          <a:gradFill flip="none" rotWithShape="1">
            <a:gsLst>
              <a:gs pos="14000">
                <a:schemeClr val="bg1">
                  <a:lumMod val="85000"/>
                  <a:alpha val="0"/>
                </a:schemeClr>
              </a:gs>
              <a:gs pos="73000">
                <a:srgbClr val="E89C00"/>
              </a:gs>
              <a:gs pos="100000">
                <a:srgbClr val="FFFF00"/>
              </a:gs>
            </a:gsLst>
            <a:lin ang="72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ircular Arrow 22"/>
          <p:cNvSpPr/>
          <p:nvPr/>
        </p:nvSpPr>
        <p:spPr>
          <a:xfrm rot="15376056">
            <a:off x="3097552" y="2317588"/>
            <a:ext cx="1774344" cy="1435100"/>
          </a:xfrm>
          <a:prstGeom prst="circularArrow">
            <a:avLst>
              <a:gd name="adj1" fmla="val 6693"/>
              <a:gd name="adj2" fmla="val 1142319"/>
              <a:gd name="adj3" fmla="val 20296661"/>
              <a:gd name="adj4" fmla="val 10207678"/>
              <a:gd name="adj5" fmla="val 12500"/>
            </a:avLst>
          </a:prstGeom>
          <a:gradFill flip="none" rotWithShape="1">
            <a:gsLst>
              <a:gs pos="14000">
                <a:schemeClr val="bg1">
                  <a:lumMod val="85000"/>
                  <a:alpha val="0"/>
                </a:schemeClr>
              </a:gs>
              <a:gs pos="73000">
                <a:srgbClr val="E89C00"/>
              </a:gs>
              <a:gs pos="100000">
                <a:srgbClr val="FFFF00"/>
              </a:gs>
            </a:gsLst>
            <a:lin ang="72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36" name="Rectangle 62"/>
          <p:cNvSpPr>
            <a:spLocks noChangeArrowheads="1"/>
          </p:cNvSpPr>
          <p:nvPr/>
        </p:nvSpPr>
        <p:spPr bwMode="auto">
          <a:xfrm>
            <a:off x="2508250" y="2740025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b="1">
                <a:solidFill>
                  <a:srgbClr val="E89C00"/>
                </a:solidFill>
                <a:latin typeface="Calibri" charset="0"/>
              </a:rPr>
              <a:t>USER</a:t>
            </a:r>
          </a:p>
          <a:p>
            <a:pPr algn="r"/>
            <a:r>
              <a:rPr lang="en-US" sz="1200" b="1">
                <a:solidFill>
                  <a:srgbClr val="E89C00"/>
                </a:solidFill>
                <a:latin typeface="Calibri" charset="0"/>
              </a:rPr>
              <a:t>BEHAVIOR</a:t>
            </a:r>
            <a:endParaRPr lang="en-US" sz="1200">
              <a:solidFill>
                <a:srgbClr val="E89C00"/>
              </a:solidFill>
              <a:latin typeface="Calibri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3870325" y="5270500"/>
            <a:ext cx="1790700" cy="292100"/>
          </a:xfrm>
          <a:prstGeom prst="leftRightArrow">
            <a:avLst>
              <a:gd name="adj1" fmla="val 42308"/>
              <a:gd name="adj2" fmla="val 50000"/>
            </a:avLst>
          </a:prstGeom>
          <a:solidFill>
            <a:srgbClr val="D686E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938" name="Group 53"/>
          <p:cNvGrpSpPr>
            <a:grpSpLocks/>
          </p:cNvGrpSpPr>
          <p:nvPr/>
        </p:nvGrpSpPr>
        <p:grpSpPr bwMode="auto">
          <a:xfrm>
            <a:off x="5859463" y="4768850"/>
            <a:ext cx="1536700" cy="955675"/>
            <a:chOff x="5320861" y="5174569"/>
            <a:chExt cx="1535697" cy="955933"/>
          </a:xfrm>
        </p:grpSpPr>
        <p:sp>
          <p:nvSpPr>
            <p:cNvPr id="38953" name="Rectangle 26"/>
            <p:cNvSpPr>
              <a:spLocks noChangeArrowheads="1"/>
            </p:cNvSpPr>
            <p:nvPr/>
          </p:nvSpPr>
          <p:spPr bwMode="auto">
            <a:xfrm>
              <a:off x="5320861" y="5854202"/>
              <a:ext cx="1535697" cy="2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595959"/>
                  </a:solidFill>
                  <a:latin typeface="Calibri" charset="0"/>
                </a:rPr>
                <a:t>ENGAGED USERS</a:t>
              </a:r>
              <a:endParaRPr lang="en-US" sz="1200"/>
            </a:p>
          </p:txBody>
        </p:sp>
        <p:grpSp>
          <p:nvGrpSpPr>
            <p:cNvPr id="38954" name="Group 76"/>
            <p:cNvGrpSpPr>
              <a:grpSpLocks/>
            </p:cNvGrpSpPr>
            <p:nvPr/>
          </p:nvGrpSpPr>
          <p:grpSpPr bwMode="auto">
            <a:xfrm>
              <a:off x="5457234" y="5174575"/>
              <a:ext cx="1098213" cy="727919"/>
              <a:chOff x="6874226" y="5080000"/>
              <a:chExt cx="1215674" cy="805774"/>
            </a:xfrm>
          </p:grpSpPr>
          <p:sp>
            <p:nvSpPr>
              <p:cNvPr id="29" name="Freeform 28"/>
              <p:cNvSpPr/>
              <p:nvPr/>
            </p:nvSpPr>
            <p:spPr bwMode="auto">
              <a:xfrm>
                <a:off x="7750527" y="5080000"/>
                <a:ext cx="339373" cy="357061"/>
              </a:xfrm>
              <a:custGeom>
                <a:avLst/>
                <a:gdLst>
                  <a:gd name="connsiteX0" fmla="*/ 0 w 1174750"/>
                  <a:gd name="connsiteY0" fmla="*/ 1069975 h 1130749"/>
                  <a:gd name="connsiteX1" fmla="*/ 25400 w 1174750"/>
                  <a:gd name="connsiteY1" fmla="*/ 1066800 h 1130749"/>
                  <a:gd name="connsiteX2" fmla="*/ 34925 w 1174750"/>
                  <a:gd name="connsiteY2" fmla="*/ 1063625 h 1130749"/>
                  <a:gd name="connsiteX3" fmla="*/ 41275 w 1174750"/>
                  <a:gd name="connsiteY3" fmla="*/ 1054100 h 1130749"/>
                  <a:gd name="connsiteX4" fmla="*/ 63500 w 1174750"/>
                  <a:gd name="connsiteY4" fmla="*/ 1047750 h 1130749"/>
                  <a:gd name="connsiteX5" fmla="*/ 133350 w 1174750"/>
                  <a:gd name="connsiteY5" fmla="*/ 1038225 h 1130749"/>
                  <a:gd name="connsiteX6" fmla="*/ 142875 w 1174750"/>
                  <a:gd name="connsiteY6" fmla="*/ 1035050 h 1130749"/>
                  <a:gd name="connsiteX7" fmla="*/ 149225 w 1174750"/>
                  <a:gd name="connsiteY7" fmla="*/ 1025525 h 1130749"/>
                  <a:gd name="connsiteX8" fmla="*/ 168275 w 1174750"/>
                  <a:gd name="connsiteY8" fmla="*/ 1019175 h 1130749"/>
                  <a:gd name="connsiteX9" fmla="*/ 177800 w 1174750"/>
                  <a:gd name="connsiteY9" fmla="*/ 1016000 h 1130749"/>
                  <a:gd name="connsiteX10" fmla="*/ 187325 w 1174750"/>
                  <a:gd name="connsiteY10" fmla="*/ 1012825 h 1130749"/>
                  <a:gd name="connsiteX11" fmla="*/ 196850 w 1174750"/>
                  <a:gd name="connsiteY11" fmla="*/ 1006475 h 1130749"/>
                  <a:gd name="connsiteX12" fmla="*/ 203200 w 1174750"/>
                  <a:gd name="connsiteY12" fmla="*/ 993775 h 1130749"/>
                  <a:gd name="connsiteX13" fmla="*/ 212725 w 1174750"/>
                  <a:gd name="connsiteY13" fmla="*/ 981075 h 1130749"/>
                  <a:gd name="connsiteX14" fmla="*/ 215900 w 1174750"/>
                  <a:gd name="connsiteY14" fmla="*/ 968375 h 1130749"/>
                  <a:gd name="connsiteX15" fmla="*/ 222250 w 1174750"/>
                  <a:gd name="connsiteY15" fmla="*/ 958850 h 1130749"/>
                  <a:gd name="connsiteX16" fmla="*/ 228600 w 1174750"/>
                  <a:gd name="connsiteY16" fmla="*/ 939800 h 1130749"/>
                  <a:gd name="connsiteX17" fmla="*/ 238125 w 1174750"/>
                  <a:gd name="connsiteY17" fmla="*/ 933450 h 1130749"/>
                  <a:gd name="connsiteX18" fmla="*/ 254000 w 1174750"/>
                  <a:gd name="connsiteY18" fmla="*/ 917575 h 1130749"/>
                  <a:gd name="connsiteX19" fmla="*/ 269875 w 1174750"/>
                  <a:gd name="connsiteY19" fmla="*/ 904875 h 1130749"/>
                  <a:gd name="connsiteX20" fmla="*/ 288925 w 1174750"/>
                  <a:gd name="connsiteY20" fmla="*/ 889000 h 1130749"/>
                  <a:gd name="connsiteX21" fmla="*/ 292100 w 1174750"/>
                  <a:gd name="connsiteY21" fmla="*/ 879475 h 1130749"/>
                  <a:gd name="connsiteX22" fmla="*/ 298450 w 1174750"/>
                  <a:gd name="connsiteY22" fmla="*/ 869950 h 1130749"/>
                  <a:gd name="connsiteX23" fmla="*/ 311150 w 1174750"/>
                  <a:gd name="connsiteY23" fmla="*/ 863600 h 1130749"/>
                  <a:gd name="connsiteX24" fmla="*/ 320675 w 1174750"/>
                  <a:gd name="connsiteY24" fmla="*/ 854075 h 1130749"/>
                  <a:gd name="connsiteX25" fmla="*/ 330200 w 1174750"/>
                  <a:gd name="connsiteY25" fmla="*/ 847725 h 1130749"/>
                  <a:gd name="connsiteX26" fmla="*/ 346075 w 1174750"/>
                  <a:gd name="connsiteY26" fmla="*/ 685800 h 1130749"/>
                  <a:gd name="connsiteX27" fmla="*/ 314325 w 1174750"/>
                  <a:gd name="connsiteY27" fmla="*/ 635000 h 1130749"/>
                  <a:gd name="connsiteX28" fmla="*/ 292100 w 1174750"/>
                  <a:gd name="connsiteY28" fmla="*/ 619125 h 1130749"/>
                  <a:gd name="connsiteX29" fmla="*/ 285750 w 1174750"/>
                  <a:gd name="connsiteY29" fmla="*/ 596900 h 1130749"/>
                  <a:gd name="connsiteX30" fmla="*/ 279400 w 1174750"/>
                  <a:gd name="connsiteY30" fmla="*/ 584200 h 1130749"/>
                  <a:gd name="connsiteX31" fmla="*/ 276225 w 1174750"/>
                  <a:gd name="connsiteY31" fmla="*/ 565150 h 1130749"/>
                  <a:gd name="connsiteX32" fmla="*/ 266700 w 1174750"/>
                  <a:gd name="connsiteY32" fmla="*/ 530225 h 1130749"/>
                  <a:gd name="connsiteX33" fmla="*/ 273050 w 1174750"/>
                  <a:gd name="connsiteY33" fmla="*/ 390525 h 1130749"/>
                  <a:gd name="connsiteX34" fmla="*/ 279400 w 1174750"/>
                  <a:gd name="connsiteY34" fmla="*/ 257175 h 1130749"/>
                  <a:gd name="connsiteX35" fmla="*/ 282575 w 1174750"/>
                  <a:gd name="connsiteY35" fmla="*/ 244475 h 1130749"/>
                  <a:gd name="connsiteX36" fmla="*/ 301625 w 1174750"/>
                  <a:gd name="connsiteY36" fmla="*/ 222250 h 1130749"/>
                  <a:gd name="connsiteX37" fmla="*/ 307975 w 1174750"/>
                  <a:gd name="connsiteY37" fmla="*/ 203200 h 1130749"/>
                  <a:gd name="connsiteX38" fmla="*/ 314325 w 1174750"/>
                  <a:gd name="connsiteY38" fmla="*/ 193675 h 1130749"/>
                  <a:gd name="connsiteX39" fmla="*/ 320675 w 1174750"/>
                  <a:gd name="connsiteY39" fmla="*/ 180975 h 1130749"/>
                  <a:gd name="connsiteX40" fmla="*/ 330200 w 1174750"/>
                  <a:gd name="connsiteY40" fmla="*/ 165100 h 1130749"/>
                  <a:gd name="connsiteX41" fmla="*/ 336550 w 1174750"/>
                  <a:gd name="connsiteY41" fmla="*/ 146050 h 1130749"/>
                  <a:gd name="connsiteX42" fmla="*/ 352425 w 1174750"/>
                  <a:gd name="connsiteY42" fmla="*/ 127000 h 1130749"/>
                  <a:gd name="connsiteX43" fmla="*/ 368300 w 1174750"/>
                  <a:gd name="connsiteY43" fmla="*/ 111125 h 1130749"/>
                  <a:gd name="connsiteX44" fmla="*/ 377825 w 1174750"/>
                  <a:gd name="connsiteY44" fmla="*/ 98425 h 1130749"/>
                  <a:gd name="connsiteX45" fmla="*/ 403225 w 1174750"/>
                  <a:gd name="connsiteY45" fmla="*/ 73025 h 1130749"/>
                  <a:gd name="connsiteX46" fmla="*/ 409575 w 1174750"/>
                  <a:gd name="connsiteY46" fmla="*/ 63500 h 1130749"/>
                  <a:gd name="connsiteX47" fmla="*/ 431800 w 1174750"/>
                  <a:gd name="connsiteY47" fmla="*/ 50800 h 1130749"/>
                  <a:gd name="connsiteX48" fmla="*/ 485775 w 1174750"/>
                  <a:gd name="connsiteY48" fmla="*/ 44450 h 1130749"/>
                  <a:gd name="connsiteX49" fmla="*/ 514350 w 1174750"/>
                  <a:gd name="connsiteY49" fmla="*/ 28575 h 1130749"/>
                  <a:gd name="connsiteX50" fmla="*/ 523875 w 1174750"/>
                  <a:gd name="connsiteY50" fmla="*/ 15875 h 1130749"/>
                  <a:gd name="connsiteX51" fmla="*/ 536575 w 1174750"/>
                  <a:gd name="connsiteY51" fmla="*/ 12700 h 1130749"/>
                  <a:gd name="connsiteX52" fmla="*/ 546100 w 1174750"/>
                  <a:gd name="connsiteY52" fmla="*/ 6350 h 1130749"/>
                  <a:gd name="connsiteX53" fmla="*/ 555625 w 1174750"/>
                  <a:gd name="connsiteY53" fmla="*/ 3175 h 1130749"/>
                  <a:gd name="connsiteX54" fmla="*/ 650875 w 1174750"/>
                  <a:gd name="connsiteY54" fmla="*/ 0 h 1130749"/>
                  <a:gd name="connsiteX55" fmla="*/ 746125 w 1174750"/>
                  <a:gd name="connsiteY55" fmla="*/ 3175 h 1130749"/>
                  <a:gd name="connsiteX56" fmla="*/ 758825 w 1174750"/>
                  <a:gd name="connsiteY56" fmla="*/ 6350 h 1130749"/>
                  <a:gd name="connsiteX57" fmla="*/ 768350 w 1174750"/>
                  <a:gd name="connsiteY57" fmla="*/ 12700 h 1130749"/>
                  <a:gd name="connsiteX58" fmla="*/ 781050 w 1174750"/>
                  <a:gd name="connsiteY58" fmla="*/ 19050 h 1130749"/>
                  <a:gd name="connsiteX59" fmla="*/ 796925 w 1174750"/>
                  <a:gd name="connsiteY59" fmla="*/ 38100 h 1130749"/>
                  <a:gd name="connsiteX60" fmla="*/ 815975 w 1174750"/>
                  <a:gd name="connsiteY60" fmla="*/ 57150 h 1130749"/>
                  <a:gd name="connsiteX61" fmla="*/ 822325 w 1174750"/>
                  <a:gd name="connsiteY61" fmla="*/ 66675 h 1130749"/>
                  <a:gd name="connsiteX62" fmla="*/ 841375 w 1174750"/>
                  <a:gd name="connsiteY62" fmla="*/ 73025 h 1130749"/>
                  <a:gd name="connsiteX63" fmla="*/ 860425 w 1174750"/>
                  <a:gd name="connsiteY63" fmla="*/ 79375 h 1130749"/>
                  <a:gd name="connsiteX64" fmla="*/ 879475 w 1174750"/>
                  <a:gd name="connsiteY64" fmla="*/ 85725 h 1130749"/>
                  <a:gd name="connsiteX65" fmla="*/ 889000 w 1174750"/>
                  <a:gd name="connsiteY65" fmla="*/ 95250 h 1130749"/>
                  <a:gd name="connsiteX66" fmla="*/ 901700 w 1174750"/>
                  <a:gd name="connsiteY66" fmla="*/ 101600 h 1130749"/>
                  <a:gd name="connsiteX67" fmla="*/ 911225 w 1174750"/>
                  <a:gd name="connsiteY67" fmla="*/ 107950 h 1130749"/>
                  <a:gd name="connsiteX68" fmla="*/ 917575 w 1174750"/>
                  <a:gd name="connsiteY68" fmla="*/ 117475 h 1130749"/>
                  <a:gd name="connsiteX69" fmla="*/ 920750 w 1174750"/>
                  <a:gd name="connsiteY69" fmla="*/ 130175 h 1130749"/>
                  <a:gd name="connsiteX70" fmla="*/ 927100 w 1174750"/>
                  <a:gd name="connsiteY70" fmla="*/ 165100 h 1130749"/>
                  <a:gd name="connsiteX71" fmla="*/ 930275 w 1174750"/>
                  <a:gd name="connsiteY71" fmla="*/ 174625 h 1130749"/>
                  <a:gd name="connsiteX72" fmla="*/ 933450 w 1174750"/>
                  <a:gd name="connsiteY72" fmla="*/ 187325 h 1130749"/>
                  <a:gd name="connsiteX73" fmla="*/ 939800 w 1174750"/>
                  <a:gd name="connsiteY73" fmla="*/ 215900 h 1130749"/>
                  <a:gd name="connsiteX74" fmla="*/ 946150 w 1174750"/>
                  <a:gd name="connsiteY74" fmla="*/ 225425 h 1130749"/>
                  <a:gd name="connsiteX75" fmla="*/ 949325 w 1174750"/>
                  <a:gd name="connsiteY75" fmla="*/ 241300 h 1130749"/>
                  <a:gd name="connsiteX76" fmla="*/ 952500 w 1174750"/>
                  <a:gd name="connsiteY76" fmla="*/ 260350 h 1130749"/>
                  <a:gd name="connsiteX77" fmla="*/ 965200 w 1174750"/>
                  <a:gd name="connsiteY77" fmla="*/ 285750 h 1130749"/>
                  <a:gd name="connsiteX78" fmla="*/ 971550 w 1174750"/>
                  <a:gd name="connsiteY78" fmla="*/ 314325 h 1130749"/>
                  <a:gd name="connsiteX79" fmla="*/ 977900 w 1174750"/>
                  <a:gd name="connsiteY79" fmla="*/ 342900 h 1130749"/>
                  <a:gd name="connsiteX80" fmla="*/ 971550 w 1174750"/>
                  <a:gd name="connsiteY80" fmla="*/ 396875 h 1130749"/>
                  <a:gd name="connsiteX81" fmla="*/ 968375 w 1174750"/>
                  <a:gd name="connsiteY81" fmla="*/ 412750 h 1130749"/>
                  <a:gd name="connsiteX82" fmla="*/ 962025 w 1174750"/>
                  <a:gd name="connsiteY82" fmla="*/ 463550 h 1130749"/>
                  <a:gd name="connsiteX83" fmla="*/ 946150 w 1174750"/>
                  <a:gd name="connsiteY83" fmla="*/ 498475 h 1130749"/>
                  <a:gd name="connsiteX84" fmla="*/ 939800 w 1174750"/>
                  <a:gd name="connsiteY84" fmla="*/ 517525 h 1130749"/>
                  <a:gd name="connsiteX85" fmla="*/ 930275 w 1174750"/>
                  <a:gd name="connsiteY85" fmla="*/ 536575 h 1130749"/>
                  <a:gd name="connsiteX86" fmla="*/ 930275 w 1174750"/>
                  <a:gd name="connsiteY86" fmla="*/ 581025 h 1130749"/>
                  <a:gd name="connsiteX87" fmla="*/ 920750 w 1174750"/>
                  <a:gd name="connsiteY87" fmla="*/ 590550 h 1130749"/>
                  <a:gd name="connsiteX88" fmla="*/ 911225 w 1174750"/>
                  <a:gd name="connsiteY88" fmla="*/ 609600 h 1130749"/>
                  <a:gd name="connsiteX89" fmla="*/ 901700 w 1174750"/>
                  <a:gd name="connsiteY89" fmla="*/ 622300 h 1130749"/>
                  <a:gd name="connsiteX90" fmla="*/ 898525 w 1174750"/>
                  <a:gd name="connsiteY90" fmla="*/ 635000 h 1130749"/>
                  <a:gd name="connsiteX91" fmla="*/ 895350 w 1174750"/>
                  <a:gd name="connsiteY91" fmla="*/ 644525 h 1130749"/>
                  <a:gd name="connsiteX92" fmla="*/ 892175 w 1174750"/>
                  <a:gd name="connsiteY92" fmla="*/ 666750 h 1130749"/>
                  <a:gd name="connsiteX93" fmla="*/ 860425 w 1174750"/>
                  <a:gd name="connsiteY93" fmla="*/ 685800 h 1130749"/>
                  <a:gd name="connsiteX94" fmla="*/ 854075 w 1174750"/>
                  <a:gd name="connsiteY94" fmla="*/ 704850 h 1130749"/>
                  <a:gd name="connsiteX95" fmla="*/ 850900 w 1174750"/>
                  <a:gd name="connsiteY95" fmla="*/ 730250 h 1130749"/>
                  <a:gd name="connsiteX96" fmla="*/ 847725 w 1174750"/>
                  <a:gd name="connsiteY96" fmla="*/ 768350 h 1130749"/>
                  <a:gd name="connsiteX97" fmla="*/ 838200 w 1174750"/>
                  <a:gd name="connsiteY97" fmla="*/ 815975 h 1130749"/>
                  <a:gd name="connsiteX98" fmla="*/ 835025 w 1174750"/>
                  <a:gd name="connsiteY98" fmla="*/ 825500 h 1130749"/>
                  <a:gd name="connsiteX99" fmla="*/ 822325 w 1174750"/>
                  <a:gd name="connsiteY99" fmla="*/ 844550 h 1130749"/>
                  <a:gd name="connsiteX100" fmla="*/ 812800 w 1174750"/>
                  <a:gd name="connsiteY100" fmla="*/ 850900 h 1130749"/>
                  <a:gd name="connsiteX101" fmla="*/ 809625 w 1174750"/>
                  <a:gd name="connsiteY101" fmla="*/ 901700 h 1130749"/>
                  <a:gd name="connsiteX102" fmla="*/ 819150 w 1174750"/>
                  <a:gd name="connsiteY102" fmla="*/ 908050 h 1130749"/>
                  <a:gd name="connsiteX103" fmla="*/ 822325 w 1174750"/>
                  <a:gd name="connsiteY103" fmla="*/ 920750 h 1130749"/>
                  <a:gd name="connsiteX104" fmla="*/ 844550 w 1174750"/>
                  <a:gd name="connsiteY104" fmla="*/ 949325 h 1130749"/>
                  <a:gd name="connsiteX105" fmla="*/ 860425 w 1174750"/>
                  <a:gd name="connsiteY105" fmla="*/ 974725 h 1130749"/>
                  <a:gd name="connsiteX106" fmla="*/ 866775 w 1174750"/>
                  <a:gd name="connsiteY106" fmla="*/ 993775 h 1130749"/>
                  <a:gd name="connsiteX107" fmla="*/ 895350 w 1174750"/>
                  <a:gd name="connsiteY107" fmla="*/ 1006475 h 1130749"/>
                  <a:gd name="connsiteX108" fmla="*/ 904875 w 1174750"/>
                  <a:gd name="connsiteY108" fmla="*/ 1009650 h 1130749"/>
                  <a:gd name="connsiteX109" fmla="*/ 923925 w 1174750"/>
                  <a:gd name="connsiteY109" fmla="*/ 1019175 h 1130749"/>
                  <a:gd name="connsiteX110" fmla="*/ 936625 w 1174750"/>
                  <a:gd name="connsiteY110" fmla="*/ 1025525 h 1130749"/>
                  <a:gd name="connsiteX111" fmla="*/ 946150 w 1174750"/>
                  <a:gd name="connsiteY111" fmla="*/ 1028700 h 1130749"/>
                  <a:gd name="connsiteX112" fmla="*/ 965200 w 1174750"/>
                  <a:gd name="connsiteY112" fmla="*/ 1038225 h 1130749"/>
                  <a:gd name="connsiteX113" fmla="*/ 971550 w 1174750"/>
                  <a:gd name="connsiteY113" fmla="*/ 1047750 h 1130749"/>
                  <a:gd name="connsiteX114" fmla="*/ 1003300 w 1174750"/>
                  <a:gd name="connsiteY114" fmla="*/ 1057275 h 1130749"/>
                  <a:gd name="connsiteX115" fmla="*/ 1012825 w 1174750"/>
                  <a:gd name="connsiteY115" fmla="*/ 1063625 h 1130749"/>
                  <a:gd name="connsiteX116" fmla="*/ 1031875 w 1174750"/>
                  <a:gd name="connsiteY116" fmla="*/ 1069975 h 1130749"/>
                  <a:gd name="connsiteX117" fmla="*/ 1041400 w 1174750"/>
                  <a:gd name="connsiteY117" fmla="*/ 1076325 h 1130749"/>
                  <a:gd name="connsiteX118" fmla="*/ 1050925 w 1174750"/>
                  <a:gd name="connsiteY118" fmla="*/ 1079500 h 1130749"/>
                  <a:gd name="connsiteX119" fmla="*/ 1069975 w 1174750"/>
                  <a:gd name="connsiteY119" fmla="*/ 1092200 h 1130749"/>
                  <a:gd name="connsiteX120" fmla="*/ 1082675 w 1174750"/>
                  <a:gd name="connsiteY120" fmla="*/ 1095375 h 1130749"/>
                  <a:gd name="connsiteX121" fmla="*/ 1095375 w 1174750"/>
                  <a:gd name="connsiteY121" fmla="*/ 1101725 h 1130749"/>
                  <a:gd name="connsiteX122" fmla="*/ 1114425 w 1174750"/>
                  <a:gd name="connsiteY122" fmla="*/ 1108075 h 1130749"/>
                  <a:gd name="connsiteX123" fmla="*/ 1123950 w 1174750"/>
                  <a:gd name="connsiteY123" fmla="*/ 1111250 h 1130749"/>
                  <a:gd name="connsiteX124" fmla="*/ 1130300 w 1174750"/>
                  <a:gd name="connsiteY124" fmla="*/ 1123950 h 1130749"/>
                  <a:gd name="connsiteX125" fmla="*/ 1143000 w 1174750"/>
                  <a:gd name="connsiteY125" fmla="*/ 1127125 h 1130749"/>
                  <a:gd name="connsiteX126" fmla="*/ 1174750 w 1174750"/>
                  <a:gd name="connsiteY126" fmla="*/ 1130300 h 113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174750" h="1130749">
                    <a:moveTo>
                      <a:pt x="0" y="1069975"/>
                    </a:moveTo>
                    <a:cubicBezTo>
                      <a:pt x="8467" y="1068917"/>
                      <a:pt x="17005" y="1068326"/>
                      <a:pt x="25400" y="1066800"/>
                    </a:cubicBezTo>
                    <a:cubicBezTo>
                      <a:pt x="28693" y="1066201"/>
                      <a:pt x="32312" y="1065716"/>
                      <a:pt x="34925" y="1063625"/>
                    </a:cubicBezTo>
                    <a:cubicBezTo>
                      <a:pt x="37905" y="1061241"/>
                      <a:pt x="38295" y="1056484"/>
                      <a:pt x="41275" y="1054100"/>
                    </a:cubicBezTo>
                    <a:cubicBezTo>
                      <a:pt x="43251" y="1052519"/>
                      <a:pt x="62794" y="1047859"/>
                      <a:pt x="63500" y="1047750"/>
                    </a:cubicBezTo>
                    <a:cubicBezTo>
                      <a:pt x="86726" y="1044177"/>
                      <a:pt x="133350" y="1038225"/>
                      <a:pt x="133350" y="1038225"/>
                    </a:cubicBezTo>
                    <a:cubicBezTo>
                      <a:pt x="136525" y="1037167"/>
                      <a:pt x="140262" y="1037141"/>
                      <a:pt x="142875" y="1035050"/>
                    </a:cubicBezTo>
                    <a:cubicBezTo>
                      <a:pt x="145855" y="1032666"/>
                      <a:pt x="145989" y="1027547"/>
                      <a:pt x="149225" y="1025525"/>
                    </a:cubicBezTo>
                    <a:cubicBezTo>
                      <a:pt x="154901" y="1021977"/>
                      <a:pt x="161925" y="1021292"/>
                      <a:pt x="168275" y="1019175"/>
                    </a:cubicBezTo>
                    <a:lnTo>
                      <a:pt x="177800" y="1016000"/>
                    </a:lnTo>
                    <a:cubicBezTo>
                      <a:pt x="180975" y="1014942"/>
                      <a:pt x="184540" y="1014681"/>
                      <a:pt x="187325" y="1012825"/>
                    </a:cubicBezTo>
                    <a:lnTo>
                      <a:pt x="196850" y="1006475"/>
                    </a:lnTo>
                    <a:cubicBezTo>
                      <a:pt x="198967" y="1002242"/>
                      <a:pt x="200692" y="997789"/>
                      <a:pt x="203200" y="993775"/>
                    </a:cubicBezTo>
                    <a:cubicBezTo>
                      <a:pt x="206005" y="989288"/>
                      <a:pt x="210358" y="985808"/>
                      <a:pt x="212725" y="981075"/>
                    </a:cubicBezTo>
                    <a:cubicBezTo>
                      <a:pt x="214676" y="977172"/>
                      <a:pt x="214181" y="972386"/>
                      <a:pt x="215900" y="968375"/>
                    </a:cubicBezTo>
                    <a:cubicBezTo>
                      <a:pt x="217403" y="964868"/>
                      <a:pt x="220700" y="962337"/>
                      <a:pt x="222250" y="958850"/>
                    </a:cubicBezTo>
                    <a:cubicBezTo>
                      <a:pt x="224968" y="952733"/>
                      <a:pt x="223031" y="943513"/>
                      <a:pt x="228600" y="939800"/>
                    </a:cubicBezTo>
                    <a:lnTo>
                      <a:pt x="238125" y="933450"/>
                    </a:lnTo>
                    <a:cubicBezTo>
                      <a:pt x="255058" y="908050"/>
                      <a:pt x="232833" y="938742"/>
                      <a:pt x="254000" y="917575"/>
                    </a:cubicBezTo>
                    <a:cubicBezTo>
                      <a:pt x="268361" y="903214"/>
                      <a:pt x="251332" y="911056"/>
                      <a:pt x="269875" y="904875"/>
                    </a:cubicBezTo>
                    <a:cubicBezTo>
                      <a:pt x="291841" y="871926"/>
                      <a:pt x="256699" y="921226"/>
                      <a:pt x="288925" y="889000"/>
                    </a:cubicBezTo>
                    <a:cubicBezTo>
                      <a:pt x="291292" y="886633"/>
                      <a:pt x="290603" y="882468"/>
                      <a:pt x="292100" y="879475"/>
                    </a:cubicBezTo>
                    <a:cubicBezTo>
                      <a:pt x="293807" y="876062"/>
                      <a:pt x="295519" y="872393"/>
                      <a:pt x="298450" y="869950"/>
                    </a:cubicBezTo>
                    <a:cubicBezTo>
                      <a:pt x="302086" y="866920"/>
                      <a:pt x="307299" y="866351"/>
                      <a:pt x="311150" y="863600"/>
                    </a:cubicBezTo>
                    <a:cubicBezTo>
                      <a:pt x="314804" y="860990"/>
                      <a:pt x="317226" y="856950"/>
                      <a:pt x="320675" y="854075"/>
                    </a:cubicBezTo>
                    <a:cubicBezTo>
                      <a:pt x="323606" y="851632"/>
                      <a:pt x="327025" y="849842"/>
                      <a:pt x="330200" y="847725"/>
                    </a:cubicBezTo>
                    <a:cubicBezTo>
                      <a:pt x="363257" y="781610"/>
                      <a:pt x="342680" y="831788"/>
                      <a:pt x="346075" y="685800"/>
                    </a:cubicBezTo>
                    <a:cubicBezTo>
                      <a:pt x="335492" y="668867"/>
                      <a:pt x="326170" y="651076"/>
                      <a:pt x="314325" y="635000"/>
                    </a:cubicBezTo>
                    <a:cubicBezTo>
                      <a:pt x="312424" y="632420"/>
                      <a:pt x="296039" y="621751"/>
                      <a:pt x="292100" y="619125"/>
                    </a:cubicBezTo>
                    <a:cubicBezTo>
                      <a:pt x="290489" y="612680"/>
                      <a:pt x="288483" y="603277"/>
                      <a:pt x="285750" y="596900"/>
                    </a:cubicBezTo>
                    <a:cubicBezTo>
                      <a:pt x="283886" y="592550"/>
                      <a:pt x="281517" y="588433"/>
                      <a:pt x="279400" y="584200"/>
                    </a:cubicBezTo>
                    <a:cubicBezTo>
                      <a:pt x="278342" y="577850"/>
                      <a:pt x="277574" y="571445"/>
                      <a:pt x="276225" y="565150"/>
                    </a:cubicBezTo>
                    <a:cubicBezTo>
                      <a:pt x="271928" y="545097"/>
                      <a:pt x="271536" y="544734"/>
                      <a:pt x="266700" y="530225"/>
                    </a:cubicBezTo>
                    <a:cubicBezTo>
                      <a:pt x="274527" y="373688"/>
                      <a:pt x="264935" y="569045"/>
                      <a:pt x="273050" y="390525"/>
                    </a:cubicBezTo>
                    <a:cubicBezTo>
                      <a:pt x="275071" y="346071"/>
                      <a:pt x="276504" y="301581"/>
                      <a:pt x="279400" y="257175"/>
                    </a:cubicBezTo>
                    <a:cubicBezTo>
                      <a:pt x="279684" y="252821"/>
                      <a:pt x="280856" y="248486"/>
                      <a:pt x="282575" y="244475"/>
                    </a:cubicBezTo>
                    <a:cubicBezTo>
                      <a:pt x="286202" y="236013"/>
                      <a:pt x="295710" y="228165"/>
                      <a:pt x="301625" y="222250"/>
                    </a:cubicBezTo>
                    <a:cubicBezTo>
                      <a:pt x="303742" y="215900"/>
                      <a:pt x="305257" y="209317"/>
                      <a:pt x="307975" y="203200"/>
                    </a:cubicBezTo>
                    <a:cubicBezTo>
                      <a:pt x="309525" y="199713"/>
                      <a:pt x="312432" y="196988"/>
                      <a:pt x="314325" y="193675"/>
                    </a:cubicBezTo>
                    <a:cubicBezTo>
                      <a:pt x="316673" y="189566"/>
                      <a:pt x="318376" y="185112"/>
                      <a:pt x="320675" y="180975"/>
                    </a:cubicBezTo>
                    <a:cubicBezTo>
                      <a:pt x="323672" y="175580"/>
                      <a:pt x="327646" y="170718"/>
                      <a:pt x="330200" y="165100"/>
                    </a:cubicBezTo>
                    <a:cubicBezTo>
                      <a:pt x="332970" y="159006"/>
                      <a:pt x="331817" y="150783"/>
                      <a:pt x="336550" y="146050"/>
                    </a:cubicBezTo>
                    <a:cubicBezTo>
                      <a:pt x="374780" y="107820"/>
                      <a:pt x="321483" y="162363"/>
                      <a:pt x="352425" y="127000"/>
                    </a:cubicBezTo>
                    <a:cubicBezTo>
                      <a:pt x="357353" y="121368"/>
                      <a:pt x="363328" y="116718"/>
                      <a:pt x="368300" y="111125"/>
                    </a:cubicBezTo>
                    <a:cubicBezTo>
                      <a:pt x="371816" y="107170"/>
                      <a:pt x="374249" y="102326"/>
                      <a:pt x="377825" y="98425"/>
                    </a:cubicBezTo>
                    <a:cubicBezTo>
                      <a:pt x="385916" y="89599"/>
                      <a:pt x="396583" y="82988"/>
                      <a:pt x="403225" y="73025"/>
                    </a:cubicBezTo>
                    <a:cubicBezTo>
                      <a:pt x="405342" y="69850"/>
                      <a:pt x="406877" y="66198"/>
                      <a:pt x="409575" y="63500"/>
                    </a:cubicBezTo>
                    <a:cubicBezTo>
                      <a:pt x="412527" y="60548"/>
                      <a:pt x="428724" y="51386"/>
                      <a:pt x="431800" y="50800"/>
                    </a:cubicBezTo>
                    <a:cubicBezTo>
                      <a:pt x="449596" y="47410"/>
                      <a:pt x="467783" y="46567"/>
                      <a:pt x="485775" y="44450"/>
                    </a:cubicBezTo>
                    <a:cubicBezTo>
                      <a:pt x="501738" y="40459"/>
                      <a:pt x="500210" y="42715"/>
                      <a:pt x="514350" y="28575"/>
                    </a:cubicBezTo>
                    <a:cubicBezTo>
                      <a:pt x="518092" y="24833"/>
                      <a:pt x="519569" y="18951"/>
                      <a:pt x="523875" y="15875"/>
                    </a:cubicBezTo>
                    <a:cubicBezTo>
                      <a:pt x="527426" y="13339"/>
                      <a:pt x="532342" y="13758"/>
                      <a:pt x="536575" y="12700"/>
                    </a:cubicBezTo>
                    <a:cubicBezTo>
                      <a:pt x="539750" y="10583"/>
                      <a:pt x="542687" y="8057"/>
                      <a:pt x="546100" y="6350"/>
                    </a:cubicBezTo>
                    <a:cubicBezTo>
                      <a:pt x="549093" y="4853"/>
                      <a:pt x="552284" y="3377"/>
                      <a:pt x="555625" y="3175"/>
                    </a:cubicBezTo>
                    <a:cubicBezTo>
                      <a:pt x="587334" y="1253"/>
                      <a:pt x="619125" y="1058"/>
                      <a:pt x="650875" y="0"/>
                    </a:cubicBezTo>
                    <a:cubicBezTo>
                      <a:pt x="682625" y="1058"/>
                      <a:pt x="714412" y="1310"/>
                      <a:pt x="746125" y="3175"/>
                    </a:cubicBezTo>
                    <a:cubicBezTo>
                      <a:pt x="750481" y="3431"/>
                      <a:pt x="754814" y="4631"/>
                      <a:pt x="758825" y="6350"/>
                    </a:cubicBezTo>
                    <a:cubicBezTo>
                      <a:pt x="762332" y="7853"/>
                      <a:pt x="765037" y="10807"/>
                      <a:pt x="768350" y="12700"/>
                    </a:cubicBezTo>
                    <a:cubicBezTo>
                      <a:pt x="772459" y="15048"/>
                      <a:pt x="776817" y="16933"/>
                      <a:pt x="781050" y="19050"/>
                    </a:cubicBezTo>
                    <a:cubicBezTo>
                      <a:pt x="786342" y="25400"/>
                      <a:pt x="791340" y="32007"/>
                      <a:pt x="796925" y="38100"/>
                    </a:cubicBezTo>
                    <a:cubicBezTo>
                      <a:pt x="802993" y="44720"/>
                      <a:pt x="810009" y="50438"/>
                      <a:pt x="815975" y="57150"/>
                    </a:cubicBezTo>
                    <a:cubicBezTo>
                      <a:pt x="818510" y="60002"/>
                      <a:pt x="819089" y="64653"/>
                      <a:pt x="822325" y="66675"/>
                    </a:cubicBezTo>
                    <a:cubicBezTo>
                      <a:pt x="828001" y="70223"/>
                      <a:pt x="835025" y="70908"/>
                      <a:pt x="841375" y="73025"/>
                    </a:cubicBezTo>
                    <a:lnTo>
                      <a:pt x="860425" y="79375"/>
                    </a:lnTo>
                    <a:lnTo>
                      <a:pt x="879475" y="85725"/>
                    </a:lnTo>
                    <a:cubicBezTo>
                      <a:pt x="882650" y="88900"/>
                      <a:pt x="885346" y="92640"/>
                      <a:pt x="889000" y="95250"/>
                    </a:cubicBezTo>
                    <a:cubicBezTo>
                      <a:pt x="892851" y="98001"/>
                      <a:pt x="897591" y="99252"/>
                      <a:pt x="901700" y="101600"/>
                    </a:cubicBezTo>
                    <a:cubicBezTo>
                      <a:pt x="905013" y="103493"/>
                      <a:pt x="908050" y="105833"/>
                      <a:pt x="911225" y="107950"/>
                    </a:cubicBezTo>
                    <a:cubicBezTo>
                      <a:pt x="913342" y="111125"/>
                      <a:pt x="916072" y="113968"/>
                      <a:pt x="917575" y="117475"/>
                    </a:cubicBezTo>
                    <a:cubicBezTo>
                      <a:pt x="919294" y="121486"/>
                      <a:pt x="919894" y="125896"/>
                      <a:pt x="920750" y="130175"/>
                    </a:cubicBezTo>
                    <a:cubicBezTo>
                      <a:pt x="923071" y="141778"/>
                      <a:pt x="924621" y="153530"/>
                      <a:pt x="927100" y="165100"/>
                    </a:cubicBezTo>
                    <a:cubicBezTo>
                      <a:pt x="927801" y="168372"/>
                      <a:pt x="929356" y="171407"/>
                      <a:pt x="930275" y="174625"/>
                    </a:cubicBezTo>
                    <a:cubicBezTo>
                      <a:pt x="931474" y="178821"/>
                      <a:pt x="932594" y="183046"/>
                      <a:pt x="933450" y="187325"/>
                    </a:cubicBezTo>
                    <a:cubicBezTo>
                      <a:pt x="935076" y="195455"/>
                      <a:pt x="935681" y="207661"/>
                      <a:pt x="939800" y="215900"/>
                    </a:cubicBezTo>
                    <a:cubicBezTo>
                      <a:pt x="941507" y="219313"/>
                      <a:pt x="944033" y="222250"/>
                      <a:pt x="946150" y="225425"/>
                    </a:cubicBezTo>
                    <a:cubicBezTo>
                      <a:pt x="947208" y="230717"/>
                      <a:pt x="948360" y="235991"/>
                      <a:pt x="949325" y="241300"/>
                    </a:cubicBezTo>
                    <a:cubicBezTo>
                      <a:pt x="950477" y="247634"/>
                      <a:pt x="950335" y="254287"/>
                      <a:pt x="952500" y="260350"/>
                    </a:cubicBezTo>
                    <a:cubicBezTo>
                      <a:pt x="955684" y="269265"/>
                      <a:pt x="965200" y="285750"/>
                      <a:pt x="965200" y="285750"/>
                    </a:cubicBezTo>
                    <a:cubicBezTo>
                      <a:pt x="974776" y="333630"/>
                      <a:pt x="962582" y="273970"/>
                      <a:pt x="971550" y="314325"/>
                    </a:cubicBezTo>
                    <a:cubicBezTo>
                      <a:pt x="979612" y="350602"/>
                      <a:pt x="970157" y="311927"/>
                      <a:pt x="977900" y="342900"/>
                    </a:cubicBezTo>
                    <a:cubicBezTo>
                      <a:pt x="975783" y="360892"/>
                      <a:pt x="973998" y="378925"/>
                      <a:pt x="971550" y="396875"/>
                    </a:cubicBezTo>
                    <a:cubicBezTo>
                      <a:pt x="970821" y="402222"/>
                      <a:pt x="969138" y="407408"/>
                      <a:pt x="968375" y="412750"/>
                    </a:cubicBezTo>
                    <a:cubicBezTo>
                      <a:pt x="965962" y="429644"/>
                      <a:pt x="964687" y="446694"/>
                      <a:pt x="962025" y="463550"/>
                    </a:cubicBezTo>
                    <a:cubicBezTo>
                      <a:pt x="960519" y="473087"/>
                      <a:pt x="947159" y="495449"/>
                      <a:pt x="946150" y="498475"/>
                    </a:cubicBezTo>
                    <a:cubicBezTo>
                      <a:pt x="944033" y="504825"/>
                      <a:pt x="942518" y="511408"/>
                      <a:pt x="939800" y="517525"/>
                    </a:cubicBezTo>
                    <a:cubicBezTo>
                      <a:pt x="923387" y="554454"/>
                      <a:pt x="941854" y="501837"/>
                      <a:pt x="930275" y="536575"/>
                    </a:cubicBezTo>
                    <a:cubicBezTo>
                      <a:pt x="933054" y="553249"/>
                      <a:pt x="936633" y="563542"/>
                      <a:pt x="930275" y="581025"/>
                    </a:cubicBezTo>
                    <a:cubicBezTo>
                      <a:pt x="928741" y="585245"/>
                      <a:pt x="923241" y="586814"/>
                      <a:pt x="920750" y="590550"/>
                    </a:cubicBezTo>
                    <a:cubicBezTo>
                      <a:pt x="916812" y="596457"/>
                      <a:pt x="914878" y="603512"/>
                      <a:pt x="911225" y="609600"/>
                    </a:cubicBezTo>
                    <a:cubicBezTo>
                      <a:pt x="908502" y="614138"/>
                      <a:pt x="904875" y="618067"/>
                      <a:pt x="901700" y="622300"/>
                    </a:cubicBezTo>
                    <a:cubicBezTo>
                      <a:pt x="900642" y="626533"/>
                      <a:pt x="899724" y="630804"/>
                      <a:pt x="898525" y="635000"/>
                    </a:cubicBezTo>
                    <a:cubicBezTo>
                      <a:pt x="897606" y="638218"/>
                      <a:pt x="896006" y="641243"/>
                      <a:pt x="895350" y="644525"/>
                    </a:cubicBezTo>
                    <a:cubicBezTo>
                      <a:pt x="893882" y="651863"/>
                      <a:pt x="896193" y="660436"/>
                      <a:pt x="892175" y="666750"/>
                    </a:cubicBezTo>
                    <a:cubicBezTo>
                      <a:pt x="888599" y="672369"/>
                      <a:pt x="867912" y="682056"/>
                      <a:pt x="860425" y="685800"/>
                    </a:cubicBezTo>
                    <a:cubicBezTo>
                      <a:pt x="858308" y="692150"/>
                      <a:pt x="854905" y="698208"/>
                      <a:pt x="854075" y="704850"/>
                    </a:cubicBezTo>
                    <a:cubicBezTo>
                      <a:pt x="853017" y="713317"/>
                      <a:pt x="851749" y="721760"/>
                      <a:pt x="850900" y="730250"/>
                    </a:cubicBezTo>
                    <a:cubicBezTo>
                      <a:pt x="849632" y="742931"/>
                      <a:pt x="849593" y="755744"/>
                      <a:pt x="847725" y="768350"/>
                    </a:cubicBezTo>
                    <a:cubicBezTo>
                      <a:pt x="845352" y="784365"/>
                      <a:pt x="843320" y="800616"/>
                      <a:pt x="838200" y="815975"/>
                    </a:cubicBezTo>
                    <a:cubicBezTo>
                      <a:pt x="837142" y="819150"/>
                      <a:pt x="836650" y="822574"/>
                      <a:pt x="835025" y="825500"/>
                    </a:cubicBezTo>
                    <a:cubicBezTo>
                      <a:pt x="831319" y="832171"/>
                      <a:pt x="828675" y="840317"/>
                      <a:pt x="822325" y="844550"/>
                    </a:cubicBezTo>
                    <a:lnTo>
                      <a:pt x="812800" y="850900"/>
                    </a:lnTo>
                    <a:cubicBezTo>
                      <a:pt x="805907" y="871580"/>
                      <a:pt x="801303" y="876733"/>
                      <a:pt x="809625" y="901700"/>
                    </a:cubicBezTo>
                    <a:cubicBezTo>
                      <a:pt x="810832" y="905320"/>
                      <a:pt x="815975" y="905933"/>
                      <a:pt x="819150" y="908050"/>
                    </a:cubicBezTo>
                    <a:cubicBezTo>
                      <a:pt x="820208" y="912283"/>
                      <a:pt x="820160" y="916961"/>
                      <a:pt x="822325" y="920750"/>
                    </a:cubicBezTo>
                    <a:cubicBezTo>
                      <a:pt x="835474" y="943762"/>
                      <a:pt x="832371" y="912789"/>
                      <a:pt x="844550" y="949325"/>
                    </a:cubicBezTo>
                    <a:cubicBezTo>
                      <a:pt x="852107" y="971995"/>
                      <a:pt x="845331" y="964662"/>
                      <a:pt x="860425" y="974725"/>
                    </a:cubicBezTo>
                    <a:cubicBezTo>
                      <a:pt x="862542" y="981075"/>
                      <a:pt x="861206" y="990062"/>
                      <a:pt x="866775" y="993775"/>
                    </a:cubicBezTo>
                    <a:cubicBezTo>
                      <a:pt x="881869" y="1003838"/>
                      <a:pt x="872680" y="998918"/>
                      <a:pt x="895350" y="1006475"/>
                    </a:cubicBezTo>
                    <a:cubicBezTo>
                      <a:pt x="898525" y="1007533"/>
                      <a:pt x="902090" y="1007794"/>
                      <a:pt x="904875" y="1009650"/>
                    </a:cubicBezTo>
                    <a:cubicBezTo>
                      <a:pt x="923180" y="1021853"/>
                      <a:pt x="905522" y="1011288"/>
                      <a:pt x="923925" y="1019175"/>
                    </a:cubicBezTo>
                    <a:cubicBezTo>
                      <a:pt x="928275" y="1021039"/>
                      <a:pt x="932275" y="1023661"/>
                      <a:pt x="936625" y="1025525"/>
                    </a:cubicBezTo>
                    <a:cubicBezTo>
                      <a:pt x="939701" y="1026843"/>
                      <a:pt x="943157" y="1027203"/>
                      <a:pt x="946150" y="1028700"/>
                    </a:cubicBezTo>
                    <a:cubicBezTo>
                      <a:pt x="970769" y="1041010"/>
                      <a:pt x="941259" y="1030245"/>
                      <a:pt x="965200" y="1038225"/>
                    </a:cubicBezTo>
                    <a:cubicBezTo>
                      <a:pt x="967317" y="1041400"/>
                      <a:pt x="968314" y="1045728"/>
                      <a:pt x="971550" y="1047750"/>
                    </a:cubicBezTo>
                    <a:cubicBezTo>
                      <a:pt x="976703" y="1050971"/>
                      <a:pt x="995865" y="1055416"/>
                      <a:pt x="1003300" y="1057275"/>
                    </a:cubicBezTo>
                    <a:cubicBezTo>
                      <a:pt x="1006475" y="1059392"/>
                      <a:pt x="1009338" y="1062075"/>
                      <a:pt x="1012825" y="1063625"/>
                    </a:cubicBezTo>
                    <a:cubicBezTo>
                      <a:pt x="1018942" y="1066343"/>
                      <a:pt x="1026306" y="1066262"/>
                      <a:pt x="1031875" y="1069975"/>
                    </a:cubicBezTo>
                    <a:cubicBezTo>
                      <a:pt x="1035050" y="1072092"/>
                      <a:pt x="1037987" y="1074618"/>
                      <a:pt x="1041400" y="1076325"/>
                    </a:cubicBezTo>
                    <a:cubicBezTo>
                      <a:pt x="1044393" y="1077822"/>
                      <a:pt x="1047999" y="1077875"/>
                      <a:pt x="1050925" y="1079500"/>
                    </a:cubicBezTo>
                    <a:cubicBezTo>
                      <a:pt x="1057596" y="1083206"/>
                      <a:pt x="1062571" y="1090349"/>
                      <a:pt x="1069975" y="1092200"/>
                    </a:cubicBezTo>
                    <a:cubicBezTo>
                      <a:pt x="1074208" y="1093258"/>
                      <a:pt x="1078589" y="1093843"/>
                      <a:pt x="1082675" y="1095375"/>
                    </a:cubicBezTo>
                    <a:cubicBezTo>
                      <a:pt x="1087107" y="1097037"/>
                      <a:pt x="1090981" y="1099967"/>
                      <a:pt x="1095375" y="1101725"/>
                    </a:cubicBezTo>
                    <a:cubicBezTo>
                      <a:pt x="1101590" y="1104211"/>
                      <a:pt x="1108075" y="1105958"/>
                      <a:pt x="1114425" y="1108075"/>
                    </a:cubicBezTo>
                    <a:lnTo>
                      <a:pt x="1123950" y="1111250"/>
                    </a:lnTo>
                    <a:cubicBezTo>
                      <a:pt x="1126067" y="1115483"/>
                      <a:pt x="1126664" y="1120920"/>
                      <a:pt x="1130300" y="1123950"/>
                    </a:cubicBezTo>
                    <a:cubicBezTo>
                      <a:pt x="1133652" y="1126744"/>
                      <a:pt x="1138707" y="1126344"/>
                      <a:pt x="1143000" y="1127125"/>
                    </a:cubicBezTo>
                    <a:cubicBezTo>
                      <a:pt x="1162932" y="1130749"/>
                      <a:pt x="1160048" y="1130300"/>
                      <a:pt x="1174750" y="1130300"/>
                    </a:cubicBezTo>
                  </a:path>
                </a:pathLst>
              </a:custGeom>
              <a:gradFill flip="none" rotWithShape="1">
                <a:gsLst>
                  <a:gs pos="21000">
                    <a:srgbClr val="53AC9F"/>
                  </a:gs>
                  <a:gs pos="100000">
                    <a:srgbClr val="000000">
                      <a:alpha val="0"/>
                    </a:srgbClr>
                  </a:gs>
                  <a:gs pos="60000">
                    <a:schemeClr val="tx1">
                      <a:lumMod val="65000"/>
                      <a:lumOff val="35000"/>
                      <a:alpha val="60000"/>
                    </a:schemeClr>
                  </a:gs>
                </a:gsLst>
                <a:lin ang="5760000" scaled="0"/>
                <a:tileRect/>
              </a:gradFill>
              <a:ln w="9525" cap="flat" cmpd="sng" algn="ctr">
                <a:solidFill>
                  <a:schemeClr val="bg2">
                    <a:lumMod val="75000"/>
                    <a:alpha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6874226" y="5194300"/>
                <a:ext cx="633079" cy="666074"/>
              </a:xfrm>
              <a:custGeom>
                <a:avLst/>
                <a:gdLst>
                  <a:gd name="connsiteX0" fmla="*/ 0 w 1174750"/>
                  <a:gd name="connsiteY0" fmla="*/ 1069975 h 1130749"/>
                  <a:gd name="connsiteX1" fmla="*/ 25400 w 1174750"/>
                  <a:gd name="connsiteY1" fmla="*/ 1066800 h 1130749"/>
                  <a:gd name="connsiteX2" fmla="*/ 34925 w 1174750"/>
                  <a:gd name="connsiteY2" fmla="*/ 1063625 h 1130749"/>
                  <a:gd name="connsiteX3" fmla="*/ 41275 w 1174750"/>
                  <a:gd name="connsiteY3" fmla="*/ 1054100 h 1130749"/>
                  <a:gd name="connsiteX4" fmla="*/ 63500 w 1174750"/>
                  <a:gd name="connsiteY4" fmla="*/ 1047750 h 1130749"/>
                  <a:gd name="connsiteX5" fmla="*/ 133350 w 1174750"/>
                  <a:gd name="connsiteY5" fmla="*/ 1038225 h 1130749"/>
                  <a:gd name="connsiteX6" fmla="*/ 142875 w 1174750"/>
                  <a:gd name="connsiteY6" fmla="*/ 1035050 h 1130749"/>
                  <a:gd name="connsiteX7" fmla="*/ 149225 w 1174750"/>
                  <a:gd name="connsiteY7" fmla="*/ 1025525 h 1130749"/>
                  <a:gd name="connsiteX8" fmla="*/ 168275 w 1174750"/>
                  <a:gd name="connsiteY8" fmla="*/ 1019175 h 1130749"/>
                  <a:gd name="connsiteX9" fmla="*/ 177800 w 1174750"/>
                  <a:gd name="connsiteY9" fmla="*/ 1016000 h 1130749"/>
                  <a:gd name="connsiteX10" fmla="*/ 187325 w 1174750"/>
                  <a:gd name="connsiteY10" fmla="*/ 1012825 h 1130749"/>
                  <a:gd name="connsiteX11" fmla="*/ 196850 w 1174750"/>
                  <a:gd name="connsiteY11" fmla="*/ 1006475 h 1130749"/>
                  <a:gd name="connsiteX12" fmla="*/ 203200 w 1174750"/>
                  <a:gd name="connsiteY12" fmla="*/ 993775 h 1130749"/>
                  <a:gd name="connsiteX13" fmla="*/ 212725 w 1174750"/>
                  <a:gd name="connsiteY13" fmla="*/ 981075 h 1130749"/>
                  <a:gd name="connsiteX14" fmla="*/ 215900 w 1174750"/>
                  <a:gd name="connsiteY14" fmla="*/ 968375 h 1130749"/>
                  <a:gd name="connsiteX15" fmla="*/ 222250 w 1174750"/>
                  <a:gd name="connsiteY15" fmla="*/ 958850 h 1130749"/>
                  <a:gd name="connsiteX16" fmla="*/ 228600 w 1174750"/>
                  <a:gd name="connsiteY16" fmla="*/ 939800 h 1130749"/>
                  <a:gd name="connsiteX17" fmla="*/ 238125 w 1174750"/>
                  <a:gd name="connsiteY17" fmla="*/ 933450 h 1130749"/>
                  <a:gd name="connsiteX18" fmla="*/ 254000 w 1174750"/>
                  <a:gd name="connsiteY18" fmla="*/ 917575 h 1130749"/>
                  <a:gd name="connsiteX19" fmla="*/ 269875 w 1174750"/>
                  <a:gd name="connsiteY19" fmla="*/ 904875 h 1130749"/>
                  <a:gd name="connsiteX20" fmla="*/ 288925 w 1174750"/>
                  <a:gd name="connsiteY20" fmla="*/ 889000 h 1130749"/>
                  <a:gd name="connsiteX21" fmla="*/ 292100 w 1174750"/>
                  <a:gd name="connsiteY21" fmla="*/ 879475 h 1130749"/>
                  <a:gd name="connsiteX22" fmla="*/ 298450 w 1174750"/>
                  <a:gd name="connsiteY22" fmla="*/ 869950 h 1130749"/>
                  <a:gd name="connsiteX23" fmla="*/ 311150 w 1174750"/>
                  <a:gd name="connsiteY23" fmla="*/ 863600 h 1130749"/>
                  <a:gd name="connsiteX24" fmla="*/ 320675 w 1174750"/>
                  <a:gd name="connsiteY24" fmla="*/ 854075 h 1130749"/>
                  <a:gd name="connsiteX25" fmla="*/ 330200 w 1174750"/>
                  <a:gd name="connsiteY25" fmla="*/ 847725 h 1130749"/>
                  <a:gd name="connsiteX26" fmla="*/ 346075 w 1174750"/>
                  <a:gd name="connsiteY26" fmla="*/ 685800 h 1130749"/>
                  <a:gd name="connsiteX27" fmla="*/ 314325 w 1174750"/>
                  <a:gd name="connsiteY27" fmla="*/ 635000 h 1130749"/>
                  <a:gd name="connsiteX28" fmla="*/ 292100 w 1174750"/>
                  <a:gd name="connsiteY28" fmla="*/ 619125 h 1130749"/>
                  <a:gd name="connsiteX29" fmla="*/ 285750 w 1174750"/>
                  <a:gd name="connsiteY29" fmla="*/ 596900 h 1130749"/>
                  <a:gd name="connsiteX30" fmla="*/ 279400 w 1174750"/>
                  <a:gd name="connsiteY30" fmla="*/ 584200 h 1130749"/>
                  <a:gd name="connsiteX31" fmla="*/ 276225 w 1174750"/>
                  <a:gd name="connsiteY31" fmla="*/ 565150 h 1130749"/>
                  <a:gd name="connsiteX32" fmla="*/ 266700 w 1174750"/>
                  <a:gd name="connsiteY32" fmla="*/ 530225 h 1130749"/>
                  <a:gd name="connsiteX33" fmla="*/ 273050 w 1174750"/>
                  <a:gd name="connsiteY33" fmla="*/ 390525 h 1130749"/>
                  <a:gd name="connsiteX34" fmla="*/ 279400 w 1174750"/>
                  <a:gd name="connsiteY34" fmla="*/ 257175 h 1130749"/>
                  <a:gd name="connsiteX35" fmla="*/ 282575 w 1174750"/>
                  <a:gd name="connsiteY35" fmla="*/ 244475 h 1130749"/>
                  <a:gd name="connsiteX36" fmla="*/ 301625 w 1174750"/>
                  <a:gd name="connsiteY36" fmla="*/ 222250 h 1130749"/>
                  <a:gd name="connsiteX37" fmla="*/ 307975 w 1174750"/>
                  <a:gd name="connsiteY37" fmla="*/ 203200 h 1130749"/>
                  <a:gd name="connsiteX38" fmla="*/ 314325 w 1174750"/>
                  <a:gd name="connsiteY38" fmla="*/ 193675 h 1130749"/>
                  <a:gd name="connsiteX39" fmla="*/ 320675 w 1174750"/>
                  <a:gd name="connsiteY39" fmla="*/ 180975 h 1130749"/>
                  <a:gd name="connsiteX40" fmla="*/ 330200 w 1174750"/>
                  <a:gd name="connsiteY40" fmla="*/ 165100 h 1130749"/>
                  <a:gd name="connsiteX41" fmla="*/ 336550 w 1174750"/>
                  <a:gd name="connsiteY41" fmla="*/ 146050 h 1130749"/>
                  <a:gd name="connsiteX42" fmla="*/ 352425 w 1174750"/>
                  <a:gd name="connsiteY42" fmla="*/ 127000 h 1130749"/>
                  <a:gd name="connsiteX43" fmla="*/ 368300 w 1174750"/>
                  <a:gd name="connsiteY43" fmla="*/ 111125 h 1130749"/>
                  <a:gd name="connsiteX44" fmla="*/ 377825 w 1174750"/>
                  <a:gd name="connsiteY44" fmla="*/ 98425 h 1130749"/>
                  <a:gd name="connsiteX45" fmla="*/ 403225 w 1174750"/>
                  <a:gd name="connsiteY45" fmla="*/ 73025 h 1130749"/>
                  <a:gd name="connsiteX46" fmla="*/ 409575 w 1174750"/>
                  <a:gd name="connsiteY46" fmla="*/ 63500 h 1130749"/>
                  <a:gd name="connsiteX47" fmla="*/ 431800 w 1174750"/>
                  <a:gd name="connsiteY47" fmla="*/ 50800 h 1130749"/>
                  <a:gd name="connsiteX48" fmla="*/ 485775 w 1174750"/>
                  <a:gd name="connsiteY48" fmla="*/ 44450 h 1130749"/>
                  <a:gd name="connsiteX49" fmla="*/ 514350 w 1174750"/>
                  <a:gd name="connsiteY49" fmla="*/ 28575 h 1130749"/>
                  <a:gd name="connsiteX50" fmla="*/ 523875 w 1174750"/>
                  <a:gd name="connsiteY50" fmla="*/ 15875 h 1130749"/>
                  <a:gd name="connsiteX51" fmla="*/ 536575 w 1174750"/>
                  <a:gd name="connsiteY51" fmla="*/ 12700 h 1130749"/>
                  <a:gd name="connsiteX52" fmla="*/ 546100 w 1174750"/>
                  <a:gd name="connsiteY52" fmla="*/ 6350 h 1130749"/>
                  <a:gd name="connsiteX53" fmla="*/ 555625 w 1174750"/>
                  <a:gd name="connsiteY53" fmla="*/ 3175 h 1130749"/>
                  <a:gd name="connsiteX54" fmla="*/ 650875 w 1174750"/>
                  <a:gd name="connsiteY54" fmla="*/ 0 h 1130749"/>
                  <a:gd name="connsiteX55" fmla="*/ 746125 w 1174750"/>
                  <a:gd name="connsiteY55" fmla="*/ 3175 h 1130749"/>
                  <a:gd name="connsiteX56" fmla="*/ 758825 w 1174750"/>
                  <a:gd name="connsiteY56" fmla="*/ 6350 h 1130749"/>
                  <a:gd name="connsiteX57" fmla="*/ 768350 w 1174750"/>
                  <a:gd name="connsiteY57" fmla="*/ 12700 h 1130749"/>
                  <a:gd name="connsiteX58" fmla="*/ 781050 w 1174750"/>
                  <a:gd name="connsiteY58" fmla="*/ 19050 h 1130749"/>
                  <a:gd name="connsiteX59" fmla="*/ 796925 w 1174750"/>
                  <a:gd name="connsiteY59" fmla="*/ 38100 h 1130749"/>
                  <a:gd name="connsiteX60" fmla="*/ 815975 w 1174750"/>
                  <a:gd name="connsiteY60" fmla="*/ 57150 h 1130749"/>
                  <a:gd name="connsiteX61" fmla="*/ 822325 w 1174750"/>
                  <a:gd name="connsiteY61" fmla="*/ 66675 h 1130749"/>
                  <a:gd name="connsiteX62" fmla="*/ 841375 w 1174750"/>
                  <a:gd name="connsiteY62" fmla="*/ 73025 h 1130749"/>
                  <a:gd name="connsiteX63" fmla="*/ 860425 w 1174750"/>
                  <a:gd name="connsiteY63" fmla="*/ 79375 h 1130749"/>
                  <a:gd name="connsiteX64" fmla="*/ 879475 w 1174750"/>
                  <a:gd name="connsiteY64" fmla="*/ 85725 h 1130749"/>
                  <a:gd name="connsiteX65" fmla="*/ 889000 w 1174750"/>
                  <a:gd name="connsiteY65" fmla="*/ 95250 h 1130749"/>
                  <a:gd name="connsiteX66" fmla="*/ 901700 w 1174750"/>
                  <a:gd name="connsiteY66" fmla="*/ 101600 h 1130749"/>
                  <a:gd name="connsiteX67" fmla="*/ 911225 w 1174750"/>
                  <a:gd name="connsiteY67" fmla="*/ 107950 h 1130749"/>
                  <a:gd name="connsiteX68" fmla="*/ 917575 w 1174750"/>
                  <a:gd name="connsiteY68" fmla="*/ 117475 h 1130749"/>
                  <a:gd name="connsiteX69" fmla="*/ 920750 w 1174750"/>
                  <a:gd name="connsiteY69" fmla="*/ 130175 h 1130749"/>
                  <a:gd name="connsiteX70" fmla="*/ 927100 w 1174750"/>
                  <a:gd name="connsiteY70" fmla="*/ 165100 h 1130749"/>
                  <a:gd name="connsiteX71" fmla="*/ 930275 w 1174750"/>
                  <a:gd name="connsiteY71" fmla="*/ 174625 h 1130749"/>
                  <a:gd name="connsiteX72" fmla="*/ 933450 w 1174750"/>
                  <a:gd name="connsiteY72" fmla="*/ 187325 h 1130749"/>
                  <a:gd name="connsiteX73" fmla="*/ 939800 w 1174750"/>
                  <a:gd name="connsiteY73" fmla="*/ 215900 h 1130749"/>
                  <a:gd name="connsiteX74" fmla="*/ 946150 w 1174750"/>
                  <a:gd name="connsiteY74" fmla="*/ 225425 h 1130749"/>
                  <a:gd name="connsiteX75" fmla="*/ 949325 w 1174750"/>
                  <a:gd name="connsiteY75" fmla="*/ 241300 h 1130749"/>
                  <a:gd name="connsiteX76" fmla="*/ 952500 w 1174750"/>
                  <a:gd name="connsiteY76" fmla="*/ 260350 h 1130749"/>
                  <a:gd name="connsiteX77" fmla="*/ 965200 w 1174750"/>
                  <a:gd name="connsiteY77" fmla="*/ 285750 h 1130749"/>
                  <a:gd name="connsiteX78" fmla="*/ 971550 w 1174750"/>
                  <a:gd name="connsiteY78" fmla="*/ 314325 h 1130749"/>
                  <a:gd name="connsiteX79" fmla="*/ 977900 w 1174750"/>
                  <a:gd name="connsiteY79" fmla="*/ 342900 h 1130749"/>
                  <a:gd name="connsiteX80" fmla="*/ 971550 w 1174750"/>
                  <a:gd name="connsiteY80" fmla="*/ 396875 h 1130749"/>
                  <a:gd name="connsiteX81" fmla="*/ 968375 w 1174750"/>
                  <a:gd name="connsiteY81" fmla="*/ 412750 h 1130749"/>
                  <a:gd name="connsiteX82" fmla="*/ 962025 w 1174750"/>
                  <a:gd name="connsiteY82" fmla="*/ 463550 h 1130749"/>
                  <a:gd name="connsiteX83" fmla="*/ 946150 w 1174750"/>
                  <a:gd name="connsiteY83" fmla="*/ 498475 h 1130749"/>
                  <a:gd name="connsiteX84" fmla="*/ 939800 w 1174750"/>
                  <a:gd name="connsiteY84" fmla="*/ 517525 h 1130749"/>
                  <a:gd name="connsiteX85" fmla="*/ 930275 w 1174750"/>
                  <a:gd name="connsiteY85" fmla="*/ 536575 h 1130749"/>
                  <a:gd name="connsiteX86" fmla="*/ 930275 w 1174750"/>
                  <a:gd name="connsiteY86" fmla="*/ 581025 h 1130749"/>
                  <a:gd name="connsiteX87" fmla="*/ 920750 w 1174750"/>
                  <a:gd name="connsiteY87" fmla="*/ 590550 h 1130749"/>
                  <a:gd name="connsiteX88" fmla="*/ 911225 w 1174750"/>
                  <a:gd name="connsiteY88" fmla="*/ 609600 h 1130749"/>
                  <a:gd name="connsiteX89" fmla="*/ 901700 w 1174750"/>
                  <a:gd name="connsiteY89" fmla="*/ 622300 h 1130749"/>
                  <a:gd name="connsiteX90" fmla="*/ 898525 w 1174750"/>
                  <a:gd name="connsiteY90" fmla="*/ 635000 h 1130749"/>
                  <a:gd name="connsiteX91" fmla="*/ 895350 w 1174750"/>
                  <a:gd name="connsiteY91" fmla="*/ 644525 h 1130749"/>
                  <a:gd name="connsiteX92" fmla="*/ 892175 w 1174750"/>
                  <a:gd name="connsiteY92" fmla="*/ 666750 h 1130749"/>
                  <a:gd name="connsiteX93" fmla="*/ 860425 w 1174750"/>
                  <a:gd name="connsiteY93" fmla="*/ 685800 h 1130749"/>
                  <a:gd name="connsiteX94" fmla="*/ 854075 w 1174750"/>
                  <a:gd name="connsiteY94" fmla="*/ 704850 h 1130749"/>
                  <a:gd name="connsiteX95" fmla="*/ 850900 w 1174750"/>
                  <a:gd name="connsiteY95" fmla="*/ 730250 h 1130749"/>
                  <a:gd name="connsiteX96" fmla="*/ 847725 w 1174750"/>
                  <a:gd name="connsiteY96" fmla="*/ 768350 h 1130749"/>
                  <a:gd name="connsiteX97" fmla="*/ 838200 w 1174750"/>
                  <a:gd name="connsiteY97" fmla="*/ 815975 h 1130749"/>
                  <a:gd name="connsiteX98" fmla="*/ 835025 w 1174750"/>
                  <a:gd name="connsiteY98" fmla="*/ 825500 h 1130749"/>
                  <a:gd name="connsiteX99" fmla="*/ 822325 w 1174750"/>
                  <a:gd name="connsiteY99" fmla="*/ 844550 h 1130749"/>
                  <a:gd name="connsiteX100" fmla="*/ 812800 w 1174750"/>
                  <a:gd name="connsiteY100" fmla="*/ 850900 h 1130749"/>
                  <a:gd name="connsiteX101" fmla="*/ 809625 w 1174750"/>
                  <a:gd name="connsiteY101" fmla="*/ 901700 h 1130749"/>
                  <a:gd name="connsiteX102" fmla="*/ 819150 w 1174750"/>
                  <a:gd name="connsiteY102" fmla="*/ 908050 h 1130749"/>
                  <a:gd name="connsiteX103" fmla="*/ 822325 w 1174750"/>
                  <a:gd name="connsiteY103" fmla="*/ 920750 h 1130749"/>
                  <a:gd name="connsiteX104" fmla="*/ 844550 w 1174750"/>
                  <a:gd name="connsiteY104" fmla="*/ 949325 h 1130749"/>
                  <a:gd name="connsiteX105" fmla="*/ 860425 w 1174750"/>
                  <a:gd name="connsiteY105" fmla="*/ 974725 h 1130749"/>
                  <a:gd name="connsiteX106" fmla="*/ 866775 w 1174750"/>
                  <a:gd name="connsiteY106" fmla="*/ 993775 h 1130749"/>
                  <a:gd name="connsiteX107" fmla="*/ 895350 w 1174750"/>
                  <a:gd name="connsiteY107" fmla="*/ 1006475 h 1130749"/>
                  <a:gd name="connsiteX108" fmla="*/ 904875 w 1174750"/>
                  <a:gd name="connsiteY108" fmla="*/ 1009650 h 1130749"/>
                  <a:gd name="connsiteX109" fmla="*/ 923925 w 1174750"/>
                  <a:gd name="connsiteY109" fmla="*/ 1019175 h 1130749"/>
                  <a:gd name="connsiteX110" fmla="*/ 936625 w 1174750"/>
                  <a:gd name="connsiteY110" fmla="*/ 1025525 h 1130749"/>
                  <a:gd name="connsiteX111" fmla="*/ 946150 w 1174750"/>
                  <a:gd name="connsiteY111" fmla="*/ 1028700 h 1130749"/>
                  <a:gd name="connsiteX112" fmla="*/ 965200 w 1174750"/>
                  <a:gd name="connsiteY112" fmla="*/ 1038225 h 1130749"/>
                  <a:gd name="connsiteX113" fmla="*/ 971550 w 1174750"/>
                  <a:gd name="connsiteY113" fmla="*/ 1047750 h 1130749"/>
                  <a:gd name="connsiteX114" fmla="*/ 1003300 w 1174750"/>
                  <a:gd name="connsiteY114" fmla="*/ 1057275 h 1130749"/>
                  <a:gd name="connsiteX115" fmla="*/ 1012825 w 1174750"/>
                  <a:gd name="connsiteY115" fmla="*/ 1063625 h 1130749"/>
                  <a:gd name="connsiteX116" fmla="*/ 1031875 w 1174750"/>
                  <a:gd name="connsiteY116" fmla="*/ 1069975 h 1130749"/>
                  <a:gd name="connsiteX117" fmla="*/ 1041400 w 1174750"/>
                  <a:gd name="connsiteY117" fmla="*/ 1076325 h 1130749"/>
                  <a:gd name="connsiteX118" fmla="*/ 1050925 w 1174750"/>
                  <a:gd name="connsiteY118" fmla="*/ 1079500 h 1130749"/>
                  <a:gd name="connsiteX119" fmla="*/ 1069975 w 1174750"/>
                  <a:gd name="connsiteY119" fmla="*/ 1092200 h 1130749"/>
                  <a:gd name="connsiteX120" fmla="*/ 1082675 w 1174750"/>
                  <a:gd name="connsiteY120" fmla="*/ 1095375 h 1130749"/>
                  <a:gd name="connsiteX121" fmla="*/ 1095375 w 1174750"/>
                  <a:gd name="connsiteY121" fmla="*/ 1101725 h 1130749"/>
                  <a:gd name="connsiteX122" fmla="*/ 1114425 w 1174750"/>
                  <a:gd name="connsiteY122" fmla="*/ 1108075 h 1130749"/>
                  <a:gd name="connsiteX123" fmla="*/ 1123950 w 1174750"/>
                  <a:gd name="connsiteY123" fmla="*/ 1111250 h 1130749"/>
                  <a:gd name="connsiteX124" fmla="*/ 1130300 w 1174750"/>
                  <a:gd name="connsiteY124" fmla="*/ 1123950 h 1130749"/>
                  <a:gd name="connsiteX125" fmla="*/ 1143000 w 1174750"/>
                  <a:gd name="connsiteY125" fmla="*/ 1127125 h 1130749"/>
                  <a:gd name="connsiteX126" fmla="*/ 1174750 w 1174750"/>
                  <a:gd name="connsiteY126" fmla="*/ 1130300 h 113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174750" h="1130749">
                    <a:moveTo>
                      <a:pt x="0" y="1069975"/>
                    </a:moveTo>
                    <a:cubicBezTo>
                      <a:pt x="8467" y="1068917"/>
                      <a:pt x="17005" y="1068326"/>
                      <a:pt x="25400" y="1066800"/>
                    </a:cubicBezTo>
                    <a:cubicBezTo>
                      <a:pt x="28693" y="1066201"/>
                      <a:pt x="32312" y="1065716"/>
                      <a:pt x="34925" y="1063625"/>
                    </a:cubicBezTo>
                    <a:cubicBezTo>
                      <a:pt x="37905" y="1061241"/>
                      <a:pt x="38295" y="1056484"/>
                      <a:pt x="41275" y="1054100"/>
                    </a:cubicBezTo>
                    <a:cubicBezTo>
                      <a:pt x="43251" y="1052519"/>
                      <a:pt x="62794" y="1047859"/>
                      <a:pt x="63500" y="1047750"/>
                    </a:cubicBezTo>
                    <a:cubicBezTo>
                      <a:pt x="86726" y="1044177"/>
                      <a:pt x="133350" y="1038225"/>
                      <a:pt x="133350" y="1038225"/>
                    </a:cubicBezTo>
                    <a:cubicBezTo>
                      <a:pt x="136525" y="1037167"/>
                      <a:pt x="140262" y="1037141"/>
                      <a:pt x="142875" y="1035050"/>
                    </a:cubicBezTo>
                    <a:cubicBezTo>
                      <a:pt x="145855" y="1032666"/>
                      <a:pt x="145989" y="1027547"/>
                      <a:pt x="149225" y="1025525"/>
                    </a:cubicBezTo>
                    <a:cubicBezTo>
                      <a:pt x="154901" y="1021977"/>
                      <a:pt x="161925" y="1021292"/>
                      <a:pt x="168275" y="1019175"/>
                    </a:cubicBezTo>
                    <a:lnTo>
                      <a:pt x="177800" y="1016000"/>
                    </a:lnTo>
                    <a:cubicBezTo>
                      <a:pt x="180975" y="1014942"/>
                      <a:pt x="184540" y="1014681"/>
                      <a:pt x="187325" y="1012825"/>
                    </a:cubicBezTo>
                    <a:lnTo>
                      <a:pt x="196850" y="1006475"/>
                    </a:lnTo>
                    <a:cubicBezTo>
                      <a:pt x="198967" y="1002242"/>
                      <a:pt x="200692" y="997789"/>
                      <a:pt x="203200" y="993775"/>
                    </a:cubicBezTo>
                    <a:cubicBezTo>
                      <a:pt x="206005" y="989288"/>
                      <a:pt x="210358" y="985808"/>
                      <a:pt x="212725" y="981075"/>
                    </a:cubicBezTo>
                    <a:cubicBezTo>
                      <a:pt x="214676" y="977172"/>
                      <a:pt x="214181" y="972386"/>
                      <a:pt x="215900" y="968375"/>
                    </a:cubicBezTo>
                    <a:cubicBezTo>
                      <a:pt x="217403" y="964868"/>
                      <a:pt x="220700" y="962337"/>
                      <a:pt x="222250" y="958850"/>
                    </a:cubicBezTo>
                    <a:cubicBezTo>
                      <a:pt x="224968" y="952733"/>
                      <a:pt x="223031" y="943513"/>
                      <a:pt x="228600" y="939800"/>
                    </a:cubicBezTo>
                    <a:lnTo>
                      <a:pt x="238125" y="933450"/>
                    </a:lnTo>
                    <a:cubicBezTo>
                      <a:pt x="255058" y="908050"/>
                      <a:pt x="232833" y="938742"/>
                      <a:pt x="254000" y="917575"/>
                    </a:cubicBezTo>
                    <a:cubicBezTo>
                      <a:pt x="268361" y="903214"/>
                      <a:pt x="251332" y="911056"/>
                      <a:pt x="269875" y="904875"/>
                    </a:cubicBezTo>
                    <a:cubicBezTo>
                      <a:pt x="291841" y="871926"/>
                      <a:pt x="256699" y="921226"/>
                      <a:pt x="288925" y="889000"/>
                    </a:cubicBezTo>
                    <a:cubicBezTo>
                      <a:pt x="291292" y="886633"/>
                      <a:pt x="290603" y="882468"/>
                      <a:pt x="292100" y="879475"/>
                    </a:cubicBezTo>
                    <a:cubicBezTo>
                      <a:pt x="293807" y="876062"/>
                      <a:pt x="295519" y="872393"/>
                      <a:pt x="298450" y="869950"/>
                    </a:cubicBezTo>
                    <a:cubicBezTo>
                      <a:pt x="302086" y="866920"/>
                      <a:pt x="307299" y="866351"/>
                      <a:pt x="311150" y="863600"/>
                    </a:cubicBezTo>
                    <a:cubicBezTo>
                      <a:pt x="314804" y="860990"/>
                      <a:pt x="317226" y="856950"/>
                      <a:pt x="320675" y="854075"/>
                    </a:cubicBezTo>
                    <a:cubicBezTo>
                      <a:pt x="323606" y="851632"/>
                      <a:pt x="327025" y="849842"/>
                      <a:pt x="330200" y="847725"/>
                    </a:cubicBezTo>
                    <a:cubicBezTo>
                      <a:pt x="363257" y="781610"/>
                      <a:pt x="342680" y="831788"/>
                      <a:pt x="346075" y="685800"/>
                    </a:cubicBezTo>
                    <a:cubicBezTo>
                      <a:pt x="335492" y="668867"/>
                      <a:pt x="326170" y="651076"/>
                      <a:pt x="314325" y="635000"/>
                    </a:cubicBezTo>
                    <a:cubicBezTo>
                      <a:pt x="312424" y="632420"/>
                      <a:pt x="296039" y="621751"/>
                      <a:pt x="292100" y="619125"/>
                    </a:cubicBezTo>
                    <a:cubicBezTo>
                      <a:pt x="290489" y="612680"/>
                      <a:pt x="288483" y="603277"/>
                      <a:pt x="285750" y="596900"/>
                    </a:cubicBezTo>
                    <a:cubicBezTo>
                      <a:pt x="283886" y="592550"/>
                      <a:pt x="281517" y="588433"/>
                      <a:pt x="279400" y="584200"/>
                    </a:cubicBezTo>
                    <a:cubicBezTo>
                      <a:pt x="278342" y="577850"/>
                      <a:pt x="277574" y="571445"/>
                      <a:pt x="276225" y="565150"/>
                    </a:cubicBezTo>
                    <a:cubicBezTo>
                      <a:pt x="271928" y="545097"/>
                      <a:pt x="271536" y="544734"/>
                      <a:pt x="266700" y="530225"/>
                    </a:cubicBezTo>
                    <a:cubicBezTo>
                      <a:pt x="274527" y="373688"/>
                      <a:pt x="264935" y="569045"/>
                      <a:pt x="273050" y="390525"/>
                    </a:cubicBezTo>
                    <a:cubicBezTo>
                      <a:pt x="275071" y="346071"/>
                      <a:pt x="276504" y="301581"/>
                      <a:pt x="279400" y="257175"/>
                    </a:cubicBezTo>
                    <a:cubicBezTo>
                      <a:pt x="279684" y="252821"/>
                      <a:pt x="280856" y="248486"/>
                      <a:pt x="282575" y="244475"/>
                    </a:cubicBezTo>
                    <a:cubicBezTo>
                      <a:pt x="286202" y="236013"/>
                      <a:pt x="295710" y="228165"/>
                      <a:pt x="301625" y="222250"/>
                    </a:cubicBezTo>
                    <a:cubicBezTo>
                      <a:pt x="303742" y="215900"/>
                      <a:pt x="305257" y="209317"/>
                      <a:pt x="307975" y="203200"/>
                    </a:cubicBezTo>
                    <a:cubicBezTo>
                      <a:pt x="309525" y="199713"/>
                      <a:pt x="312432" y="196988"/>
                      <a:pt x="314325" y="193675"/>
                    </a:cubicBezTo>
                    <a:cubicBezTo>
                      <a:pt x="316673" y="189566"/>
                      <a:pt x="318376" y="185112"/>
                      <a:pt x="320675" y="180975"/>
                    </a:cubicBezTo>
                    <a:cubicBezTo>
                      <a:pt x="323672" y="175580"/>
                      <a:pt x="327646" y="170718"/>
                      <a:pt x="330200" y="165100"/>
                    </a:cubicBezTo>
                    <a:cubicBezTo>
                      <a:pt x="332970" y="159006"/>
                      <a:pt x="331817" y="150783"/>
                      <a:pt x="336550" y="146050"/>
                    </a:cubicBezTo>
                    <a:cubicBezTo>
                      <a:pt x="374780" y="107820"/>
                      <a:pt x="321483" y="162363"/>
                      <a:pt x="352425" y="127000"/>
                    </a:cubicBezTo>
                    <a:cubicBezTo>
                      <a:pt x="357353" y="121368"/>
                      <a:pt x="363328" y="116718"/>
                      <a:pt x="368300" y="111125"/>
                    </a:cubicBezTo>
                    <a:cubicBezTo>
                      <a:pt x="371816" y="107170"/>
                      <a:pt x="374249" y="102326"/>
                      <a:pt x="377825" y="98425"/>
                    </a:cubicBezTo>
                    <a:cubicBezTo>
                      <a:pt x="385916" y="89599"/>
                      <a:pt x="396583" y="82988"/>
                      <a:pt x="403225" y="73025"/>
                    </a:cubicBezTo>
                    <a:cubicBezTo>
                      <a:pt x="405342" y="69850"/>
                      <a:pt x="406877" y="66198"/>
                      <a:pt x="409575" y="63500"/>
                    </a:cubicBezTo>
                    <a:cubicBezTo>
                      <a:pt x="412527" y="60548"/>
                      <a:pt x="428724" y="51386"/>
                      <a:pt x="431800" y="50800"/>
                    </a:cubicBezTo>
                    <a:cubicBezTo>
                      <a:pt x="449596" y="47410"/>
                      <a:pt x="467783" y="46567"/>
                      <a:pt x="485775" y="44450"/>
                    </a:cubicBezTo>
                    <a:cubicBezTo>
                      <a:pt x="501738" y="40459"/>
                      <a:pt x="500210" y="42715"/>
                      <a:pt x="514350" y="28575"/>
                    </a:cubicBezTo>
                    <a:cubicBezTo>
                      <a:pt x="518092" y="24833"/>
                      <a:pt x="519569" y="18951"/>
                      <a:pt x="523875" y="15875"/>
                    </a:cubicBezTo>
                    <a:cubicBezTo>
                      <a:pt x="527426" y="13339"/>
                      <a:pt x="532342" y="13758"/>
                      <a:pt x="536575" y="12700"/>
                    </a:cubicBezTo>
                    <a:cubicBezTo>
                      <a:pt x="539750" y="10583"/>
                      <a:pt x="542687" y="8057"/>
                      <a:pt x="546100" y="6350"/>
                    </a:cubicBezTo>
                    <a:cubicBezTo>
                      <a:pt x="549093" y="4853"/>
                      <a:pt x="552284" y="3377"/>
                      <a:pt x="555625" y="3175"/>
                    </a:cubicBezTo>
                    <a:cubicBezTo>
                      <a:pt x="587334" y="1253"/>
                      <a:pt x="619125" y="1058"/>
                      <a:pt x="650875" y="0"/>
                    </a:cubicBezTo>
                    <a:cubicBezTo>
                      <a:pt x="682625" y="1058"/>
                      <a:pt x="714412" y="1310"/>
                      <a:pt x="746125" y="3175"/>
                    </a:cubicBezTo>
                    <a:cubicBezTo>
                      <a:pt x="750481" y="3431"/>
                      <a:pt x="754814" y="4631"/>
                      <a:pt x="758825" y="6350"/>
                    </a:cubicBezTo>
                    <a:cubicBezTo>
                      <a:pt x="762332" y="7853"/>
                      <a:pt x="765037" y="10807"/>
                      <a:pt x="768350" y="12700"/>
                    </a:cubicBezTo>
                    <a:cubicBezTo>
                      <a:pt x="772459" y="15048"/>
                      <a:pt x="776817" y="16933"/>
                      <a:pt x="781050" y="19050"/>
                    </a:cubicBezTo>
                    <a:cubicBezTo>
                      <a:pt x="786342" y="25400"/>
                      <a:pt x="791340" y="32007"/>
                      <a:pt x="796925" y="38100"/>
                    </a:cubicBezTo>
                    <a:cubicBezTo>
                      <a:pt x="802993" y="44720"/>
                      <a:pt x="810009" y="50438"/>
                      <a:pt x="815975" y="57150"/>
                    </a:cubicBezTo>
                    <a:cubicBezTo>
                      <a:pt x="818510" y="60002"/>
                      <a:pt x="819089" y="64653"/>
                      <a:pt x="822325" y="66675"/>
                    </a:cubicBezTo>
                    <a:cubicBezTo>
                      <a:pt x="828001" y="70223"/>
                      <a:pt x="835025" y="70908"/>
                      <a:pt x="841375" y="73025"/>
                    </a:cubicBezTo>
                    <a:lnTo>
                      <a:pt x="860425" y="79375"/>
                    </a:lnTo>
                    <a:lnTo>
                      <a:pt x="879475" y="85725"/>
                    </a:lnTo>
                    <a:cubicBezTo>
                      <a:pt x="882650" y="88900"/>
                      <a:pt x="885346" y="92640"/>
                      <a:pt x="889000" y="95250"/>
                    </a:cubicBezTo>
                    <a:cubicBezTo>
                      <a:pt x="892851" y="98001"/>
                      <a:pt x="897591" y="99252"/>
                      <a:pt x="901700" y="101600"/>
                    </a:cubicBezTo>
                    <a:cubicBezTo>
                      <a:pt x="905013" y="103493"/>
                      <a:pt x="908050" y="105833"/>
                      <a:pt x="911225" y="107950"/>
                    </a:cubicBezTo>
                    <a:cubicBezTo>
                      <a:pt x="913342" y="111125"/>
                      <a:pt x="916072" y="113968"/>
                      <a:pt x="917575" y="117475"/>
                    </a:cubicBezTo>
                    <a:cubicBezTo>
                      <a:pt x="919294" y="121486"/>
                      <a:pt x="919894" y="125896"/>
                      <a:pt x="920750" y="130175"/>
                    </a:cubicBezTo>
                    <a:cubicBezTo>
                      <a:pt x="923071" y="141778"/>
                      <a:pt x="924621" y="153530"/>
                      <a:pt x="927100" y="165100"/>
                    </a:cubicBezTo>
                    <a:cubicBezTo>
                      <a:pt x="927801" y="168372"/>
                      <a:pt x="929356" y="171407"/>
                      <a:pt x="930275" y="174625"/>
                    </a:cubicBezTo>
                    <a:cubicBezTo>
                      <a:pt x="931474" y="178821"/>
                      <a:pt x="932594" y="183046"/>
                      <a:pt x="933450" y="187325"/>
                    </a:cubicBezTo>
                    <a:cubicBezTo>
                      <a:pt x="935076" y="195455"/>
                      <a:pt x="935681" y="207661"/>
                      <a:pt x="939800" y="215900"/>
                    </a:cubicBezTo>
                    <a:cubicBezTo>
                      <a:pt x="941507" y="219313"/>
                      <a:pt x="944033" y="222250"/>
                      <a:pt x="946150" y="225425"/>
                    </a:cubicBezTo>
                    <a:cubicBezTo>
                      <a:pt x="947208" y="230717"/>
                      <a:pt x="948360" y="235991"/>
                      <a:pt x="949325" y="241300"/>
                    </a:cubicBezTo>
                    <a:cubicBezTo>
                      <a:pt x="950477" y="247634"/>
                      <a:pt x="950335" y="254287"/>
                      <a:pt x="952500" y="260350"/>
                    </a:cubicBezTo>
                    <a:cubicBezTo>
                      <a:pt x="955684" y="269265"/>
                      <a:pt x="965200" y="285750"/>
                      <a:pt x="965200" y="285750"/>
                    </a:cubicBezTo>
                    <a:cubicBezTo>
                      <a:pt x="974776" y="333630"/>
                      <a:pt x="962582" y="273970"/>
                      <a:pt x="971550" y="314325"/>
                    </a:cubicBezTo>
                    <a:cubicBezTo>
                      <a:pt x="979612" y="350602"/>
                      <a:pt x="970157" y="311927"/>
                      <a:pt x="977900" y="342900"/>
                    </a:cubicBezTo>
                    <a:cubicBezTo>
                      <a:pt x="975783" y="360892"/>
                      <a:pt x="973998" y="378925"/>
                      <a:pt x="971550" y="396875"/>
                    </a:cubicBezTo>
                    <a:cubicBezTo>
                      <a:pt x="970821" y="402222"/>
                      <a:pt x="969138" y="407408"/>
                      <a:pt x="968375" y="412750"/>
                    </a:cubicBezTo>
                    <a:cubicBezTo>
                      <a:pt x="965962" y="429644"/>
                      <a:pt x="964687" y="446694"/>
                      <a:pt x="962025" y="463550"/>
                    </a:cubicBezTo>
                    <a:cubicBezTo>
                      <a:pt x="960519" y="473087"/>
                      <a:pt x="947159" y="495449"/>
                      <a:pt x="946150" y="498475"/>
                    </a:cubicBezTo>
                    <a:cubicBezTo>
                      <a:pt x="944033" y="504825"/>
                      <a:pt x="942518" y="511408"/>
                      <a:pt x="939800" y="517525"/>
                    </a:cubicBezTo>
                    <a:cubicBezTo>
                      <a:pt x="923387" y="554454"/>
                      <a:pt x="941854" y="501837"/>
                      <a:pt x="930275" y="536575"/>
                    </a:cubicBezTo>
                    <a:cubicBezTo>
                      <a:pt x="933054" y="553249"/>
                      <a:pt x="936633" y="563542"/>
                      <a:pt x="930275" y="581025"/>
                    </a:cubicBezTo>
                    <a:cubicBezTo>
                      <a:pt x="928741" y="585245"/>
                      <a:pt x="923241" y="586814"/>
                      <a:pt x="920750" y="590550"/>
                    </a:cubicBezTo>
                    <a:cubicBezTo>
                      <a:pt x="916812" y="596457"/>
                      <a:pt x="914878" y="603512"/>
                      <a:pt x="911225" y="609600"/>
                    </a:cubicBezTo>
                    <a:cubicBezTo>
                      <a:pt x="908502" y="614138"/>
                      <a:pt x="904875" y="618067"/>
                      <a:pt x="901700" y="622300"/>
                    </a:cubicBezTo>
                    <a:cubicBezTo>
                      <a:pt x="900642" y="626533"/>
                      <a:pt x="899724" y="630804"/>
                      <a:pt x="898525" y="635000"/>
                    </a:cubicBezTo>
                    <a:cubicBezTo>
                      <a:pt x="897606" y="638218"/>
                      <a:pt x="896006" y="641243"/>
                      <a:pt x="895350" y="644525"/>
                    </a:cubicBezTo>
                    <a:cubicBezTo>
                      <a:pt x="893882" y="651863"/>
                      <a:pt x="896193" y="660436"/>
                      <a:pt x="892175" y="666750"/>
                    </a:cubicBezTo>
                    <a:cubicBezTo>
                      <a:pt x="888599" y="672369"/>
                      <a:pt x="867912" y="682056"/>
                      <a:pt x="860425" y="685800"/>
                    </a:cubicBezTo>
                    <a:cubicBezTo>
                      <a:pt x="858308" y="692150"/>
                      <a:pt x="854905" y="698208"/>
                      <a:pt x="854075" y="704850"/>
                    </a:cubicBezTo>
                    <a:cubicBezTo>
                      <a:pt x="853017" y="713317"/>
                      <a:pt x="851749" y="721760"/>
                      <a:pt x="850900" y="730250"/>
                    </a:cubicBezTo>
                    <a:cubicBezTo>
                      <a:pt x="849632" y="742931"/>
                      <a:pt x="849593" y="755744"/>
                      <a:pt x="847725" y="768350"/>
                    </a:cubicBezTo>
                    <a:cubicBezTo>
                      <a:pt x="845352" y="784365"/>
                      <a:pt x="843320" y="800616"/>
                      <a:pt x="838200" y="815975"/>
                    </a:cubicBezTo>
                    <a:cubicBezTo>
                      <a:pt x="837142" y="819150"/>
                      <a:pt x="836650" y="822574"/>
                      <a:pt x="835025" y="825500"/>
                    </a:cubicBezTo>
                    <a:cubicBezTo>
                      <a:pt x="831319" y="832171"/>
                      <a:pt x="828675" y="840317"/>
                      <a:pt x="822325" y="844550"/>
                    </a:cubicBezTo>
                    <a:lnTo>
                      <a:pt x="812800" y="850900"/>
                    </a:lnTo>
                    <a:cubicBezTo>
                      <a:pt x="805907" y="871580"/>
                      <a:pt x="801303" y="876733"/>
                      <a:pt x="809625" y="901700"/>
                    </a:cubicBezTo>
                    <a:cubicBezTo>
                      <a:pt x="810832" y="905320"/>
                      <a:pt x="815975" y="905933"/>
                      <a:pt x="819150" y="908050"/>
                    </a:cubicBezTo>
                    <a:cubicBezTo>
                      <a:pt x="820208" y="912283"/>
                      <a:pt x="820160" y="916961"/>
                      <a:pt x="822325" y="920750"/>
                    </a:cubicBezTo>
                    <a:cubicBezTo>
                      <a:pt x="835474" y="943762"/>
                      <a:pt x="832371" y="912789"/>
                      <a:pt x="844550" y="949325"/>
                    </a:cubicBezTo>
                    <a:cubicBezTo>
                      <a:pt x="852107" y="971995"/>
                      <a:pt x="845331" y="964662"/>
                      <a:pt x="860425" y="974725"/>
                    </a:cubicBezTo>
                    <a:cubicBezTo>
                      <a:pt x="862542" y="981075"/>
                      <a:pt x="861206" y="990062"/>
                      <a:pt x="866775" y="993775"/>
                    </a:cubicBezTo>
                    <a:cubicBezTo>
                      <a:pt x="881869" y="1003838"/>
                      <a:pt x="872680" y="998918"/>
                      <a:pt x="895350" y="1006475"/>
                    </a:cubicBezTo>
                    <a:cubicBezTo>
                      <a:pt x="898525" y="1007533"/>
                      <a:pt x="902090" y="1007794"/>
                      <a:pt x="904875" y="1009650"/>
                    </a:cubicBezTo>
                    <a:cubicBezTo>
                      <a:pt x="923180" y="1021853"/>
                      <a:pt x="905522" y="1011288"/>
                      <a:pt x="923925" y="1019175"/>
                    </a:cubicBezTo>
                    <a:cubicBezTo>
                      <a:pt x="928275" y="1021039"/>
                      <a:pt x="932275" y="1023661"/>
                      <a:pt x="936625" y="1025525"/>
                    </a:cubicBezTo>
                    <a:cubicBezTo>
                      <a:pt x="939701" y="1026843"/>
                      <a:pt x="943157" y="1027203"/>
                      <a:pt x="946150" y="1028700"/>
                    </a:cubicBezTo>
                    <a:cubicBezTo>
                      <a:pt x="970769" y="1041010"/>
                      <a:pt x="941259" y="1030245"/>
                      <a:pt x="965200" y="1038225"/>
                    </a:cubicBezTo>
                    <a:cubicBezTo>
                      <a:pt x="967317" y="1041400"/>
                      <a:pt x="968314" y="1045728"/>
                      <a:pt x="971550" y="1047750"/>
                    </a:cubicBezTo>
                    <a:cubicBezTo>
                      <a:pt x="976703" y="1050971"/>
                      <a:pt x="995865" y="1055416"/>
                      <a:pt x="1003300" y="1057275"/>
                    </a:cubicBezTo>
                    <a:cubicBezTo>
                      <a:pt x="1006475" y="1059392"/>
                      <a:pt x="1009338" y="1062075"/>
                      <a:pt x="1012825" y="1063625"/>
                    </a:cubicBezTo>
                    <a:cubicBezTo>
                      <a:pt x="1018942" y="1066343"/>
                      <a:pt x="1026306" y="1066262"/>
                      <a:pt x="1031875" y="1069975"/>
                    </a:cubicBezTo>
                    <a:cubicBezTo>
                      <a:pt x="1035050" y="1072092"/>
                      <a:pt x="1037987" y="1074618"/>
                      <a:pt x="1041400" y="1076325"/>
                    </a:cubicBezTo>
                    <a:cubicBezTo>
                      <a:pt x="1044393" y="1077822"/>
                      <a:pt x="1047999" y="1077875"/>
                      <a:pt x="1050925" y="1079500"/>
                    </a:cubicBezTo>
                    <a:cubicBezTo>
                      <a:pt x="1057596" y="1083206"/>
                      <a:pt x="1062571" y="1090349"/>
                      <a:pt x="1069975" y="1092200"/>
                    </a:cubicBezTo>
                    <a:cubicBezTo>
                      <a:pt x="1074208" y="1093258"/>
                      <a:pt x="1078589" y="1093843"/>
                      <a:pt x="1082675" y="1095375"/>
                    </a:cubicBezTo>
                    <a:cubicBezTo>
                      <a:pt x="1087107" y="1097037"/>
                      <a:pt x="1090981" y="1099967"/>
                      <a:pt x="1095375" y="1101725"/>
                    </a:cubicBezTo>
                    <a:cubicBezTo>
                      <a:pt x="1101590" y="1104211"/>
                      <a:pt x="1108075" y="1105958"/>
                      <a:pt x="1114425" y="1108075"/>
                    </a:cubicBezTo>
                    <a:lnTo>
                      <a:pt x="1123950" y="1111250"/>
                    </a:lnTo>
                    <a:cubicBezTo>
                      <a:pt x="1126067" y="1115483"/>
                      <a:pt x="1126664" y="1120920"/>
                      <a:pt x="1130300" y="1123950"/>
                    </a:cubicBezTo>
                    <a:cubicBezTo>
                      <a:pt x="1133652" y="1126744"/>
                      <a:pt x="1138707" y="1126344"/>
                      <a:pt x="1143000" y="1127125"/>
                    </a:cubicBezTo>
                    <a:cubicBezTo>
                      <a:pt x="1162932" y="1130749"/>
                      <a:pt x="1160048" y="1130300"/>
                      <a:pt x="1174750" y="1130300"/>
                    </a:cubicBezTo>
                  </a:path>
                </a:pathLst>
              </a:custGeom>
              <a:gradFill flip="none" rotWithShape="1">
                <a:gsLst>
                  <a:gs pos="21000">
                    <a:srgbClr val="53AC9F"/>
                  </a:gs>
                  <a:gs pos="100000">
                    <a:srgbClr val="000000">
                      <a:alpha val="0"/>
                    </a:srgbClr>
                  </a:gs>
                  <a:gs pos="60000">
                    <a:schemeClr val="tx1">
                      <a:lumMod val="65000"/>
                      <a:lumOff val="35000"/>
                      <a:alpha val="60000"/>
                    </a:schemeClr>
                  </a:gs>
                </a:gsLst>
                <a:lin ang="5760000" scaled="0"/>
                <a:tileRect/>
              </a:gradFill>
              <a:ln w="9525" cap="flat" cmpd="sng" algn="ctr">
                <a:solidFill>
                  <a:schemeClr val="bg2">
                    <a:lumMod val="75000"/>
                    <a:alpha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7344127" y="5105400"/>
                <a:ext cx="488228" cy="513674"/>
              </a:xfrm>
              <a:custGeom>
                <a:avLst/>
                <a:gdLst>
                  <a:gd name="connsiteX0" fmla="*/ 0 w 1174750"/>
                  <a:gd name="connsiteY0" fmla="*/ 1069975 h 1130749"/>
                  <a:gd name="connsiteX1" fmla="*/ 25400 w 1174750"/>
                  <a:gd name="connsiteY1" fmla="*/ 1066800 h 1130749"/>
                  <a:gd name="connsiteX2" fmla="*/ 34925 w 1174750"/>
                  <a:gd name="connsiteY2" fmla="*/ 1063625 h 1130749"/>
                  <a:gd name="connsiteX3" fmla="*/ 41275 w 1174750"/>
                  <a:gd name="connsiteY3" fmla="*/ 1054100 h 1130749"/>
                  <a:gd name="connsiteX4" fmla="*/ 63500 w 1174750"/>
                  <a:gd name="connsiteY4" fmla="*/ 1047750 h 1130749"/>
                  <a:gd name="connsiteX5" fmla="*/ 133350 w 1174750"/>
                  <a:gd name="connsiteY5" fmla="*/ 1038225 h 1130749"/>
                  <a:gd name="connsiteX6" fmla="*/ 142875 w 1174750"/>
                  <a:gd name="connsiteY6" fmla="*/ 1035050 h 1130749"/>
                  <a:gd name="connsiteX7" fmla="*/ 149225 w 1174750"/>
                  <a:gd name="connsiteY7" fmla="*/ 1025525 h 1130749"/>
                  <a:gd name="connsiteX8" fmla="*/ 168275 w 1174750"/>
                  <a:gd name="connsiteY8" fmla="*/ 1019175 h 1130749"/>
                  <a:gd name="connsiteX9" fmla="*/ 177800 w 1174750"/>
                  <a:gd name="connsiteY9" fmla="*/ 1016000 h 1130749"/>
                  <a:gd name="connsiteX10" fmla="*/ 187325 w 1174750"/>
                  <a:gd name="connsiteY10" fmla="*/ 1012825 h 1130749"/>
                  <a:gd name="connsiteX11" fmla="*/ 196850 w 1174750"/>
                  <a:gd name="connsiteY11" fmla="*/ 1006475 h 1130749"/>
                  <a:gd name="connsiteX12" fmla="*/ 203200 w 1174750"/>
                  <a:gd name="connsiteY12" fmla="*/ 993775 h 1130749"/>
                  <a:gd name="connsiteX13" fmla="*/ 212725 w 1174750"/>
                  <a:gd name="connsiteY13" fmla="*/ 981075 h 1130749"/>
                  <a:gd name="connsiteX14" fmla="*/ 215900 w 1174750"/>
                  <a:gd name="connsiteY14" fmla="*/ 968375 h 1130749"/>
                  <a:gd name="connsiteX15" fmla="*/ 222250 w 1174750"/>
                  <a:gd name="connsiteY15" fmla="*/ 958850 h 1130749"/>
                  <a:gd name="connsiteX16" fmla="*/ 228600 w 1174750"/>
                  <a:gd name="connsiteY16" fmla="*/ 939800 h 1130749"/>
                  <a:gd name="connsiteX17" fmla="*/ 238125 w 1174750"/>
                  <a:gd name="connsiteY17" fmla="*/ 933450 h 1130749"/>
                  <a:gd name="connsiteX18" fmla="*/ 254000 w 1174750"/>
                  <a:gd name="connsiteY18" fmla="*/ 917575 h 1130749"/>
                  <a:gd name="connsiteX19" fmla="*/ 269875 w 1174750"/>
                  <a:gd name="connsiteY19" fmla="*/ 904875 h 1130749"/>
                  <a:gd name="connsiteX20" fmla="*/ 288925 w 1174750"/>
                  <a:gd name="connsiteY20" fmla="*/ 889000 h 1130749"/>
                  <a:gd name="connsiteX21" fmla="*/ 292100 w 1174750"/>
                  <a:gd name="connsiteY21" fmla="*/ 879475 h 1130749"/>
                  <a:gd name="connsiteX22" fmla="*/ 298450 w 1174750"/>
                  <a:gd name="connsiteY22" fmla="*/ 869950 h 1130749"/>
                  <a:gd name="connsiteX23" fmla="*/ 311150 w 1174750"/>
                  <a:gd name="connsiteY23" fmla="*/ 863600 h 1130749"/>
                  <a:gd name="connsiteX24" fmla="*/ 320675 w 1174750"/>
                  <a:gd name="connsiteY24" fmla="*/ 854075 h 1130749"/>
                  <a:gd name="connsiteX25" fmla="*/ 330200 w 1174750"/>
                  <a:gd name="connsiteY25" fmla="*/ 847725 h 1130749"/>
                  <a:gd name="connsiteX26" fmla="*/ 346075 w 1174750"/>
                  <a:gd name="connsiteY26" fmla="*/ 685800 h 1130749"/>
                  <a:gd name="connsiteX27" fmla="*/ 314325 w 1174750"/>
                  <a:gd name="connsiteY27" fmla="*/ 635000 h 1130749"/>
                  <a:gd name="connsiteX28" fmla="*/ 292100 w 1174750"/>
                  <a:gd name="connsiteY28" fmla="*/ 619125 h 1130749"/>
                  <a:gd name="connsiteX29" fmla="*/ 285750 w 1174750"/>
                  <a:gd name="connsiteY29" fmla="*/ 596900 h 1130749"/>
                  <a:gd name="connsiteX30" fmla="*/ 279400 w 1174750"/>
                  <a:gd name="connsiteY30" fmla="*/ 584200 h 1130749"/>
                  <a:gd name="connsiteX31" fmla="*/ 276225 w 1174750"/>
                  <a:gd name="connsiteY31" fmla="*/ 565150 h 1130749"/>
                  <a:gd name="connsiteX32" fmla="*/ 266700 w 1174750"/>
                  <a:gd name="connsiteY32" fmla="*/ 530225 h 1130749"/>
                  <a:gd name="connsiteX33" fmla="*/ 273050 w 1174750"/>
                  <a:gd name="connsiteY33" fmla="*/ 390525 h 1130749"/>
                  <a:gd name="connsiteX34" fmla="*/ 279400 w 1174750"/>
                  <a:gd name="connsiteY34" fmla="*/ 257175 h 1130749"/>
                  <a:gd name="connsiteX35" fmla="*/ 282575 w 1174750"/>
                  <a:gd name="connsiteY35" fmla="*/ 244475 h 1130749"/>
                  <a:gd name="connsiteX36" fmla="*/ 301625 w 1174750"/>
                  <a:gd name="connsiteY36" fmla="*/ 222250 h 1130749"/>
                  <a:gd name="connsiteX37" fmla="*/ 307975 w 1174750"/>
                  <a:gd name="connsiteY37" fmla="*/ 203200 h 1130749"/>
                  <a:gd name="connsiteX38" fmla="*/ 314325 w 1174750"/>
                  <a:gd name="connsiteY38" fmla="*/ 193675 h 1130749"/>
                  <a:gd name="connsiteX39" fmla="*/ 320675 w 1174750"/>
                  <a:gd name="connsiteY39" fmla="*/ 180975 h 1130749"/>
                  <a:gd name="connsiteX40" fmla="*/ 330200 w 1174750"/>
                  <a:gd name="connsiteY40" fmla="*/ 165100 h 1130749"/>
                  <a:gd name="connsiteX41" fmla="*/ 336550 w 1174750"/>
                  <a:gd name="connsiteY41" fmla="*/ 146050 h 1130749"/>
                  <a:gd name="connsiteX42" fmla="*/ 352425 w 1174750"/>
                  <a:gd name="connsiteY42" fmla="*/ 127000 h 1130749"/>
                  <a:gd name="connsiteX43" fmla="*/ 368300 w 1174750"/>
                  <a:gd name="connsiteY43" fmla="*/ 111125 h 1130749"/>
                  <a:gd name="connsiteX44" fmla="*/ 377825 w 1174750"/>
                  <a:gd name="connsiteY44" fmla="*/ 98425 h 1130749"/>
                  <a:gd name="connsiteX45" fmla="*/ 403225 w 1174750"/>
                  <a:gd name="connsiteY45" fmla="*/ 73025 h 1130749"/>
                  <a:gd name="connsiteX46" fmla="*/ 409575 w 1174750"/>
                  <a:gd name="connsiteY46" fmla="*/ 63500 h 1130749"/>
                  <a:gd name="connsiteX47" fmla="*/ 431800 w 1174750"/>
                  <a:gd name="connsiteY47" fmla="*/ 50800 h 1130749"/>
                  <a:gd name="connsiteX48" fmla="*/ 485775 w 1174750"/>
                  <a:gd name="connsiteY48" fmla="*/ 44450 h 1130749"/>
                  <a:gd name="connsiteX49" fmla="*/ 514350 w 1174750"/>
                  <a:gd name="connsiteY49" fmla="*/ 28575 h 1130749"/>
                  <a:gd name="connsiteX50" fmla="*/ 523875 w 1174750"/>
                  <a:gd name="connsiteY50" fmla="*/ 15875 h 1130749"/>
                  <a:gd name="connsiteX51" fmla="*/ 536575 w 1174750"/>
                  <a:gd name="connsiteY51" fmla="*/ 12700 h 1130749"/>
                  <a:gd name="connsiteX52" fmla="*/ 546100 w 1174750"/>
                  <a:gd name="connsiteY52" fmla="*/ 6350 h 1130749"/>
                  <a:gd name="connsiteX53" fmla="*/ 555625 w 1174750"/>
                  <a:gd name="connsiteY53" fmla="*/ 3175 h 1130749"/>
                  <a:gd name="connsiteX54" fmla="*/ 650875 w 1174750"/>
                  <a:gd name="connsiteY54" fmla="*/ 0 h 1130749"/>
                  <a:gd name="connsiteX55" fmla="*/ 746125 w 1174750"/>
                  <a:gd name="connsiteY55" fmla="*/ 3175 h 1130749"/>
                  <a:gd name="connsiteX56" fmla="*/ 758825 w 1174750"/>
                  <a:gd name="connsiteY56" fmla="*/ 6350 h 1130749"/>
                  <a:gd name="connsiteX57" fmla="*/ 768350 w 1174750"/>
                  <a:gd name="connsiteY57" fmla="*/ 12700 h 1130749"/>
                  <a:gd name="connsiteX58" fmla="*/ 781050 w 1174750"/>
                  <a:gd name="connsiteY58" fmla="*/ 19050 h 1130749"/>
                  <a:gd name="connsiteX59" fmla="*/ 796925 w 1174750"/>
                  <a:gd name="connsiteY59" fmla="*/ 38100 h 1130749"/>
                  <a:gd name="connsiteX60" fmla="*/ 815975 w 1174750"/>
                  <a:gd name="connsiteY60" fmla="*/ 57150 h 1130749"/>
                  <a:gd name="connsiteX61" fmla="*/ 822325 w 1174750"/>
                  <a:gd name="connsiteY61" fmla="*/ 66675 h 1130749"/>
                  <a:gd name="connsiteX62" fmla="*/ 841375 w 1174750"/>
                  <a:gd name="connsiteY62" fmla="*/ 73025 h 1130749"/>
                  <a:gd name="connsiteX63" fmla="*/ 860425 w 1174750"/>
                  <a:gd name="connsiteY63" fmla="*/ 79375 h 1130749"/>
                  <a:gd name="connsiteX64" fmla="*/ 879475 w 1174750"/>
                  <a:gd name="connsiteY64" fmla="*/ 85725 h 1130749"/>
                  <a:gd name="connsiteX65" fmla="*/ 889000 w 1174750"/>
                  <a:gd name="connsiteY65" fmla="*/ 95250 h 1130749"/>
                  <a:gd name="connsiteX66" fmla="*/ 901700 w 1174750"/>
                  <a:gd name="connsiteY66" fmla="*/ 101600 h 1130749"/>
                  <a:gd name="connsiteX67" fmla="*/ 911225 w 1174750"/>
                  <a:gd name="connsiteY67" fmla="*/ 107950 h 1130749"/>
                  <a:gd name="connsiteX68" fmla="*/ 917575 w 1174750"/>
                  <a:gd name="connsiteY68" fmla="*/ 117475 h 1130749"/>
                  <a:gd name="connsiteX69" fmla="*/ 920750 w 1174750"/>
                  <a:gd name="connsiteY69" fmla="*/ 130175 h 1130749"/>
                  <a:gd name="connsiteX70" fmla="*/ 927100 w 1174750"/>
                  <a:gd name="connsiteY70" fmla="*/ 165100 h 1130749"/>
                  <a:gd name="connsiteX71" fmla="*/ 930275 w 1174750"/>
                  <a:gd name="connsiteY71" fmla="*/ 174625 h 1130749"/>
                  <a:gd name="connsiteX72" fmla="*/ 933450 w 1174750"/>
                  <a:gd name="connsiteY72" fmla="*/ 187325 h 1130749"/>
                  <a:gd name="connsiteX73" fmla="*/ 939800 w 1174750"/>
                  <a:gd name="connsiteY73" fmla="*/ 215900 h 1130749"/>
                  <a:gd name="connsiteX74" fmla="*/ 946150 w 1174750"/>
                  <a:gd name="connsiteY74" fmla="*/ 225425 h 1130749"/>
                  <a:gd name="connsiteX75" fmla="*/ 949325 w 1174750"/>
                  <a:gd name="connsiteY75" fmla="*/ 241300 h 1130749"/>
                  <a:gd name="connsiteX76" fmla="*/ 952500 w 1174750"/>
                  <a:gd name="connsiteY76" fmla="*/ 260350 h 1130749"/>
                  <a:gd name="connsiteX77" fmla="*/ 965200 w 1174750"/>
                  <a:gd name="connsiteY77" fmla="*/ 285750 h 1130749"/>
                  <a:gd name="connsiteX78" fmla="*/ 971550 w 1174750"/>
                  <a:gd name="connsiteY78" fmla="*/ 314325 h 1130749"/>
                  <a:gd name="connsiteX79" fmla="*/ 977900 w 1174750"/>
                  <a:gd name="connsiteY79" fmla="*/ 342900 h 1130749"/>
                  <a:gd name="connsiteX80" fmla="*/ 971550 w 1174750"/>
                  <a:gd name="connsiteY80" fmla="*/ 396875 h 1130749"/>
                  <a:gd name="connsiteX81" fmla="*/ 968375 w 1174750"/>
                  <a:gd name="connsiteY81" fmla="*/ 412750 h 1130749"/>
                  <a:gd name="connsiteX82" fmla="*/ 962025 w 1174750"/>
                  <a:gd name="connsiteY82" fmla="*/ 463550 h 1130749"/>
                  <a:gd name="connsiteX83" fmla="*/ 946150 w 1174750"/>
                  <a:gd name="connsiteY83" fmla="*/ 498475 h 1130749"/>
                  <a:gd name="connsiteX84" fmla="*/ 939800 w 1174750"/>
                  <a:gd name="connsiteY84" fmla="*/ 517525 h 1130749"/>
                  <a:gd name="connsiteX85" fmla="*/ 930275 w 1174750"/>
                  <a:gd name="connsiteY85" fmla="*/ 536575 h 1130749"/>
                  <a:gd name="connsiteX86" fmla="*/ 930275 w 1174750"/>
                  <a:gd name="connsiteY86" fmla="*/ 581025 h 1130749"/>
                  <a:gd name="connsiteX87" fmla="*/ 920750 w 1174750"/>
                  <a:gd name="connsiteY87" fmla="*/ 590550 h 1130749"/>
                  <a:gd name="connsiteX88" fmla="*/ 911225 w 1174750"/>
                  <a:gd name="connsiteY88" fmla="*/ 609600 h 1130749"/>
                  <a:gd name="connsiteX89" fmla="*/ 901700 w 1174750"/>
                  <a:gd name="connsiteY89" fmla="*/ 622300 h 1130749"/>
                  <a:gd name="connsiteX90" fmla="*/ 898525 w 1174750"/>
                  <a:gd name="connsiteY90" fmla="*/ 635000 h 1130749"/>
                  <a:gd name="connsiteX91" fmla="*/ 895350 w 1174750"/>
                  <a:gd name="connsiteY91" fmla="*/ 644525 h 1130749"/>
                  <a:gd name="connsiteX92" fmla="*/ 892175 w 1174750"/>
                  <a:gd name="connsiteY92" fmla="*/ 666750 h 1130749"/>
                  <a:gd name="connsiteX93" fmla="*/ 860425 w 1174750"/>
                  <a:gd name="connsiteY93" fmla="*/ 685800 h 1130749"/>
                  <a:gd name="connsiteX94" fmla="*/ 854075 w 1174750"/>
                  <a:gd name="connsiteY94" fmla="*/ 704850 h 1130749"/>
                  <a:gd name="connsiteX95" fmla="*/ 850900 w 1174750"/>
                  <a:gd name="connsiteY95" fmla="*/ 730250 h 1130749"/>
                  <a:gd name="connsiteX96" fmla="*/ 847725 w 1174750"/>
                  <a:gd name="connsiteY96" fmla="*/ 768350 h 1130749"/>
                  <a:gd name="connsiteX97" fmla="*/ 838200 w 1174750"/>
                  <a:gd name="connsiteY97" fmla="*/ 815975 h 1130749"/>
                  <a:gd name="connsiteX98" fmla="*/ 835025 w 1174750"/>
                  <a:gd name="connsiteY98" fmla="*/ 825500 h 1130749"/>
                  <a:gd name="connsiteX99" fmla="*/ 822325 w 1174750"/>
                  <a:gd name="connsiteY99" fmla="*/ 844550 h 1130749"/>
                  <a:gd name="connsiteX100" fmla="*/ 812800 w 1174750"/>
                  <a:gd name="connsiteY100" fmla="*/ 850900 h 1130749"/>
                  <a:gd name="connsiteX101" fmla="*/ 809625 w 1174750"/>
                  <a:gd name="connsiteY101" fmla="*/ 901700 h 1130749"/>
                  <a:gd name="connsiteX102" fmla="*/ 819150 w 1174750"/>
                  <a:gd name="connsiteY102" fmla="*/ 908050 h 1130749"/>
                  <a:gd name="connsiteX103" fmla="*/ 822325 w 1174750"/>
                  <a:gd name="connsiteY103" fmla="*/ 920750 h 1130749"/>
                  <a:gd name="connsiteX104" fmla="*/ 844550 w 1174750"/>
                  <a:gd name="connsiteY104" fmla="*/ 949325 h 1130749"/>
                  <a:gd name="connsiteX105" fmla="*/ 860425 w 1174750"/>
                  <a:gd name="connsiteY105" fmla="*/ 974725 h 1130749"/>
                  <a:gd name="connsiteX106" fmla="*/ 866775 w 1174750"/>
                  <a:gd name="connsiteY106" fmla="*/ 993775 h 1130749"/>
                  <a:gd name="connsiteX107" fmla="*/ 895350 w 1174750"/>
                  <a:gd name="connsiteY107" fmla="*/ 1006475 h 1130749"/>
                  <a:gd name="connsiteX108" fmla="*/ 904875 w 1174750"/>
                  <a:gd name="connsiteY108" fmla="*/ 1009650 h 1130749"/>
                  <a:gd name="connsiteX109" fmla="*/ 923925 w 1174750"/>
                  <a:gd name="connsiteY109" fmla="*/ 1019175 h 1130749"/>
                  <a:gd name="connsiteX110" fmla="*/ 936625 w 1174750"/>
                  <a:gd name="connsiteY110" fmla="*/ 1025525 h 1130749"/>
                  <a:gd name="connsiteX111" fmla="*/ 946150 w 1174750"/>
                  <a:gd name="connsiteY111" fmla="*/ 1028700 h 1130749"/>
                  <a:gd name="connsiteX112" fmla="*/ 965200 w 1174750"/>
                  <a:gd name="connsiteY112" fmla="*/ 1038225 h 1130749"/>
                  <a:gd name="connsiteX113" fmla="*/ 971550 w 1174750"/>
                  <a:gd name="connsiteY113" fmla="*/ 1047750 h 1130749"/>
                  <a:gd name="connsiteX114" fmla="*/ 1003300 w 1174750"/>
                  <a:gd name="connsiteY114" fmla="*/ 1057275 h 1130749"/>
                  <a:gd name="connsiteX115" fmla="*/ 1012825 w 1174750"/>
                  <a:gd name="connsiteY115" fmla="*/ 1063625 h 1130749"/>
                  <a:gd name="connsiteX116" fmla="*/ 1031875 w 1174750"/>
                  <a:gd name="connsiteY116" fmla="*/ 1069975 h 1130749"/>
                  <a:gd name="connsiteX117" fmla="*/ 1041400 w 1174750"/>
                  <a:gd name="connsiteY117" fmla="*/ 1076325 h 1130749"/>
                  <a:gd name="connsiteX118" fmla="*/ 1050925 w 1174750"/>
                  <a:gd name="connsiteY118" fmla="*/ 1079500 h 1130749"/>
                  <a:gd name="connsiteX119" fmla="*/ 1069975 w 1174750"/>
                  <a:gd name="connsiteY119" fmla="*/ 1092200 h 1130749"/>
                  <a:gd name="connsiteX120" fmla="*/ 1082675 w 1174750"/>
                  <a:gd name="connsiteY120" fmla="*/ 1095375 h 1130749"/>
                  <a:gd name="connsiteX121" fmla="*/ 1095375 w 1174750"/>
                  <a:gd name="connsiteY121" fmla="*/ 1101725 h 1130749"/>
                  <a:gd name="connsiteX122" fmla="*/ 1114425 w 1174750"/>
                  <a:gd name="connsiteY122" fmla="*/ 1108075 h 1130749"/>
                  <a:gd name="connsiteX123" fmla="*/ 1123950 w 1174750"/>
                  <a:gd name="connsiteY123" fmla="*/ 1111250 h 1130749"/>
                  <a:gd name="connsiteX124" fmla="*/ 1130300 w 1174750"/>
                  <a:gd name="connsiteY124" fmla="*/ 1123950 h 1130749"/>
                  <a:gd name="connsiteX125" fmla="*/ 1143000 w 1174750"/>
                  <a:gd name="connsiteY125" fmla="*/ 1127125 h 1130749"/>
                  <a:gd name="connsiteX126" fmla="*/ 1174750 w 1174750"/>
                  <a:gd name="connsiteY126" fmla="*/ 1130300 h 113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174750" h="1130749">
                    <a:moveTo>
                      <a:pt x="0" y="1069975"/>
                    </a:moveTo>
                    <a:cubicBezTo>
                      <a:pt x="8467" y="1068917"/>
                      <a:pt x="17005" y="1068326"/>
                      <a:pt x="25400" y="1066800"/>
                    </a:cubicBezTo>
                    <a:cubicBezTo>
                      <a:pt x="28693" y="1066201"/>
                      <a:pt x="32312" y="1065716"/>
                      <a:pt x="34925" y="1063625"/>
                    </a:cubicBezTo>
                    <a:cubicBezTo>
                      <a:pt x="37905" y="1061241"/>
                      <a:pt x="38295" y="1056484"/>
                      <a:pt x="41275" y="1054100"/>
                    </a:cubicBezTo>
                    <a:cubicBezTo>
                      <a:pt x="43251" y="1052519"/>
                      <a:pt x="62794" y="1047859"/>
                      <a:pt x="63500" y="1047750"/>
                    </a:cubicBezTo>
                    <a:cubicBezTo>
                      <a:pt x="86726" y="1044177"/>
                      <a:pt x="133350" y="1038225"/>
                      <a:pt x="133350" y="1038225"/>
                    </a:cubicBezTo>
                    <a:cubicBezTo>
                      <a:pt x="136525" y="1037167"/>
                      <a:pt x="140262" y="1037141"/>
                      <a:pt x="142875" y="1035050"/>
                    </a:cubicBezTo>
                    <a:cubicBezTo>
                      <a:pt x="145855" y="1032666"/>
                      <a:pt x="145989" y="1027547"/>
                      <a:pt x="149225" y="1025525"/>
                    </a:cubicBezTo>
                    <a:cubicBezTo>
                      <a:pt x="154901" y="1021977"/>
                      <a:pt x="161925" y="1021292"/>
                      <a:pt x="168275" y="1019175"/>
                    </a:cubicBezTo>
                    <a:lnTo>
                      <a:pt x="177800" y="1016000"/>
                    </a:lnTo>
                    <a:cubicBezTo>
                      <a:pt x="180975" y="1014942"/>
                      <a:pt x="184540" y="1014681"/>
                      <a:pt x="187325" y="1012825"/>
                    </a:cubicBezTo>
                    <a:lnTo>
                      <a:pt x="196850" y="1006475"/>
                    </a:lnTo>
                    <a:cubicBezTo>
                      <a:pt x="198967" y="1002242"/>
                      <a:pt x="200692" y="997789"/>
                      <a:pt x="203200" y="993775"/>
                    </a:cubicBezTo>
                    <a:cubicBezTo>
                      <a:pt x="206005" y="989288"/>
                      <a:pt x="210358" y="985808"/>
                      <a:pt x="212725" y="981075"/>
                    </a:cubicBezTo>
                    <a:cubicBezTo>
                      <a:pt x="214676" y="977172"/>
                      <a:pt x="214181" y="972386"/>
                      <a:pt x="215900" y="968375"/>
                    </a:cubicBezTo>
                    <a:cubicBezTo>
                      <a:pt x="217403" y="964868"/>
                      <a:pt x="220700" y="962337"/>
                      <a:pt x="222250" y="958850"/>
                    </a:cubicBezTo>
                    <a:cubicBezTo>
                      <a:pt x="224968" y="952733"/>
                      <a:pt x="223031" y="943513"/>
                      <a:pt x="228600" y="939800"/>
                    </a:cubicBezTo>
                    <a:lnTo>
                      <a:pt x="238125" y="933450"/>
                    </a:lnTo>
                    <a:cubicBezTo>
                      <a:pt x="255058" y="908050"/>
                      <a:pt x="232833" y="938742"/>
                      <a:pt x="254000" y="917575"/>
                    </a:cubicBezTo>
                    <a:cubicBezTo>
                      <a:pt x="268361" y="903214"/>
                      <a:pt x="251332" y="911056"/>
                      <a:pt x="269875" y="904875"/>
                    </a:cubicBezTo>
                    <a:cubicBezTo>
                      <a:pt x="291841" y="871926"/>
                      <a:pt x="256699" y="921226"/>
                      <a:pt x="288925" y="889000"/>
                    </a:cubicBezTo>
                    <a:cubicBezTo>
                      <a:pt x="291292" y="886633"/>
                      <a:pt x="290603" y="882468"/>
                      <a:pt x="292100" y="879475"/>
                    </a:cubicBezTo>
                    <a:cubicBezTo>
                      <a:pt x="293807" y="876062"/>
                      <a:pt x="295519" y="872393"/>
                      <a:pt x="298450" y="869950"/>
                    </a:cubicBezTo>
                    <a:cubicBezTo>
                      <a:pt x="302086" y="866920"/>
                      <a:pt x="307299" y="866351"/>
                      <a:pt x="311150" y="863600"/>
                    </a:cubicBezTo>
                    <a:cubicBezTo>
                      <a:pt x="314804" y="860990"/>
                      <a:pt x="317226" y="856950"/>
                      <a:pt x="320675" y="854075"/>
                    </a:cubicBezTo>
                    <a:cubicBezTo>
                      <a:pt x="323606" y="851632"/>
                      <a:pt x="327025" y="849842"/>
                      <a:pt x="330200" y="847725"/>
                    </a:cubicBezTo>
                    <a:cubicBezTo>
                      <a:pt x="363257" y="781610"/>
                      <a:pt x="342680" y="831788"/>
                      <a:pt x="346075" y="685800"/>
                    </a:cubicBezTo>
                    <a:cubicBezTo>
                      <a:pt x="335492" y="668867"/>
                      <a:pt x="326170" y="651076"/>
                      <a:pt x="314325" y="635000"/>
                    </a:cubicBezTo>
                    <a:cubicBezTo>
                      <a:pt x="312424" y="632420"/>
                      <a:pt x="296039" y="621751"/>
                      <a:pt x="292100" y="619125"/>
                    </a:cubicBezTo>
                    <a:cubicBezTo>
                      <a:pt x="290489" y="612680"/>
                      <a:pt x="288483" y="603277"/>
                      <a:pt x="285750" y="596900"/>
                    </a:cubicBezTo>
                    <a:cubicBezTo>
                      <a:pt x="283886" y="592550"/>
                      <a:pt x="281517" y="588433"/>
                      <a:pt x="279400" y="584200"/>
                    </a:cubicBezTo>
                    <a:cubicBezTo>
                      <a:pt x="278342" y="577850"/>
                      <a:pt x="277574" y="571445"/>
                      <a:pt x="276225" y="565150"/>
                    </a:cubicBezTo>
                    <a:cubicBezTo>
                      <a:pt x="271928" y="545097"/>
                      <a:pt x="271536" y="544734"/>
                      <a:pt x="266700" y="530225"/>
                    </a:cubicBezTo>
                    <a:cubicBezTo>
                      <a:pt x="274527" y="373688"/>
                      <a:pt x="264935" y="569045"/>
                      <a:pt x="273050" y="390525"/>
                    </a:cubicBezTo>
                    <a:cubicBezTo>
                      <a:pt x="275071" y="346071"/>
                      <a:pt x="276504" y="301581"/>
                      <a:pt x="279400" y="257175"/>
                    </a:cubicBezTo>
                    <a:cubicBezTo>
                      <a:pt x="279684" y="252821"/>
                      <a:pt x="280856" y="248486"/>
                      <a:pt x="282575" y="244475"/>
                    </a:cubicBezTo>
                    <a:cubicBezTo>
                      <a:pt x="286202" y="236013"/>
                      <a:pt x="295710" y="228165"/>
                      <a:pt x="301625" y="222250"/>
                    </a:cubicBezTo>
                    <a:cubicBezTo>
                      <a:pt x="303742" y="215900"/>
                      <a:pt x="305257" y="209317"/>
                      <a:pt x="307975" y="203200"/>
                    </a:cubicBezTo>
                    <a:cubicBezTo>
                      <a:pt x="309525" y="199713"/>
                      <a:pt x="312432" y="196988"/>
                      <a:pt x="314325" y="193675"/>
                    </a:cubicBezTo>
                    <a:cubicBezTo>
                      <a:pt x="316673" y="189566"/>
                      <a:pt x="318376" y="185112"/>
                      <a:pt x="320675" y="180975"/>
                    </a:cubicBezTo>
                    <a:cubicBezTo>
                      <a:pt x="323672" y="175580"/>
                      <a:pt x="327646" y="170718"/>
                      <a:pt x="330200" y="165100"/>
                    </a:cubicBezTo>
                    <a:cubicBezTo>
                      <a:pt x="332970" y="159006"/>
                      <a:pt x="331817" y="150783"/>
                      <a:pt x="336550" y="146050"/>
                    </a:cubicBezTo>
                    <a:cubicBezTo>
                      <a:pt x="374780" y="107820"/>
                      <a:pt x="321483" y="162363"/>
                      <a:pt x="352425" y="127000"/>
                    </a:cubicBezTo>
                    <a:cubicBezTo>
                      <a:pt x="357353" y="121368"/>
                      <a:pt x="363328" y="116718"/>
                      <a:pt x="368300" y="111125"/>
                    </a:cubicBezTo>
                    <a:cubicBezTo>
                      <a:pt x="371816" y="107170"/>
                      <a:pt x="374249" y="102326"/>
                      <a:pt x="377825" y="98425"/>
                    </a:cubicBezTo>
                    <a:cubicBezTo>
                      <a:pt x="385916" y="89599"/>
                      <a:pt x="396583" y="82988"/>
                      <a:pt x="403225" y="73025"/>
                    </a:cubicBezTo>
                    <a:cubicBezTo>
                      <a:pt x="405342" y="69850"/>
                      <a:pt x="406877" y="66198"/>
                      <a:pt x="409575" y="63500"/>
                    </a:cubicBezTo>
                    <a:cubicBezTo>
                      <a:pt x="412527" y="60548"/>
                      <a:pt x="428724" y="51386"/>
                      <a:pt x="431800" y="50800"/>
                    </a:cubicBezTo>
                    <a:cubicBezTo>
                      <a:pt x="449596" y="47410"/>
                      <a:pt x="467783" y="46567"/>
                      <a:pt x="485775" y="44450"/>
                    </a:cubicBezTo>
                    <a:cubicBezTo>
                      <a:pt x="501738" y="40459"/>
                      <a:pt x="500210" y="42715"/>
                      <a:pt x="514350" y="28575"/>
                    </a:cubicBezTo>
                    <a:cubicBezTo>
                      <a:pt x="518092" y="24833"/>
                      <a:pt x="519569" y="18951"/>
                      <a:pt x="523875" y="15875"/>
                    </a:cubicBezTo>
                    <a:cubicBezTo>
                      <a:pt x="527426" y="13339"/>
                      <a:pt x="532342" y="13758"/>
                      <a:pt x="536575" y="12700"/>
                    </a:cubicBezTo>
                    <a:cubicBezTo>
                      <a:pt x="539750" y="10583"/>
                      <a:pt x="542687" y="8057"/>
                      <a:pt x="546100" y="6350"/>
                    </a:cubicBezTo>
                    <a:cubicBezTo>
                      <a:pt x="549093" y="4853"/>
                      <a:pt x="552284" y="3377"/>
                      <a:pt x="555625" y="3175"/>
                    </a:cubicBezTo>
                    <a:cubicBezTo>
                      <a:pt x="587334" y="1253"/>
                      <a:pt x="619125" y="1058"/>
                      <a:pt x="650875" y="0"/>
                    </a:cubicBezTo>
                    <a:cubicBezTo>
                      <a:pt x="682625" y="1058"/>
                      <a:pt x="714412" y="1310"/>
                      <a:pt x="746125" y="3175"/>
                    </a:cubicBezTo>
                    <a:cubicBezTo>
                      <a:pt x="750481" y="3431"/>
                      <a:pt x="754814" y="4631"/>
                      <a:pt x="758825" y="6350"/>
                    </a:cubicBezTo>
                    <a:cubicBezTo>
                      <a:pt x="762332" y="7853"/>
                      <a:pt x="765037" y="10807"/>
                      <a:pt x="768350" y="12700"/>
                    </a:cubicBezTo>
                    <a:cubicBezTo>
                      <a:pt x="772459" y="15048"/>
                      <a:pt x="776817" y="16933"/>
                      <a:pt x="781050" y="19050"/>
                    </a:cubicBezTo>
                    <a:cubicBezTo>
                      <a:pt x="786342" y="25400"/>
                      <a:pt x="791340" y="32007"/>
                      <a:pt x="796925" y="38100"/>
                    </a:cubicBezTo>
                    <a:cubicBezTo>
                      <a:pt x="802993" y="44720"/>
                      <a:pt x="810009" y="50438"/>
                      <a:pt x="815975" y="57150"/>
                    </a:cubicBezTo>
                    <a:cubicBezTo>
                      <a:pt x="818510" y="60002"/>
                      <a:pt x="819089" y="64653"/>
                      <a:pt x="822325" y="66675"/>
                    </a:cubicBezTo>
                    <a:cubicBezTo>
                      <a:pt x="828001" y="70223"/>
                      <a:pt x="835025" y="70908"/>
                      <a:pt x="841375" y="73025"/>
                    </a:cubicBezTo>
                    <a:lnTo>
                      <a:pt x="860425" y="79375"/>
                    </a:lnTo>
                    <a:lnTo>
                      <a:pt x="879475" y="85725"/>
                    </a:lnTo>
                    <a:cubicBezTo>
                      <a:pt x="882650" y="88900"/>
                      <a:pt x="885346" y="92640"/>
                      <a:pt x="889000" y="95250"/>
                    </a:cubicBezTo>
                    <a:cubicBezTo>
                      <a:pt x="892851" y="98001"/>
                      <a:pt x="897591" y="99252"/>
                      <a:pt x="901700" y="101600"/>
                    </a:cubicBezTo>
                    <a:cubicBezTo>
                      <a:pt x="905013" y="103493"/>
                      <a:pt x="908050" y="105833"/>
                      <a:pt x="911225" y="107950"/>
                    </a:cubicBezTo>
                    <a:cubicBezTo>
                      <a:pt x="913342" y="111125"/>
                      <a:pt x="916072" y="113968"/>
                      <a:pt x="917575" y="117475"/>
                    </a:cubicBezTo>
                    <a:cubicBezTo>
                      <a:pt x="919294" y="121486"/>
                      <a:pt x="919894" y="125896"/>
                      <a:pt x="920750" y="130175"/>
                    </a:cubicBezTo>
                    <a:cubicBezTo>
                      <a:pt x="923071" y="141778"/>
                      <a:pt x="924621" y="153530"/>
                      <a:pt x="927100" y="165100"/>
                    </a:cubicBezTo>
                    <a:cubicBezTo>
                      <a:pt x="927801" y="168372"/>
                      <a:pt x="929356" y="171407"/>
                      <a:pt x="930275" y="174625"/>
                    </a:cubicBezTo>
                    <a:cubicBezTo>
                      <a:pt x="931474" y="178821"/>
                      <a:pt x="932594" y="183046"/>
                      <a:pt x="933450" y="187325"/>
                    </a:cubicBezTo>
                    <a:cubicBezTo>
                      <a:pt x="935076" y="195455"/>
                      <a:pt x="935681" y="207661"/>
                      <a:pt x="939800" y="215900"/>
                    </a:cubicBezTo>
                    <a:cubicBezTo>
                      <a:pt x="941507" y="219313"/>
                      <a:pt x="944033" y="222250"/>
                      <a:pt x="946150" y="225425"/>
                    </a:cubicBezTo>
                    <a:cubicBezTo>
                      <a:pt x="947208" y="230717"/>
                      <a:pt x="948360" y="235991"/>
                      <a:pt x="949325" y="241300"/>
                    </a:cubicBezTo>
                    <a:cubicBezTo>
                      <a:pt x="950477" y="247634"/>
                      <a:pt x="950335" y="254287"/>
                      <a:pt x="952500" y="260350"/>
                    </a:cubicBezTo>
                    <a:cubicBezTo>
                      <a:pt x="955684" y="269265"/>
                      <a:pt x="965200" y="285750"/>
                      <a:pt x="965200" y="285750"/>
                    </a:cubicBezTo>
                    <a:cubicBezTo>
                      <a:pt x="974776" y="333630"/>
                      <a:pt x="962582" y="273970"/>
                      <a:pt x="971550" y="314325"/>
                    </a:cubicBezTo>
                    <a:cubicBezTo>
                      <a:pt x="979612" y="350602"/>
                      <a:pt x="970157" y="311927"/>
                      <a:pt x="977900" y="342900"/>
                    </a:cubicBezTo>
                    <a:cubicBezTo>
                      <a:pt x="975783" y="360892"/>
                      <a:pt x="973998" y="378925"/>
                      <a:pt x="971550" y="396875"/>
                    </a:cubicBezTo>
                    <a:cubicBezTo>
                      <a:pt x="970821" y="402222"/>
                      <a:pt x="969138" y="407408"/>
                      <a:pt x="968375" y="412750"/>
                    </a:cubicBezTo>
                    <a:cubicBezTo>
                      <a:pt x="965962" y="429644"/>
                      <a:pt x="964687" y="446694"/>
                      <a:pt x="962025" y="463550"/>
                    </a:cubicBezTo>
                    <a:cubicBezTo>
                      <a:pt x="960519" y="473087"/>
                      <a:pt x="947159" y="495449"/>
                      <a:pt x="946150" y="498475"/>
                    </a:cubicBezTo>
                    <a:cubicBezTo>
                      <a:pt x="944033" y="504825"/>
                      <a:pt x="942518" y="511408"/>
                      <a:pt x="939800" y="517525"/>
                    </a:cubicBezTo>
                    <a:cubicBezTo>
                      <a:pt x="923387" y="554454"/>
                      <a:pt x="941854" y="501837"/>
                      <a:pt x="930275" y="536575"/>
                    </a:cubicBezTo>
                    <a:cubicBezTo>
                      <a:pt x="933054" y="553249"/>
                      <a:pt x="936633" y="563542"/>
                      <a:pt x="930275" y="581025"/>
                    </a:cubicBezTo>
                    <a:cubicBezTo>
                      <a:pt x="928741" y="585245"/>
                      <a:pt x="923241" y="586814"/>
                      <a:pt x="920750" y="590550"/>
                    </a:cubicBezTo>
                    <a:cubicBezTo>
                      <a:pt x="916812" y="596457"/>
                      <a:pt x="914878" y="603512"/>
                      <a:pt x="911225" y="609600"/>
                    </a:cubicBezTo>
                    <a:cubicBezTo>
                      <a:pt x="908502" y="614138"/>
                      <a:pt x="904875" y="618067"/>
                      <a:pt x="901700" y="622300"/>
                    </a:cubicBezTo>
                    <a:cubicBezTo>
                      <a:pt x="900642" y="626533"/>
                      <a:pt x="899724" y="630804"/>
                      <a:pt x="898525" y="635000"/>
                    </a:cubicBezTo>
                    <a:cubicBezTo>
                      <a:pt x="897606" y="638218"/>
                      <a:pt x="896006" y="641243"/>
                      <a:pt x="895350" y="644525"/>
                    </a:cubicBezTo>
                    <a:cubicBezTo>
                      <a:pt x="893882" y="651863"/>
                      <a:pt x="896193" y="660436"/>
                      <a:pt x="892175" y="666750"/>
                    </a:cubicBezTo>
                    <a:cubicBezTo>
                      <a:pt x="888599" y="672369"/>
                      <a:pt x="867912" y="682056"/>
                      <a:pt x="860425" y="685800"/>
                    </a:cubicBezTo>
                    <a:cubicBezTo>
                      <a:pt x="858308" y="692150"/>
                      <a:pt x="854905" y="698208"/>
                      <a:pt x="854075" y="704850"/>
                    </a:cubicBezTo>
                    <a:cubicBezTo>
                      <a:pt x="853017" y="713317"/>
                      <a:pt x="851749" y="721760"/>
                      <a:pt x="850900" y="730250"/>
                    </a:cubicBezTo>
                    <a:cubicBezTo>
                      <a:pt x="849632" y="742931"/>
                      <a:pt x="849593" y="755744"/>
                      <a:pt x="847725" y="768350"/>
                    </a:cubicBezTo>
                    <a:cubicBezTo>
                      <a:pt x="845352" y="784365"/>
                      <a:pt x="843320" y="800616"/>
                      <a:pt x="838200" y="815975"/>
                    </a:cubicBezTo>
                    <a:cubicBezTo>
                      <a:pt x="837142" y="819150"/>
                      <a:pt x="836650" y="822574"/>
                      <a:pt x="835025" y="825500"/>
                    </a:cubicBezTo>
                    <a:cubicBezTo>
                      <a:pt x="831319" y="832171"/>
                      <a:pt x="828675" y="840317"/>
                      <a:pt x="822325" y="844550"/>
                    </a:cubicBezTo>
                    <a:lnTo>
                      <a:pt x="812800" y="850900"/>
                    </a:lnTo>
                    <a:cubicBezTo>
                      <a:pt x="805907" y="871580"/>
                      <a:pt x="801303" y="876733"/>
                      <a:pt x="809625" y="901700"/>
                    </a:cubicBezTo>
                    <a:cubicBezTo>
                      <a:pt x="810832" y="905320"/>
                      <a:pt x="815975" y="905933"/>
                      <a:pt x="819150" y="908050"/>
                    </a:cubicBezTo>
                    <a:cubicBezTo>
                      <a:pt x="820208" y="912283"/>
                      <a:pt x="820160" y="916961"/>
                      <a:pt x="822325" y="920750"/>
                    </a:cubicBezTo>
                    <a:cubicBezTo>
                      <a:pt x="835474" y="943762"/>
                      <a:pt x="832371" y="912789"/>
                      <a:pt x="844550" y="949325"/>
                    </a:cubicBezTo>
                    <a:cubicBezTo>
                      <a:pt x="852107" y="971995"/>
                      <a:pt x="845331" y="964662"/>
                      <a:pt x="860425" y="974725"/>
                    </a:cubicBezTo>
                    <a:cubicBezTo>
                      <a:pt x="862542" y="981075"/>
                      <a:pt x="861206" y="990062"/>
                      <a:pt x="866775" y="993775"/>
                    </a:cubicBezTo>
                    <a:cubicBezTo>
                      <a:pt x="881869" y="1003838"/>
                      <a:pt x="872680" y="998918"/>
                      <a:pt x="895350" y="1006475"/>
                    </a:cubicBezTo>
                    <a:cubicBezTo>
                      <a:pt x="898525" y="1007533"/>
                      <a:pt x="902090" y="1007794"/>
                      <a:pt x="904875" y="1009650"/>
                    </a:cubicBezTo>
                    <a:cubicBezTo>
                      <a:pt x="923180" y="1021853"/>
                      <a:pt x="905522" y="1011288"/>
                      <a:pt x="923925" y="1019175"/>
                    </a:cubicBezTo>
                    <a:cubicBezTo>
                      <a:pt x="928275" y="1021039"/>
                      <a:pt x="932275" y="1023661"/>
                      <a:pt x="936625" y="1025525"/>
                    </a:cubicBezTo>
                    <a:cubicBezTo>
                      <a:pt x="939701" y="1026843"/>
                      <a:pt x="943157" y="1027203"/>
                      <a:pt x="946150" y="1028700"/>
                    </a:cubicBezTo>
                    <a:cubicBezTo>
                      <a:pt x="970769" y="1041010"/>
                      <a:pt x="941259" y="1030245"/>
                      <a:pt x="965200" y="1038225"/>
                    </a:cubicBezTo>
                    <a:cubicBezTo>
                      <a:pt x="967317" y="1041400"/>
                      <a:pt x="968314" y="1045728"/>
                      <a:pt x="971550" y="1047750"/>
                    </a:cubicBezTo>
                    <a:cubicBezTo>
                      <a:pt x="976703" y="1050971"/>
                      <a:pt x="995865" y="1055416"/>
                      <a:pt x="1003300" y="1057275"/>
                    </a:cubicBezTo>
                    <a:cubicBezTo>
                      <a:pt x="1006475" y="1059392"/>
                      <a:pt x="1009338" y="1062075"/>
                      <a:pt x="1012825" y="1063625"/>
                    </a:cubicBezTo>
                    <a:cubicBezTo>
                      <a:pt x="1018942" y="1066343"/>
                      <a:pt x="1026306" y="1066262"/>
                      <a:pt x="1031875" y="1069975"/>
                    </a:cubicBezTo>
                    <a:cubicBezTo>
                      <a:pt x="1035050" y="1072092"/>
                      <a:pt x="1037987" y="1074618"/>
                      <a:pt x="1041400" y="1076325"/>
                    </a:cubicBezTo>
                    <a:cubicBezTo>
                      <a:pt x="1044393" y="1077822"/>
                      <a:pt x="1047999" y="1077875"/>
                      <a:pt x="1050925" y="1079500"/>
                    </a:cubicBezTo>
                    <a:cubicBezTo>
                      <a:pt x="1057596" y="1083206"/>
                      <a:pt x="1062571" y="1090349"/>
                      <a:pt x="1069975" y="1092200"/>
                    </a:cubicBezTo>
                    <a:cubicBezTo>
                      <a:pt x="1074208" y="1093258"/>
                      <a:pt x="1078589" y="1093843"/>
                      <a:pt x="1082675" y="1095375"/>
                    </a:cubicBezTo>
                    <a:cubicBezTo>
                      <a:pt x="1087107" y="1097037"/>
                      <a:pt x="1090981" y="1099967"/>
                      <a:pt x="1095375" y="1101725"/>
                    </a:cubicBezTo>
                    <a:cubicBezTo>
                      <a:pt x="1101590" y="1104211"/>
                      <a:pt x="1108075" y="1105958"/>
                      <a:pt x="1114425" y="1108075"/>
                    </a:cubicBezTo>
                    <a:lnTo>
                      <a:pt x="1123950" y="1111250"/>
                    </a:lnTo>
                    <a:cubicBezTo>
                      <a:pt x="1126067" y="1115483"/>
                      <a:pt x="1126664" y="1120920"/>
                      <a:pt x="1130300" y="1123950"/>
                    </a:cubicBezTo>
                    <a:cubicBezTo>
                      <a:pt x="1133652" y="1126744"/>
                      <a:pt x="1138707" y="1126344"/>
                      <a:pt x="1143000" y="1127125"/>
                    </a:cubicBezTo>
                    <a:cubicBezTo>
                      <a:pt x="1162932" y="1130749"/>
                      <a:pt x="1160048" y="1130300"/>
                      <a:pt x="1174750" y="1130300"/>
                    </a:cubicBezTo>
                  </a:path>
                </a:pathLst>
              </a:custGeom>
              <a:gradFill flip="none" rotWithShape="1">
                <a:gsLst>
                  <a:gs pos="21000">
                    <a:srgbClr val="53AC9F"/>
                  </a:gs>
                  <a:gs pos="100000">
                    <a:srgbClr val="000000">
                      <a:alpha val="0"/>
                    </a:srgbClr>
                  </a:gs>
                  <a:gs pos="60000">
                    <a:schemeClr val="tx1">
                      <a:lumMod val="65000"/>
                      <a:lumOff val="35000"/>
                      <a:alpha val="60000"/>
                    </a:schemeClr>
                  </a:gs>
                </a:gsLst>
                <a:lin ang="5760000" scaled="0"/>
                <a:tileRect/>
              </a:gradFill>
              <a:ln w="9525" cap="flat" cmpd="sng" algn="ctr">
                <a:solidFill>
                  <a:schemeClr val="bg2">
                    <a:lumMod val="75000"/>
                    <a:alpha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7521927" y="5372100"/>
                <a:ext cx="488228" cy="513674"/>
              </a:xfrm>
              <a:custGeom>
                <a:avLst/>
                <a:gdLst>
                  <a:gd name="connsiteX0" fmla="*/ 0 w 1174750"/>
                  <a:gd name="connsiteY0" fmla="*/ 1069975 h 1130749"/>
                  <a:gd name="connsiteX1" fmla="*/ 25400 w 1174750"/>
                  <a:gd name="connsiteY1" fmla="*/ 1066800 h 1130749"/>
                  <a:gd name="connsiteX2" fmla="*/ 34925 w 1174750"/>
                  <a:gd name="connsiteY2" fmla="*/ 1063625 h 1130749"/>
                  <a:gd name="connsiteX3" fmla="*/ 41275 w 1174750"/>
                  <a:gd name="connsiteY3" fmla="*/ 1054100 h 1130749"/>
                  <a:gd name="connsiteX4" fmla="*/ 63500 w 1174750"/>
                  <a:gd name="connsiteY4" fmla="*/ 1047750 h 1130749"/>
                  <a:gd name="connsiteX5" fmla="*/ 133350 w 1174750"/>
                  <a:gd name="connsiteY5" fmla="*/ 1038225 h 1130749"/>
                  <a:gd name="connsiteX6" fmla="*/ 142875 w 1174750"/>
                  <a:gd name="connsiteY6" fmla="*/ 1035050 h 1130749"/>
                  <a:gd name="connsiteX7" fmla="*/ 149225 w 1174750"/>
                  <a:gd name="connsiteY7" fmla="*/ 1025525 h 1130749"/>
                  <a:gd name="connsiteX8" fmla="*/ 168275 w 1174750"/>
                  <a:gd name="connsiteY8" fmla="*/ 1019175 h 1130749"/>
                  <a:gd name="connsiteX9" fmla="*/ 177800 w 1174750"/>
                  <a:gd name="connsiteY9" fmla="*/ 1016000 h 1130749"/>
                  <a:gd name="connsiteX10" fmla="*/ 187325 w 1174750"/>
                  <a:gd name="connsiteY10" fmla="*/ 1012825 h 1130749"/>
                  <a:gd name="connsiteX11" fmla="*/ 196850 w 1174750"/>
                  <a:gd name="connsiteY11" fmla="*/ 1006475 h 1130749"/>
                  <a:gd name="connsiteX12" fmla="*/ 203200 w 1174750"/>
                  <a:gd name="connsiteY12" fmla="*/ 993775 h 1130749"/>
                  <a:gd name="connsiteX13" fmla="*/ 212725 w 1174750"/>
                  <a:gd name="connsiteY13" fmla="*/ 981075 h 1130749"/>
                  <a:gd name="connsiteX14" fmla="*/ 215900 w 1174750"/>
                  <a:gd name="connsiteY14" fmla="*/ 968375 h 1130749"/>
                  <a:gd name="connsiteX15" fmla="*/ 222250 w 1174750"/>
                  <a:gd name="connsiteY15" fmla="*/ 958850 h 1130749"/>
                  <a:gd name="connsiteX16" fmla="*/ 228600 w 1174750"/>
                  <a:gd name="connsiteY16" fmla="*/ 939800 h 1130749"/>
                  <a:gd name="connsiteX17" fmla="*/ 238125 w 1174750"/>
                  <a:gd name="connsiteY17" fmla="*/ 933450 h 1130749"/>
                  <a:gd name="connsiteX18" fmla="*/ 254000 w 1174750"/>
                  <a:gd name="connsiteY18" fmla="*/ 917575 h 1130749"/>
                  <a:gd name="connsiteX19" fmla="*/ 269875 w 1174750"/>
                  <a:gd name="connsiteY19" fmla="*/ 904875 h 1130749"/>
                  <a:gd name="connsiteX20" fmla="*/ 288925 w 1174750"/>
                  <a:gd name="connsiteY20" fmla="*/ 889000 h 1130749"/>
                  <a:gd name="connsiteX21" fmla="*/ 292100 w 1174750"/>
                  <a:gd name="connsiteY21" fmla="*/ 879475 h 1130749"/>
                  <a:gd name="connsiteX22" fmla="*/ 298450 w 1174750"/>
                  <a:gd name="connsiteY22" fmla="*/ 869950 h 1130749"/>
                  <a:gd name="connsiteX23" fmla="*/ 311150 w 1174750"/>
                  <a:gd name="connsiteY23" fmla="*/ 863600 h 1130749"/>
                  <a:gd name="connsiteX24" fmla="*/ 320675 w 1174750"/>
                  <a:gd name="connsiteY24" fmla="*/ 854075 h 1130749"/>
                  <a:gd name="connsiteX25" fmla="*/ 330200 w 1174750"/>
                  <a:gd name="connsiteY25" fmla="*/ 847725 h 1130749"/>
                  <a:gd name="connsiteX26" fmla="*/ 346075 w 1174750"/>
                  <a:gd name="connsiteY26" fmla="*/ 685800 h 1130749"/>
                  <a:gd name="connsiteX27" fmla="*/ 314325 w 1174750"/>
                  <a:gd name="connsiteY27" fmla="*/ 635000 h 1130749"/>
                  <a:gd name="connsiteX28" fmla="*/ 292100 w 1174750"/>
                  <a:gd name="connsiteY28" fmla="*/ 619125 h 1130749"/>
                  <a:gd name="connsiteX29" fmla="*/ 285750 w 1174750"/>
                  <a:gd name="connsiteY29" fmla="*/ 596900 h 1130749"/>
                  <a:gd name="connsiteX30" fmla="*/ 279400 w 1174750"/>
                  <a:gd name="connsiteY30" fmla="*/ 584200 h 1130749"/>
                  <a:gd name="connsiteX31" fmla="*/ 276225 w 1174750"/>
                  <a:gd name="connsiteY31" fmla="*/ 565150 h 1130749"/>
                  <a:gd name="connsiteX32" fmla="*/ 266700 w 1174750"/>
                  <a:gd name="connsiteY32" fmla="*/ 530225 h 1130749"/>
                  <a:gd name="connsiteX33" fmla="*/ 273050 w 1174750"/>
                  <a:gd name="connsiteY33" fmla="*/ 390525 h 1130749"/>
                  <a:gd name="connsiteX34" fmla="*/ 279400 w 1174750"/>
                  <a:gd name="connsiteY34" fmla="*/ 257175 h 1130749"/>
                  <a:gd name="connsiteX35" fmla="*/ 282575 w 1174750"/>
                  <a:gd name="connsiteY35" fmla="*/ 244475 h 1130749"/>
                  <a:gd name="connsiteX36" fmla="*/ 301625 w 1174750"/>
                  <a:gd name="connsiteY36" fmla="*/ 222250 h 1130749"/>
                  <a:gd name="connsiteX37" fmla="*/ 307975 w 1174750"/>
                  <a:gd name="connsiteY37" fmla="*/ 203200 h 1130749"/>
                  <a:gd name="connsiteX38" fmla="*/ 314325 w 1174750"/>
                  <a:gd name="connsiteY38" fmla="*/ 193675 h 1130749"/>
                  <a:gd name="connsiteX39" fmla="*/ 320675 w 1174750"/>
                  <a:gd name="connsiteY39" fmla="*/ 180975 h 1130749"/>
                  <a:gd name="connsiteX40" fmla="*/ 330200 w 1174750"/>
                  <a:gd name="connsiteY40" fmla="*/ 165100 h 1130749"/>
                  <a:gd name="connsiteX41" fmla="*/ 336550 w 1174750"/>
                  <a:gd name="connsiteY41" fmla="*/ 146050 h 1130749"/>
                  <a:gd name="connsiteX42" fmla="*/ 352425 w 1174750"/>
                  <a:gd name="connsiteY42" fmla="*/ 127000 h 1130749"/>
                  <a:gd name="connsiteX43" fmla="*/ 368300 w 1174750"/>
                  <a:gd name="connsiteY43" fmla="*/ 111125 h 1130749"/>
                  <a:gd name="connsiteX44" fmla="*/ 377825 w 1174750"/>
                  <a:gd name="connsiteY44" fmla="*/ 98425 h 1130749"/>
                  <a:gd name="connsiteX45" fmla="*/ 403225 w 1174750"/>
                  <a:gd name="connsiteY45" fmla="*/ 73025 h 1130749"/>
                  <a:gd name="connsiteX46" fmla="*/ 409575 w 1174750"/>
                  <a:gd name="connsiteY46" fmla="*/ 63500 h 1130749"/>
                  <a:gd name="connsiteX47" fmla="*/ 431800 w 1174750"/>
                  <a:gd name="connsiteY47" fmla="*/ 50800 h 1130749"/>
                  <a:gd name="connsiteX48" fmla="*/ 485775 w 1174750"/>
                  <a:gd name="connsiteY48" fmla="*/ 44450 h 1130749"/>
                  <a:gd name="connsiteX49" fmla="*/ 514350 w 1174750"/>
                  <a:gd name="connsiteY49" fmla="*/ 28575 h 1130749"/>
                  <a:gd name="connsiteX50" fmla="*/ 523875 w 1174750"/>
                  <a:gd name="connsiteY50" fmla="*/ 15875 h 1130749"/>
                  <a:gd name="connsiteX51" fmla="*/ 536575 w 1174750"/>
                  <a:gd name="connsiteY51" fmla="*/ 12700 h 1130749"/>
                  <a:gd name="connsiteX52" fmla="*/ 546100 w 1174750"/>
                  <a:gd name="connsiteY52" fmla="*/ 6350 h 1130749"/>
                  <a:gd name="connsiteX53" fmla="*/ 555625 w 1174750"/>
                  <a:gd name="connsiteY53" fmla="*/ 3175 h 1130749"/>
                  <a:gd name="connsiteX54" fmla="*/ 650875 w 1174750"/>
                  <a:gd name="connsiteY54" fmla="*/ 0 h 1130749"/>
                  <a:gd name="connsiteX55" fmla="*/ 746125 w 1174750"/>
                  <a:gd name="connsiteY55" fmla="*/ 3175 h 1130749"/>
                  <a:gd name="connsiteX56" fmla="*/ 758825 w 1174750"/>
                  <a:gd name="connsiteY56" fmla="*/ 6350 h 1130749"/>
                  <a:gd name="connsiteX57" fmla="*/ 768350 w 1174750"/>
                  <a:gd name="connsiteY57" fmla="*/ 12700 h 1130749"/>
                  <a:gd name="connsiteX58" fmla="*/ 781050 w 1174750"/>
                  <a:gd name="connsiteY58" fmla="*/ 19050 h 1130749"/>
                  <a:gd name="connsiteX59" fmla="*/ 796925 w 1174750"/>
                  <a:gd name="connsiteY59" fmla="*/ 38100 h 1130749"/>
                  <a:gd name="connsiteX60" fmla="*/ 815975 w 1174750"/>
                  <a:gd name="connsiteY60" fmla="*/ 57150 h 1130749"/>
                  <a:gd name="connsiteX61" fmla="*/ 822325 w 1174750"/>
                  <a:gd name="connsiteY61" fmla="*/ 66675 h 1130749"/>
                  <a:gd name="connsiteX62" fmla="*/ 841375 w 1174750"/>
                  <a:gd name="connsiteY62" fmla="*/ 73025 h 1130749"/>
                  <a:gd name="connsiteX63" fmla="*/ 860425 w 1174750"/>
                  <a:gd name="connsiteY63" fmla="*/ 79375 h 1130749"/>
                  <a:gd name="connsiteX64" fmla="*/ 879475 w 1174750"/>
                  <a:gd name="connsiteY64" fmla="*/ 85725 h 1130749"/>
                  <a:gd name="connsiteX65" fmla="*/ 889000 w 1174750"/>
                  <a:gd name="connsiteY65" fmla="*/ 95250 h 1130749"/>
                  <a:gd name="connsiteX66" fmla="*/ 901700 w 1174750"/>
                  <a:gd name="connsiteY66" fmla="*/ 101600 h 1130749"/>
                  <a:gd name="connsiteX67" fmla="*/ 911225 w 1174750"/>
                  <a:gd name="connsiteY67" fmla="*/ 107950 h 1130749"/>
                  <a:gd name="connsiteX68" fmla="*/ 917575 w 1174750"/>
                  <a:gd name="connsiteY68" fmla="*/ 117475 h 1130749"/>
                  <a:gd name="connsiteX69" fmla="*/ 920750 w 1174750"/>
                  <a:gd name="connsiteY69" fmla="*/ 130175 h 1130749"/>
                  <a:gd name="connsiteX70" fmla="*/ 927100 w 1174750"/>
                  <a:gd name="connsiteY70" fmla="*/ 165100 h 1130749"/>
                  <a:gd name="connsiteX71" fmla="*/ 930275 w 1174750"/>
                  <a:gd name="connsiteY71" fmla="*/ 174625 h 1130749"/>
                  <a:gd name="connsiteX72" fmla="*/ 933450 w 1174750"/>
                  <a:gd name="connsiteY72" fmla="*/ 187325 h 1130749"/>
                  <a:gd name="connsiteX73" fmla="*/ 939800 w 1174750"/>
                  <a:gd name="connsiteY73" fmla="*/ 215900 h 1130749"/>
                  <a:gd name="connsiteX74" fmla="*/ 946150 w 1174750"/>
                  <a:gd name="connsiteY74" fmla="*/ 225425 h 1130749"/>
                  <a:gd name="connsiteX75" fmla="*/ 949325 w 1174750"/>
                  <a:gd name="connsiteY75" fmla="*/ 241300 h 1130749"/>
                  <a:gd name="connsiteX76" fmla="*/ 952500 w 1174750"/>
                  <a:gd name="connsiteY76" fmla="*/ 260350 h 1130749"/>
                  <a:gd name="connsiteX77" fmla="*/ 965200 w 1174750"/>
                  <a:gd name="connsiteY77" fmla="*/ 285750 h 1130749"/>
                  <a:gd name="connsiteX78" fmla="*/ 971550 w 1174750"/>
                  <a:gd name="connsiteY78" fmla="*/ 314325 h 1130749"/>
                  <a:gd name="connsiteX79" fmla="*/ 977900 w 1174750"/>
                  <a:gd name="connsiteY79" fmla="*/ 342900 h 1130749"/>
                  <a:gd name="connsiteX80" fmla="*/ 971550 w 1174750"/>
                  <a:gd name="connsiteY80" fmla="*/ 396875 h 1130749"/>
                  <a:gd name="connsiteX81" fmla="*/ 968375 w 1174750"/>
                  <a:gd name="connsiteY81" fmla="*/ 412750 h 1130749"/>
                  <a:gd name="connsiteX82" fmla="*/ 962025 w 1174750"/>
                  <a:gd name="connsiteY82" fmla="*/ 463550 h 1130749"/>
                  <a:gd name="connsiteX83" fmla="*/ 946150 w 1174750"/>
                  <a:gd name="connsiteY83" fmla="*/ 498475 h 1130749"/>
                  <a:gd name="connsiteX84" fmla="*/ 939800 w 1174750"/>
                  <a:gd name="connsiteY84" fmla="*/ 517525 h 1130749"/>
                  <a:gd name="connsiteX85" fmla="*/ 930275 w 1174750"/>
                  <a:gd name="connsiteY85" fmla="*/ 536575 h 1130749"/>
                  <a:gd name="connsiteX86" fmla="*/ 930275 w 1174750"/>
                  <a:gd name="connsiteY86" fmla="*/ 581025 h 1130749"/>
                  <a:gd name="connsiteX87" fmla="*/ 920750 w 1174750"/>
                  <a:gd name="connsiteY87" fmla="*/ 590550 h 1130749"/>
                  <a:gd name="connsiteX88" fmla="*/ 911225 w 1174750"/>
                  <a:gd name="connsiteY88" fmla="*/ 609600 h 1130749"/>
                  <a:gd name="connsiteX89" fmla="*/ 901700 w 1174750"/>
                  <a:gd name="connsiteY89" fmla="*/ 622300 h 1130749"/>
                  <a:gd name="connsiteX90" fmla="*/ 898525 w 1174750"/>
                  <a:gd name="connsiteY90" fmla="*/ 635000 h 1130749"/>
                  <a:gd name="connsiteX91" fmla="*/ 895350 w 1174750"/>
                  <a:gd name="connsiteY91" fmla="*/ 644525 h 1130749"/>
                  <a:gd name="connsiteX92" fmla="*/ 892175 w 1174750"/>
                  <a:gd name="connsiteY92" fmla="*/ 666750 h 1130749"/>
                  <a:gd name="connsiteX93" fmla="*/ 860425 w 1174750"/>
                  <a:gd name="connsiteY93" fmla="*/ 685800 h 1130749"/>
                  <a:gd name="connsiteX94" fmla="*/ 854075 w 1174750"/>
                  <a:gd name="connsiteY94" fmla="*/ 704850 h 1130749"/>
                  <a:gd name="connsiteX95" fmla="*/ 850900 w 1174750"/>
                  <a:gd name="connsiteY95" fmla="*/ 730250 h 1130749"/>
                  <a:gd name="connsiteX96" fmla="*/ 847725 w 1174750"/>
                  <a:gd name="connsiteY96" fmla="*/ 768350 h 1130749"/>
                  <a:gd name="connsiteX97" fmla="*/ 838200 w 1174750"/>
                  <a:gd name="connsiteY97" fmla="*/ 815975 h 1130749"/>
                  <a:gd name="connsiteX98" fmla="*/ 835025 w 1174750"/>
                  <a:gd name="connsiteY98" fmla="*/ 825500 h 1130749"/>
                  <a:gd name="connsiteX99" fmla="*/ 822325 w 1174750"/>
                  <a:gd name="connsiteY99" fmla="*/ 844550 h 1130749"/>
                  <a:gd name="connsiteX100" fmla="*/ 812800 w 1174750"/>
                  <a:gd name="connsiteY100" fmla="*/ 850900 h 1130749"/>
                  <a:gd name="connsiteX101" fmla="*/ 809625 w 1174750"/>
                  <a:gd name="connsiteY101" fmla="*/ 901700 h 1130749"/>
                  <a:gd name="connsiteX102" fmla="*/ 819150 w 1174750"/>
                  <a:gd name="connsiteY102" fmla="*/ 908050 h 1130749"/>
                  <a:gd name="connsiteX103" fmla="*/ 822325 w 1174750"/>
                  <a:gd name="connsiteY103" fmla="*/ 920750 h 1130749"/>
                  <a:gd name="connsiteX104" fmla="*/ 844550 w 1174750"/>
                  <a:gd name="connsiteY104" fmla="*/ 949325 h 1130749"/>
                  <a:gd name="connsiteX105" fmla="*/ 860425 w 1174750"/>
                  <a:gd name="connsiteY105" fmla="*/ 974725 h 1130749"/>
                  <a:gd name="connsiteX106" fmla="*/ 866775 w 1174750"/>
                  <a:gd name="connsiteY106" fmla="*/ 993775 h 1130749"/>
                  <a:gd name="connsiteX107" fmla="*/ 895350 w 1174750"/>
                  <a:gd name="connsiteY107" fmla="*/ 1006475 h 1130749"/>
                  <a:gd name="connsiteX108" fmla="*/ 904875 w 1174750"/>
                  <a:gd name="connsiteY108" fmla="*/ 1009650 h 1130749"/>
                  <a:gd name="connsiteX109" fmla="*/ 923925 w 1174750"/>
                  <a:gd name="connsiteY109" fmla="*/ 1019175 h 1130749"/>
                  <a:gd name="connsiteX110" fmla="*/ 936625 w 1174750"/>
                  <a:gd name="connsiteY110" fmla="*/ 1025525 h 1130749"/>
                  <a:gd name="connsiteX111" fmla="*/ 946150 w 1174750"/>
                  <a:gd name="connsiteY111" fmla="*/ 1028700 h 1130749"/>
                  <a:gd name="connsiteX112" fmla="*/ 965200 w 1174750"/>
                  <a:gd name="connsiteY112" fmla="*/ 1038225 h 1130749"/>
                  <a:gd name="connsiteX113" fmla="*/ 971550 w 1174750"/>
                  <a:gd name="connsiteY113" fmla="*/ 1047750 h 1130749"/>
                  <a:gd name="connsiteX114" fmla="*/ 1003300 w 1174750"/>
                  <a:gd name="connsiteY114" fmla="*/ 1057275 h 1130749"/>
                  <a:gd name="connsiteX115" fmla="*/ 1012825 w 1174750"/>
                  <a:gd name="connsiteY115" fmla="*/ 1063625 h 1130749"/>
                  <a:gd name="connsiteX116" fmla="*/ 1031875 w 1174750"/>
                  <a:gd name="connsiteY116" fmla="*/ 1069975 h 1130749"/>
                  <a:gd name="connsiteX117" fmla="*/ 1041400 w 1174750"/>
                  <a:gd name="connsiteY117" fmla="*/ 1076325 h 1130749"/>
                  <a:gd name="connsiteX118" fmla="*/ 1050925 w 1174750"/>
                  <a:gd name="connsiteY118" fmla="*/ 1079500 h 1130749"/>
                  <a:gd name="connsiteX119" fmla="*/ 1069975 w 1174750"/>
                  <a:gd name="connsiteY119" fmla="*/ 1092200 h 1130749"/>
                  <a:gd name="connsiteX120" fmla="*/ 1082675 w 1174750"/>
                  <a:gd name="connsiteY120" fmla="*/ 1095375 h 1130749"/>
                  <a:gd name="connsiteX121" fmla="*/ 1095375 w 1174750"/>
                  <a:gd name="connsiteY121" fmla="*/ 1101725 h 1130749"/>
                  <a:gd name="connsiteX122" fmla="*/ 1114425 w 1174750"/>
                  <a:gd name="connsiteY122" fmla="*/ 1108075 h 1130749"/>
                  <a:gd name="connsiteX123" fmla="*/ 1123950 w 1174750"/>
                  <a:gd name="connsiteY123" fmla="*/ 1111250 h 1130749"/>
                  <a:gd name="connsiteX124" fmla="*/ 1130300 w 1174750"/>
                  <a:gd name="connsiteY124" fmla="*/ 1123950 h 1130749"/>
                  <a:gd name="connsiteX125" fmla="*/ 1143000 w 1174750"/>
                  <a:gd name="connsiteY125" fmla="*/ 1127125 h 1130749"/>
                  <a:gd name="connsiteX126" fmla="*/ 1174750 w 1174750"/>
                  <a:gd name="connsiteY126" fmla="*/ 1130300 h 113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174750" h="1130749">
                    <a:moveTo>
                      <a:pt x="0" y="1069975"/>
                    </a:moveTo>
                    <a:cubicBezTo>
                      <a:pt x="8467" y="1068917"/>
                      <a:pt x="17005" y="1068326"/>
                      <a:pt x="25400" y="1066800"/>
                    </a:cubicBezTo>
                    <a:cubicBezTo>
                      <a:pt x="28693" y="1066201"/>
                      <a:pt x="32312" y="1065716"/>
                      <a:pt x="34925" y="1063625"/>
                    </a:cubicBezTo>
                    <a:cubicBezTo>
                      <a:pt x="37905" y="1061241"/>
                      <a:pt x="38295" y="1056484"/>
                      <a:pt x="41275" y="1054100"/>
                    </a:cubicBezTo>
                    <a:cubicBezTo>
                      <a:pt x="43251" y="1052519"/>
                      <a:pt x="62794" y="1047859"/>
                      <a:pt x="63500" y="1047750"/>
                    </a:cubicBezTo>
                    <a:cubicBezTo>
                      <a:pt x="86726" y="1044177"/>
                      <a:pt x="133350" y="1038225"/>
                      <a:pt x="133350" y="1038225"/>
                    </a:cubicBezTo>
                    <a:cubicBezTo>
                      <a:pt x="136525" y="1037167"/>
                      <a:pt x="140262" y="1037141"/>
                      <a:pt x="142875" y="1035050"/>
                    </a:cubicBezTo>
                    <a:cubicBezTo>
                      <a:pt x="145855" y="1032666"/>
                      <a:pt x="145989" y="1027547"/>
                      <a:pt x="149225" y="1025525"/>
                    </a:cubicBezTo>
                    <a:cubicBezTo>
                      <a:pt x="154901" y="1021977"/>
                      <a:pt x="161925" y="1021292"/>
                      <a:pt x="168275" y="1019175"/>
                    </a:cubicBezTo>
                    <a:lnTo>
                      <a:pt x="177800" y="1016000"/>
                    </a:lnTo>
                    <a:cubicBezTo>
                      <a:pt x="180975" y="1014942"/>
                      <a:pt x="184540" y="1014681"/>
                      <a:pt x="187325" y="1012825"/>
                    </a:cubicBezTo>
                    <a:lnTo>
                      <a:pt x="196850" y="1006475"/>
                    </a:lnTo>
                    <a:cubicBezTo>
                      <a:pt x="198967" y="1002242"/>
                      <a:pt x="200692" y="997789"/>
                      <a:pt x="203200" y="993775"/>
                    </a:cubicBezTo>
                    <a:cubicBezTo>
                      <a:pt x="206005" y="989288"/>
                      <a:pt x="210358" y="985808"/>
                      <a:pt x="212725" y="981075"/>
                    </a:cubicBezTo>
                    <a:cubicBezTo>
                      <a:pt x="214676" y="977172"/>
                      <a:pt x="214181" y="972386"/>
                      <a:pt x="215900" y="968375"/>
                    </a:cubicBezTo>
                    <a:cubicBezTo>
                      <a:pt x="217403" y="964868"/>
                      <a:pt x="220700" y="962337"/>
                      <a:pt x="222250" y="958850"/>
                    </a:cubicBezTo>
                    <a:cubicBezTo>
                      <a:pt x="224968" y="952733"/>
                      <a:pt x="223031" y="943513"/>
                      <a:pt x="228600" y="939800"/>
                    </a:cubicBezTo>
                    <a:lnTo>
                      <a:pt x="238125" y="933450"/>
                    </a:lnTo>
                    <a:cubicBezTo>
                      <a:pt x="255058" y="908050"/>
                      <a:pt x="232833" y="938742"/>
                      <a:pt x="254000" y="917575"/>
                    </a:cubicBezTo>
                    <a:cubicBezTo>
                      <a:pt x="268361" y="903214"/>
                      <a:pt x="251332" y="911056"/>
                      <a:pt x="269875" y="904875"/>
                    </a:cubicBezTo>
                    <a:cubicBezTo>
                      <a:pt x="291841" y="871926"/>
                      <a:pt x="256699" y="921226"/>
                      <a:pt x="288925" y="889000"/>
                    </a:cubicBezTo>
                    <a:cubicBezTo>
                      <a:pt x="291292" y="886633"/>
                      <a:pt x="290603" y="882468"/>
                      <a:pt x="292100" y="879475"/>
                    </a:cubicBezTo>
                    <a:cubicBezTo>
                      <a:pt x="293807" y="876062"/>
                      <a:pt x="295519" y="872393"/>
                      <a:pt x="298450" y="869950"/>
                    </a:cubicBezTo>
                    <a:cubicBezTo>
                      <a:pt x="302086" y="866920"/>
                      <a:pt x="307299" y="866351"/>
                      <a:pt x="311150" y="863600"/>
                    </a:cubicBezTo>
                    <a:cubicBezTo>
                      <a:pt x="314804" y="860990"/>
                      <a:pt x="317226" y="856950"/>
                      <a:pt x="320675" y="854075"/>
                    </a:cubicBezTo>
                    <a:cubicBezTo>
                      <a:pt x="323606" y="851632"/>
                      <a:pt x="327025" y="849842"/>
                      <a:pt x="330200" y="847725"/>
                    </a:cubicBezTo>
                    <a:cubicBezTo>
                      <a:pt x="363257" y="781610"/>
                      <a:pt x="342680" y="831788"/>
                      <a:pt x="346075" y="685800"/>
                    </a:cubicBezTo>
                    <a:cubicBezTo>
                      <a:pt x="335492" y="668867"/>
                      <a:pt x="326170" y="651076"/>
                      <a:pt x="314325" y="635000"/>
                    </a:cubicBezTo>
                    <a:cubicBezTo>
                      <a:pt x="312424" y="632420"/>
                      <a:pt x="296039" y="621751"/>
                      <a:pt x="292100" y="619125"/>
                    </a:cubicBezTo>
                    <a:cubicBezTo>
                      <a:pt x="290489" y="612680"/>
                      <a:pt x="288483" y="603277"/>
                      <a:pt x="285750" y="596900"/>
                    </a:cubicBezTo>
                    <a:cubicBezTo>
                      <a:pt x="283886" y="592550"/>
                      <a:pt x="281517" y="588433"/>
                      <a:pt x="279400" y="584200"/>
                    </a:cubicBezTo>
                    <a:cubicBezTo>
                      <a:pt x="278342" y="577850"/>
                      <a:pt x="277574" y="571445"/>
                      <a:pt x="276225" y="565150"/>
                    </a:cubicBezTo>
                    <a:cubicBezTo>
                      <a:pt x="271928" y="545097"/>
                      <a:pt x="271536" y="544734"/>
                      <a:pt x="266700" y="530225"/>
                    </a:cubicBezTo>
                    <a:cubicBezTo>
                      <a:pt x="274527" y="373688"/>
                      <a:pt x="264935" y="569045"/>
                      <a:pt x="273050" y="390525"/>
                    </a:cubicBezTo>
                    <a:cubicBezTo>
                      <a:pt x="275071" y="346071"/>
                      <a:pt x="276504" y="301581"/>
                      <a:pt x="279400" y="257175"/>
                    </a:cubicBezTo>
                    <a:cubicBezTo>
                      <a:pt x="279684" y="252821"/>
                      <a:pt x="280856" y="248486"/>
                      <a:pt x="282575" y="244475"/>
                    </a:cubicBezTo>
                    <a:cubicBezTo>
                      <a:pt x="286202" y="236013"/>
                      <a:pt x="295710" y="228165"/>
                      <a:pt x="301625" y="222250"/>
                    </a:cubicBezTo>
                    <a:cubicBezTo>
                      <a:pt x="303742" y="215900"/>
                      <a:pt x="305257" y="209317"/>
                      <a:pt x="307975" y="203200"/>
                    </a:cubicBezTo>
                    <a:cubicBezTo>
                      <a:pt x="309525" y="199713"/>
                      <a:pt x="312432" y="196988"/>
                      <a:pt x="314325" y="193675"/>
                    </a:cubicBezTo>
                    <a:cubicBezTo>
                      <a:pt x="316673" y="189566"/>
                      <a:pt x="318376" y="185112"/>
                      <a:pt x="320675" y="180975"/>
                    </a:cubicBezTo>
                    <a:cubicBezTo>
                      <a:pt x="323672" y="175580"/>
                      <a:pt x="327646" y="170718"/>
                      <a:pt x="330200" y="165100"/>
                    </a:cubicBezTo>
                    <a:cubicBezTo>
                      <a:pt x="332970" y="159006"/>
                      <a:pt x="331817" y="150783"/>
                      <a:pt x="336550" y="146050"/>
                    </a:cubicBezTo>
                    <a:cubicBezTo>
                      <a:pt x="374780" y="107820"/>
                      <a:pt x="321483" y="162363"/>
                      <a:pt x="352425" y="127000"/>
                    </a:cubicBezTo>
                    <a:cubicBezTo>
                      <a:pt x="357353" y="121368"/>
                      <a:pt x="363328" y="116718"/>
                      <a:pt x="368300" y="111125"/>
                    </a:cubicBezTo>
                    <a:cubicBezTo>
                      <a:pt x="371816" y="107170"/>
                      <a:pt x="374249" y="102326"/>
                      <a:pt x="377825" y="98425"/>
                    </a:cubicBezTo>
                    <a:cubicBezTo>
                      <a:pt x="385916" y="89599"/>
                      <a:pt x="396583" y="82988"/>
                      <a:pt x="403225" y="73025"/>
                    </a:cubicBezTo>
                    <a:cubicBezTo>
                      <a:pt x="405342" y="69850"/>
                      <a:pt x="406877" y="66198"/>
                      <a:pt x="409575" y="63500"/>
                    </a:cubicBezTo>
                    <a:cubicBezTo>
                      <a:pt x="412527" y="60548"/>
                      <a:pt x="428724" y="51386"/>
                      <a:pt x="431800" y="50800"/>
                    </a:cubicBezTo>
                    <a:cubicBezTo>
                      <a:pt x="449596" y="47410"/>
                      <a:pt x="467783" y="46567"/>
                      <a:pt x="485775" y="44450"/>
                    </a:cubicBezTo>
                    <a:cubicBezTo>
                      <a:pt x="501738" y="40459"/>
                      <a:pt x="500210" y="42715"/>
                      <a:pt x="514350" y="28575"/>
                    </a:cubicBezTo>
                    <a:cubicBezTo>
                      <a:pt x="518092" y="24833"/>
                      <a:pt x="519569" y="18951"/>
                      <a:pt x="523875" y="15875"/>
                    </a:cubicBezTo>
                    <a:cubicBezTo>
                      <a:pt x="527426" y="13339"/>
                      <a:pt x="532342" y="13758"/>
                      <a:pt x="536575" y="12700"/>
                    </a:cubicBezTo>
                    <a:cubicBezTo>
                      <a:pt x="539750" y="10583"/>
                      <a:pt x="542687" y="8057"/>
                      <a:pt x="546100" y="6350"/>
                    </a:cubicBezTo>
                    <a:cubicBezTo>
                      <a:pt x="549093" y="4853"/>
                      <a:pt x="552284" y="3377"/>
                      <a:pt x="555625" y="3175"/>
                    </a:cubicBezTo>
                    <a:cubicBezTo>
                      <a:pt x="587334" y="1253"/>
                      <a:pt x="619125" y="1058"/>
                      <a:pt x="650875" y="0"/>
                    </a:cubicBezTo>
                    <a:cubicBezTo>
                      <a:pt x="682625" y="1058"/>
                      <a:pt x="714412" y="1310"/>
                      <a:pt x="746125" y="3175"/>
                    </a:cubicBezTo>
                    <a:cubicBezTo>
                      <a:pt x="750481" y="3431"/>
                      <a:pt x="754814" y="4631"/>
                      <a:pt x="758825" y="6350"/>
                    </a:cubicBezTo>
                    <a:cubicBezTo>
                      <a:pt x="762332" y="7853"/>
                      <a:pt x="765037" y="10807"/>
                      <a:pt x="768350" y="12700"/>
                    </a:cubicBezTo>
                    <a:cubicBezTo>
                      <a:pt x="772459" y="15048"/>
                      <a:pt x="776817" y="16933"/>
                      <a:pt x="781050" y="19050"/>
                    </a:cubicBezTo>
                    <a:cubicBezTo>
                      <a:pt x="786342" y="25400"/>
                      <a:pt x="791340" y="32007"/>
                      <a:pt x="796925" y="38100"/>
                    </a:cubicBezTo>
                    <a:cubicBezTo>
                      <a:pt x="802993" y="44720"/>
                      <a:pt x="810009" y="50438"/>
                      <a:pt x="815975" y="57150"/>
                    </a:cubicBezTo>
                    <a:cubicBezTo>
                      <a:pt x="818510" y="60002"/>
                      <a:pt x="819089" y="64653"/>
                      <a:pt x="822325" y="66675"/>
                    </a:cubicBezTo>
                    <a:cubicBezTo>
                      <a:pt x="828001" y="70223"/>
                      <a:pt x="835025" y="70908"/>
                      <a:pt x="841375" y="73025"/>
                    </a:cubicBezTo>
                    <a:lnTo>
                      <a:pt x="860425" y="79375"/>
                    </a:lnTo>
                    <a:lnTo>
                      <a:pt x="879475" y="85725"/>
                    </a:lnTo>
                    <a:cubicBezTo>
                      <a:pt x="882650" y="88900"/>
                      <a:pt x="885346" y="92640"/>
                      <a:pt x="889000" y="95250"/>
                    </a:cubicBezTo>
                    <a:cubicBezTo>
                      <a:pt x="892851" y="98001"/>
                      <a:pt x="897591" y="99252"/>
                      <a:pt x="901700" y="101600"/>
                    </a:cubicBezTo>
                    <a:cubicBezTo>
                      <a:pt x="905013" y="103493"/>
                      <a:pt x="908050" y="105833"/>
                      <a:pt x="911225" y="107950"/>
                    </a:cubicBezTo>
                    <a:cubicBezTo>
                      <a:pt x="913342" y="111125"/>
                      <a:pt x="916072" y="113968"/>
                      <a:pt x="917575" y="117475"/>
                    </a:cubicBezTo>
                    <a:cubicBezTo>
                      <a:pt x="919294" y="121486"/>
                      <a:pt x="919894" y="125896"/>
                      <a:pt x="920750" y="130175"/>
                    </a:cubicBezTo>
                    <a:cubicBezTo>
                      <a:pt x="923071" y="141778"/>
                      <a:pt x="924621" y="153530"/>
                      <a:pt x="927100" y="165100"/>
                    </a:cubicBezTo>
                    <a:cubicBezTo>
                      <a:pt x="927801" y="168372"/>
                      <a:pt x="929356" y="171407"/>
                      <a:pt x="930275" y="174625"/>
                    </a:cubicBezTo>
                    <a:cubicBezTo>
                      <a:pt x="931474" y="178821"/>
                      <a:pt x="932594" y="183046"/>
                      <a:pt x="933450" y="187325"/>
                    </a:cubicBezTo>
                    <a:cubicBezTo>
                      <a:pt x="935076" y="195455"/>
                      <a:pt x="935681" y="207661"/>
                      <a:pt x="939800" y="215900"/>
                    </a:cubicBezTo>
                    <a:cubicBezTo>
                      <a:pt x="941507" y="219313"/>
                      <a:pt x="944033" y="222250"/>
                      <a:pt x="946150" y="225425"/>
                    </a:cubicBezTo>
                    <a:cubicBezTo>
                      <a:pt x="947208" y="230717"/>
                      <a:pt x="948360" y="235991"/>
                      <a:pt x="949325" y="241300"/>
                    </a:cubicBezTo>
                    <a:cubicBezTo>
                      <a:pt x="950477" y="247634"/>
                      <a:pt x="950335" y="254287"/>
                      <a:pt x="952500" y="260350"/>
                    </a:cubicBezTo>
                    <a:cubicBezTo>
                      <a:pt x="955684" y="269265"/>
                      <a:pt x="965200" y="285750"/>
                      <a:pt x="965200" y="285750"/>
                    </a:cubicBezTo>
                    <a:cubicBezTo>
                      <a:pt x="974776" y="333630"/>
                      <a:pt x="962582" y="273970"/>
                      <a:pt x="971550" y="314325"/>
                    </a:cubicBezTo>
                    <a:cubicBezTo>
                      <a:pt x="979612" y="350602"/>
                      <a:pt x="970157" y="311927"/>
                      <a:pt x="977900" y="342900"/>
                    </a:cubicBezTo>
                    <a:cubicBezTo>
                      <a:pt x="975783" y="360892"/>
                      <a:pt x="973998" y="378925"/>
                      <a:pt x="971550" y="396875"/>
                    </a:cubicBezTo>
                    <a:cubicBezTo>
                      <a:pt x="970821" y="402222"/>
                      <a:pt x="969138" y="407408"/>
                      <a:pt x="968375" y="412750"/>
                    </a:cubicBezTo>
                    <a:cubicBezTo>
                      <a:pt x="965962" y="429644"/>
                      <a:pt x="964687" y="446694"/>
                      <a:pt x="962025" y="463550"/>
                    </a:cubicBezTo>
                    <a:cubicBezTo>
                      <a:pt x="960519" y="473087"/>
                      <a:pt x="947159" y="495449"/>
                      <a:pt x="946150" y="498475"/>
                    </a:cubicBezTo>
                    <a:cubicBezTo>
                      <a:pt x="944033" y="504825"/>
                      <a:pt x="942518" y="511408"/>
                      <a:pt x="939800" y="517525"/>
                    </a:cubicBezTo>
                    <a:cubicBezTo>
                      <a:pt x="923387" y="554454"/>
                      <a:pt x="941854" y="501837"/>
                      <a:pt x="930275" y="536575"/>
                    </a:cubicBezTo>
                    <a:cubicBezTo>
                      <a:pt x="933054" y="553249"/>
                      <a:pt x="936633" y="563542"/>
                      <a:pt x="930275" y="581025"/>
                    </a:cubicBezTo>
                    <a:cubicBezTo>
                      <a:pt x="928741" y="585245"/>
                      <a:pt x="923241" y="586814"/>
                      <a:pt x="920750" y="590550"/>
                    </a:cubicBezTo>
                    <a:cubicBezTo>
                      <a:pt x="916812" y="596457"/>
                      <a:pt x="914878" y="603512"/>
                      <a:pt x="911225" y="609600"/>
                    </a:cubicBezTo>
                    <a:cubicBezTo>
                      <a:pt x="908502" y="614138"/>
                      <a:pt x="904875" y="618067"/>
                      <a:pt x="901700" y="622300"/>
                    </a:cubicBezTo>
                    <a:cubicBezTo>
                      <a:pt x="900642" y="626533"/>
                      <a:pt x="899724" y="630804"/>
                      <a:pt x="898525" y="635000"/>
                    </a:cubicBezTo>
                    <a:cubicBezTo>
                      <a:pt x="897606" y="638218"/>
                      <a:pt x="896006" y="641243"/>
                      <a:pt x="895350" y="644525"/>
                    </a:cubicBezTo>
                    <a:cubicBezTo>
                      <a:pt x="893882" y="651863"/>
                      <a:pt x="896193" y="660436"/>
                      <a:pt x="892175" y="666750"/>
                    </a:cubicBezTo>
                    <a:cubicBezTo>
                      <a:pt x="888599" y="672369"/>
                      <a:pt x="867912" y="682056"/>
                      <a:pt x="860425" y="685800"/>
                    </a:cubicBezTo>
                    <a:cubicBezTo>
                      <a:pt x="858308" y="692150"/>
                      <a:pt x="854905" y="698208"/>
                      <a:pt x="854075" y="704850"/>
                    </a:cubicBezTo>
                    <a:cubicBezTo>
                      <a:pt x="853017" y="713317"/>
                      <a:pt x="851749" y="721760"/>
                      <a:pt x="850900" y="730250"/>
                    </a:cubicBezTo>
                    <a:cubicBezTo>
                      <a:pt x="849632" y="742931"/>
                      <a:pt x="849593" y="755744"/>
                      <a:pt x="847725" y="768350"/>
                    </a:cubicBezTo>
                    <a:cubicBezTo>
                      <a:pt x="845352" y="784365"/>
                      <a:pt x="843320" y="800616"/>
                      <a:pt x="838200" y="815975"/>
                    </a:cubicBezTo>
                    <a:cubicBezTo>
                      <a:pt x="837142" y="819150"/>
                      <a:pt x="836650" y="822574"/>
                      <a:pt x="835025" y="825500"/>
                    </a:cubicBezTo>
                    <a:cubicBezTo>
                      <a:pt x="831319" y="832171"/>
                      <a:pt x="828675" y="840317"/>
                      <a:pt x="822325" y="844550"/>
                    </a:cubicBezTo>
                    <a:lnTo>
                      <a:pt x="812800" y="850900"/>
                    </a:lnTo>
                    <a:cubicBezTo>
                      <a:pt x="805907" y="871580"/>
                      <a:pt x="801303" y="876733"/>
                      <a:pt x="809625" y="901700"/>
                    </a:cubicBezTo>
                    <a:cubicBezTo>
                      <a:pt x="810832" y="905320"/>
                      <a:pt x="815975" y="905933"/>
                      <a:pt x="819150" y="908050"/>
                    </a:cubicBezTo>
                    <a:cubicBezTo>
                      <a:pt x="820208" y="912283"/>
                      <a:pt x="820160" y="916961"/>
                      <a:pt x="822325" y="920750"/>
                    </a:cubicBezTo>
                    <a:cubicBezTo>
                      <a:pt x="835474" y="943762"/>
                      <a:pt x="832371" y="912789"/>
                      <a:pt x="844550" y="949325"/>
                    </a:cubicBezTo>
                    <a:cubicBezTo>
                      <a:pt x="852107" y="971995"/>
                      <a:pt x="845331" y="964662"/>
                      <a:pt x="860425" y="974725"/>
                    </a:cubicBezTo>
                    <a:cubicBezTo>
                      <a:pt x="862542" y="981075"/>
                      <a:pt x="861206" y="990062"/>
                      <a:pt x="866775" y="993775"/>
                    </a:cubicBezTo>
                    <a:cubicBezTo>
                      <a:pt x="881869" y="1003838"/>
                      <a:pt x="872680" y="998918"/>
                      <a:pt x="895350" y="1006475"/>
                    </a:cubicBezTo>
                    <a:cubicBezTo>
                      <a:pt x="898525" y="1007533"/>
                      <a:pt x="902090" y="1007794"/>
                      <a:pt x="904875" y="1009650"/>
                    </a:cubicBezTo>
                    <a:cubicBezTo>
                      <a:pt x="923180" y="1021853"/>
                      <a:pt x="905522" y="1011288"/>
                      <a:pt x="923925" y="1019175"/>
                    </a:cubicBezTo>
                    <a:cubicBezTo>
                      <a:pt x="928275" y="1021039"/>
                      <a:pt x="932275" y="1023661"/>
                      <a:pt x="936625" y="1025525"/>
                    </a:cubicBezTo>
                    <a:cubicBezTo>
                      <a:pt x="939701" y="1026843"/>
                      <a:pt x="943157" y="1027203"/>
                      <a:pt x="946150" y="1028700"/>
                    </a:cubicBezTo>
                    <a:cubicBezTo>
                      <a:pt x="970769" y="1041010"/>
                      <a:pt x="941259" y="1030245"/>
                      <a:pt x="965200" y="1038225"/>
                    </a:cubicBezTo>
                    <a:cubicBezTo>
                      <a:pt x="967317" y="1041400"/>
                      <a:pt x="968314" y="1045728"/>
                      <a:pt x="971550" y="1047750"/>
                    </a:cubicBezTo>
                    <a:cubicBezTo>
                      <a:pt x="976703" y="1050971"/>
                      <a:pt x="995865" y="1055416"/>
                      <a:pt x="1003300" y="1057275"/>
                    </a:cubicBezTo>
                    <a:cubicBezTo>
                      <a:pt x="1006475" y="1059392"/>
                      <a:pt x="1009338" y="1062075"/>
                      <a:pt x="1012825" y="1063625"/>
                    </a:cubicBezTo>
                    <a:cubicBezTo>
                      <a:pt x="1018942" y="1066343"/>
                      <a:pt x="1026306" y="1066262"/>
                      <a:pt x="1031875" y="1069975"/>
                    </a:cubicBezTo>
                    <a:cubicBezTo>
                      <a:pt x="1035050" y="1072092"/>
                      <a:pt x="1037987" y="1074618"/>
                      <a:pt x="1041400" y="1076325"/>
                    </a:cubicBezTo>
                    <a:cubicBezTo>
                      <a:pt x="1044393" y="1077822"/>
                      <a:pt x="1047999" y="1077875"/>
                      <a:pt x="1050925" y="1079500"/>
                    </a:cubicBezTo>
                    <a:cubicBezTo>
                      <a:pt x="1057596" y="1083206"/>
                      <a:pt x="1062571" y="1090349"/>
                      <a:pt x="1069975" y="1092200"/>
                    </a:cubicBezTo>
                    <a:cubicBezTo>
                      <a:pt x="1074208" y="1093258"/>
                      <a:pt x="1078589" y="1093843"/>
                      <a:pt x="1082675" y="1095375"/>
                    </a:cubicBezTo>
                    <a:cubicBezTo>
                      <a:pt x="1087107" y="1097037"/>
                      <a:pt x="1090981" y="1099967"/>
                      <a:pt x="1095375" y="1101725"/>
                    </a:cubicBezTo>
                    <a:cubicBezTo>
                      <a:pt x="1101590" y="1104211"/>
                      <a:pt x="1108075" y="1105958"/>
                      <a:pt x="1114425" y="1108075"/>
                    </a:cubicBezTo>
                    <a:lnTo>
                      <a:pt x="1123950" y="1111250"/>
                    </a:lnTo>
                    <a:cubicBezTo>
                      <a:pt x="1126067" y="1115483"/>
                      <a:pt x="1126664" y="1120920"/>
                      <a:pt x="1130300" y="1123950"/>
                    </a:cubicBezTo>
                    <a:cubicBezTo>
                      <a:pt x="1133652" y="1126744"/>
                      <a:pt x="1138707" y="1126344"/>
                      <a:pt x="1143000" y="1127125"/>
                    </a:cubicBezTo>
                    <a:cubicBezTo>
                      <a:pt x="1162932" y="1130749"/>
                      <a:pt x="1160048" y="1130300"/>
                      <a:pt x="1174750" y="1130300"/>
                    </a:cubicBezTo>
                  </a:path>
                </a:pathLst>
              </a:custGeom>
              <a:gradFill flip="none" rotWithShape="1">
                <a:gsLst>
                  <a:gs pos="21000">
                    <a:srgbClr val="53AC9F"/>
                  </a:gs>
                  <a:gs pos="100000">
                    <a:srgbClr val="000000">
                      <a:alpha val="0"/>
                    </a:srgbClr>
                  </a:gs>
                  <a:gs pos="60000">
                    <a:schemeClr val="tx1">
                      <a:lumMod val="65000"/>
                      <a:lumOff val="35000"/>
                      <a:alpha val="60000"/>
                    </a:schemeClr>
                  </a:gs>
                </a:gsLst>
                <a:lin ang="5760000" scaled="0"/>
                <a:tileRect/>
              </a:gradFill>
              <a:ln w="9525" cap="flat" cmpd="sng" algn="ctr">
                <a:solidFill>
                  <a:schemeClr val="bg2">
                    <a:lumMod val="75000"/>
                    <a:alpha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</p:grpSp>
      <p:sp>
        <p:nvSpPr>
          <p:cNvPr id="38939" name="Rectangle 78"/>
          <p:cNvSpPr>
            <a:spLocks noChangeArrowheads="1"/>
          </p:cNvSpPr>
          <p:nvPr/>
        </p:nvSpPr>
        <p:spPr bwMode="auto">
          <a:xfrm>
            <a:off x="6056313" y="2727325"/>
            <a:ext cx="1325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E89C00"/>
                </a:solidFill>
                <a:latin typeface="Calibri" charset="0"/>
              </a:rPr>
              <a:t>CATEGORIZATION</a:t>
            </a:r>
          </a:p>
          <a:p>
            <a:r>
              <a:rPr lang="en-US" sz="1200" b="1">
                <a:solidFill>
                  <a:srgbClr val="E89C00"/>
                </a:solidFill>
                <a:latin typeface="Calibri" charset="0"/>
              </a:rPr>
              <a:t>MODELS (weekly)</a:t>
            </a:r>
            <a:endParaRPr lang="en-US" sz="1200">
              <a:solidFill>
                <a:srgbClr val="E89C00"/>
              </a:solidFill>
              <a:latin typeface="Calibri" charset="0"/>
            </a:endParaRPr>
          </a:p>
        </p:txBody>
      </p:sp>
      <p:sp>
        <p:nvSpPr>
          <p:cNvPr id="40989" name="Rectangle 79"/>
          <p:cNvSpPr>
            <a:spLocks noChangeArrowheads="1"/>
          </p:cNvSpPr>
          <p:nvPr/>
        </p:nvSpPr>
        <p:spPr bwMode="auto">
          <a:xfrm>
            <a:off x="2043113" y="4137025"/>
            <a:ext cx="1312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32A7A1"/>
                </a:solidFill>
                <a:latin typeface="+mn-lt"/>
                <a:ea typeface="Arial" pitchFamily="26" charset="0"/>
                <a:cs typeface="Arial" pitchFamily="26" charset="0"/>
              </a:rPr>
              <a:t>SERVING</a:t>
            </a:r>
          </a:p>
          <a:p>
            <a:pPr algn="r">
              <a:defRPr/>
            </a:pPr>
            <a:r>
              <a:rPr lang="en-US" sz="1200" b="1" dirty="0">
                <a:solidFill>
                  <a:srgbClr val="32A7A1"/>
                </a:solidFill>
                <a:latin typeface="+mn-lt"/>
                <a:ea typeface="Arial" pitchFamily="26" charset="0"/>
                <a:cs typeface="Arial" pitchFamily="26" charset="0"/>
              </a:rPr>
              <a:t>MAPS</a:t>
            </a:r>
          </a:p>
          <a:p>
            <a:pPr algn="r">
              <a:defRPr/>
            </a:pPr>
            <a:r>
              <a:rPr lang="en-US" sz="1200" b="1" dirty="0">
                <a:solidFill>
                  <a:srgbClr val="32A7A1"/>
                </a:solidFill>
                <a:latin typeface="+mn-lt"/>
                <a:ea typeface="Arial" pitchFamily="26" charset="0"/>
                <a:cs typeface="Arial" pitchFamily="26" charset="0"/>
              </a:rPr>
              <a:t>(every 5 minutes)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67213" y="4630738"/>
            <a:ext cx="8524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/>
                </a:solidFill>
                <a:latin typeface="+mn-lt"/>
                <a:ea typeface="+mn-ea"/>
                <a:cs typeface="Arial"/>
              </a:rPr>
              <a:t>USER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/>
                </a:solidFill>
                <a:latin typeface="+mn-lt"/>
                <a:ea typeface="+mn-ea"/>
                <a:cs typeface="Arial"/>
              </a:rPr>
              <a:t>BEHAVIOR</a:t>
            </a:r>
          </a:p>
        </p:txBody>
      </p:sp>
      <p:sp>
        <p:nvSpPr>
          <p:cNvPr id="38942" name="Rectangle 85"/>
          <p:cNvSpPr>
            <a:spLocks noChangeArrowheads="1"/>
          </p:cNvSpPr>
          <p:nvPr/>
        </p:nvSpPr>
        <p:spPr bwMode="auto">
          <a:xfrm>
            <a:off x="5659438" y="3719513"/>
            <a:ext cx="31797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lvl="1" indent="-292100">
              <a:lnSpc>
                <a:spcPct val="80000"/>
              </a:lnSpc>
            </a:pPr>
            <a:r>
              <a:rPr lang="en-US" sz="2800" b="1">
                <a:solidFill>
                  <a:srgbClr val="A6A6A6"/>
                </a:solidFill>
                <a:latin typeface="Calibri" charset="0"/>
              </a:rPr>
              <a:t>»</a:t>
            </a:r>
            <a:r>
              <a:rPr lang="en-US" sz="2000">
                <a:latin typeface="Calibri" charset="0"/>
              </a:rPr>
              <a:t> </a:t>
            </a:r>
            <a:r>
              <a:rPr lang="en-US" b="1"/>
              <a:t>Identify user interests using Categorization models</a:t>
            </a:r>
          </a:p>
        </p:txBody>
      </p:sp>
      <p:sp>
        <p:nvSpPr>
          <p:cNvPr id="38943" name="Rectangle 86"/>
          <p:cNvSpPr>
            <a:spLocks noChangeArrowheads="1"/>
          </p:cNvSpPr>
          <p:nvPr/>
        </p:nvSpPr>
        <p:spPr bwMode="auto">
          <a:xfrm>
            <a:off x="5646738" y="1751013"/>
            <a:ext cx="34004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lvl="1" indent="-292100">
              <a:lnSpc>
                <a:spcPct val="80000"/>
              </a:lnSpc>
            </a:pPr>
            <a:r>
              <a:rPr lang="en-US" sz="2800" b="1">
                <a:solidFill>
                  <a:srgbClr val="A6A6A6"/>
                </a:solidFill>
                <a:latin typeface="Calibri" charset="0"/>
              </a:rPr>
              <a:t>»</a:t>
            </a:r>
            <a:r>
              <a:rPr lang="en-US" sz="2000">
                <a:latin typeface="Calibri" charset="0"/>
              </a:rPr>
              <a:t> </a:t>
            </a:r>
            <a:r>
              <a:rPr lang="en-US" b="1"/>
              <a:t>Machine learning to build ever better categorization models</a:t>
            </a:r>
          </a:p>
        </p:txBody>
      </p:sp>
      <p:sp>
        <p:nvSpPr>
          <p:cNvPr id="42" name="Circular Arrow 41"/>
          <p:cNvSpPr/>
          <p:nvPr/>
        </p:nvSpPr>
        <p:spPr>
          <a:xfrm rot="10800000" flipV="1">
            <a:off x="3292350" y="4287710"/>
            <a:ext cx="1397000" cy="1488948"/>
          </a:xfrm>
          <a:prstGeom prst="circularArrow">
            <a:avLst>
              <a:gd name="adj1" fmla="val 6693"/>
              <a:gd name="adj2" fmla="val 1142319"/>
              <a:gd name="adj3" fmla="val 20296661"/>
              <a:gd name="adj4" fmla="val 13664476"/>
              <a:gd name="adj5" fmla="val 12500"/>
            </a:avLst>
          </a:prstGeom>
          <a:gradFill flip="none" rotWithShape="1">
            <a:gsLst>
              <a:gs pos="30000">
                <a:schemeClr val="bg1">
                  <a:lumMod val="85000"/>
                  <a:alpha val="0"/>
                </a:schemeClr>
              </a:gs>
              <a:gs pos="73000">
                <a:srgbClr val="6BC8C7"/>
              </a:gs>
              <a:gs pos="100000">
                <a:srgbClr val="FFFF00"/>
              </a:gs>
            </a:gsLst>
            <a:lin ang="72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ircular Arrow 42"/>
          <p:cNvSpPr/>
          <p:nvPr/>
        </p:nvSpPr>
        <p:spPr>
          <a:xfrm flipV="1">
            <a:off x="3094702" y="3829514"/>
            <a:ext cx="1397000" cy="1488948"/>
          </a:xfrm>
          <a:prstGeom prst="circularArrow">
            <a:avLst>
              <a:gd name="adj1" fmla="val 6693"/>
              <a:gd name="adj2" fmla="val 1142319"/>
              <a:gd name="adj3" fmla="val 20296661"/>
              <a:gd name="adj4" fmla="val 13664476"/>
              <a:gd name="adj5" fmla="val 12500"/>
            </a:avLst>
          </a:prstGeom>
          <a:gradFill flip="none" rotWithShape="1">
            <a:gsLst>
              <a:gs pos="30000">
                <a:schemeClr val="bg1">
                  <a:lumMod val="85000"/>
                  <a:alpha val="0"/>
                </a:schemeClr>
              </a:gs>
              <a:gs pos="73000">
                <a:srgbClr val="6BC8C7"/>
              </a:gs>
              <a:gs pos="100000">
                <a:srgbClr val="FFFF00"/>
              </a:gs>
            </a:gsLst>
            <a:lin ang="72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228600" y="5659438"/>
            <a:ext cx="87439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lnSpc>
                <a:spcPct val="80000"/>
              </a:lnSpc>
              <a:defRPr/>
            </a:pPr>
            <a:endParaRPr lang="en-US" sz="2400" b="1" dirty="0">
              <a:solidFill>
                <a:srgbClr val="A6A6A6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292100" lvl="1" indent="-292100">
              <a:lnSpc>
                <a:spcPct val="80000"/>
              </a:lnSpc>
              <a:defRPr/>
            </a:pPr>
            <a:r>
              <a:rPr lang="en-US" sz="2000" b="1" dirty="0">
                <a:latin typeface="+mn-lt"/>
                <a:ea typeface="+mn-ea"/>
                <a:cs typeface="Arial" charset="0"/>
              </a:rPr>
              <a:t>Build customized home pages with latest data (thousands / second)</a:t>
            </a:r>
          </a:p>
        </p:txBody>
      </p:sp>
      <p:sp>
        <p:nvSpPr>
          <p:cNvPr id="38951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</p:spTree>
    <p:extLst>
      <p:ext uri="{BB962C8B-B14F-4D97-AF65-F5344CB8AC3E}">
        <p14:creationId xmlns:p14="http://schemas.microsoft.com/office/powerpoint/2010/main" val="415969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7823200" y="174644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404100" y="435130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9942" name="Title 6"/>
          <p:cNvSpPr txBox="1">
            <a:spLocks/>
          </p:cNvSpPr>
          <p:nvPr/>
        </p:nvSpPr>
        <p:spPr bwMode="auto">
          <a:xfrm>
            <a:off x="266700" y="812800"/>
            <a:ext cx="695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CASE STUDY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YAHOO! MAIL</a:t>
            </a:r>
          </a:p>
          <a:p>
            <a:pPr eaLnBrk="1" hangingPunct="1">
              <a:lnSpc>
                <a:spcPct val="60000"/>
              </a:lnSpc>
            </a:pPr>
            <a:r>
              <a:rPr lang="en-US" sz="360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>
                <a:solidFill>
                  <a:srgbClr val="376092"/>
                </a:solidFill>
                <a:latin typeface="Arial Black" charset="0"/>
              </a:rPr>
            </a:br>
            <a:endParaRPr lang="en-US" sz="360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994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81000" y="1365250"/>
            <a:ext cx="8496300" cy="811213"/>
          </a:xfrm>
          <a:prstGeom prst="rect">
            <a:avLst/>
          </a:prstGeom>
        </p:spPr>
        <p:txBody>
          <a:bodyPr/>
          <a:lstStyle/>
          <a:p>
            <a:pPr marL="0" lvl="1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solidFill>
                  <a:srgbClr val="4060A9"/>
                </a:solidFill>
                <a:latin typeface="Calibri" charset="0"/>
                <a:ea typeface="ＭＳ Ｐゴシック" charset="0"/>
                <a:cs typeface="Arial" charset="0"/>
              </a:rPr>
              <a:t>Enabling quick response in the spam arms race</a:t>
            </a:r>
          </a:p>
        </p:txBody>
      </p:sp>
      <p:sp>
        <p:nvSpPr>
          <p:cNvPr id="39944" name="Rectangle 120"/>
          <p:cNvSpPr>
            <a:spLocks noChangeArrowheads="1"/>
          </p:cNvSpPr>
          <p:nvPr/>
        </p:nvSpPr>
        <p:spPr bwMode="auto">
          <a:xfrm>
            <a:off x="4724400" y="2417763"/>
            <a:ext cx="419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lvl="1" indent="-233363">
              <a:lnSpc>
                <a:spcPct val="80000"/>
              </a:lnSpc>
              <a:buFont typeface="Arial" charset="0"/>
              <a:buChar char="•"/>
            </a:pPr>
            <a:r>
              <a:rPr lang="en-US" sz="2400" b="1">
                <a:latin typeface="Calibri" charset="0"/>
              </a:rPr>
              <a:t>450M mail boxes </a:t>
            </a:r>
          </a:p>
          <a:p>
            <a:pPr marL="233363" lvl="1" indent="-233363">
              <a:lnSpc>
                <a:spcPct val="80000"/>
              </a:lnSpc>
              <a:buFont typeface="Arial" charset="0"/>
              <a:buChar char="•"/>
            </a:pPr>
            <a:r>
              <a:rPr lang="en-US" sz="2400" b="1">
                <a:latin typeface="Calibri" charset="0"/>
              </a:rPr>
              <a:t>5B+ deliveries/day</a:t>
            </a:r>
          </a:p>
          <a:p>
            <a:pPr marL="233363" lvl="1" indent="-233363">
              <a:lnSpc>
                <a:spcPct val="80000"/>
              </a:lnSpc>
            </a:pPr>
            <a:endParaRPr lang="en-US" sz="2400" b="1">
              <a:latin typeface="Calibri" charset="0"/>
            </a:endParaRPr>
          </a:p>
          <a:p>
            <a:pPr marL="233363" lvl="1" indent="-233363">
              <a:lnSpc>
                <a:spcPct val="80000"/>
              </a:lnSpc>
              <a:buFont typeface="Arial" charset="0"/>
              <a:buChar char="•"/>
            </a:pPr>
            <a:r>
              <a:rPr lang="en-US" sz="2400" b="1">
                <a:latin typeface="Calibri" charset="0"/>
              </a:rPr>
              <a:t>Antispam models retrained</a:t>
            </a:r>
          </a:p>
          <a:p>
            <a:pPr marL="233363" lvl="1" indent="-233363">
              <a:lnSpc>
                <a:spcPct val="80000"/>
              </a:lnSpc>
            </a:pPr>
            <a:r>
              <a:rPr lang="en-US" sz="2400" b="1">
                <a:latin typeface="Calibri" charset="0"/>
              </a:rPr>
              <a:t>	every few hours on Hadoop</a:t>
            </a:r>
          </a:p>
          <a:p>
            <a:pPr marL="233363" lvl="1" indent="-233363">
              <a:lnSpc>
                <a:spcPct val="80000"/>
              </a:lnSpc>
            </a:pPr>
            <a:endParaRPr lang="en-US" sz="2000" b="1">
              <a:latin typeface="Calibri" charset="0"/>
            </a:endParaRPr>
          </a:p>
        </p:txBody>
      </p:sp>
      <p:grpSp>
        <p:nvGrpSpPr>
          <p:cNvPr id="39945" name="Group 124"/>
          <p:cNvGrpSpPr>
            <a:grpSpLocks/>
          </p:cNvGrpSpPr>
          <p:nvPr/>
        </p:nvGrpSpPr>
        <p:grpSpPr bwMode="auto">
          <a:xfrm>
            <a:off x="4572000" y="4411663"/>
            <a:ext cx="3632200" cy="1019175"/>
            <a:chOff x="330883" y="5959832"/>
            <a:chExt cx="3631517" cy="1018557"/>
          </a:xfrm>
        </p:grpSpPr>
        <p:sp>
          <p:nvSpPr>
            <p:cNvPr id="24626" name="Rectangle 121"/>
            <p:cNvSpPr>
              <a:spLocks noChangeArrowheads="1"/>
            </p:cNvSpPr>
            <p:nvPr/>
          </p:nvSpPr>
          <p:spPr bwMode="auto">
            <a:xfrm>
              <a:off x="710225" y="5993149"/>
              <a:ext cx="3252175" cy="985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ct val="80000"/>
                </a:lnSpc>
                <a:defRPr/>
              </a:pPr>
              <a:r>
                <a:rPr lang="en-US" sz="2400" b="1" dirty="0">
                  <a:solidFill>
                    <a:srgbClr val="4060A9"/>
                  </a:solidFill>
                  <a:latin typeface="+mn-lt"/>
                  <a:ea typeface="+mn-ea"/>
                  <a:cs typeface="Arial" charset="0"/>
                </a:rPr>
                <a:t>40% less spam than Hotmail and 55% less spam than Gmail</a:t>
              </a:r>
            </a:p>
          </p:txBody>
        </p:sp>
        <p:sp>
          <p:nvSpPr>
            <p:cNvPr id="39989" name="Rectangle 122"/>
            <p:cNvSpPr>
              <a:spLocks noChangeArrowheads="1"/>
            </p:cNvSpPr>
            <p:nvPr/>
          </p:nvSpPr>
          <p:spPr bwMode="auto">
            <a:xfrm>
              <a:off x="330883" y="5959832"/>
              <a:ext cx="941211" cy="70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>
                <a:lnSpc>
                  <a:spcPct val="80000"/>
                </a:lnSpc>
              </a:pPr>
              <a:r>
                <a:rPr lang="ja-JP" altLang="en-US" sz="4800" b="1">
                  <a:solidFill>
                    <a:srgbClr val="A6A6A6"/>
                  </a:solidFill>
                </a:rPr>
                <a:t>“</a:t>
              </a:r>
              <a:endParaRPr lang="en-US" sz="4800" b="1">
                <a:solidFill>
                  <a:srgbClr val="A6A6A6"/>
                </a:solidFill>
              </a:endParaRPr>
            </a:p>
          </p:txBody>
        </p:sp>
        <p:sp>
          <p:nvSpPr>
            <p:cNvPr id="39990" name="Rectangle 123"/>
            <p:cNvSpPr>
              <a:spLocks noChangeArrowheads="1"/>
            </p:cNvSpPr>
            <p:nvPr/>
          </p:nvSpPr>
          <p:spPr bwMode="auto">
            <a:xfrm rot="10800000">
              <a:off x="2597407" y="6216851"/>
              <a:ext cx="941211" cy="70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>
                <a:lnSpc>
                  <a:spcPct val="80000"/>
                </a:lnSpc>
              </a:pPr>
              <a:r>
                <a:rPr lang="ja-JP" altLang="en-US" sz="4800" b="1">
                  <a:solidFill>
                    <a:srgbClr val="A6A6A6"/>
                  </a:solidFill>
                </a:rPr>
                <a:t>“</a:t>
              </a:r>
              <a:endParaRPr lang="en-US" sz="4800" b="1">
                <a:solidFill>
                  <a:srgbClr val="A6A6A6"/>
                </a:solidFill>
              </a:endParaRPr>
            </a:p>
          </p:txBody>
        </p:sp>
      </p:grpSp>
      <p:grpSp>
        <p:nvGrpSpPr>
          <p:cNvPr id="39946" name="Group 98"/>
          <p:cNvGrpSpPr>
            <a:grpSpLocks/>
          </p:cNvGrpSpPr>
          <p:nvPr/>
        </p:nvGrpSpPr>
        <p:grpSpPr bwMode="auto">
          <a:xfrm>
            <a:off x="152400" y="2286000"/>
            <a:ext cx="3689350" cy="3479800"/>
            <a:chOff x="2108200" y="1875741"/>
            <a:chExt cx="4200543" cy="3961907"/>
          </a:xfrm>
        </p:grpSpPr>
        <p:grpSp>
          <p:nvGrpSpPr>
            <p:cNvPr id="39950" name="Group 81"/>
            <p:cNvGrpSpPr>
              <a:grpSpLocks/>
            </p:cNvGrpSpPr>
            <p:nvPr/>
          </p:nvGrpSpPr>
          <p:grpSpPr bwMode="auto">
            <a:xfrm>
              <a:off x="2108200" y="1875741"/>
              <a:ext cx="4200543" cy="3932184"/>
              <a:chOff x="2260600" y="2078941"/>
              <a:chExt cx="4200543" cy="3932184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3557982" y="2078941"/>
                <a:ext cx="1725218" cy="1362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en-US" sz="1400" b="1" smtClean="0">
                    <a:solidFill>
                      <a:srgbClr val="8B2090"/>
                    </a:solidFill>
                  </a:rPr>
                  <a:t> </a:t>
                </a: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endParaRPr lang="en-US" sz="1400" b="1" smtClean="0">
                  <a:solidFill>
                    <a:srgbClr val="8B2090"/>
                  </a:solidFill>
                </a:endParaRP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endParaRPr lang="en-US" sz="1400" b="1" smtClean="0">
                  <a:solidFill>
                    <a:srgbClr val="8B2090"/>
                  </a:solidFill>
                </a:endParaRP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endParaRPr lang="en-US" sz="1400" b="1" smtClean="0">
                  <a:solidFill>
                    <a:srgbClr val="8B2090"/>
                  </a:solidFill>
                </a:endParaRP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en-US" sz="1000" b="1" smtClean="0">
                    <a:solidFill>
                      <a:srgbClr val="8B2090"/>
                    </a:solidFill>
                  </a:rPr>
                  <a:t>SCIENCE</a:t>
                </a:r>
                <a:r>
                  <a:rPr lang="en-US" sz="1400" b="1" smtClean="0">
                    <a:solidFill>
                      <a:srgbClr val="595959"/>
                    </a:solidFill>
                  </a:rPr>
                  <a:t>      </a:t>
                </a: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en-US" sz="1400" b="1" smtClean="0">
                    <a:solidFill>
                      <a:srgbClr val="595959"/>
                    </a:solidFill>
                  </a:rPr>
                  <a:t>        </a:t>
                </a:r>
              </a:p>
            </p:txBody>
          </p:sp>
          <p:sp>
            <p:nvSpPr>
              <p:cNvPr id="68" name="Can 67"/>
              <p:cNvSpPr>
                <a:spLocks noChangeArrowheads="1"/>
              </p:cNvSpPr>
              <p:nvPr/>
            </p:nvSpPr>
            <p:spPr bwMode="auto">
              <a:xfrm>
                <a:off x="2679931" y="5576337"/>
                <a:ext cx="533202" cy="253041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D9D9D9"/>
                  </a:gs>
                  <a:gs pos="999">
                    <a:srgbClr val="D9D9D9"/>
                  </a:gs>
                  <a:gs pos="100000">
                    <a:srgbClr val="95B3D7"/>
                  </a:gs>
                </a:gsLst>
                <a:lin ang="0" scaled="1"/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63500" kx="2700000" rotWithShape="0">
                  <a:srgbClr val="000000">
                    <a:alpha val="20000"/>
                  </a:srgbClr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9" name="Can 68"/>
              <p:cNvSpPr>
                <a:spLocks noChangeArrowheads="1"/>
              </p:cNvSpPr>
              <p:nvPr/>
            </p:nvSpPr>
            <p:spPr bwMode="auto">
              <a:xfrm>
                <a:off x="2260600" y="5690205"/>
                <a:ext cx="533202" cy="25485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D9D9D9"/>
                  </a:gs>
                  <a:gs pos="999">
                    <a:srgbClr val="D9D9D9"/>
                  </a:gs>
                  <a:gs pos="100000">
                    <a:srgbClr val="95B3D7"/>
                  </a:gs>
                </a:gsLst>
                <a:lin ang="0" scaled="1"/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63500" kx="2700000" rotWithShape="0">
                  <a:srgbClr val="000000">
                    <a:alpha val="20000"/>
                  </a:srgbClr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" name="Can 70"/>
              <p:cNvSpPr>
                <a:spLocks noChangeArrowheads="1"/>
              </p:cNvSpPr>
              <p:nvPr/>
            </p:nvSpPr>
            <p:spPr bwMode="auto">
              <a:xfrm>
                <a:off x="2985393" y="5715509"/>
                <a:ext cx="533201" cy="25485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D9D9D9"/>
                  </a:gs>
                  <a:gs pos="999">
                    <a:srgbClr val="D9D9D9"/>
                  </a:gs>
                  <a:gs pos="100000">
                    <a:srgbClr val="95B3D7"/>
                  </a:gs>
                </a:gsLst>
                <a:lin ang="0" scaled="1"/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63500" kx="2700000" rotWithShape="0">
                  <a:srgbClr val="000000">
                    <a:alpha val="20000"/>
                  </a:srgbClr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73" name="Picture 72" descr="hadooplogo.gif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</a:blip>
              <a:stretch>
                <a:fillRect/>
              </a:stretch>
            </p:blipFill>
            <p:spPr>
              <a:xfrm>
                <a:off x="4089400" y="2289331"/>
                <a:ext cx="787400" cy="588624"/>
              </a:xfrm>
              <a:prstGeom prst="rect">
                <a:avLst/>
              </a:prstGeom>
              <a:effectLst>
                <a:outerShdw blurRad="63500" dir="4740000" sx="82000" sy="82000" kx="2700000" rotWithShape="0">
                  <a:srgbClr val="000000">
                    <a:alpha val="27000"/>
                  </a:srgbClr>
                </a:outerShdw>
                <a:reflection stA="18000" endPos="31000" dir="5400000" sy="-100000" algn="bl" rotWithShape="0"/>
              </a:effectLst>
            </p:spPr>
          </p:pic>
          <p:sp>
            <p:nvSpPr>
              <p:cNvPr id="74" name="Oval 73"/>
              <p:cNvSpPr/>
              <p:nvPr/>
            </p:nvSpPr>
            <p:spPr bwMode="auto">
              <a:xfrm>
                <a:off x="3608781" y="3768041"/>
                <a:ext cx="1725218" cy="1362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en-US" sz="1000" b="1" smtClean="0">
                    <a:solidFill>
                      <a:srgbClr val="8B2090"/>
                    </a:solidFill>
                  </a:rPr>
                  <a:t>   </a:t>
                </a: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endParaRPr lang="en-US" sz="1000" b="1" smtClean="0">
                  <a:solidFill>
                    <a:srgbClr val="8B2090"/>
                  </a:solidFill>
                </a:endParaRP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endParaRPr lang="en-US" sz="1000" b="1" smtClean="0">
                  <a:solidFill>
                    <a:srgbClr val="8B2090"/>
                  </a:solidFill>
                </a:endParaRP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en-US" sz="1000" b="1" smtClean="0">
                    <a:solidFill>
                      <a:srgbClr val="8B2090"/>
                    </a:solidFill>
                  </a:rPr>
                  <a:t>PRODUCTION</a:t>
                </a:r>
                <a:r>
                  <a:rPr lang="en-US" sz="1000" b="1" smtClean="0">
                    <a:solidFill>
                      <a:srgbClr val="595959"/>
                    </a:solidFill>
                  </a:rPr>
                  <a:t>      </a:t>
                </a:r>
              </a:p>
              <a:p>
                <a:pPr algn="ctr" eaLnBrk="1" hangingPunct="1">
                  <a:lnSpc>
                    <a:spcPts val="1400"/>
                  </a:lnSpc>
                  <a:defRPr/>
                </a:pPr>
                <a:r>
                  <a:rPr lang="en-US" sz="1000" b="1" smtClean="0">
                    <a:solidFill>
                      <a:srgbClr val="595959"/>
                    </a:solidFill>
                  </a:rPr>
                  <a:t>        </a:t>
                </a:r>
              </a:p>
            </p:txBody>
          </p:sp>
          <p:pic>
            <p:nvPicPr>
              <p:cNvPr id="75" name="Picture 74" descr="hadooplogo.gif"/>
              <p:cNvPicPr>
                <a:picLocks noChangeAspect="1"/>
              </p:cNvPicPr>
              <p:nvPr/>
            </p:nvPicPr>
            <p:blipFill>
              <a:blip r:embed="rId3" cstate="print">
                <a:alphaModFix/>
              </a:blip>
              <a:stretch>
                <a:fillRect/>
              </a:stretch>
            </p:blipFill>
            <p:spPr>
              <a:xfrm>
                <a:off x="4114799" y="3962400"/>
                <a:ext cx="742053" cy="554725"/>
              </a:xfrm>
              <a:prstGeom prst="rect">
                <a:avLst/>
              </a:prstGeom>
              <a:effectLst>
                <a:outerShdw blurRad="63500" dir="4740000" sx="82000" sy="82000" kx="2700000" rotWithShape="0">
                  <a:srgbClr val="000000">
                    <a:alpha val="27000"/>
                  </a:srgbClr>
                </a:outerShdw>
                <a:reflection stA="18000" endPos="31000" dir="5400000" sy="-100000" algn="bl" rotWithShape="0"/>
              </a:effectLst>
            </p:spPr>
          </p:pic>
          <p:sp>
            <p:nvSpPr>
              <p:cNvPr id="76" name="Circular Arrow 75"/>
              <p:cNvSpPr/>
              <p:nvPr/>
            </p:nvSpPr>
            <p:spPr>
              <a:xfrm rot="5148448">
                <a:off x="4242534" y="2555028"/>
                <a:ext cx="1774344" cy="1435100"/>
              </a:xfrm>
              <a:prstGeom prst="circularArrow">
                <a:avLst>
                  <a:gd name="adj1" fmla="val 6693"/>
                  <a:gd name="adj2" fmla="val 1142319"/>
                  <a:gd name="adj3" fmla="val 20296661"/>
                  <a:gd name="adj4" fmla="val 10207678"/>
                  <a:gd name="adj5" fmla="val 12500"/>
                </a:avLst>
              </a:prstGeom>
              <a:gradFill flip="none" rotWithShape="1">
                <a:gsLst>
                  <a:gs pos="14000">
                    <a:schemeClr val="bg1">
                      <a:lumMod val="85000"/>
                      <a:alpha val="0"/>
                    </a:schemeClr>
                  </a:gs>
                  <a:gs pos="73000">
                    <a:srgbClr val="E89C00"/>
                  </a:gs>
                  <a:gs pos="100000">
                    <a:srgbClr val="FFFF00"/>
                  </a:gs>
                </a:gsLst>
                <a:lin ang="720000" scaled="0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Circular Arrow 76"/>
              <p:cNvSpPr/>
              <p:nvPr/>
            </p:nvSpPr>
            <p:spPr>
              <a:xfrm rot="15376056">
                <a:off x="2845534" y="2872529"/>
                <a:ext cx="1774344" cy="1435100"/>
              </a:xfrm>
              <a:prstGeom prst="circularArrow">
                <a:avLst>
                  <a:gd name="adj1" fmla="val 6693"/>
                  <a:gd name="adj2" fmla="val 1142319"/>
                  <a:gd name="adj3" fmla="val 20296661"/>
                  <a:gd name="adj4" fmla="val 10207678"/>
                  <a:gd name="adj5" fmla="val 12500"/>
                </a:avLst>
              </a:prstGeom>
              <a:gradFill flip="none" rotWithShape="1">
                <a:gsLst>
                  <a:gs pos="14000">
                    <a:schemeClr val="bg1">
                      <a:lumMod val="85000"/>
                      <a:alpha val="0"/>
                    </a:schemeClr>
                  </a:gs>
                  <a:gs pos="73000">
                    <a:srgbClr val="E89C00"/>
                  </a:gs>
                  <a:gs pos="100000">
                    <a:srgbClr val="FFFF00"/>
                  </a:gs>
                </a:gsLst>
                <a:lin ang="720000" scaled="0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Left-Right Arrow 78"/>
              <p:cNvSpPr/>
              <p:nvPr/>
            </p:nvSpPr>
            <p:spPr>
              <a:xfrm>
                <a:off x="3569203" y="5677553"/>
                <a:ext cx="1789388" cy="292805"/>
              </a:xfrm>
              <a:prstGeom prst="leftRightArrow">
                <a:avLst>
                  <a:gd name="adj1" fmla="val 42308"/>
                  <a:gd name="adj2" fmla="val 50000"/>
                </a:avLst>
              </a:prstGeom>
              <a:gradFill flip="none" rotWithShape="1"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9000">
                    <a:schemeClr val="accent5">
                      <a:lumMod val="60000"/>
                      <a:lumOff val="40000"/>
                    </a:schemeClr>
                  </a:gs>
                </a:gsLst>
                <a:lin ang="720000" scaled="0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 fontScale="25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9975" name="Group 76"/>
              <p:cNvGrpSpPr>
                <a:grpSpLocks/>
              </p:cNvGrpSpPr>
              <p:nvPr/>
            </p:nvGrpSpPr>
            <p:grpSpPr bwMode="auto">
              <a:xfrm>
                <a:off x="5362930" y="5283206"/>
                <a:ext cx="1098213" cy="727919"/>
                <a:chOff x="6874226" y="5080000"/>
                <a:chExt cx="1215674" cy="805774"/>
              </a:xfrm>
            </p:grpSpPr>
            <p:sp>
              <p:nvSpPr>
                <p:cNvPr id="85" name="Freeform 84"/>
                <p:cNvSpPr/>
                <p:nvPr/>
              </p:nvSpPr>
              <p:spPr bwMode="auto">
                <a:xfrm>
                  <a:off x="7750527" y="5080000"/>
                  <a:ext cx="339373" cy="357061"/>
                </a:xfrm>
                <a:custGeom>
                  <a:avLst/>
                  <a:gdLst>
                    <a:gd name="connsiteX0" fmla="*/ 0 w 1174750"/>
                    <a:gd name="connsiteY0" fmla="*/ 1069975 h 1130749"/>
                    <a:gd name="connsiteX1" fmla="*/ 25400 w 1174750"/>
                    <a:gd name="connsiteY1" fmla="*/ 1066800 h 1130749"/>
                    <a:gd name="connsiteX2" fmla="*/ 34925 w 1174750"/>
                    <a:gd name="connsiteY2" fmla="*/ 1063625 h 1130749"/>
                    <a:gd name="connsiteX3" fmla="*/ 41275 w 1174750"/>
                    <a:gd name="connsiteY3" fmla="*/ 1054100 h 1130749"/>
                    <a:gd name="connsiteX4" fmla="*/ 63500 w 1174750"/>
                    <a:gd name="connsiteY4" fmla="*/ 1047750 h 1130749"/>
                    <a:gd name="connsiteX5" fmla="*/ 133350 w 1174750"/>
                    <a:gd name="connsiteY5" fmla="*/ 1038225 h 1130749"/>
                    <a:gd name="connsiteX6" fmla="*/ 142875 w 1174750"/>
                    <a:gd name="connsiteY6" fmla="*/ 1035050 h 1130749"/>
                    <a:gd name="connsiteX7" fmla="*/ 149225 w 1174750"/>
                    <a:gd name="connsiteY7" fmla="*/ 1025525 h 1130749"/>
                    <a:gd name="connsiteX8" fmla="*/ 168275 w 1174750"/>
                    <a:gd name="connsiteY8" fmla="*/ 1019175 h 1130749"/>
                    <a:gd name="connsiteX9" fmla="*/ 177800 w 1174750"/>
                    <a:gd name="connsiteY9" fmla="*/ 1016000 h 1130749"/>
                    <a:gd name="connsiteX10" fmla="*/ 187325 w 1174750"/>
                    <a:gd name="connsiteY10" fmla="*/ 1012825 h 1130749"/>
                    <a:gd name="connsiteX11" fmla="*/ 196850 w 1174750"/>
                    <a:gd name="connsiteY11" fmla="*/ 1006475 h 1130749"/>
                    <a:gd name="connsiteX12" fmla="*/ 203200 w 1174750"/>
                    <a:gd name="connsiteY12" fmla="*/ 993775 h 1130749"/>
                    <a:gd name="connsiteX13" fmla="*/ 212725 w 1174750"/>
                    <a:gd name="connsiteY13" fmla="*/ 981075 h 1130749"/>
                    <a:gd name="connsiteX14" fmla="*/ 215900 w 1174750"/>
                    <a:gd name="connsiteY14" fmla="*/ 968375 h 1130749"/>
                    <a:gd name="connsiteX15" fmla="*/ 222250 w 1174750"/>
                    <a:gd name="connsiteY15" fmla="*/ 958850 h 1130749"/>
                    <a:gd name="connsiteX16" fmla="*/ 228600 w 1174750"/>
                    <a:gd name="connsiteY16" fmla="*/ 939800 h 1130749"/>
                    <a:gd name="connsiteX17" fmla="*/ 238125 w 1174750"/>
                    <a:gd name="connsiteY17" fmla="*/ 933450 h 1130749"/>
                    <a:gd name="connsiteX18" fmla="*/ 254000 w 1174750"/>
                    <a:gd name="connsiteY18" fmla="*/ 917575 h 1130749"/>
                    <a:gd name="connsiteX19" fmla="*/ 269875 w 1174750"/>
                    <a:gd name="connsiteY19" fmla="*/ 904875 h 1130749"/>
                    <a:gd name="connsiteX20" fmla="*/ 288925 w 1174750"/>
                    <a:gd name="connsiteY20" fmla="*/ 889000 h 1130749"/>
                    <a:gd name="connsiteX21" fmla="*/ 292100 w 1174750"/>
                    <a:gd name="connsiteY21" fmla="*/ 879475 h 1130749"/>
                    <a:gd name="connsiteX22" fmla="*/ 298450 w 1174750"/>
                    <a:gd name="connsiteY22" fmla="*/ 869950 h 1130749"/>
                    <a:gd name="connsiteX23" fmla="*/ 311150 w 1174750"/>
                    <a:gd name="connsiteY23" fmla="*/ 863600 h 1130749"/>
                    <a:gd name="connsiteX24" fmla="*/ 320675 w 1174750"/>
                    <a:gd name="connsiteY24" fmla="*/ 854075 h 1130749"/>
                    <a:gd name="connsiteX25" fmla="*/ 330200 w 1174750"/>
                    <a:gd name="connsiteY25" fmla="*/ 847725 h 1130749"/>
                    <a:gd name="connsiteX26" fmla="*/ 346075 w 1174750"/>
                    <a:gd name="connsiteY26" fmla="*/ 685800 h 1130749"/>
                    <a:gd name="connsiteX27" fmla="*/ 314325 w 1174750"/>
                    <a:gd name="connsiteY27" fmla="*/ 635000 h 1130749"/>
                    <a:gd name="connsiteX28" fmla="*/ 292100 w 1174750"/>
                    <a:gd name="connsiteY28" fmla="*/ 619125 h 1130749"/>
                    <a:gd name="connsiteX29" fmla="*/ 285750 w 1174750"/>
                    <a:gd name="connsiteY29" fmla="*/ 596900 h 1130749"/>
                    <a:gd name="connsiteX30" fmla="*/ 279400 w 1174750"/>
                    <a:gd name="connsiteY30" fmla="*/ 584200 h 1130749"/>
                    <a:gd name="connsiteX31" fmla="*/ 276225 w 1174750"/>
                    <a:gd name="connsiteY31" fmla="*/ 565150 h 1130749"/>
                    <a:gd name="connsiteX32" fmla="*/ 266700 w 1174750"/>
                    <a:gd name="connsiteY32" fmla="*/ 530225 h 1130749"/>
                    <a:gd name="connsiteX33" fmla="*/ 273050 w 1174750"/>
                    <a:gd name="connsiteY33" fmla="*/ 390525 h 1130749"/>
                    <a:gd name="connsiteX34" fmla="*/ 279400 w 1174750"/>
                    <a:gd name="connsiteY34" fmla="*/ 257175 h 1130749"/>
                    <a:gd name="connsiteX35" fmla="*/ 282575 w 1174750"/>
                    <a:gd name="connsiteY35" fmla="*/ 244475 h 1130749"/>
                    <a:gd name="connsiteX36" fmla="*/ 301625 w 1174750"/>
                    <a:gd name="connsiteY36" fmla="*/ 222250 h 1130749"/>
                    <a:gd name="connsiteX37" fmla="*/ 307975 w 1174750"/>
                    <a:gd name="connsiteY37" fmla="*/ 203200 h 1130749"/>
                    <a:gd name="connsiteX38" fmla="*/ 314325 w 1174750"/>
                    <a:gd name="connsiteY38" fmla="*/ 193675 h 1130749"/>
                    <a:gd name="connsiteX39" fmla="*/ 320675 w 1174750"/>
                    <a:gd name="connsiteY39" fmla="*/ 180975 h 1130749"/>
                    <a:gd name="connsiteX40" fmla="*/ 330200 w 1174750"/>
                    <a:gd name="connsiteY40" fmla="*/ 165100 h 1130749"/>
                    <a:gd name="connsiteX41" fmla="*/ 336550 w 1174750"/>
                    <a:gd name="connsiteY41" fmla="*/ 146050 h 1130749"/>
                    <a:gd name="connsiteX42" fmla="*/ 352425 w 1174750"/>
                    <a:gd name="connsiteY42" fmla="*/ 127000 h 1130749"/>
                    <a:gd name="connsiteX43" fmla="*/ 368300 w 1174750"/>
                    <a:gd name="connsiteY43" fmla="*/ 111125 h 1130749"/>
                    <a:gd name="connsiteX44" fmla="*/ 377825 w 1174750"/>
                    <a:gd name="connsiteY44" fmla="*/ 98425 h 1130749"/>
                    <a:gd name="connsiteX45" fmla="*/ 403225 w 1174750"/>
                    <a:gd name="connsiteY45" fmla="*/ 73025 h 1130749"/>
                    <a:gd name="connsiteX46" fmla="*/ 409575 w 1174750"/>
                    <a:gd name="connsiteY46" fmla="*/ 63500 h 1130749"/>
                    <a:gd name="connsiteX47" fmla="*/ 431800 w 1174750"/>
                    <a:gd name="connsiteY47" fmla="*/ 50800 h 1130749"/>
                    <a:gd name="connsiteX48" fmla="*/ 485775 w 1174750"/>
                    <a:gd name="connsiteY48" fmla="*/ 44450 h 1130749"/>
                    <a:gd name="connsiteX49" fmla="*/ 514350 w 1174750"/>
                    <a:gd name="connsiteY49" fmla="*/ 28575 h 1130749"/>
                    <a:gd name="connsiteX50" fmla="*/ 523875 w 1174750"/>
                    <a:gd name="connsiteY50" fmla="*/ 15875 h 1130749"/>
                    <a:gd name="connsiteX51" fmla="*/ 536575 w 1174750"/>
                    <a:gd name="connsiteY51" fmla="*/ 12700 h 1130749"/>
                    <a:gd name="connsiteX52" fmla="*/ 546100 w 1174750"/>
                    <a:gd name="connsiteY52" fmla="*/ 6350 h 1130749"/>
                    <a:gd name="connsiteX53" fmla="*/ 555625 w 1174750"/>
                    <a:gd name="connsiteY53" fmla="*/ 3175 h 1130749"/>
                    <a:gd name="connsiteX54" fmla="*/ 650875 w 1174750"/>
                    <a:gd name="connsiteY54" fmla="*/ 0 h 1130749"/>
                    <a:gd name="connsiteX55" fmla="*/ 746125 w 1174750"/>
                    <a:gd name="connsiteY55" fmla="*/ 3175 h 1130749"/>
                    <a:gd name="connsiteX56" fmla="*/ 758825 w 1174750"/>
                    <a:gd name="connsiteY56" fmla="*/ 6350 h 1130749"/>
                    <a:gd name="connsiteX57" fmla="*/ 768350 w 1174750"/>
                    <a:gd name="connsiteY57" fmla="*/ 12700 h 1130749"/>
                    <a:gd name="connsiteX58" fmla="*/ 781050 w 1174750"/>
                    <a:gd name="connsiteY58" fmla="*/ 19050 h 1130749"/>
                    <a:gd name="connsiteX59" fmla="*/ 796925 w 1174750"/>
                    <a:gd name="connsiteY59" fmla="*/ 38100 h 1130749"/>
                    <a:gd name="connsiteX60" fmla="*/ 815975 w 1174750"/>
                    <a:gd name="connsiteY60" fmla="*/ 57150 h 1130749"/>
                    <a:gd name="connsiteX61" fmla="*/ 822325 w 1174750"/>
                    <a:gd name="connsiteY61" fmla="*/ 66675 h 1130749"/>
                    <a:gd name="connsiteX62" fmla="*/ 841375 w 1174750"/>
                    <a:gd name="connsiteY62" fmla="*/ 73025 h 1130749"/>
                    <a:gd name="connsiteX63" fmla="*/ 860425 w 1174750"/>
                    <a:gd name="connsiteY63" fmla="*/ 79375 h 1130749"/>
                    <a:gd name="connsiteX64" fmla="*/ 879475 w 1174750"/>
                    <a:gd name="connsiteY64" fmla="*/ 85725 h 1130749"/>
                    <a:gd name="connsiteX65" fmla="*/ 889000 w 1174750"/>
                    <a:gd name="connsiteY65" fmla="*/ 95250 h 1130749"/>
                    <a:gd name="connsiteX66" fmla="*/ 901700 w 1174750"/>
                    <a:gd name="connsiteY66" fmla="*/ 101600 h 1130749"/>
                    <a:gd name="connsiteX67" fmla="*/ 911225 w 1174750"/>
                    <a:gd name="connsiteY67" fmla="*/ 107950 h 1130749"/>
                    <a:gd name="connsiteX68" fmla="*/ 917575 w 1174750"/>
                    <a:gd name="connsiteY68" fmla="*/ 117475 h 1130749"/>
                    <a:gd name="connsiteX69" fmla="*/ 920750 w 1174750"/>
                    <a:gd name="connsiteY69" fmla="*/ 130175 h 1130749"/>
                    <a:gd name="connsiteX70" fmla="*/ 927100 w 1174750"/>
                    <a:gd name="connsiteY70" fmla="*/ 165100 h 1130749"/>
                    <a:gd name="connsiteX71" fmla="*/ 930275 w 1174750"/>
                    <a:gd name="connsiteY71" fmla="*/ 174625 h 1130749"/>
                    <a:gd name="connsiteX72" fmla="*/ 933450 w 1174750"/>
                    <a:gd name="connsiteY72" fmla="*/ 187325 h 1130749"/>
                    <a:gd name="connsiteX73" fmla="*/ 939800 w 1174750"/>
                    <a:gd name="connsiteY73" fmla="*/ 215900 h 1130749"/>
                    <a:gd name="connsiteX74" fmla="*/ 946150 w 1174750"/>
                    <a:gd name="connsiteY74" fmla="*/ 225425 h 1130749"/>
                    <a:gd name="connsiteX75" fmla="*/ 949325 w 1174750"/>
                    <a:gd name="connsiteY75" fmla="*/ 241300 h 1130749"/>
                    <a:gd name="connsiteX76" fmla="*/ 952500 w 1174750"/>
                    <a:gd name="connsiteY76" fmla="*/ 260350 h 1130749"/>
                    <a:gd name="connsiteX77" fmla="*/ 965200 w 1174750"/>
                    <a:gd name="connsiteY77" fmla="*/ 285750 h 1130749"/>
                    <a:gd name="connsiteX78" fmla="*/ 971550 w 1174750"/>
                    <a:gd name="connsiteY78" fmla="*/ 314325 h 1130749"/>
                    <a:gd name="connsiteX79" fmla="*/ 977900 w 1174750"/>
                    <a:gd name="connsiteY79" fmla="*/ 342900 h 1130749"/>
                    <a:gd name="connsiteX80" fmla="*/ 971550 w 1174750"/>
                    <a:gd name="connsiteY80" fmla="*/ 396875 h 1130749"/>
                    <a:gd name="connsiteX81" fmla="*/ 968375 w 1174750"/>
                    <a:gd name="connsiteY81" fmla="*/ 412750 h 1130749"/>
                    <a:gd name="connsiteX82" fmla="*/ 962025 w 1174750"/>
                    <a:gd name="connsiteY82" fmla="*/ 463550 h 1130749"/>
                    <a:gd name="connsiteX83" fmla="*/ 946150 w 1174750"/>
                    <a:gd name="connsiteY83" fmla="*/ 498475 h 1130749"/>
                    <a:gd name="connsiteX84" fmla="*/ 939800 w 1174750"/>
                    <a:gd name="connsiteY84" fmla="*/ 517525 h 1130749"/>
                    <a:gd name="connsiteX85" fmla="*/ 930275 w 1174750"/>
                    <a:gd name="connsiteY85" fmla="*/ 536575 h 1130749"/>
                    <a:gd name="connsiteX86" fmla="*/ 930275 w 1174750"/>
                    <a:gd name="connsiteY86" fmla="*/ 581025 h 1130749"/>
                    <a:gd name="connsiteX87" fmla="*/ 920750 w 1174750"/>
                    <a:gd name="connsiteY87" fmla="*/ 590550 h 1130749"/>
                    <a:gd name="connsiteX88" fmla="*/ 911225 w 1174750"/>
                    <a:gd name="connsiteY88" fmla="*/ 609600 h 1130749"/>
                    <a:gd name="connsiteX89" fmla="*/ 901700 w 1174750"/>
                    <a:gd name="connsiteY89" fmla="*/ 622300 h 1130749"/>
                    <a:gd name="connsiteX90" fmla="*/ 898525 w 1174750"/>
                    <a:gd name="connsiteY90" fmla="*/ 635000 h 1130749"/>
                    <a:gd name="connsiteX91" fmla="*/ 895350 w 1174750"/>
                    <a:gd name="connsiteY91" fmla="*/ 644525 h 1130749"/>
                    <a:gd name="connsiteX92" fmla="*/ 892175 w 1174750"/>
                    <a:gd name="connsiteY92" fmla="*/ 666750 h 1130749"/>
                    <a:gd name="connsiteX93" fmla="*/ 860425 w 1174750"/>
                    <a:gd name="connsiteY93" fmla="*/ 685800 h 1130749"/>
                    <a:gd name="connsiteX94" fmla="*/ 854075 w 1174750"/>
                    <a:gd name="connsiteY94" fmla="*/ 704850 h 1130749"/>
                    <a:gd name="connsiteX95" fmla="*/ 850900 w 1174750"/>
                    <a:gd name="connsiteY95" fmla="*/ 730250 h 1130749"/>
                    <a:gd name="connsiteX96" fmla="*/ 847725 w 1174750"/>
                    <a:gd name="connsiteY96" fmla="*/ 768350 h 1130749"/>
                    <a:gd name="connsiteX97" fmla="*/ 838200 w 1174750"/>
                    <a:gd name="connsiteY97" fmla="*/ 815975 h 1130749"/>
                    <a:gd name="connsiteX98" fmla="*/ 835025 w 1174750"/>
                    <a:gd name="connsiteY98" fmla="*/ 825500 h 1130749"/>
                    <a:gd name="connsiteX99" fmla="*/ 822325 w 1174750"/>
                    <a:gd name="connsiteY99" fmla="*/ 844550 h 1130749"/>
                    <a:gd name="connsiteX100" fmla="*/ 812800 w 1174750"/>
                    <a:gd name="connsiteY100" fmla="*/ 850900 h 1130749"/>
                    <a:gd name="connsiteX101" fmla="*/ 809625 w 1174750"/>
                    <a:gd name="connsiteY101" fmla="*/ 901700 h 1130749"/>
                    <a:gd name="connsiteX102" fmla="*/ 819150 w 1174750"/>
                    <a:gd name="connsiteY102" fmla="*/ 908050 h 1130749"/>
                    <a:gd name="connsiteX103" fmla="*/ 822325 w 1174750"/>
                    <a:gd name="connsiteY103" fmla="*/ 920750 h 1130749"/>
                    <a:gd name="connsiteX104" fmla="*/ 844550 w 1174750"/>
                    <a:gd name="connsiteY104" fmla="*/ 949325 h 1130749"/>
                    <a:gd name="connsiteX105" fmla="*/ 860425 w 1174750"/>
                    <a:gd name="connsiteY105" fmla="*/ 974725 h 1130749"/>
                    <a:gd name="connsiteX106" fmla="*/ 866775 w 1174750"/>
                    <a:gd name="connsiteY106" fmla="*/ 993775 h 1130749"/>
                    <a:gd name="connsiteX107" fmla="*/ 895350 w 1174750"/>
                    <a:gd name="connsiteY107" fmla="*/ 1006475 h 1130749"/>
                    <a:gd name="connsiteX108" fmla="*/ 904875 w 1174750"/>
                    <a:gd name="connsiteY108" fmla="*/ 1009650 h 1130749"/>
                    <a:gd name="connsiteX109" fmla="*/ 923925 w 1174750"/>
                    <a:gd name="connsiteY109" fmla="*/ 1019175 h 1130749"/>
                    <a:gd name="connsiteX110" fmla="*/ 936625 w 1174750"/>
                    <a:gd name="connsiteY110" fmla="*/ 1025525 h 1130749"/>
                    <a:gd name="connsiteX111" fmla="*/ 946150 w 1174750"/>
                    <a:gd name="connsiteY111" fmla="*/ 1028700 h 1130749"/>
                    <a:gd name="connsiteX112" fmla="*/ 965200 w 1174750"/>
                    <a:gd name="connsiteY112" fmla="*/ 1038225 h 1130749"/>
                    <a:gd name="connsiteX113" fmla="*/ 971550 w 1174750"/>
                    <a:gd name="connsiteY113" fmla="*/ 1047750 h 1130749"/>
                    <a:gd name="connsiteX114" fmla="*/ 1003300 w 1174750"/>
                    <a:gd name="connsiteY114" fmla="*/ 1057275 h 1130749"/>
                    <a:gd name="connsiteX115" fmla="*/ 1012825 w 1174750"/>
                    <a:gd name="connsiteY115" fmla="*/ 1063625 h 1130749"/>
                    <a:gd name="connsiteX116" fmla="*/ 1031875 w 1174750"/>
                    <a:gd name="connsiteY116" fmla="*/ 1069975 h 1130749"/>
                    <a:gd name="connsiteX117" fmla="*/ 1041400 w 1174750"/>
                    <a:gd name="connsiteY117" fmla="*/ 1076325 h 1130749"/>
                    <a:gd name="connsiteX118" fmla="*/ 1050925 w 1174750"/>
                    <a:gd name="connsiteY118" fmla="*/ 1079500 h 1130749"/>
                    <a:gd name="connsiteX119" fmla="*/ 1069975 w 1174750"/>
                    <a:gd name="connsiteY119" fmla="*/ 1092200 h 1130749"/>
                    <a:gd name="connsiteX120" fmla="*/ 1082675 w 1174750"/>
                    <a:gd name="connsiteY120" fmla="*/ 1095375 h 1130749"/>
                    <a:gd name="connsiteX121" fmla="*/ 1095375 w 1174750"/>
                    <a:gd name="connsiteY121" fmla="*/ 1101725 h 1130749"/>
                    <a:gd name="connsiteX122" fmla="*/ 1114425 w 1174750"/>
                    <a:gd name="connsiteY122" fmla="*/ 1108075 h 1130749"/>
                    <a:gd name="connsiteX123" fmla="*/ 1123950 w 1174750"/>
                    <a:gd name="connsiteY123" fmla="*/ 1111250 h 1130749"/>
                    <a:gd name="connsiteX124" fmla="*/ 1130300 w 1174750"/>
                    <a:gd name="connsiteY124" fmla="*/ 1123950 h 1130749"/>
                    <a:gd name="connsiteX125" fmla="*/ 1143000 w 1174750"/>
                    <a:gd name="connsiteY125" fmla="*/ 1127125 h 1130749"/>
                    <a:gd name="connsiteX126" fmla="*/ 1174750 w 1174750"/>
                    <a:gd name="connsiteY126" fmla="*/ 1130300 h 1130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1174750" h="1130749">
                      <a:moveTo>
                        <a:pt x="0" y="1069975"/>
                      </a:moveTo>
                      <a:cubicBezTo>
                        <a:pt x="8467" y="1068917"/>
                        <a:pt x="17005" y="1068326"/>
                        <a:pt x="25400" y="1066800"/>
                      </a:cubicBezTo>
                      <a:cubicBezTo>
                        <a:pt x="28693" y="1066201"/>
                        <a:pt x="32312" y="1065716"/>
                        <a:pt x="34925" y="1063625"/>
                      </a:cubicBezTo>
                      <a:cubicBezTo>
                        <a:pt x="37905" y="1061241"/>
                        <a:pt x="38295" y="1056484"/>
                        <a:pt x="41275" y="1054100"/>
                      </a:cubicBezTo>
                      <a:cubicBezTo>
                        <a:pt x="43251" y="1052519"/>
                        <a:pt x="62794" y="1047859"/>
                        <a:pt x="63500" y="1047750"/>
                      </a:cubicBezTo>
                      <a:cubicBezTo>
                        <a:pt x="86726" y="1044177"/>
                        <a:pt x="133350" y="1038225"/>
                        <a:pt x="133350" y="1038225"/>
                      </a:cubicBezTo>
                      <a:cubicBezTo>
                        <a:pt x="136525" y="1037167"/>
                        <a:pt x="140262" y="1037141"/>
                        <a:pt x="142875" y="1035050"/>
                      </a:cubicBezTo>
                      <a:cubicBezTo>
                        <a:pt x="145855" y="1032666"/>
                        <a:pt x="145989" y="1027547"/>
                        <a:pt x="149225" y="1025525"/>
                      </a:cubicBezTo>
                      <a:cubicBezTo>
                        <a:pt x="154901" y="1021977"/>
                        <a:pt x="161925" y="1021292"/>
                        <a:pt x="168275" y="1019175"/>
                      </a:cubicBezTo>
                      <a:lnTo>
                        <a:pt x="177800" y="1016000"/>
                      </a:lnTo>
                      <a:cubicBezTo>
                        <a:pt x="180975" y="1014942"/>
                        <a:pt x="184540" y="1014681"/>
                        <a:pt x="187325" y="1012825"/>
                      </a:cubicBezTo>
                      <a:lnTo>
                        <a:pt x="196850" y="1006475"/>
                      </a:lnTo>
                      <a:cubicBezTo>
                        <a:pt x="198967" y="1002242"/>
                        <a:pt x="200692" y="997789"/>
                        <a:pt x="203200" y="993775"/>
                      </a:cubicBezTo>
                      <a:cubicBezTo>
                        <a:pt x="206005" y="989288"/>
                        <a:pt x="210358" y="985808"/>
                        <a:pt x="212725" y="981075"/>
                      </a:cubicBezTo>
                      <a:cubicBezTo>
                        <a:pt x="214676" y="977172"/>
                        <a:pt x="214181" y="972386"/>
                        <a:pt x="215900" y="968375"/>
                      </a:cubicBezTo>
                      <a:cubicBezTo>
                        <a:pt x="217403" y="964868"/>
                        <a:pt x="220700" y="962337"/>
                        <a:pt x="222250" y="958850"/>
                      </a:cubicBezTo>
                      <a:cubicBezTo>
                        <a:pt x="224968" y="952733"/>
                        <a:pt x="223031" y="943513"/>
                        <a:pt x="228600" y="939800"/>
                      </a:cubicBezTo>
                      <a:lnTo>
                        <a:pt x="238125" y="933450"/>
                      </a:lnTo>
                      <a:cubicBezTo>
                        <a:pt x="255058" y="908050"/>
                        <a:pt x="232833" y="938742"/>
                        <a:pt x="254000" y="917575"/>
                      </a:cubicBezTo>
                      <a:cubicBezTo>
                        <a:pt x="268361" y="903214"/>
                        <a:pt x="251332" y="911056"/>
                        <a:pt x="269875" y="904875"/>
                      </a:cubicBezTo>
                      <a:cubicBezTo>
                        <a:pt x="291841" y="871926"/>
                        <a:pt x="256699" y="921226"/>
                        <a:pt x="288925" y="889000"/>
                      </a:cubicBezTo>
                      <a:cubicBezTo>
                        <a:pt x="291292" y="886633"/>
                        <a:pt x="290603" y="882468"/>
                        <a:pt x="292100" y="879475"/>
                      </a:cubicBezTo>
                      <a:cubicBezTo>
                        <a:pt x="293807" y="876062"/>
                        <a:pt x="295519" y="872393"/>
                        <a:pt x="298450" y="869950"/>
                      </a:cubicBezTo>
                      <a:cubicBezTo>
                        <a:pt x="302086" y="866920"/>
                        <a:pt x="307299" y="866351"/>
                        <a:pt x="311150" y="863600"/>
                      </a:cubicBezTo>
                      <a:cubicBezTo>
                        <a:pt x="314804" y="860990"/>
                        <a:pt x="317226" y="856950"/>
                        <a:pt x="320675" y="854075"/>
                      </a:cubicBezTo>
                      <a:cubicBezTo>
                        <a:pt x="323606" y="851632"/>
                        <a:pt x="327025" y="849842"/>
                        <a:pt x="330200" y="847725"/>
                      </a:cubicBezTo>
                      <a:cubicBezTo>
                        <a:pt x="363257" y="781610"/>
                        <a:pt x="342680" y="831788"/>
                        <a:pt x="346075" y="685800"/>
                      </a:cubicBezTo>
                      <a:cubicBezTo>
                        <a:pt x="335492" y="668867"/>
                        <a:pt x="326170" y="651076"/>
                        <a:pt x="314325" y="635000"/>
                      </a:cubicBezTo>
                      <a:cubicBezTo>
                        <a:pt x="312424" y="632420"/>
                        <a:pt x="296039" y="621751"/>
                        <a:pt x="292100" y="619125"/>
                      </a:cubicBezTo>
                      <a:cubicBezTo>
                        <a:pt x="290489" y="612680"/>
                        <a:pt x="288483" y="603277"/>
                        <a:pt x="285750" y="596900"/>
                      </a:cubicBezTo>
                      <a:cubicBezTo>
                        <a:pt x="283886" y="592550"/>
                        <a:pt x="281517" y="588433"/>
                        <a:pt x="279400" y="584200"/>
                      </a:cubicBezTo>
                      <a:cubicBezTo>
                        <a:pt x="278342" y="577850"/>
                        <a:pt x="277574" y="571445"/>
                        <a:pt x="276225" y="565150"/>
                      </a:cubicBezTo>
                      <a:cubicBezTo>
                        <a:pt x="271928" y="545097"/>
                        <a:pt x="271536" y="544734"/>
                        <a:pt x="266700" y="530225"/>
                      </a:cubicBezTo>
                      <a:cubicBezTo>
                        <a:pt x="274527" y="373688"/>
                        <a:pt x="264935" y="569045"/>
                        <a:pt x="273050" y="390525"/>
                      </a:cubicBezTo>
                      <a:cubicBezTo>
                        <a:pt x="275071" y="346071"/>
                        <a:pt x="276504" y="301581"/>
                        <a:pt x="279400" y="257175"/>
                      </a:cubicBezTo>
                      <a:cubicBezTo>
                        <a:pt x="279684" y="252821"/>
                        <a:pt x="280856" y="248486"/>
                        <a:pt x="282575" y="244475"/>
                      </a:cubicBezTo>
                      <a:cubicBezTo>
                        <a:pt x="286202" y="236013"/>
                        <a:pt x="295710" y="228165"/>
                        <a:pt x="301625" y="222250"/>
                      </a:cubicBezTo>
                      <a:cubicBezTo>
                        <a:pt x="303742" y="215900"/>
                        <a:pt x="305257" y="209317"/>
                        <a:pt x="307975" y="203200"/>
                      </a:cubicBezTo>
                      <a:cubicBezTo>
                        <a:pt x="309525" y="199713"/>
                        <a:pt x="312432" y="196988"/>
                        <a:pt x="314325" y="193675"/>
                      </a:cubicBezTo>
                      <a:cubicBezTo>
                        <a:pt x="316673" y="189566"/>
                        <a:pt x="318376" y="185112"/>
                        <a:pt x="320675" y="180975"/>
                      </a:cubicBezTo>
                      <a:cubicBezTo>
                        <a:pt x="323672" y="175580"/>
                        <a:pt x="327646" y="170718"/>
                        <a:pt x="330200" y="165100"/>
                      </a:cubicBezTo>
                      <a:cubicBezTo>
                        <a:pt x="332970" y="159006"/>
                        <a:pt x="331817" y="150783"/>
                        <a:pt x="336550" y="146050"/>
                      </a:cubicBezTo>
                      <a:cubicBezTo>
                        <a:pt x="374780" y="107820"/>
                        <a:pt x="321483" y="162363"/>
                        <a:pt x="352425" y="127000"/>
                      </a:cubicBezTo>
                      <a:cubicBezTo>
                        <a:pt x="357353" y="121368"/>
                        <a:pt x="363328" y="116718"/>
                        <a:pt x="368300" y="111125"/>
                      </a:cubicBezTo>
                      <a:cubicBezTo>
                        <a:pt x="371816" y="107170"/>
                        <a:pt x="374249" y="102326"/>
                        <a:pt x="377825" y="98425"/>
                      </a:cubicBezTo>
                      <a:cubicBezTo>
                        <a:pt x="385916" y="89599"/>
                        <a:pt x="396583" y="82988"/>
                        <a:pt x="403225" y="73025"/>
                      </a:cubicBezTo>
                      <a:cubicBezTo>
                        <a:pt x="405342" y="69850"/>
                        <a:pt x="406877" y="66198"/>
                        <a:pt x="409575" y="63500"/>
                      </a:cubicBezTo>
                      <a:cubicBezTo>
                        <a:pt x="412527" y="60548"/>
                        <a:pt x="428724" y="51386"/>
                        <a:pt x="431800" y="50800"/>
                      </a:cubicBezTo>
                      <a:cubicBezTo>
                        <a:pt x="449596" y="47410"/>
                        <a:pt x="467783" y="46567"/>
                        <a:pt x="485775" y="44450"/>
                      </a:cubicBezTo>
                      <a:cubicBezTo>
                        <a:pt x="501738" y="40459"/>
                        <a:pt x="500210" y="42715"/>
                        <a:pt x="514350" y="28575"/>
                      </a:cubicBezTo>
                      <a:cubicBezTo>
                        <a:pt x="518092" y="24833"/>
                        <a:pt x="519569" y="18951"/>
                        <a:pt x="523875" y="15875"/>
                      </a:cubicBezTo>
                      <a:cubicBezTo>
                        <a:pt x="527426" y="13339"/>
                        <a:pt x="532342" y="13758"/>
                        <a:pt x="536575" y="12700"/>
                      </a:cubicBezTo>
                      <a:cubicBezTo>
                        <a:pt x="539750" y="10583"/>
                        <a:pt x="542687" y="8057"/>
                        <a:pt x="546100" y="6350"/>
                      </a:cubicBezTo>
                      <a:cubicBezTo>
                        <a:pt x="549093" y="4853"/>
                        <a:pt x="552284" y="3377"/>
                        <a:pt x="555625" y="3175"/>
                      </a:cubicBezTo>
                      <a:cubicBezTo>
                        <a:pt x="587334" y="1253"/>
                        <a:pt x="619125" y="1058"/>
                        <a:pt x="650875" y="0"/>
                      </a:cubicBezTo>
                      <a:cubicBezTo>
                        <a:pt x="682625" y="1058"/>
                        <a:pt x="714412" y="1310"/>
                        <a:pt x="746125" y="3175"/>
                      </a:cubicBezTo>
                      <a:cubicBezTo>
                        <a:pt x="750481" y="3431"/>
                        <a:pt x="754814" y="4631"/>
                        <a:pt x="758825" y="6350"/>
                      </a:cubicBezTo>
                      <a:cubicBezTo>
                        <a:pt x="762332" y="7853"/>
                        <a:pt x="765037" y="10807"/>
                        <a:pt x="768350" y="12700"/>
                      </a:cubicBezTo>
                      <a:cubicBezTo>
                        <a:pt x="772459" y="15048"/>
                        <a:pt x="776817" y="16933"/>
                        <a:pt x="781050" y="19050"/>
                      </a:cubicBezTo>
                      <a:cubicBezTo>
                        <a:pt x="786342" y="25400"/>
                        <a:pt x="791340" y="32007"/>
                        <a:pt x="796925" y="38100"/>
                      </a:cubicBezTo>
                      <a:cubicBezTo>
                        <a:pt x="802993" y="44720"/>
                        <a:pt x="810009" y="50438"/>
                        <a:pt x="815975" y="57150"/>
                      </a:cubicBezTo>
                      <a:cubicBezTo>
                        <a:pt x="818510" y="60002"/>
                        <a:pt x="819089" y="64653"/>
                        <a:pt x="822325" y="66675"/>
                      </a:cubicBezTo>
                      <a:cubicBezTo>
                        <a:pt x="828001" y="70223"/>
                        <a:pt x="835025" y="70908"/>
                        <a:pt x="841375" y="73025"/>
                      </a:cubicBezTo>
                      <a:lnTo>
                        <a:pt x="860425" y="79375"/>
                      </a:lnTo>
                      <a:lnTo>
                        <a:pt x="879475" y="85725"/>
                      </a:lnTo>
                      <a:cubicBezTo>
                        <a:pt x="882650" y="88900"/>
                        <a:pt x="885346" y="92640"/>
                        <a:pt x="889000" y="95250"/>
                      </a:cubicBezTo>
                      <a:cubicBezTo>
                        <a:pt x="892851" y="98001"/>
                        <a:pt x="897591" y="99252"/>
                        <a:pt x="901700" y="101600"/>
                      </a:cubicBezTo>
                      <a:cubicBezTo>
                        <a:pt x="905013" y="103493"/>
                        <a:pt x="908050" y="105833"/>
                        <a:pt x="911225" y="107950"/>
                      </a:cubicBezTo>
                      <a:cubicBezTo>
                        <a:pt x="913342" y="111125"/>
                        <a:pt x="916072" y="113968"/>
                        <a:pt x="917575" y="117475"/>
                      </a:cubicBezTo>
                      <a:cubicBezTo>
                        <a:pt x="919294" y="121486"/>
                        <a:pt x="919894" y="125896"/>
                        <a:pt x="920750" y="130175"/>
                      </a:cubicBezTo>
                      <a:cubicBezTo>
                        <a:pt x="923071" y="141778"/>
                        <a:pt x="924621" y="153530"/>
                        <a:pt x="927100" y="165100"/>
                      </a:cubicBezTo>
                      <a:cubicBezTo>
                        <a:pt x="927801" y="168372"/>
                        <a:pt x="929356" y="171407"/>
                        <a:pt x="930275" y="174625"/>
                      </a:cubicBezTo>
                      <a:cubicBezTo>
                        <a:pt x="931474" y="178821"/>
                        <a:pt x="932594" y="183046"/>
                        <a:pt x="933450" y="187325"/>
                      </a:cubicBezTo>
                      <a:cubicBezTo>
                        <a:pt x="935076" y="195455"/>
                        <a:pt x="935681" y="207661"/>
                        <a:pt x="939800" y="215900"/>
                      </a:cubicBezTo>
                      <a:cubicBezTo>
                        <a:pt x="941507" y="219313"/>
                        <a:pt x="944033" y="222250"/>
                        <a:pt x="946150" y="225425"/>
                      </a:cubicBezTo>
                      <a:cubicBezTo>
                        <a:pt x="947208" y="230717"/>
                        <a:pt x="948360" y="235991"/>
                        <a:pt x="949325" y="241300"/>
                      </a:cubicBezTo>
                      <a:cubicBezTo>
                        <a:pt x="950477" y="247634"/>
                        <a:pt x="950335" y="254287"/>
                        <a:pt x="952500" y="260350"/>
                      </a:cubicBezTo>
                      <a:cubicBezTo>
                        <a:pt x="955684" y="269265"/>
                        <a:pt x="965200" y="285750"/>
                        <a:pt x="965200" y="285750"/>
                      </a:cubicBezTo>
                      <a:cubicBezTo>
                        <a:pt x="974776" y="333630"/>
                        <a:pt x="962582" y="273970"/>
                        <a:pt x="971550" y="314325"/>
                      </a:cubicBezTo>
                      <a:cubicBezTo>
                        <a:pt x="979612" y="350602"/>
                        <a:pt x="970157" y="311927"/>
                        <a:pt x="977900" y="342900"/>
                      </a:cubicBezTo>
                      <a:cubicBezTo>
                        <a:pt x="975783" y="360892"/>
                        <a:pt x="973998" y="378925"/>
                        <a:pt x="971550" y="396875"/>
                      </a:cubicBezTo>
                      <a:cubicBezTo>
                        <a:pt x="970821" y="402222"/>
                        <a:pt x="969138" y="407408"/>
                        <a:pt x="968375" y="412750"/>
                      </a:cubicBezTo>
                      <a:cubicBezTo>
                        <a:pt x="965962" y="429644"/>
                        <a:pt x="964687" y="446694"/>
                        <a:pt x="962025" y="463550"/>
                      </a:cubicBezTo>
                      <a:cubicBezTo>
                        <a:pt x="960519" y="473087"/>
                        <a:pt x="947159" y="495449"/>
                        <a:pt x="946150" y="498475"/>
                      </a:cubicBezTo>
                      <a:cubicBezTo>
                        <a:pt x="944033" y="504825"/>
                        <a:pt x="942518" y="511408"/>
                        <a:pt x="939800" y="517525"/>
                      </a:cubicBezTo>
                      <a:cubicBezTo>
                        <a:pt x="923387" y="554454"/>
                        <a:pt x="941854" y="501837"/>
                        <a:pt x="930275" y="536575"/>
                      </a:cubicBezTo>
                      <a:cubicBezTo>
                        <a:pt x="933054" y="553249"/>
                        <a:pt x="936633" y="563542"/>
                        <a:pt x="930275" y="581025"/>
                      </a:cubicBezTo>
                      <a:cubicBezTo>
                        <a:pt x="928741" y="585245"/>
                        <a:pt x="923241" y="586814"/>
                        <a:pt x="920750" y="590550"/>
                      </a:cubicBezTo>
                      <a:cubicBezTo>
                        <a:pt x="916812" y="596457"/>
                        <a:pt x="914878" y="603512"/>
                        <a:pt x="911225" y="609600"/>
                      </a:cubicBezTo>
                      <a:cubicBezTo>
                        <a:pt x="908502" y="614138"/>
                        <a:pt x="904875" y="618067"/>
                        <a:pt x="901700" y="622300"/>
                      </a:cubicBezTo>
                      <a:cubicBezTo>
                        <a:pt x="900642" y="626533"/>
                        <a:pt x="899724" y="630804"/>
                        <a:pt x="898525" y="635000"/>
                      </a:cubicBezTo>
                      <a:cubicBezTo>
                        <a:pt x="897606" y="638218"/>
                        <a:pt x="896006" y="641243"/>
                        <a:pt x="895350" y="644525"/>
                      </a:cubicBezTo>
                      <a:cubicBezTo>
                        <a:pt x="893882" y="651863"/>
                        <a:pt x="896193" y="660436"/>
                        <a:pt x="892175" y="666750"/>
                      </a:cubicBezTo>
                      <a:cubicBezTo>
                        <a:pt x="888599" y="672369"/>
                        <a:pt x="867912" y="682056"/>
                        <a:pt x="860425" y="685800"/>
                      </a:cubicBezTo>
                      <a:cubicBezTo>
                        <a:pt x="858308" y="692150"/>
                        <a:pt x="854905" y="698208"/>
                        <a:pt x="854075" y="704850"/>
                      </a:cubicBezTo>
                      <a:cubicBezTo>
                        <a:pt x="853017" y="713317"/>
                        <a:pt x="851749" y="721760"/>
                        <a:pt x="850900" y="730250"/>
                      </a:cubicBezTo>
                      <a:cubicBezTo>
                        <a:pt x="849632" y="742931"/>
                        <a:pt x="849593" y="755744"/>
                        <a:pt x="847725" y="768350"/>
                      </a:cubicBezTo>
                      <a:cubicBezTo>
                        <a:pt x="845352" y="784365"/>
                        <a:pt x="843320" y="800616"/>
                        <a:pt x="838200" y="815975"/>
                      </a:cubicBezTo>
                      <a:cubicBezTo>
                        <a:pt x="837142" y="819150"/>
                        <a:pt x="836650" y="822574"/>
                        <a:pt x="835025" y="825500"/>
                      </a:cubicBezTo>
                      <a:cubicBezTo>
                        <a:pt x="831319" y="832171"/>
                        <a:pt x="828675" y="840317"/>
                        <a:pt x="822325" y="844550"/>
                      </a:cubicBezTo>
                      <a:lnTo>
                        <a:pt x="812800" y="850900"/>
                      </a:lnTo>
                      <a:cubicBezTo>
                        <a:pt x="805907" y="871580"/>
                        <a:pt x="801303" y="876733"/>
                        <a:pt x="809625" y="901700"/>
                      </a:cubicBezTo>
                      <a:cubicBezTo>
                        <a:pt x="810832" y="905320"/>
                        <a:pt x="815975" y="905933"/>
                        <a:pt x="819150" y="908050"/>
                      </a:cubicBezTo>
                      <a:cubicBezTo>
                        <a:pt x="820208" y="912283"/>
                        <a:pt x="820160" y="916961"/>
                        <a:pt x="822325" y="920750"/>
                      </a:cubicBezTo>
                      <a:cubicBezTo>
                        <a:pt x="835474" y="943762"/>
                        <a:pt x="832371" y="912789"/>
                        <a:pt x="844550" y="949325"/>
                      </a:cubicBezTo>
                      <a:cubicBezTo>
                        <a:pt x="852107" y="971995"/>
                        <a:pt x="845331" y="964662"/>
                        <a:pt x="860425" y="974725"/>
                      </a:cubicBezTo>
                      <a:cubicBezTo>
                        <a:pt x="862542" y="981075"/>
                        <a:pt x="861206" y="990062"/>
                        <a:pt x="866775" y="993775"/>
                      </a:cubicBezTo>
                      <a:cubicBezTo>
                        <a:pt x="881869" y="1003838"/>
                        <a:pt x="872680" y="998918"/>
                        <a:pt x="895350" y="1006475"/>
                      </a:cubicBezTo>
                      <a:cubicBezTo>
                        <a:pt x="898525" y="1007533"/>
                        <a:pt x="902090" y="1007794"/>
                        <a:pt x="904875" y="1009650"/>
                      </a:cubicBezTo>
                      <a:cubicBezTo>
                        <a:pt x="923180" y="1021853"/>
                        <a:pt x="905522" y="1011288"/>
                        <a:pt x="923925" y="1019175"/>
                      </a:cubicBezTo>
                      <a:cubicBezTo>
                        <a:pt x="928275" y="1021039"/>
                        <a:pt x="932275" y="1023661"/>
                        <a:pt x="936625" y="1025525"/>
                      </a:cubicBezTo>
                      <a:cubicBezTo>
                        <a:pt x="939701" y="1026843"/>
                        <a:pt x="943157" y="1027203"/>
                        <a:pt x="946150" y="1028700"/>
                      </a:cubicBezTo>
                      <a:cubicBezTo>
                        <a:pt x="970769" y="1041010"/>
                        <a:pt x="941259" y="1030245"/>
                        <a:pt x="965200" y="1038225"/>
                      </a:cubicBezTo>
                      <a:cubicBezTo>
                        <a:pt x="967317" y="1041400"/>
                        <a:pt x="968314" y="1045728"/>
                        <a:pt x="971550" y="1047750"/>
                      </a:cubicBezTo>
                      <a:cubicBezTo>
                        <a:pt x="976703" y="1050971"/>
                        <a:pt x="995865" y="1055416"/>
                        <a:pt x="1003300" y="1057275"/>
                      </a:cubicBezTo>
                      <a:cubicBezTo>
                        <a:pt x="1006475" y="1059392"/>
                        <a:pt x="1009338" y="1062075"/>
                        <a:pt x="1012825" y="1063625"/>
                      </a:cubicBezTo>
                      <a:cubicBezTo>
                        <a:pt x="1018942" y="1066343"/>
                        <a:pt x="1026306" y="1066262"/>
                        <a:pt x="1031875" y="1069975"/>
                      </a:cubicBezTo>
                      <a:cubicBezTo>
                        <a:pt x="1035050" y="1072092"/>
                        <a:pt x="1037987" y="1074618"/>
                        <a:pt x="1041400" y="1076325"/>
                      </a:cubicBezTo>
                      <a:cubicBezTo>
                        <a:pt x="1044393" y="1077822"/>
                        <a:pt x="1047999" y="1077875"/>
                        <a:pt x="1050925" y="1079500"/>
                      </a:cubicBezTo>
                      <a:cubicBezTo>
                        <a:pt x="1057596" y="1083206"/>
                        <a:pt x="1062571" y="1090349"/>
                        <a:pt x="1069975" y="1092200"/>
                      </a:cubicBezTo>
                      <a:cubicBezTo>
                        <a:pt x="1074208" y="1093258"/>
                        <a:pt x="1078589" y="1093843"/>
                        <a:pt x="1082675" y="1095375"/>
                      </a:cubicBezTo>
                      <a:cubicBezTo>
                        <a:pt x="1087107" y="1097037"/>
                        <a:pt x="1090981" y="1099967"/>
                        <a:pt x="1095375" y="1101725"/>
                      </a:cubicBezTo>
                      <a:cubicBezTo>
                        <a:pt x="1101590" y="1104211"/>
                        <a:pt x="1108075" y="1105958"/>
                        <a:pt x="1114425" y="1108075"/>
                      </a:cubicBezTo>
                      <a:lnTo>
                        <a:pt x="1123950" y="1111250"/>
                      </a:lnTo>
                      <a:cubicBezTo>
                        <a:pt x="1126067" y="1115483"/>
                        <a:pt x="1126664" y="1120920"/>
                        <a:pt x="1130300" y="1123950"/>
                      </a:cubicBezTo>
                      <a:cubicBezTo>
                        <a:pt x="1133652" y="1126744"/>
                        <a:pt x="1138707" y="1126344"/>
                        <a:pt x="1143000" y="1127125"/>
                      </a:cubicBezTo>
                      <a:cubicBezTo>
                        <a:pt x="1162932" y="1130749"/>
                        <a:pt x="1160048" y="1130300"/>
                        <a:pt x="1174750" y="1130300"/>
                      </a:cubicBezTo>
                    </a:path>
                  </a:pathLst>
                </a:custGeom>
                <a:gradFill flip="none" rotWithShape="1">
                  <a:gsLst>
                    <a:gs pos="21000">
                      <a:srgbClr val="53AC9F"/>
                    </a:gs>
                    <a:gs pos="100000">
                      <a:srgbClr val="000000">
                        <a:alpha val="0"/>
                      </a:srgbClr>
                    </a:gs>
                    <a:gs pos="60000">
                      <a:schemeClr val="tx1">
                        <a:lumMod val="65000"/>
                        <a:lumOff val="35000"/>
                        <a:alpha val="60000"/>
                      </a:schemeClr>
                    </a:gs>
                  </a:gsLst>
                  <a:lin ang="5760000" scaled="0"/>
                  <a:tileRect/>
                </a:gradFill>
                <a:ln w="9525" cap="flat" cmpd="sng" algn="ctr">
                  <a:solidFill>
                    <a:schemeClr val="bg2">
                      <a:lumMod val="75000"/>
                      <a:alpha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Times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 bwMode="auto">
                <a:xfrm>
                  <a:off x="6874226" y="5194300"/>
                  <a:ext cx="633079" cy="666074"/>
                </a:xfrm>
                <a:custGeom>
                  <a:avLst/>
                  <a:gdLst>
                    <a:gd name="connsiteX0" fmla="*/ 0 w 1174750"/>
                    <a:gd name="connsiteY0" fmla="*/ 1069975 h 1130749"/>
                    <a:gd name="connsiteX1" fmla="*/ 25400 w 1174750"/>
                    <a:gd name="connsiteY1" fmla="*/ 1066800 h 1130749"/>
                    <a:gd name="connsiteX2" fmla="*/ 34925 w 1174750"/>
                    <a:gd name="connsiteY2" fmla="*/ 1063625 h 1130749"/>
                    <a:gd name="connsiteX3" fmla="*/ 41275 w 1174750"/>
                    <a:gd name="connsiteY3" fmla="*/ 1054100 h 1130749"/>
                    <a:gd name="connsiteX4" fmla="*/ 63500 w 1174750"/>
                    <a:gd name="connsiteY4" fmla="*/ 1047750 h 1130749"/>
                    <a:gd name="connsiteX5" fmla="*/ 133350 w 1174750"/>
                    <a:gd name="connsiteY5" fmla="*/ 1038225 h 1130749"/>
                    <a:gd name="connsiteX6" fmla="*/ 142875 w 1174750"/>
                    <a:gd name="connsiteY6" fmla="*/ 1035050 h 1130749"/>
                    <a:gd name="connsiteX7" fmla="*/ 149225 w 1174750"/>
                    <a:gd name="connsiteY7" fmla="*/ 1025525 h 1130749"/>
                    <a:gd name="connsiteX8" fmla="*/ 168275 w 1174750"/>
                    <a:gd name="connsiteY8" fmla="*/ 1019175 h 1130749"/>
                    <a:gd name="connsiteX9" fmla="*/ 177800 w 1174750"/>
                    <a:gd name="connsiteY9" fmla="*/ 1016000 h 1130749"/>
                    <a:gd name="connsiteX10" fmla="*/ 187325 w 1174750"/>
                    <a:gd name="connsiteY10" fmla="*/ 1012825 h 1130749"/>
                    <a:gd name="connsiteX11" fmla="*/ 196850 w 1174750"/>
                    <a:gd name="connsiteY11" fmla="*/ 1006475 h 1130749"/>
                    <a:gd name="connsiteX12" fmla="*/ 203200 w 1174750"/>
                    <a:gd name="connsiteY12" fmla="*/ 993775 h 1130749"/>
                    <a:gd name="connsiteX13" fmla="*/ 212725 w 1174750"/>
                    <a:gd name="connsiteY13" fmla="*/ 981075 h 1130749"/>
                    <a:gd name="connsiteX14" fmla="*/ 215900 w 1174750"/>
                    <a:gd name="connsiteY14" fmla="*/ 968375 h 1130749"/>
                    <a:gd name="connsiteX15" fmla="*/ 222250 w 1174750"/>
                    <a:gd name="connsiteY15" fmla="*/ 958850 h 1130749"/>
                    <a:gd name="connsiteX16" fmla="*/ 228600 w 1174750"/>
                    <a:gd name="connsiteY16" fmla="*/ 939800 h 1130749"/>
                    <a:gd name="connsiteX17" fmla="*/ 238125 w 1174750"/>
                    <a:gd name="connsiteY17" fmla="*/ 933450 h 1130749"/>
                    <a:gd name="connsiteX18" fmla="*/ 254000 w 1174750"/>
                    <a:gd name="connsiteY18" fmla="*/ 917575 h 1130749"/>
                    <a:gd name="connsiteX19" fmla="*/ 269875 w 1174750"/>
                    <a:gd name="connsiteY19" fmla="*/ 904875 h 1130749"/>
                    <a:gd name="connsiteX20" fmla="*/ 288925 w 1174750"/>
                    <a:gd name="connsiteY20" fmla="*/ 889000 h 1130749"/>
                    <a:gd name="connsiteX21" fmla="*/ 292100 w 1174750"/>
                    <a:gd name="connsiteY21" fmla="*/ 879475 h 1130749"/>
                    <a:gd name="connsiteX22" fmla="*/ 298450 w 1174750"/>
                    <a:gd name="connsiteY22" fmla="*/ 869950 h 1130749"/>
                    <a:gd name="connsiteX23" fmla="*/ 311150 w 1174750"/>
                    <a:gd name="connsiteY23" fmla="*/ 863600 h 1130749"/>
                    <a:gd name="connsiteX24" fmla="*/ 320675 w 1174750"/>
                    <a:gd name="connsiteY24" fmla="*/ 854075 h 1130749"/>
                    <a:gd name="connsiteX25" fmla="*/ 330200 w 1174750"/>
                    <a:gd name="connsiteY25" fmla="*/ 847725 h 1130749"/>
                    <a:gd name="connsiteX26" fmla="*/ 346075 w 1174750"/>
                    <a:gd name="connsiteY26" fmla="*/ 685800 h 1130749"/>
                    <a:gd name="connsiteX27" fmla="*/ 314325 w 1174750"/>
                    <a:gd name="connsiteY27" fmla="*/ 635000 h 1130749"/>
                    <a:gd name="connsiteX28" fmla="*/ 292100 w 1174750"/>
                    <a:gd name="connsiteY28" fmla="*/ 619125 h 1130749"/>
                    <a:gd name="connsiteX29" fmla="*/ 285750 w 1174750"/>
                    <a:gd name="connsiteY29" fmla="*/ 596900 h 1130749"/>
                    <a:gd name="connsiteX30" fmla="*/ 279400 w 1174750"/>
                    <a:gd name="connsiteY30" fmla="*/ 584200 h 1130749"/>
                    <a:gd name="connsiteX31" fmla="*/ 276225 w 1174750"/>
                    <a:gd name="connsiteY31" fmla="*/ 565150 h 1130749"/>
                    <a:gd name="connsiteX32" fmla="*/ 266700 w 1174750"/>
                    <a:gd name="connsiteY32" fmla="*/ 530225 h 1130749"/>
                    <a:gd name="connsiteX33" fmla="*/ 273050 w 1174750"/>
                    <a:gd name="connsiteY33" fmla="*/ 390525 h 1130749"/>
                    <a:gd name="connsiteX34" fmla="*/ 279400 w 1174750"/>
                    <a:gd name="connsiteY34" fmla="*/ 257175 h 1130749"/>
                    <a:gd name="connsiteX35" fmla="*/ 282575 w 1174750"/>
                    <a:gd name="connsiteY35" fmla="*/ 244475 h 1130749"/>
                    <a:gd name="connsiteX36" fmla="*/ 301625 w 1174750"/>
                    <a:gd name="connsiteY36" fmla="*/ 222250 h 1130749"/>
                    <a:gd name="connsiteX37" fmla="*/ 307975 w 1174750"/>
                    <a:gd name="connsiteY37" fmla="*/ 203200 h 1130749"/>
                    <a:gd name="connsiteX38" fmla="*/ 314325 w 1174750"/>
                    <a:gd name="connsiteY38" fmla="*/ 193675 h 1130749"/>
                    <a:gd name="connsiteX39" fmla="*/ 320675 w 1174750"/>
                    <a:gd name="connsiteY39" fmla="*/ 180975 h 1130749"/>
                    <a:gd name="connsiteX40" fmla="*/ 330200 w 1174750"/>
                    <a:gd name="connsiteY40" fmla="*/ 165100 h 1130749"/>
                    <a:gd name="connsiteX41" fmla="*/ 336550 w 1174750"/>
                    <a:gd name="connsiteY41" fmla="*/ 146050 h 1130749"/>
                    <a:gd name="connsiteX42" fmla="*/ 352425 w 1174750"/>
                    <a:gd name="connsiteY42" fmla="*/ 127000 h 1130749"/>
                    <a:gd name="connsiteX43" fmla="*/ 368300 w 1174750"/>
                    <a:gd name="connsiteY43" fmla="*/ 111125 h 1130749"/>
                    <a:gd name="connsiteX44" fmla="*/ 377825 w 1174750"/>
                    <a:gd name="connsiteY44" fmla="*/ 98425 h 1130749"/>
                    <a:gd name="connsiteX45" fmla="*/ 403225 w 1174750"/>
                    <a:gd name="connsiteY45" fmla="*/ 73025 h 1130749"/>
                    <a:gd name="connsiteX46" fmla="*/ 409575 w 1174750"/>
                    <a:gd name="connsiteY46" fmla="*/ 63500 h 1130749"/>
                    <a:gd name="connsiteX47" fmla="*/ 431800 w 1174750"/>
                    <a:gd name="connsiteY47" fmla="*/ 50800 h 1130749"/>
                    <a:gd name="connsiteX48" fmla="*/ 485775 w 1174750"/>
                    <a:gd name="connsiteY48" fmla="*/ 44450 h 1130749"/>
                    <a:gd name="connsiteX49" fmla="*/ 514350 w 1174750"/>
                    <a:gd name="connsiteY49" fmla="*/ 28575 h 1130749"/>
                    <a:gd name="connsiteX50" fmla="*/ 523875 w 1174750"/>
                    <a:gd name="connsiteY50" fmla="*/ 15875 h 1130749"/>
                    <a:gd name="connsiteX51" fmla="*/ 536575 w 1174750"/>
                    <a:gd name="connsiteY51" fmla="*/ 12700 h 1130749"/>
                    <a:gd name="connsiteX52" fmla="*/ 546100 w 1174750"/>
                    <a:gd name="connsiteY52" fmla="*/ 6350 h 1130749"/>
                    <a:gd name="connsiteX53" fmla="*/ 555625 w 1174750"/>
                    <a:gd name="connsiteY53" fmla="*/ 3175 h 1130749"/>
                    <a:gd name="connsiteX54" fmla="*/ 650875 w 1174750"/>
                    <a:gd name="connsiteY54" fmla="*/ 0 h 1130749"/>
                    <a:gd name="connsiteX55" fmla="*/ 746125 w 1174750"/>
                    <a:gd name="connsiteY55" fmla="*/ 3175 h 1130749"/>
                    <a:gd name="connsiteX56" fmla="*/ 758825 w 1174750"/>
                    <a:gd name="connsiteY56" fmla="*/ 6350 h 1130749"/>
                    <a:gd name="connsiteX57" fmla="*/ 768350 w 1174750"/>
                    <a:gd name="connsiteY57" fmla="*/ 12700 h 1130749"/>
                    <a:gd name="connsiteX58" fmla="*/ 781050 w 1174750"/>
                    <a:gd name="connsiteY58" fmla="*/ 19050 h 1130749"/>
                    <a:gd name="connsiteX59" fmla="*/ 796925 w 1174750"/>
                    <a:gd name="connsiteY59" fmla="*/ 38100 h 1130749"/>
                    <a:gd name="connsiteX60" fmla="*/ 815975 w 1174750"/>
                    <a:gd name="connsiteY60" fmla="*/ 57150 h 1130749"/>
                    <a:gd name="connsiteX61" fmla="*/ 822325 w 1174750"/>
                    <a:gd name="connsiteY61" fmla="*/ 66675 h 1130749"/>
                    <a:gd name="connsiteX62" fmla="*/ 841375 w 1174750"/>
                    <a:gd name="connsiteY62" fmla="*/ 73025 h 1130749"/>
                    <a:gd name="connsiteX63" fmla="*/ 860425 w 1174750"/>
                    <a:gd name="connsiteY63" fmla="*/ 79375 h 1130749"/>
                    <a:gd name="connsiteX64" fmla="*/ 879475 w 1174750"/>
                    <a:gd name="connsiteY64" fmla="*/ 85725 h 1130749"/>
                    <a:gd name="connsiteX65" fmla="*/ 889000 w 1174750"/>
                    <a:gd name="connsiteY65" fmla="*/ 95250 h 1130749"/>
                    <a:gd name="connsiteX66" fmla="*/ 901700 w 1174750"/>
                    <a:gd name="connsiteY66" fmla="*/ 101600 h 1130749"/>
                    <a:gd name="connsiteX67" fmla="*/ 911225 w 1174750"/>
                    <a:gd name="connsiteY67" fmla="*/ 107950 h 1130749"/>
                    <a:gd name="connsiteX68" fmla="*/ 917575 w 1174750"/>
                    <a:gd name="connsiteY68" fmla="*/ 117475 h 1130749"/>
                    <a:gd name="connsiteX69" fmla="*/ 920750 w 1174750"/>
                    <a:gd name="connsiteY69" fmla="*/ 130175 h 1130749"/>
                    <a:gd name="connsiteX70" fmla="*/ 927100 w 1174750"/>
                    <a:gd name="connsiteY70" fmla="*/ 165100 h 1130749"/>
                    <a:gd name="connsiteX71" fmla="*/ 930275 w 1174750"/>
                    <a:gd name="connsiteY71" fmla="*/ 174625 h 1130749"/>
                    <a:gd name="connsiteX72" fmla="*/ 933450 w 1174750"/>
                    <a:gd name="connsiteY72" fmla="*/ 187325 h 1130749"/>
                    <a:gd name="connsiteX73" fmla="*/ 939800 w 1174750"/>
                    <a:gd name="connsiteY73" fmla="*/ 215900 h 1130749"/>
                    <a:gd name="connsiteX74" fmla="*/ 946150 w 1174750"/>
                    <a:gd name="connsiteY74" fmla="*/ 225425 h 1130749"/>
                    <a:gd name="connsiteX75" fmla="*/ 949325 w 1174750"/>
                    <a:gd name="connsiteY75" fmla="*/ 241300 h 1130749"/>
                    <a:gd name="connsiteX76" fmla="*/ 952500 w 1174750"/>
                    <a:gd name="connsiteY76" fmla="*/ 260350 h 1130749"/>
                    <a:gd name="connsiteX77" fmla="*/ 965200 w 1174750"/>
                    <a:gd name="connsiteY77" fmla="*/ 285750 h 1130749"/>
                    <a:gd name="connsiteX78" fmla="*/ 971550 w 1174750"/>
                    <a:gd name="connsiteY78" fmla="*/ 314325 h 1130749"/>
                    <a:gd name="connsiteX79" fmla="*/ 977900 w 1174750"/>
                    <a:gd name="connsiteY79" fmla="*/ 342900 h 1130749"/>
                    <a:gd name="connsiteX80" fmla="*/ 971550 w 1174750"/>
                    <a:gd name="connsiteY80" fmla="*/ 396875 h 1130749"/>
                    <a:gd name="connsiteX81" fmla="*/ 968375 w 1174750"/>
                    <a:gd name="connsiteY81" fmla="*/ 412750 h 1130749"/>
                    <a:gd name="connsiteX82" fmla="*/ 962025 w 1174750"/>
                    <a:gd name="connsiteY82" fmla="*/ 463550 h 1130749"/>
                    <a:gd name="connsiteX83" fmla="*/ 946150 w 1174750"/>
                    <a:gd name="connsiteY83" fmla="*/ 498475 h 1130749"/>
                    <a:gd name="connsiteX84" fmla="*/ 939800 w 1174750"/>
                    <a:gd name="connsiteY84" fmla="*/ 517525 h 1130749"/>
                    <a:gd name="connsiteX85" fmla="*/ 930275 w 1174750"/>
                    <a:gd name="connsiteY85" fmla="*/ 536575 h 1130749"/>
                    <a:gd name="connsiteX86" fmla="*/ 930275 w 1174750"/>
                    <a:gd name="connsiteY86" fmla="*/ 581025 h 1130749"/>
                    <a:gd name="connsiteX87" fmla="*/ 920750 w 1174750"/>
                    <a:gd name="connsiteY87" fmla="*/ 590550 h 1130749"/>
                    <a:gd name="connsiteX88" fmla="*/ 911225 w 1174750"/>
                    <a:gd name="connsiteY88" fmla="*/ 609600 h 1130749"/>
                    <a:gd name="connsiteX89" fmla="*/ 901700 w 1174750"/>
                    <a:gd name="connsiteY89" fmla="*/ 622300 h 1130749"/>
                    <a:gd name="connsiteX90" fmla="*/ 898525 w 1174750"/>
                    <a:gd name="connsiteY90" fmla="*/ 635000 h 1130749"/>
                    <a:gd name="connsiteX91" fmla="*/ 895350 w 1174750"/>
                    <a:gd name="connsiteY91" fmla="*/ 644525 h 1130749"/>
                    <a:gd name="connsiteX92" fmla="*/ 892175 w 1174750"/>
                    <a:gd name="connsiteY92" fmla="*/ 666750 h 1130749"/>
                    <a:gd name="connsiteX93" fmla="*/ 860425 w 1174750"/>
                    <a:gd name="connsiteY93" fmla="*/ 685800 h 1130749"/>
                    <a:gd name="connsiteX94" fmla="*/ 854075 w 1174750"/>
                    <a:gd name="connsiteY94" fmla="*/ 704850 h 1130749"/>
                    <a:gd name="connsiteX95" fmla="*/ 850900 w 1174750"/>
                    <a:gd name="connsiteY95" fmla="*/ 730250 h 1130749"/>
                    <a:gd name="connsiteX96" fmla="*/ 847725 w 1174750"/>
                    <a:gd name="connsiteY96" fmla="*/ 768350 h 1130749"/>
                    <a:gd name="connsiteX97" fmla="*/ 838200 w 1174750"/>
                    <a:gd name="connsiteY97" fmla="*/ 815975 h 1130749"/>
                    <a:gd name="connsiteX98" fmla="*/ 835025 w 1174750"/>
                    <a:gd name="connsiteY98" fmla="*/ 825500 h 1130749"/>
                    <a:gd name="connsiteX99" fmla="*/ 822325 w 1174750"/>
                    <a:gd name="connsiteY99" fmla="*/ 844550 h 1130749"/>
                    <a:gd name="connsiteX100" fmla="*/ 812800 w 1174750"/>
                    <a:gd name="connsiteY100" fmla="*/ 850900 h 1130749"/>
                    <a:gd name="connsiteX101" fmla="*/ 809625 w 1174750"/>
                    <a:gd name="connsiteY101" fmla="*/ 901700 h 1130749"/>
                    <a:gd name="connsiteX102" fmla="*/ 819150 w 1174750"/>
                    <a:gd name="connsiteY102" fmla="*/ 908050 h 1130749"/>
                    <a:gd name="connsiteX103" fmla="*/ 822325 w 1174750"/>
                    <a:gd name="connsiteY103" fmla="*/ 920750 h 1130749"/>
                    <a:gd name="connsiteX104" fmla="*/ 844550 w 1174750"/>
                    <a:gd name="connsiteY104" fmla="*/ 949325 h 1130749"/>
                    <a:gd name="connsiteX105" fmla="*/ 860425 w 1174750"/>
                    <a:gd name="connsiteY105" fmla="*/ 974725 h 1130749"/>
                    <a:gd name="connsiteX106" fmla="*/ 866775 w 1174750"/>
                    <a:gd name="connsiteY106" fmla="*/ 993775 h 1130749"/>
                    <a:gd name="connsiteX107" fmla="*/ 895350 w 1174750"/>
                    <a:gd name="connsiteY107" fmla="*/ 1006475 h 1130749"/>
                    <a:gd name="connsiteX108" fmla="*/ 904875 w 1174750"/>
                    <a:gd name="connsiteY108" fmla="*/ 1009650 h 1130749"/>
                    <a:gd name="connsiteX109" fmla="*/ 923925 w 1174750"/>
                    <a:gd name="connsiteY109" fmla="*/ 1019175 h 1130749"/>
                    <a:gd name="connsiteX110" fmla="*/ 936625 w 1174750"/>
                    <a:gd name="connsiteY110" fmla="*/ 1025525 h 1130749"/>
                    <a:gd name="connsiteX111" fmla="*/ 946150 w 1174750"/>
                    <a:gd name="connsiteY111" fmla="*/ 1028700 h 1130749"/>
                    <a:gd name="connsiteX112" fmla="*/ 965200 w 1174750"/>
                    <a:gd name="connsiteY112" fmla="*/ 1038225 h 1130749"/>
                    <a:gd name="connsiteX113" fmla="*/ 971550 w 1174750"/>
                    <a:gd name="connsiteY113" fmla="*/ 1047750 h 1130749"/>
                    <a:gd name="connsiteX114" fmla="*/ 1003300 w 1174750"/>
                    <a:gd name="connsiteY114" fmla="*/ 1057275 h 1130749"/>
                    <a:gd name="connsiteX115" fmla="*/ 1012825 w 1174750"/>
                    <a:gd name="connsiteY115" fmla="*/ 1063625 h 1130749"/>
                    <a:gd name="connsiteX116" fmla="*/ 1031875 w 1174750"/>
                    <a:gd name="connsiteY116" fmla="*/ 1069975 h 1130749"/>
                    <a:gd name="connsiteX117" fmla="*/ 1041400 w 1174750"/>
                    <a:gd name="connsiteY117" fmla="*/ 1076325 h 1130749"/>
                    <a:gd name="connsiteX118" fmla="*/ 1050925 w 1174750"/>
                    <a:gd name="connsiteY118" fmla="*/ 1079500 h 1130749"/>
                    <a:gd name="connsiteX119" fmla="*/ 1069975 w 1174750"/>
                    <a:gd name="connsiteY119" fmla="*/ 1092200 h 1130749"/>
                    <a:gd name="connsiteX120" fmla="*/ 1082675 w 1174750"/>
                    <a:gd name="connsiteY120" fmla="*/ 1095375 h 1130749"/>
                    <a:gd name="connsiteX121" fmla="*/ 1095375 w 1174750"/>
                    <a:gd name="connsiteY121" fmla="*/ 1101725 h 1130749"/>
                    <a:gd name="connsiteX122" fmla="*/ 1114425 w 1174750"/>
                    <a:gd name="connsiteY122" fmla="*/ 1108075 h 1130749"/>
                    <a:gd name="connsiteX123" fmla="*/ 1123950 w 1174750"/>
                    <a:gd name="connsiteY123" fmla="*/ 1111250 h 1130749"/>
                    <a:gd name="connsiteX124" fmla="*/ 1130300 w 1174750"/>
                    <a:gd name="connsiteY124" fmla="*/ 1123950 h 1130749"/>
                    <a:gd name="connsiteX125" fmla="*/ 1143000 w 1174750"/>
                    <a:gd name="connsiteY125" fmla="*/ 1127125 h 1130749"/>
                    <a:gd name="connsiteX126" fmla="*/ 1174750 w 1174750"/>
                    <a:gd name="connsiteY126" fmla="*/ 1130300 h 1130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1174750" h="1130749">
                      <a:moveTo>
                        <a:pt x="0" y="1069975"/>
                      </a:moveTo>
                      <a:cubicBezTo>
                        <a:pt x="8467" y="1068917"/>
                        <a:pt x="17005" y="1068326"/>
                        <a:pt x="25400" y="1066800"/>
                      </a:cubicBezTo>
                      <a:cubicBezTo>
                        <a:pt x="28693" y="1066201"/>
                        <a:pt x="32312" y="1065716"/>
                        <a:pt x="34925" y="1063625"/>
                      </a:cubicBezTo>
                      <a:cubicBezTo>
                        <a:pt x="37905" y="1061241"/>
                        <a:pt x="38295" y="1056484"/>
                        <a:pt x="41275" y="1054100"/>
                      </a:cubicBezTo>
                      <a:cubicBezTo>
                        <a:pt x="43251" y="1052519"/>
                        <a:pt x="62794" y="1047859"/>
                        <a:pt x="63500" y="1047750"/>
                      </a:cubicBezTo>
                      <a:cubicBezTo>
                        <a:pt x="86726" y="1044177"/>
                        <a:pt x="133350" y="1038225"/>
                        <a:pt x="133350" y="1038225"/>
                      </a:cubicBezTo>
                      <a:cubicBezTo>
                        <a:pt x="136525" y="1037167"/>
                        <a:pt x="140262" y="1037141"/>
                        <a:pt x="142875" y="1035050"/>
                      </a:cubicBezTo>
                      <a:cubicBezTo>
                        <a:pt x="145855" y="1032666"/>
                        <a:pt x="145989" y="1027547"/>
                        <a:pt x="149225" y="1025525"/>
                      </a:cubicBezTo>
                      <a:cubicBezTo>
                        <a:pt x="154901" y="1021977"/>
                        <a:pt x="161925" y="1021292"/>
                        <a:pt x="168275" y="1019175"/>
                      </a:cubicBezTo>
                      <a:lnTo>
                        <a:pt x="177800" y="1016000"/>
                      </a:lnTo>
                      <a:cubicBezTo>
                        <a:pt x="180975" y="1014942"/>
                        <a:pt x="184540" y="1014681"/>
                        <a:pt x="187325" y="1012825"/>
                      </a:cubicBezTo>
                      <a:lnTo>
                        <a:pt x="196850" y="1006475"/>
                      </a:lnTo>
                      <a:cubicBezTo>
                        <a:pt x="198967" y="1002242"/>
                        <a:pt x="200692" y="997789"/>
                        <a:pt x="203200" y="993775"/>
                      </a:cubicBezTo>
                      <a:cubicBezTo>
                        <a:pt x="206005" y="989288"/>
                        <a:pt x="210358" y="985808"/>
                        <a:pt x="212725" y="981075"/>
                      </a:cubicBezTo>
                      <a:cubicBezTo>
                        <a:pt x="214676" y="977172"/>
                        <a:pt x="214181" y="972386"/>
                        <a:pt x="215900" y="968375"/>
                      </a:cubicBezTo>
                      <a:cubicBezTo>
                        <a:pt x="217403" y="964868"/>
                        <a:pt x="220700" y="962337"/>
                        <a:pt x="222250" y="958850"/>
                      </a:cubicBezTo>
                      <a:cubicBezTo>
                        <a:pt x="224968" y="952733"/>
                        <a:pt x="223031" y="943513"/>
                        <a:pt x="228600" y="939800"/>
                      </a:cubicBezTo>
                      <a:lnTo>
                        <a:pt x="238125" y="933450"/>
                      </a:lnTo>
                      <a:cubicBezTo>
                        <a:pt x="255058" y="908050"/>
                        <a:pt x="232833" y="938742"/>
                        <a:pt x="254000" y="917575"/>
                      </a:cubicBezTo>
                      <a:cubicBezTo>
                        <a:pt x="268361" y="903214"/>
                        <a:pt x="251332" y="911056"/>
                        <a:pt x="269875" y="904875"/>
                      </a:cubicBezTo>
                      <a:cubicBezTo>
                        <a:pt x="291841" y="871926"/>
                        <a:pt x="256699" y="921226"/>
                        <a:pt x="288925" y="889000"/>
                      </a:cubicBezTo>
                      <a:cubicBezTo>
                        <a:pt x="291292" y="886633"/>
                        <a:pt x="290603" y="882468"/>
                        <a:pt x="292100" y="879475"/>
                      </a:cubicBezTo>
                      <a:cubicBezTo>
                        <a:pt x="293807" y="876062"/>
                        <a:pt x="295519" y="872393"/>
                        <a:pt x="298450" y="869950"/>
                      </a:cubicBezTo>
                      <a:cubicBezTo>
                        <a:pt x="302086" y="866920"/>
                        <a:pt x="307299" y="866351"/>
                        <a:pt x="311150" y="863600"/>
                      </a:cubicBezTo>
                      <a:cubicBezTo>
                        <a:pt x="314804" y="860990"/>
                        <a:pt x="317226" y="856950"/>
                        <a:pt x="320675" y="854075"/>
                      </a:cubicBezTo>
                      <a:cubicBezTo>
                        <a:pt x="323606" y="851632"/>
                        <a:pt x="327025" y="849842"/>
                        <a:pt x="330200" y="847725"/>
                      </a:cubicBezTo>
                      <a:cubicBezTo>
                        <a:pt x="363257" y="781610"/>
                        <a:pt x="342680" y="831788"/>
                        <a:pt x="346075" y="685800"/>
                      </a:cubicBezTo>
                      <a:cubicBezTo>
                        <a:pt x="335492" y="668867"/>
                        <a:pt x="326170" y="651076"/>
                        <a:pt x="314325" y="635000"/>
                      </a:cubicBezTo>
                      <a:cubicBezTo>
                        <a:pt x="312424" y="632420"/>
                        <a:pt x="296039" y="621751"/>
                        <a:pt x="292100" y="619125"/>
                      </a:cubicBezTo>
                      <a:cubicBezTo>
                        <a:pt x="290489" y="612680"/>
                        <a:pt x="288483" y="603277"/>
                        <a:pt x="285750" y="596900"/>
                      </a:cubicBezTo>
                      <a:cubicBezTo>
                        <a:pt x="283886" y="592550"/>
                        <a:pt x="281517" y="588433"/>
                        <a:pt x="279400" y="584200"/>
                      </a:cubicBezTo>
                      <a:cubicBezTo>
                        <a:pt x="278342" y="577850"/>
                        <a:pt x="277574" y="571445"/>
                        <a:pt x="276225" y="565150"/>
                      </a:cubicBezTo>
                      <a:cubicBezTo>
                        <a:pt x="271928" y="545097"/>
                        <a:pt x="271536" y="544734"/>
                        <a:pt x="266700" y="530225"/>
                      </a:cubicBezTo>
                      <a:cubicBezTo>
                        <a:pt x="274527" y="373688"/>
                        <a:pt x="264935" y="569045"/>
                        <a:pt x="273050" y="390525"/>
                      </a:cubicBezTo>
                      <a:cubicBezTo>
                        <a:pt x="275071" y="346071"/>
                        <a:pt x="276504" y="301581"/>
                        <a:pt x="279400" y="257175"/>
                      </a:cubicBezTo>
                      <a:cubicBezTo>
                        <a:pt x="279684" y="252821"/>
                        <a:pt x="280856" y="248486"/>
                        <a:pt x="282575" y="244475"/>
                      </a:cubicBezTo>
                      <a:cubicBezTo>
                        <a:pt x="286202" y="236013"/>
                        <a:pt x="295710" y="228165"/>
                        <a:pt x="301625" y="222250"/>
                      </a:cubicBezTo>
                      <a:cubicBezTo>
                        <a:pt x="303742" y="215900"/>
                        <a:pt x="305257" y="209317"/>
                        <a:pt x="307975" y="203200"/>
                      </a:cubicBezTo>
                      <a:cubicBezTo>
                        <a:pt x="309525" y="199713"/>
                        <a:pt x="312432" y="196988"/>
                        <a:pt x="314325" y="193675"/>
                      </a:cubicBezTo>
                      <a:cubicBezTo>
                        <a:pt x="316673" y="189566"/>
                        <a:pt x="318376" y="185112"/>
                        <a:pt x="320675" y="180975"/>
                      </a:cubicBezTo>
                      <a:cubicBezTo>
                        <a:pt x="323672" y="175580"/>
                        <a:pt x="327646" y="170718"/>
                        <a:pt x="330200" y="165100"/>
                      </a:cubicBezTo>
                      <a:cubicBezTo>
                        <a:pt x="332970" y="159006"/>
                        <a:pt x="331817" y="150783"/>
                        <a:pt x="336550" y="146050"/>
                      </a:cubicBezTo>
                      <a:cubicBezTo>
                        <a:pt x="374780" y="107820"/>
                        <a:pt x="321483" y="162363"/>
                        <a:pt x="352425" y="127000"/>
                      </a:cubicBezTo>
                      <a:cubicBezTo>
                        <a:pt x="357353" y="121368"/>
                        <a:pt x="363328" y="116718"/>
                        <a:pt x="368300" y="111125"/>
                      </a:cubicBezTo>
                      <a:cubicBezTo>
                        <a:pt x="371816" y="107170"/>
                        <a:pt x="374249" y="102326"/>
                        <a:pt x="377825" y="98425"/>
                      </a:cubicBezTo>
                      <a:cubicBezTo>
                        <a:pt x="385916" y="89599"/>
                        <a:pt x="396583" y="82988"/>
                        <a:pt x="403225" y="73025"/>
                      </a:cubicBezTo>
                      <a:cubicBezTo>
                        <a:pt x="405342" y="69850"/>
                        <a:pt x="406877" y="66198"/>
                        <a:pt x="409575" y="63500"/>
                      </a:cubicBezTo>
                      <a:cubicBezTo>
                        <a:pt x="412527" y="60548"/>
                        <a:pt x="428724" y="51386"/>
                        <a:pt x="431800" y="50800"/>
                      </a:cubicBezTo>
                      <a:cubicBezTo>
                        <a:pt x="449596" y="47410"/>
                        <a:pt x="467783" y="46567"/>
                        <a:pt x="485775" y="44450"/>
                      </a:cubicBezTo>
                      <a:cubicBezTo>
                        <a:pt x="501738" y="40459"/>
                        <a:pt x="500210" y="42715"/>
                        <a:pt x="514350" y="28575"/>
                      </a:cubicBezTo>
                      <a:cubicBezTo>
                        <a:pt x="518092" y="24833"/>
                        <a:pt x="519569" y="18951"/>
                        <a:pt x="523875" y="15875"/>
                      </a:cubicBezTo>
                      <a:cubicBezTo>
                        <a:pt x="527426" y="13339"/>
                        <a:pt x="532342" y="13758"/>
                        <a:pt x="536575" y="12700"/>
                      </a:cubicBezTo>
                      <a:cubicBezTo>
                        <a:pt x="539750" y="10583"/>
                        <a:pt x="542687" y="8057"/>
                        <a:pt x="546100" y="6350"/>
                      </a:cubicBezTo>
                      <a:cubicBezTo>
                        <a:pt x="549093" y="4853"/>
                        <a:pt x="552284" y="3377"/>
                        <a:pt x="555625" y="3175"/>
                      </a:cubicBezTo>
                      <a:cubicBezTo>
                        <a:pt x="587334" y="1253"/>
                        <a:pt x="619125" y="1058"/>
                        <a:pt x="650875" y="0"/>
                      </a:cubicBezTo>
                      <a:cubicBezTo>
                        <a:pt x="682625" y="1058"/>
                        <a:pt x="714412" y="1310"/>
                        <a:pt x="746125" y="3175"/>
                      </a:cubicBezTo>
                      <a:cubicBezTo>
                        <a:pt x="750481" y="3431"/>
                        <a:pt x="754814" y="4631"/>
                        <a:pt x="758825" y="6350"/>
                      </a:cubicBezTo>
                      <a:cubicBezTo>
                        <a:pt x="762332" y="7853"/>
                        <a:pt x="765037" y="10807"/>
                        <a:pt x="768350" y="12700"/>
                      </a:cubicBezTo>
                      <a:cubicBezTo>
                        <a:pt x="772459" y="15048"/>
                        <a:pt x="776817" y="16933"/>
                        <a:pt x="781050" y="19050"/>
                      </a:cubicBezTo>
                      <a:cubicBezTo>
                        <a:pt x="786342" y="25400"/>
                        <a:pt x="791340" y="32007"/>
                        <a:pt x="796925" y="38100"/>
                      </a:cubicBezTo>
                      <a:cubicBezTo>
                        <a:pt x="802993" y="44720"/>
                        <a:pt x="810009" y="50438"/>
                        <a:pt x="815975" y="57150"/>
                      </a:cubicBezTo>
                      <a:cubicBezTo>
                        <a:pt x="818510" y="60002"/>
                        <a:pt x="819089" y="64653"/>
                        <a:pt x="822325" y="66675"/>
                      </a:cubicBezTo>
                      <a:cubicBezTo>
                        <a:pt x="828001" y="70223"/>
                        <a:pt x="835025" y="70908"/>
                        <a:pt x="841375" y="73025"/>
                      </a:cubicBezTo>
                      <a:lnTo>
                        <a:pt x="860425" y="79375"/>
                      </a:lnTo>
                      <a:lnTo>
                        <a:pt x="879475" y="85725"/>
                      </a:lnTo>
                      <a:cubicBezTo>
                        <a:pt x="882650" y="88900"/>
                        <a:pt x="885346" y="92640"/>
                        <a:pt x="889000" y="95250"/>
                      </a:cubicBezTo>
                      <a:cubicBezTo>
                        <a:pt x="892851" y="98001"/>
                        <a:pt x="897591" y="99252"/>
                        <a:pt x="901700" y="101600"/>
                      </a:cubicBezTo>
                      <a:cubicBezTo>
                        <a:pt x="905013" y="103493"/>
                        <a:pt x="908050" y="105833"/>
                        <a:pt x="911225" y="107950"/>
                      </a:cubicBezTo>
                      <a:cubicBezTo>
                        <a:pt x="913342" y="111125"/>
                        <a:pt x="916072" y="113968"/>
                        <a:pt x="917575" y="117475"/>
                      </a:cubicBezTo>
                      <a:cubicBezTo>
                        <a:pt x="919294" y="121486"/>
                        <a:pt x="919894" y="125896"/>
                        <a:pt x="920750" y="130175"/>
                      </a:cubicBezTo>
                      <a:cubicBezTo>
                        <a:pt x="923071" y="141778"/>
                        <a:pt x="924621" y="153530"/>
                        <a:pt x="927100" y="165100"/>
                      </a:cubicBezTo>
                      <a:cubicBezTo>
                        <a:pt x="927801" y="168372"/>
                        <a:pt x="929356" y="171407"/>
                        <a:pt x="930275" y="174625"/>
                      </a:cubicBezTo>
                      <a:cubicBezTo>
                        <a:pt x="931474" y="178821"/>
                        <a:pt x="932594" y="183046"/>
                        <a:pt x="933450" y="187325"/>
                      </a:cubicBezTo>
                      <a:cubicBezTo>
                        <a:pt x="935076" y="195455"/>
                        <a:pt x="935681" y="207661"/>
                        <a:pt x="939800" y="215900"/>
                      </a:cubicBezTo>
                      <a:cubicBezTo>
                        <a:pt x="941507" y="219313"/>
                        <a:pt x="944033" y="222250"/>
                        <a:pt x="946150" y="225425"/>
                      </a:cubicBezTo>
                      <a:cubicBezTo>
                        <a:pt x="947208" y="230717"/>
                        <a:pt x="948360" y="235991"/>
                        <a:pt x="949325" y="241300"/>
                      </a:cubicBezTo>
                      <a:cubicBezTo>
                        <a:pt x="950477" y="247634"/>
                        <a:pt x="950335" y="254287"/>
                        <a:pt x="952500" y="260350"/>
                      </a:cubicBezTo>
                      <a:cubicBezTo>
                        <a:pt x="955684" y="269265"/>
                        <a:pt x="965200" y="285750"/>
                        <a:pt x="965200" y="285750"/>
                      </a:cubicBezTo>
                      <a:cubicBezTo>
                        <a:pt x="974776" y="333630"/>
                        <a:pt x="962582" y="273970"/>
                        <a:pt x="971550" y="314325"/>
                      </a:cubicBezTo>
                      <a:cubicBezTo>
                        <a:pt x="979612" y="350602"/>
                        <a:pt x="970157" y="311927"/>
                        <a:pt x="977900" y="342900"/>
                      </a:cubicBezTo>
                      <a:cubicBezTo>
                        <a:pt x="975783" y="360892"/>
                        <a:pt x="973998" y="378925"/>
                        <a:pt x="971550" y="396875"/>
                      </a:cubicBezTo>
                      <a:cubicBezTo>
                        <a:pt x="970821" y="402222"/>
                        <a:pt x="969138" y="407408"/>
                        <a:pt x="968375" y="412750"/>
                      </a:cubicBezTo>
                      <a:cubicBezTo>
                        <a:pt x="965962" y="429644"/>
                        <a:pt x="964687" y="446694"/>
                        <a:pt x="962025" y="463550"/>
                      </a:cubicBezTo>
                      <a:cubicBezTo>
                        <a:pt x="960519" y="473087"/>
                        <a:pt x="947159" y="495449"/>
                        <a:pt x="946150" y="498475"/>
                      </a:cubicBezTo>
                      <a:cubicBezTo>
                        <a:pt x="944033" y="504825"/>
                        <a:pt x="942518" y="511408"/>
                        <a:pt x="939800" y="517525"/>
                      </a:cubicBezTo>
                      <a:cubicBezTo>
                        <a:pt x="923387" y="554454"/>
                        <a:pt x="941854" y="501837"/>
                        <a:pt x="930275" y="536575"/>
                      </a:cubicBezTo>
                      <a:cubicBezTo>
                        <a:pt x="933054" y="553249"/>
                        <a:pt x="936633" y="563542"/>
                        <a:pt x="930275" y="581025"/>
                      </a:cubicBezTo>
                      <a:cubicBezTo>
                        <a:pt x="928741" y="585245"/>
                        <a:pt x="923241" y="586814"/>
                        <a:pt x="920750" y="590550"/>
                      </a:cubicBezTo>
                      <a:cubicBezTo>
                        <a:pt x="916812" y="596457"/>
                        <a:pt x="914878" y="603512"/>
                        <a:pt x="911225" y="609600"/>
                      </a:cubicBezTo>
                      <a:cubicBezTo>
                        <a:pt x="908502" y="614138"/>
                        <a:pt x="904875" y="618067"/>
                        <a:pt x="901700" y="622300"/>
                      </a:cubicBezTo>
                      <a:cubicBezTo>
                        <a:pt x="900642" y="626533"/>
                        <a:pt x="899724" y="630804"/>
                        <a:pt x="898525" y="635000"/>
                      </a:cubicBezTo>
                      <a:cubicBezTo>
                        <a:pt x="897606" y="638218"/>
                        <a:pt x="896006" y="641243"/>
                        <a:pt x="895350" y="644525"/>
                      </a:cubicBezTo>
                      <a:cubicBezTo>
                        <a:pt x="893882" y="651863"/>
                        <a:pt x="896193" y="660436"/>
                        <a:pt x="892175" y="666750"/>
                      </a:cubicBezTo>
                      <a:cubicBezTo>
                        <a:pt x="888599" y="672369"/>
                        <a:pt x="867912" y="682056"/>
                        <a:pt x="860425" y="685800"/>
                      </a:cubicBezTo>
                      <a:cubicBezTo>
                        <a:pt x="858308" y="692150"/>
                        <a:pt x="854905" y="698208"/>
                        <a:pt x="854075" y="704850"/>
                      </a:cubicBezTo>
                      <a:cubicBezTo>
                        <a:pt x="853017" y="713317"/>
                        <a:pt x="851749" y="721760"/>
                        <a:pt x="850900" y="730250"/>
                      </a:cubicBezTo>
                      <a:cubicBezTo>
                        <a:pt x="849632" y="742931"/>
                        <a:pt x="849593" y="755744"/>
                        <a:pt x="847725" y="768350"/>
                      </a:cubicBezTo>
                      <a:cubicBezTo>
                        <a:pt x="845352" y="784365"/>
                        <a:pt x="843320" y="800616"/>
                        <a:pt x="838200" y="815975"/>
                      </a:cubicBezTo>
                      <a:cubicBezTo>
                        <a:pt x="837142" y="819150"/>
                        <a:pt x="836650" y="822574"/>
                        <a:pt x="835025" y="825500"/>
                      </a:cubicBezTo>
                      <a:cubicBezTo>
                        <a:pt x="831319" y="832171"/>
                        <a:pt x="828675" y="840317"/>
                        <a:pt x="822325" y="844550"/>
                      </a:cubicBezTo>
                      <a:lnTo>
                        <a:pt x="812800" y="850900"/>
                      </a:lnTo>
                      <a:cubicBezTo>
                        <a:pt x="805907" y="871580"/>
                        <a:pt x="801303" y="876733"/>
                        <a:pt x="809625" y="901700"/>
                      </a:cubicBezTo>
                      <a:cubicBezTo>
                        <a:pt x="810832" y="905320"/>
                        <a:pt x="815975" y="905933"/>
                        <a:pt x="819150" y="908050"/>
                      </a:cubicBezTo>
                      <a:cubicBezTo>
                        <a:pt x="820208" y="912283"/>
                        <a:pt x="820160" y="916961"/>
                        <a:pt x="822325" y="920750"/>
                      </a:cubicBezTo>
                      <a:cubicBezTo>
                        <a:pt x="835474" y="943762"/>
                        <a:pt x="832371" y="912789"/>
                        <a:pt x="844550" y="949325"/>
                      </a:cubicBezTo>
                      <a:cubicBezTo>
                        <a:pt x="852107" y="971995"/>
                        <a:pt x="845331" y="964662"/>
                        <a:pt x="860425" y="974725"/>
                      </a:cubicBezTo>
                      <a:cubicBezTo>
                        <a:pt x="862542" y="981075"/>
                        <a:pt x="861206" y="990062"/>
                        <a:pt x="866775" y="993775"/>
                      </a:cubicBezTo>
                      <a:cubicBezTo>
                        <a:pt x="881869" y="1003838"/>
                        <a:pt x="872680" y="998918"/>
                        <a:pt x="895350" y="1006475"/>
                      </a:cubicBezTo>
                      <a:cubicBezTo>
                        <a:pt x="898525" y="1007533"/>
                        <a:pt x="902090" y="1007794"/>
                        <a:pt x="904875" y="1009650"/>
                      </a:cubicBezTo>
                      <a:cubicBezTo>
                        <a:pt x="923180" y="1021853"/>
                        <a:pt x="905522" y="1011288"/>
                        <a:pt x="923925" y="1019175"/>
                      </a:cubicBezTo>
                      <a:cubicBezTo>
                        <a:pt x="928275" y="1021039"/>
                        <a:pt x="932275" y="1023661"/>
                        <a:pt x="936625" y="1025525"/>
                      </a:cubicBezTo>
                      <a:cubicBezTo>
                        <a:pt x="939701" y="1026843"/>
                        <a:pt x="943157" y="1027203"/>
                        <a:pt x="946150" y="1028700"/>
                      </a:cubicBezTo>
                      <a:cubicBezTo>
                        <a:pt x="970769" y="1041010"/>
                        <a:pt x="941259" y="1030245"/>
                        <a:pt x="965200" y="1038225"/>
                      </a:cubicBezTo>
                      <a:cubicBezTo>
                        <a:pt x="967317" y="1041400"/>
                        <a:pt x="968314" y="1045728"/>
                        <a:pt x="971550" y="1047750"/>
                      </a:cubicBezTo>
                      <a:cubicBezTo>
                        <a:pt x="976703" y="1050971"/>
                        <a:pt x="995865" y="1055416"/>
                        <a:pt x="1003300" y="1057275"/>
                      </a:cubicBezTo>
                      <a:cubicBezTo>
                        <a:pt x="1006475" y="1059392"/>
                        <a:pt x="1009338" y="1062075"/>
                        <a:pt x="1012825" y="1063625"/>
                      </a:cubicBezTo>
                      <a:cubicBezTo>
                        <a:pt x="1018942" y="1066343"/>
                        <a:pt x="1026306" y="1066262"/>
                        <a:pt x="1031875" y="1069975"/>
                      </a:cubicBezTo>
                      <a:cubicBezTo>
                        <a:pt x="1035050" y="1072092"/>
                        <a:pt x="1037987" y="1074618"/>
                        <a:pt x="1041400" y="1076325"/>
                      </a:cubicBezTo>
                      <a:cubicBezTo>
                        <a:pt x="1044393" y="1077822"/>
                        <a:pt x="1047999" y="1077875"/>
                        <a:pt x="1050925" y="1079500"/>
                      </a:cubicBezTo>
                      <a:cubicBezTo>
                        <a:pt x="1057596" y="1083206"/>
                        <a:pt x="1062571" y="1090349"/>
                        <a:pt x="1069975" y="1092200"/>
                      </a:cubicBezTo>
                      <a:cubicBezTo>
                        <a:pt x="1074208" y="1093258"/>
                        <a:pt x="1078589" y="1093843"/>
                        <a:pt x="1082675" y="1095375"/>
                      </a:cubicBezTo>
                      <a:cubicBezTo>
                        <a:pt x="1087107" y="1097037"/>
                        <a:pt x="1090981" y="1099967"/>
                        <a:pt x="1095375" y="1101725"/>
                      </a:cubicBezTo>
                      <a:cubicBezTo>
                        <a:pt x="1101590" y="1104211"/>
                        <a:pt x="1108075" y="1105958"/>
                        <a:pt x="1114425" y="1108075"/>
                      </a:cubicBezTo>
                      <a:lnTo>
                        <a:pt x="1123950" y="1111250"/>
                      </a:lnTo>
                      <a:cubicBezTo>
                        <a:pt x="1126067" y="1115483"/>
                        <a:pt x="1126664" y="1120920"/>
                        <a:pt x="1130300" y="1123950"/>
                      </a:cubicBezTo>
                      <a:cubicBezTo>
                        <a:pt x="1133652" y="1126744"/>
                        <a:pt x="1138707" y="1126344"/>
                        <a:pt x="1143000" y="1127125"/>
                      </a:cubicBezTo>
                      <a:cubicBezTo>
                        <a:pt x="1162932" y="1130749"/>
                        <a:pt x="1160048" y="1130300"/>
                        <a:pt x="1174750" y="1130300"/>
                      </a:cubicBezTo>
                    </a:path>
                  </a:pathLst>
                </a:custGeom>
                <a:gradFill flip="none" rotWithShape="1">
                  <a:gsLst>
                    <a:gs pos="21000">
                      <a:srgbClr val="53AC9F"/>
                    </a:gs>
                    <a:gs pos="100000">
                      <a:srgbClr val="000000">
                        <a:alpha val="0"/>
                      </a:srgbClr>
                    </a:gs>
                    <a:gs pos="60000">
                      <a:schemeClr val="tx1">
                        <a:lumMod val="65000"/>
                        <a:lumOff val="35000"/>
                        <a:alpha val="60000"/>
                      </a:schemeClr>
                    </a:gs>
                  </a:gsLst>
                  <a:lin ang="5760000" scaled="0"/>
                  <a:tileRect/>
                </a:gradFill>
                <a:ln w="9525" cap="flat" cmpd="sng" algn="ctr">
                  <a:solidFill>
                    <a:schemeClr val="bg2">
                      <a:lumMod val="75000"/>
                      <a:alpha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Times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  <p:sp>
              <p:nvSpPr>
                <p:cNvPr id="87" name="Freeform 86"/>
                <p:cNvSpPr/>
                <p:nvPr/>
              </p:nvSpPr>
              <p:spPr bwMode="auto">
                <a:xfrm>
                  <a:off x="7344127" y="5105400"/>
                  <a:ext cx="488228" cy="513674"/>
                </a:xfrm>
                <a:custGeom>
                  <a:avLst/>
                  <a:gdLst>
                    <a:gd name="connsiteX0" fmla="*/ 0 w 1174750"/>
                    <a:gd name="connsiteY0" fmla="*/ 1069975 h 1130749"/>
                    <a:gd name="connsiteX1" fmla="*/ 25400 w 1174750"/>
                    <a:gd name="connsiteY1" fmla="*/ 1066800 h 1130749"/>
                    <a:gd name="connsiteX2" fmla="*/ 34925 w 1174750"/>
                    <a:gd name="connsiteY2" fmla="*/ 1063625 h 1130749"/>
                    <a:gd name="connsiteX3" fmla="*/ 41275 w 1174750"/>
                    <a:gd name="connsiteY3" fmla="*/ 1054100 h 1130749"/>
                    <a:gd name="connsiteX4" fmla="*/ 63500 w 1174750"/>
                    <a:gd name="connsiteY4" fmla="*/ 1047750 h 1130749"/>
                    <a:gd name="connsiteX5" fmla="*/ 133350 w 1174750"/>
                    <a:gd name="connsiteY5" fmla="*/ 1038225 h 1130749"/>
                    <a:gd name="connsiteX6" fmla="*/ 142875 w 1174750"/>
                    <a:gd name="connsiteY6" fmla="*/ 1035050 h 1130749"/>
                    <a:gd name="connsiteX7" fmla="*/ 149225 w 1174750"/>
                    <a:gd name="connsiteY7" fmla="*/ 1025525 h 1130749"/>
                    <a:gd name="connsiteX8" fmla="*/ 168275 w 1174750"/>
                    <a:gd name="connsiteY8" fmla="*/ 1019175 h 1130749"/>
                    <a:gd name="connsiteX9" fmla="*/ 177800 w 1174750"/>
                    <a:gd name="connsiteY9" fmla="*/ 1016000 h 1130749"/>
                    <a:gd name="connsiteX10" fmla="*/ 187325 w 1174750"/>
                    <a:gd name="connsiteY10" fmla="*/ 1012825 h 1130749"/>
                    <a:gd name="connsiteX11" fmla="*/ 196850 w 1174750"/>
                    <a:gd name="connsiteY11" fmla="*/ 1006475 h 1130749"/>
                    <a:gd name="connsiteX12" fmla="*/ 203200 w 1174750"/>
                    <a:gd name="connsiteY12" fmla="*/ 993775 h 1130749"/>
                    <a:gd name="connsiteX13" fmla="*/ 212725 w 1174750"/>
                    <a:gd name="connsiteY13" fmla="*/ 981075 h 1130749"/>
                    <a:gd name="connsiteX14" fmla="*/ 215900 w 1174750"/>
                    <a:gd name="connsiteY14" fmla="*/ 968375 h 1130749"/>
                    <a:gd name="connsiteX15" fmla="*/ 222250 w 1174750"/>
                    <a:gd name="connsiteY15" fmla="*/ 958850 h 1130749"/>
                    <a:gd name="connsiteX16" fmla="*/ 228600 w 1174750"/>
                    <a:gd name="connsiteY16" fmla="*/ 939800 h 1130749"/>
                    <a:gd name="connsiteX17" fmla="*/ 238125 w 1174750"/>
                    <a:gd name="connsiteY17" fmla="*/ 933450 h 1130749"/>
                    <a:gd name="connsiteX18" fmla="*/ 254000 w 1174750"/>
                    <a:gd name="connsiteY18" fmla="*/ 917575 h 1130749"/>
                    <a:gd name="connsiteX19" fmla="*/ 269875 w 1174750"/>
                    <a:gd name="connsiteY19" fmla="*/ 904875 h 1130749"/>
                    <a:gd name="connsiteX20" fmla="*/ 288925 w 1174750"/>
                    <a:gd name="connsiteY20" fmla="*/ 889000 h 1130749"/>
                    <a:gd name="connsiteX21" fmla="*/ 292100 w 1174750"/>
                    <a:gd name="connsiteY21" fmla="*/ 879475 h 1130749"/>
                    <a:gd name="connsiteX22" fmla="*/ 298450 w 1174750"/>
                    <a:gd name="connsiteY22" fmla="*/ 869950 h 1130749"/>
                    <a:gd name="connsiteX23" fmla="*/ 311150 w 1174750"/>
                    <a:gd name="connsiteY23" fmla="*/ 863600 h 1130749"/>
                    <a:gd name="connsiteX24" fmla="*/ 320675 w 1174750"/>
                    <a:gd name="connsiteY24" fmla="*/ 854075 h 1130749"/>
                    <a:gd name="connsiteX25" fmla="*/ 330200 w 1174750"/>
                    <a:gd name="connsiteY25" fmla="*/ 847725 h 1130749"/>
                    <a:gd name="connsiteX26" fmla="*/ 346075 w 1174750"/>
                    <a:gd name="connsiteY26" fmla="*/ 685800 h 1130749"/>
                    <a:gd name="connsiteX27" fmla="*/ 314325 w 1174750"/>
                    <a:gd name="connsiteY27" fmla="*/ 635000 h 1130749"/>
                    <a:gd name="connsiteX28" fmla="*/ 292100 w 1174750"/>
                    <a:gd name="connsiteY28" fmla="*/ 619125 h 1130749"/>
                    <a:gd name="connsiteX29" fmla="*/ 285750 w 1174750"/>
                    <a:gd name="connsiteY29" fmla="*/ 596900 h 1130749"/>
                    <a:gd name="connsiteX30" fmla="*/ 279400 w 1174750"/>
                    <a:gd name="connsiteY30" fmla="*/ 584200 h 1130749"/>
                    <a:gd name="connsiteX31" fmla="*/ 276225 w 1174750"/>
                    <a:gd name="connsiteY31" fmla="*/ 565150 h 1130749"/>
                    <a:gd name="connsiteX32" fmla="*/ 266700 w 1174750"/>
                    <a:gd name="connsiteY32" fmla="*/ 530225 h 1130749"/>
                    <a:gd name="connsiteX33" fmla="*/ 273050 w 1174750"/>
                    <a:gd name="connsiteY33" fmla="*/ 390525 h 1130749"/>
                    <a:gd name="connsiteX34" fmla="*/ 279400 w 1174750"/>
                    <a:gd name="connsiteY34" fmla="*/ 257175 h 1130749"/>
                    <a:gd name="connsiteX35" fmla="*/ 282575 w 1174750"/>
                    <a:gd name="connsiteY35" fmla="*/ 244475 h 1130749"/>
                    <a:gd name="connsiteX36" fmla="*/ 301625 w 1174750"/>
                    <a:gd name="connsiteY36" fmla="*/ 222250 h 1130749"/>
                    <a:gd name="connsiteX37" fmla="*/ 307975 w 1174750"/>
                    <a:gd name="connsiteY37" fmla="*/ 203200 h 1130749"/>
                    <a:gd name="connsiteX38" fmla="*/ 314325 w 1174750"/>
                    <a:gd name="connsiteY38" fmla="*/ 193675 h 1130749"/>
                    <a:gd name="connsiteX39" fmla="*/ 320675 w 1174750"/>
                    <a:gd name="connsiteY39" fmla="*/ 180975 h 1130749"/>
                    <a:gd name="connsiteX40" fmla="*/ 330200 w 1174750"/>
                    <a:gd name="connsiteY40" fmla="*/ 165100 h 1130749"/>
                    <a:gd name="connsiteX41" fmla="*/ 336550 w 1174750"/>
                    <a:gd name="connsiteY41" fmla="*/ 146050 h 1130749"/>
                    <a:gd name="connsiteX42" fmla="*/ 352425 w 1174750"/>
                    <a:gd name="connsiteY42" fmla="*/ 127000 h 1130749"/>
                    <a:gd name="connsiteX43" fmla="*/ 368300 w 1174750"/>
                    <a:gd name="connsiteY43" fmla="*/ 111125 h 1130749"/>
                    <a:gd name="connsiteX44" fmla="*/ 377825 w 1174750"/>
                    <a:gd name="connsiteY44" fmla="*/ 98425 h 1130749"/>
                    <a:gd name="connsiteX45" fmla="*/ 403225 w 1174750"/>
                    <a:gd name="connsiteY45" fmla="*/ 73025 h 1130749"/>
                    <a:gd name="connsiteX46" fmla="*/ 409575 w 1174750"/>
                    <a:gd name="connsiteY46" fmla="*/ 63500 h 1130749"/>
                    <a:gd name="connsiteX47" fmla="*/ 431800 w 1174750"/>
                    <a:gd name="connsiteY47" fmla="*/ 50800 h 1130749"/>
                    <a:gd name="connsiteX48" fmla="*/ 485775 w 1174750"/>
                    <a:gd name="connsiteY48" fmla="*/ 44450 h 1130749"/>
                    <a:gd name="connsiteX49" fmla="*/ 514350 w 1174750"/>
                    <a:gd name="connsiteY49" fmla="*/ 28575 h 1130749"/>
                    <a:gd name="connsiteX50" fmla="*/ 523875 w 1174750"/>
                    <a:gd name="connsiteY50" fmla="*/ 15875 h 1130749"/>
                    <a:gd name="connsiteX51" fmla="*/ 536575 w 1174750"/>
                    <a:gd name="connsiteY51" fmla="*/ 12700 h 1130749"/>
                    <a:gd name="connsiteX52" fmla="*/ 546100 w 1174750"/>
                    <a:gd name="connsiteY52" fmla="*/ 6350 h 1130749"/>
                    <a:gd name="connsiteX53" fmla="*/ 555625 w 1174750"/>
                    <a:gd name="connsiteY53" fmla="*/ 3175 h 1130749"/>
                    <a:gd name="connsiteX54" fmla="*/ 650875 w 1174750"/>
                    <a:gd name="connsiteY54" fmla="*/ 0 h 1130749"/>
                    <a:gd name="connsiteX55" fmla="*/ 746125 w 1174750"/>
                    <a:gd name="connsiteY55" fmla="*/ 3175 h 1130749"/>
                    <a:gd name="connsiteX56" fmla="*/ 758825 w 1174750"/>
                    <a:gd name="connsiteY56" fmla="*/ 6350 h 1130749"/>
                    <a:gd name="connsiteX57" fmla="*/ 768350 w 1174750"/>
                    <a:gd name="connsiteY57" fmla="*/ 12700 h 1130749"/>
                    <a:gd name="connsiteX58" fmla="*/ 781050 w 1174750"/>
                    <a:gd name="connsiteY58" fmla="*/ 19050 h 1130749"/>
                    <a:gd name="connsiteX59" fmla="*/ 796925 w 1174750"/>
                    <a:gd name="connsiteY59" fmla="*/ 38100 h 1130749"/>
                    <a:gd name="connsiteX60" fmla="*/ 815975 w 1174750"/>
                    <a:gd name="connsiteY60" fmla="*/ 57150 h 1130749"/>
                    <a:gd name="connsiteX61" fmla="*/ 822325 w 1174750"/>
                    <a:gd name="connsiteY61" fmla="*/ 66675 h 1130749"/>
                    <a:gd name="connsiteX62" fmla="*/ 841375 w 1174750"/>
                    <a:gd name="connsiteY62" fmla="*/ 73025 h 1130749"/>
                    <a:gd name="connsiteX63" fmla="*/ 860425 w 1174750"/>
                    <a:gd name="connsiteY63" fmla="*/ 79375 h 1130749"/>
                    <a:gd name="connsiteX64" fmla="*/ 879475 w 1174750"/>
                    <a:gd name="connsiteY64" fmla="*/ 85725 h 1130749"/>
                    <a:gd name="connsiteX65" fmla="*/ 889000 w 1174750"/>
                    <a:gd name="connsiteY65" fmla="*/ 95250 h 1130749"/>
                    <a:gd name="connsiteX66" fmla="*/ 901700 w 1174750"/>
                    <a:gd name="connsiteY66" fmla="*/ 101600 h 1130749"/>
                    <a:gd name="connsiteX67" fmla="*/ 911225 w 1174750"/>
                    <a:gd name="connsiteY67" fmla="*/ 107950 h 1130749"/>
                    <a:gd name="connsiteX68" fmla="*/ 917575 w 1174750"/>
                    <a:gd name="connsiteY68" fmla="*/ 117475 h 1130749"/>
                    <a:gd name="connsiteX69" fmla="*/ 920750 w 1174750"/>
                    <a:gd name="connsiteY69" fmla="*/ 130175 h 1130749"/>
                    <a:gd name="connsiteX70" fmla="*/ 927100 w 1174750"/>
                    <a:gd name="connsiteY70" fmla="*/ 165100 h 1130749"/>
                    <a:gd name="connsiteX71" fmla="*/ 930275 w 1174750"/>
                    <a:gd name="connsiteY71" fmla="*/ 174625 h 1130749"/>
                    <a:gd name="connsiteX72" fmla="*/ 933450 w 1174750"/>
                    <a:gd name="connsiteY72" fmla="*/ 187325 h 1130749"/>
                    <a:gd name="connsiteX73" fmla="*/ 939800 w 1174750"/>
                    <a:gd name="connsiteY73" fmla="*/ 215900 h 1130749"/>
                    <a:gd name="connsiteX74" fmla="*/ 946150 w 1174750"/>
                    <a:gd name="connsiteY74" fmla="*/ 225425 h 1130749"/>
                    <a:gd name="connsiteX75" fmla="*/ 949325 w 1174750"/>
                    <a:gd name="connsiteY75" fmla="*/ 241300 h 1130749"/>
                    <a:gd name="connsiteX76" fmla="*/ 952500 w 1174750"/>
                    <a:gd name="connsiteY76" fmla="*/ 260350 h 1130749"/>
                    <a:gd name="connsiteX77" fmla="*/ 965200 w 1174750"/>
                    <a:gd name="connsiteY77" fmla="*/ 285750 h 1130749"/>
                    <a:gd name="connsiteX78" fmla="*/ 971550 w 1174750"/>
                    <a:gd name="connsiteY78" fmla="*/ 314325 h 1130749"/>
                    <a:gd name="connsiteX79" fmla="*/ 977900 w 1174750"/>
                    <a:gd name="connsiteY79" fmla="*/ 342900 h 1130749"/>
                    <a:gd name="connsiteX80" fmla="*/ 971550 w 1174750"/>
                    <a:gd name="connsiteY80" fmla="*/ 396875 h 1130749"/>
                    <a:gd name="connsiteX81" fmla="*/ 968375 w 1174750"/>
                    <a:gd name="connsiteY81" fmla="*/ 412750 h 1130749"/>
                    <a:gd name="connsiteX82" fmla="*/ 962025 w 1174750"/>
                    <a:gd name="connsiteY82" fmla="*/ 463550 h 1130749"/>
                    <a:gd name="connsiteX83" fmla="*/ 946150 w 1174750"/>
                    <a:gd name="connsiteY83" fmla="*/ 498475 h 1130749"/>
                    <a:gd name="connsiteX84" fmla="*/ 939800 w 1174750"/>
                    <a:gd name="connsiteY84" fmla="*/ 517525 h 1130749"/>
                    <a:gd name="connsiteX85" fmla="*/ 930275 w 1174750"/>
                    <a:gd name="connsiteY85" fmla="*/ 536575 h 1130749"/>
                    <a:gd name="connsiteX86" fmla="*/ 930275 w 1174750"/>
                    <a:gd name="connsiteY86" fmla="*/ 581025 h 1130749"/>
                    <a:gd name="connsiteX87" fmla="*/ 920750 w 1174750"/>
                    <a:gd name="connsiteY87" fmla="*/ 590550 h 1130749"/>
                    <a:gd name="connsiteX88" fmla="*/ 911225 w 1174750"/>
                    <a:gd name="connsiteY88" fmla="*/ 609600 h 1130749"/>
                    <a:gd name="connsiteX89" fmla="*/ 901700 w 1174750"/>
                    <a:gd name="connsiteY89" fmla="*/ 622300 h 1130749"/>
                    <a:gd name="connsiteX90" fmla="*/ 898525 w 1174750"/>
                    <a:gd name="connsiteY90" fmla="*/ 635000 h 1130749"/>
                    <a:gd name="connsiteX91" fmla="*/ 895350 w 1174750"/>
                    <a:gd name="connsiteY91" fmla="*/ 644525 h 1130749"/>
                    <a:gd name="connsiteX92" fmla="*/ 892175 w 1174750"/>
                    <a:gd name="connsiteY92" fmla="*/ 666750 h 1130749"/>
                    <a:gd name="connsiteX93" fmla="*/ 860425 w 1174750"/>
                    <a:gd name="connsiteY93" fmla="*/ 685800 h 1130749"/>
                    <a:gd name="connsiteX94" fmla="*/ 854075 w 1174750"/>
                    <a:gd name="connsiteY94" fmla="*/ 704850 h 1130749"/>
                    <a:gd name="connsiteX95" fmla="*/ 850900 w 1174750"/>
                    <a:gd name="connsiteY95" fmla="*/ 730250 h 1130749"/>
                    <a:gd name="connsiteX96" fmla="*/ 847725 w 1174750"/>
                    <a:gd name="connsiteY96" fmla="*/ 768350 h 1130749"/>
                    <a:gd name="connsiteX97" fmla="*/ 838200 w 1174750"/>
                    <a:gd name="connsiteY97" fmla="*/ 815975 h 1130749"/>
                    <a:gd name="connsiteX98" fmla="*/ 835025 w 1174750"/>
                    <a:gd name="connsiteY98" fmla="*/ 825500 h 1130749"/>
                    <a:gd name="connsiteX99" fmla="*/ 822325 w 1174750"/>
                    <a:gd name="connsiteY99" fmla="*/ 844550 h 1130749"/>
                    <a:gd name="connsiteX100" fmla="*/ 812800 w 1174750"/>
                    <a:gd name="connsiteY100" fmla="*/ 850900 h 1130749"/>
                    <a:gd name="connsiteX101" fmla="*/ 809625 w 1174750"/>
                    <a:gd name="connsiteY101" fmla="*/ 901700 h 1130749"/>
                    <a:gd name="connsiteX102" fmla="*/ 819150 w 1174750"/>
                    <a:gd name="connsiteY102" fmla="*/ 908050 h 1130749"/>
                    <a:gd name="connsiteX103" fmla="*/ 822325 w 1174750"/>
                    <a:gd name="connsiteY103" fmla="*/ 920750 h 1130749"/>
                    <a:gd name="connsiteX104" fmla="*/ 844550 w 1174750"/>
                    <a:gd name="connsiteY104" fmla="*/ 949325 h 1130749"/>
                    <a:gd name="connsiteX105" fmla="*/ 860425 w 1174750"/>
                    <a:gd name="connsiteY105" fmla="*/ 974725 h 1130749"/>
                    <a:gd name="connsiteX106" fmla="*/ 866775 w 1174750"/>
                    <a:gd name="connsiteY106" fmla="*/ 993775 h 1130749"/>
                    <a:gd name="connsiteX107" fmla="*/ 895350 w 1174750"/>
                    <a:gd name="connsiteY107" fmla="*/ 1006475 h 1130749"/>
                    <a:gd name="connsiteX108" fmla="*/ 904875 w 1174750"/>
                    <a:gd name="connsiteY108" fmla="*/ 1009650 h 1130749"/>
                    <a:gd name="connsiteX109" fmla="*/ 923925 w 1174750"/>
                    <a:gd name="connsiteY109" fmla="*/ 1019175 h 1130749"/>
                    <a:gd name="connsiteX110" fmla="*/ 936625 w 1174750"/>
                    <a:gd name="connsiteY110" fmla="*/ 1025525 h 1130749"/>
                    <a:gd name="connsiteX111" fmla="*/ 946150 w 1174750"/>
                    <a:gd name="connsiteY111" fmla="*/ 1028700 h 1130749"/>
                    <a:gd name="connsiteX112" fmla="*/ 965200 w 1174750"/>
                    <a:gd name="connsiteY112" fmla="*/ 1038225 h 1130749"/>
                    <a:gd name="connsiteX113" fmla="*/ 971550 w 1174750"/>
                    <a:gd name="connsiteY113" fmla="*/ 1047750 h 1130749"/>
                    <a:gd name="connsiteX114" fmla="*/ 1003300 w 1174750"/>
                    <a:gd name="connsiteY114" fmla="*/ 1057275 h 1130749"/>
                    <a:gd name="connsiteX115" fmla="*/ 1012825 w 1174750"/>
                    <a:gd name="connsiteY115" fmla="*/ 1063625 h 1130749"/>
                    <a:gd name="connsiteX116" fmla="*/ 1031875 w 1174750"/>
                    <a:gd name="connsiteY116" fmla="*/ 1069975 h 1130749"/>
                    <a:gd name="connsiteX117" fmla="*/ 1041400 w 1174750"/>
                    <a:gd name="connsiteY117" fmla="*/ 1076325 h 1130749"/>
                    <a:gd name="connsiteX118" fmla="*/ 1050925 w 1174750"/>
                    <a:gd name="connsiteY118" fmla="*/ 1079500 h 1130749"/>
                    <a:gd name="connsiteX119" fmla="*/ 1069975 w 1174750"/>
                    <a:gd name="connsiteY119" fmla="*/ 1092200 h 1130749"/>
                    <a:gd name="connsiteX120" fmla="*/ 1082675 w 1174750"/>
                    <a:gd name="connsiteY120" fmla="*/ 1095375 h 1130749"/>
                    <a:gd name="connsiteX121" fmla="*/ 1095375 w 1174750"/>
                    <a:gd name="connsiteY121" fmla="*/ 1101725 h 1130749"/>
                    <a:gd name="connsiteX122" fmla="*/ 1114425 w 1174750"/>
                    <a:gd name="connsiteY122" fmla="*/ 1108075 h 1130749"/>
                    <a:gd name="connsiteX123" fmla="*/ 1123950 w 1174750"/>
                    <a:gd name="connsiteY123" fmla="*/ 1111250 h 1130749"/>
                    <a:gd name="connsiteX124" fmla="*/ 1130300 w 1174750"/>
                    <a:gd name="connsiteY124" fmla="*/ 1123950 h 1130749"/>
                    <a:gd name="connsiteX125" fmla="*/ 1143000 w 1174750"/>
                    <a:gd name="connsiteY125" fmla="*/ 1127125 h 1130749"/>
                    <a:gd name="connsiteX126" fmla="*/ 1174750 w 1174750"/>
                    <a:gd name="connsiteY126" fmla="*/ 1130300 h 1130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1174750" h="1130749">
                      <a:moveTo>
                        <a:pt x="0" y="1069975"/>
                      </a:moveTo>
                      <a:cubicBezTo>
                        <a:pt x="8467" y="1068917"/>
                        <a:pt x="17005" y="1068326"/>
                        <a:pt x="25400" y="1066800"/>
                      </a:cubicBezTo>
                      <a:cubicBezTo>
                        <a:pt x="28693" y="1066201"/>
                        <a:pt x="32312" y="1065716"/>
                        <a:pt x="34925" y="1063625"/>
                      </a:cubicBezTo>
                      <a:cubicBezTo>
                        <a:pt x="37905" y="1061241"/>
                        <a:pt x="38295" y="1056484"/>
                        <a:pt x="41275" y="1054100"/>
                      </a:cubicBezTo>
                      <a:cubicBezTo>
                        <a:pt x="43251" y="1052519"/>
                        <a:pt x="62794" y="1047859"/>
                        <a:pt x="63500" y="1047750"/>
                      </a:cubicBezTo>
                      <a:cubicBezTo>
                        <a:pt x="86726" y="1044177"/>
                        <a:pt x="133350" y="1038225"/>
                        <a:pt x="133350" y="1038225"/>
                      </a:cubicBezTo>
                      <a:cubicBezTo>
                        <a:pt x="136525" y="1037167"/>
                        <a:pt x="140262" y="1037141"/>
                        <a:pt x="142875" y="1035050"/>
                      </a:cubicBezTo>
                      <a:cubicBezTo>
                        <a:pt x="145855" y="1032666"/>
                        <a:pt x="145989" y="1027547"/>
                        <a:pt x="149225" y="1025525"/>
                      </a:cubicBezTo>
                      <a:cubicBezTo>
                        <a:pt x="154901" y="1021977"/>
                        <a:pt x="161925" y="1021292"/>
                        <a:pt x="168275" y="1019175"/>
                      </a:cubicBezTo>
                      <a:lnTo>
                        <a:pt x="177800" y="1016000"/>
                      </a:lnTo>
                      <a:cubicBezTo>
                        <a:pt x="180975" y="1014942"/>
                        <a:pt x="184540" y="1014681"/>
                        <a:pt x="187325" y="1012825"/>
                      </a:cubicBezTo>
                      <a:lnTo>
                        <a:pt x="196850" y="1006475"/>
                      </a:lnTo>
                      <a:cubicBezTo>
                        <a:pt x="198967" y="1002242"/>
                        <a:pt x="200692" y="997789"/>
                        <a:pt x="203200" y="993775"/>
                      </a:cubicBezTo>
                      <a:cubicBezTo>
                        <a:pt x="206005" y="989288"/>
                        <a:pt x="210358" y="985808"/>
                        <a:pt x="212725" y="981075"/>
                      </a:cubicBezTo>
                      <a:cubicBezTo>
                        <a:pt x="214676" y="977172"/>
                        <a:pt x="214181" y="972386"/>
                        <a:pt x="215900" y="968375"/>
                      </a:cubicBezTo>
                      <a:cubicBezTo>
                        <a:pt x="217403" y="964868"/>
                        <a:pt x="220700" y="962337"/>
                        <a:pt x="222250" y="958850"/>
                      </a:cubicBezTo>
                      <a:cubicBezTo>
                        <a:pt x="224968" y="952733"/>
                        <a:pt x="223031" y="943513"/>
                        <a:pt x="228600" y="939800"/>
                      </a:cubicBezTo>
                      <a:lnTo>
                        <a:pt x="238125" y="933450"/>
                      </a:lnTo>
                      <a:cubicBezTo>
                        <a:pt x="255058" y="908050"/>
                        <a:pt x="232833" y="938742"/>
                        <a:pt x="254000" y="917575"/>
                      </a:cubicBezTo>
                      <a:cubicBezTo>
                        <a:pt x="268361" y="903214"/>
                        <a:pt x="251332" y="911056"/>
                        <a:pt x="269875" y="904875"/>
                      </a:cubicBezTo>
                      <a:cubicBezTo>
                        <a:pt x="291841" y="871926"/>
                        <a:pt x="256699" y="921226"/>
                        <a:pt x="288925" y="889000"/>
                      </a:cubicBezTo>
                      <a:cubicBezTo>
                        <a:pt x="291292" y="886633"/>
                        <a:pt x="290603" y="882468"/>
                        <a:pt x="292100" y="879475"/>
                      </a:cubicBezTo>
                      <a:cubicBezTo>
                        <a:pt x="293807" y="876062"/>
                        <a:pt x="295519" y="872393"/>
                        <a:pt x="298450" y="869950"/>
                      </a:cubicBezTo>
                      <a:cubicBezTo>
                        <a:pt x="302086" y="866920"/>
                        <a:pt x="307299" y="866351"/>
                        <a:pt x="311150" y="863600"/>
                      </a:cubicBezTo>
                      <a:cubicBezTo>
                        <a:pt x="314804" y="860990"/>
                        <a:pt x="317226" y="856950"/>
                        <a:pt x="320675" y="854075"/>
                      </a:cubicBezTo>
                      <a:cubicBezTo>
                        <a:pt x="323606" y="851632"/>
                        <a:pt x="327025" y="849842"/>
                        <a:pt x="330200" y="847725"/>
                      </a:cubicBezTo>
                      <a:cubicBezTo>
                        <a:pt x="363257" y="781610"/>
                        <a:pt x="342680" y="831788"/>
                        <a:pt x="346075" y="685800"/>
                      </a:cubicBezTo>
                      <a:cubicBezTo>
                        <a:pt x="335492" y="668867"/>
                        <a:pt x="326170" y="651076"/>
                        <a:pt x="314325" y="635000"/>
                      </a:cubicBezTo>
                      <a:cubicBezTo>
                        <a:pt x="312424" y="632420"/>
                        <a:pt x="296039" y="621751"/>
                        <a:pt x="292100" y="619125"/>
                      </a:cubicBezTo>
                      <a:cubicBezTo>
                        <a:pt x="290489" y="612680"/>
                        <a:pt x="288483" y="603277"/>
                        <a:pt x="285750" y="596900"/>
                      </a:cubicBezTo>
                      <a:cubicBezTo>
                        <a:pt x="283886" y="592550"/>
                        <a:pt x="281517" y="588433"/>
                        <a:pt x="279400" y="584200"/>
                      </a:cubicBezTo>
                      <a:cubicBezTo>
                        <a:pt x="278342" y="577850"/>
                        <a:pt x="277574" y="571445"/>
                        <a:pt x="276225" y="565150"/>
                      </a:cubicBezTo>
                      <a:cubicBezTo>
                        <a:pt x="271928" y="545097"/>
                        <a:pt x="271536" y="544734"/>
                        <a:pt x="266700" y="530225"/>
                      </a:cubicBezTo>
                      <a:cubicBezTo>
                        <a:pt x="274527" y="373688"/>
                        <a:pt x="264935" y="569045"/>
                        <a:pt x="273050" y="390525"/>
                      </a:cubicBezTo>
                      <a:cubicBezTo>
                        <a:pt x="275071" y="346071"/>
                        <a:pt x="276504" y="301581"/>
                        <a:pt x="279400" y="257175"/>
                      </a:cubicBezTo>
                      <a:cubicBezTo>
                        <a:pt x="279684" y="252821"/>
                        <a:pt x="280856" y="248486"/>
                        <a:pt x="282575" y="244475"/>
                      </a:cubicBezTo>
                      <a:cubicBezTo>
                        <a:pt x="286202" y="236013"/>
                        <a:pt x="295710" y="228165"/>
                        <a:pt x="301625" y="222250"/>
                      </a:cubicBezTo>
                      <a:cubicBezTo>
                        <a:pt x="303742" y="215900"/>
                        <a:pt x="305257" y="209317"/>
                        <a:pt x="307975" y="203200"/>
                      </a:cubicBezTo>
                      <a:cubicBezTo>
                        <a:pt x="309525" y="199713"/>
                        <a:pt x="312432" y="196988"/>
                        <a:pt x="314325" y="193675"/>
                      </a:cubicBezTo>
                      <a:cubicBezTo>
                        <a:pt x="316673" y="189566"/>
                        <a:pt x="318376" y="185112"/>
                        <a:pt x="320675" y="180975"/>
                      </a:cubicBezTo>
                      <a:cubicBezTo>
                        <a:pt x="323672" y="175580"/>
                        <a:pt x="327646" y="170718"/>
                        <a:pt x="330200" y="165100"/>
                      </a:cubicBezTo>
                      <a:cubicBezTo>
                        <a:pt x="332970" y="159006"/>
                        <a:pt x="331817" y="150783"/>
                        <a:pt x="336550" y="146050"/>
                      </a:cubicBezTo>
                      <a:cubicBezTo>
                        <a:pt x="374780" y="107820"/>
                        <a:pt x="321483" y="162363"/>
                        <a:pt x="352425" y="127000"/>
                      </a:cubicBezTo>
                      <a:cubicBezTo>
                        <a:pt x="357353" y="121368"/>
                        <a:pt x="363328" y="116718"/>
                        <a:pt x="368300" y="111125"/>
                      </a:cubicBezTo>
                      <a:cubicBezTo>
                        <a:pt x="371816" y="107170"/>
                        <a:pt x="374249" y="102326"/>
                        <a:pt x="377825" y="98425"/>
                      </a:cubicBezTo>
                      <a:cubicBezTo>
                        <a:pt x="385916" y="89599"/>
                        <a:pt x="396583" y="82988"/>
                        <a:pt x="403225" y="73025"/>
                      </a:cubicBezTo>
                      <a:cubicBezTo>
                        <a:pt x="405342" y="69850"/>
                        <a:pt x="406877" y="66198"/>
                        <a:pt x="409575" y="63500"/>
                      </a:cubicBezTo>
                      <a:cubicBezTo>
                        <a:pt x="412527" y="60548"/>
                        <a:pt x="428724" y="51386"/>
                        <a:pt x="431800" y="50800"/>
                      </a:cubicBezTo>
                      <a:cubicBezTo>
                        <a:pt x="449596" y="47410"/>
                        <a:pt x="467783" y="46567"/>
                        <a:pt x="485775" y="44450"/>
                      </a:cubicBezTo>
                      <a:cubicBezTo>
                        <a:pt x="501738" y="40459"/>
                        <a:pt x="500210" y="42715"/>
                        <a:pt x="514350" y="28575"/>
                      </a:cubicBezTo>
                      <a:cubicBezTo>
                        <a:pt x="518092" y="24833"/>
                        <a:pt x="519569" y="18951"/>
                        <a:pt x="523875" y="15875"/>
                      </a:cubicBezTo>
                      <a:cubicBezTo>
                        <a:pt x="527426" y="13339"/>
                        <a:pt x="532342" y="13758"/>
                        <a:pt x="536575" y="12700"/>
                      </a:cubicBezTo>
                      <a:cubicBezTo>
                        <a:pt x="539750" y="10583"/>
                        <a:pt x="542687" y="8057"/>
                        <a:pt x="546100" y="6350"/>
                      </a:cubicBezTo>
                      <a:cubicBezTo>
                        <a:pt x="549093" y="4853"/>
                        <a:pt x="552284" y="3377"/>
                        <a:pt x="555625" y="3175"/>
                      </a:cubicBezTo>
                      <a:cubicBezTo>
                        <a:pt x="587334" y="1253"/>
                        <a:pt x="619125" y="1058"/>
                        <a:pt x="650875" y="0"/>
                      </a:cubicBezTo>
                      <a:cubicBezTo>
                        <a:pt x="682625" y="1058"/>
                        <a:pt x="714412" y="1310"/>
                        <a:pt x="746125" y="3175"/>
                      </a:cubicBezTo>
                      <a:cubicBezTo>
                        <a:pt x="750481" y="3431"/>
                        <a:pt x="754814" y="4631"/>
                        <a:pt x="758825" y="6350"/>
                      </a:cubicBezTo>
                      <a:cubicBezTo>
                        <a:pt x="762332" y="7853"/>
                        <a:pt x="765037" y="10807"/>
                        <a:pt x="768350" y="12700"/>
                      </a:cubicBezTo>
                      <a:cubicBezTo>
                        <a:pt x="772459" y="15048"/>
                        <a:pt x="776817" y="16933"/>
                        <a:pt x="781050" y="19050"/>
                      </a:cubicBezTo>
                      <a:cubicBezTo>
                        <a:pt x="786342" y="25400"/>
                        <a:pt x="791340" y="32007"/>
                        <a:pt x="796925" y="38100"/>
                      </a:cubicBezTo>
                      <a:cubicBezTo>
                        <a:pt x="802993" y="44720"/>
                        <a:pt x="810009" y="50438"/>
                        <a:pt x="815975" y="57150"/>
                      </a:cubicBezTo>
                      <a:cubicBezTo>
                        <a:pt x="818510" y="60002"/>
                        <a:pt x="819089" y="64653"/>
                        <a:pt x="822325" y="66675"/>
                      </a:cubicBezTo>
                      <a:cubicBezTo>
                        <a:pt x="828001" y="70223"/>
                        <a:pt x="835025" y="70908"/>
                        <a:pt x="841375" y="73025"/>
                      </a:cubicBezTo>
                      <a:lnTo>
                        <a:pt x="860425" y="79375"/>
                      </a:lnTo>
                      <a:lnTo>
                        <a:pt x="879475" y="85725"/>
                      </a:lnTo>
                      <a:cubicBezTo>
                        <a:pt x="882650" y="88900"/>
                        <a:pt x="885346" y="92640"/>
                        <a:pt x="889000" y="95250"/>
                      </a:cubicBezTo>
                      <a:cubicBezTo>
                        <a:pt x="892851" y="98001"/>
                        <a:pt x="897591" y="99252"/>
                        <a:pt x="901700" y="101600"/>
                      </a:cubicBezTo>
                      <a:cubicBezTo>
                        <a:pt x="905013" y="103493"/>
                        <a:pt x="908050" y="105833"/>
                        <a:pt x="911225" y="107950"/>
                      </a:cubicBezTo>
                      <a:cubicBezTo>
                        <a:pt x="913342" y="111125"/>
                        <a:pt x="916072" y="113968"/>
                        <a:pt x="917575" y="117475"/>
                      </a:cubicBezTo>
                      <a:cubicBezTo>
                        <a:pt x="919294" y="121486"/>
                        <a:pt x="919894" y="125896"/>
                        <a:pt x="920750" y="130175"/>
                      </a:cubicBezTo>
                      <a:cubicBezTo>
                        <a:pt x="923071" y="141778"/>
                        <a:pt x="924621" y="153530"/>
                        <a:pt x="927100" y="165100"/>
                      </a:cubicBezTo>
                      <a:cubicBezTo>
                        <a:pt x="927801" y="168372"/>
                        <a:pt x="929356" y="171407"/>
                        <a:pt x="930275" y="174625"/>
                      </a:cubicBezTo>
                      <a:cubicBezTo>
                        <a:pt x="931474" y="178821"/>
                        <a:pt x="932594" y="183046"/>
                        <a:pt x="933450" y="187325"/>
                      </a:cubicBezTo>
                      <a:cubicBezTo>
                        <a:pt x="935076" y="195455"/>
                        <a:pt x="935681" y="207661"/>
                        <a:pt x="939800" y="215900"/>
                      </a:cubicBezTo>
                      <a:cubicBezTo>
                        <a:pt x="941507" y="219313"/>
                        <a:pt x="944033" y="222250"/>
                        <a:pt x="946150" y="225425"/>
                      </a:cubicBezTo>
                      <a:cubicBezTo>
                        <a:pt x="947208" y="230717"/>
                        <a:pt x="948360" y="235991"/>
                        <a:pt x="949325" y="241300"/>
                      </a:cubicBezTo>
                      <a:cubicBezTo>
                        <a:pt x="950477" y="247634"/>
                        <a:pt x="950335" y="254287"/>
                        <a:pt x="952500" y="260350"/>
                      </a:cubicBezTo>
                      <a:cubicBezTo>
                        <a:pt x="955684" y="269265"/>
                        <a:pt x="965200" y="285750"/>
                        <a:pt x="965200" y="285750"/>
                      </a:cubicBezTo>
                      <a:cubicBezTo>
                        <a:pt x="974776" y="333630"/>
                        <a:pt x="962582" y="273970"/>
                        <a:pt x="971550" y="314325"/>
                      </a:cubicBezTo>
                      <a:cubicBezTo>
                        <a:pt x="979612" y="350602"/>
                        <a:pt x="970157" y="311927"/>
                        <a:pt x="977900" y="342900"/>
                      </a:cubicBezTo>
                      <a:cubicBezTo>
                        <a:pt x="975783" y="360892"/>
                        <a:pt x="973998" y="378925"/>
                        <a:pt x="971550" y="396875"/>
                      </a:cubicBezTo>
                      <a:cubicBezTo>
                        <a:pt x="970821" y="402222"/>
                        <a:pt x="969138" y="407408"/>
                        <a:pt x="968375" y="412750"/>
                      </a:cubicBezTo>
                      <a:cubicBezTo>
                        <a:pt x="965962" y="429644"/>
                        <a:pt x="964687" y="446694"/>
                        <a:pt x="962025" y="463550"/>
                      </a:cubicBezTo>
                      <a:cubicBezTo>
                        <a:pt x="960519" y="473087"/>
                        <a:pt x="947159" y="495449"/>
                        <a:pt x="946150" y="498475"/>
                      </a:cubicBezTo>
                      <a:cubicBezTo>
                        <a:pt x="944033" y="504825"/>
                        <a:pt x="942518" y="511408"/>
                        <a:pt x="939800" y="517525"/>
                      </a:cubicBezTo>
                      <a:cubicBezTo>
                        <a:pt x="923387" y="554454"/>
                        <a:pt x="941854" y="501837"/>
                        <a:pt x="930275" y="536575"/>
                      </a:cubicBezTo>
                      <a:cubicBezTo>
                        <a:pt x="933054" y="553249"/>
                        <a:pt x="936633" y="563542"/>
                        <a:pt x="930275" y="581025"/>
                      </a:cubicBezTo>
                      <a:cubicBezTo>
                        <a:pt x="928741" y="585245"/>
                        <a:pt x="923241" y="586814"/>
                        <a:pt x="920750" y="590550"/>
                      </a:cubicBezTo>
                      <a:cubicBezTo>
                        <a:pt x="916812" y="596457"/>
                        <a:pt x="914878" y="603512"/>
                        <a:pt x="911225" y="609600"/>
                      </a:cubicBezTo>
                      <a:cubicBezTo>
                        <a:pt x="908502" y="614138"/>
                        <a:pt x="904875" y="618067"/>
                        <a:pt x="901700" y="622300"/>
                      </a:cubicBezTo>
                      <a:cubicBezTo>
                        <a:pt x="900642" y="626533"/>
                        <a:pt x="899724" y="630804"/>
                        <a:pt x="898525" y="635000"/>
                      </a:cubicBezTo>
                      <a:cubicBezTo>
                        <a:pt x="897606" y="638218"/>
                        <a:pt x="896006" y="641243"/>
                        <a:pt x="895350" y="644525"/>
                      </a:cubicBezTo>
                      <a:cubicBezTo>
                        <a:pt x="893882" y="651863"/>
                        <a:pt x="896193" y="660436"/>
                        <a:pt x="892175" y="666750"/>
                      </a:cubicBezTo>
                      <a:cubicBezTo>
                        <a:pt x="888599" y="672369"/>
                        <a:pt x="867912" y="682056"/>
                        <a:pt x="860425" y="685800"/>
                      </a:cubicBezTo>
                      <a:cubicBezTo>
                        <a:pt x="858308" y="692150"/>
                        <a:pt x="854905" y="698208"/>
                        <a:pt x="854075" y="704850"/>
                      </a:cubicBezTo>
                      <a:cubicBezTo>
                        <a:pt x="853017" y="713317"/>
                        <a:pt x="851749" y="721760"/>
                        <a:pt x="850900" y="730250"/>
                      </a:cubicBezTo>
                      <a:cubicBezTo>
                        <a:pt x="849632" y="742931"/>
                        <a:pt x="849593" y="755744"/>
                        <a:pt x="847725" y="768350"/>
                      </a:cubicBezTo>
                      <a:cubicBezTo>
                        <a:pt x="845352" y="784365"/>
                        <a:pt x="843320" y="800616"/>
                        <a:pt x="838200" y="815975"/>
                      </a:cubicBezTo>
                      <a:cubicBezTo>
                        <a:pt x="837142" y="819150"/>
                        <a:pt x="836650" y="822574"/>
                        <a:pt x="835025" y="825500"/>
                      </a:cubicBezTo>
                      <a:cubicBezTo>
                        <a:pt x="831319" y="832171"/>
                        <a:pt x="828675" y="840317"/>
                        <a:pt x="822325" y="844550"/>
                      </a:cubicBezTo>
                      <a:lnTo>
                        <a:pt x="812800" y="850900"/>
                      </a:lnTo>
                      <a:cubicBezTo>
                        <a:pt x="805907" y="871580"/>
                        <a:pt x="801303" y="876733"/>
                        <a:pt x="809625" y="901700"/>
                      </a:cubicBezTo>
                      <a:cubicBezTo>
                        <a:pt x="810832" y="905320"/>
                        <a:pt x="815975" y="905933"/>
                        <a:pt x="819150" y="908050"/>
                      </a:cubicBezTo>
                      <a:cubicBezTo>
                        <a:pt x="820208" y="912283"/>
                        <a:pt x="820160" y="916961"/>
                        <a:pt x="822325" y="920750"/>
                      </a:cubicBezTo>
                      <a:cubicBezTo>
                        <a:pt x="835474" y="943762"/>
                        <a:pt x="832371" y="912789"/>
                        <a:pt x="844550" y="949325"/>
                      </a:cubicBezTo>
                      <a:cubicBezTo>
                        <a:pt x="852107" y="971995"/>
                        <a:pt x="845331" y="964662"/>
                        <a:pt x="860425" y="974725"/>
                      </a:cubicBezTo>
                      <a:cubicBezTo>
                        <a:pt x="862542" y="981075"/>
                        <a:pt x="861206" y="990062"/>
                        <a:pt x="866775" y="993775"/>
                      </a:cubicBezTo>
                      <a:cubicBezTo>
                        <a:pt x="881869" y="1003838"/>
                        <a:pt x="872680" y="998918"/>
                        <a:pt x="895350" y="1006475"/>
                      </a:cubicBezTo>
                      <a:cubicBezTo>
                        <a:pt x="898525" y="1007533"/>
                        <a:pt x="902090" y="1007794"/>
                        <a:pt x="904875" y="1009650"/>
                      </a:cubicBezTo>
                      <a:cubicBezTo>
                        <a:pt x="923180" y="1021853"/>
                        <a:pt x="905522" y="1011288"/>
                        <a:pt x="923925" y="1019175"/>
                      </a:cubicBezTo>
                      <a:cubicBezTo>
                        <a:pt x="928275" y="1021039"/>
                        <a:pt x="932275" y="1023661"/>
                        <a:pt x="936625" y="1025525"/>
                      </a:cubicBezTo>
                      <a:cubicBezTo>
                        <a:pt x="939701" y="1026843"/>
                        <a:pt x="943157" y="1027203"/>
                        <a:pt x="946150" y="1028700"/>
                      </a:cubicBezTo>
                      <a:cubicBezTo>
                        <a:pt x="970769" y="1041010"/>
                        <a:pt x="941259" y="1030245"/>
                        <a:pt x="965200" y="1038225"/>
                      </a:cubicBezTo>
                      <a:cubicBezTo>
                        <a:pt x="967317" y="1041400"/>
                        <a:pt x="968314" y="1045728"/>
                        <a:pt x="971550" y="1047750"/>
                      </a:cubicBezTo>
                      <a:cubicBezTo>
                        <a:pt x="976703" y="1050971"/>
                        <a:pt x="995865" y="1055416"/>
                        <a:pt x="1003300" y="1057275"/>
                      </a:cubicBezTo>
                      <a:cubicBezTo>
                        <a:pt x="1006475" y="1059392"/>
                        <a:pt x="1009338" y="1062075"/>
                        <a:pt x="1012825" y="1063625"/>
                      </a:cubicBezTo>
                      <a:cubicBezTo>
                        <a:pt x="1018942" y="1066343"/>
                        <a:pt x="1026306" y="1066262"/>
                        <a:pt x="1031875" y="1069975"/>
                      </a:cubicBezTo>
                      <a:cubicBezTo>
                        <a:pt x="1035050" y="1072092"/>
                        <a:pt x="1037987" y="1074618"/>
                        <a:pt x="1041400" y="1076325"/>
                      </a:cubicBezTo>
                      <a:cubicBezTo>
                        <a:pt x="1044393" y="1077822"/>
                        <a:pt x="1047999" y="1077875"/>
                        <a:pt x="1050925" y="1079500"/>
                      </a:cubicBezTo>
                      <a:cubicBezTo>
                        <a:pt x="1057596" y="1083206"/>
                        <a:pt x="1062571" y="1090349"/>
                        <a:pt x="1069975" y="1092200"/>
                      </a:cubicBezTo>
                      <a:cubicBezTo>
                        <a:pt x="1074208" y="1093258"/>
                        <a:pt x="1078589" y="1093843"/>
                        <a:pt x="1082675" y="1095375"/>
                      </a:cubicBezTo>
                      <a:cubicBezTo>
                        <a:pt x="1087107" y="1097037"/>
                        <a:pt x="1090981" y="1099967"/>
                        <a:pt x="1095375" y="1101725"/>
                      </a:cubicBezTo>
                      <a:cubicBezTo>
                        <a:pt x="1101590" y="1104211"/>
                        <a:pt x="1108075" y="1105958"/>
                        <a:pt x="1114425" y="1108075"/>
                      </a:cubicBezTo>
                      <a:lnTo>
                        <a:pt x="1123950" y="1111250"/>
                      </a:lnTo>
                      <a:cubicBezTo>
                        <a:pt x="1126067" y="1115483"/>
                        <a:pt x="1126664" y="1120920"/>
                        <a:pt x="1130300" y="1123950"/>
                      </a:cubicBezTo>
                      <a:cubicBezTo>
                        <a:pt x="1133652" y="1126744"/>
                        <a:pt x="1138707" y="1126344"/>
                        <a:pt x="1143000" y="1127125"/>
                      </a:cubicBezTo>
                      <a:cubicBezTo>
                        <a:pt x="1162932" y="1130749"/>
                        <a:pt x="1160048" y="1130300"/>
                        <a:pt x="1174750" y="1130300"/>
                      </a:cubicBezTo>
                    </a:path>
                  </a:pathLst>
                </a:custGeom>
                <a:gradFill flip="none" rotWithShape="1">
                  <a:gsLst>
                    <a:gs pos="21000">
                      <a:srgbClr val="53AC9F"/>
                    </a:gs>
                    <a:gs pos="100000">
                      <a:srgbClr val="000000">
                        <a:alpha val="0"/>
                      </a:srgbClr>
                    </a:gs>
                    <a:gs pos="60000">
                      <a:schemeClr val="tx1">
                        <a:lumMod val="65000"/>
                        <a:lumOff val="35000"/>
                        <a:alpha val="60000"/>
                      </a:schemeClr>
                    </a:gs>
                  </a:gsLst>
                  <a:lin ang="5760000" scaled="0"/>
                  <a:tileRect/>
                </a:gradFill>
                <a:ln w="9525" cap="flat" cmpd="sng" algn="ctr">
                  <a:solidFill>
                    <a:schemeClr val="bg2">
                      <a:lumMod val="75000"/>
                      <a:alpha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Times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7521927" y="5372100"/>
                  <a:ext cx="488228" cy="513674"/>
                </a:xfrm>
                <a:custGeom>
                  <a:avLst/>
                  <a:gdLst>
                    <a:gd name="connsiteX0" fmla="*/ 0 w 1174750"/>
                    <a:gd name="connsiteY0" fmla="*/ 1069975 h 1130749"/>
                    <a:gd name="connsiteX1" fmla="*/ 25400 w 1174750"/>
                    <a:gd name="connsiteY1" fmla="*/ 1066800 h 1130749"/>
                    <a:gd name="connsiteX2" fmla="*/ 34925 w 1174750"/>
                    <a:gd name="connsiteY2" fmla="*/ 1063625 h 1130749"/>
                    <a:gd name="connsiteX3" fmla="*/ 41275 w 1174750"/>
                    <a:gd name="connsiteY3" fmla="*/ 1054100 h 1130749"/>
                    <a:gd name="connsiteX4" fmla="*/ 63500 w 1174750"/>
                    <a:gd name="connsiteY4" fmla="*/ 1047750 h 1130749"/>
                    <a:gd name="connsiteX5" fmla="*/ 133350 w 1174750"/>
                    <a:gd name="connsiteY5" fmla="*/ 1038225 h 1130749"/>
                    <a:gd name="connsiteX6" fmla="*/ 142875 w 1174750"/>
                    <a:gd name="connsiteY6" fmla="*/ 1035050 h 1130749"/>
                    <a:gd name="connsiteX7" fmla="*/ 149225 w 1174750"/>
                    <a:gd name="connsiteY7" fmla="*/ 1025525 h 1130749"/>
                    <a:gd name="connsiteX8" fmla="*/ 168275 w 1174750"/>
                    <a:gd name="connsiteY8" fmla="*/ 1019175 h 1130749"/>
                    <a:gd name="connsiteX9" fmla="*/ 177800 w 1174750"/>
                    <a:gd name="connsiteY9" fmla="*/ 1016000 h 1130749"/>
                    <a:gd name="connsiteX10" fmla="*/ 187325 w 1174750"/>
                    <a:gd name="connsiteY10" fmla="*/ 1012825 h 1130749"/>
                    <a:gd name="connsiteX11" fmla="*/ 196850 w 1174750"/>
                    <a:gd name="connsiteY11" fmla="*/ 1006475 h 1130749"/>
                    <a:gd name="connsiteX12" fmla="*/ 203200 w 1174750"/>
                    <a:gd name="connsiteY12" fmla="*/ 993775 h 1130749"/>
                    <a:gd name="connsiteX13" fmla="*/ 212725 w 1174750"/>
                    <a:gd name="connsiteY13" fmla="*/ 981075 h 1130749"/>
                    <a:gd name="connsiteX14" fmla="*/ 215900 w 1174750"/>
                    <a:gd name="connsiteY14" fmla="*/ 968375 h 1130749"/>
                    <a:gd name="connsiteX15" fmla="*/ 222250 w 1174750"/>
                    <a:gd name="connsiteY15" fmla="*/ 958850 h 1130749"/>
                    <a:gd name="connsiteX16" fmla="*/ 228600 w 1174750"/>
                    <a:gd name="connsiteY16" fmla="*/ 939800 h 1130749"/>
                    <a:gd name="connsiteX17" fmla="*/ 238125 w 1174750"/>
                    <a:gd name="connsiteY17" fmla="*/ 933450 h 1130749"/>
                    <a:gd name="connsiteX18" fmla="*/ 254000 w 1174750"/>
                    <a:gd name="connsiteY18" fmla="*/ 917575 h 1130749"/>
                    <a:gd name="connsiteX19" fmla="*/ 269875 w 1174750"/>
                    <a:gd name="connsiteY19" fmla="*/ 904875 h 1130749"/>
                    <a:gd name="connsiteX20" fmla="*/ 288925 w 1174750"/>
                    <a:gd name="connsiteY20" fmla="*/ 889000 h 1130749"/>
                    <a:gd name="connsiteX21" fmla="*/ 292100 w 1174750"/>
                    <a:gd name="connsiteY21" fmla="*/ 879475 h 1130749"/>
                    <a:gd name="connsiteX22" fmla="*/ 298450 w 1174750"/>
                    <a:gd name="connsiteY22" fmla="*/ 869950 h 1130749"/>
                    <a:gd name="connsiteX23" fmla="*/ 311150 w 1174750"/>
                    <a:gd name="connsiteY23" fmla="*/ 863600 h 1130749"/>
                    <a:gd name="connsiteX24" fmla="*/ 320675 w 1174750"/>
                    <a:gd name="connsiteY24" fmla="*/ 854075 h 1130749"/>
                    <a:gd name="connsiteX25" fmla="*/ 330200 w 1174750"/>
                    <a:gd name="connsiteY25" fmla="*/ 847725 h 1130749"/>
                    <a:gd name="connsiteX26" fmla="*/ 346075 w 1174750"/>
                    <a:gd name="connsiteY26" fmla="*/ 685800 h 1130749"/>
                    <a:gd name="connsiteX27" fmla="*/ 314325 w 1174750"/>
                    <a:gd name="connsiteY27" fmla="*/ 635000 h 1130749"/>
                    <a:gd name="connsiteX28" fmla="*/ 292100 w 1174750"/>
                    <a:gd name="connsiteY28" fmla="*/ 619125 h 1130749"/>
                    <a:gd name="connsiteX29" fmla="*/ 285750 w 1174750"/>
                    <a:gd name="connsiteY29" fmla="*/ 596900 h 1130749"/>
                    <a:gd name="connsiteX30" fmla="*/ 279400 w 1174750"/>
                    <a:gd name="connsiteY30" fmla="*/ 584200 h 1130749"/>
                    <a:gd name="connsiteX31" fmla="*/ 276225 w 1174750"/>
                    <a:gd name="connsiteY31" fmla="*/ 565150 h 1130749"/>
                    <a:gd name="connsiteX32" fmla="*/ 266700 w 1174750"/>
                    <a:gd name="connsiteY32" fmla="*/ 530225 h 1130749"/>
                    <a:gd name="connsiteX33" fmla="*/ 273050 w 1174750"/>
                    <a:gd name="connsiteY33" fmla="*/ 390525 h 1130749"/>
                    <a:gd name="connsiteX34" fmla="*/ 279400 w 1174750"/>
                    <a:gd name="connsiteY34" fmla="*/ 257175 h 1130749"/>
                    <a:gd name="connsiteX35" fmla="*/ 282575 w 1174750"/>
                    <a:gd name="connsiteY35" fmla="*/ 244475 h 1130749"/>
                    <a:gd name="connsiteX36" fmla="*/ 301625 w 1174750"/>
                    <a:gd name="connsiteY36" fmla="*/ 222250 h 1130749"/>
                    <a:gd name="connsiteX37" fmla="*/ 307975 w 1174750"/>
                    <a:gd name="connsiteY37" fmla="*/ 203200 h 1130749"/>
                    <a:gd name="connsiteX38" fmla="*/ 314325 w 1174750"/>
                    <a:gd name="connsiteY38" fmla="*/ 193675 h 1130749"/>
                    <a:gd name="connsiteX39" fmla="*/ 320675 w 1174750"/>
                    <a:gd name="connsiteY39" fmla="*/ 180975 h 1130749"/>
                    <a:gd name="connsiteX40" fmla="*/ 330200 w 1174750"/>
                    <a:gd name="connsiteY40" fmla="*/ 165100 h 1130749"/>
                    <a:gd name="connsiteX41" fmla="*/ 336550 w 1174750"/>
                    <a:gd name="connsiteY41" fmla="*/ 146050 h 1130749"/>
                    <a:gd name="connsiteX42" fmla="*/ 352425 w 1174750"/>
                    <a:gd name="connsiteY42" fmla="*/ 127000 h 1130749"/>
                    <a:gd name="connsiteX43" fmla="*/ 368300 w 1174750"/>
                    <a:gd name="connsiteY43" fmla="*/ 111125 h 1130749"/>
                    <a:gd name="connsiteX44" fmla="*/ 377825 w 1174750"/>
                    <a:gd name="connsiteY44" fmla="*/ 98425 h 1130749"/>
                    <a:gd name="connsiteX45" fmla="*/ 403225 w 1174750"/>
                    <a:gd name="connsiteY45" fmla="*/ 73025 h 1130749"/>
                    <a:gd name="connsiteX46" fmla="*/ 409575 w 1174750"/>
                    <a:gd name="connsiteY46" fmla="*/ 63500 h 1130749"/>
                    <a:gd name="connsiteX47" fmla="*/ 431800 w 1174750"/>
                    <a:gd name="connsiteY47" fmla="*/ 50800 h 1130749"/>
                    <a:gd name="connsiteX48" fmla="*/ 485775 w 1174750"/>
                    <a:gd name="connsiteY48" fmla="*/ 44450 h 1130749"/>
                    <a:gd name="connsiteX49" fmla="*/ 514350 w 1174750"/>
                    <a:gd name="connsiteY49" fmla="*/ 28575 h 1130749"/>
                    <a:gd name="connsiteX50" fmla="*/ 523875 w 1174750"/>
                    <a:gd name="connsiteY50" fmla="*/ 15875 h 1130749"/>
                    <a:gd name="connsiteX51" fmla="*/ 536575 w 1174750"/>
                    <a:gd name="connsiteY51" fmla="*/ 12700 h 1130749"/>
                    <a:gd name="connsiteX52" fmla="*/ 546100 w 1174750"/>
                    <a:gd name="connsiteY52" fmla="*/ 6350 h 1130749"/>
                    <a:gd name="connsiteX53" fmla="*/ 555625 w 1174750"/>
                    <a:gd name="connsiteY53" fmla="*/ 3175 h 1130749"/>
                    <a:gd name="connsiteX54" fmla="*/ 650875 w 1174750"/>
                    <a:gd name="connsiteY54" fmla="*/ 0 h 1130749"/>
                    <a:gd name="connsiteX55" fmla="*/ 746125 w 1174750"/>
                    <a:gd name="connsiteY55" fmla="*/ 3175 h 1130749"/>
                    <a:gd name="connsiteX56" fmla="*/ 758825 w 1174750"/>
                    <a:gd name="connsiteY56" fmla="*/ 6350 h 1130749"/>
                    <a:gd name="connsiteX57" fmla="*/ 768350 w 1174750"/>
                    <a:gd name="connsiteY57" fmla="*/ 12700 h 1130749"/>
                    <a:gd name="connsiteX58" fmla="*/ 781050 w 1174750"/>
                    <a:gd name="connsiteY58" fmla="*/ 19050 h 1130749"/>
                    <a:gd name="connsiteX59" fmla="*/ 796925 w 1174750"/>
                    <a:gd name="connsiteY59" fmla="*/ 38100 h 1130749"/>
                    <a:gd name="connsiteX60" fmla="*/ 815975 w 1174750"/>
                    <a:gd name="connsiteY60" fmla="*/ 57150 h 1130749"/>
                    <a:gd name="connsiteX61" fmla="*/ 822325 w 1174750"/>
                    <a:gd name="connsiteY61" fmla="*/ 66675 h 1130749"/>
                    <a:gd name="connsiteX62" fmla="*/ 841375 w 1174750"/>
                    <a:gd name="connsiteY62" fmla="*/ 73025 h 1130749"/>
                    <a:gd name="connsiteX63" fmla="*/ 860425 w 1174750"/>
                    <a:gd name="connsiteY63" fmla="*/ 79375 h 1130749"/>
                    <a:gd name="connsiteX64" fmla="*/ 879475 w 1174750"/>
                    <a:gd name="connsiteY64" fmla="*/ 85725 h 1130749"/>
                    <a:gd name="connsiteX65" fmla="*/ 889000 w 1174750"/>
                    <a:gd name="connsiteY65" fmla="*/ 95250 h 1130749"/>
                    <a:gd name="connsiteX66" fmla="*/ 901700 w 1174750"/>
                    <a:gd name="connsiteY66" fmla="*/ 101600 h 1130749"/>
                    <a:gd name="connsiteX67" fmla="*/ 911225 w 1174750"/>
                    <a:gd name="connsiteY67" fmla="*/ 107950 h 1130749"/>
                    <a:gd name="connsiteX68" fmla="*/ 917575 w 1174750"/>
                    <a:gd name="connsiteY68" fmla="*/ 117475 h 1130749"/>
                    <a:gd name="connsiteX69" fmla="*/ 920750 w 1174750"/>
                    <a:gd name="connsiteY69" fmla="*/ 130175 h 1130749"/>
                    <a:gd name="connsiteX70" fmla="*/ 927100 w 1174750"/>
                    <a:gd name="connsiteY70" fmla="*/ 165100 h 1130749"/>
                    <a:gd name="connsiteX71" fmla="*/ 930275 w 1174750"/>
                    <a:gd name="connsiteY71" fmla="*/ 174625 h 1130749"/>
                    <a:gd name="connsiteX72" fmla="*/ 933450 w 1174750"/>
                    <a:gd name="connsiteY72" fmla="*/ 187325 h 1130749"/>
                    <a:gd name="connsiteX73" fmla="*/ 939800 w 1174750"/>
                    <a:gd name="connsiteY73" fmla="*/ 215900 h 1130749"/>
                    <a:gd name="connsiteX74" fmla="*/ 946150 w 1174750"/>
                    <a:gd name="connsiteY74" fmla="*/ 225425 h 1130749"/>
                    <a:gd name="connsiteX75" fmla="*/ 949325 w 1174750"/>
                    <a:gd name="connsiteY75" fmla="*/ 241300 h 1130749"/>
                    <a:gd name="connsiteX76" fmla="*/ 952500 w 1174750"/>
                    <a:gd name="connsiteY76" fmla="*/ 260350 h 1130749"/>
                    <a:gd name="connsiteX77" fmla="*/ 965200 w 1174750"/>
                    <a:gd name="connsiteY77" fmla="*/ 285750 h 1130749"/>
                    <a:gd name="connsiteX78" fmla="*/ 971550 w 1174750"/>
                    <a:gd name="connsiteY78" fmla="*/ 314325 h 1130749"/>
                    <a:gd name="connsiteX79" fmla="*/ 977900 w 1174750"/>
                    <a:gd name="connsiteY79" fmla="*/ 342900 h 1130749"/>
                    <a:gd name="connsiteX80" fmla="*/ 971550 w 1174750"/>
                    <a:gd name="connsiteY80" fmla="*/ 396875 h 1130749"/>
                    <a:gd name="connsiteX81" fmla="*/ 968375 w 1174750"/>
                    <a:gd name="connsiteY81" fmla="*/ 412750 h 1130749"/>
                    <a:gd name="connsiteX82" fmla="*/ 962025 w 1174750"/>
                    <a:gd name="connsiteY82" fmla="*/ 463550 h 1130749"/>
                    <a:gd name="connsiteX83" fmla="*/ 946150 w 1174750"/>
                    <a:gd name="connsiteY83" fmla="*/ 498475 h 1130749"/>
                    <a:gd name="connsiteX84" fmla="*/ 939800 w 1174750"/>
                    <a:gd name="connsiteY84" fmla="*/ 517525 h 1130749"/>
                    <a:gd name="connsiteX85" fmla="*/ 930275 w 1174750"/>
                    <a:gd name="connsiteY85" fmla="*/ 536575 h 1130749"/>
                    <a:gd name="connsiteX86" fmla="*/ 930275 w 1174750"/>
                    <a:gd name="connsiteY86" fmla="*/ 581025 h 1130749"/>
                    <a:gd name="connsiteX87" fmla="*/ 920750 w 1174750"/>
                    <a:gd name="connsiteY87" fmla="*/ 590550 h 1130749"/>
                    <a:gd name="connsiteX88" fmla="*/ 911225 w 1174750"/>
                    <a:gd name="connsiteY88" fmla="*/ 609600 h 1130749"/>
                    <a:gd name="connsiteX89" fmla="*/ 901700 w 1174750"/>
                    <a:gd name="connsiteY89" fmla="*/ 622300 h 1130749"/>
                    <a:gd name="connsiteX90" fmla="*/ 898525 w 1174750"/>
                    <a:gd name="connsiteY90" fmla="*/ 635000 h 1130749"/>
                    <a:gd name="connsiteX91" fmla="*/ 895350 w 1174750"/>
                    <a:gd name="connsiteY91" fmla="*/ 644525 h 1130749"/>
                    <a:gd name="connsiteX92" fmla="*/ 892175 w 1174750"/>
                    <a:gd name="connsiteY92" fmla="*/ 666750 h 1130749"/>
                    <a:gd name="connsiteX93" fmla="*/ 860425 w 1174750"/>
                    <a:gd name="connsiteY93" fmla="*/ 685800 h 1130749"/>
                    <a:gd name="connsiteX94" fmla="*/ 854075 w 1174750"/>
                    <a:gd name="connsiteY94" fmla="*/ 704850 h 1130749"/>
                    <a:gd name="connsiteX95" fmla="*/ 850900 w 1174750"/>
                    <a:gd name="connsiteY95" fmla="*/ 730250 h 1130749"/>
                    <a:gd name="connsiteX96" fmla="*/ 847725 w 1174750"/>
                    <a:gd name="connsiteY96" fmla="*/ 768350 h 1130749"/>
                    <a:gd name="connsiteX97" fmla="*/ 838200 w 1174750"/>
                    <a:gd name="connsiteY97" fmla="*/ 815975 h 1130749"/>
                    <a:gd name="connsiteX98" fmla="*/ 835025 w 1174750"/>
                    <a:gd name="connsiteY98" fmla="*/ 825500 h 1130749"/>
                    <a:gd name="connsiteX99" fmla="*/ 822325 w 1174750"/>
                    <a:gd name="connsiteY99" fmla="*/ 844550 h 1130749"/>
                    <a:gd name="connsiteX100" fmla="*/ 812800 w 1174750"/>
                    <a:gd name="connsiteY100" fmla="*/ 850900 h 1130749"/>
                    <a:gd name="connsiteX101" fmla="*/ 809625 w 1174750"/>
                    <a:gd name="connsiteY101" fmla="*/ 901700 h 1130749"/>
                    <a:gd name="connsiteX102" fmla="*/ 819150 w 1174750"/>
                    <a:gd name="connsiteY102" fmla="*/ 908050 h 1130749"/>
                    <a:gd name="connsiteX103" fmla="*/ 822325 w 1174750"/>
                    <a:gd name="connsiteY103" fmla="*/ 920750 h 1130749"/>
                    <a:gd name="connsiteX104" fmla="*/ 844550 w 1174750"/>
                    <a:gd name="connsiteY104" fmla="*/ 949325 h 1130749"/>
                    <a:gd name="connsiteX105" fmla="*/ 860425 w 1174750"/>
                    <a:gd name="connsiteY105" fmla="*/ 974725 h 1130749"/>
                    <a:gd name="connsiteX106" fmla="*/ 866775 w 1174750"/>
                    <a:gd name="connsiteY106" fmla="*/ 993775 h 1130749"/>
                    <a:gd name="connsiteX107" fmla="*/ 895350 w 1174750"/>
                    <a:gd name="connsiteY107" fmla="*/ 1006475 h 1130749"/>
                    <a:gd name="connsiteX108" fmla="*/ 904875 w 1174750"/>
                    <a:gd name="connsiteY108" fmla="*/ 1009650 h 1130749"/>
                    <a:gd name="connsiteX109" fmla="*/ 923925 w 1174750"/>
                    <a:gd name="connsiteY109" fmla="*/ 1019175 h 1130749"/>
                    <a:gd name="connsiteX110" fmla="*/ 936625 w 1174750"/>
                    <a:gd name="connsiteY110" fmla="*/ 1025525 h 1130749"/>
                    <a:gd name="connsiteX111" fmla="*/ 946150 w 1174750"/>
                    <a:gd name="connsiteY111" fmla="*/ 1028700 h 1130749"/>
                    <a:gd name="connsiteX112" fmla="*/ 965200 w 1174750"/>
                    <a:gd name="connsiteY112" fmla="*/ 1038225 h 1130749"/>
                    <a:gd name="connsiteX113" fmla="*/ 971550 w 1174750"/>
                    <a:gd name="connsiteY113" fmla="*/ 1047750 h 1130749"/>
                    <a:gd name="connsiteX114" fmla="*/ 1003300 w 1174750"/>
                    <a:gd name="connsiteY114" fmla="*/ 1057275 h 1130749"/>
                    <a:gd name="connsiteX115" fmla="*/ 1012825 w 1174750"/>
                    <a:gd name="connsiteY115" fmla="*/ 1063625 h 1130749"/>
                    <a:gd name="connsiteX116" fmla="*/ 1031875 w 1174750"/>
                    <a:gd name="connsiteY116" fmla="*/ 1069975 h 1130749"/>
                    <a:gd name="connsiteX117" fmla="*/ 1041400 w 1174750"/>
                    <a:gd name="connsiteY117" fmla="*/ 1076325 h 1130749"/>
                    <a:gd name="connsiteX118" fmla="*/ 1050925 w 1174750"/>
                    <a:gd name="connsiteY118" fmla="*/ 1079500 h 1130749"/>
                    <a:gd name="connsiteX119" fmla="*/ 1069975 w 1174750"/>
                    <a:gd name="connsiteY119" fmla="*/ 1092200 h 1130749"/>
                    <a:gd name="connsiteX120" fmla="*/ 1082675 w 1174750"/>
                    <a:gd name="connsiteY120" fmla="*/ 1095375 h 1130749"/>
                    <a:gd name="connsiteX121" fmla="*/ 1095375 w 1174750"/>
                    <a:gd name="connsiteY121" fmla="*/ 1101725 h 1130749"/>
                    <a:gd name="connsiteX122" fmla="*/ 1114425 w 1174750"/>
                    <a:gd name="connsiteY122" fmla="*/ 1108075 h 1130749"/>
                    <a:gd name="connsiteX123" fmla="*/ 1123950 w 1174750"/>
                    <a:gd name="connsiteY123" fmla="*/ 1111250 h 1130749"/>
                    <a:gd name="connsiteX124" fmla="*/ 1130300 w 1174750"/>
                    <a:gd name="connsiteY124" fmla="*/ 1123950 h 1130749"/>
                    <a:gd name="connsiteX125" fmla="*/ 1143000 w 1174750"/>
                    <a:gd name="connsiteY125" fmla="*/ 1127125 h 1130749"/>
                    <a:gd name="connsiteX126" fmla="*/ 1174750 w 1174750"/>
                    <a:gd name="connsiteY126" fmla="*/ 1130300 h 1130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1174750" h="1130749">
                      <a:moveTo>
                        <a:pt x="0" y="1069975"/>
                      </a:moveTo>
                      <a:cubicBezTo>
                        <a:pt x="8467" y="1068917"/>
                        <a:pt x="17005" y="1068326"/>
                        <a:pt x="25400" y="1066800"/>
                      </a:cubicBezTo>
                      <a:cubicBezTo>
                        <a:pt x="28693" y="1066201"/>
                        <a:pt x="32312" y="1065716"/>
                        <a:pt x="34925" y="1063625"/>
                      </a:cubicBezTo>
                      <a:cubicBezTo>
                        <a:pt x="37905" y="1061241"/>
                        <a:pt x="38295" y="1056484"/>
                        <a:pt x="41275" y="1054100"/>
                      </a:cubicBezTo>
                      <a:cubicBezTo>
                        <a:pt x="43251" y="1052519"/>
                        <a:pt x="62794" y="1047859"/>
                        <a:pt x="63500" y="1047750"/>
                      </a:cubicBezTo>
                      <a:cubicBezTo>
                        <a:pt x="86726" y="1044177"/>
                        <a:pt x="133350" y="1038225"/>
                        <a:pt x="133350" y="1038225"/>
                      </a:cubicBezTo>
                      <a:cubicBezTo>
                        <a:pt x="136525" y="1037167"/>
                        <a:pt x="140262" y="1037141"/>
                        <a:pt x="142875" y="1035050"/>
                      </a:cubicBezTo>
                      <a:cubicBezTo>
                        <a:pt x="145855" y="1032666"/>
                        <a:pt x="145989" y="1027547"/>
                        <a:pt x="149225" y="1025525"/>
                      </a:cubicBezTo>
                      <a:cubicBezTo>
                        <a:pt x="154901" y="1021977"/>
                        <a:pt x="161925" y="1021292"/>
                        <a:pt x="168275" y="1019175"/>
                      </a:cubicBezTo>
                      <a:lnTo>
                        <a:pt x="177800" y="1016000"/>
                      </a:lnTo>
                      <a:cubicBezTo>
                        <a:pt x="180975" y="1014942"/>
                        <a:pt x="184540" y="1014681"/>
                        <a:pt x="187325" y="1012825"/>
                      </a:cubicBezTo>
                      <a:lnTo>
                        <a:pt x="196850" y="1006475"/>
                      </a:lnTo>
                      <a:cubicBezTo>
                        <a:pt x="198967" y="1002242"/>
                        <a:pt x="200692" y="997789"/>
                        <a:pt x="203200" y="993775"/>
                      </a:cubicBezTo>
                      <a:cubicBezTo>
                        <a:pt x="206005" y="989288"/>
                        <a:pt x="210358" y="985808"/>
                        <a:pt x="212725" y="981075"/>
                      </a:cubicBezTo>
                      <a:cubicBezTo>
                        <a:pt x="214676" y="977172"/>
                        <a:pt x="214181" y="972386"/>
                        <a:pt x="215900" y="968375"/>
                      </a:cubicBezTo>
                      <a:cubicBezTo>
                        <a:pt x="217403" y="964868"/>
                        <a:pt x="220700" y="962337"/>
                        <a:pt x="222250" y="958850"/>
                      </a:cubicBezTo>
                      <a:cubicBezTo>
                        <a:pt x="224968" y="952733"/>
                        <a:pt x="223031" y="943513"/>
                        <a:pt x="228600" y="939800"/>
                      </a:cubicBezTo>
                      <a:lnTo>
                        <a:pt x="238125" y="933450"/>
                      </a:lnTo>
                      <a:cubicBezTo>
                        <a:pt x="255058" y="908050"/>
                        <a:pt x="232833" y="938742"/>
                        <a:pt x="254000" y="917575"/>
                      </a:cubicBezTo>
                      <a:cubicBezTo>
                        <a:pt x="268361" y="903214"/>
                        <a:pt x="251332" y="911056"/>
                        <a:pt x="269875" y="904875"/>
                      </a:cubicBezTo>
                      <a:cubicBezTo>
                        <a:pt x="291841" y="871926"/>
                        <a:pt x="256699" y="921226"/>
                        <a:pt x="288925" y="889000"/>
                      </a:cubicBezTo>
                      <a:cubicBezTo>
                        <a:pt x="291292" y="886633"/>
                        <a:pt x="290603" y="882468"/>
                        <a:pt x="292100" y="879475"/>
                      </a:cubicBezTo>
                      <a:cubicBezTo>
                        <a:pt x="293807" y="876062"/>
                        <a:pt x="295519" y="872393"/>
                        <a:pt x="298450" y="869950"/>
                      </a:cubicBezTo>
                      <a:cubicBezTo>
                        <a:pt x="302086" y="866920"/>
                        <a:pt x="307299" y="866351"/>
                        <a:pt x="311150" y="863600"/>
                      </a:cubicBezTo>
                      <a:cubicBezTo>
                        <a:pt x="314804" y="860990"/>
                        <a:pt x="317226" y="856950"/>
                        <a:pt x="320675" y="854075"/>
                      </a:cubicBezTo>
                      <a:cubicBezTo>
                        <a:pt x="323606" y="851632"/>
                        <a:pt x="327025" y="849842"/>
                        <a:pt x="330200" y="847725"/>
                      </a:cubicBezTo>
                      <a:cubicBezTo>
                        <a:pt x="363257" y="781610"/>
                        <a:pt x="342680" y="831788"/>
                        <a:pt x="346075" y="685800"/>
                      </a:cubicBezTo>
                      <a:cubicBezTo>
                        <a:pt x="335492" y="668867"/>
                        <a:pt x="326170" y="651076"/>
                        <a:pt x="314325" y="635000"/>
                      </a:cubicBezTo>
                      <a:cubicBezTo>
                        <a:pt x="312424" y="632420"/>
                        <a:pt x="296039" y="621751"/>
                        <a:pt x="292100" y="619125"/>
                      </a:cubicBezTo>
                      <a:cubicBezTo>
                        <a:pt x="290489" y="612680"/>
                        <a:pt x="288483" y="603277"/>
                        <a:pt x="285750" y="596900"/>
                      </a:cubicBezTo>
                      <a:cubicBezTo>
                        <a:pt x="283886" y="592550"/>
                        <a:pt x="281517" y="588433"/>
                        <a:pt x="279400" y="584200"/>
                      </a:cubicBezTo>
                      <a:cubicBezTo>
                        <a:pt x="278342" y="577850"/>
                        <a:pt x="277574" y="571445"/>
                        <a:pt x="276225" y="565150"/>
                      </a:cubicBezTo>
                      <a:cubicBezTo>
                        <a:pt x="271928" y="545097"/>
                        <a:pt x="271536" y="544734"/>
                        <a:pt x="266700" y="530225"/>
                      </a:cubicBezTo>
                      <a:cubicBezTo>
                        <a:pt x="274527" y="373688"/>
                        <a:pt x="264935" y="569045"/>
                        <a:pt x="273050" y="390525"/>
                      </a:cubicBezTo>
                      <a:cubicBezTo>
                        <a:pt x="275071" y="346071"/>
                        <a:pt x="276504" y="301581"/>
                        <a:pt x="279400" y="257175"/>
                      </a:cubicBezTo>
                      <a:cubicBezTo>
                        <a:pt x="279684" y="252821"/>
                        <a:pt x="280856" y="248486"/>
                        <a:pt x="282575" y="244475"/>
                      </a:cubicBezTo>
                      <a:cubicBezTo>
                        <a:pt x="286202" y="236013"/>
                        <a:pt x="295710" y="228165"/>
                        <a:pt x="301625" y="222250"/>
                      </a:cubicBezTo>
                      <a:cubicBezTo>
                        <a:pt x="303742" y="215900"/>
                        <a:pt x="305257" y="209317"/>
                        <a:pt x="307975" y="203200"/>
                      </a:cubicBezTo>
                      <a:cubicBezTo>
                        <a:pt x="309525" y="199713"/>
                        <a:pt x="312432" y="196988"/>
                        <a:pt x="314325" y="193675"/>
                      </a:cubicBezTo>
                      <a:cubicBezTo>
                        <a:pt x="316673" y="189566"/>
                        <a:pt x="318376" y="185112"/>
                        <a:pt x="320675" y="180975"/>
                      </a:cubicBezTo>
                      <a:cubicBezTo>
                        <a:pt x="323672" y="175580"/>
                        <a:pt x="327646" y="170718"/>
                        <a:pt x="330200" y="165100"/>
                      </a:cubicBezTo>
                      <a:cubicBezTo>
                        <a:pt x="332970" y="159006"/>
                        <a:pt x="331817" y="150783"/>
                        <a:pt x="336550" y="146050"/>
                      </a:cubicBezTo>
                      <a:cubicBezTo>
                        <a:pt x="374780" y="107820"/>
                        <a:pt x="321483" y="162363"/>
                        <a:pt x="352425" y="127000"/>
                      </a:cubicBezTo>
                      <a:cubicBezTo>
                        <a:pt x="357353" y="121368"/>
                        <a:pt x="363328" y="116718"/>
                        <a:pt x="368300" y="111125"/>
                      </a:cubicBezTo>
                      <a:cubicBezTo>
                        <a:pt x="371816" y="107170"/>
                        <a:pt x="374249" y="102326"/>
                        <a:pt x="377825" y="98425"/>
                      </a:cubicBezTo>
                      <a:cubicBezTo>
                        <a:pt x="385916" y="89599"/>
                        <a:pt x="396583" y="82988"/>
                        <a:pt x="403225" y="73025"/>
                      </a:cubicBezTo>
                      <a:cubicBezTo>
                        <a:pt x="405342" y="69850"/>
                        <a:pt x="406877" y="66198"/>
                        <a:pt x="409575" y="63500"/>
                      </a:cubicBezTo>
                      <a:cubicBezTo>
                        <a:pt x="412527" y="60548"/>
                        <a:pt x="428724" y="51386"/>
                        <a:pt x="431800" y="50800"/>
                      </a:cubicBezTo>
                      <a:cubicBezTo>
                        <a:pt x="449596" y="47410"/>
                        <a:pt x="467783" y="46567"/>
                        <a:pt x="485775" y="44450"/>
                      </a:cubicBezTo>
                      <a:cubicBezTo>
                        <a:pt x="501738" y="40459"/>
                        <a:pt x="500210" y="42715"/>
                        <a:pt x="514350" y="28575"/>
                      </a:cubicBezTo>
                      <a:cubicBezTo>
                        <a:pt x="518092" y="24833"/>
                        <a:pt x="519569" y="18951"/>
                        <a:pt x="523875" y="15875"/>
                      </a:cubicBezTo>
                      <a:cubicBezTo>
                        <a:pt x="527426" y="13339"/>
                        <a:pt x="532342" y="13758"/>
                        <a:pt x="536575" y="12700"/>
                      </a:cubicBezTo>
                      <a:cubicBezTo>
                        <a:pt x="539750" y="10583"/>
                        <a:pt x="542687" y="8057"/>
                        <a:pt x="546100" y="6350"/>
                      </a:cubicBezTo>
                      <a:cubicBezTo>
                        <a:pt x="549093" y="4853"/>
                        <a:pt x="552284" y="3377"/>
                        <a:pt x="555625" y="3175"/>
                      </a:cubicBezTo>
                      <a:cubicBezTo>
                        <a:pt x="587334" y="1253"/>
                        <a:pt x="619125" y="1058"/>
                        <a:pt x="650875" y="0"/>
                      </a:cubicBezTo>
                      <a:cubicBezTo>
                        <a:pt x="682625" y="1058"/>
                        <a:pt x="714412" y="1310"/>
                        <a:pt x="746125" y="3175"/>
                      </a:cubicBezTo>
                      <a:cubicBezTo>
                        <a:pt x="750481" y="3431"/>
                        <a:pt x="754814" y="4631"/>
                        <a:pt x="758825" y="6350"/>
                      </a:cubicBezTo>
                      <a:cubicBezTo>
                        <a:pt x="762332" y="7853"/>
                        <a:pt x="765037" y="10807"/>
                        <a:pt x="768350" y="12700"/>
                      </a:cubicBezTo>
                      <a:cubicBezTo>
                        <a:pt x="772459" y="15048"/>
                        <a:pt x="776817" y="16933"/>
                        <a:pt x="781050" y="19050"/>
                      </a:cubicBezTo>
                      <a:cubicBezTo>
                        <a:pt x="786342" y="25400"/>
                        <a:pt x="791340" y="32007"/>
                        <a:pt x="796925" y="38100"/>
                      </a:cubicBezTo>
                      <a:cubicBezTo>
                        <a:pt x="802993" y="44720"/>
                        <a:pt x="810009" y="50438"/>
                        <a:pt x="815975" y="57150"/>
                      </a:cubicBezTo>
                      <a:cubicBezTo>
                        <a:pt x="818510" y="60002"/>
                        <a:pt x="819089" y="64653"/>
                        <a:pt x="822325" y="66675"/>
                      </a:cubicBezTo>
                      <a:cubicBezTo>
                        <a:pt x="828001" y="70223"/>
                        <a:pt x="835025" y="70908"/>
                        <a:pt x="841375" y="73025"/>
                      </a:cubicBezTo>
                      <a:lnTo>
                        <a:pt x="860425" y="79375"/>
                      </a:lnTo>
                      <a:lnTo>
                        <a:pt x="879475" y="85725"/>
                      </a:lnTo>
                      <a:cubicBezTo>
                        <a:pt x="882650" y="88900"/>
                        <a:pt x="885346" y="92640"/>
                        <a:pt x="889000" y="95250"/>
                      </a:cubicBezTo>
                      <a:cubicBezTo>
                        <a:pt x="892851" y="98001"/>
                        <a:pt x="897591" y="99252"/>
                        <a:pt x="901700" y="101600"/>
                      </a:cubicBezTo>
                      <a:cubicBezTo>
                        <a:pt x="905013" y="103493"/>
                        <a:pt x="908050" y="105833"/>
                        <a:pt x="911225" y="107950"/>
                      </a:cubicBezTo>
                      <a:cubicBezTo>
                        <a:pt x="913342" y="111125"/>
                        <a:pt x="916072" y="113968"/>
                        <a:pt x="917575" y="117475"/>
                      </a:cubicBezTo>
                      <a:cubicBezTo>
                        <a:pt x="919294" y="121486"/>
                        <a:pt x="919894" y="125896"/>
                        <a:pt x="920750" y="130175"/>
                      </a:cubicBezTo>
                      <a:cubicBezTo>
                        <a:pt x="923071" y="141778"/>
                        <a:pt x="924621" y="153530"/>
                        <a:pt x="927100" y="165100"/>
                      </a:cubicBezTo>
                      <a:cubicBezTo>
                        <a:pt x="927801" y="168372"/>
                        <a:pt x="929356" y="171407"/>
                        <a:pt x="930275" y="174625"/>
                      </a:cubicBezTo>
                      <a:cubicBezTo>
                        <a:pt x="931474" y="178821"/>
                        <a:pt x="932594" y="183046"/>
                        <a:pt x="933450" y="187325"/>
                      </a:cubicBezTo>
                      <a:cubicBezTo>
                        <a:pt x="935076" y="195455"/>
                        <a:pt x="935681" y="207661"/>
                        <a:pt x="939800" y="215900"/>
                      </a:cubicBezTo>
                      <a:cubicBezTo>
                        <a:pt x="941507" y="219313"/>
                        <a:pt x="944033" y="222250"/>
                        <a:pt x="946150" y="225425"/>
                      </a:cubicBezTo>
                      <a:cubicBezTo>
                        <a:pt x="947208" y="230717"/>
                        <a:pt x="948360" y="235991"/>
                        <a:pt x="949325" y="241300"/>
                      </a:cubicBezTo>
                      <a:cubicBezTo>
                        <a:pt x="950477" y="247634"/>
                        <a:pt x="950335" y="254287"/>
                        <a:pt x="952500" y="260350"/>
                      </a:cubicBezTo>
                      <a:cubicBezTo>
                        <a:pt x="955684" y="269265"/>
                        <a:pt x="965200" y="285750"/>
                        <a:pt x="965200" y="285750"/>
                      </a:cubicBezTo>
                      <a:cubicBezTo>
                        <a:pt x="974776" y="333630"/>
                        <a:pt x="962582" y="273970"/>
                        <a:pt x="971550" y="314325"/>
                      </a:cubicBezTo>
                      <a:cubicBezTo>
                        <a:pt x="979612" y="350602"/>
                        <a:pt x="970157" y="311927"/>
                        <a:pt x="977900" y="342900"/>
                      </a:cubicBezTo>
                      <a:cubicBezTo>
                        <a:pt x="975783" y="360892"/>
                        <a:pt x="973998" y="378925"/>
                        <a:pt x="971550" y="396875"/>
                      </a:cubicBezTo>
                      <a:cubicBezTo>
                        <a:pt x="970821" y="402222"/>
                        <a:pt x="969138" y="407408"/>
                        <a:pt x="968375" y="412750"/>
                      </a:cubicBezTo>
                      <a:cubicBezTo>
                        <a:pt x="965962" y="429644"/>
                        <a:pt x="964687" y="446694"/>
                        <a:pt x="962025" y="463550"/>
                      </a:cubicBezTo>
                      <a:cubicBezTo>
                        <a:pt x="960519" y="473087"/>
                        <a:pt x="947159" y="495449"/>
                        <a:pt x="946150" y="498475"/>
                      </a:cubicBezTo>
                      <a:cubicBezTo>
                        <a:pt x="944033" y="504825"/>
                        <a:pt x="942518" y="511408"/>
                        <a:pt x="939800" y="517525"/>
                      </a:cubicBezTo>
                      <a:cubicBezTo>
                        <a:pt x="923387" y="554454"/>
                        <a:pt x="941854" y="501837"/>
                        <a:pt x="930275" y="536575"/>
                      </a:cubicBezTo>
                      <a:cubicBezTo>
                        <a:pt x="933054" y="553249"/>
                        <a:pt x="936633" y="563542"/>
                        <a:pt x="930275" y="581025"/>
                      </a:cubicBezTo>
                      <a:cubicBezTo>
                        <a:pt x="928741" y="585245"/>
                        <a:pt x="923241" y="586814"/>
                        <a:pt x="920750" y="590550"/>
                      </a:cubicBezTo>
                      <a:cubicBezTo>
                        <a:pt x="916812" y="596457"/>
                        <a:pt x="914878" y="603512"/>
                        <a:pt x="911225" y="609600"/>
                      </a:cubicBezTo>
                      <a:cubicBezTo>
                        <a:pt x="908502" y="614138"/>
                        <a:pt x="904875" y="618067"/>
                        <a:pt x="901700" y="622300"/>
                      </a:cubicBezTo>
                      <a:cubicBezTo>
                        <a:pt x="900642" y="626533"/>
                        <a:pt x="899724" y="630804"/>
                        <a:pt x="898525" y="635000"/>
                      </a:cubicBezTo>
                      <a:cubicBezTo>
                        <a:pt x="897606" y="638218"/>
                        <a:pt x="896006" y="641243"/>
                        <a:pt x="895350" y="644525"/>
                      </a:cubicBezTo>
                      <a:cubicBezTo>
                        <a:pt x="893882" y="651863"/>
                        <a:pt x="896193" y="660436"/>
                        <a:pt x="892175" y="666750"/>
                      </a:cubicBezTo>
                      <a:cubicBezTo>
                        <a:pt x="888599" y="672369"/>
                        <a:pt x="867912" y="682056"/>
                        <a:pt x="860425" y="685800"/>
                      </a:cubicBezTo>
                      <a:cubicBezTo>
                        <a:pt x="858308" y="692150"/>
                        <a:pt x="854905" y="698208"/>
                        <a:pt x="854075" y="704850"/>
                      </a:cubicBezTo>
                      <a:cubicBezTo>
                        <a:pt x="853017" y="713317"/>
                        <a:pt x="851749" y="721760"/>
                        <a:pt x="850900" y="730250"/>
                      </a:cubicBezTo>
                      <a:cubicBezTo>
                        <a:pt x="849632" y="742931"/>
                        <a:pt x="849593" y="755744"/>
                        <a:pt x="847725" y="768350"/>
                      </a:cubicBezTo>
                      <a:cubicBezTo>
                        <a:pt x="845352" y="784365"/>
                        <a:pt x="843320" y="800616"/>
                        <a:pt x="838200" y="815975"/>
                      </a:cubicBezTo>
                      <a:cubicBezTo>
                        <a:pt x="837142" y="819150"/>
                        <a:pt x="836650" y="822574"/>
                        <a:pt x="835025" y="825500"/>
                      </a:cubicBezTo>
                      <a:cubicBezTo>
                        <a:pt x="831319" y="832171"/>
                        <a:pt x="828675" y="840317"/>
                        <a:pt x="822325" y="844550"/>
                      </a:cubicBezTo>
                      <a:lnTo>
                        <a:pt x="812800" y="850900"/>
                      </a:lnTo>
                      <a:cubicBezTo>
                        <a:pt x="805907" y="871580"/>
                        <a:pt x="801303" y="876733"/>
                        <a:pt x="809625" y="901700"/>
                      </a:cubicBezTo>
                      <a:cubicBezTo>
                        <a:pt x="810832" y="905320"/>
                        <a:pt x="815975" y="905933"/>
                        <a:pt x="819150" y="908050"/>
                      </a:cubicBezTo>
                      <a:cubicBezTo>
                        <a:pt x="820208" y="912283"/>
                        <a:pt x="820160" y="916961"/>
                        <a:pt x="822325" y="920750"/>
                      </a:cubicBezTo>
                      <a:cubicBezTo>
                        <a:pt x="835474" y="943762"/>
                        <a:pt x="832371" y="912789"/>
                        <a:pt x="844550" y="949325"/>
                      </a:cubicBezTo>
                      <a:cubicBezTo>
                        <a:pt x="852107" y="971995"/>
                        <a:pt x="845331" y="964662"/>
                        <a:pt x="860425" y="974725"/>
                      </a:cubicBezTo>
                      <a:cubicBezTo>
                        <a:pt x="862542" y="981075"/>
                        <a:pt x="861206" y="990062"/>
                        <a:pt x="866775" y="993775"/>
                      </a:cubicBezTo>
                      <a:cubicBezTo>
                        <a:pt x="881869" y="1003838"/>
                        <a:pt x="872680" y="998918"/>
                        <a:pt x="895350" y="1006475"/>
                      </a:cubicBezTo>
                      <a:cubicBezTo>
                        <a:pt x="898525" y="1007533"/>
                        <a:pt x="902090" y="1007794"/>
                        <a:pt x="904875" y="1009650"/>
                      </a:cubicBezTo>
                      <a:cubicBezTo>
                        <a:pt x="923180" y="1021853"/>
                        <a:pt x="905522" y="1011288"/>
                        <a:pt x="923925" y="1019175"/>
                      </a:cubicBezTo>
                      <a:cubicBezTo>
                        <a:pt x="928275" y="1021039"/>
                        <a:pt x="932275" y="1023661"/>
                        <a:pt x="936625" y="1025525"/>
                      </a:cubicBezTo>
                      <a:cubicBezTo>
                        <a:pt x="939701" y="1026843"/>
                        <a:pt x="943157" y="1027203"/>
                        <a:pt x="946150" y="1028700"/>
                      </a:cubicBezTo>
                      <a:cubicBezTo>
                        <a:pt x="970769" y="1041010"/>
                        <a:pt x="941259" y="1030245"/>
                        <a:pt x="965200" y="1038225"/>
                      </a:cubicBezTo>
                      <a:cubicBezTo>
                        <a:pt x="967317" y="1041400"/>
                        <a:pt x="968314" y="1045728"/>
                        <a:pt x="971550" y="1047750"/>
                      </a:cubicBezTo>
                      <a:cubicBezTo>
                        <a:pt x="976703" y="1050971"/>
                        <a:pt x="995865" y="1055416"/>
                        <a:pt x="1003300" y="1057275"/>
                      </a:cubicBezTo>
                      <a:cubicBezTo>
                        <a:pt x="1006475" y="1059392"/>
                        <a:pt x="1009338" y="1062075"/>
                        <a:pt x="1012825" y="1063625"/>
                      </a:cubicBezTo>
                      <a:cubicBezTo>
                        <a:pt x="1018942" y="1066343"/>
                        <a:pt x="1026306" y="1066262"/>
                        <a:pt x="1031875" y="1069975"/>
                      </a:cubicBezTo>
                      <a:cubicBezTo>
                        <a:pt x="1035050" y="1072092"/>
                        <a:pt x="1037987" y="1074618"/>
                        <a:pt x="1041400" y="1076325"/>
                      </a:cubicBezTo>
                      <a:cubicBezTo>
                        <a:pt x="1044393" y="1077822"/>
                        <a:pt x="1047999" y="1077875"/>
                        <a:pt x="1050925" y="1079500"/>
                      </a:cubicBezTo>
                      <a:cubicBezTo>
                        <a:pt x="1057596" y="1083206"/>
                        <a:pt x="1062571" y="1090349"/>
                        <a:pt x="1069975" y="1092200"/>
                      </a:cubicBezTo>
                      <a:cubicBezTo>
                        <a:pt x="1074208" y="1093258"/>
                        <a:pt x="1078589" y="1093843"/>
                        <a:pt x="1082675" y="1095375"/>
                      </a:cubicBezTo>
                      <a:cubicBezTo>
                        <a:pt x="1087107" y="1097037"/>
                        <a:pt x="1090981" y="1099967"/>
                        <a:pt x="1095375" y="1101725"/>
                      </a:cubicBezTo>
                      <a:cubicBezTo>
                        <a:pt x="1101590" y="1104211"/>
                        <a:pt x="1108075" y="1105958"/>
                        <a:pt x="1114425" y="1108075"/>
                      </a:cubicBezTo>
                      <a:lnTo>
                        <a:pt x="1123950" y="1111250"/>
                      </a:lnTo>
                      <a:cubicBezTo>
                        <a:pt x="1126067" y="1115483"/>
                        <a:pt x="1126664" y="1120920"/>
                        <a:pt x="1130300" y="1123950"/>
                      </a:cubicBezTo>
                      <a:cubicBezTo>
                        <a:pt x="1133652" y="1126744"/>
                        <a:pt x="1138707" y="1126344"/>
                        <a:pt x="1143000" y="1127125"/>
                      </a:cubicBezTo>
                      <a:cubicBezTo>
                        <a:pt x="1162932" y="1130749"/>
                        <a:pt x="1160048" y="1130300"/>
                        <a:pt x="1174750" y="1130300"/>
                      </a:cubicBezTo>
                    </a:path>
                  </a:pathLst>
                </a:custGeom>
                <a:gradFill flip="none" rotWithShape="1">
                  <a:gsLst>
                    <a:gs pos="21000">
                      <a:srgbClr val="53AC9F"/>
                    </a:gs>
                    <a:gs pos="100000">
                      <a:srgbClr val="000000">
                        <a:alpha val="0"/>
                      </a:srgbClr>
                    </a:gs>
                    <a:gs pos="60000">
                      <a:schemeClr val="tx1">
                        <a:lumMod val="65000"/>
                        <a:lumOff val="35000"/>
                        <a:alpha val="60000"/>
                      </a:schemeClr>
                    </a:gs>
                  </a:gsLst>
                  <a:lin ang="5760000" scaled="0"/>
                  <a:tileRect/>
                </a:gradFill>
                <a:ln w="9525" cap="flat" cmpd="sng" algn="ctr">
                  <a:solidFill>
                    <a:schemeClr val="bg2">
                      <a:lumMod val="75000"/>
                      <a:alpha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Times" charset="0"/>
                    <a:ea typeface="ＭＳ Ｐゴシック" pitchFamily="-111" charset="-128"/>
                    <a:cs typeface="ＭＳ Ｐゴシック" pitchFamily="-111" charset="-128"/>
                  </a:endParaRPr>
                </a:p>
              </p:txBody>
            </p:sp>
          </p:grpSp>
        </p:grpSp>
        <p:sp>
          <p:nvSpPr>
            <p:cNvPr id="97" name="Circular Arrow 96"/>
            <p:cNvSpPr/>
            <p:nvPr/>
          </p:nvSpPr>
          <p:spPr>
            <a:xfrm rot="21034895" flipV="1">
              <a:off x="2505321" y="4132801"/>
              <a:ext cx="1397000" cy="1488948"/>
            </a:xfrm>
            <a:prstGeom prst="circularArrow">
              <a:avLst>
                <a:gd name="adj1" fmla="val 6693"/>
                <a:gd name="adj2" fmla="val 1142319"/>
                <a:gd name="adj3" fmla="val 20296661"/>
                <a:gd name="adj4" fmla="val 13664476"/>
                <a:gd name="adj5" fmla="val 12500"/>
              </a:avLst>
            </a:prstGeom>
            <a:gradFill flip="none" rotWithShape="1">
              <a:gsLst>
                <a:gs pos="14000">
                  <a:schemeClr val="bg1">
                    <a:lumMod val="85000"/>
                    <a:alpha val="0"/>
                  </a:schemeClr>
                </a:gs>
                <a:gs pos="73000">
                  <a:srgbClr val="6BC8C7"/>
                </a:gs>
                <a:gs pos="100000">
                  <a:srgbClr val="FFFF00"/>
                </a:gs>
              </a:gsLst>
              <a:lin ang="72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Circular Arrow 97"/>
            <p:cNvSpPr/>
            <p:nvPr/>
          </p:nvSpPr>
          <p:spPr>
            <a:xfrm rot="9000000" flipV="1">
              <a:off x="2797422" y="4348700"/>
              <a:ext cx="1397000" cy="1488948"/>
            </a:xfrm>
            <a:prstGeom prst="circularArrow">
              <a:avLst>
                <a:gd name="adj1" fmla="val 6693"/>
                <a:gd name="adj2" fmla="val 1142319"/>
                <a:gd name="adj3" fmla="val 20296661"/>
                <a:gd name="adj4" fmla="val 13664476"/>
                <a:gd name="adj5" fmla="val 12500"/>
              </a:avLst>
            </a:prstGeom>
            <a:gradFill flip="none" rotWithShape="1">
              <a:gsLst>
                <a:gs pos="14000">
                  <a:schemeClr val="bg1">
                    <a:lumMod val="85000"/>
                    <a:alpha val="0"/>
                  </a:schemeClr>
                </a:gs>
                <a:gs pos="73000">
                  <a:srgbClr val="8B2090"/>
                </a:gs>
                <a:gs pos="100000">
                  <a:srgbClr val="FFFF00"/>
                </a:gs>
              </a:gsLst>
              <a:lin ang="72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94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FB1B38-63FD-3644-86A2-1E41032AA2F6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9948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</p:spTree>
    <p:extLst>
      <p:ext uri="{BB962C8B-B14F-4D97-AF65-F5344CB8AC3E}">
        <p14:creationId xmlns:p14="http://schemas.microsoft.com/office/powerpoint/2010/main" val="8846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Title 12"/>
          <p:cNvSpPr>
            <a:spLocks noGrp="1"/>
          </p:cNvSpPr>
          <p:nvPr>
            <p:ph type="title"/>
          </p:nvPr>
        </p:nvSpPr>
        <p:spPr>
          <a:xfrm>
            <a:off x="457198" y="19038"/>
            <a:ext cx="8041619" cy="1067589"/>
          </a:xfrm>
        </p:spPr>
        <p:txBody>
          <a:bodyPr/>
          <a:lstStyle/>
          <a:p>
            <a:r>
              <a:rPr lang="en-US" dirty="0">
                <a:latin typeface="+mj-lt"/>
              </a:rPr>
              <a:t>Traditional </a:t>
            </a:r>
            <a:r>
              <a:rPr lang="en-US" dirty="0" smtClean="0">
                <a:latin typeface="+mj-lt"/>
              </a:rPr>
              <a:t>Enterprise Architecture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z="2400" dirty="0">
                <a:latin typeface="+mj-lt"/>
              </a:rPr>
              <a:t>Data </a:t>
            </a:r>
            <a:r>
              <a:rPr lang="en-US" sz="2400" dirty="0" smtClean="0">
                <a:latin typeface="+mj-lt"/>
              </a:rPr>
              <a:t>Silos + </a:t>
            </a:r>
            <a:r>
              <a:rPr lang="en-US" sz="2400" dirty="0">
                <a:latin typeface="+mj-lt"/>
              </a:rPr>
              <a:t>ETL</a:t>
            </a:r>
            <a:endParaRPr lang="en-US" dirty="0">
              <a:latin typeface="+mj-lt"/>
            </a:endParaRP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5311775" y="1219200"/>
            <a:ext cx="3389313" cy="1663700"/>
            <a:chOff x="5469106" y="1344025"/>
            <a:chExt cx="3387763" cy="1664008"/>
          </a:xfrm>
        </p:grpSpPr>
        <p:grpSp>
          <p:nvGrpSpPr>
            <p:cNvPr id="15379" name="Group 4"/>
            <p:cNvGrpSpPr>
              <a:grpSpLocks/>
            </p:cNvGrpSpPr>
            <p:nvPr/>
          </p:nvGrpSpPr>
          <p:grpSpPr bwMode="auto">
            <a:xfrm>
              <a:off x="5905554" y="1999837"/>
              <a:ext cx="2446454" cy="1008196"/>
              <a:chOff x="5029200" y="2667000"/>
              <a:chExt cx="3352800" cy="1295400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5029084" y="2666932"/>
                <a:ext cx="1067744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EDW</a:t>
                </a: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6172940" y="2666932"/>
                <a:ext cx="1065570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 Marts</a:t>
                </a:r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7314621" y="2666932"/>
                <a:ext cx="1067745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BI / </a:t>
                </a:r>
                <a:r>
                  <a:rPr lang="en-US" sz="1100" dirty="0"/>
                  <a:t>Analytics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69106" y="1344025"/>
              <a:ext cx="3387763" cy="5843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+mj-lt"/>
                </a:rPr>
                <a:t>Traditional Data Warehouses, </a:t>
              </a:r>
            </a:p>
            <a:p>
              <a:pPr algn="ctr">
                <a:defRPr/>
              </a:pPr>
              <a:r>
                <a:rPr lang="en-US" b="1" dirty="0">
                  <a:latin typeface="+mj-lt"/>
                </a:rPr>
                <a:t>BI &amp; Analytics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01613" y="1538288"/>
            <a:ext cx="3008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Serving Applications</a:t>
            </a:r>
          </a:p>
        </p:txBody>
      </p:sp>
      <p:grpSp>
        <p:nvGrpSpPr>
          <p:cNvPr id="17419" name="Group 6"/>
          <p:cNvGrpSpPr>
            <a:grpSpLocks/>
          </p:cNvGrpSpPr>
          <p:nvPr/>
        </p:nvGrpSpPr>
        <p:grpSpPr bwMode="auto">
          <a:xfrm>
            <a:off x="228600" y="1981200"/>
            <a:ext cx="2782888" cy="915988"/>
            <a:chOff x="496856" y="1568260"/>
            <a:chExt cx="2813941" cy="91626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Folded Corner 40"/>
            <p:cNvSpPr/>
            <p:nvPr/>
          </p:nvSpPr>
          <p:spPr>
            <a:xfrm>
              <a:off x="496856" y="1568260"/>
              <a:ext cx="871632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700" dirty="0" smtClean="0">
                  <a:solidFill>
                    <a:schemeClr val="bg1"/>
                  </a:solidFill>
                </a:rPr>
                <a:t>Web </a:t>
              </a:r>
              <a:r>
                <a:rPr lang="en-US" sz="1400" dirty="0" smtClean="0">
                  <a:solidFill>
                    <a:schemeClr val="bg1"/>
                  </a:solidFill>
                </a:rPr>
                <a:t>Serving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42" name="Folded Corner 41"/>
            <p:cNvSpPr/>
            <p:nvPr/>
          </p:nvSpPr>
          <p:spPr>
            <a:xfrm>
              <a:off x="1459985" y="1568260"/>
              <a:ext cx="873237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 smtClean="0"/>
                <a:t>NoSQLRDMS</a:t>
              </a:r>
              <a:endParaRPr lang="en-US" dirty="0"/>
            </a:p>
          </p:txBody>
        </p:sp>
        <p:sp>
          <p:nvSpPr>
            <p:cNvPr id="43" name="Folded Corner 42"/>
            <p:cNvSpPr/>
            <p:nvPr/>
          </p:nvSpPr>
          <p:spPr>
            <a:xfrm>
              <a:off x="2439165" y="1568260"/>
              <a:ext cx="871632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…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817813" y="6083300"/>
            <a:ext cx="30067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Unstructured Systems</a:t>
            </a:r>
          </a:p>
        </p:txBody>
      </p:sp>
      <p:grpSp>
        <p:nvGrpSpPr>
          <p:cNvPr id="15368" name="Group 2"/>
          <p:cNvGrpSpPr>
            <a:grpSpLocks/>
          </p:cNvGrpSpPr>
          <p:nvPr/>
        </p:nvGrpSpPr>
        <p:grpSpPr bwMode="auto">
          <a:xfrm>
            <a:off x="2057400" y="5167313"/>
            <a:ext cx="4664075" cy="917575"/>
            <a:chOff x="2362200" y="5168067"/>
            <a:chExt cx="4663644" cy="916266"/>
          </a:xfrm>
        </p:grpSpPr>
        <p:sp>
          <p:nvSpPr>
            <p:cNvPr id="54" name="Folded Corner 53"/>
            <p:cNvSpPr/>
            <p:nvPr/>
          </p:nvSpPr>
          <p:spPr>
            <a:xfrm>
              <a:off x="2362200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Serving Logs</a:t>
              </a:r>
            </a:p>
          </p:txBody>
        </p:sp>
        <p:sp>
          <p:nvSpPr>
            <p:cNvPr id="55" name="Folded Corner 54"/>
            <p:cNvSpPr/>
            <p:nvPr/>
          </p:nvSpPr>
          <p:spPr>
            <a:xfrm>
              <a:off x="3314612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Social Media</a:t>
              </a:r>
            </a:p>
          </p:txBody>
        </p:sp>
        <p:sp>
          <p:nvSpPr>
            <p:cNvPr id="56" name="Folded Corner 55"/>
            <p:cNvSpPr/>
            <p:nvPr/>
          </p:nvSpPr>
          <p:spPr>
            <a:xfrm>
              <a:off x="4267024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Sensor Data</a:t>
              </a:r>
            </a:p>
          </p:txBody>
        </p:sp>
        <p:sp>
          <p:nvSpPr>
            <p:cNvPr id="57" name="Folded Corner 56"/>
            <p:cNvSpPr/>
            <p:nvPr/>
          </p:nvSpPr>
          <p:spPr>
            <a:xfrm>
              <a:off x="5219436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Text </a:t>
              </a:r>
              <a:r>
                <a:rPr lang="en-US" sz="1200" dirty="0"/>
                <a:t>Systems</a:t>
              </a:r>
              <a:endParaRPr lang="en-US" sz="1400" dirty="0"/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6171848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…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3124200" y="2514600"/>
            <a:ext cx="2514600" cy="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76400" y="3048000"/>
            <a:ext cx="1676400" cy="198120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334000" y="3048000"/>
            <a:ext cx="1676400" cy="198120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1947862"/>
            <a:ext cx="11606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Traditional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ETL &amp;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Message buses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8495514">
            <a:off x="5890352" y="3875191"/>
            <a:ext cx="11606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Traditional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ETL &amp;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Message buses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</p:spPr>
        <p:txBody>
          <a:bodyPr/>
          <a:lstStyle/>
          <a:p>
            <a:r>
              <a:rPr lang="en-US" dirty="0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8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itle 12"/>
          <p:cNvSpPr>
            <a:spLocks noGrp="1"/>
          </p:cNvSpPr>
          <p:nvPr>
            <p:ph type="title"/>
          </p:nvPr>
        </p:nvSpPr>
        <p:spPr>
          <a:xfrm>
            <a:off x="457198" y="19038"/>
            <a:ext cx="8041619" cy="106758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Hadoop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Enterprise Architecture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/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Connecting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All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Your Big Data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412" name="Group 15"/>
          <p:cNvGrpSpPr>
            <a:grpSpLocks/>
          </p:cNvGrpSpPr>
          <p:nvPr/>
        </p:nvGrpSpPr>
        <p:grpSpPr bwMode="auto">
          <a:xfrm>
            <a:off x="5311775" y="1219200"/>
            <a:ext cx="3389313" cy="1663700"/>
            <a:chOff x="5469106" y="1344025"/>
            <a:chExt cx="3387763" cy="1664008"/>
          </a:xfrm>
        </p:grpSpPr>
        <p:grpSp>
          <p:nvGrpSpPr>
            <p:cNvPr id="17435" name="Group 4"/>
            <p:cNvGrpSpPr>
              <a:grpSpLocks/>
            </p:cNvGrpSpPr>
            <p:nvPr/>
          </p:nvGrpSpPr>
          <p:grpSpPr bwMode="auto">
            <a:xfrm>
              <a:off x="5905554" y="1999837"/>
              <a:ext cx="2446454" cy="1008196"/>
              <a:chOff x="5029200" y="2667000"/>
              <a:chExt cx="3352800" cy="1295400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5029084" y="2666932"/>
                <a:ext cx="1067744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EDW</a:t>
                </a: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6172940" y="2666932"/>
                <a:ext cx="1065570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 Marts</a:t>
                </a:r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7314621" y="2666932"/>
                <a:ext cx="1067745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BI / </a:t>
                </a:r>
                <a:r>
                  <a:rPr lang="en-US" sz="1100" dirty="0"/>
                  <a:t>Analytics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69106" y="1344025"/>
              <a:ext cx="3387763" cy="5843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+mj-lt"/>
                </a:rPr>
                <a:t>Traditional Data Warehouses, </a:t>
              </a:r>
            </a:p>
            <a:p>
              <a:pPr algn="ctr">
                <a:defRPr/>
              </a:pPr>
              <a:r>
                <a:rPr lang="en-US" b="1" dirty="0">
                  <a:latin typeface="+mj-lt"/>
                </a:rPr>
                <a:t>BI &amp; Analytics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01613" y="1538288"/>
            <a:ext cx="3008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Serving Applications</a:t>
            </a:r>
          </a:p>
        </p:txBody>
      </p:sp>
      <p:grpSp>
        <p:nvGrpSpPr>
          <p:cNvPr id="17419" name="Group 6"/>
          <p:cNvGrpSpPr>
            <a:grpSpLocks/>
          </p:cNvGrpSpPr>
          <p:nvPr/>
        </p:nvGrpSpPr>
        <p:grpSpPr bwMode="auto">
          <a:xfrm>
            <a:off x="228600" y="1981200"/>
            <a:ext cx="2782888" cy="915988"/>
            <a:chOff x="496856" y="1568260"/>
            <a:chExt cx="2813941" cy="91626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Folded Corner 40"/>
            <p:cNvSpPr/>
            <p:nvPr/>
          </p:nvSpPr>
          <p:spPr>
            <a:xfrm>
              <a:off x="496856" y="1568260"/>
              <a:ext cx="871632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700" dirty="0" smtClean="0">
                  <a:solidFill>
                    <a:schemeClr val="bg1"/>
                  </a:solidFill>
                </a:rPr>
                <a:t>Web </a:t>
              </a:r>
              <a:r>
                <a:rPr lang="en-US" sz="1400" dirty="0" smtClean="0">
                  <a:solidFill>
                    <a:schemeClr val="bg1"/>
                  </a:solidFill>
                </a:rPr>
                <a:t>Serving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42" name="Folded Corner 41"/>
            <p:cNvSpPr/>
            <p:nvPr/>
          </p:nvSpPr>
          <p:spPr>
            <a:xfrm>
              <a:off x="1459985" y="1568260"/>
              <a:ext cx="873237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/>
                <a:t>NoSQLRDMS</a:t>
              </a:r>
              <a:endParaRPr lang="en-US" dirty="0"/>
            </a:p>
          </p:txBody>
        </p:sp>
        <p:sp>
          <p:nvSpPr>
            <p:cNvPr id="43" name="Folded Corner 42"/>
            <p:cNvSpPr/>
            <p:nvPr/>
          </p:nvSpPr>
          <p:spPr>
            <a:xfrm>
              <a:off x="2439165" y="1568260"/>
              <a:ext cx="871632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…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817813" y="6083300"/>
            <a:ext cx="30067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Unstructured Systems</a:t>
            </a:r>
          </a:p>
        </p:txBody>
      </p:sp>
      <p:grpSp>
        <p:nvGrpSpPr>
          <p:cNvPr id="17416" name="Group 19"/>
          <p:cNvGrpSpPr>
            <a:grpSpLocks/>
          </p:cNvGrpSpPr>
          <p:nvPr/>
        </p:nvGrpSpPr>
        <p:grpSpPr bwMode="auto">
          <a:xfrm>
            <a:off x="2272195" y="2886075"/>
            <a:ext cx="4201630" cy="2197101"/>
            <a:chOff x="2317901" y="2885642"/>
            <a:chExt cx="4202190" cy="2197534"/>
          </a:xfrm>
        </p:grpSpPr>
        <p:sp>
          <p:nvSpPr>
            <p:cNvPr id="27" name="Oval 26"/>
            <p:cNvSpPr/>
            <p:nvPr/>
          </p:nvSpPr>
          <p:spPr bwMode="auto">
            <a:xfrm>
              <a:off x="3321063" y="2885642"/>
              <a:ext cx="2276764" cy="1510372"/>
            </a:xfrm>
            <a:prstGeom prst="ellipse">
              <a:avLst/>
            </a:prstGeom>
            <a:gradFill flip="none" rotWithShape="1">
              <a:gsLst>
                <a:gs pos="0">
                  <a:srgbClr val="CCCCCC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lumMod val="50000"/>
                  <a:alpha val="3000"/>
                </a:schemeClr>
              </a:glow>
              <a:outerShdw blurRad="165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z="1000" b="1" dirty="0" smtClean="0">
                <a:solidFill>
                  <a:srgbClr val="595959"/>
                </a:solidFill>
              </a:endParaRPr>
            </a:p>
            <a:p>
              <a:pPr algn="ctr" eaLnBrk="1" hangingPunct="1">
                <a:defRPr/>
              </a:pPr>
              <a:r>
                <a:rPr lang="en-US" sz="1600" b="1" dirty="0" smtClean="0"/>
                <a:t>Apache Hadoop</a:t>
              </a:r>
              <a:endParaRPr lang="en-US" sz="1600" b="1" dirty="0" smtClean="0">
                <a:solidFill>
                  <a:srgbClr val="595959"/>
                </a:solidFill>
              </a:endParaRPr>
            </a:p>
            <a:p>
              <a:pPr algn="ctr" eaLnBrk="1" hangingPunct="1">
                <a:defRPr/>
              </a:pP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EsTsL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=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Store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</a:p>
            <a:p>
              <a:pPr algn="ctr" eaLnBrk="1" hangingPunct="1">
                <a:defRPr/>
              </a:pP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Custom Analytics</a:t>
              </a:r>
            </a:p>
          </p:txBody>
        </p:sp>
        <p:pic>
          <p:nvPicPr>
            <p:cNvPr id="28" name="Picture 27" descr="hadooplogo.gif"/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4097448" y="2892296"/>
              <a:ext cx="733045" cy="494349"/>
            </a:xfrm>
            <a:prstGeom prst="rect">
              <a:avLst/>
            </a:prstGeom>
            <a:effectLst>
              <a:outerShdw blurRad="63500" dir="4740000" sx="82000" sy="82000" kx="2700000" rotWithShape="0">
                <a:srgbClr val="000000">
                  <a:alpha val="27000"/>
                </a:srgbClr>
              </a:outerShdw>
              <a:reflection stA="18000" endPos="31000" dir="5400000" sy="-100000" algn="bl" rotWithShape="0"/>
            </a:effectLst>
          </p:spPr>
        </p:pic>
        <p:sp>
          <p:nvSpPr>
            <p:cNvPr id="34" name="Left-Right Arrow 33"/>
            <p:cNvSpPr/>
            <p:nvPr/>
          </p:nvSpPr>
          <p:spPr>
            <a:xfrm rot="1778073">
              <a:off x="2317901" y="3189878"/>
              <a:ext cx="924048" cy="317563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Left-Right Arrow 59"/>
            <p:cNvSpPr/>
            <p:nvPr/>
          </p:nvSpPr>
          <p:spPr>
            <a:xfrm rot="16200000">
              <a:off x="4110720" y="4628277"/>
              <a:ext cx="604956" cy="304841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Left-Right Arrow 61"/>
            <p:cNvSpPr/>
            <p:nvPr/>
          </p:nvSpPr>
          <p:spPr>
            <a:xfrm rot="9116437">
              <a:off x="5662727" y="3153983"/>
              <a:ext cx="857364" cy="317563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417" name="Group 2"/>
          <p:cNvGrpSpPr>
            <a:grpSpLocks/>
          </p:cNvGrpSpPr>
          <p:nvPr/>
        </p:nvGrpSpPr>
        <p:grpSpPr bwMode="auto">
          <a:xfrm>
            <a:off x="2057400" y="5167313"/>
            <a:ext cx="4664075" cy="917575"/>
            <a:chOff x="2362200" y="5168067"/>
            <a:chExt cx="4663644" cy="916266"/>
          </a:xfrm>
        </p:grpSpPr>
        <p:sp>
          <p:nvSpPr>
            <p:cNvPr id="54" name="Folded Corner 53"/>
            <p:cNvSpPr/>
            <p:nvPr/>
          </p:nvSpPr>
          <p:spPr>
            <a:xfrm>
              <a:off x="2362200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Serving Logs</a:t>
              </a:r>
            </a:p>
          </p:txBody>
        </p:sp>
        <p:sp>
          <p:nvSpPr>
            <p:cNvPr id="55" name="Folded Corner 54"/>
            <p:cNvSpPr/>
            <p:nvPr/>
          </p:nvSpPr>
          <p:spPr>
            <a:xfrm>
              <a:off x="3314612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Social Media</a:t>
              </a:r>
            </a:p>
          </p:txBody>
        </p:sp>
        <p:sp>
          <p:nvSpPr>
            <p:cNvPr id="56" name="Folded Corner 55"/>
            <p:cNvSpPr/>
            <p:nvPr/>
          </p:nvSpPr>
          <p:spPr>
            <a:xfrm>
              <a:off x="4267024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Sensor Data</a:t>
              </a:r>
            </a:p>
          </p:txBody>
        </p:sp>
        <p:sp>
          <p:nvSpPr>
            <p:cNvPr id="57" name="Folded Corner 56"/>
            <p:cNvSpPr/>
            <p:nvPr/>
          </p:nvSpPr>
          <p:spPr>
            <a:xfrm>
              <a:off x="5219436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Text </a:t>
              </a:r>
              <a:r>
                <a:rPr lang="en-US" sz="1200" dirty="0"/>
                <a:t>Systems</a:t>
              </a:r>
              <a:endParaRPr lang="en-US" sz="1400" dirty="0"/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6171848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…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3124200" y="2514600"/>
            <a:ext cx="2514600" cy="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76400" y="3048000"/>
            <a:ext cx="1676400" cy="198120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334000" y="3048000"/>
            <a:ext cx="1676400" cy="198120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1947862"/>
            <a:ext cx="11606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Traditional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ETL &amp;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Message buses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8495514">
            <a:off x="5890352" y="3875191"/>
            <a:ext cx="11606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Traditional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ETL &amp;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Message buses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</p:spPr>
        <p:txBody>
          <a:bodyPr/>
          <a:lstStyle/>
          <a:p>
            <a:r>
              <a:rPr lang="en-US" dirty="0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5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itle 12"/>
          <p:cNvSpPr>
            <a:spLocks noGrp="1"/>
          </p:cNvSpPr>
          <p:nvPr>
            <p:ph type="title"/>
          </p:nvPr>
        </p:nvSpPr>
        <p:spPr>
          <a:xfrm>
            <a:off x="457198" y="19038"/>
            <a:ext cx="8041619" cy="106758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Hadoop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Enterprise </a:t>
            </a:r>
            <a:r>
              <a:rPr lang="en-US" dirty="0">
                <a:solidFill>
                  <a:srgbClr val="000000"/>
                </a:solidFill>
              </a:rPr>
              <a:t>Architecture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/>
            </a:r>
            <a:br>
              <a:rPr lang="en-US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Connecting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All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Your Big Data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412" name="Group 15"/>
          <p:cNvGrpSpPr>
            <a:grpSpLocks/>
          </p:cNvGrpSpPr>
          <p:nvPr/>
        </p:nvGrpSpPr>
        <p:grpSpPr bwMode="auto">
          <a:xfrm>
            <a:off x="5311775" y="1219200"/>
            <a:ext cx="3389313" cy="1663700"/>
            <a:chOff x="5469106" y="1344025"/>
            <a:chExt cx="3387763" cy="1664008"/>
          </a:xfrm>
        </p:grpSpPr>
        <p:grpSp>
          <p:nvGrpSpPr>
            <p:cNvPr id="17435" name="Group 4"/>
            <p:cNvGrpSpPr>
              <a:grpSpLocks/>
            </p:cNvGrpSpPr>
            <p:nvPr/>
          </p:nvGrpSpPr>
          <p:grpSpPr bwMode="auto">
            <a:xfrm>
              <a:off x="5905554" y="1999837"/>
              <a:ext cx="2446454" cy="1008196"/>
              <a:chOff x="5029200" y="2667000"/>
              <a:chExt cx="3352800" cy="1295400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5029084" y="2666932"/>
                <a:ext cx="1067744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EDW</a:t>
                </a: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6172940" y="2666932"/>
                <a:ext cx="1065570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 Marts</a:t>
                </a:r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7314621" y="2666932"/>
                <a:ext cx="1067745" cy="129546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BI / </a:t>
                </a:r>
                <a:r>
                  <a:rPr lang="en-US" sz="1100" dirty="0"/>
                  <a:t>Analytics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69106" y="1344025"/>
              <a:ext cx="3387763" cy="5843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+mj-lt"/>
                </a:rPr>
                <a:t>Traditional Data Warehouses, </a:t>
              </a:r>
            </a:p>
            <a:p>
              <a:pPr algn="ctr">
                <a:defRPr/>
              </a:pPr>
              <a:r>
                <a:rPr lang="en-US" b="1" dirty="0">
                  <a:latin typeface="+mj-lt"/>
                </a:rPr>
                <a:t>BI &amp; Analytics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01613" y="1538288"/>
            <a:ext cx="3008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Serving Applications</a:t>
            </a:r>
          </a:p>
        </p:txBody>
      </p:sp>
      <p:grpSp>
        <p:nvGrpSpPr>
          <p:cNvPr id="17419" name="Group 6"/>
          <p:cNvGrpSpPr>
            <a:grpSpLocks/>
          </p:cNvGrpSpPr>
          <p:nvPr/>
        </p:nvGrpSpPr>
        <p:grpSpPr bwMode="auto">
          <a:xfrm>
            <a:off x="228600" y="1981200"/>
            <a:ext cx="2782888" cy="915988"/>
            <a:chOff x="496856" y="1568260"/>
            <a:chExt cx="2813941" cy="91626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Folded Corner 40"/>
            <p:cNvSpPr/>
            <p:nvPr/>
          </p:nvSpPr>
          <p:spPr>
            <a:xfrm>
              <a:off x="496856" y="1568260"/>
              <a:ext cx="871632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700" dirty="0" smtClean="0">
                  <a:solidFill>
                    <a:schemeClr val="bg1"/>
                  </a:solidFill>
                </a:rPr>
                <a:t>Web </a:t>
              </a:r>
              <a:r>
                <a:rPr lang="en-US" sz="1400" dirty="0" smtClean="0">
                  <a:solidFill>
                    <a:schemeClr val="bg1"/>
                  </a:solidFill>
                </a:rPr>
                <a:t>Serving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42" name="Folded Corner 41"/>
            <p:cNvSpPr/>
            <p:nvPr/>
          </p:nvSpPr>
          <p:spPr>
            <a:xfrm>
              <a:off x="1459985" y="1568260"/>
              <a:ext cx="873237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/>
                <a:t>NoSQLRDMS</a:t>
              </a:r>
              <a:endParaRPr lang="en-US" dirty="0"/>
            </a:p>
          </p:txBody>
        </p:sp>
        <p:sp>
          <p:nvSpPr>
            <p:cNvPr id="43" name="Folded Corner 42"/>
            <p:cNvSpPr/>
            <p:nvPr/>
          </p:nvSpPr>
          <p:spPr>
            <a:xfrm>
              <a:off x="2439165" y="1568260"/>
              <a:ext cx="871632" cy="916266"/>
            </a:xfrm>
            <a:prstGeom prst="foldedCorner">
              <a:avLst/>
            </a:prstGeom>
            <a:solidFill>
              <a:srgbClr val="3D518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…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817813" y="6083300"/>
            <a:ext cx="300672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Unstructured Systems</a:t>
            </a:r>
          </a:p>
        </p:txBody>
      </p:sp>
      <p:grpSp>
        <p:nvGrpSpPr>
          <p:cNvPr id="17417" name="Group 2"/>
          <p:cNvGrpSpPr>
            <a:grpSpLocks/>
          </p:cNvGrpSpPr>
          <p:nvPr/>
        </p:nvGrpSpPr>
        <p:grpSpPr bwMode="auto">
          <a:xfrm>
            <a:off x="2057400" y="5167313"/>
            <a:ext cx="4664075" cy="917575"/>
            <a:chOff x="2362200" y="5168067"/>
            <a:chExt cx="4663644" cy="916266"/>
          </a:xfrm>
        </p:grpSpPr>
        <p:sp>
          <p:nvSpPr>
            <p:cNvPr id="54" name="Folded Corner 53"/>
            <p:cNvSpPr/>
            <p:nvPr/>
          </p:nvSpPr>
          <p:spPr>
            <a:xfrm>
              <a:off x="2362200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Serving Logs</a:t>
              </a:r>
            </a:p>
          </p:txBody>
        </p:sp>
        <p:sp>
          <p:nvSpPr>
            <p:cNvPr id="55" name="Folded Corner 54"/>
            <p:cNvSpPr/>
            <p:nvPr/>
          </p:nvSpPr>
          <p:spPr>
            <a:xfrm>
              <a:off x="3314612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Social Media</a:t>
              </a:r>
            </a:p>
          </p:txBody>
        </p:sp>
        <p:sp>
          <p:nvSpPr>
            <p:cNvPr id="56" name="Folded Corner 55"/>
            <p:cNvSpPr/>
            <p:nvPr/>
          </p:nvSpPr>
          <p:spPr>
            <a:xfrm>
              <a:off x="4267024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Sensor Data</a:t>
              </a:r>
            </a:p>
          </p:txBody>
        </p:sp>
        <p:sp>
          <p:nvSpPr>
            <p:cNvPr id="57" name="Folded Corner 56"/>
            <p:cNvSpPr/>
            <p:nvPr/>
          </p:nvSpPr>
          <p:spPr>
            <a:xfrm>
              <a:off x="5219436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Text </a:t>
              </a:r>
              <a:r>
                <a:rPr lang="en-US" sz="1200" dirty="0"/>
                <a:t>Systems</a:t>
              </a:r>
              <a:endParaRPr lang="en-US" sz="1400" dirty="0"/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6171848" y="5168067"/>
              <a:ext cx="853996" cy="916266"/>
            </a:xfrm>
            <a:prstGeom prst="foldedCorner">
              <a:avLst/>
            </a:prstGeom>
            <a:solidFill>
              <a:srgbClr val="A1A17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…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3124200" y="2514600"/>
            <a:ext cx="2514600" cy="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76400" y="3048000"/>
            <a:ext cx="1676400" cy="198120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334000" y="3048000"/>
            <a:ext cx="1676400" cy="1981200"/>
          </a:xfrm>
          <a:prstGeom prst="straightConnector1">
            <a:avLst/>
          </a:prstGeom>
          <a:ln>
            <a:solidFill>
              <a:srgbClr val="A6A6A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6901841" y="3855301"/>
            <a:ext cx="1891859" cy="165358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r>
              <a:rPr lang="en-US" sz="1600" b="1" dirty="0"/>
              <a:t>80-90% of data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600" b="1" dirty="0"/>
              <a:t>produced today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600" b="1" dirty="0"/>
              <a:t>is unstructured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>
              <a:lnSpc>
                <a:spcPts val="1400"/>
              </a:lnSpc>
              <a:defRPr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19262" y="3844996"/>
            <a:ext cx="1891859" cy="165358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r>
              <a:rPr lang="en-US" sz="1600" b="1" dirty="0"/>
              <a:t>Gartner predicts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600" b="1" dirty="0"/>
              <a:t>800% data growth </a:t>
            </a:r>
          </a:p>
          <a:p>
            <a:pPr algn="ctr" eaLnBrk="1" hangingPunct="1">
              <a:lnSpc>
                <a:spcPts val="1400"/>
              </a:lnSpc>
              <a:defRPr/>
            </a:pPr>
            <a:r>
              <a:rPr lang="en-US" sz="1600" b="1" dirty="0"/>
              <a:t>over next 5 years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200" y="1947862"/>
            <a:ext cx="11606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Traditional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ETL &amp;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Message buses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8495514">
            <a:off x="5890352" y="3875191"/>
            <a:ext cx="11606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Traditional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ETL &amp;</a:t>
            </a:r>
          </a:p>
          <a:p>
            <a:pPr>
              <a:defRPr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Message buses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8" name="Group 19"/>
          <p:cNvGrpSpPr>
            <a:grpSpLocks/>
          </p:cNvGrpSpPr>
          <p:nvPr/>
        </p:nvGrpSpPr>
        <p:grpSpPr bwMode="auto">
          <a:xfrm>
            <a:off x="2272195" y="2886075"/>
            <a:ext cx="4201630" cy="2197101"/>
            <a:chOff x="2317901" y="2885642"/>
            <a:chExt cx="4202190" cy="2197534"/>
          </a:xfrm>
        </p:grpSpPr>
        <p:sp>
          <p:nvSpPr>
            <p:cNvPr id="49" name="Oval 48"/>
            <p:cNvSpPr/>
            <p:nvPr/>
          </p:nvSpPr>
          <p:spPr bwMode="auto">
            <a:xfrm>
              <a:off x="3321063" y="2885642"/>
              <a:ext cx="2276764" cy="1510372"/>
            </a:xfrm>
            <a:prstGeom prst="ellipse">
              <a:avLst/>
            </a:prstGeom>
            <a:gradFill flip="none" rotWithShape="1">
              <a:gsLst>
                <a:gs pos="0">
                  <a:srgbClr val="CCCCCC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lumMod val="50000"/>
                  <a:alpha val="3000"/>
                </a:schemeClr>
              </a:glow>
              <a:outerShdw blurRad="165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z="1000" b="1" dirty="0" smtClean="0">
                <a:solidFill>
                  <a:srgbClr val="595959"/>
                </a:solidFill>
              </a:endParaRPr>
            </a:p>
            <a:p>
              <a:pPr algn="ctr" eaLnBrk="1" hangingPunct="1">
                <a:defRPr/>
              </a:pPr>
              <a:r>
                <a:rPr lang="en-US" sz="1600" b="1" dirty="0" smtClean="0"/>
                <a:t>Apache Hadoop</a:t>
              </a:r>
              <a:endParaRPr lang="en-US" sz="1600" b="1" dirty="0" smtClean="0">
                <a:solidFill>
                  <a:srgbClr val="595959"/>
                </a:solidFill>
              </a:endParaRPr>
            </a:p>
            <a:p>
              <a:pPr algn="ctr" eaLnBrk="1" hangingPunct="1">
                <a:defRPr/>
              </a:pP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EsTsL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=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Store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</a:t>
              </a:r>
            </a:p>
            <a:p>
              <a:pPr algn="ctr" eaLnBrk="1" hangingPunct="1">
                <a:defRPr/>
              </a:pP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Custom Analytics</a:t>
              </a:r>
            </a:p>
          </p:txBody>
        </p:sp>
        <p:pic>
          <p:nvPicPr>
            <p:cNvPr id="50" name="Picture 49" descr="hadooplogo.gif"/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4097448" y="2892296"/>
              <a:ext cx="733045" cy="494349"/>
            </a:xfrm>
            <a:prstGeom prst="rect">
              <a:avLst/>
            </a:prstGeom>
            <a:effectLst>
              <a:outerShdw blurRad="63500" dir="4740000" sx="82000" sy="82000" kx="2700000" rotWithShape="0">
                <a:srgbClr val="000000">
                  <a:alpha val="27000"/>
                </a:srgbClr>
              </a:outerShdw>
              <a:reflection stA="18000" endPos="31000" dir="5400000" sy="-100000" algn="bl" rotWithShape="0"/>
            </a:effectLst>
          </p:spPr>
        </p:pic>
        <p:sp>
          <p:nvSpPr>
            <p:cNvPr id="51" name="Left-Right Arrow 50"/>
            <p:cNvSpPr/>
            <p:nvPr/>
          </p:nvSpPr>
          <p:spPr>
            <a:xfrm rot="1778073">
              <a:off x="2317901" y="3189878"/>
              <a:ext cx="924048" cy="317563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Left-Right Arrow 51"/>
            <p:cNvSpPr/>
            <p:nvPr/>
          </p:nvSpPr>
          <p:spPr>
            <a:xfrm rot="16200000">
              <a:off x="4110720" y="4628277"/>
              <a:ext cx="604956" cy="304841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Left-Right Arrow 52"/>
            <p:cNvSpPr/>
            <p:nvPr/>
          </p:nvSpPr>
          <p:spPr>
            <a:xfrm rot="9116437">
              <a:off x="5662727" y="3153983"/>
              <a:ext cx="857364" cy="317563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</p:spPr>
        <p:txBody>
          <a:bodyPr/>
          <a:lstStyle/>
          <a:p>
            <a:r>
              <a:rPr lang="en-US" dirty="0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3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this talk really about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0" dirty="0"/>
              <a:t>What is </a:t>
            </a:r>
            <a:r>
              <a:rPr lang="en-US" sz="2400" b="0" dirty="0" smtClean="0"/>
              <a:t>Hadoop</a:t>
            </a:r>
            <a:r>
              <a:rPr lang="en-US" sz="2400" b="0" dirty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what I’ve learned about Apache </a:t>
            </a:r>
            <a:r>
              <a:rPr lang="en-US" sz="2400" b="0" dirty="0" smtClean="0"/>
              <a:t>projects by </a:t>
            </a:r>
            <a:r>
              <a:rPr lang="en-US" sz="2400" b="0" dirty="0"/>
              <a:t>organizing a team </a:t>
            </a:r>
            <a:r>
              <a:rPr lang="en-US" sz="2400" b="0" dirty="0" smtClean="0"/>
              <a:t>of Apache </a:t>
            </a:r>
            <a:r>
              <a:rPr lang="en-US" sz="2400" b="0" dirty="0"/>
              <a:t>Hadoop committers for six years</a:t>
            </a:r>
            <a:r>
              <a:rPr lang="en-US" sz="2400" b="0" dirty="0" smtClean="0"/>
              <a:t>…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Sub-topics:</a:t>
            </a:r>
          </a:p>
          <a:p>
            <a:r>
              <a:rPr lang="en-US" sz="2400" dirty="0" smtClean="0"/>
              <a:t>Apache Hadoop Primer</a:t>
            </a:r>
          </a:p>
          <a:p>
            <a:r>
              <a:rPr lang="en-US" sz="2400" dirty="0" smtClean="0"/>
              <a:t>Hadoop and The Apache Way</a:t>
            </a:r>
          </a:p>
          <a:p>
            <a:r>
              <a:rPr lang="en-US" sz="2400" dirty="0"/>
              <a:t>Where Do We Go From Here?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665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Hadoop and The Apache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243" y="5155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6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 &amp; Apache Hadoop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111753"/>
            <a:ext cx="8686800" cy="4954588"/>
          </a:xfrm>
        </p:spPr>
        <p:txBody>
          <a:bodyPr/>
          <a:lstStyle/>
          <a:p>
            <a:r>
              <a:rPr lang="en-US" sz="2400" dirty="0" smtClean="0"/>
              <a:t>Yahoo! committed to scaling Hadoop from prototype to web-scale big data solution in 2006</a:t>
            </a:r>
          </a:p>
          <a:p>
            <a:endParaRPr lang="en-US" sz="1100" dirty="0" smtClean="0"/>
          </a:p>
          <a:p>
            <a:r>
              <a:rPr lang="en-US" sz="2400" dirty="0" smtClean="0"/>
              <a:t>Why would a corporation donate 300 person-years of software development to the Apache foundation?</a:t>
            </a:r>
          </a:p>
          <a:p>
            <a:pPr lvl="1"/>
            <a:r>
              <a:rPr lang="en-US" sz="2000" dirty="0" smtClean="0"/>
              <a:t>Clear market need for a web-scale big data system</a:t>
            </a:r>
          </a:p>
          <a:p>
            <a:pPr lvl="1"/>
            <a:r>
              <a:rPr lang="en-US" sz="2000" dirty="0" smtClean="0"/>
              <a:t>Belief that someone would build an open source solution</a:t>
            </a:r>
          </a:p>
          <a:p>
            <a:pPr lvl="1"/>
            <a:r>
              <a:rPr lang="en-US" sz="2000" dirty="0"/>
              <a:t>Proprietary software </a:t>
            </a:r>
            <a:r>
              <a:rPr lang="en-US" sz="2000" dirty="0" smtClean="0"/>
              <a:t>inevitably becomes expensive legacy software</a:t>
            </a:r>
          </a:p>
          <a:p>
            <a:pPr lvl="1"/>
            <a:r>
              <a:rPr lang="en-US" sz="2000" dirty="0" smtClean="0"/>
              <a:t>Key competitors committed to building proprietary systems</a:t>
            </a:r>
          </a:p>
          <a:p>
            <a:pPr lvl="1"/>
            <a:r>
              <a:rPr lang="en-US" sz="2000" dirty="0" smtClean="0"/>
              <a:t>Desire to attract top science &amp; systems talent by demonstrating that Yahoo! was a center of big data excellence</a:t>
            </a:r>
          </a:p>
          <a:p>
            <a:pPr lvl="1"/>
            <a:r>
              <a:rPr lang="en-US" sz="2000" dirty="0" smtClean="0"/>
              <a:t>Belief that a community and ecosystem could drive a big data platform faster than any individual company</a:t>
            </a:r>
          </a:p>
          <a:p>
            <a:pPr lvl="1"/>
            <a:r>
              <a:rPr lang="en-US" sz="2000" dirty="0" smtClean="0"/>
              <a:t>A belief that </a:t>
            </a:r>
            <a:r>
              <a:rPr lang="en-US" sz="2000" b="1" dirty="0"/>
              <a:t>T</a:t>
            </a:r>
            <a:r>
              <a:rPr lang="en-US" sz="2000" b="1" dirty="0" smtClean="0"/>
              <a:t>he Apache Way </a:t>
            </a:r>
            <a:r>
              <a:rPr lang="en-US" sz="2000" dirty="0" smtClean="0"/>
              <a:t>would produce </a:t>
            </a:r>
            <a:r>
              <a:rPr lang="en-US" sz="2000" b="1" dirty="0" smtClean="0"/>
              <a:t>better, longer lived, more widely used code </a:t>
            </a:r>
            <a:endParaRPr lang="en-US" sz="2400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4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bet is paying off!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96784" y="1151857"/>
            <a:ext cx="8513005" cy="4954588"/>
          </a:xfrm>
        </p:spPr>
        <p:txBody>
          <a:bodyPr/>
          <a:lstStyle/>
          <a:p>
            <a:r>
              <a:rPr lang="en-US" sz="2200" dirty="0" smtClean="0"/>
              <a:t>Hadoop is hugely successful!</a:t>
            </a:r>
          </a:p>
          <a:p>
            <a:pPr lvl="1"/>
            <a:r>
              <a:rPr lang="en-US" sz="2000" dirty="0" smtClean="0"/>
              <a:t>Hadoop is perceived as the next data architecture for enterprise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Project has large, diverse and growing committer base</a:t>
            </a:r>
          </a:p>
          <a:p>
            <a:pPr lvl="1"/>
            <a:r>
              <a:rPr lang="en-US" sz="2000" dirty="0" smtClean="0"/>
              <a:t>If Yahoo were to stop contributing, Hadoop would keep improving</a:t>
            </a:r>
          </a:p>
          <a:p>
            <a:endParaRPr lang="en-US" sz="2200" dirty="0" smtClean="0"/>
          </a:p>
          <a:p>
            <a:r>
              <a:rPr lang="en-US" sz="2200" dirty="0" smtClean="0"/>
              <a:t>Hadoop has become very fast, stable and scalable</a:t>
            </a:r>
          </a:p>
          <a:p>
            <a:endParaRPr lang="en-US" sz="2200" dirty="0" smtClean="0"/>
          </a:p>
          <a:p>
            <a:r>
              <a:rPr lang="en-US" sz="2200" dirty="0" smtClean="0"/>
              <a:t>Ecosystem building more than any one company could</a:t>
            </a:r>
          </a:p>
          <a:p>
            <a:pPr lvl="1"/>
            <a:r>
              <a:rPr lang="en-US" sz="2000" dirty="0" smtClean="0"/>
              <a:t>Addition of new Apache components (Hive, </a:t>
            </a:r>
            <a:r>
              <a:rPr lang="en-US" sz="2000" dirty="0" err="1" smtClean="0"/>
              <a:t>HBase</a:t>
            </a:r>
            <a:r>
              <a:rPr lang="en-US" sz="2000" dirty="0" smtClean="0"/>
              <a:t>, Mahout, etc.)</a:t>
            </a:r>
          </a:p>
          <a:p>
            <a:pPr lvl="1"/>
            <a:r>
              <a:rPr lang="en-US" sz="2000" dirty="0" smtClean="0"/>
              <a:t>Hardware, cloud</a:t>
            </a:r>
            <a:r>
              <a:rPr lang="en-US" sz="2000" dirty="0"/>
              <a:t> </a:t>
            </a:r>
            <a:r>
              <a:rPr lang="en-US" sz="2000" dirty="0" smtClean="0"/>
              <a:t>and software companies coming now contributing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I guess the Apache Way works…</a:t>
            </a:r>
          </a:p>
        </p:txBody>
      </p:sp>
    </p:spTree>
    <p:extLst>
      <p:ext uri="{BB962C8B-B14F-4D97-AF65-F5344CB8AC3E}">
        <p14:creationId xmlns:p14="http://schemas.microsoft.com/office/powerpoint/2010/main" val="102353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77838" y="1205407"/>
            <a:ext cx="8285162" cy="526122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56B439"/>
              </a:buClr>
            </a:pPr>
            <a:r>
              <a:rPr lang="en-US" b="1" dirty="0" smtClean="0"/>
              <a:t>Huge visibility and big financial upside!</a:t>
            </a:r>
          </a:p>
          <a:p>
            <a:pPr lvl="1">
              <a:buClr>
                <a:srgbClr val="56B439"/>
              </a:buClr>
            </a:pPr>
            <a:r>
              <a:rPr lang="en-US" b="1" dirty="0" smtClean="0"/>
              <a:t>Harsh </a:t>
            </a:r>
            <a:r>
              <a:rPr lang="en-US" b="1" dirty="0"/>
              <a:t>project </a:t>
            </a:r>
            <a:r>
              <a:rPr lang="en-US" b="1" dirty="0" smtClean="0"/>
              <a:t>politics</a:t>
            </a:r>
          </a:p>
          <a:p>
            <a:pPr lvl="1">
              <a:buClr>
                <a:srgbClr val="56B439"/>
              </a:buClr>
            </a:pPr>
            <a:r>
              <a:rPr lang="en-US" b="1" dirty="0" smtClean="0"/>
              <a:t>Vendors spreading FUD &amp; negativity</a:t>
            </a:r>
          </a:p>
          <a:p>
            <a:pPr>
              <a:buClr>
                <a:srgbClr val="56B439"/>
              </a:buClr>
            </a:pPr>
            <a:r>
              <a:rPr lang="en-US" b="1" dirty="0" smtClean="0"/>
              <a:t>The PMC challenged for control of Hadoop</a:t>
            </a:r>
          </a:p>
          <a:p>
            <a:pPr lvl="1">
              <a:buClr>
                <a:srgbClr val="56B439"/>
              </a:buClr>
            </a:pPr>
            <a:r>
              <a:rPr lang="en-US" b="1" dirty="0" smtClean="0"/>
              <a:t>Calls </a:t>
            </a:r>
            <a:r>
              <a:rPr lang="en-US" b="1" dirty="0"/>
              <a:t>for Standards body outside </a:t>
            </a:r>
            <a:r>
              <a:rPr lang="en-US" b="1" dirty="0" smtClean="0"/>
              <a:t>Apache</a:t>
            </a:r>
          </a:p>
          <a:p>
            <a:pPr lvl="1">
              <a:buClr>
                <a:srgbClr val="56B439"/>
              </a:buClr>
            </a:pPr>
            <a:r>
              <a:rPr lang="en-US" b="1" dirty="0" smtClean="0"/>
              <a:t>Abuse of the Apache Hadoop brand guidelines</a:t>
            </a:r>
          </a:p>
          <a:p>
            <a:pPr>
              <a:buClr>
                <a:srgbClr val="56B439"/>
              </a:buClr>
            </a:pPr>
            <a:r>
              <a:rPr lang="en-US" b="1" dirty="0" smtClean="0"/>
              <a:t>Increasing size and complexity of code base</a:t>
            </a:r>
            <a:endParaRPr lang="en-US" b="1" dirty="0"/>
          </a:p>
          <a:p>
            <a:pPr lvl="1">
              <a:buClr>
                <a:srgbClr val="56B439"/>
              </a:buClr>
            </a:pPr>
            <a:r>
              <a:rPr lang="en-US" b="1" dirty="0"/>
              <a:t>Very long release cycles &amp; </a:t>
            </a:r>
            <a:r>
              <a:rPr lang="en-US" b="1" dirty="0" smtClean="0"/>
              <a:t>unstable trunk</a:t>
            </a:r>
            <a:endParaRPr lang="en-US" b="1" dirty="0"/>
          </a:p>
          <a:p>
            <a:pPr lvl="1">
              <a:buClr>
                <a:srgbClr val="56B439"/>
              </a:buClr>
            </a:pPr>
            <a:r>
              <a:rPr lang="en-US" b="1" dirty="0" smtClean="0"/>
              <a:t>0.20 to 0.23 is taking ~</a:t>
            </a:r>
            <a:r>
              <a:rPr lang="en-US" b="1" dirty="0"/>
              <a:t>3 years</a:t>
            </a:r>
          </a:p>
          <a:p>
            <a:pPr>
              <a:buClr>
                <a:srgbClr val="56B439"/>
              </a:buClr>
            </a:pPr>
            <a:r>
              <a:rPr lang="en-US" b="1" dirty="0" smtClean="0"/>
              <a:t>New users finding Hadoop too hard to use</a:t>
            </a:r>
          </a:p>
          <a:p>
            <a:pPr lvl="1">
              <a:buClr>
                <a:srgbClr val="56B439"/>
              </a:buClr>
            </a:pPr>
            <a:r>
              <a:rPr lang="en-US" b="1" dirty="0" smtClean="0"/>
              <a:t>It takes skilled people to manage and use</a:t>
            </a:r>
          </a:p>
          <a:p>
            <a:pPr lvl="1">
              <a:buClr>
                <a:srgbClr val="56B439"/>
              </a:buClr>
            </a:pPr>
            <a:r>
              <a:rPr lang="en-US" b="1" dirty="0" smtClean="0"/>
              <a:t>There are not enough such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 anchor="ctr"/>
          <a:lstStyle/>
          <a:p>
            <a:r>
              <a:rPr lang="en-US" dirty="0" smtClean="0"/>
              <a:t>But, success brings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02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77838" y="1205408"/>
            <a:ext cx="8285162" cy="49514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56B439"/>
              </a:buClr>
            </a:pPr>
            <a:r>
              <a:rPr lang="en-US" b="1" dirty="0" smtClean="0"/>
              <a:t>What is Apache about? </a:t>
            </a:r>
            <a:r>
              <a:rPr lang="en-US" dirty="0" smtClean="0"/>
              <a:t>– </a:t>
            </a:r>
            <a:r>
              <a:rPr lang="en-US" i="1" dirty="0" smtClean="0"/>
              <a:t>From the Apache FAQ</a:t>
            </a:r>
          </a:p>
          <a:p>
            <a:pPr lvl="1"/>
            <a:r>
              <a:rPr lang="en-US" smtClean="0"/>
              <a:t>Transparency, </a:t>
            </a:r>
            <a:r>
              <a:rPr lang="en-US" dirty="0"/>
              <a:t>consensus, non-affiliation, respect for fellow developers, and meritocracy, in no specific order.</a:t>
            </a:r>
          </a:p>
          <a:p>
            <a:endParaRPr lang="en-US" dirty="0"/>
          </a:p>
          <a:p>
            <a:pPr>
              <a:buClr>
                <a:srgbClr val="57B439"/>
              </a:buClr>
            </a:pPr>
            <a:r>
              <a:rPr lang="en-US" b="1" dirty="0"/>
              <a:t>What is Apache not about? </a:t>
            </a:r>
            <a:r>
              <a:rPr lang="en-US" dirty="0"/>
              <a:t>– </a:t>
            </a:r>
            <a:r>
              <a:rPr lang="en-US" i="1" dirty="0"/>
              <a:t>From the Apache FAQ</a:t>
            </a:r>
          </a:p>
          <a:p>
            <a:pPr lvl="1"/>
            <a:r>
              <a:rPr lang="en-US" dirty="0"/>
              <a:t>To flame someone to shreds, to make code decisions on IRC, to demand someone else to fix your bugs.</a:t>
            </a:r>
          </a:p>
          <a:p>
            <a:pPr>
              <a:buClr>
                <a:srgbClr val="57B439"/>
              </a:buClr>
            </a:pPr>
            <a:endParaRPr lang="en-US" dirty="0"/>
          </a:p>
          <a:p>
            <a:pPr>
              <a:buClr>
                <a:srgbClr val="57B439"/>
              </a:buClr>
            </a:pPr>
            <a:r>
              <a:rPr lang="en-US" b="1" dirty="0" smtClean="0"/>
              <a:t>The Apache Way </a:t>
            </a:r>
            <a:r>
              <a:rPr lang="en-US" dirty="0" smtClean="0"/>
              <a:t>is primarily about </a:t>
            </a:r>
            <a:r>
              <a:rPr lang="en-US" b="1" dirty="0" smtClean="0"/>
              <a:t>Community</a:t>
            </a:r>
            <a:r>
              <a:rPr lang="en-US" dirty="0" smtClean="0"/>
              <a:t>, </a:t>
            </a:r>
            <a:r>
              <a:rPr lang="en-US" b="1" dirty="0" smtClean="0"/>
              <a:t>Merit</a:t>
            </a:r>
            <a:r>
              <a:rPr lang="en-US" dirty="0" smtClean="0"/>
              <a:t>, and </a:t>
            </a:r>
            <a:r>
              <a:rPr lang="en-US" b="1" dirty="0" smtClean="0"/>
              <a:t>Openness</a:t>
            </a:r>
            <a:r>
              <a:rPr lang="en-US" dirty="0" smtClean="0"/>
              <a:t>, backed up by </a:t>
            </a:r>
            <a:r>
              <a:rPr lang="en-US" b="1" dirty="0" smtClean="0"/>
              <a:t>Pragmatism</a:t>
            </a:r>
            <a:r>
              <a:rPr lang="en-US" dirty="0" smtClean="0"/>
              <a:t> and </a:t>
            </a:r>
            <a:r>
              <a:rPr lang="en-US" b="1" dirty="0" smtClean="0"/>
              <a:t>Charity</a:t>
            </a:r>
            <a:r>
              <a:rPr lang="en-US" dirty="0" smtClean="0"/>
              <a:t>. - </a:t>
            </a:r>
            <a:r>
              <a:rPr lang="en-US" i="1" dirty="0" smtClean="0"/>
              <a:t>Shane </a:t>
            </a:r>
            <a:r>
              <a:rPr lang="en-US" i="1" dirty="0" err="1" smtClean="0"/>
              <a:t>Curcuru</a:t>
            </a:r>
            <a:endParaRPr lang="en-US" i="1" dirty="0" smtClean="0"/>
          </a:p>
          <a:p>
            <a:pPr>
              <a:buClr>
                <a:srgbClr val="57B439"/>
              </a:buClr>
            </a:pPr>
            <a:endParaRPr lang="en-US" dirty="0"/>
          </a:p>
          <a:p>
            <a:pPr>
              <a:buClr>
                <a:srgbClr val="57B439"/>
              </a:buClr>
            </a:pPr>
            <a:r>
              <a:rPr lang="en-US" dirty="0"/>
              <a:t>Apache believes in </a:t>
            </a:r>
            <a:r>
              <a:rPr lang="en-US" b="1" dirty="0"/>
              <a:t>Community over </a:t>
            </a:r>
            <a:r>
              <a:rPr lang="en-US" b="1" dirty="0" smtClean="0"/>
              <a:t>Code.</a:t>
            </a:r>
            <a:br>
              <a:rPr lang="en-US" b="1" dirty="0" smtClean="0"/>
            </a:br>
            <a:r>
              <a:rPr lang="en-US" i="1" dirty="0" smtClean="0"/>
              <a:t>(I hear this a lot)</a:t>
            </a:r>
            <a:endParaRPr lang="en-US" i="1" dirty="0"/>
          </a:p>
          <a:p>
            <a:pPr>
              <a:buClr>
                <a:srgbClr val="56B439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 anchor="ctr"/>
          <a:lstStyle/>
          <a:p>
            <a:r>
              <a:rPr lang="en-US" dirty="0" smtClean="0"/>
              <a:t>What is the Apache 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0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77838" y="1205408"/>
            <a:ext cx="8285162" cy="4951412"/>
          </a:xfrm>
        </p:spPr>
        <p:txBody>
          <a:bodyPr>
            <a:normAutofit/>
          </a:bodyPr>
          <a:lstStyle/>
          <a:p>
            <a:pPr>
              <a:buClr>
                <a:srgbClr val="56B439"/>
              </a:buClr>
            </a:pPr>
            <a:r>
              <a:rPr lang="en-US" b="1" dirty="0"/>
              <a:t>Community over </a:t>
            </a:r>
            <a:r>
              <a:rPr lang="en-US" b="1" dirty="0" smtClean="0"/>
              <a:t>Code - Transparency, Openness, Mutual Respect</a:t>
            </a:r>
          </a:p>
          <a:p>
            <a:pPr>
              <a:buClr>
                <a:srgbClr val="56B439"/>
              </a:buClr>
            </a:pPr>
            <a:endParaRPr lang="en-US" b="1" dirty="0" smtClean="0"/>
          </a:p>
          <a:p>
            <a:pPr>
              <a:buClr>
                <a:srgbClr val="56B439"/>
              </a:buClr>
            </a:pPr>
            <a:r>
              <a:rPr lang="en-US" b="1" dirty="0" smtClean="0"/>
              <a:t>Meritocracy, Consensus, Non</a:t>
            </a:r>
            <a:r>
              <a:rPr lang="en-US" b="1" dirty="0"/>
              <a:t>-</a:t>
            </a:r>
            <a:r>
              <a:rPr lang="en-US" b="1" dirty="0" smtClean="0"/>
              <a:t>affiliation</a:t>
            </a:r>
            <a:endParaRPr lang="en-US" dirty="0" smtClean="0"/>
          </a:p>
          <a:p>
            <a:pPr>
              <a:buClr>
                <a:srgbClr val="57B439"/>
              </a:buClr>
            </a:pPr>
            <a:endParaRPr lang="en-US" b="1" dirty="0" smtClean="0"/>
          </a:p>
          <a:p>
            <a:pPr>
              <a:buClr>
                <a:srgbClr val="57B439"/>
              </a:buClr>
            </a:pPr>
            <a:r>
              <a:rPr lang="en-US" b="1" dirty="0" smtClean="0"/>
              <a:t>Pragmatism</a:t>
            </a:r>
            <a:r>
              <a:rPr lang="en-US" dirty="0"/>
              <a:t> &amp;</a:t>
            </a:r>
            <a:r>
              <a:rPr lang="en-US" dirty="0" smtClean="0"/>
              <a:t> </a:t>
            </a:r>
            <a:r>
              <a:rPr lang="en-US" b="1" dirty="0" smtClean="0"/>
              <a:t>Charity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 anchor="ctr"/>
          <a:lstStyle/>
          <a:p>
            <a:r>
              <a:rPr lang="en-US" dirty="0" smtClean="0"/>
              <a:t>Boiling it down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91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77838" y="1205407"/>
            <a:ext cx="8666162" cy="526122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56B439"/>
              </a:buClr>
            </a:pPr>
            <a:r>
              <a:rPr lang="en-US" b="1" dirty="0"/>
              <a:t>Community over </a:t>
            </a:r>
            <a:r>
              <a:rPr lang="en-US" b="1" dirty="0" smtClean="0"/>
              <a:t>Code - Transparency, Openness, Mutual Respect</a:t>
            </a:r>
            <a:endParaRPr lang="en-US" dirty="0" smtClean="0"/>
          </a:p>
          <a:p>
            <a:pPr lvl="1">
              <a:buClr>
                <a:srgbClr val="56B439"/>
              </a:buClr>
            </a:pPr>
            <a:r>
              <a:rPr lang="en-US" dirty="0"/>
              <a:t>Aggressive optimism &amp; a no enemies policy pays </a:t>
            </a:r>
            <a:r>
              <a:rPr lang="en-US" dirty="0" smtClean="0"/>
              <a:t>dividends</a:t>
            </a:r>
          </a:p>
          <a:p>
            <a:pPr lvl="1">
              <a:buClr>
                <a:srgbClr val="56B439"/>
              </a:buClr>
            </a:pPr>
            <a:r>
              <a:rPr lang="en-US" dirty="0" smtClean="0"/>
              <a:t>Leaders must publish designs, plans, roadmaps</a:t>
            </a:r>
          </a:p>
          <a:p>
            <a:pPr lvl="1">
              <a:buClr>
                <a:srgbClr val="56B439"/>
              </a:buClr>
            </a:pPr>
            <a:r>
              <a:rPr lang="en-US" dirty="0" smtClean="0"/>
              <a:t>It’s </a:t>
            </a:r>
            <a:r>
              <a:rPr lang="en-US" dirty="0"/>
              <a:t>ok if people meet and then share proposals on the list</a:t>
            </a:r>
            <a:r>
              <a:rPr lang="en-US" dirty="0" smtClean="0"/>
              <a:t>!</a:t>
            </a:r>
            <a:endParaRPr lang="en-US" dirty="0"/>
          </a:p>
          <a:p>
            <a:pPr>
              <a:buClr>
                <a:srgbClr val="56B439"/>
              </a:buClr>
            </a:pPr>
            <a:r>
              <a:rPr lang="en-US" b="1" dirty="0" smtClean="0"/>
              <a:t>Meritocracy, Consensus, Non</a:t>
            </a:r>
            <a:r>
              <a:rPr lang="en-US" b="1" dirty="0"/>
              <a:t>-</a:t>
            </a:r>
            <a:r>
              <a:rPr lang="en-US" b="1" dirty="0" smtClean="0"/>
              <a:t>affiliation</a:t>
            </a:r>
          </a:p>
          <a:p>
            <a:pPr lvl="1">
              <a:buClr>
                <a:srgbClr val="56B439"/>
              </a:buClr>
            </a:pPr>
            <a:r>
              <a:rPr lang="en-US" dirty="0" smtClean="0"/>
              <a:t>Influence the community by contributing great new work!</a:t>
            </a:r>
          </a:p>
          <a:p>
            <a:pPr lvl="1">
              <a:buClr>
                <a:srgbClr val="56B439"/>
              </a:buClr>
            </a:pPr>
            <a:r>
              <a:rPr lang="en-US" dirty="0"/>
              <a:t>Acknowledge domain experts in various project components</a:t>
            </a:r>
          </a:p>
          <a:p>
            <a:pPr lvl="1">
              <a:buClr>
                <a:srgbClr val="56B439"/>
              </a:buClr>
            </a:pPr>
            <a:r>
              <a:rPr lang="en-US" dirty="0" smtClean="0"/>
              <a:t>Fight!  Your vote only counts if you speak up.</a:t>
            </a:r>
          </a:p>
          <a:p>
            <a:pPr lvl="1">
              <a:buClr>
                <a:srgbClr val="56B439"/>
              </a:buClr>
            </a:pPr>
            <a:r>
              <a:rPr lang="en-US" dirty="0" smtClean="0"/>
              <a:t>Rejecting contributions is ok.</a:t>
            </a:r>
          </a:p>
          <a:p>
            <a:pPr lvl="2">
              <a:buClr>
                <a:srgbClr val="56B439"/>
              </a:buClr>
            </a:pPr>
            <a:r>
              <a:rPr lang="en-US" dirty="0" smtClean="0"/>
              <a:t>Assigning work via whining is not!</a:t>
            </a:r>
          </a:p>
          <a:p>
            <a:pPr>
              <a:buClr>
                <a:srgbClr val="57B439"/>
              </a:buClr>
            </a:pPr>
            <a:r>
              <a:rPr lang="en-US" b="1" dirty="0" smtClean="0"/>
              <a:t>Pragmatism &amp; Charity</a:t>
            </a:r>
          </a:p>
          <a:p>
            <a:pPr lvl="1">
              <a:buClr>
                <a:srgbClr val="57B439"/>
              </a:buClr>
            </a:pPr>
            <a:r>
              <a:rPr lang="en-US" dirty="0" smtClean="0"/>
              <a:t>Hadoop is big business, companies are here to stay, use them</a:t>
            </a:r>
          </a:p>
          <a:p>
            <a:pPr lvl="1">
              <a:buClr>
                <a:srgbClr val="57B439"/>
              </a:buClr>
            </a:pPr>
            <a:r>
              <a:rPr lang="en-US" b="1" dirty="0" smtClean="0"/>
              <a:t>Mentor</a:t>
            </a:r>
            <a:r>
              <a:rPr lang="en-US" dirty="0" smtClean="0"/>
              <a:t> new contributors!</a:t>
            </a:r>
          </a:p>
          <a:p>
            <a:pPr lvl="1">
              <a:buClr>
                <a:srgbClr val="57B439"/>
              </a:buClr>
            </a:pPr>
            <a:r>
              <a:rPr lang="en-US" dirty="0" smtClean="0"/>
              <a:t>Make Hadoop </a:t>
            </a:r>
            <a:r>
              <a:rPr lang="en-US" b="1" dirty="0" smtClean="0"/>
              <a:t>easier to use</a:t>
            </a:r>
            <a:r>
              <a:rPr lang="en-US" dirty="0" smtClean="0"/>
              <a:t>!</a:t>
            </a:r>
          </a:p>
          <a:p>
            <a:pPr lvl="1">
              <a:buClr>
                <a:srgbClr val="57B439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06063" cy="1016000"/>
          </a:xfrm>
        </p:spPr>
        <p:txBody>
          <a:bodyPr anchor="ctr"/>
          <a:lstStyle/>
          <a:p>
            <a:r>
              <a:rPr lang="en-US" dirty="0" smtClean="0"/>
              <a:t>Hadoop &amp; the Apache Way,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40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Where Do We Go From Here</a:t>
            </a:r>
            <a:r>
              <a:rPr lang="en-US" sz="4400" dirty="0" smtClean="0"/>
              <a:t>?</a:t>
            </a:r>
            <a:r>
              <a:rPr lang="en-US" sz="4400" dirty="0">
                <a:solidFill>
                  <a:srgbClr val="C3C3C3"/>
                </a:solidFill>
              </a:rPr>
              <a:t/>
            </a:r>
            <a:br>
              <a:rPr lang="en-US" sz="4400" dirty="0">
                <a:solidFill>
                  <a:srgbClr val="C3C3C3"/>
                </a:solidFill>
              </a:rPr>
            </a:b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437411" y="2791462"/>
            <a:ext cx="8259884" cy="33580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Vision:</a:t>
            </a:r>
            <a:endParaRPr lang="en-US" dirty="0"/>
          </a:p>
          <a:p>
            <a:pPr marL="0" indent="0" algn="ctr">
              <a:buNone/>
            </a:pPr>
            <a:r>
              <a:rPr lang="en-US" sz="4400" b="0" dirty="0"/>
              <a:t>Half of the world’s data will be processed by Apache Hadoop within 5 </a:t>
            </a:r>
            <a:r>
              <a:rPr lang="en-US" sz="4400" b="0" dirty="0" smtClean="0"/>
              <a:t>years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b="0" dirty="0" smtClean="0">
                <a:solidFill>
                  <a:srgbClr val="FF0000"/>
                </a:solidFill>
              </a:rPr>
              <a:t>Ubiquity is the Goal!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298" y="65389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5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</a:t>
            </a:r>
            <a:r>
              <a:rPr lang="en-US" dirty="0" smtClean="0"/>
              <a:t>achieve ubiquity?...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199" y="1165225"/>
            <a:ext cx="8546007" cy="495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Integrate with existing data architectures</a:t>
            </a:r>
          </a:p>
          <a:p>
            <a:pPr lvl="1">
              <a:defRPr/>
            </a:pPr>
            <a:r>
              <a:rPr lang="en-US" sz="2600" dirty="0"/>
              <a:t>Extend </a:t>
            </a:r>
            <a:r>
              <a:rPr lang="en-US" sz="2600" dirty="0" smtClean="0"/>
              <a:t>Hadoop project APIs to allow make it easy to integrate and specialize Hadoop</a:t>
            </a:r>
          </a:p>
          <a:p>
            <a:pPr lvl="1">
              <a:defRPr/>
            </a:pPr>
            <a:r>
              <a:rPr lang="en-US" sz="2600" dirty="0" smtClean="0"/>
              <a:t>Create an ecosystem of ISVs and OEMs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Make Apache Hadoop easy to use</a:t>
            </a:r>
            <a:endParaRPr lang="en-US" sz="2800" dirty="0"/>
          </a:p>
          <a:p>
            <a:pPr lvl="1">
              <a:defRPr/>
            </a:pPr>
            <a:r>
              <a:rPr lang="en-US" sz="2600" dirty="0" smtClean="0"/>
              <a:t>Fix user challenges, package working binaries</a:t>
            </a:r>
          </a:p>
          <a:p>
            <a:pPr lvl="1">
              <a:defRPr/>
            </a:pPr>
            <a:r>
              <a:rPr lang="en-US" sz="2600" dirty="0" smtClean="0"/>
              <a:t>Improve </a:t>
            </a:r>
            <a:r>
              <a:rPr lang="en-US" sz="2600" dirty="0"/>
              <a:t>and extend </a:t>
            </a:r>
            <a:r>
              <a:rPr lang="en-US" sz="2600" dirty="0" smtClean="0"/>
              <a:t>Hadoop documentation</a:t>
            </a:r>
            <a:endParaRPr lang="en-US" sz="2600" dirty="0"/>
          </a:p>
          <a:p>
            <a:pPr lvl="1">
              <a:defRPr/>
            </a:pPr>
            <a:r>
              <a:rPr lang="en-US" sz="2600" dirty="0" smtClean="0"/>
              <a:t>Build training, support &amp; pro-serve ecosystem</a:t>
            </a:r>
            <a:endParaRPr lang="en-US" sz="26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02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strong partner ecosystem!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6" name="Content Placeholder 25"/>
          <p:cNvSpPr txBox="1">
            <a:spLocks/>
          </p:cNvSpPr>
          <p:nvPr/>
        </p:nvSpPr>
        <p:spPr>
          <a:xfrm>
            <a:off x="457199" y="1251289"/>
            <a:ext cx="3352985" cy="48564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en-US" sz="1800" b="1" dirty="0" smtClean="0"/>
              <a:t>Unify the community around a strong Apache Hadoop offering</a:t>
            </a:r>
          </a:p>
          <a:p>
            <a:endParaRPr lang="en-US" sz="1200" b="1" dirty="0" smtClean="0"/>
          </a:p>
          <a:p>
            <a:r>
              <a:rPr lang="en-US" sz="1800" b="1" dirty="0" smtClean="0"/>
              <a:t>Make Apache Hadoop easier to integrate &amp; extend</a:t>
            </a:r>
          </a:p>
          <a:p>
            <a:pPr lvl="1"/>
            <a:r>
              <a:rPr lang="en-US" sz="1600" dirty="0" smtClean="0"/>
              <a:t>Work closely with partners to define and build open APIs</a:t>
            </a:r>
          </a:p>
          <a:p>
            <a:pPr lvl="1"/>
            <a:r>
              <a:rPr lang="en-US" sz="1600" dirty="0" smtClean="0"/>
              <a:t>Everything contributed back to Apache</a:t>
            </a:r>
          </a:p>
          <a:p>
            <a:pPr marL="0" indent="0">
              <a:buFont typeface="Arial"/>
              <a:buNone/>
            </a:pPr>
            <a:endParaRPr lang="en-US" sz="1200" dirty="0" smtClean="0"/>
          </a:p>
          <a:p>
            <a:r>
              <a:rPr lang="en-US" sz="1800" b="1" dirty="0" smtClean="0"/>
              <a:t>Provide enablement services as necessary to optimize integration</a:t>
            </a:r>
          </a:p>
          <a:p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055913" y="1702045"/>
            <a:ext cx="4437623" cy="3172670"/>
            <a:chOff x="1181652" y="1756216"/>
            <a:chExt cx="6447183" cy="3906304"/>
          </a:xfrm>
        </p:grpSpPr>
        <p:sp>
          <p:nvSpPr>
            <p:cNvPr id="8" name="Rectangle 7"/>
            <p:cNvSpPr/>
            <p:nvPr/>
          </p:nvSpPr>
          <p:spPr>
            <a:xfrm>
              <a:off x="1181652" y="4889477"/>
              <a:ext cx="3081131" cy="773043"/>
            </a:xfrm>
            <a:prstGeom prst="rect">
              <a:avLst/>
            </a:prstGeom>
            <a:solidFill>
              <a:srgbClr val="3D518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Hardware Partners</a:t>
              </a:r>
              <a:endParaRPr lang="en-US" sz="10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7704" y="4889477"/>
              <a:ext cx="3081131" cy="773043"/>
            </a:xfrm>
            <a:prstGeom prst="rect">
              <a:avLst/>
            </a:prstGeom>
            <a:solidFill>
              <a:srgbClr val="3D518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Cloud &amp; Hosting Platform Partners</a:t>
              </a:r>
              <a:endParaRPr lang="en-US" sz="1050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89747" y="3011445"/>
              <a:ext cx="2177666" cy="1510373"/>
            </a:xfrm>
            <a:prstGeom prst="ellipse">
              <a:avLst/>
            </a:prstGeom>
            <a:gradFill flip="none" rotWithShape="1">
              <a:gsLst>
                <a:gs pos="0">
                  <a:srgbClr val="CCCCCC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lumMod val="50000"/>
                  <a:alpha val="3000"/>
                </a:schemeClr>
              </a:glow>
              <a:outerShdw blurRad="165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defRPr/>
              </a:pPr>
              <a:endParaRPr lang="en-US" sz="500" b="1" dirty="0" smtClean="0">
                <a:solidFill>
                  <a:srgbClr val="595959"/>
                </a:solidFill>
              </a:endParaRPr>
            </a:p>
          </p:txBody>
        </p:sp>
        <p:pic>
          <p:nvPicPr>
            <p:cNvPr id="11" name="Picture 10" descr="hadooplogo.gif"/>
            <p:cNvPicPr>
              <a:picLocks noChangeAspect="1"/>
            </p:cNvPicPr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3912052" y="3310103"/>
              <a:ext cx="1020388" cy="688126"/>
            </a:xfrm>
            <a:prstGeom prst="rect">
              <a:avLst/>
            </a:prstGeom>
            <a:effectLst>
              <a:outerShdw blurRad="63500" dir="4740000" sx="82000" sy="82000" kx="2700000" rotWithShape="0">
                <a:srgbClr val="000000">
                  <a:alpha val="27000"/>
                </a:srgbClr>
              </a:outerShdw>
              <a:reflection stA="18000" endPos="31000" dir="5400000" sy="-100000" algn="bl" rotWithShape="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6118087" y="2761147"/>
              <a:ext cx="1510748" cy="1918500"/>
            </a:xfrm>
            <a:prstGeom prst="rect">
              <a:avLst/>
            </a:prstGeom>
            <a:solidFill>
              <a:srgbClr val="3D518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DW, Analytics &amp; BI Partners</a:t>
              </a:r>
              <a:endParaRPr lang="en-US" sz="105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1652" y="2761147"/>
              <a:ext cx="1457739" cy="1918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Serving &amp; Unstructured Data Systems Partners</a:t>
              </a:r>
            </a:p>
          </p:txBody>
        </p:sp>
        <p:sp>
          <p:nvSpPr>
            <p:cNvPr id="14" name="Left-Right Arrow 13"/>
            <p:cNvSpPr/>
            <p:nvPr/>
          </p:nvSpPr>
          <p:spPr>
            <a:xfrm rot="2129251">
              <a:off x="5067774" y="4513995"/>
              <a:ext cx="337290" cy="200899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5" name="Left-Right Arrow 14"/>
            <p:cNvSpPr/>
            <p:nvPr/>
          </p:nvSpPr>
          <p:spPr>
            <a:xfrm rot="7460500">
              <a:off x="3470314" y="4556889"/>
              <a:ext cx="337290" cy="200899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5659324" y="3677863"/>
              <a:ext cx="337290" cy="200899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7" name="Left-Right Arrow 16"/>
            <p:cNvSpPr/>
            <p:nvPr/>
          </p:nvSpPr>
          <p:spPr>
            <a:xfrm>
              <a:off x="2784258" y="3676801"/>
              <a:ext cx="337290" cy="200899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8" name="Left-Right Arrow 17"/>
            <p:cNvSpPr/>
            <p:nvPr/>
          </p:nvSpPr>
          <p:spPr>
            <a:xfrm rot="2353932">
              <a:off x="3509865" y="2736680"/>
              <a:ext cx="337290" cy="200899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47704" y="1756216"/>
              <a:ext cx="3081131" cy="773043"/>
            </a:xfrm>
            <a:prstGeom prst="rect">
              <a:avLst/>
            </a:prstGeom>
            <a:solidFill>
              <a:srgbClr val="3D518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Integration &amp; Services Partners</a:t>
              </a:r>
              <a:endParaRPr lang="en-US" sz="10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1652" y="1756216"/>
              <a:ext cx="3081131" cy="773043"/>
            </a:xfrm>
            <a:prstGeom prst="rect">
              <a:avLst/>
            </a:prstGeom>
            <a:solidFill>
              <a:srgbClr val="3D518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Hadoop </a:t>
              </a:r>
              <a:r>
                <a:rPr lang="en-US" sz="1050" dirty="0"/>
                <a:t>Application Partners</a:t>
              </a:r>
            </a:p>
          </p:txBody>
        </p:sp>
        <p:sp>
          <p:nvSpPr>
            <p:cNvPr id="21" name="Left-Right Arrow 20"/>
            <p:cNvSpPr/>
            <p:nvPr/>
          </p:nvSpPr>
          <p:spPr>
            <a:xfrm rot="7460500">
              <a:off x="4991254" y="2748125"/>
              <a:ext cx="337290" cy="200899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35246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Apache Hadoop?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243661" cy="4954588"/>
          </a:xfrm>
        </p:spPr>
        <p:txBody>
          <a:bodyPr/>
          <a:lstStyle/>
          <a:p>
            <a:r>
              <a:rPr lang="en-US" dirty="0"/>
              <a:t>Set of open source projects </a:t>
            </a:r>
          </a:p>
          <a:p>
            <a:pPr lvl="1"/>
            <a:endParaRPr lang="en-US" sz="900" dirty="0"/>
          </a:p>
          <a:p>
            <a:r>
              <a:rPr lang="en-US" dirty="0"/>
              <a:t>Transforms commodity hardware into a service that:</a:t>
            </a:r>
          </a:p>
          <a:p>
            <a:pPr lvl="1"/>
            <a:r>
              <a:rPr lang="en-US" dirty="0"/>
              <a:t>Stores petabytes of data reliably</a:t>
            </a:r>
          </a:p>
          <a:p>
            <a:pPr lvl="1"/>
            <a:r>
              <a:rPr lang="en-US" dirty="0"/>
              <a:t>Allows huge distributed computations</a:t>
            </a:r>
          </a:p>
          <a:p>
            <a:pPr lvl="1"/>
            <a:endParaRPr lang="en-US" sz="900" dirty="0"/>
          </a:p>
          <a:p>
            <a:r>
              <a:rPr lang="en-US" dirty="0"/>
              <a:t>Solution for big data </a:t>
            </a:r>
          </a:p>
          <a:p>
            <a:pPr lvl="1"/>
            <a:r>
              <a:rPr lang="en-US" dirty="0"/>
              <a:t>Deals with complexities of high volume, velocity &amp; variety of data</a:t>
            </a:r>
          </a:p>
          <a:p>
            <a:pPr lvl="1"/>
            <a:endParaRPr lang="en-US" sz="900" dirty="0"/>
          </a:p>
          <a:p>
            <a:r>
              <a:rPr lang="en-US" dirty="0"/>
              <a:t>Key attributes:</a:t>
            </a:r>
          </a:p>
          <a:p>
            <a:pPr lvl="1"/>
            <a:r>
              <a:rPr lang="en-US" dirty="0"/>
              <a:t>Redundant and reliable (no data loss)</a:t>
            </a:r>
          </a:p>
          <a:p>
            <a:pPr lvl="1"/>
            <a:r>
              <a:rPr lang="en-US" dirty="0"/>
              <a:t>Easy to program</a:t>
            </a:r>
          </a:p>
          <a:p>
            <a:pPr lvl="1"/>
            <a:r>
              <a:rPr lang="en-US" dirty="0"/>
              <a:t>Extremely powerful</a:t>
            </a:r>
          </a:p>
          <a:p>
            <a:pPr lvl="1"/>
            <a:r>
              <a:rPr lang="en-US" dirty="0"/>
              <a:t>Batch processing centric </a:t>
            </a:r>
          </a:p>
          <a:p>
            <a:pPr lvl="1"/>
            <a:r>
              <a:rPr lang="en-US" dirty="0"/>
              <a:t>Runs on commodity </a:t>
            </a:r>
            <a:r>
              <a:rPr lang="en-US" dirty="0" smtClean="0"/>
              <a:t>hardware</a:t>
            </a:r>
            <a:endParaRPr lang="en-US" sz="1800" dirty="0"/>
          </a:p>
        </p:txBody>
      </p:sp>
      <p:pic>
        <p:nvPicPr>
          <p:cNvPr id="8" name="Content Placeholder 3" descr="YahooClus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b="-514"/>
          <a:stretch>
            <a:fillRect/>
          </a:stretch>
        </p:blipFill>
        <p:spPr bwMode="auto">
          <a:xfrm>
            <a:off x="4893612" y="1480657"/>
            <a:ext cx="3948194" cy="171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93612" y="3974352"/>
            <a:ext cx="3948194" cy="1470773"/>
          </a:xfrm>
          <a:prstGeom prst="rect">
            <a:avLst/>
          </a:prstGeom>
          <a:solidFill>
            <a:srgbClr val="215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One of the best examples of open source driving innovation and creating a market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7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change the world… Ship code!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199" y="1165225"/>
            <a:ext cx="8546007" cy="495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Be aggressive - Ship early and often</a:t>
            </a:r>
          </a:p>
          <a:p>
            <a:pPr lvl="1">
              <a:defRPr/>
            </a:pPr>
            <a:r>
              <a:rPr lang="en-US" sz="2400" dirty="0" smtClean="0"/>
              <a:t>Project needs to keep innovating</a:t>
            </a:r>
            <a:r>
              <a:rPr lang="en-US" sz="2400" dirty="0"/>
              <a:t> </a:t>
            </a:r>
            <a:r>
              <a:rPr lang="en-US" sz="2400" dirty="0" smtClean="0"/>
              <a:t>and visibly improve</a:t>
            </a:r>
          </a:p>
          <a:p>
            <a:pPr lvl="1">
              <a:defRPr/>
            </a:pPr>
            <a:r>
              <a:rPr lang="en-US" sz="2400" dirty="0" smtClean="0"/>
              <a:t>Aim for big improvements</a:t>
            </a:r>
          </a:p>
          <a:p>
            <a:pPr lvl="1">
              <a:defRPr/>
            </a:pPr>
            <a:r>
              <a:rPr lang="en-US" sz="2400" dirty="0"/>
              <a:t>M</a:t>
            </a:r>
            <a:r>
              <a:rPr lang="en-US" sz="2400" dirty="0" smtClean="0"/>
              <a:t>ake early buggy releases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Be predictable - Ship late too</a:t>
            </a:r>
            <a:endParaRPr lang="en-US" sz="2800" dirty="0"/>
          </a:p>
          <a:p>
            <a:pPr lvl="1">
              <a:defRPr/>
            </a:pPr>
            <a:r>
              <a:rPr lang="en-US" sz="2400" dirty="0"/>
              <a:t>We need to do regular sustaining engineering releases</a:t>
            </a:r>
          </a:p>
          <a:p>
            <a:pPr lvl="1">
              <a:defRPr/>
            </a:pPr>
            <a:r>
              <a:rPr lang="en-US" sz="2400" dirty="0"/>
              <a:t>We need to ship </a:t>
            </a:r>
            <a:r>
              <a:rPr lang="en-US" sz="2400" dirty="0" smtClean="0"/>
              <a:t>stable, working releases</a:t>
            </a:r>
          </a:p>
          <a:p>
            <a:pPr lvl="1">
              <a:defRPr/>
            </a:pPr>
            <a:r>
              <a:rPr lang="en-US" sz="2400" dirty="0" smtClean="0"/>
              <a:t>Make packaged binary releases available</a:t>
            </a:r>
            <a:endParaRPr lang="en-US" sz="2800" dirty="0" smtClean="0"/>
          </a:p>
          <a:p>
            <a:pPr lvl="2">
              <a:defRPr/>
            </a:pPr>
            <a:endParaRPr lang="en-US" sz="2000" dirty="0" smtClean="0"/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8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Hadoop: Now, Next, and Beyond</a:t>
            </a:r>
            <a:endParaRPr lang="en-US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88526"/>
            <a:ext cx="9336505" cy="358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Pentagon 5"/>
          <p:cNvSpPr/>
          <p:nvPr/>
        </p:nvSpPr>
        <p:spPr bwMode="auto">
          <a:xfrm>
            <a:off x="460246" y="3307731"/>
            <a:ext cx="2468880" cy="640080"/>
          </a:xfrm>
          <a:prstGeom prst="homePlat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“</a:t>
            </a:r>
            <a:r>
              <a:rPr lang="en-US" b="1" i="1" dirty="0" err="1" smtClean="0">
                <a:solidFill>
                  <a:schemeClr val="tx1"/>
                </a:solidFill>
              </a:rPr>
              <a:t>Hadoop.Now</a:t>
            </a:r>
            <a:r>
              <a:rPr lang="en-US" b="1" i="1" dirty="0" smtClean="0">
                <a:solidFill>
                  <a:schemeClr val="tx1"/>
                </a:solidFill>
              </a:rPr>
              <a:t>”</a:t>
            </a:r>
          </a:p>
          <a:p>
            <a:pPr algn="ctr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(</a:t>
            </a:r>
            <a:r>
              <a:rPr lang="en-US" b="1" i="1" dirty="0" err="1" smtClean="0">
                <a:solidFill>
                  <a:schemeClr val="tx1"/>
                </a:solidFill>
              </a:rPr>
              <a:t>hadoop</a:t>
            </a:r>
            <a:r>
              <a:rPr lang="en-US" b="1" i="1" dirty="0" smtClean="0">
                <a:solidFill>
                  <a:schemeClr val="tx1"/>
                </a:solidFill>
              </a:rPr>
              <a:t> 0.20.205)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011311"/>
            <a:ext cx="2749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Most stable version ever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RPMs and DEBs</a:t>
            </a:r>
          </a:p>
          <a:p>
            <a:pPr>
              <a:spcAft>
                <a:spcPts val="0"/>
              </a:spcAft>
              <a:defRPr/>
            </a:pPr>
            <a:r>
              <a:rPr lang="en-US" dirty="0" err="1" smtClean="0"/>
              <a:t>Hbase</a:t>
            </a:r>
            <a:r>
              <a:rPr lang="en-US" dirty="0" smtClean="0"/>
              <a:t> &amp; security</a:t>
            </a:r>
          </a:p>
          <a:p>
            <a:pPr>
              <a:spcAft>
                <a:spcPts val="0"/>
              </a:spcAft>
              <a:defRPr/>
            </a:pPr>
            <a:endParaRPr lang="en-US" dirty="0" smtClean="0"/>
          </a:p>
          <a:p>
            <a:pPr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8" name="Pentagon 7"/>
          <p:cNvSpPr/>
          <p:nvPr/>
        </p:nvSpPr>
        <p:spPr bwMode="auto">
          <a:xfrm>
            <a:off x="3363060" y="2517866"/>
            <a:ext cx="2468880" cy="640080"/>
          </a:xfrm>
          <a:prstGeom prst="homePlate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“Hadoop.Next” </a:t>
            </a:r>
          </a:p>
          <a:p>
            <a:pPr algn="ctr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(</a:t>
            </a:r>
            <a:r>
              <a:rPr lang="en-US" b="1" i="1" dirty="0" err="1" smtClean="0">
                <a:solidFill>
                  <a:schemeClr val="tx1"/>
                </a:solidFill>
              </a:rPr>
              <a:t>hadoop</a:t>
            </a:r>
            <a:r>
              <a:rPr lang="en-US" b="1" i="1" dirty="0" smtClean="0">
                <a:solidFill>
                  <a:schemeClr val="tx1"/>
                </a:solidFill>
              </a:rPr>
              <a:t> 0.23)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8295" y="3157946"/>
            <a:ext cx="2519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Extensible architecture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MapReduce re-write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Enterprise robustness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Extended APIs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7998" y="2068381"/>
            <a:ext cx="2239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“</a:t>
            </a:r>
            <a:r>
              <a:rPr lang="en-US" b="1" i="1" dirty="0" err="1" smtClean="0"/>
              <a:t>Hadoop.Beyond</a:t>
            </a:r>
            <a:r>
              <a:rPr lang="en-US" b="1" i="1" dirty="0" smtClean="0"/>
              <a:t>” </a:t>
            </a:r>
          </a:p>
          <a:p>
            <a:r>
              <a:rPr lang="en-US" dirty="0" smtClean="0"/>
              <a:t>Stay tuned!!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198" y="1254135"/>
            <a:ext cx="8041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b="1" dirty="0" smtClean="0"/>
              <a:t>Roadmap Focus: </a:t>
            </a:r>
            <a:r>
              <a:rPr lang="en-US" dirty="0" smtClean="0"/>
              <a:t>Make Hadoop an Open, Extensible, and Enterprise Viable Platform, and Enable More Applications to Run on Apache Hadoop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9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Hortonworks @ </a:t>
            </a:r>
            <a:r>
              <a:rPr lang="en-US" dirty="0" err="1" smtClean="0"/>
              <a:t>ApacheCon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Hadoop </a:t>
            </a:r>
            <a:r>
              <a:rPr lang="en-US" sz="2400" dirty="0" err="1" smtClean="0"/>
              <a:t>Meetup</a:t>
            </a:r>
            <a:r>
              <a:rPr lang="en-US" sz="2400" dirty="0" smtClean="0"/>
              <a:t> Tonight @ 8pm</a:t>
            </a:r>
          </a:p>
          <a:p>
            <a:pPr lvl="1"/>
            <a:r>
              <a:rPr lang="en-US" sz="2000" dirty="0" smtClean="0"/>
              <a:t>Roadmap for Hadoop 0.20.205 and 0.23</a:t>
            </a:r>
          </a:p>
          <a:p>
            <a:pPr lvl="1"/>
            <a:r>
              <a:rPr lang="en-US" sz="2000" dirty="0" smtClean="0"/>
              <a:t>Current status (suggestions, issues) of Hadoop integration with other projects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Owen O’Malley Presentation, Tomorrow @ 9am </a:t>
            </a:r>
          </a:p>
          <a:p>
            <a:pPr lvl="1"/>
            <a:r>
              <a:rPr lang="en-US" sz="2000" dirty="0" smtClean="0"/>
              <a:t>“State of the Elephant: Hadoop Yesterday, Today and Tomorrow”</a:t>
            </a:r>
          </a:p>
          <a:p>
            <a:pPr lvl="1"/>
            <a:r>
              <a:rPr lang="en-US" sz="2000" dirty="0" smtClean="0"/>
              <a:t>Salon B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Visit Hortonworks in the Expo to learn more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3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7411" y="1952538"/>
            <a:ext cx="8259884" cy="98665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411" y="2992662"/>
            <a:ext cx="8259884" cy="1279669"/>
          </a:xfrm>
        </p:spPr>
        <p:txBody>
          <a:bodyPr>
            <a:normAutofit/>
          </a:bodyPr>
          <a:lstStyle/>
          <a:p>
            <a:r>
              <a:rPr lang="en-US" dirty="0" smtClean="0"/>
              <a:t>Eric Baldeschwieler</a:t>
            </a:r>
          </a:p>
          <a:p>
            <a:r>
              <a:rPr lang="en-US" dirty="0" smtClean="0"/>
              <a:t>Twitter: @jeric14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528259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2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links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WWW.Hortonworks.com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http://developer.yahoo.com/blogs/hadoop/posts/2011/01/the-backstory-of-yahoo-and-hadoop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http://www.slideshare.net/jaaronfarr/the-apache-way-</a:t>
            </a:r>
            <a:r>
              <a:rPr lang="en-US" dirty="0" smtClean="0">
                <a:hlinkClick r:id="rId4"/>
              </a:rPr>
              <a:t>presentation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incubator.apache.org</a:t>
            </a:r>
            <a:r>
              <a:rPr lang="en-US" dirty="0"/>
              <a:t>/learn/rules-for-</a:t>
            </a:r>
            <a:r>
              <a:rPr lang="en-US" dirty="0" err="1"/>
              <a:t>revolutionaries.html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2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Hadoop 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 rot="16200000">
            <a:off x="987288" y="3570877"/>
            <a:ext cx="3383280" cy="64008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Zookeeper </a:t>
            </a:r>
          </a:p>
          <a:p>
            <a:pPr algn="ctr">
              <a:defRPr/>
            </a:pPr>
            <a:r>
              <a:rPr lang="en-US" sz="1100" dirty="0"/>
              <a:t>(Coordination)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75715" y="1594512"/>
            <a:ext cx="347662" cy="331787"/>
          </a:xfrm>
          <a:prstGeom prst="rect">
            <a:avLst/>
          </a:prstGeom>
          <a:solidFill>
            <a:srgbClr val="8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57952" y="1594512"/>
            <a:ext cx="349250" cy="331787"/>
          </a:xfrm>
          <a:prstGeom prst="rect">
            <a:avLst/>
          </a:prstGeom>
          <a:solidFill>
            <a:srgbClr val="57B4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1884977" y="1604037"/>
            <a:ext cx="2052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Core Apache Hadoop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4340840" y="1602449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Related </a:t>
            </a:r>
            <a:r>
              <a:rPr lang="en-US" sz="1400" dirty="0" smtClean="0"/>
              <a:t>Hadoop Projects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3144952" y="4850718"/>
            <a:ext cx="4114800" cy="731838"/>
          </a:xfrm>
          <a:prstGeom prst="roundRect">
            <a:avLst/>
          </a:prstGeom>
          <a:solidFill>
            <a:srgbClr val="57B43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HDFS </a:t>
            </a:r>
            <a:br>
              <a:rPr lang="en-US" dirty="0"/>
            </a:br>
            <a:r>
              <a:rPr lang="en-US" sz="1100" dirty="0"/>
              <a:t>(Hadoop Distributed File System)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67912" y="3106056"/>
            <a:ext cx="3291840" cy="731837"/>
          </a:xfrm>
          <a:prstGeom prst="roundRect">
            <a:avLst/>
          </a:prstGeom>
          <a:solidFill>
            <a:srgbClr val="57B43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MapReduce</a:t>
            </a:r>
          </a:p>
          <a:p>
            <a:pPr algn="ctr">
              <a:defRPr/>
            </a:pPr>
            <a:r>
              <a:rPr lang="en-US" sz="1100" dirty="0"/>
              <a:t>(Distributed Programing Framework)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659552" y="2224993"/>
            <a:ext cx="1600200" cy="731838"/>
          </a:xfrm>
          <a:prstGeom prst="roundRect">
            <a:avLst/>
          </a:prstGeom>
          <a:solidFill>
            <a:srgbClr val="808080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Hive</a:t>
            </a:r>
          </a:p>
          <a:p>
            <a:pPr algn="ctr">
              <a:defRPr/>
            </a:pPr>
            <a:r>
              <a:rPr lang="en-US" sz="1100" dirty="0"/>
              <a:t>(</a:t>
            </a:r>
            <a:r>
              <a:rPr lang="en-US" sz="1100" dirty="0" smtClean="0"/>
              <a:t>SQL)</a:t>
            </a:r>
            <a:endParaRPr lang="en-US" sz="1100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967912" y="2224993"/>
            <a:ext cx="1600200" cy="731838"/>
          </a:xfrm>
          <a:prstGeom prst="roundRect">
            <a:avLst/>
          </a:prstGeom>
          <a:solidFill>
            <a:srgbClr val="7F7F7F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Pig</a:t>
            </a:r>
          </a:p>
          <a:p>
            <a:pPr algn="ctr">
              <a:defRPr/>
            </a:pPr>
            <a:r>
              <a:rPr lang="en-US" sz="1100" dirty="0"/>
              <a:t>(Data </a:t>
            </a:r>
            <a:r>
              <a:rPr lang="en-US" sz="1100" dirty="0" smtClean="0"/>
              <a:t>Flow)</a:t>
            </a:r>
            <a:endParaRPr lang="en-US" sz="1100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3967912" y="3982358"/>
            <a:ext cx="3291840" cy="73152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HCatalog</a:t>
            </a:r>
            <a:endParaRPr lang="en-US" dirty="0"/>
          </a:p>
          <a:p>
            <a:pPr algn="ctr">
              <a:defRPr/>
            </a:pPr>
            <a:r>
              <a:rPr lang="en-US" sz="1100" dirty="0" smtClean="0"/>
              <a:t>(Table &amp; Schema Management)</a:t>
            </a:r>
            <a:endParaRPr lang="en-US" sz="1100" dirty="0"/>
          </a:p>
        </p:txBody>
      </p:sp>
      <p:sp>
        <p:nvSpPr>
          <p:cNvPr id="36" name="Rounded Rectangle 35"/>
          <p:cNvSpPr/>
          <p:nvPr/>
        </p:nvSpPr>
        <p:spPr>
          <a:xfrm rot="16200000">
            <a:off x="202395" y="3570877"/>
            <a:ext cx="3383280" cy="64008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Ambari</a:t>
            </a:r>
            <a:endParaRPr lang="en-US" dirty="0"/>
          </a:p>
          <a:p>
            <a:pPr algn="ctr">
              <a:defRPr/>
            </a:pPr>
            <a:r>
              <a:rPr lang="en-US" sz="1100" dirty="0" smtClean="0"/>
              <a:t>(</a:t>
            </a:r>
            <a:r>
              <a:rPr lang="en-US" sz="1100" dirty="0" err="1" smtClean="0"/>
              <a:t>Manaement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2207692" y="3136538"/>
            <a:ext cx="2514600" cy="64008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HBase</a:t>
            </a:r>
            <a:endParaRPr lang="en-US" dirty="0" smtClean="0"/>
          </a:p>
          <a:p>
            <a:pPr algn="ctr">
              <a:defRPr/>
            </a:pPr>
            <a:r>
              <a:rPr lang="en-US" sz="1100" dirty="0" smtClean="0"/>
              <a:t>(Columnar </a:t>
            </a:r>
            <a:r>
              <a:rPr lang="en-US" sz="1100" dirty="0" err="1" smtClean="0"/>
              <a:t>NoSQL</a:t>
            </a:r>
            <a:r>
              <a:rPr lang="en-US" sz="1100" dirty="0" smtClean="0"/>
              <a:t> Store)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220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origins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38376" y="1031545"/>
            <a:ext cx="6448424" cy="5105400"/>
          </a:xfrm>
        </p:spPr>
        <p:txBody>
          <a:bodyPr/>
          <a:lstStyle/>
          <a:p>
            <a:r>
              <a:rPr lang="en-US" b="0" dirty="0" err="1" smtClean="0"/>
              <a:t>Nutch</a:t>
            </a:r>
            <a:r>
              <a:rPr lang="en-US" b="0" dirty="0" smtClean="0"/>
              <a:t> project (web-scale, crawler-based search engine)</a:t>
            </a:r>
          </a:p>
          <a:p>
            <a:r>
              <a:rPr lang="en-US" b="0" dirty="0" smtClean="0"/>
              <a:t>Distributed, by necessity</a:t>
            </a:r>
          </a:p>
          <a:p>
            <a:r>
              <a:rPr lang="en-US" b="0" dirty="0" smtClean="0"/>
              <a:t>Ran on 4 nodes</a:t>
            </a:r>
          </a:p>
          <a:p>
            <a:endParaRPr lang="en-US" sz="600" b="0" dirty="0" smtClean="0"/>
          </a:p>
          <a:p>
            <a:r>
              <a:rPr lang="en-US" b="0" dirty="0"/>
              <a:t>D</a:t>
            </a:r>
            <a:r>
              <a:rPr lang="en-US" b="0" dirty="0" smtClean="0"/>
              <a:t>FS &amp; MapReduce implementation added to </a:t>
            </a:r>
            <a:r>
              <a:rPr lang="en-US" b="0" dirty="0" err="1" smtClean="0"/>
              <a:t>Nutch</a:t>
            </a:r>
            <a:endParaRPr lang="en-US" b="0" dirty="0" smtClean="0"/>
          </a:p>
          <a:p>
            <a:r>
              <a:rPr lang="en-US" b="0" dirty="0" smtClean="0"/>
              <a:t>Ran on 20 nodes</a:t>
            </a:r>
          </a:p>
          <a:p>
            <a:endParaRPr lang="en-US" sz="600" b="0" dirty="0" smtClean="0"/>
          </a:p>
          <a:p>
            <a:r>
              <a:rPr lang="en-US" b="0" dirty="0" smtClean="0"/>
              <a:t>Yahoo! Search team commits to scaling Hadoop for big data</a:t>
            </a:r>
          </a:p>
          <a:p>
            <a:r>
              <a:rPr lang="en-US" b="0" dirty="0" smtClean="0"/>
              <a:t>Doug Cutting mentors team on Apache/Open process</a:t>
            </a:r>
          </a:p>
          <a:p>
            <a:r>
              <a:rPr lang="en-US" b="0" dirty="0" smtClean="0"/>
              <a:t>Hadoop becomes top-level Apache project</a:t>
            </a:r>
          </a:p>
          <a:p>
            <a:r>
              <a:rPr lang="en-US" b="0" dirty="0" smtClean="0"/>
              <a:t>Attained web-scale 2000 nodes, acceptable performance</a:t>
            </a:r>
          </a:p>
          <a:p>
            <a:endParaRPr lang="en-US" sz="600" b="0" dirty="0"/>
          </a:p>
          <a:p>
            <a:r>
              <a:rPr lang="en-US" b="0" dirty="0" smtClean="0"/>
              <a:t>Adoption by other internet companies</a:t>
            </a:r>
          </a:p>
          <a:p>
            <a:r>
              <a:rPr lang="en-US" b="0" dirty="0"/>
              <a:t>Facebook, Twitter, LinkedIn, etc.</a:t>
            </a:r>
          </a:p>
          <a:p>
            <a:r>
              <a:rPr lang="en-US" b="0" dirty="0" smtClean="0"/>
              <a:t>Further scale improvements, now 4000 nodes, faster</a:t>
            </a:r>
          </a:p>
          <a:p>
            <a:endParaRPr lang="en-US" sz="600" b="0" dirty="0"/>
          </a:p>
          <a:p>
            <a:r>
              <a:rPr lang="en-US" b="0" dirty="0" smtClean="0"/>
              <a:t>Service providers enter market</a:t>
            </a:r>
          </a:p>
          <a:p>
            <a:r>
              <a:rPr lang="en-US" b="0" dirty="0" smtClean="0"/>
              <a:t>Hortonworks, Amazon, </a:t>
            </a:r>
            <a:r>
              <a:rPr lang="en-US" b="0" dirty="0" err="1" smtClean="0"/>
              <a:t>Cloudera</a:t>
            </a:r>
            <a:r>
              <a:rPr lang="en-US" b="0" dirty="0" smtClean="0"/>
              <a:t>, IBM, EMC, …</a:t>
            </a:r>
          </a:p>
          <a:p>
            <a:r>
              <a:rPr lang="en-US" b="0" dirty="0" smtClean="0"/>
              <a:t>Growing enterprise adoption</a:t>
            </a:r>
            <a:endParaRPr lang="en-US" dirty="0" smtClean="0"/>
          </a:p>
          <a:p>
            <a:pPr marL="334962" indent="-342900"/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25124" y="1227724"/>
            <a:ext cx="191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2002 - 2004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124" y="4475749"/>
            <a:ext cx="191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2008 - 2009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124" y="2310399"/>
            <a:ext cx="191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2004 - 2006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124" y="3066049"/>
            <a:ext cx="191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2006 - 2008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124" y="5235130"/>
            <a:ext cx="191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2010 - Today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5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adopters and uses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Architecting the Future of Big Data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 b="22482"/>
          <a:stretch>
            <a:fillRect/>
          </a:stretch>
        </p:blipFill>
        <p:spPr bwMode="auto">
          <a:xfrm>
            <a:off x="5943600" y="5534025"/>
            <a:ext cx="16176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loud 32"/>
          <p:cNvSpPr/>
          <p:nvPr/>
        </p:nvSpPr>
        <p:spPr>
          <a:xfrm>
            <a:off x="1328845" y="1996556"/>
            <a:ext cx="6486456" cy="3794086"/>
          </a:xfrm>
          <a:prstGeom prst="cloud">
            <a:avLst/>
          </a:prstGeom>
          <a:gradFill flip="none" rotWithShape="1">
            <a:gsLst>
              <a:gs pos="0">
                <a:srgbClr val="CCCCCC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defRPr/>
            </a:pPr>
            <a:endParaRPr lang="en-US" sz="800" b="1" smtClean="0">
              <a:solidFill>
                <a:srgbClr val="59595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8675" y="2774950"/>
            <a:ext cx="3278188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advertising optimization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45150" y="3159125"/>
            <a:ext cx="1957388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mail anti-spam</a:t>
            </a: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1800225" y="4364038"/>
            <a:ext cx="33861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4060A9"/>
                </a:solidFill>
                <a:latin typeface="Arial Bold" charset="0"/>
                <a:cs typeface="Arial Bold" charset="0"/>
              </a:rPr>
              <a:t>video &amp; audio processing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4157663"/>
            <a:ext cx="2039938" cy="3476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4060A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ad selection</a:t>
            </a: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3376613" y="3228975"/>
            <a:ext cx="2501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59595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old" charset="0"/>
                <a:cs typeface="Arial Bold" charset="0"/>
              </a:rPr>
              <a:t>web search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63825" y="4827588"/>
            <a:ext cx="3279775" cy="3476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user interest prediction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51050" y="3854450"/>
            <a:ext cx="2932113" cy="347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rgbClr val="E89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c</a:t>
            </a:r>
            <a:r>
              <a:rPr lang="en-US" sz="2000" dirty="0" smtClean="0">
                <a:solidFill>
                  <a:srgbClr val="E89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ustomer trend analysis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62338" y="2352675"/>
            <a:ext cx="2344737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analyzing web logs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84788" y="3657600"/>
            <a:ext cx="2457450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c</a:t>
            </a:r>
            <a:r>
              <a:rPr lang="en-US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ontent optimization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59438" y="2155825"/>
            <a:ext cx="1562100" cy="54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data analytics</a:t>
            </a:r>
          </a:p>
        </p:txBody>
      </p:sp>
      <p:pic>
        <p:nvPicPr>
          <p:cNvPr id="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05" y="1243012"/>
            <a:ext cx="1130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97" y="1571900"/>
            <a:ext cx="7143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534025"/>
            <a:ext cx="1422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155825"/>
            <a:ext cx="787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24"/>
          <p:cNvSpPr txBox="1">
            <a:spLocks noChangeArrowheads="1"/>
          </p:cNvSpPr>
          <p:nvPr/>
        </p:nvSpPr>
        <p:spPr bwMode="auto">
          <a:xfrm>
            <a:off x="5087938" y="2797175"/>
            <a:ext cx="24653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4060A9"/>
                </a:solidFill>
                <a:latin typeface="Arial Bold" charset="0"/>
                <a:cs typeface="Arial Bold" charset="0"/>
              </a:rPr>
              <a:t>machine learning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68925" y="4627563"/>
            <a:ext cx="1560513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data mining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4213" y="3368675"/>
            <a:ext cx="1560512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text mining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44938" y="5210175"/>
            <a:ext cx="1614487" cy="322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4060A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cs typeface="Arial Bold" charset="0"/>
              </a:rPr>
              <a:t>social media</a:t>
            </a:r>
          </a:p>
        </p:txBody>
      </p:sp>
      <p:pic>
        <p:nvPicPr>
          <p:cNvPr id="55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953793"/>
            <a:ext cx="12017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is Mainstream Today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0" y="1048097"/>
            <a:ext cx="973053" cy="72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20" y="2773077"/>
            <a:ext cx="1383107" cy="51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168" y="4046362"/>
            <a:ext cx="1099867" cy="82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692" y="5048613"/>
            <a:ext cx="1199243" cy="445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513" y="1080355"/>
            <a:ext cx="668710" cy="524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4" y="3484083"/>
            <a:ext cx="831676" cy="831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5962" y="4142186"/>
            <a:ext cx="1550388" cy="413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723" y="2906453"/>
            <a:ext cx="855698" cy="376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7705" y="5722504"/>
            <a:ext cx="855698" cy="196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9109" y="5684102"/>
            <a:ext cx="1152683" cy="242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466" y="6044732"/>
            <a:ext cx="1104580" cy="364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6258" y="5560788"/>
            <a:ext cx="957762" cy="316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559" y="3125144"/>
            <a:ext cx="1092437" cy="4042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1007" y="4633558"/>
            <a:ext cx="1397000" cy="266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8977" y="2191874"/>
            <a:ext cx="766372" cy="4001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57566" y="2300374"/>
            <a:ext cx="839312" cy="507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45777" y="2075934"/>
            <a:ext cx="832243" cy="624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89739" y="3308616"/>
            <a:ext cx="829966" cy="6155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31007" y="5034116"/>
            <a:ext cx="1541162" cy="4345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01509" y="4659530"/>
            <a:ext cx="1068078" cy="5103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55612" y="3414904"/>
            <a:ext cx="1231900" cy="533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90957" y="3360793"/>
            <a:ext cx="807203" cy="8072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29901" y="2476567"/>
            <a:ext cx="1665608" cy="2812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9482" y="3277740"/>
            <a:ext cx="1212247" cy="3471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21327" y="1786365"/>
            <a:ext cx="687708" cy="6877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69961" y="4090515"/>
            <a:ext cx="1052814" cy="5878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8597" y="4209630"/>
            <a:ext cx="891333" cy="4233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53113" y="2215514"/>
            <a:ext cx="485086" cy="4850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3321" y="1630226"/>
            <a:ext cx="1076155" cy="5397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44395" y="3975416"/>
            <a:ext cx="691466" cy="4939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26486" y="3981151"/>
            <a:ext cx="779349" cy="7793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191538" y="1134076"/>
            <a:ext cx="576034" cy="5760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51973" y="4454746"/>
            <a:ext cx="687708" cy="6877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06643" y="6067807"/>
            <a:ext cx="1646343" cy="31063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15578" y="1779702"/>
            <a:ext cx="1060330" cy="2650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46258" y="6061784"/>
            <a:ext cx="1139292" cy="2848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29444" y="2671749"/>
            <a:ext cx="479191" cy="30668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37892" y="5468709"/>
            <a:ext cx="829436" cy="5447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612979" y="1072136"/>
            <a:ext cx="695432" cy="6446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568869" y="2917285"/>
            <a:ext cx="681143" cy="5082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185830" y="3646666"/>
            <a:ext cx="908461" cy="60327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68597" y="1650046"/>
            <a:ext cx="855549" cy="55740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86455" y="4571369"/>
            <a:ext cx="913576" cy="9135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717247" y="3756444"/>
            <a:ext cx="1562100" cy="444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502017" y="1516866"/>
            <a:ext cx="675008" cy="67500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519794" y="5904303"/>
            <a:ext cx="1324391" cy="5502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478097" y="5765415"/>
            <a:ext cx="903608" cy="67683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407947" y="5390873"/>
            <a:ext cx="1167207" cy="53599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111813" y="2654846"/>
            <a:ext cx="1277501" cy="4456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546414" y="1236439"/>
            <a:ext cx="1342468" cy="3539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666302" y="4571369"/>
            <a:ext cx="552523" cy="552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652399" y="1642067"/>
            <a:ext cx="668309" cy="6683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411652" y="4469320"/>
            <a:ext cx="550295" cy="6905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28254" y="5191939"/>
            <a:ext cx="1069954" cy="41004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227011" y="5139029"/>
            <a:ext cx="1035851" cy="58698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901004" y="5231307"/>
            <a:ext cx="872106" cy="27728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839423" y="5680075"/>
            <a:ext cx="687708" cy="68770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914401" y="2917707"/>
            <a:ext cx="515535" cy="58608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374728" y="3870471"/>
            <a:ext cx="629389" cy="50854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970494" y="3569727"/>
            <a:ext cx="1097328" cy="41149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570746" y="2041957"/>
            <a:ext cx="768423" cy="5755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583768" y="4796605"/>
            <a:ext cx="1510801" cy="28069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7951683" y="3899520"/>
            <a:ext cx="1001098" cy="4655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16849" y="5723125"/>
            <a:ext cx="1014594" cy="3623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185126" y="2160653"/>
            <a:ext cx="915425" cy="40317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200031" y="1148202"/>
            <a:ext cx="511617" cy="60546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08655" y="2310930"/>
            <a:ext cx="1105048" cy="41439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61923" y="2832095"/>
            <a:ext cx="1079705" cy="40488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95895" y="3277740"/>
            <a:ext cx="1310979" cy="49161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880449" y="1072136"/>
            <a:ext cx="1249344" cy="46850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498208" y="1694860"/>
            <a:ext cx="1021019" cy="38288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008035" y="2564038"/>
            <a:ext cx="1105048" cy="41439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7817467" y="1140370"/>
            <a:ext cx="1217794" cy="4566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7994342" y="3205992"/>
            <a:ext cx="1105048" cy="41439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542641" y="5162376"/>
            <a:ext cx="975570" cy="365839"/>
          </a:xfrm>
          <a:prstGeom prst="rect">
            <a:avLst/>
          </a:prstGeom>
        </p:spPr>
      </p:pic>
      <p:pic>
        <p:nvPicPr>
          <p:cNvPr id="17" name="Picture 16" descr="Hor_RGBLogo.jpg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01" y="2782171"/>
            <a:ext cx="1116407" cy="42382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336527" y="5876849"/>
            <a:ext cx="686253" cy="537683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C1B2A0A-8F71-0647-B921-0CE0F4746A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4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>
          <a:xfrm>
            <a:off x="457198" y="19038"/>
            <a:ext cx="8041619" cy="106758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Big Data Platforms</a:t>
            </a:r>
            <a:br>
              <a:rPr lang="en-US" dirty="0">
                <a:latin typeface="+mj-lt"/>
              </a:rPr>
            </a:br>
            <a:r>
              <a:rPr lang="en-US" sz="2400" dirty="0">
                <a:latin typeface="+mj-lt"/>
              </a:rPr>
              <a:t>Cost per TB, Adoption</a:t>
            </a:r>
            <a:endParaRPr lang="en-US" dirty="0">
              <a:latin typeface="+mj-lt"/>
            </a:endParaRPr>
          </a:p>
        </p:txBody>
      </p:sp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6642100" y="4902200"/>
            <a:ext cx="1989138" cy="804863"/>
            <a:chOff x="6642769" y="4902655"/>
            <a:chExt cx="1987830" cy="804277"/>
          </a:xfrm>
        </p:grpSpPr>
        <p:pic>
          <p:nvPicPr>
            <p:cNvPr id="1741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599" y="5071932"/>
              <a:ext cx="1905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Box 4"/>
            <p:cNvSpPr txBox="1">
              <a:spLocks noChangeArrowheads="1"/>
            </p:cNvSpPr>
            <p:nvPr/>
          </p:nvSpPr>
          <p:spPr bwMode="auto">
            <a:xfrm>
              <a:off x="6642769" y="4902655"/>
              <a:ext cx="12950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Source: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7286" y="1264668"/>
            <a:ext cx="6294271" cy="4892691"/>
            <a:chOff x="387286" y="1264668"/>
            <a:chExt cx="6294271" cy="4892691"/>
          </a:xfrm>
          <a:solidFill>
            <a:schemeClr val="bg1"/>
          </a:solidFill>
          <a:effectLst/>
        </p:grpSpPr>
        <p:grpSp>
          <p:nvGrpSpPr>
            <p:cNvPr id="13" name="Group 12"/>
            <p:cNvGrpSpPr/>
            <p:nvPr/>
          </p:nvGrpSpPr>
          <p:grpSpPr>
            <a:xfrm>
              <a:off x="387286" y="1264668"/>
              <a:ext cx="6294271" cy="4892691"/>
              <a:chOff x="387286" y="1264668"/>
              <a:chExt cx="6294271" cy="4892691"/>
            </a:xfrm>
            <a:grpFill/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/>
              <a:srcRect b="2731"/>
              <a:stretch/>
            </p:blipFill>
            <p:spPr>
              <a:xfrm>
                <a:off x="512418" y="1264668"/>
                <a:ext cx="6169139" cy="4892691"/>
              </a:xfrm>
              <a:prstGeom prst="rect">
                <a:avLst/>
              </a:prstGeom>
              <a:grpFill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87286" y="3512881"/>
                <a:ext cx="1008745" cy="26121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439186" y="4007563"/>
              <a:ext cx="1008745" cy="26121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412" name="TextBox 15"/>
          <p:cNvSpPr txBox="1">
            <a:spLocks noChangeArrowheads="1"/>
          </p:cNvSpPr>
          <p:nvPr/>
        </p:nvSpPr>
        <p:spPr bwMode="auto">
          <a:xfrm>
            <a:off x="6653213" y="4268788"/>
            <a:ext cx="1978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Size of bubble = cost effectiveness of 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943600"/>
            <a:ext cx="4748213" cy="4349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</p:spPr>
        <p:txBody>
          <a:bodyPr/>
          <a:lstStyle/>
          <a:p>
            <a:pPr algn="r"/>
            <a:r>
              <a:rPr lang="en-US" dirty="0" smtClean="0"/>
              <a:t>Page </a:t>
            </a:r>
            <a:fld id="{3C1B2A0A-8F71-0647-B921-0CE0F4746A46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8304"/>
      </p:ext>
    </p:extLst>
  </p:cSld>
  <p:clrMapOvr>
    <a:masterClrMapping/>
  </p:clrMapOvr>
  <p:transition xmlns:p14="http://schemas.microsoft.com/office/powerpoint/2010/main" spd="slow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2192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62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4280" y="3472063"/>
            <a:ext cx="3463770" cy="272333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alpha val="3000"/>
              </a:schemeClr>
            </a:glow>
            <a:softEdge rad="266700"/>
          </a:effectLst>
        </p:spPr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endParaRPr lang="en-US" sz="1400" b="1" smtClean="0">
              <a:solidFill>
                <a:srgbClr val="595959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itle 6"/>
          <p:cNvSpPr txBox="1">
            <a:spLocks/>
          </p:cNvSpPr>
          <p:nvPr/>
        </p:nvSpPr>
        <p:spPr bwMode="auto">
          <a:xfrm>
            <a:off x="266700" y="812800"/>
            <a:ext cx="4813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>
              <a:solidFill>
                <a:srgbClr val="FFFF0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sz="3600">
                <a:solidFill>
                  <a:srgbClr val="376092"/>
                </a:solidFill>
                <a:latin typeface="Arial Black" charset="0"/>
              </a:rPr>
              <a:t/>
            </a:r>
            <a:br>
              <a:rPr lang="en-US" sz="3600">
                <a:solidFill>
                  <a:srgbClr val="376092"/>
                </a:solidFill>
                <a:latin typeface="Arial Black" charset="0"/>
              </a:rPr>
            </a:br>
            <a:endParaRPr lang="en-US" sz="3600">
              <a:solidFill>
                <a:srgbClr val="376092"/>
              </a:solidFill>
              <a:latin typeface="Arial Black" charset="0"/>
            </a:endParaRPr>
          </a:p>
        </p:txBody>
      </p:sp>
      <p:sp>
        <p:nvSpPr>
          <p:cNvPr id="3687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8700" y="6492875"/>
            <a:ext cx="4953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5C1FB5-F0E9-E44C-BD57-D3073EFE7493}" type="slidenum">
              <a:rPr lang="en-US" sz="1200">
                <a:solidFill>
                  <a:srgbClr val="7F7F7F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39994" y="5085537"/>
            <a:ext cx="2710891" cy="939911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endParaRPr lang="en-US" sz="1400" b="1" smtClean="0">
              <a:solidFill>
                <a:srgbClr val="595959"/>
              </a:solidFill>
            </a:endParaRPr>
          </a:p>
        </p:txBody>
      </p:sp>
      <p:pic>
        <p:nvPicPr>
          <p:cNvPr id="24" name="Picture 23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1566136" y="4344736"/>
            <a:ext cx="1654426" cy="1236773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26" name="Picture 25" descr="hadooplogo.gif"/>
          <p:cNvPicPr>
            <a:picLocks noChangeAspect="1"/>
          </p:cNvPicPr>
          <p:nvPr/>
        </p:nvPicPr>
        <p:blipFill>
          <a:blip r:embed="rId3" cstate="print">
            <a:alphaModFix amt="29000"/>
          </a:blip>
          <a:stretch>
            <a:fillRect/>
          </a:stretch>
        </p:blipFill>
        <p:spPr>
          <a:xfrm>
            <a:off x="1143503" y="4677256"/>
            <a:ext cx="1168400" cy="873442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pic>
        <p:nvPicPr>
          <p:cNvPr id="28" name="Picture 27" descr="hadooplogo.gif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59519" y="4978271"/>
            <a:ext cx="785970" cy="587555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36879" name="Title 6"/>
          <p:cNvSpPr txBox="1">
            <a:spLocks/>
          </p:cNvSpPr>
          <p:nvPr/>
        </p:nvSpPr>
        <p:spPr bwMode="auto">
          <a:xfrm>
            <a:off x="1625600" y="2786232"/>
            <a:ext cx="666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dirty="0">
                <a:solidFill>
                  <a:srgbClr val="7F7F7F"/>
                </a:solidFill>
                <a:latin typeface="Arial Black" charset="0"/>
              </a:rPr>
              <a:t>HADOOP @ YAHOO! </a:t>
            </a:r>
            <a:endParaRPr lang="en-US" sz="4800" dirty="0" smtClean="0">
              <a:solidFill>
                <a:srgbClr val="7F7F7F"/>
              </a:solidFill>
              <a:latin typeface="Arial Blac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7F7F7F"/>
                </a:solidFill>
                <a:latin typeface="Arial Black" charset="0"/>
              </a:rPr>
              <a:t>Some early use cases</a:t>
            </a:r>
            <a:endParaRPr lang="en-US" sz="4000" dirty="0">
              <a:solidFill>
                <a:srgbClr val="7F7F7F"/>
              </a:solidFill>
              <a:latin typeface="Arial Black" charset="0"/>
            </a:endParaRPr>
          </a:p>
        </p:txBody>
      </p:sp>
      <p:sp>
        <p:nvSpPr>
          <p:cNvPr id="36885" name="Footer Placeholder 4"/>
          <p:cNvSpPr txBox="1">
            <a:spLocks/>
          </p:cNvSpPr>
          <p:nvPr/>
        </p:nvSpPr>
        <p:spPr bwMode="auto">
          <a:xfrm>
            <a:off x="457200" y="6378575"/>
            <a:ext cx="2082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Gill Sans MT" charset="0"/>
              </a:rPr>
              <a:t>© Yahoo 2011</a:t>
            </a:r>
          </a:p>
        </p:txBody>
      </p:sp>
    </p:spTree>
    <p:extLst>
      <p:ext uri="{BB962C8B-B14F-4D97-AF65-F5344CB8AC3E}">
        <p14:creationId xmlns:p14="http://schemas.microsoft.com/office/powerpoint/2010/main" val="230618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2146</Words>
  <Application>Microsoft Macintosh PowerPoint</Application>
  <PresentationFormat>On-screen Show (4:3)</PresentationFormat>
  <Paragraphs>522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Apache Way Done Right</vt:lpstr>
      <vt:lpstr>What is this talk really about?</vt:lpstr>
      <vt:lpstr>What is Apache Hadoop?</vt:lpstr>
      <vt:lpstr>Apache Hadoop projects</vt:lpstr>
      <vt:lpstr>Hadoop origins</vt:lpstr>
      <vt:lpstr>Early adopters and uses</vt:lpstr>
      <vt:lpstr>Hadoop is Mainstream Today</vt:lpstr>
      <vt:lpstr>Big Data Platforms Cost per TB, Adoption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Enterprise Architecture Data Silos + ETL</vt:lpstr>
      <vt:lpstr>Hadoop Enterprise Architecture Connecting All of Your Big Data </vt:lpstr>
      <vt:lpstr>Hadoop Enterprise Architecture Connecting All of Your Big Data </vt:lpstr>
      <vt:lpstr>Hadoop and The Apache Way</vt:lpstr>
      <vt:lpstr>Yahoo! &amp; Apache Hadoop</vt:lpstr>
      <vt:lpstr>The bet is paying off!</vt:lpstr>
      <vt:lpstr>But, success brings challenges</vt:lpstr>
      <vt:lpstr>What is the Apache Way?</vt:lpstr>
      <vt:lpstr>Boiling it down a bit</vt:lpstr>
      <vt:lpstr>Hadoop &amp; the Apache Way, forward</vt:lpstr>
      <vt:lpstr>Where Do We Go From Here? </vt:lpstr>
      <vt:lpstr>How do we achieve ubiquity?...</vt:lpstr>
      <vt:lpstr>Build a strong partner ecosystem!</vt:lpstr>
      <vt:lpstr>To change the world… Ship code!</vt:lpstr>
      <vt:lpstr>Hadoop: Now, Next, and Beyond</vt:lpstr>
      <vt:lpstr>Hortonworks @ ApacheCon</vt:lpstr>
      <vt:lpstr>Thank You</vt:lpstr>
      <vt:lpstr>Extra links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Eric Delin</dc:creator>
  <cp:keywords/>
  <dc:description/>
  <cp:lastModifiedBy>Charlie Purdom</cp:lastModifiedBy>
  <cp:revision>141</cp:revision>
  <dcterms:created xsi:type="dcterms:W3CDTF">2011-10-31T20:24:39Z</dcterms:created>
  <dcterms:modified xsi:type="dcterms:W3CDTF">2011-11-10T19:34:18Z</dcterms:modified>
  <cp:category/>
</cp:coreProperties>
</file>