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8" r:id="rId5"/>
    <p:sldId id="269" r:id="rId6"/>
    <p:sldId id="270" r:id="rId7"/>
    <p:sldId id="271" r:id="rId8"/>
    <p:sldId id="273" r:id="rId9"/>
    <p:sldId id="272" r:id="rId10"/>
    <p:sldId id="274" r:id="rId11"/>
    <p:sldId id="275" r:id="rId12"/>
    <p:sldId id="276" r:id="rId13"/>
    <p:sldId id="279" r:id="rId14"/>
    <p:sldId id="288" r:id="rId15"/>
    <p:sldId id="277" r:id="rId16"/>
    <p:sldId id="283" r:id="rId17"/>
    <p:sldId id="281" r:id="rId18"/>
    <p:sldId id="278" r:id="rId19"/>
    <p:sldId id="280" r:id="rId20"/>
    <p:sldId id="285" r:id="rId21"/>
    <p:sldId id="284" r:id="rId22"/>
    <p:sldId id="282" r:id="rId23"/>
    <p:sldId id="287" r:id="rId24"/>
    <p:sldId id="28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26" autoAdjust="0"/>
  </p:normalViewPr>
  <p:slideViewPr>
    <p:cSldViewPr>
      <p:cViewPr varScale="1">
        <p:scale>
          <a:sx n="25" d="100"/>
          <a:sy n="25" d="100"/>
        </p:scale>
        <p:origin x="-3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DD426-3573-9942-BD2C-F5F9C4EA0931}" type="datetimeFigureOut">
              <a:rPr lang="fr-FR" smtClean="0"/>
              <a:t>11/9/11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3C6CF-565D-7741-83B1-58A860A178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22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8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5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9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1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6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://twitter.com/gnodet/" TargetMode="External"/><Relationship Id="rId6" Type="http://schemas.openxmlformats.org/officeDocument/2006/relationships/hyperlink" Target="http://www.linkedin.com/in/guillaumenodet" TargetMode="External"/><Relationship Id="rId7" Type="http://schemas.openxmlformats.org/officeDocument/2006/relationships/hyperlink" Target="http://gnodet.blogspot.com/" TargetMode="External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usesource/fabric" TargetMode="External"/><Relationship Id="rId4" Type="http://schemas.openxmlformats.org/officeDocument/2006/relationships/hyperlink" Target="http://zookeeper.apache.org/" TargetMode="External"/><Relationship Id="rId5" Type="http://schemas.openxmlformats.org/officeDocument/2006/relationships/hyperlink" Target="http://gnodet.blogspot.com/" TargetMode="External"/><Relationship Id="rId6" Type="http://schemas.openxmlformats.org/officeDocument/2006/relationships/hyperlink" Target="mailto:gnodet@gmail.com" TargetMode="Externa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bric.fusesource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bric.fusesource.org/" TargetMode="Externa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9739" y="2633382"/>
            <a:ext cx="7771534" cy="2286000"/>
          </a:xfrm>
        </p:spPr>
        <p:txBody>
          <a:bodyPr/>
          <a:lstStyle/>
          <a:p>
            <a:pPr eaLnBrk="1" hangingPunct="1"/>
            <a:r>
              <a:rPr lang="en-US" sz="4300" b="1" dirty="0" smtClean="0">
                <a:ea typeface="ＭＳ Ｐゴシック" pitchFamily="34" charset="-128"/>
              </a:rPr>
              <a:t>Provisioning distributed </a:t>
            </a:r>
            <a:r>
              <a:rPr lang="en-US" sz="4300" b="1" dirty="0" err="1" smtClean="0">
                <a:ea typeface="ＭＳ Ｐゴシック" pitchFamily="34" charset="-128"/>
              </a:rPr>
              <a:t>OSGi</a:t>
            </a:r>
            <a:r>
              <a:rPr lang="en-US" sz="4300" b="1" dirty="0" smtClean="0">
                <a:ea typeface="ＭＳ Ｐゴシック" pitchFamily="34" charset="-128"/>
              </a:rPr>
              <a:t> applications in a cloud</a:t>
            </a:r>
            <a:endParaRPr lang="en-US" sz="4300" b="1" dirty="0">
              <a:ea typeface="ＭＳ Ｐゴシック" pitchFamily="34" charset="-128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0149" y="4413718"/>
            <a:ext cx="7772977" cy="990319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Guillaume Nodet,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FuseSource</a:t>
            </a: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gnodet@gmail.com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, November 2011</a:t>
            </a: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64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Profiles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List of </a:t>
            </a:r>
            <a:r>
              <a:rPr lang="en-US" dirty="0" err="1" smtClean="0">
                <a:ea typeface="ＭＳ Ｐゴシック" pitchFamily="34" charset="-128"/>
              </a:rPr>
              <a:t>znodes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ea typeface="ＭＳ Ｐゴシック" pitchFamily="34" charset="-128"/>
              </a:rPr>
              <a:t>OSGi</a:t>
            </a:r>
            <a:r>
              <a:rPr lang="en-US" dirty="0" smtClean="0">
                <a:ea typeface="ＭＳ Ｐゴシック" pitchFamily="34" charset="-128"/>
              </a:rPr>
              <a:t> configuration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Other documents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One or more profiles associated to an agent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Support multiple inheritance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Versioned</a:t>
            </a:r>
          </a:p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422603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Runtime agent data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Alive (ephemeral)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IP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Parent agent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JMX URL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SSH URL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JMX domains</a:t>
            </a:r>
          </a:p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5385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Provisioning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724399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f</a:t>
            </a:r>
            <a:r>
              <a:rPr lang="en-US" dirty="0" smtClean="0">
                <a:ea typeface="ＭＳ Ｐゴシック" pitchFamily="34" charset="-128"/>
              </a:rPr>
              <a:t>abric-agent uses a know </a:t>
            </a:r>
            <a:r>
              <a:rPr lang="en-US" dirty="0" err="1" smtClean="0">
                <a:ea typeface="ＭＳ Ｐゴシック" pitchFamily="34" charset="-128"/>
              </a:rPr>
              <a:t>config</a:t>
            </a:r>
            <a:r>
              <a:rPr lang="en-US" dirty="0" smtClean="0">
                <a:ea typeface="ＭＳ Ｐゴシック" pitchFamily="34" charset="-128"/>
              </a:rPr>
              <a:t> PID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At boot time and each time the profiles are updated, provisioning is applied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List of repositories, features, bundles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Using OBR internally to compute the set of bundles to deploy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Update / install / uninstall as </a:t>
            </a:r>
            <a:r>
              <a:rPr lang="en-US" dirty="0" smtClean="0">
                <a:ea typeface="ＭＳ Ｐゴシック" pitchFamily="34" charset="-128"/>
              </a:rPr>
              <a:t>required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219528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Provisioning (cont.)</a:t>
            </a:r>
            <a:endParaRPr lang="en-US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724399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Update features / bundles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Update </a:t>
            </a:r>
            <a:r>
              <a:rPr lang="en-US" dirty="0" err="1" smtClean="0">
                <a:ea typeface="ＭＳ Ｐゴシック" pitchFamily="34" charset="-128"/>
              </a:rPr>
              <a:t>karaf</a:t>
            </a:r>
            <a:r>
              <a:rPr lang="en-US" dirty="0" smtClean="0">
                <a:ea typeface="ＭＳ Ｐゴシック" pitchFamily="34" charset="-128"/>
              </a:rPr>
              <a:t> bundles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Update the </a:t>
            </a:r>
            <a:r>
              <a:rPr lang="en-US" dirty="0" err="1" smtClean="0">
                <a:ea typeface="ＭＳ Ｐゴシック" pitchFamily="34" charset="-128"/>
              </a:rPr>
              <a:t>OSGi</a:t>
            </a:r>
            <a:r>
              <a:rPr lang="en-US" dirty="0" smtClean="0">
                <a:ea typeface="ＭＳ Ｐゴシック" pitchFamily="34" charset="-128"/>
              </a:rPr>
              <a:t> framework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Update syste</a:t>
            </a:r>
            <a:r>
              <a:rPr lang="en-US" dirty="0" smtClean="0">
                <a:ea typeface="ＭＳ Ｐゴシック" pitchFamily="34" charset="-128"/>
              </a:rPr>
              <a:t>m / </a:t>
            </a:r>
            <a:r>
              <a:rPr lang="en-US" dirty="0" err="1" smtClean="0">
                <a:ea typeface="ＭＳ Ｐゴシック" pitchFamily="34" charset="-128"/>
              </a:rPr>
              <a:t>osgi</a:t>
            </a:r>
            <a:r>
              <a:rPr lang="en-US" dirty="0" smtClean="0">
                <a:ea typeface="ＭＳ Ｐゴシック" pitchFamily="34" charset="-128"/>
              </a:rPr>
              <a:t> properties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50903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Versioning</a:t>
            </a:r>
            <a:endParaRPr lang="en-US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724399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All profiles are stored in a version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An agent points to a given version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All updates on the current version are propagated immediately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Rolling updates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17582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Deployment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724399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Fabric can create agents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Locally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Remotely as child instances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Remotely </a:t>
            </a:r>
            <a:r>
              <a:rPr lang="en-US" dirty="0" smtClean="0">
                <a:ea typeface="ＭＳ Ｐゴシック" pitchFamily="34" charset="-128"/>
              </a:rPr>
              <a:t>from scratch </a:t>
            </a:r>
            <a:r>
              <a:rPr lang="en-US" dirty="0" smtClean="0">
                <a:ea typeface="ＭＳ Ｐゴシック" pitchFamily="34" charset="-128"/>
              </a:rPr>
              <a:t>using </a:t>
            </a:r>
            <a:r>
              <a:rPr lang="en-US" dirty="0" smtClean="0">
                <a:ea typeface="ＭＳ Ｐゴシック" pitchFamily="34" charset="-128"/>
              </a:rPr>
              <a:t>an SSH access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In the </a:t>
            </a:r>
            <a:r>
              <a:rPr lang="en-US" dirty="0" smtClean="0">
                <a:ea typeface="ＭＳ Ｐゴシック" pitchFamily="34" charset="-128"/>
              </a:rPr>
              <a:t>cloud, creating the VM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34774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Deployment (cont.)</a:t>
            </a:r>
            <a:endParaRPr lang="en-US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724399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Fabric can create agents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Locally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Remotely as child instances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Remotely </a:t>
            </a:r>
            <a:r>
              <a:rPr lang="en-US" dirty="0" smtClean="0">
                <a:ea typeface="ＭＳ Ｐゴシック" pitchFamily="34" charset="-128"/>
              </a:rPr>
              <a:t>from scratch </a:t>
            </a:r>
            <a:r>
              <a:rPr lang="en-US" dirty="0" smtClean="0">
                <a:ea typeface="ＭＳ Ｐゴシック" pitchFamily="34" charset="-128"/>
              </a:rPr>
              <a:t>using </a:t>
            </a:r>
            <a:r>
              <a:rPr lang="en-US" dirty="0" smtClean="0">
                <a:ea typeface="ＭＳ Ｐゴシック" pitchFamily="34" charset="-128"/>
              </a:rPr>
              <a:t>an SSH access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In the </a:t>
            </a:r>
            <a:r>
              <a:rPr lang="en-US" dirty="0" smtClean="0">
                <a:ea typeface="ＭＳ Ｐゴシック" pitchFamily="34" charset="-128"/>
              </a:rPr>
              <a:t>cloud, creating the VM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340847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Distributed </a:t>
            </a:r>
            <a:r>
              <a:rPr lang="en-US" b="1" dirty="0" err="1" smtClean="0">
                <a:solidFill>
                  <a:schemeClr val="tx1"/>
                </a:solidFill>
                <a:ea typeface="ＭＳ Ｐゴシック" pitchFamily="34" charset="-128"/>
              </a:rPr>
              <a:t>OSGi</a:t>
            </a:r>
            <a:endParaRPr lang="en-US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724399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Implementation of distributed </a:t>
            </a:r>
            <a:r>
              <a:rPr lang="en-US" dirty="0" err="1" smtClean="0">
                <a:ea typeface="ＭＳ Ｐゴシック" pitchFamily="34" charset="-128"/>
              </a:rPr>
              <a:t>OSGi</a:t>
            </a:r>
            <a:r>
              <a:rPr lang="en-US" dirty="0" smtClean="0">
                <a:ea typeface="ＭＳ Ｐゴシック" pitchFamily="34" charset="-128"/>
              </a:rPr>
              <a:t> defined in Enterprise </a:t>
            </a:r>
            <a:r>
              <a:rPr lang="en-US" dirty="0" err="1" smtClean="0">
                <a:ea typeface="ＭＳ Ｐゴシック" pitchFamily="34" charset="-128"/>
              </a:rPr>
              <a:t>OSGi</a:t>
            </a:r>
            <a:r>
              <a:rPr lang="en-US" dirty="0" smtClean="0">
                <a:ea typeface="ＭＳ Ｐゴシック" pitchFamily="34" charset="-128"/>
              </a:rPr>
              <a:t> v4.2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ea typeface="ＭＳ Ｐゴシック" pitchFamily="34" charset="-128"/>
              </a:rPr>
              <a:t>Remoting</a:t>
            </a:r>
            <a:r>
              <a:rPr lang="en-US" dirty="0" smtClean="0">
                <a:ea typeface="ＭＳ Ｐゴシック" pitchFamily="34" charset="-128"/>
              </a:rPr>
              <a:t> mechanism for transparent calls between </a:t>
            </a:r>
            <a:r>
              <a:rPr lang="en-US" dirty="0" err="1" smtClean="0">
                <a:ea typeface="ＭＳ Ｐゴシック" pitchFamily="34" charset="-128"/>
              </a:rPr>
              <a:t>OSGi</a:t>
            </a:r>
            <a:r>
              <a:rPr lang="en-US" dirty="0" smtClean="0">
                <a:ea typeface="ＭＳ Ｐゴシック" pitchFamily="34" charset="-128"/>
              </a:rPr>
              <a:t> services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Uses proxies on remote services</a:t>
            </a: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158760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Distributed </a:t>
            </a:r>
            <a:r>
              <a:rPr lang="en-US" b="1" dirty="0" err="1" smtClean="0">
                <a:solidFill>
                  <a:schemeClr val="tx1"/>
                </a:solidFill>
                <a:ea typeface="ＭＳ Ｐゴシック" pitchFamily="34" charset="-128"/>
              </a:rPr>
              <a:t>OSGi</a:t>
            </a:r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 (cont.)</a:t>
            </a:r>
            <a:endParaRPr lang="en-US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724399"/>
          </a:xfrm>
          <a:prstGeom prst="rect">
            <a:avLst/>
          </a:prstGeom>
        </p:spPr>
        <p:txBody>
          <a:bodyPr vert="horz" lIns="91429" tIns="45714" rIns="91429" bIns="45714" rtlCol="0">
            <a:normAutofit fontScale="85000" lnSpcReduction="1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Using </a:t>
            </a:r>
            <a:r>
              <a:rPr lang="en-US" dirty="0" err="1" smtClean="0">
                <a:ea typeface="ＭＳ Ｐゴシック" pitchFamily="34" charset="-128"/>
              </a:rPr>
              <a:t>ZooKeeper</a:t>
            </a:r>
            <a:r>
              <a:rPr lang="en-US" dirty="0" smtClean="0">
                <a:ea typeface="ＭＳ Ｐゴシック" pitchFamily="34" charset="-128"/>
              </a:rPr>
              <a:t> for discovery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Accessible remotely outside </a:t>
            </a:r>
            <a:r>
              <a:rPr lang="en-US" dirty="0" err="1" smtClean="0">
                <a:ea typeface="ＭＳ Ｐゴシック" pitchFamily="34" charset="-128"/>
              </a:rPr>
              <a:t>OSGi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Full support for </a:t>
            </a:r>
            <a:r>
              <a:rPr lang="en-US" dirty="0" err="1" smtClean="0">
                <a:ea typeface="ＭＳ Ｐゴシック" pitchFamily="34" charset="-128"/>
              </a:rPr>
              <a:t>OSGi</a:t>
            </a:r>
            <a:r>
              <a:rPr lang="en-US" dirty="0" smtClean="0">
                <a:ea typeface="ＭＳ Ｐゴシック" pitchFamily="34" charset="-128"/>
              </a:rPr>
              <a:t> filters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No change for the client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Add </a:t>
            </a:r>
            <a:r>
              <a:rPr lang="en-US" sz="2600" dirty="0" err="1" smtClean="0">
                <a:latin typeface="Courier New"/>
                <a:ea typeface="ＭＳ Ｐゴシック" pitchFamily="34" charset="-128"/>
                <a:cs typeface="Courier New"/>
              </a:rPr>
              <a:t>service.exported.interfaces</a:t>
            </a:r>
            <a:r>
              <a:rPr lang="en-US" sz="2600" dirty="0" smtClean="0">
                <a:latin typeface="Courier New"/>
                <a:ea typeface="ＭＳ Ｐゴシック" pitchFamily="34" charset="-128"/>
                <a:cs typeface="Courier New"/>
              </a:rPr>
              <a:t>=*</a:t>
            </a:r>
            <a:r>
              <a:rPr lang="en-US" sz="2800" dirty="0" smtClean="0">
                <a:ea typeface="ＭＳ Ｐゴシック" pitchFamily="34" charset="-128"/>
                <a:cs typeface="Courier New"/>
              </a:rPr>
              <a:t> on the service</a:t>
            </a:r>
            <a:endParaRPr lang="en-US" sz="2600" dirty="0" smtClean="0">
              <a:latin typeface="Courier New"/>
              <a:ea typeface="ＭＳ Ｐゴシック" pitchFamily="34" charset="-128"/>
              <a:cs typeface="Courier New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Optimized IO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ea typeface="ＭＳ Ｐゴシック" pitchFamily="34" charset="-128"/>
              </a:rPr>
              <a:t>HawtDispatch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tcp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pool, </a:t>
            </a:r>
            <a:r>
              <a:rPr lang="en-US" dirty="0" smtClean="0">
                <a:ea typeface="ＭＳ Ｐゴシック" pitchFamily="34" charset="-128"/>
              </a:rPr>
              <a:t>multiplexing, optimized </a:t>
            </a:r>
            <a:r>
              <a:rPr lang="en-US" dirty="0">
                <a:ea typeface="ＭＳ Ｐゴシック" pitchFamily="34" charset="-128"/>
              </a:rPr>
              <a:t>protocol, support for </a:t>
            </a:r>
            <a:r>
              <a:rPr lang="en-US" dirty="0" err="1">
                <a:ea typeface="ＭＳ Ｐゴシック" pitchFamily="34" charset="-128"/>
              </a:rPr>
              <a:t>protobuf</a:t>
            </a:r>
            <a:r>
              <a:rPr lang="en-US" dirty="0">
                <a:ea typeface="ＭＳ Ｐゴシック" pitchFamily="34" charset="-128"/>
              </a:rPr>
              <a:t>, support for asynchronous </a:t>
            </a:r>
            <a:r>
              <a:rPr lang="en-US" dirty="0" smtClean="0">
                <a:ea typeface="ＭＳ Ｐゴシック" pitchFamily="34" charset="-128"/>
              </a:rPr>
              <a:t>calls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&gt; 25000 </a:t>
            </a:r>
            <a:r>
              <a:rPr lang="en-US" dirty="0" err="1" smtClean="0">
                <a:ea typeface="ＭＳ Ｐゴシック" pitchFamily="34" charset="-128"/>
              </a:rPr>
              <a:t>req</a:t>
            </a:r>
            <a:r>
              <a:rPr lang="en-US" dirty="0" smtClean="0">
                <a:ea typeface="ＭＳ Ｐゴシック" pitchFamily="34" charset="-128"/>
              </a:rPr>
              <a:t>/s on my laptop</a:t>
            </a: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306918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Distributed </a:t>
            </a:r>
            <a:r>
              <a:rPr lang="en-US" b="1" dirty="0" err="1" smtClean="0">
                <a:solidFill>
                  <a:schemeClr val="tx1"/>
                </a:solidFill>
                <a:ea typeface="ＭＳ Ｐゴシック" pitchFamily="34" charset="-128"/>
              </a:rPr>
              <a:t>OSGi</a:t>
            </a:r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 (cont.)</a:t>
            </a:r>
            <a:endParaRPr lang="en-US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206500"/>
            <a:ext cx="86614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My Background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3581399"/>
          </a:xfrm>
          <a:prstGeom prst="rect">
            <a:avLst/>
          </a:prstGeom>
        </p:spPr>
        <p:txBody>
          <a:bodyPr vert="horz" lIns="91429" tIns="45714" rIns="91429" bIns="45714" rtlCol="0">
            <a:normAutofit fontScale="92500" lnSpcReduction="2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Guillaume Nodet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Software Fellow at </a:t>
            </a:r>
            <a:r>
              <a:rPr lang="en-US" dirty="0" err="1" smtClean="0">
                <a:ea typeface="ＭＳ Ｐゴシック" pitchFamily="34" charset="-128"/>
              </a:rPr>
              <a:t>FuseSource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ASF member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PMC member </a:t>
            </a:r>
            <a:r>
              <a:rPr lang="en-US" dirty="0">
                <a:ea typeface="ＭＳ Ｐゴシック" pitchFamily="34" charset="-128"/>
              </a:rPr>
              <a:t>of </a:t>
            </a:r>
            <a:r>
              <a:rPr lang="en-US" dirty="0" err="1">
                <a:ea typeface="ＭＳ Ｐゴシック" pitchFamily="34" charset="-128"/>
              </a:rPr>
              <a:t>ActiveMQ</a:t>
            </a:r>
            <a:r>
              <a:rPr lang="en-US" dirty="0">
                <a:ea typeface="ＭＳ Ｐゴシック" pitchFamily="34" charset="-128"/>
              </a:rPr>
              <a:t>, Camel, </a:t>
            </a:r>
            <a:r>
              <a:rPr lang="en-US" dirty="0" smtClean="0">
                <a:ea typeface="ＭＳ Ｐゴシック" pitchFamily="34" charset="-128"/>
              </a:rPr>
              <a:t>CXF</a:t>
            </a:r>
            <a:r>
              <a:rPr lang="en-US" dirty="0">
                <a:ea typeface="ＭＳ Ｐゴシック" pitchFamily="34" charset="-128"/>
              </a:rPr>
              <a:t>, Felix, Geronimo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Karaf</a:t>
            </a:r>
            <a:r>
              <a:rPr lang="en-US" dirty="0">
                <a:ea typeface="ＭＳ Ｐゴシック" pitchFamily="34" charset="-128"/>
              </a:rPr>
              <a:t>, Mina, ODE, </a:t>
            </a:r>
            <a:r>
              <a:rPr lang="en-US" dirty="0" err="1" smtClean="0">
                <a:ea typeface="ＭＳ Ｐゴシック" pitchFamily="34" charset="-128"/>
              </a:rPr>
              <a:t>ServiceMix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ea typeface="ＭＳ Ｐゴシック" pitchFamily="34" charset="-128"/>
              </a:rPr>
              <a:t>OSGi</a:t>
            </a:r>
            <a:r>
              <a:rPr lang="en-US" dirty="0" smtClean="0">
                <a:ea typeface="ＭＳ Ｐゴシック" pitchFamily="34" charset="-128"/>
              </a:rPr>
              <a:t> Enterprise Expert Group</a:t>
            </a: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381000" cy="38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286000" y="4876800"/>
            <a:ext cx="5867400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FR" dirty="0" err="1" smtClean="0"/>
              <a:t>Twitter</a:t>
            </a:r>
            <a:r>
              <a:rPr lang="fr-FR" dirty="0" smtClean="0"/>
              <a:t>: 	</a:t>
            </a:r>
            <a:r>
              <a:rPr lang="en-US" dirty="0" smtClean="0">
                <a:solidFill>
                  <a:schemeClr val="accent1"/>
                </a:solidFill>
                <a:latin typeface="Calibri" charset="0"/>
                <a:ea typeface="ヒラギノ角ゴ ProN W3" charset="0"/>
                <a:cs typeface="ヒラギノ角ゴ ProN W3" charset="0"/>
                <a:hlinkClick r:id="rId5"/>
              </a:rPr>
              <a:t>http</a:t>
            </a:r>
            <a:r>
              <a:rPr lang="en-US" dirty="0">
                <a:solidFill>
                  <a:schemeClr val="accent1"/>
                </a:solidFill>
                <a:latin typeface="Calibri" charset="0"/>
                <a:ea typeface="ヒラギノ角ゴ ProN W3" charset="0"/>
                <a:cs typeface="ヒラギノ角ゴ ProN W3" charset="0"/>
                <a:hlinkClick r:id="rId5"/>
              </a:rPr>
              <a:t>://</a:t>
            </a:r>
            <a:r>
              <a:rPr lang="en-US" dirty="0" smtClean="0">
                <a:solidFill>
                  <a:schemeClr val="accent1"/>
                </a:solidFill>
                <a:latin typeface="Calibri" charset="0"/>
                <a:ea typeface="ヒラギノ角ゴ ProN W3" charset="0"/>
                <a:cs typeface="ヒラギノ角ゴ ProN W3" charset="0"/>
                <a:hlinkClick r:id="rId5"/>
              </a:rPr>
              <a:t>twitter.com/gnodet/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endParaRPr lang="fr-FR" dirty="0" smtClean="0"/>
          </a:p>
          <a:p>
            <a:pPr>
              <a:lnSpc>
                <a:spcPct val="140000"/>
              </a:lnSpc>
            </a:pPr>
            <a:r>
              <a:rPr lang="fr-FR" dirty="0" err="1" smtClean="0"/>
              <a:t>LinkedIn</a:t>
            </a:r>
            <a:r>
              <a:rPr lang="fr-FR" dirty="0"/>
              <a:t>: </a:t>
            </a:r>
            <a:r>
              <a:rPr lang="fr-FR" u="sng" dirty="0">
                <a:solidFill>
                  <a:srgbClr val="4F81BD"/>
                </a:solidFill>
                <a:hlinkClick r:id="rId6"/>
              </a:rPr>
              <a:t>http://www.linkedin.com/in/</a:t>
            </a:r>
            <a:r>
              <a:rPr lang="fr-FR" u="sng" dirty="0" smtClean="0">
                <a:solidFill>
                  <a:srgbClr val="4F81BD"/>
                </a:solidFill>
                <a:hlinkClick r:id="rId6"/>
              </a:rPr>
              <a:t>guillaumenodet</a:t>
            </a:r>
            <a:endParaRPr lang="fr-FR" u="sng" dirty="0" smtClean="0">
              <a:solidFill>
                <a:srgbClr val="4F81BD"/>
              </a:solidFill>
            </a:endParaRPr>
          </a:p>
          <a:p>
            <a:pPr>
              <a:lnSpc>
                <a:spcPct val="140000"/>
              </a:lnSpc>
            </a:pPr>
            <a:r>
              <a:rPr lang="fr-FR" dirty="0"/>
              <a:t>Blog: </a:t>
            </a:r>
            <a:r>
              <a:rPr lang="fr-FR" dirty="0" smtClean="0"/>
              <a:t>	</a:t>
            </a:r>
            <a:r>
              <a:rPr lang="fr-FR" dirty="0" smtClean="0">
                <a:solidFill>
                  <a:srgbClr val="4F81BD"/>
                </a:solidFill>
                <a:hlinkClick r:id="rId7"/>
              </a:rPr>
              <a:t>http</a:t>
            </a:r>
            <a:r>
              <a:rPr lang="fr-FR" dirty="0">
                <a:solidFill>
                  <a:srgbClr val="4F81BD"/>
                </a:solidFill>
                <a:hlinkClick r:id="rId7"/>
              </a:rPr>
              <a:t>://gnodet.blogspot.com/</a:t>
            </a:r>
            <a:endParaRPr lang="fr-FR" dirty="0">
              <a:solidFill>
                <a:srgbClr val="4F81BD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310541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Commands</a:t>
            </a:r>
            <a:endParaRPr lang="en-US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5029199"/>
          </a:xfrm>
          <a:prstGeom prst="rect">
            <a:avLst/>
          </a:prstGeom>
        </p:spPr>
        <p:txBody>
          <a:bodyPr vert="horz" lIns="91429" tIns="45714" rIns="91429" bIns="45714" rtlCol="0">
            <a:normAutofit fontScale="70000" lnSpcReduction="2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Registry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ea typeface="ＭＳ Ｐゴシック" pitchFamily="34" charset="-128"/>
              </a:rPr>
              <a:t>zk</a:t>
            </a:r>
            <a:r>
              <a:rPr lang="en-US" dirty="0" smtClean="0">
                <a:ea typeface="ＭＳ Ｐゴシック" pitchFamily="34" charset="-128"/>
              </a:rPr>
              <a:t>-</a:t>
            </a:r>
            <a:r>
              <a:rPr lang="en-US" dirty="0">
                <a:ea typeface="ＭＳ Ｐゴシック" pitchFamily="34" charset="-128"/>
              </a:rPr>
              <a:t>cluster    </a:t>
            </a:r>
            <a:r>
              <a:rPr lang="en-US" dirty="0" err="1">
                <a:ea typeface="ＭＳ Ｐゴシック" pitchFamily="34" charset="-128"/>
              </a:rPr>
              <a:t>zk:create</a:t>
            </a:r>
            <a:r>
              <a:rPr lang="en-US" dirty="0">
                <a:ea typeface="ＭＳ Ｐゴシック" pitchFamily="34" charset="-128"/>
              </a:rPr>
              <a:t>     </a:t>
            </a:r>
            <a:r>
              <a:rPr lang="en-US" dirty="0" err="1">
                <a:ea typeface="ＭＳ Ｐゴシック" pitchFamily="34" charset="-128"/>
              </a:rPr>
              <a:t>zk:delete</a:t>
            </a:r>
            <a:r>
              <a:rPr lang="en-US" dirty="0">
                <a:ea typeface="ＭＳ Ｐゴシック" pitchFamily="34" charset="-128"/>
              </a:rPr>
              <a:t>      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err="1" smtClean="0">
                <a:ea typeface="ＭＳ Ｐゴシック" pitchFamily="34" charset="-128"/>
              </a:rPr>
              <a:t>zk:set</a:t>
            </a:r>
            <a:r>
              <a:rPr lang="en-US" dirty="0" smtClean="0">
                <a:ea typeface="ＭＳ Ｐゴシック" pitchFamily="34" charset="-128"/>
              </a:rPr>
              <a:t>           </a:t>
            </a:r>
            <a:r>
              <a:rPr lang="en-US" dirty="0" err="1" smtClean="0">
                <a:ea typeface="ＭＳ Ｐゴシック" pitchFamily="34" charset="-128"/>
              </a:rPr>
              <a:t>zk:get</a:t>
            </a:r>
            <a:r>
              <a:rPr lang="en-US" dirty="0" smtClean="0">
                <a:ea typeface="ＭＳ Ｐゴシック" pitchFamily="34" charset="-128"/>
              </a:rPr>
              <a:t>    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err="1" smtClean="0">
                <a:ea typeface="ＭＳ Ｐゴシック" pitchFamily="34" charset="-128"/>
              </a:rPr>
              <a:t>zk:import</a:t>
            </a:r>
            <a:r>
              <a:rPr lang="en-US" dirty="0" smtClean="0">
                <a:ea typeface="ＭＳ Ｐゴシック" pitchFamily="34" charset="-128"/>
              </a:rPr>
              <a:t>    </a:t>
            </a:r>
            <a:r>
              <a:rPr lang="en-US" dirty="0" err="1" smtClean="0">
                <a:ea typeface="ＭＳ Ｐゴシック" pitchFamily="34" charset="-128"/>
              </a:rPr>
              <a:t>zk:export</a:t>
            </a:r>
            <a:r>
              <a:rPr lang="en-US" dirty="0" smtClean="0">
                <a:ea typeface="ＭＳ Ｐゴシック" pitchFamily="34" charset="-128"/>
              </a:rPr>
              <a:t>     </a:t>
            </a:r>
            <a:r>
              <a:rPr lang="en-US" dirty="0" err="1">
                <a:ea typeface="ＭＳ Ｐゴシック" pitchFamily="34" charset="-128"/>
              </a:rPr>
              <a:t>zk:list</a:t>
            </a: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Profile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>
                <a:ea typeface="ＭＳ Ｐゴシック" pitchFamily="34" charset="-128"/>
              </a:rPr>
              <a:t>fabric:create-profile</a:t>
            </a:r>
            <a:r>
              <a:rPr lang="en-US" dirty="0">
                <a:ea typeface="ＭＳ Ｐゴシック" pitchFamily="34" charset="-128"/>
              </a:rPr>
              <a:t>     </a:t>
            </a:r>
            <a:r>
              <a:rPr lang="en-US" dirty="0" err="1">
                <a:ea typeface="ＭＳ Ｐゴシック" pitchFamily="34" charset="-128"/>
              </a:rPr>
              <a:t>fabric:edit-profile</a:t>
            </a:r>
            <a:r>
              <a:rPr lang="en-US" dirty="0">
                <a:ea typeface="ＭＳ Ｐゴシック" pitchFamily="34" charset="-128"/>
              </a:rPr>
              <a:t>      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err="1" smtClean="0">
                <a:ea typeface="ＭＳ Ｐゴシック" pitchFamily="34" charset="-128"/>
              </a:rPr>
              <a:t>fabric:display</a:t>
            </a:r>
            <a:r>
              <a:rPr lang="en-US" dirty="0" err="1">
                <a:ea typeface="ＭＳ Ｐゴシック" pitchFamily="34" charset="-128"/>
              </a:rPr>
              <a:t>-profile</a:t>
            </a:r>
            <a:r>
              <a:rPr lang="en-US" dirty="0">
                <a:ea typeface="ＭＳ Ｐゴシック" pitchFamily="34" charset="-128"/>
              </a:rPr>
              <a:t>    </a:t>
            </a:r>
            <a:r>
              <a:rPr lang="en-US" dirty="0" err="1">
                <a:ea typeface="ＭＳ Ｐゴシック" pitchFamily="34" charset="-128"/>
              </a:rPr>
              <a:t>fabric:domains</a:t>
            </a:r>
            <a:r>
              <a:rPr lang="en-US" dirty="0">
                <a:ea typeface="ＭＳ Ｐゴシック" pitchFamily="34" charset="-128"/>
              </a:rPr>
              <a:t>     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err="1" smtClean="0">
                <a:ea typeface="ＭＳ Ｐゴシック" pitchFamily="34" charset="-128"/>
              </a:rPr>
              <a:t>fabric:list</a:t>
            </a:r>
            <a:r>
              <a:rPr lang="en-US" dirty="0" err="1">
                <a:ea typeface="ＭＳ Ｐゴシック" pitchFamily="34" charset="-128"/>
              </a:rPr>
              <a:t>-profiles</a:t>
            </a: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Agent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>
                <a:ea typeface="ＭＳ Ｐゴシック" pitchFamily="34" charset="-128"/>
              </a:rPr>
              <a:t>fabric:create-agent</a:t>
            </a:r>
            <a:r>
              <a:rPr lang="en-US" dirty="0">
                <a:ea typeface="ＭＳ Ｐゴシック" pitchFamily="34" charset="-128"/>
              </a:rPr>
              <a:t>     </a:t>
            </a:r>
            <a:r>
              <a:rPr lang="en-US" dirty="0" err="1">
                <a:ea typeface="ＭＳ Ｐゴシック" pitchFamily="34" charset="-128"/>
              </a:rPr>
              <a:t>fabric:delete-agent</a:t>
            </a:r>
            <a:r>
              <a:rPr lang="en-US" dirty="0">
                <a:ea typeface="ＭＳ Ｐゴシック" pitchFamily="34" charset="-128"/>
              </a:rPr>
              <a:t>     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err="1" smtClean="0">
                <a:ea typeface="ＭＳ Ｐゴシック" pitchFamily="34" charset="-128"/>
              </a:rPr>
              <a:t>fabric:list</a:t>
            </a:r>
            <a:r>
              <a:rPr lang="en-US" dirty="0" err="1">
                <a:ea typeface="ＭＳ Ｐゴシック" pitchFamily="34" charset="-128"/>
              </a:rPr>
              <a:t>-</a:t>
            </a:r>
            <a:r>
              <a:rPr lang="en-US" dirty="0" err="1" smtClean="0">
                <a:ea typeface="ＭＳ Ｐゴシック" pitchFamily="34" charset="-128"/>
              </a:rPr>
              <a:t>agent</a:t>
            </a:r>
            <a:r>
              <a:rPr lang="en-US" dirty="0" smtClean="0">
                <a:ea typeface="ＭＳ Ｐゴシック" pitchFamily="34" charset="-128"/>
              </a:rPr>
              <a:t>           </a:t>
            </a:r>
            <a:r>
              <a:rPr lang="en-US" dirty="0" err="1" smtClean="0">
                <a:ea typeface="ＭＳ Ｐゴシック" pitchFamily="34" charset="-128"/>
              </a:rPr>
              <a:t>fabric:connect</a:t>
            </a:r>
            <a:r>
              <a:rPr lang="en-US" dirty="0" smtClean="0">
                <a:ea typeface="ＭＳ Ｐゴシック" pitchFamily="34" charset="-128"/>
              </a:rPr>
              <a:t>    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err="1" smtClean="0">
                <a:ea typeface="ＭＳ Ｐゴシック" pitchFamily="34" charset="-128"/>
              </a:rPr>
              <a:t>fabric:start</a:t>
            </a:r>
            <a:r>
              <a:rPr lang="en-US" dirty="0" smtClean="0">
                <a:ea typeface="ＭＳ Ｐゴシック" pitchFamily="34" charset="-128"/>
              </a:rPr>
              <a:t>                   </a:t>
            </a:r>
            <a:r>
              <a:rPr lang="en-US" dirty="0" err="1" smtClean="0">
                <a:ea typeface="ＭＳ Ｐゴシック" pitchFamily="34" charset="-128"/>
              </a:rPr>
              <a:t>fabric:stop</a:t>
            </a:r>
            <a:r>
              <a:rPr lang="en-US" dirty="0" smtClean="0">
                <a:ea typeface="ＭＳ Ｐゴシック" pitchFamily="34" charset="-128"/>
              </a:rPr>
              <a:t>    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err="1" smtClean="0">
                <a:ea typeface="ＭＳ Ｐゴシック" pitchFamily="34" charset="-128"/>
              </a:rPr>
              <a:t>fabric:zk</a:t>
            </a:r>
            <a:r>
              <a:rPr lang="en-US" dirty="0" err="1">
                <a:ea typeface="ＭＳ Ｐゴシック" pitchFamily="34" charset="-128"/>
              </a:rPr>
              <a:t>-cluster</a:t>
            </a:r>
            <a:r>
              <a:rPr lang="en-US" dirty="0">
                <a:ea typeface="ＭＳ Ｐゴシック" pitchFamily="34" charset="-128"/>
              </a:rPr>
              <a:t> 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138073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Other features</a:t>
            </a:r>
            <a:endParaRPr lang="en-US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724399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Camel, CXF, </a:t>
            </a:r>
            <a:r>
              <a:rPr lang="en-US" dirty="0" err="1" smtClean="0">
                <a:ea typeface="ＭＳ Ｐゴシック" pitchFamily="34" charset="-128"/>
              </a:rPr>
              <a:t>ActiveMQ</a:t>
            </a:r>
            <a:r>
              <a:rPr lang="en-US" dirty="0" smtClean="0">
                <a:ea typeface="ＭＳ Ｐゴシック" pitchFamily="34" charset="-128"/>
              </a:rPr>
              <a:t> extensions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Centralized security configuration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Metrics collections into RRD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… and more to come …</a:t>
            </a: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138073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Demo</a:t>
            </a:r>
            <a:endParaRPr lang="en-US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00200"/>
            <a:ext cx="8255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7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Wrap up</a:t>
            </a:r>
            <a:endParaRPr lang="en-US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724399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ea typeface="ＭＳ Ｐゴシック" pitchFamily="34" charset="-128"/>
              </a:rPr>
              <a:t>Open source software for configuring, provisioning and running </a:t>
            </a:r>
            <a:r>
              <a:rPr lang="en-US" dirty="0" err="1">
                <a:ea typeface="ＭＳ Ｐゴシック" pitchFamily="34" charset="-128"/>
              </a:rPr>
              <a:t>OSGi</a:t>
            </a:r>
            <a:r>
              <a:rPr lang="en-US" dirty="0">
                <a:ea typeface="ＭＳ Ｐゴシック" pitchFamily="34" charset="-128"/>
              </a:rPr>
              <a:t> deployments on any </a:t>
            </a:r>
            <a:r>
              <a:rPr lang="en-US" dirty="0" smtClean="0">
                <a:ea typeface="ＭＳ Ｐゴシック" pitchFamily="34" charset="-128"/>
              </a:rPr>
              <a:t>machines.</a:t>
            </a:r>
          </a:p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Featuring various components for integration based projects and an optimized distributed </a:t>
            </a:r>
            <a:r>
              <a:rPr lang="en-US" dirty="0" err="1" smtClean="0">
                <a:ea typeface="ＭＳ Ｐゴシック" pitchFamily="34" charset="-128"/>
              </a:rPr>
              <a:t>OSGi</a:t>
            </a:r>
            <a:r>
              <a:rPr lang="en-US" dirty="0" smtClean="0">
                <a:ea typeface="ＭＳ Ｐゴシック" pitchFamily="34" charset="-128"/>
              </a:rPr>
              <a:t> implementation.</a:t>
            </a:r>
            <a:endParaRPr lang="en-US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109489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Questions</a:t>
            </a:r>
            <a:endParaRPr lang="en-US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99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6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Links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 fontScale="85000" lnSpcReduction="2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Fuse Fabric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2"/>
              </a:rPr>
              <a:t>http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2"/>
              </a:rPr>
              <a:t>://fabric.fusesource.org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2"/>
              </a:rPr>
              <a:t>/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3"/>
              </a:rPr>
              <a:t>https://github.com/fusesource/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3"/>
              </a:rPr>
              <a:t>fabric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Apache </a:t>
            </a:r>
            <a:r>
              <a:rPr lang="en-US" dirty="0" err="1" smtClean="0">
                <a:ea typeface="ＭＳ Ｐゴシック" pitchFamily="34" charset="-128"/>
              </a:rPr>
              <a:t>ZooKeeper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4"/>
              </a:rPr>
              <a:t>http:/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4"/>
              </a:rPr>
              <a:t>/zookeeper.apache.org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4"/>
              </a:rPr>
              <a:t>/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Apache </a:t>
            </a:r>
            <a:r>
              <a:rPr lang="en-US" dirty="0" err="1" smtClean="0">
                <a:ea typeface="ＭＳ Ｐゴシック" pitchFamily="34" charset="-128"/>
              </a:rPr>
              <a:t>Karaf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4"/>
              </a:rPr>
              <a:t>http:/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4"/>
              </a:rPr>
              <a:t>/karaf.apache.org/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Guillaume </a:t>
            </a:r>
            <a:r>
              <a:rPr lang="en-US" dirty="0" smtClean="0">
                <a:ea typeface="ＭＳ Ｐゴシック" pitchFamily="34" charset="-128"/>
              </a:rPr>
              <a:t>Nodet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5"/>
              </a:rPr>
              <a:t>http:/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5"/>
              </a:rPr>
              <a:t>/gnodet.blogspot.com/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6"/>
              </a:rPr>
              <a:t>gnodet@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6"/>
              </a:rPr>
              <a:t>gmail.com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ea typeface="ＭＳ Ｐゴシック" pitchFamily="34" charset="-128"/>
              </a:rPr>
              <a:t>FuseSource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2"/>
              </a:rPr>
              <a:t>http:/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2"/>
              </a:rPr>
              <a:t>/fusesource.com/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136210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The Challenge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47800" y="2362200"/>
            <a:ext cx="6324600" cy="3276599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ea typeface="ＭＳ Ｐゴシック" pitchFamily="34" charset="-128"/>
              </a:rPr>
              <a:t>Install, configure and run </a:t>
            </a:r>
            <a:r>
              <a:rPr lang="en-US" dirty="0" err="1" smtClean="0">
                <a:ea typeface="ＭＳ Ｐゴシック" pitchFamily="34" charset="-128"/>
              </a:rPr>
              <a:t>OSGi</a:t>
            </a:r>
            <a:r>
              <a:rPr lang="en-US" dirty="0" smtClean="0">
                <a:ea typeface="ＭＳ Ｐゴシック" pitchFamily="34" charset="-128"/>
              </a:rPr>
              <a:t> based applications in large scale deployments</a:t>
            </a:r>
          </a:p>
          <a:p>
            <a:pPr marL="0" indent="0" algn="ctr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algn="ctr"/>
            <a:endParaRPr lang="en-US" dirty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195725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Fuse Fabric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 lnSpcReduction="1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  <a:hlinkClick r:id="rId2"/>
              </a:rPr>
              <a:t>http://</a:t>
            </a:r>
            <a:r>
              <a:rPr lang="en-US" dirty="0" err="1" smtClean="0">
                <a:ea typeface="ＭＳ Ｐゴシック" pitchFamily="34" charset="-128"/>
                <a:hlinkClick r:id="rId2"/>
              </a:rPr>
              <a:t>fabric.fusesource.org</a:t>
            </a:r>
            <a:r>
              <a:rPr lang="en-US" dirty="0" smtClean="0">
                <a:ea typeface="ＭＳ Ｐゴシック" pitchFamily="34" charset="-128"/>
                <a:hlinkClick r:id="rId2"/>
              </a:rPr>
              <a:t>/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Open source software for configuring, provisioning and running </a:t>
            </a:r>
            <a:r>
              <a:rPr lang="en-US" dirty="0" err="1" smtClean="0">
                <a:ea typeface="ＭＳ Ｐゴシック" pitchFamily="34" charset="-128"/>
              </a:rPr>
              <a:t>OSGi</a:t>
            </a:r>
            <a:r>
              <a:rPr lang="en-US" dirty="0" smtClean="0">
                <a:ea typeface="ＭＳ Ｐゴシック" pitchFamily="34" charset="-128"/>
              </a:rPr>
              <a:t> deployments on any machines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physical, virtual, private, public clouds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Keeps you DRY from those rainy clouds </a:t>
            </a:r>
            <a:r>
              <a:rPr lang="en-US" dirty="0" smtClean="0">
                <a:ea typeface="ＭＳ Ｐゴシック" pitchFamily="34" charset="-128"/>
                <a:sym typeface="Wingdings"/>
              </a:rPr>
              <a:t>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  <a:sym typeface="Wingdings"/>
              </a:rPr>
              <a:t>Weave your container into an easy to manage fabric</a:t>
            </a:r>
            <a:endParaRPr lang="en-US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138355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Fuse Fabric: what does it do?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Remote deployment and </a:t>
            </a:r>
            <a:r>
              <a:rPr lang="en-US" dirty="0" err="1" smtClean="0">
                <a:ea typeface="ＭＳ Ｐゴシック" pitchFamily="34" charset="-128"/>
              </a:rPr>
              <a:t>config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Provisioning of features across machines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Distributed configurations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Profiling of features / </a:t>
            </a:r>
            <a:r>
              <a:rPr lang="en-US" dirty="0" err="1" smtClean="0">
                <a:ea typeface="ＭＳ Ｐゴシック" pitchFamily="34" charset="-128"/>
              </a:rPr>
              <a:t>configs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Distributed applications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Distributed </a:t>
            </a:r>
            <a:r>
              <a:rPr lang="en-US" dirty="0" err="1" smtClean="0">
                <a:ea typeface="ＭＳ Ｐゴシック" pitchFamily="34" charset="-128"/>
              </a:rPr>
              <a:t>OSGi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Middleware / integration support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CXF, Camel, </a:t>
            </a:r>
            <a:r>
              <a:rPr lang="en-US" dirty="0" err="1" smtClean="0">
                <a:ea typeface="ＭＳ Ｐゴシック" pitchFamily="34" charset="-128"/>
              </a:rPr>
              <a:t>ActiveMQ</a:t>
            </a:r>
            <a:endParaRPr lang="en-US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129745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What is Fabric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Registry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Agents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Profiles</a:t>
            </a:r>
          </a:p>
          <a:p>
            <a:pPr>
              <a:buFont typeface="Wingdings" pitchFamily="2" charset="2"/>
              <a:buChar char="§"/>
            </a:pP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Provisioning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ea typeface="ＭＳ Ｐゴシック" pitchFamily="34" charset="-128"/>
              </a:rPr>
              <a:t>Remoting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… and more</a:t>
            </a:r>
            <a:endParaRPr lang="en-US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129745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Registry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622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Based on Apache </a:t>
            </a:r>
            <a:r>
              <a:rPr lang="en-US" dirty="0" err="1" smtClean="0">
                <a:ea typeface="ＭＳ Ｐゴシック" pitchFamily="34" charset="-128"/>
              </a:rPr>
              <a:t>ZooKeeper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800" dirty="0"/>
              <a:t>A highly available, scalable, distributed, configuration, consensus, group membership, leader election, naming, and coordination service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Proven track record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Support network splits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124200"/>
            <a:ext cx="3757706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5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tx1"/>
                </a:solidFill>
                <a:ea typeface="ＭＳ Ｐゴシック" pitchFamily="34" charset="-128"/>
              </a:rPr>
              <a:t>ZooKeeper</a:t>
            </a:r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 Data Model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9" y="1143001"/>
            <a:ext cx="3733222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Hierarchical namespace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Each </a:t>
            </a:r>
            <a:r>
              <a:rPr lang="en-US" dirty="0" err="1" smtClean="0">
                <a:ea typeface="ＭＳ Ｐゴシック" pitchFamily="34" charset="-128"/>
              </a:rPr>
              <a:t>znode</a:t>
            </a:r>
            <a:r>
              <a:rPr lang="en-US" dirty="0" smtClean="0">
                <a:ea typeface="ＭＳ Ｐゴシック" pitchFamily="34" charset="-128"/>
              </a:rPr>
              <a:t> has data and children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Data is read and written in its entirety</a:t>
            </a:r>
          </a:p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422597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1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Agent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9" y="1143001"/>
            <a:ext cx="4419021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err="1" smtClean="0">
                <a:ea typeface="ＭＳ Ｐゴシック" pitchFamily="34" charset="-128"/>
              </a:rPr>
              <a:t>Karaf</a:t>
            </a:r>
            <a:r>
              <a:rPr lang="en-US" dirty="0" smtClean="0">
                <a:ea typeface="ＭＳ Ｐゴシック" pitchFamily="34" charset="-128"/>
              </a:rPr>
              <a:t> instance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Connected to the registry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Listen to registry changes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Automatic </a:t>
            </a:r>
            <a:r>
              <a:rPr lang="en-US" dirty="0" err="1" smtClean="0">
                <a:ea typeface="ＭＳ Ｐゴシック" pitchFamily="34" charset="-128"/>
              </a:rPr>
              <a:t>provisionning</a:t>
            </a:r>
            <a:endParaRPr lang="en-US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7408"/>
            <a:ext cx="1963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300038" y="6678246"/>
            <a:ext cx="2095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00"/>
              </a:spcBef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A Progress Software Company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752600"/>
            <a:ext cx="431986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2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11072</TotalTime>
  <Words>703</Words>
  <Application>Microsoft Macintosh PowerPoint</Application>
  <PresentationFormat>Présentation à l'écran (4:3)</PresentationFormat>
  <Paragraphs>163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Office Theme</vt:lpstr>
      <vt:lpstr>Provisioning distributed OSGi applications in a cloud</vt:lpstr>
      <vt:lpstr>My Background</vt:lpstr>
      <vt:lpstr>The Challenge</vt:lpstr>
      <vt:lpstr>Fuse Fabric</vt:lpstr>
      <vt:lpstr>Fuse Fabric: what does it do?</vt:lpstr>
      <vt:lpstr>What is Fabric</vt:lpstr>
      <vt:lpstr>Registry</vt:lpstr>
      <vt:lpstr>ZooKeeper Data Model</vt:lpstr>
      <vt:lpstr>Agent</vt:lpstr>
      <vt:lpstr>Profiles</vt:lpstr>
      <vt:lpstr>Runtime agent data</vt:lpstr>
      <vt:lpstr>Provisioning</vt:lpstr>
      <vt:lpstr>Provisioning (cont.)</vt:lpstr>
      <vt:lpstr>Versioning</vt:lpstr>
      <vt:lpstr>Deployment</vt:lpstr>
      <vt:lpstr>Deployment (cont.)</vt:lpstr>
      <vt:lpstr>Distributed OSGi</vt:lpstr>
      <vt:lpstr>Distributed OSGi (cont.)</vt:lpstr>
      <vt:lpstr>Distributed OSGi (cont.)</vt:lpstr>
      <vt:lpstr>Commands</vt:lpstr>
      <vt:lpstr>Other features</vt:lpstr>
      <vt:lpstr>Demo</vt:lpstr>
      <vt:lpstr>Wrap up</vt:lpstr>
      <vt:lpstr>Questions</vt:lpstr>
      <vt:lpstr>Links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Delia</dc:creator>
  <cp:lastModifiedBy>Guillaume Nodet</cp:lastModifiedBy>
  <cp:revision>39</cp:revision>
  <dcterms:created xsi:type="dcterms:W3CDTF">2011-10-07T00:17:58Z</dcterms:created>
  <dcterms:modified xsi:type="dcterms:W3CDTF">2011-11-11T23:19:01Z</dcterms:modified>
</cp:coreProperties>
</file>