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9" r:id="rId3"/>
    <p:sldId id="290" r:id="rId4"/>
    <p:sldId id="260" r:id="rId5"/>
    <p:sldId id="261" r:id="rId6"/>
    <p:sldId id="262" r:id="rId7"/>
    <p:sldId id="305" r:id="rId8"/>
    <p:sldId id="306" r:id="rId9"/>
    <p:sldId id="291" r:id="rId10"/>
    <p:sldId id="292" r:id="rId11"/>
    <p:sldId id="293" r:id="rId12"/>
    <p:sldId id="294" r:id="rId13"/>
    <p:sldId id="295" r:id="rId14"/>
    <p:sldId id="297" r:id="rId15"/>
    <p:sldId id="299" r:id="rId16"/>
    <p:sldId id="301" r:id="rId17"/>
    <p:sldId id="304" r:id="rId18"/>
    <p:sldId id="300" r:id="rId19"/>
    <p:sldId id="298" r:id="rId20"/>
    <p:sldId id="302" r:id="rId21"/>
    <p:sldId id="303" r:id="rId22"/>
    <p:sldId id="296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BE28"/>
    <a:srgbClr val="E17000"/>
    <a:srgbClr val="1E1E1E"/>
    <a:srgbClr val="C3C3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286" autoAdjust="0"/>
  </p:normalViewPr>
  <p:slideViewPr>
    <p:cSldViewPr snapToGrid="0" snapToObjects="1" showGuides="1">
      <p:cViewPr>
        <p:scale>
          <a:sx n="150" d="100"/>
          <a:sy n="150" d="100"/>
        </p:scale>
        <p:origin x="14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8E59A-4190-6942-881F-6AA470C61222}" type="datetimeFigureOut">
              <a:rPr lang="en-US" smtClean="0"/>
              <a:pPr/>
              <a:t>11/11/11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2E9D5-72E7-AD40-8478-230560F733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9012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BE0CE-AD4E-2448-B2AC-04012AB1296C}" type="datetimeFigureOut">
              <a:rPr lang="en-US" smtClean="0"/>
              <a:pPr/>
              <a:t>11/11/11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E9DF8-B3F6-A743-BFAE-B34D19E4B1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737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ittle_Pag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6916" y="1563944"/>
            <a:ext cx="8431088" cy="98665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454025">
              <a:tabLst/>
              <a:defRPr sz="7200">
                <a:latin typeface="Arial"/>
                <a:cs typeface="Arial"/>
              </a:defRPr>
            </a:lvl1pPr>
          </a:lstStyle>
          <a:p>
            <a:r>
              <a:rPr lang="en-US" dirty="0" smtClean="0"/>
              <a:t>&lt;Title&gt;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916" y="2550597"/>
            <a:ext cx="7633448" cy="6402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C3C3C3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&lt;Subtitle&gt;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29716" y="98664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262907" y="6537861"/>
            <a:ext cx="2717748" cy="262407"/>
          </a:xfrm>
          <a:prstGeom prst="rect">
            <a:avLst/>
          </a:prstGeom>
        </p:spPr>
        <p:txBody>
          <a:bodyPr vert="horz"/>
          <a:lstStyle>
            <a:lvl1pPr>
              <a:buNone/>
              <a:defRPr sz="800" baseline="0">
                <a:latin typeface="Arial"/>
                <a:cs typeface="Arial"/>
              </a:defRPr>
            </a:lvl1pPr>
            <a:lvl2pPr>
              <a:defRPr sz="600">
                <a:latin typeface="Arial"/>
                <a:cs typeface="Arial"/>
              </a:defRPr>
            </a:lvl2pPr>
            <a:lvl3pPr>
              <a:defRPr sz="600">
                <a:latin typeface="Arial"/>
                <a:cs typeface="Arial"/>
              </a:defRPr>
            </a:lvl3pPr>
            <a:lvl4pPr>
              <a:defRPr sz="600">
                <a:latin typeface="Arial"/>
                <a:cs typeface="Arial"/>
              </a:defRPr>
            </a:lvl4pPr>
            <a:lvl5pPr>
              <a:defRPr sz="6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© </a:t>
            </a:r>
            <a:r>
              <a:rPr lang="en-US" dirty="0" err="1" smtClean="0"/>
              <a:t>Hortonworks</a:t>
            </a:r>
            <a:r>
              <a:rPr lang="en-US" dirty="0" smtClean="0"/>
              <a:t> Inc. 2011. 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561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Page </a:t>
            </a:r>
            <a:fld id="{3C1B2A0A-8F71-0647-B921-0CE0F4746A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666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Page </a:t>
            </a:r>
            <a:fld id="{3C1B2A0A-8F71-0647-B921-0CE0F4746A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0" y="1165225"/>
            <a:ext cx="8229600" cy="4954588"/>
          </a:xfrm>
          <a:prstGeom prst="rect">
            <a:avLst/>
          </a:prstGeom>
        </p:spPr>
        <p:txBody>
          <a:bodyPr vert="horz"/>
          <a:lstStyle>
            <a:lvl1pPr marL="168275" indent="-168275">
              <a:buClr>
                <a:srgbClr val="69BE28"/>
              </a:buClr>
              <a:defRPr sz="1800" b="1" i="0">
                <a:latin typeface="Arial"/>
                <a:cs typeface="Arial"/>
              </a:defRPr>
            </a:lvl1pPr>
            <a:lvl2pPr marL="566738" indent="-168275">
              <a:buFont typeface="Lucida Grande"/>
              <a:buChar char="–"/>
              <a:defRPr sz="1600"/>
            </a:lvl2pPr>
            <a:lvl3pPr marL="1081088" indent="-166688">
              <a:buFont typeface="Lucida Grande"/>
              <a:buChar char="–"/>
              <a:defRPr sz="1400"/>
            </a:lvl3pPr>
            <a:lvl4pPr marL="1543050" indent="-171450">
              <a:defRPr sz="1400"/>
            </a:lvl4pPr>
            <a:lvl5pPr marL="2005013" indent="-176213">
              <a:buFont typeface="Lucida Grande"/>
              <a:buChar char="-"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84138"/>
            <a:ext cx="7086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61325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715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6FE21-F638-6545-B1CE-A17A1DB52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09330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0" y="1016000"/>
            <a:ext cx="9144000" cy="1588"/>
          </a:xfrm>
          <a:prstGeom prst="line">
            <a:avLst/>
          </a:prstGeom>
          <a:ln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/>
              <a:t>State of the Elephant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Hadoop yesterday, today, and tomorrow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C1B2A0A-8F71-0647-B921-0CE0F4746A4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26916" y="3538692"/>
            <a:ext cx="4694774" cy="1048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>
                <a:solidFill>
                  <a:srgbClr val="C3C3C3"/>
                </a:solidFill>
              </a:rPr>
              <a:t>Owen O’Malley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3C3C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owen@hortonworks.com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C3C3C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3C3C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@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3C3C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owen_omalley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C3C3C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88667" y="45466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C3C3C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49533" y="40386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C3C3C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1067" y="46482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C3C3C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elephant_rg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534" y="2718418"/>
            <a:ext cx="6252633" cy="4469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C1B2A0A-8F71-0647-B921-0CE0F4746A4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 smtClean="0"/>
              <a:t>Features in 0.20.203.0</a:t>
            </a:r>
          </a:p>
          <a:p>
            <a:pPr lvl="1"/>
            <a:r>
              <a:rPr lang="en-US" sz="2000" dirty="0" smtClean="0"/>
              <a:t>Security</a:t>
            </a:r>
          </a:p>
          <a:p>
            <a:pPr lvl="1"/>
            <a:r>
              <a:rPr lang="en-US" sz="2000" dirty="0" smtClean="0"/>
              <a:t>Multi-tenancy limits</a:t>
            </a:r>
          </a:p>
          <a:p>
            <a:pPr lvl="1"/>
            <a:r>
              <a:rPr lang="en-US" sz="2000" dirty="0" smtClean="0"/>
              <a:t>Performance improvements</a:t>
            </a:r>
          </a:p>
          <a:p>
            <a:r>
              <a:rPr lang="en-US" sz="2400" dirty="0" smtClean="0"/>
              <a:t>Features in 0.20.204.0</a:t>
            </a:r>
          </a:p>
          <a:p>
            <a:pPr lvl="1"/>
            <a:r>
              <a:rPr lang="en-US" sz="2000" dirty="0" smtClean="0"/>
              <a:t>RPMs &amp; Debs</a:t>
            </a:r>
          </a:p>
          <a:p>
            <a:pPr lvl="1"/>
            <a:r>
              <a:rPr lang="en-US" sz="2000" dirty="0" smtClean="0"/>
              <a:t>New metrics framework supported</a:t>
            </a:r>
          </a:p>
          <a:p>
            <a:pPr lvl="1"/>
            <a:r>
              <a:rPr lang="en-US" sz="2000" dirty="0" smtClean="0"/>
              <a:t>Improved handling of disk failures</a:t>
            </a:r>
          </a:p>
          <a:p>
            <a:r>
              <a:rPr lang="en-US" sz="2400" dirty="0" smtClean="0"/>
              <a:t>Features in 0.20.205.0</a:t>
            </a:r>
          </a:p>
          <a:p>
            <a:pPr lvl="1"/>
            <a:r>
              <a:rPr lang="en-US" sz="2000" dirty="0" smtClean="0"/>
              <a:t>HBase support</a:t>
            </a:r>
          </a:p>
          <a:p>
            <a:pPr lvl="1"/>
            <a:r>
              <a:rPr lang="en-US" sz="2000" dirty="0" smtClean="0"/>
              <a:t>Experimental </a:t>
            </a:r>
            <a:r>
              <a:rPr lang="en-US" sz="2000" dirty="0" err="1" smtClean="0"/>
              <a:t>WebHDFS</a:t>
            </a:r>
            <a:endParaRPr lang="en-US" sz="2000" dirty="0" smtClean="0"/>
          </a:p>
          <a:p>
            <a:pPr lvl="1"/>
            <a:r>
              <a:rPr lang="en-US" sz="2000" dirty="0" smtClean="0"/>
              <a:t>Support renewal of arbitrary tokens by MapReduce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74159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0.20.203.0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C1B2A0A-8F71-0647-B921-0CE0F4746A4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 smtClean="0"/>
              <a:t>Security</a:t>
            </a:r>
          </a:p>
          <a:p>
            <a:pPr lvl="1"/>
            <a:r>
              <a:rPr lang="en-US" sz="1800" dirty="0" smtClean="0"/>
              <a:t>Prior versions of Hadoop trusted the client about the user’s login</a:t>
            </a:r>
          </a:p>
          <a:p>
            <a:pPr lvl="1"/>
            <a:r>
              <a:rPr lang="en-US" sz="1800" dirty="0" smtClean="0"/>
              <a:t>Strong authentication using Kerberos (and </a:t>
            </a:r>
            <a:r>
              <a:rPr lang="en-US" sz="1800" dirty="0" err="1" smtClean="0"/>
              <a:t>ActiveDirectory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Authenticates both the user and the server.</a:t>
            </a:r>
          </a:p>
          <a:p>
            <a:pPr lvl="1"/>
            <a:r>
              <a:rPr lang="en-US" sz="1800" dirty="0" smtClean="0"/>
              <a:t>MapReduce tasks run as the user</a:t>
            </a:r>
          </a:p>
          <a:p>
            <a:pPr lvl="1"/>
            <a:r>
              <a:rPr lang="en-US" sz="1800" dirty="0" smtClean="0"/>
              <a:t>Audit log provides accurate record of who read or wrote which data</a:t>
            </a:r>
          </a:p>
          <a:p>
            <a:r>
              <a:rPr lang="en-US" sz="2000" dirty="0" smtClean="0"/>
              <a:t>Multi-tenancy limits</a:t>
            </a:r>
          </a:p>
          <a:p>
            <a:pPr lvl="1"/>
            <a:r>
              <a:rPr lang="en-US" sz="1800" dirty="0" smtClean="0"/>
              <a:t>Users do a *lot* of crazy things with Hadoop.</a:t>
            </a:r>
          </a:p>
          <a:p>
            <a:pPr lvl="1"/>
            <a:r>
              <a:rPr lang="en-US" sz="1800" dirty="0" smtClean="0"/>
              <a:t>Hadoop is an extremely effective if unintentional DOS attack vector</a:t>
            </a:r>
          </a:p>
          <a:p>
            <a:pPr lvl="1"/>
            <a:r>
              <a:rPr lang="en-US" sz="1800" dirty="0" smtClean="0"/>
              <a:t>If users aren’t given limits, they impact other users.</a:t>
            </a:r>
          </a:p>
          <a:p>
            <a:r>
              <a:rPr lang="en-US" sz="2000" dirty="0" smtClean="0"/>
              <a:t>Performance Improvements</a:t>
            </a:r>
          </a:p>
          <a:p>
            <a:pPr lvl="1"/>
            <a:r>
              <a:rPr lang="en-US" sz="1800" dirty="0" smtClean="0"/>
              <a:t>Vastly improved Capacity Scheduler</a:t>
            </a:r>
          </a:p>
          <a:p>
            <a:pPr lvl="1"/>
            <a:r>
              <a:rPr lang="en-US" sz="1800" dirty="0" smtClean="0"/>
              <a:t>Improved MapReduce shuffle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67360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0.20.204.0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C1B2A0A-8F71-0647-B921-0CE0F4746A4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 smtClean="0"/>
              <a:t>Installation packages for popular operating systems</a:t>
            </a:r>
          </a:p>
          <a:p>
            <a:pPr lvl="1"/>
            <a:r>
              <a:rPr lang="en-US" sz="2400" dirty="0" smtClean="0"/>
              <a:t>Simplifies installation and upgrade</a:t>
            </a:r>
          </a:p>
          <a:p>
            <a:r>
              <a:rPr lang="en-US" sz="2800" dirty="0" smtClean="0"/>
              <a:t>Metrics 2 framework</a:t>
            </a:r>
          </a:p>
          <a:p>
            <a:pPr lvl="1"/>
            <a:r>
              <a:rPr lang="en-US" sz="2400" dirty="0" smtClean="0"/>
              <a:t>Allows multiple plugins to receive data</a:t>
            </a:r>
          </a:p>
          <a:p>
            <a:r>
              <a:rPr lang="en-US" sz="2800" dirty="0" smtClean="0"/>
              <a:t>Disk failure improvements</a:t>
            </a:r>
          </a:p>
          <a:p>
            <a:pPr lvl="1"/>
            <a:r>
              <a:rPr lang="en-US" sz="2400" dirty="0" smtClean="0"/>
              <a:t>Allow servers to continue when a drive fails</a:t>
            </a:r>
          </a:p>
          <a:p>
            <a:pPr lvl="1"/>
            <a:r>
              <a:rPr lang="en-US" sz="2400" dirty="0" smtClean="0"/>
              <a:t>Required for machines with more disks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1152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0.20.205.0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C1B2A0A-8F71-0647-B921-0CE0F4746A4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 smtClean="0"/>
              <a:t>Support for HBase</a:t>
            </a:r>
          </a:p>
          <a:p>
            <a:pPr lvl="1"/>
            <a:r>
              <a:rPr lang="en-US" sz="2000" dirty="0" smtClean="0"/>
              <a:t>Adds support for sync to HDFS</a:t>
            </a:r>
          </a:p>
          <a:p>
            <a:r>
              <a:rPr lang="en-US" sz="2400" dirty="0" err="1" smtClean="0"/>
              <a:t>WebHDFS</a:t>
            </a:r>
            <a:endParaRPr lang="en-US" sz="2400" dirty="0" smtClean="0"/>
          </a:p>
          <a:p>
            <a:pPr lvl="1"/>
            <a:r>
              <a:rPr lang="en-US" sz="2000" dirty="0" smtClean="0"/>
              <a:t>Experimental HTTP/REST interface to HDFS</a:t>
            </a:r>
          </a:p>
          <a:p>
            <a:pPr lvl="1"/>
            <a:r>
              <a:rPr lang="en-US" sz="2000" dirty="0" smtClean="0"/>
              <a:t>Allows read/write access</a:t>
            </a:r>
          </a:p>
          <a:p>
            <a:pPr lvl="1"/>
            <a:r>
              <a:rPr lang="en-US" sz="2000" dirty="0" smtClean="0"/>
              <a:t>Thin client supports other languages</a:t>
            </a:r>
          </a:p>
          <a:p>
            <a:r>
              <a:rPr lang="en-US" sz="2400" dirty="0" smtClean="0"/>
              <a:t>Web Authentication</a:t>
            </a:r>
          </a:p>
          <a:p>
            <a:pPr lvl="1"/>
            <a:r>
              <a:rPr lang="en-US" sz="2000" dirty="0" smtClean="0"/>
              <a:t>SPENGO plugin for Kerberos web-UI authentication</a:t>
            </a:r>
          </a:p>
          <a:p>
            <a:r>
              <a:rPr lang="en-US" sz="2400" dirty="0" smtClean="0"/>
              <a:t>Add </a:t>
            </a:r>
            <a:r>
              <a:rPr lang="en-US" sz="2400" dirty="0" err="1" smtClean="0"/>
              <a:t>JobTracker</a:t>
            </a:r>
            <a:r>
              <a:rPr lang="en-US" sz="2400" dirty="0" smtClean="0"/>
              <a:t> for renewing and cancelling non-HDFS Delegation tokens</a:t>
            </a:r>
          </a:p>
          <a:p>
            <a:pPr lvl="1"/>
            <a:r>
              <a:rPr lang="en-US" sz="2000" dirty="0" err="1" smtClean="0"/>
              <a:t>Hbase</a:t>
            </a:r>
            <a:r>
              <a:rPr lang="en-US" sz="2000" dirty="0" smtClean="0"/>
              <a:t>, MapReduce, and Oozie delegation tokens can be renewed</a:t>
            </a:r>
          </a:p>
          <a:p>
            <a:pPr lvl="1"/>
            <a:endParaRPr lang="en-US" sz="20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7451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Tomorrow – 0.23.0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C1B2A0A-8F71-0647-B921-0CE0F4746A4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 smtClean="0"/>
              <a:t>Timeline</a:t>
            </a:r>
          </a:p>
          <a:p>
            <a:pPr lvl="1"/>
            <a:r>
              <a:rPr lang="en-US" sz="2400" dirty="0" smtClean="0"/>
              <a:t>First alpha versions in January</a:t>
            </a:r>
          </a:p>
          <a:p>
            <a:pPr lvl="1"/>
            <a:r>
              <a:rPr lang="en-US" sz="2400" dirty="0" smtClean="0"/>
              <a:t>Final version in mid-2012</a:t>
            </a:r>
          </a:p>
          <a:p>
            <a:r>
              <a:rPr lang="en-US" sz="2800" dirty="0" smtClean="0"/>
              <a:t>MapReduce V2 (aka YARN)</a:t>
            </a:r>
          </a:p>
          <a:p>
            <a:r>
              <a:rPr lang="en-US" sz="2800" dirty="0" smtClean="0"/>
              <a:t>Federation</a:t>
            </a:r>
          </a:p>
          <a:p>
            <a:r>
              <a:rPr lang="en-US" sz="2800" dirty="0" smtClean="0"/>
              <a:t>Performance improvements</a:t>
            </a:r>
          </a:p>
          <a:p>
            <a:r>
              <a:rPr lang="en-US" sz="2800" dirty="0" smtClean="0"/>
              <a:t>MapReduce libraries ported to new API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79216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 v2 (aka YARN)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C1B2A0A-8F71-0647-B921-0CE0F4746A4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 smtClean="0"/>
              <a:t>Separate cluster compute resource allocation from MapReduce</a:t>
            </a:r>
          </a:p>
          <a:p>
            <a:r>
              <a:rPr lang="en-US" sz="2400" dirty="0" smtClean="0"/>
              <a:t>MapReduce becomes a client-library</a:t>
            </a:r>
          </a:p>
          <a:p>
            <a:pPr lvl="1"/>
            <a:r>
              <a:rPr lang="en-US" sz="2000" dirty="0" smtClean="0"/>
              <a:t>Increased innovation</a:t>
            </a:r>
          </a:p>
          <a:p>
            <a:pPr lvl="1"/>
            <a:r>
              <a:rPr lang="en-US" sz="2000" dirty="0" smtClean="0"/>
              <a:t>Can run many versions of MapReduce on the same cluster</a:t>
            </a:r>
          </a:p>
          <a:p>
            <a:pPr lvl="1"/>
            <a:r>
              <a:rPr lang="en-US" sz="2000" dirty="0" smtClean="0"/>
              <a:t>Users can pick when they want to upgrade MapReduce</a:t>
            </a:r>
          </a:p>
          <a:p>
            <a:r>
              <a:rPr lang="en-US" sz="2400" dirty="0" smtClean="0"/>
              <a:t>Supports non-MapReduce compute paradigms</a:t>
            </a:r>
          </a:p>
          <a:p>
            <a:pPr lvl="1"/>
            <a:r>
              <a:rPr lang="en-US" sz="2000" dirty="0" smtClean="0"/>
              <a:t>Graph processing</a:t>
            </a:r>
          </a:p>
          <a:p>
            <a:pPr lvl="2"/>
            <a:r>
              <a:rPr lang="en-US" sz="1800" dirty="0" err="1" smtClean="0"/>
              <a:t>Giraph</a:t>
            </a:r>
            <a:endParaRPr lang="en-US" sz="1800" dirty="0" smtClean="0"/>
          </a:p>
          <a:p>
            <a:pPr lvl="1"/>
            <a:r>
              <a:rPr lang="en-US" sz="2000" dirty="0" smtClean="0"/>
              <a:t>Iterative processing</a:t>
            </a:r>
          </a:p>
          <a:p>
            <a:pPr lvl="2"/>
            <a:r>
              <a:rPr lang="en-US" sz="1800" dirty="0" smtClean="0"/>
              <a:t>Hama</a:t>
            </a:r>
          </a:p>
          <a:p>
            <a:pPr lvl="2"/>
            <a:r>
              <a:rPr lang="en-US" sz="1800" dirty="0" smtClean="0"/>
              <a:t>Mahout</a:t>
            </a:r>
          </a:p>
          <a:p>
            <a:pPr lvl="2"/>
            <a:r>
              <a:rPr lang="en-US" sz="1800" dirty="0" smtClean="0"/>
              <a:t>Spark</a:t>
            </a:r>
          </a:p>
        </p:txBody>
      </p:sp>
    </p:spTree>
    <p:extLst>
      <p:ext uri="{BB962C8B-B14F-4D97-AF65-F5344CB8AC3E}">
        <p14:creationId xmlns:p14="http://schemas.microsoft.com/office/powerpoint/2010/main" val="4036565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3" y="118534"/>
            <a:ext cx="7086600" cy="736600"/>
          </a:xfrm>
        </p:spPr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pic>
        <p:nvPicPr>
          <p:cNvPr id="4" name="Content Placeholder 3" descr="YarnProcesses1.pdf"/>
          <p:cNvPicPr>
            <a:picLocks noGrp="1" noChangeAspect="1"/>
          </p:cNvPicPr>
          <p:nvPr>
            <p:ph idx="1"/>
          </p:nvPr>
        </p:nvPicPr>
        <p:blipFill>
          <a:blip r:embed="rId2"/>
          <a:srcRect l="-13841" r="-13841"/>
          <a:stretch>
            <a:fillRect/>
          </a:stretch>
        </p:blipFill>
        <p:spPr>
          <a:xfrm>
            <a:off x="685800" y="1336528"/>
            <a:ext cx="7772400" cy="4800600"/>
          </a:xfrm>
        </p:spPr>
      </p:pic>
      <p:pic>
        <p:nvPicPr>
          <p:cNvPr id="8" name="Picture 7" descr="YarnProcesses2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116" y="1298428"/>
            <a:ext cx="6183984" cy="4876800"/>
          </a:xfrm>
          <a:prstGeom prst="rect">
            <a:avLst/>
          </a:prstGeom>
        </p:spPr>
      </p:pic>
      <p:pic>
        <p:nvPicPr>
          <p:cNvPr id="9" name="Content Placeholder 3" descr="YarnProcesses3.pdf"/>
          <p:cNvPicPr>
            <a:picLocks noChangeAspect="1"/>
          </p:cNvPicPr>
          <p:nvPr/>
        </p:nvPicPr>
        <p:blipFill>
          <a:blip r:embed="rId4"/>
          <a:srcRect l="-13841" r="-13841"/>
          <a:stretch>
            <a:fillRect/>
          </a:stretch>
        </p:blipFill>
        <p:spPr bwMode="auto">
          <a:xfrm>
            <a:off x="613229" y="1293240"/>
            <a:ext cx="7895771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72525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MapReduce v2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C1B2A0A-8F71-0647-B921-0CE0F4746A4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 smtClean="0"/>
              <a:t>Persistent store in Zookeeper</a:t>
            </a:r>
          </a:p>
          <a:p>
            <a:pPr lvl="1"/>
            <a:r>
              <a:rPr lang="en-US" sz="2400" dirty="0" smtClean="0"/>
              <a:t>Working toward HA</a:t>
            </a:r>
            <a:endParaRPr lang="en-US" sz="2400" dirty="0" smtClean="0"/>
          </a:p>
          <a:p>
            <a:r>
              <a:rPr lang="en-US" sz="2800" dirty="0" smtClean="0"/>
              <a:t>Generic resource model</a:t>
            </a:r>
          </a:p>
          <a:p>
            <a:pPr lvl="1"/>
            <a:r>
              <a:rPr lang="en-US" sz="2400" dirty="0" smtClean="0"/>
              <a:t>Currently based on RAM</a:t>
            </a:r>
          </a:p>
          <a:p>
            <a:r>
              <a:rPr lang="en-US" sz="2800" dirty="0" smtClean="0"/>
              <a:t>Scales further</a:t>
            </a:r>
          </a:p>
          <a:p>
            <a:pPr lvl="1"/>
            <a:r>
              <a:rPr lang="en-US" sz="2400" dirty="0" smtClean="0"/>
              <a:t>Much simpler state</a:t>
            </a:r>
          </a:p>
          <a:p>
            <a:pPr lvl="1"/>
            <a:r>
              <a:rPr lang="en-US" sz="2400" dirty="0" smtClean="0"/>
              <a:t>Faster heartbeat response time</a:t>
            </a:r>
          </a:p>
          <a:p>
            <a:r>
              <a:rPr lang="en-US" sz="2800" dirty="0" smtClean="0"/>
              <a:t>Wire protocols managed with Protocol Buffers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9990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C1B2A0A-8F71-0647-B921-0CE0F4746A4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 smtClean="0"/>
              <a:t>HDFS scalability limited by RAM for </a:t>
            </a:r>
            <a:r>
              <a:rPr lang="en-US" sz="2400" dirty="0" err="1" smtClean="0"/>
              <a:t>NameNode</a:t>
            </a:r>
            <a:endParaRPr lang="en-US" sz="2400" dirty="0" smtClean="0"/>
          </a:p>
          <a:p>
            <a:pPr lvl="1"/>
            <a:r>
              <a:rPr lang="en-US" sz="2200" dirty="0" smtClean="0"/>
              <a:t>Entire namespace is stored in memory</a:t>
            </a:r>
          </a:p>
          <a:p>
            <a:r>
              <a:rPr lang="en-US" sz="2400" dirty="0" smtClean="0"/>
              <a:t>Scale out by partitioning the namespace between </a:t>
            </a:r>
            <a:r>
              <a:rPr lang="en-US" sz="2400" dirty="0" err="1" smtClean="0"/>
              <a:t>NameNodes</a:t>
            </a:r>
            <a:endParaRPr lang="en-US" sz="2400" dirty="0" smtClean="0"/>
          </a:p>
          <a:p>
            <a:pPr lvl="1"/>
            <a:r>
              <a:rPr lang="en-US" sz="2200" dirty="0" smtClean="0"/>
              <a:t>Each manages a directory sub-tree</a:t>
            </a:r>
          </a:p>
          <a:p>
            <a:r>
              <a:rPr lang="en-US" sz="2400" dirty="0" smtClean="0"/>
              <a:t>Allow HDFS to share Data Nodes between </a:t>
            </a:r>
            <a:r>
              <a:rPr lang="en-US" sz="2400" dirty="0" err="1" smtClean="0"/>
              <a:t>NameNodes</a:t>
            </a:r>
            <a:endParaRPr lang="en-US" sz="2400" dirty="0" smtClean="0"/>
          </a:p>
          <a:p>
            <a:pPr lvl="1"/>
            <a:r>
              <a:rPr lang="en-US" sz="2000" dirty="0" smtClean="0"/>
              <a:t>Permits sharing of raw storage between </a:t>
            </a:r>
            <a:r>
              <a:rPr lang="en-US" sz="2000" dirty="0" err="1" smtClean="0"/>
              <a:t>NameNodes</a:t>
            </a:r>
            <a:endParaRPr lang="en-US" sz="2000" dirty="0" smtClean="0"/>
          </a:p>
          <a:p>
            <a:r>
              <a:rPr lang="en-US" sz="2400" dirty="0" smtClean="0"/>
              <a:t>Working on separating out the block pool layer</a:t>
            </a:r>
          </a:p>
          <a:p>
            <a:r>
              <a:rPr lang="en-US" sz="2400" dirty="0" smtClean="0"/>
              <a:t>Support clients using client side mount table</a:t>
            </a:r>
          </a:p>
          <a:p>
            <a:pPr lvl="1"/>
            <a:r>
              <a:rPr lang="en-US" sz="2200" dirty="0" smtClean="0"/>
              <a:t>/project/foo -&gt; </a:t>
            </a:r>
            <a:r>
              <a:rPr lang="en-US" sz="2200" dirty="0" err="1" smtClean="0"/>
              <a:t>hdfs</a:t>
            </a:r>
            <a:r>
              <a:rPr lang="en-US" sz="2200" dirty="0" smtClean="0"/>
              <a:t>://namenode2/foo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27631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Beyond…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C1B2A0A-8F71-0647-B921-0CE0F4746A4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 smtClean="0"/>
              <a:t>High Availability</a:t>
            </a:r>
          </a:p>
          <a:p>
            <a:pPr lvl="1"/>
            <a:r>
              <a:rPr lang="en-US" sz="2000" dirty="0" smtClean="0"/>
              <a:t>Question: How often has Yahoo had a </a:t>
            </a:r>
            <a:r>
              <a:rPr lang="en-US" sz="2000" dirty="0" err="1" smtClean="0"/>
              <a:t>NameNode’s</a:t>
            </a:r>
            <a:r>
              <a:rPr lang="en-US" sz="2000" dirty="0"/>
              <a:t> </a:t>
            </a:r>
            <a:r>
              <a:rPr lang="en-US" sz="2000" dirty="0" smtClean="0"/>
              <a:t>hardware crash?</a:t>
            </a:r>
          </a:p>
          <a:p>
            <a:pPr lvl="1"/>
            <a:r>
              <a:rPr lang="en-US" sz="2000" dirty="0" smtClean="0"/>
              <a:t>Answer: Once</a:t>
            </a:r>
          </a:p>
          <a:p>
            <a:pPr lvl="1"/>
            <a:r>
              <a:rPr lang="en-US" sz="2000" dirty="0" smtClean="0"/>
              <a:t>Question: How much data was lost in that crash?</a:t>
            </a:r>
          </a:p>
          <a:p>
            <a:pPr lvl="1"/>
            <a:r>
              <a:rPr lang="en-US" sz="2000" dirty="0" smtClean="0"/>
              <a:t>Answer: None</a:t>
            </a:r>
          </a:p>
          <a:p>
            <a:pPr lvl="1"/>
            <a:r>
              <a:rPr lang="en-US" sz="2000" dirty="0" smtClean="0"/>
              <a:t>Automatic failover only minimizes downtime</a:t>
            </a:r>
          </a:p>
          <a:p>
            <a:r>
              <a:rPr lang="en-US" sz="2400" dirty="0" smtClean="0"/>
              <a:t>Wire Compatibility</a:t>
            </a:r>
          </a:p>
          <a:p>
            <a:pPr lvl="1"/>
            <a:r>
              <a:rPr lang="en-US" sz="2000" dirty="0" smtClean="0"/>
              <a:t>Use Protocol Buffers for RPC</a:t>
            </a:r>
          </a:p>
          <a:p>
            <a:pPr lvl="1"/>
            <a:r>
              <a:rPr lang="en-US" sz="2000" dirty="0"/>
              <a:t>E</a:t>
            </a:r>
            <a:r>
              <a:rPr lang="en-US" sz="2000" dirty="0" smtClean="0"/>
              <a:t>nable communication between different versions of client and server</a:t>
            </a:r>
          </a:p>
          <a:p>
            <a:pPr lvl="1"/>
            <a:r>
              <a:rPr lang="en-US" sz="2000" dirty="0" smtClean="0"/>
              <a:t>First step toward supporting rolling upgrades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86036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History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C1B2A0A-8F71-0647-B921-0CE0F4746A4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200" dirty="0" smtClean="0"/>
              <a:t>Back in 2005</a:t>
            </a:r>
          </a:p>
          <a:p>
            <a:pPr lvl="1"/>
            <a:r>
              <a:rPr lang="en-US" sz="2800" dirty="0" smtClean="0"/>
              <a:t>Hired by Yahoo to create new infrastructure for </a:t>
            </a:r>
            <a:r>
              <a:rPr lang="en-US" sz="2800" dirty="0" err="1" smtClean="0"/>
              <a:t>Seach</a:t>
            </a:r>
            <a:r>
              <a:rPr lang="en-US" sz="2800" dirty="0" smtClean="0"/>
              <a:t> </a:t>
            </a:r>
            <a:r>
              <a:rPr lang="en-US" sz="2800" dirty="0" err="1" smtClean="0"/>
              <a:t>WebMap</a:t>
            </a:r>
            <a:endParaRPr lang="en-US" sz="2800" dirty="0" smtClean="0"/>
          </a:p>
          <a:p>
            <a:pPr lvl="1"/>
            <a:r>
              <a:rPr lang="en-US" sz="2800" dirty="0" err="1" smtClean="0"/>
              <a:t>WebMap</a:t>
            </a:r>
            <a:r>
              <a:rPr lang="en-US" sz="2800" dirty="0" smtClean="0"/>
              <a:t> was graph of entire web:</a:t>
            </a:r>
          </a:p>
          <a:p>
            <a:pPr lvl="2"/>
            <a:r>
              <a:rPr lang="en-US" sz="2400" dirty="0" smtClean="0"/>
              <a:t>100 billion nodes</a:t>
            </a:r>
          </a:p>
          <a:p>
            <a:pPr lvl="2"/>
            <a:r>
              <a:rPr lang="en-US" sz="2400" dirty="0" smtClean="0"/>
              <a:t>1 trillion edges</a:t>
            </a:r>
          </a:p>
          <a:p>
            <a:pPr lvl="2"/>
            <a:r>
              <a:rPr lang="en-US" sz="2400" dirty="0" smtClean="0"/>
              <a:t>300 TB compressed</a:t>
            </a:r>
          </a:p>
          <a:p>
            <a:pPr lvl="2"/>
            <a:r>
              <a:rPr lang="en-US" sz="2400" dirty="0" smtClean="0"/>
              <a:t>Took weeks to create</a:t>
            </a:r>
          </a:p>
          <a:p>
            <a:pPr lvl="1"/>
            <a:r>
              <a:rPr lang="en-US" sz="2600" dirty="0" smtClean="0"/>
              <a:t>Started designing and implementing C++ framework based on GFS and MapReduce.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691385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wait, there is more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C1B2A0A-8F71-0647-B921-0CE0F4746A4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 smtClean="0"/>
              <a:t>Hadoop is just one layer of the stack</a:t>
            </a:r>
          </a:p>
          <a:p>
            <a:pPr lvl="1"/>
            <a:r>
              <a:rPr lang="en-US" sz="2000" dirty="0" smtClean="0"/>
              <a:t>Updatable tables – HBase </a:t>
            </a:r>
          </a:p>
          <a:p>
            <a:pPr lvl="1"/>
            <a:r>
              <a:rPr lang="en-US" sz="2000" dirty="0" smtClean="0"/>
              <a:t>Coordination – Zookeeper</a:t>
            </a:r>
          </a:p>
          <a:p>
            <a:pPr lvl="1"/>
            <a:r>
              <a:rPr lang="en-US" sz="2000" dirty="0" smtClean="0"/>
              <a:t>Higher level languages – Pig and Hive</a:t>
            </a:r>
          </a:p>
          <a:p>
            <a:pPr lvl="1"/>
            <a:r>
              <a:rPr lang="en-US" sz="2000" dirty="0" smtClean="0"/>
              <a:t>Graph processing – </a:t>
            </a:r>
            <a:r>
              <a:rPr lang="en-US" sz="2000" dirty="0" err="1" smtClean="0"/>
              <a:t>Giraph</a:t>
            </a:r>
            <a:endParaRPr lang="en-US" sz="2000" dirty="0" smtClean="0"/>
          </a:p>
          <a:p>
            <a:pPr lvl="1"/>
            <a:r>
              <a:rPr lang="en-US" sz="2000" dirty="0" smtClean="0"/>
              <a:t>Serialization – Protocol Buffers, Thrift and Avro</a:t>
            </a:r>
          </a:p>
          <a:p>
            <a:r>
              <a:rPr lang="en-US" sz="2400" dirty="0" smtClean="0"/>
              <a:t>How do you get all of the software installed and configured?</a:t>
            </a:r>
          </a:p>
          <a:p>
            <a:pPr lvl="1"/>
            <a:r>
              <a:rPr lang="en-US" sz="2000" dirty="0" smtClean="0"/>
              <a:t>Apache Ambari</a:t>
            </a:r>
          </a:p>
          <a:p>
            <a:pPr lvl="1"/>
            <a:r>
              <a:rPr lang="en-US" sz="2000" dirty="0" smtClean="0"/>
              <a:t>Controlled using CLI, Web UI, or REST</a:t>
            </a:r>
          </a:p>
          <a:p>
            <a:pPr lvl="1"/>
            <a:r>
              <a:rPr lang="en-US" sz="2000" dirty="0" smtClean="0"/>
              <a:t>Manages clusters as a stack of components working together</a:t>
            </a:r>
          </a:p>
          <a:p>
            <a:pPr lvl="1"/>
            <a:r>
              <a:rPr lang="en-US" sz="2000" dirty="0" smtClean="0"/>
              <a:t>Simplifies deploying and configuring Hadoop clusters</a:t>
            </a:r>
          </a:p>
          <a:p>
            <a:pPr lvl="1"/>
            <a:r>
              <a:rPr lang="en-US" sz="2000" dirty="0" smtClean="0"/>
              <a:t>Let’s you check on the current state of the servers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24558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HCatalog (aka </a:t>
            </a:r>
            <a:r>
              <a:rPr lang="en-US" dirty="0" err="1" smtClean="0"/>
              <a:t>HCat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C1B2A0A-8F71-0647-B921-0CE0F4746A4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3428999"/>
            <a:ext cx="8229600" cy="2690813"/>
          </a:xfrm>
        </p:spPr>
        <p:txBody>
          <a:bodyPr/>
          <a:lstStyle/>
          <a:p>
            <a:r>
              <a:rPr lang="en-US" sz="2000" dirty="0" smtClean="0"/>
              <a:t>Manages meta-data for table storage</a:t>
            </a:r>
          </a:p>
          <a:p>
            <a:pPr lvl="1"/>
            <a:r>
              <a:rPr lang="en-US" sz="1800" dirty="0" smtClean="0"/>
              <a:t>Based on Hive’s metadata server</a:t>
            </a:r>
          </a:p>
          <a:p>
            <a:pPr lvl="1"/>
            <a:r>
              <a:rPr lang="en-US" sz="1800" dirty="0" smtClean="0"/>
              <a:t>Uses Hive language for metadata manipulation operations</a:t>
            </a:r>
          </a:p>
          <a:p>
            <a:r>
              <a:rPr lang="en-US" sz="2000" dirty="0" smtClean="0"/>
              <a:t>Provides access to tables from Pig, MapReduce, and Hive</a:t>
            </a:r>
          </a:p>
          <a:p>
            <a:r>
              <a:rPr lang="en-US" sz="2000" dirty="0" smtClean="0"/>
              <a:t>Tables may be stored in </a:t>
            </a:r>
            <a:r>
              <a:rPr lang="en-US" sz="2000" dirty="0" err="1" smtClean="0"/>
              <a:t>RCFile</a:t>
            </a:r>
            <a:r>
              <a:rPr lang="en-US" sz="2000" dirty="0" smtClean="0"/>
              <a:t>, Text files, or </a:t>
            </a:r>
            <a:r>
              <a:rPr lang="en-US" sz="2000" dirty="0" err="1" smtClean="0"/>
              <a:t>SequenceFiles</a:t>
            </a:r>
            <a:endParaRPr lang="en-US" sz="2000" dirty="0" smtClean="0"/>
          </a:p>
          <a:p>
            <a:endParaRPr lang="en-US" sz="2000" dirty="0"/>
          </a:p>
        </p:txBody>
      </p:sp>
      <p:pic>
        <p:nvPicPr>
          <p:cNvPr id="5" name="Picture 4" descr="hcat-produc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667" y="1172634"/>
            <a:ext cx="4527800" cy="208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317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C1B2A0A-8F71-0647-B921-0CE0F4746A46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 smtClean="0"/>
              <a:t>Thank you!</a:t>
            </a:r>
          </a:p>
          <a:p>
            <a:pPr lvl="1"/>
            <a:r>
              <a:rPr lang="en-US" sz="2600" dirty="0" smtClean="0"/>
              <a:t>My email is </a:t>
            </a:r>
            <a:r>
              <a:rPr lang="en-US" sz="2600" dirty="0" err="1" smtClean="0"/>
              <a:t>owen@hortonworks.com</a:t>
            </a:r>
            <a:endParaRPr lang="en-US" sz="2600" dirty="0" smtClean="0"/>
          </a:p>
          <a:p>
            <a:pPr lvl="1"/>
            <a:r>
              <a:rPr lang="en-US" sz="2600" dirty="0" smtClean="0"/>
              <a:t>Planning discussions occur on development lists</a:t>
            </a:r>
          </a:p>
          <a:p>
            <a:pPr lvl="2"/>
            <a:r>
              <a:rPr lang="en-US" sz="2400" dirty="0" err="1"/>
              <a:t>common-dev@</a:t>
            </a:r>
            <a:r>
              <a:rPr lang="en-US" sz="2400" dirty="0" err="1" smtClean="0"/>
              <a:t>hadoop.apache.org</a:t>
            </a:r>
            <a:endParaRPr lang="en-US" sz="2400" dirty="0" smtClean="0"/>
          </a:p>
          <a:p>
            <a:pPr lvl="2"/>
            <a:r>
              <a:rPr lang="en-US" sz="2400" dirty="0" err="1" smtClean="0"/>
              <a:t>hdfs-</a:t>
            </a:r>
            <a:r>
              <a:rPr lang="en-US" sz="2400" dirty="0" err="1"/>
              <a:t>dev@hadoop.apache.org</a:t>
            </a:r>
            <a:endParaRPr lang="en-US" sz="2400" dirty="0"/>
          </a:p>
          <a:p>
            <a:pPr lvl="2"/>
            <a:r>
              <a:rPr lang="en-US" sz="2400" dirty="0" err="1" smtClean="0"/>
              <a:t>mapreduce-</a:t>
            </a:r>
            <a:r>
              <a:rPr lang="en-US" sz="2400" dirty="0" err="1"/>
              <a:t>dev@hadoop.apache.org</a:t>
            </a:r>
            <a:endParaRPr lang="en-US" sz="2400" dirty="0"/>
          </a:p>
          <a:p>
            <a:pPr lvl="2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2373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History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C1B2A0A-8F71-0647-B921-0CE0F4746A4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200" dirty="0" smtClean="0"/>
              <a:t>In 2006</a:t>
            </a:r>
          </a:p>
          <a:p>
            <a:pPr lvl="1"/>
            <a:r>
              <a:rPr lang="en-US" sz="2800" dirty="0" smtClean="0"/>
              <a:t>Prototype was starting to run!</a:t>
            </a:r>
          </a:p>
          <a:p>
            <a:pPr lvl="1"/>
            <a:r>
              <a:rPr lang="en-US" sz="2800" dirty="0" smtClean="0"/>
              <a:t>Decided to throw away Juggernaut and adopt Apache Hadoop.</a:t>
            </a:r>
          </a:p>
          <a:p>
            <a:pPr lvl="2"/>
            <a:r>
              <a:rPr lang="en-US" sz="2600" dirty="0" smtClean="0"/>
              <a:t>Already open source</a:t>
            </a:r>
          </a:p>
          <a:p>
            <a:pPr lvl="2"/>
            <a:r>
              <a:rPr lang="en-US" sz="2600" dirty="0" smtClean="0"/>
              <a:t>Running on 20 machines</a:t>
            </a:r>
          </a:p>
          <a:p>
            <a:pPr lvl="2"/>
            <a:r>
              <a:rPr lang="en-US" sz="2600" dirty="0" smtClean="0"/>
              <a:t>Nice OO interfaces</a:t>
            </a:r>
          </a:p>
          <a:p>
            <a:pPr lvl="1"/>
            <a:r>
              <a:rPr lang="en-US" sz="2800" dirty="0" smtClean="0"/>
              <a:t>Enabled Hadoop as a Service for Yahoo</a:t>
            </a:r>
          </a:p>
          <a:p>
            <a:pPr lvl="1"/>
            <a:r>
              <a:rPr lang="en-US" sz="2800" dirty="0" smtClean="0"/>
              <a:t>Finally got </a:t>
            </a:r>
            <a:r>
              <a:rPr lang="en-US" sz="2800" dirty="0" err="1" smtClean="0"/>
              <a:t>WebMap</a:t>
            </a:r>
            <a:r>
              <a:rPr lang="en-US" sz="2800" dirty="0" smtClean="0"/>
              <a:t> on Hadoop in 2008</a:t>
            </a:r>
          </a:p>
        </p:txBody>
      </p:sp>
    </p:spTree>
    <p:extLst>
      <p:ext uri="{BB962C8B-B14F-4D97-AF65-F5344CB8AC3E}">
        <p14:creationId xmlns:p14="http://schemas.microsoft.com/office/powerpoint/2010/main" val="943988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118533"/>
            <a:ext cx="7086600" cy="804333"/>
          </a:xfrm>
        </p:spPr>
        <p:txBody>
          <a:bodyPr/>
          <a:lstStyle/>
          <a:p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What is Hadoop?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305800" cy="4724400"/>
          </a:xfrm>
        </p:spPr>
        <p:txBody>
          <a:bodyPr/>
          <a:lstStyle/>
          <a:p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A framework for storing and processing big data on lots of commodity machines.</a:t>
            </a:r>
          </a:p>
          <a:p>
            <a:pPr lvl="1"/>
            <a:r>
              <a:rPr lang="en-US" dirty="0" smtClean="0"/>
              <a:t>Up to 4,000 machines</a:t>
            </a:r>
          </a:p>
          <a:p>
            <a:pPr lvl="1"/>
            <a:r>
              <a:rPr lang="en-US" dirty="0" smtClean="0"/>
              <a:t>Up to 20 PB</a:t>
            </a:r>
          </a:p>
          <a:p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High reliability done in software</a:t>
            </a:r>
          </a:p>
          <a:p>
            <a:pPr lvl="1"/>
            <a:r>
              <a:rPr lang="en-US" dirty="0" smtClean="0"/>
              <a:t>Automated failover for data and computation</a:t>
            </a:r>
          </a:p>
          <a:p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Implemented in Java</a:t>
            </a:r>
          </a:p>
        </p:txBody>
      </p:sp>
    </p:spTree>
    <p:extLst>
      <p:ext uri="{BB962C8B-B14F-4D97-AF65-F5344CB8AC3E}">
        <p14:creationId xmlns:p14="http://schemas.microsoft.com/office/powerpoint/2010/main" val="4165916029"/>
      </p:ext>
    </p:extLst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55600" y="0"/>
            <a:ext cx="7086600" cy="779462"/>
          </a:xfrm>
        </p:spPr>
        <p:txBody>
          <a:bodyPr/>
          <a:lstStyle/>
          <a:p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What is Hadoop?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061325" cy="4724400"/>
          </a:xfrm>
        </p:spPr>
        <p:txBody>
          <a:bodyPr/>
          <a:lstStyle/>
          <a:p>
            <a:r>
              <a:rPr lang="en-US" sz="2800" dirty="0" smtClean="0">
                <a:ea typeface="ＭＳ Ｐゴシック" pitchFamily="-108" charset="-128"/>
                <a:cs typeface="ＭＳ Ｐゴシック" pitchFamily="-108" charset="-128"/>
              </a:rPr>
              <a:t>HDFS – Distributed File System</a:t>
            </a:r>
          </a:p>
          <a:p>
            <a:pPr lvl="1"/>
            <a:r>
              <a:rPr lang="en-US" sz="2400" dirty="0" smtClean="0"/>
              <a:t>Combines cluster’s local storage into a single namespace.</a:t>
            </a:r>
          </a:p>
          <a:p>
            <a:pPr lvl="1"/>
            <a:r>
              <a:rPr lang="en-US" sz="2400" dirty="0" smtClean="0"/>
              <a:t>All data is replicated to multiple machines.</a:t>
            </a:r>
          </a:p>
          <a:p>
            <a:pPr lvl="1"/>
            <a:r>
              <a:rPr lang="en-US" sz="2400" dirty="0" smtClean="0"/>
              <a:t>Provides locality information to clients</a:t>
            </a:r>
          </a:p>
          <a:p>
            <a:r>
              <a:rPr lang="en-US" sz="2800" dirty="0" smtClean="0">
                <a:ea typeface="ＭＳ Ｐゴシック" pitchFamily="-108" charset="-128"/>
                <a:cs typeface="ＭＳ Ｐゴシック" pitchFamily="-108" charset="-128"/>
              </a:rPr>
              <a:t>MapReduce</a:t>
            </a:r>
          </a:p>
          <a:p>
            <a:pPr lvl="1"/>
            <a:r>
              <a:rPr lang="en-US" sz="2400" dirty="0" smtClean="0"/>
              <a:t>Batch computation framework</a:t>
            </a:r>
          </a:p>
          <a:p>
            <a:pPr lvl="1"/>
            <a:r>
              <a:rPr lang="en-US" sz="2400" dirty="0" smtClean="0"/>
              <a:t>Jobs divided into tasks. Tasks re-executed on failure</a:t>
            </a:r>
          </a:p>
          <a:p>
            <a:pPr lvl="1"/>
            <a:r>
              <a:rPr lang="en-US" sz="2400" dirty="0" smtClean="0"/>
              <a:t>User code wrapped around a distributed sort</a:t>
            </a:r>
          </a:p>
          <a:p>
            <a:pPr lvl="1"/>
            <a:r>
              <a:rPr lang="en-US" sz="2400" dirty="0" smtClean="0"/>
              <a:t>Optimizes for data locality of input</a:t>
            </a: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1761782"/>
      </p:ext>
    </p:extLst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287867" y="177271"/>
            <a:ext cx="7086600" cy="711729"/>
          </a:xfrm>
        </p:spPr>
        <p:txBody>
          <a:bodyPr/>
          <a:lstStyle/>
          <a:p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Hadoop Usage at Yahoo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Yahoo! uses Hadoop a lot</a:t>
            </a:r>
          </a:p>
          <a:p>
            <a:pPr lvl="1">
              <a:buFont typeface="Arial" pitchFamily="-108" charset="0"/>
              <a:buChar char="•"/>
            </a:pPr>
            <a:r>
              <a:rPr lang="en-US" dirty="0" smtClean="0"/>
              <a:t>43,000 computers in ~20 Hadoop clusters.</a:t>
            </a:r>
          </a:p>
          <a:p>
            <a:pPr lvl="1">
              <a:buFont typeface="Arial" pitchFamily="-108" charset="0"/>
              <a:buChar char="•"/>
            </a:pPr>
            <a:r>
              <a:rPr lang="en-US" dirty="0" smtClean="0"/>
              <a:t>Clusters run as shared service for yahoos.</a:t>
            </a:r>
          </a:p>
          <a:p>
            <a:pPr lvl="1">
              <a:buFont typeface="Arial" pitchFamily="-108" charset="0"/>
              <a:buChar char="•"/>
            </a:pPr>
            <a:r>
              <a:rPr lang="en-US" dirty="0" smtClean="0"/>
              <a:t>Hundreds of users every month</a:t>
            </a:r>
          </a:p>
          <a:p>
            <a:pPr lvl="1">
              <a:buFont typeface="Arial" pitchFamily="-108" charset="0"/>
              <a:buChar char="•"/>
            </a:pPr>
            <a:r>
              <a:rPr lang="en-US" dirty="0" smtClean="0"/>
              <a:t>More than 1 million jobs every month</a:t>
            </a:r>
          </a:p>
          <a:p>
            <a:pPr lvl="1">
              <a:buFont typeface="Arial" pitchFamily="-108" charset="0"/>
              <a:buChar char="•"/>
            </a:pPr>
            <a:r>
              <a:rPr lang="en-US" dirty="0" smtClean="0"/>
              <a:t>Four categories of clusters: Development, Alpha, Research, &amp; Production</a:t>
            </a:r>
          </a:p>
          <a:p>
            <a:pPr>
              <a:buFont typeface="Arial" pitchFamily="-108" charset="0"/>
              <a:buChar char="•"/>
            </a:pPr>
            <a:r>
              <a:rPr lang="en-US" dirty="0" smtClean="0"/>
              <a:t>Increased productivity and innovation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200525" y="6537325"/>
            <a:ext cx="752475" cy="365125"/>
          </a:xfrm>
          <a:noFill/>
        </p:spPr>
        <p:txBody>
          <a:bodyPr/>
          <a:lstStyle/>
          <a:p>
            <a:fld id="{A3D67E5B-863D-C746-930C-13362A2F8575}" type="slidenum">
              <a:rPr lang="en-US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6</a:t>
            </a:fld>
            <a:endParaRPr lang="en-US" smtClean="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4858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68805"/>
            <a:ext cx="7086600" cy="635529"/>
          </a:xfrm>
        </p:spPr>
        <p:txBody>
          <a:bodyPr/>
          <a:lstStyle/>
          <a:p>
            <a:r>
              <a:rPr lang="en-US" dirty="0" smtClean="0"/>
              <a:t>Open Source Spectru</a:t>
            </a:r>
            <a:r>
              <a:rPr lang="en-US" dirty="0"/>
              <a:t>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Closed Source</a:t>
            </a:r>
          </a:p>
          <a:p>
            <a:pPr lvl="1"/>
            <a:r>
              <a:rPr lang="en-US" dirty="0" err="1" smtClean="0"/>
              <a:t>MapR</a:t>
            </a:r>
            <a:r>
              <a:rPr lang="en-US" dirty="0" smtClean="0"/>
              <a:t>, Oracle</a:t>
            </a:r>
            <a:endParaRPr lang="en-US" dirty="0" smtClean="0"/>
          </a:p>
          <a:p>
            <a:r>
              <a:rPr lang="en-US" dirty="0" smtClean="0"/>
              <a:t>Open Releases</a:t>
            </a:r>
          </a:p>
          <a:p>
            <a:pPr lvl="1"/>
            <a:r>
              <a:rPr lang="en-US" dirty="0" smtClean="0"/>
              <a:t>Redhat Kernels, CDH</a:t>
            </a:r>
          </a:p>
          <a:p>
            <a:r>
              <a:rPr lang="en-US" dirty="0" smtClean="0"/>
              <a:t>Open Development</a:t>
            </a:r>
          </a:p>
          <a:p>
            <a:pPr lvl="1"/>
            <a:r>
              <a:rPr lang="en-US" dirty="0" smtClean="0"/>
              <a:t>Protocol Buffers</a:t>
            </a:r>
          </a:p>
          <a:p>
            <a:r>
              <a:rPr lang="en-US" dirty="0" smtClean="0"/>
              <a:t>Open Governance</a:t>
            </a:r>
          </a:p>
          <a:p>
            <a:pPr lvl="1"/>
            <a:r>
              <a:rPr lang="en-US" dirty="0" smtClean="0"/>
              <a:t>Apache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D6FE21-F638-6545-B1CE-A17A1DB52A1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16616"/>
      </p:ext>
    </p:extLst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2076"/>
            <a:ext cx="7086600" cy="728662"/>
          </a:xfrm>
        </p:spPr>
        <p:txBody>
          <a:bodyPr/>
          <a:lstStyle/>
          <a:p>
            <a:r>
              <a:rPr lang="en-US" dirty="0" smtClean="0"/>
              <a:t>287 Hadoop </a:t>
            </a:r>
            <a:r>
              <a:rPr lang="en-US" dirty="0" smtClean="0"/>
              <a:t>Contributors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D6FE21-F638-6545-B1CE-A17A1DB52A1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Content Placeholder 5" descr="CommitterGraph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3" b="69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00120727"/>
      </p:ext>
    </p:extLst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 History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C1B2A0A-8F71-0647-B921-0CE0F4746A4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2429933"/>
            <a:ext cx="8229600" cy="3689880"/>
          </a:xfrm>
        </p:spPr>
        <p:txBody>
          <a:bodyPr/>
          <a:lstStyle/>
          <a:p>
            <a:r>
              <a:rPr lang="en-US" sz="2400" dirty="0" smtClean="0"/>
              <a:t>59 Releases</a:t>
            </a:r>
          </a:p>
          <a:p>
            <a:r>
              <a:rPr lang="en-US" sz="2400" dirty="0" smtClean="0"/>
              <a:t>Branches </a:t>
            </a:r>
            <a:r>
              <a:rPr lang="en-US" sz="2400" dirty="0" smtClean="0"/>
              <a:t>from the last 2.5 years:</a:t>
            </a:r>
          </a:p>
          <a:p>
            <a:pPr lvl="1"/>
            <a:r>
              <a:rPr lang="en-US" sz="2400" dirty="0" smtClean="0"/>
              <a:t>0.20.{0,1,2} – Stable, but old</a:t>
            </a:r>
          </a:p>
          <a:p>
            <a:pPr lvl="1"/>
            <a:r>
              <a:rPr lang="en-US" sz="2400" dirty="0" smtClean="0"/>
              <a:t>0.20.2xx.y – Current stable releases (Should be 1.x.y!)</a:t>
            </a:r>
          </a:p>
          <a:p>
            <a:pPr lvl="1"/>
            <a:r>
              <a:rPr lang="en-US" sz="2400" dirty="0" smtClean="0"/>
              <a:t>0.21.0 – Unstable</a:t>
            </a:r>
          </a:p>
          <a:p>
            <a:r>
              <a:rPr lang="en-US" sz="2400" dirty="0" smtClean="0"/>
              <a:t>Upcoming branches</a:t>
            </a:r>
          </a:p>
          <a:p>
            <a:pPr lvl="1"/>
            <a:r>
              <a:rPr lang="en-US" sz="2400" dirty="0" smtClean="0"/>
              <a:t>0.23.0 – Release candidates being rolled (2.0.0??)</a:t>
            </a:r>
            <a:endParaRPr lang="en-US" sz="2400" dirty="0"/>
          </a:p>
        </p:txBody>
      </p:sp>
      <p:pic>
        <p:nvPicPr>
          <p:cNvPr id="6" name="Picture 5" descr="ReleaseTimelin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30635"/>
            <a:ext cx="8314267" cy="120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111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 lnSpcReduction="10000"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rgbClr val="C3C3C3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2495</TotalTime>
  <Words>1022</Words>
  <Application>Microsoft Macintosh PowerPoint</Application>
  <PresentationFormat>On-screen Show (4:3)</PresentationFormat>
  <Paragraphs>209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State of the Elephant</vt:lpstr>
      <vt:lpstr>Ancient History</vt:lpstr>
      <vt:lpstr>Ancient History</vt:lpstr>
      <vt:lpstr>What is Hadoop?</vt:lpstr>
      <vt:lpstr>What is Hadoop?</vt:lpstr>
      <vt:lpstr>Hadoop Usage at Yahoo</vt:lpstr>
      <vt:lpstr>Open Source Spectrum</vt:lpstr>
      <vt:lpstr>287 Hadoop Contributors</vt:lpstr>
      <vt:lpstr>Release History</vt:lpstr>
      <vt:lpstr>Today</vt:lpstr>
      <vt:lpstr>0.20.203.0</vt:lpstr>
      <vt:lpstr>0.20.204.0</vt:lpstr>
      <vt:lpstr>0.20.205.0</vt:lpstr>
      <vt:lpstr>Tomorrow – 0.23.0</vt:lpstr>
      <vt:lpstr>MapReduce v2 (aka YARN)</vt:lpstr>
      <vt:lpstr>Architecture</vt:lpstr>
      <vt:lpstr>Advantages of MapReduce v2</vt:lpstr>
      <vt:lpstr>Federation</vt:lpstr>
      <vt:lpstr>And Beyond…</vt:lpstr>
      <vt:lpstr>But wait, there is more</vt:lpstr>
      <vt:lpstr>HCatalog (aka HCat)</vt:lpstr>
      <vt:lpstr>Questions?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Eric Delin</dc:creator>
  <cp:keywords/>
  <dc:description/>
  <cp:lastModifiedBy>Owen O'Malley</cp:lastModifiedBy>
  <cp:revision>32</cp:revision>
  <dcterms:created xsi:type="dcterms:W3CDTF">2011-10-31T20:24:39Z</dcterms:created>
  <dcterms:modified xsi:type="dcterms:W3CDTF">2011-11-11T16:42:26Z</dcterms:modified>
  <cp:category/>
</cp:coreProperties>
</file>