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4" r:id="rId14"/>
    <p:sldId id="276" r:id="rId15"/>
    <p:sldId id="277" r:id="rId16"/>
    <p:sldId id="278" r:id="rId17"/>
    <p:sldId id="279" r:id="rId18"/>
    <p:sldId id="288" r:id="rId19"/>
    <p:sldId id="286" r:id="rId20"/>
    <p:sldId id="289" r:id="rId21"/>
    <p:sldId id="287" r:id="rId22"/>
    <p:sldId id="26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A0036"/>
    <a:srgbClr val="0000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2" autoAdjust="0"/>
    <p:restoredTop sz="85080" autoAdjust="0"/>
  </p:normalViewPr>
  <p:slideViewPr>
    <p:cSldViewPr>
      <p:cViewPr varScale="1">
        <p:scale>
          <a:sx n="62" d="100"/>
          <a:sy n="62" d="100"/>
        </p:scale>
        <p:origin x="-60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59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268C03-1109-4449-8001-D47A15D493C4}" type="datetimeFigureOut">
              <a:rPr lang="en-US"/>
              <a:pPr>
                <a:defRPr/>
              </a:pPr>
              <a:t>10/11/2011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79116C-A645-48BE-A708-496287CC0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14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RFC4291</a:t>
            </a:r>
          </a:p>
          <a:p>
            <a:pPr eaLnBrk="1" hangingPunct="1"/>
            <a:r>
              <a:rPr lang="en-US" smtClean="0"/>
              <a:t>RFC3627-section4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830B89-2930-4BA1-AE8D-0A764840C050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D155A8-B20D-45F9-A0E6-92EF4DE4B57A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9116C-A645-48BE-A708-496287CC0A6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8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76250"/>
            <a:ext cx="6048375" cy="1109663"/>
          </a:xfrm>
        </p:spPr>
        <p:txBody>
          <a:bodyPr/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336675"/>
            <a:ext cx="6048375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46368"/>
      </p:ext>
    </p:extLst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82250"/>
      </p:ext>
    </p:extLst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925" y="184150"/>
            <a:ext cx="1943100" cy="6484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184150"/>
            <a:ext cx="5680075" cy="6484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27029"/>
      </p:ext>
    </p:extLst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/>
          <a:srcRect l="1562" t="18750" r="59225" b="62500"/>
          <a:stretch>
            <a:fillRect/>
          </a:stretch>
        </p:blipFill>
        <p:spPr bwMode="auto">
          <a:xfrm>
            <a:off x="6781800" y="5868988"/>
            <a:ext cx="2120900" cy="76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/>
          <a:srcRect l="11719" t="18750" r="63281" b="67708"/>
          <a:stretch>
            <a:fillRect/>
          </a:stretch>
        </p:blipFill>
        <p:spPr bwMode="auto">
          <a:xfrm>
            <a:off x="304800" y="5791200"/>
            <a:ext cx="1905000" cy="77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84150"/>
            <a:ext cx="7956550" cy="508000"/>
          </a:xfrm>
        </p:spPr>
        <p:txBody>
          <a:bodyPr/>
          <a:lstStyle>
            <a:lvl1pPr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1">
                <a:solidFill>
                  <a:srgbClr val="000000"/>
                </a:solidFill>
              </a:defRPr>
            </a:lvl1pPr>
            <a:lvl2pPr>
              <a:defRPr sz="2800" b="1">
                <a:solidFill>
                  <a:srgbClr val="000000"/>
                </a:solidFill>
              </a:defRPr>
            </a:lvl2pPr>
            <a:lvl3pPr>
              <a:defRPr sz="2800" b="1">
                <a:solidFill>
                  <a:srgbClr val="000000"/>
                </a:solidFill>
              </a:defRPr>
            </a:lvl3pPr>
            <a:lvl4pPr>
              <a:defRPr sz="2400" b="1">
                <a:solidFill>
                  <a:srgbClr val="000000"/>
                </a:solidFill>
              </a:defRPr>
            </a:lvl4pPr>
            <a:lvl5pPr>
              <a:defRPr sz="24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72510"/>
      </p:ext>
    </p:extLst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761938"/>
      </p:ext>
    </p:extLst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908050"/>
            <a:ext cx="3559175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3850" y="908050"/>
            <a:ext cx="3559175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39369"/>
      </p:ext>
    </p:extLst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70747"/>
      </p:ext>
    </p:extLst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9519"/>
      </p:ext>
    </p:extLst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53056"/>
      </p:ext>
    </p:extLst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238565"/>
      </p:ext>
    </p:extLst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128195"/>
      </p:ext>
    </p:extLst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84150"/>
            <a:ext cx="6769100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908050"/>
            <a:ext cx="727075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>
    <p:spli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nnelbroker.com/" TargetMode="External"/><Relationship Id="rId2" Type="http://schemas.openxmlformats.org/officeDocument/2006/relationships/hyperlink" Target="http://www.thededicatedserverhandbook.com/tut/ipv6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st-ipv6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 l="11719" t="18750" r="63281" b="67708"/>
          <a:stretch>
            <a:fillRect/>
          </a:stretch>
        </p:blipFill>
        <p:spPr bwMode="auto">
          <a:xfrm>
            <a:off x="152400" y="152400"/>
            <a:ext cx="3189288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524000" y="1524000"/>
            <a:ext cx="6048375" cy="1338263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rgbClr val="000000"/>
                </a:solidFill>
              </a:rPr>
              <a:t/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sz="4000" dirty="0">
                <a:solidFill>
                  <a:srgbClr val="000000"/>
                </a:solidFill>
              </a:rPr>
              <a:t/>
            </a:r>
            <a:br>
              <a:rPr lang="en-US" sz="4000" dirty="0">
                <a:solidFill>
                  <a:srgbClr val="000000"/>
                </a:solidFill>
              </a:rPr>
            </a:br>
            <a:r>
              <a:rPr lang="en-US" sz="4000" dirty="0" smtClean="0">
                <a:solidFill>
                  <a:srgbClr val="000000"/>
                </a:solidFill>
              </a:rPr>
              <a:t/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sz="4000" dirty="0" smtClean="0">
                <a:solidFill>
                  <a:srgbClr val="000000"/>
                </a:solidFill>
              </a:rPr>
              <a:t>:: About IPv6</a:t>
            </a:r>
            <a:r>
              <a:rPr lang="en-US" sz="4000" dirty="0">
                <a:solidFill>
                  <a:srgbClr val="000000"/>
                </a:solidFill>
              </a:rPr>
              <a:t/>
            </a:r>
            <a:br>
              <a:rPr lang="en-US" sz="4000" dirty="0">
                <a:solidFill>
                  <a:srgbClr val="000000"/>
                </a:solidFill>
              </a:rPr>
            </a:br>
            <a:r>
              <a:rPr lang="en-US" sz="4000" dirty="0" smtClean="0">
                <a:solidFill>
                  <a:srgbClr val="000000"/>
                </a:solidFill>
              </a:rPr>
              <a:t/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sz="4000" dirty="0" err="1" smtClean="0">
                <a:solidFill>
                  <a:srgbClr val="000000"/>
                </a:solidFill>
              </a:rPr>
              <a:t>Issac</a:t>
            </a:r>
            <a:r>
              <a:rPr lang="en-US" sz="4000" dirty="0" smtClean="0">
                <a:solidFill>
                  <a:srgbClr val="000000"/>
                </a:solidFill>
              </a:rPr>
              <a:t> Goldstand</a:t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sz="4000" dirty="0" smtClean="0">
                <a:solidFill>
                  <a:srgbClr val="000000"/>
                </a:solidFill>
              </a:rPr>
              <a:t>margol@beamartyr.net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/>
          <a:srcRect l="1562" t="18750" r="59225" b="62500"/>
          <a:stretch>
            <a:fillRect/>
          </a:stretch>
        </p:blipFill>
        <p:spPr bwMode="auto">
          <a:xfrm>
            <a:off x="5715000" y="228600"/>
            <a:ext cx="31877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twork_secur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5" y="908050"/>
            <a:ext cx="7270750" cy="2673350"/>
          </a:xfrm>
        </p:spPr>
        <p:txBody>
          <a:bodyPr/>
          <a:lstStyle/>
          <a:p>
            <a:r>
              <a:rPr lang="en-US" smtClean="0"/>
              <a:t>At the end of the day a firewall will block the traffic</a:t>
            </a:r>
          </a:p>
          <a:p>
            <a:r>
              <a:rPr lang="en-US" smtClean="0"/>
              <a:t>… And clever address assignment and subnetting will deal with the rest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That’s All Interesting, But…</a:t>
            </a:r>
            <a:endParaRPr lang="en-US" dirty="0"/>
          </a:p>
        </p:txBody>
      </p:sp>
      <p:pic>
        <p:nvPicPr>
          <p:cNvPr id="14339" name="Picture 2" descr="C:\Users\issac\AppData\Local\Microsoft\Windows\Temporary Internet Files\Content.IE5\8ZGB2J1R\MC900078711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6438" y="1820863"/>
            <a:ext cx="1622425" cy="3935412"/>
          </a:xfr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Popular ASF Projects</a:t>
            </a:r>
            <a:endParaRPr lang="en-US" dirty="0"/>
          </a:p>
        </p:txBody>
      </p:sp>
      <p:pic>
        <p:nvPicPr>
          <p:cNvPr id="5" name="Picture 4" descr="social media in business.jpg"/>
          <p:cNvPicPr>
            <a:picLocks noChangeAspect="1"/>
          </p:cNvPicPr>
          <p:nvPr/>
        </p:nvPicPr>
        <p:blipFill>
          <a:blip r:embed="rId2" cstate="print"/>
          <a:srcRect t="14444" b="7778"/>
          <a:stretch>
            <a:fillRect/>
          </a:stretch>
        </p:blipFill>
        <p:spPr>
          <a:xfrm>
            <a:off x="152400" y="2292439"/>
            <a:ext cx="2854327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429000" y="1143000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76600" y="990600"/>
            <a:ext cx="4632325" cy="4806950"/>
          </a:xfrm>
        </p:spPr>
        <p:txBody>
          <a:bodyPr/>
          <a:lstStyle/>
          <a:p>
            <a:r>
              <a:rPr lang="en-US" sz="3000" smtClean="0"/>
              <a:t>Apache Portable Runtime (APR)</a:t>
            </a:r>
          </a:p>
          <a:p>
            <a:r>
              <a:rPr lang="en-US" sz="3000" smtClean="0"/>
              <a:t>Apache HTTP Server</a:t>
            </a:r>
          </a:p>
          <a:p>
            <a:r>
              <a:rPr lang="en-US" sz="3000" smtClean="0"/>
              <a:t>Apache Tomcat</a:t>
            </a:r>
          </a:p>
          <a:p>
            <a:r>
              <a:rPr lang="en-US" sz="3000" smtClean="0"/>
              <a:t>Apache Traffic Server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Apache HTTP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Supports IPv6 since 2001 (and documented since 2002)</a:t>
            </a:r>
          </a:p>
          <a:p>
            <a:r>
              <a:rPr lang="en-US" smtClean="0"/>
              <a:t>1.3 Supported IPv6 too via an unofficial patch</a:t>
            </a:r>
          </a:p>
          <a:p>
            <a:r>
              <a:rPr lang="en-US" smtClean="0"/>
              <a:t>Supports dual-stacking in VirtualHost directive</a:t>
            </a:r>
          </a:p>
          <a:p>
            <a:r>
              <a:rPr lang="en-US" smtClean="0"/>
              <a:t>Don’t forget to Listen and NameVirtualHost too</a:t>
            </a:r>
          </a:p>
          <a:p>
            <a:r>
              <a:rPr lang="en-US" smtClean="0"/>
              <a:t>That’s all there is to it 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84150"/>
            <a:ext cx="81534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 Configuration: </a:t>
            </a:r>
            <a:r>
              <a:rPr lang="en-US" dirty="0" err="1" smtClean="0"/>
              <a:t>httpd</a:t>
            </a:r>
            <a:endParaRPr lang="en-US" dirty="0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2286000" y="1028700"/>
            <a:ext cx="457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NameVirtualHost 85.195.98.140</a:t>
            </a: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NameVirtualHost [2a01:7a0:3:200::2:2]</a:t>
            </a: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&lt;VirtualHost 85.195.98.140 [2a01:7a0:3:200::2:2]&gt;</a:t>
            </a: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ServerName www.thededicatedserverhandbook.com</a:t>
            </a: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&lt;/VirtualHost&gt;</a:t>
            </a: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&lt;IfModule mod_ssl.c&gt;</a:t>
            </a: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&lt;VirtualHost 85.195.98.140:443 [2a01:7a0:3:200::2:2]:443&gt;</a:t>
            </a: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SSLEngine on</a:t>
            </a: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&lt;/VirtualHost&gt;</a:t>
            </a: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&lt;/IfModule&gt;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Apache </a:t>
            </a:r>
            <a:r>
              <a:rPr lang="en-US" dirty="0" err="1" smtClean="0"/>
              <a:t>Tomact</a:t>
            </a:r>
            <a:endParaRPr lang="en-US" dirty="0"/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smtClean="0"/>
              <a:t>IP binding is handled by the underlying JRE or by APR (if the tcnative library is used)</a:t>
            </a:r>
          </a:p>
          <a:p>
            <a:r>
              <a:rPr lang="en-US" sz="2600" smtClean="0"/>
              <a:t>Usually aggressively binding to IPv6 (unless </a:t>
            </a:r>
            <a:r>
              <a:rPr lang="en-US" sz="2600" smtClean="0">
                <a:latin typeface="Courier New" pitchFamily="49" charset="0"/>
                <a:cs typeface="Courier New" pitchFamily="49" charset="0"/>
              </a:rPr>
              <a:t>-Djava.net.preferIPv4Stack</a:t>
            </a:r>
            <a:r>
              <a:rPr lang="en-US" sz="2600" smtClean="0"/>
              <a:t> passed)</a:t>
            </a:r>
          </a:p>
          <a:p>
            <a:r>
              <a:rPr lang="en-US" sz="2600" smtClean="0"/>
              <a:t>If &lt;Connector&gt; only specifies a port, then addresses 0.0.0.0 AND :: are assumed</a:t>
            </a:r>
          </a:p>
          <a:p>
            <a:r>
              <a:rPr lang="en-US" sz="2600" smtClean="0"/>
              <a:t>Otherwise, specify address parameter:</a:t>
            </a:r>
          </a:p>
          <a:p>
            <a:pPr lvl="1"/>
            <a:r>
              <a:rPr lang="en-US" sz="2600" smtClean="0"/>
              <a:t>IPv4 as “x.x.x.x”</a:t>
            </a:r>
          </a:p>
          <a:p>
            <a:pPr lvl="1"/>
            <a:r>
              <a:rPr lang="en-US" sz="2600" smtClean="0"/>
              <a:t>IPv6 as “[x:x::x]”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Example Configuration: Tomcat</a:t>
            </a:r>
            <a:endParaRPr lang="en-US" sz="4000" dirty="0"/>
          </a:p>
        </p:txBody>
      </p:sp>
      <p:sp>
        <p:nvSpPr>
          <p:cNvPr id="19459" name="Content Placeholder 3"/>
          <p:cNvSpPr>
            <a:spLocks noGrp="1"/>
          </p:cNvSpPr>
          <p:nvPr>
            <p:ph idx="1"/>
          </p:nvPr>
        </p:nvSpPr>
        <p:spPr>
          <a:xfrm>
            <a:off x="1981200" y="908050"/>
            <a:ext cx="6981825" cy="57610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File: server.xml</a:t>
            </a:r>
          </a:p>
          <a:p>
            <a:pPr marL="0" indent="0">
              <a:buFontTx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&lt;Connector port=“8080” </a:t>
            </a:r>
          </a:p>
          <a:p>
            <a:pPr marL="0" indent="0">
              <a:buFontTx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 address=“85.195.98.140”</a:t>
            </a:r>
          </a:p>
          <a:p>
            <a:pPr marL="0" indent="0">
              <a:buFontTx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protocol=“HTTP/1.1”</a:t>
            </a:r>
          </a:p>
          <a:p>
            <a:pPr marL="0" indent="0">
              <a:buFontTx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0" indent="0">
              <a:buFontTx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0" indent="0">
              <a:buFontTx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&lt;Connector port=“8080” </a:t>
            </a:r>
          </a:p>
          <a:p>
            <a:pPr marL="0" indent="0">
              <a:buFontTx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address=“[2a01:7a0:3:200::2:2]”</a:t>
            </a:r>
          </a:p>
          <a:p>
            <a:pPr marL="0" indent="0">
              <a:buFontTx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protocol=“HTTP/1.1”</a:t>
            </a:r>
          </a:p>
          <a:p>
            <a:pPr marL="0" indent="0">
              <a:buFontTx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0" indent="0">
              <a:buFontTx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/&gt;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Apache Traffic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5" y="908050"/>
            <a:ext cx="7270750" cy="2368550"/>
          </a:xfrm>
        </p:spPr>
        <p:txBody>
          <a:bodyPr/>
          <a:lstStyle/>
          <a:p>
            <a:r>
              <a:rPr lang="en-US" sz="3000" dirty="0" smtClean="0"/>
              <a:t>IPv6 is ready in development – developer release imminent, but full support only in 3.2 (due Q1 2012)</a:t>
            </a:r>
          </a:p>
          <a:p>
            <a:r>
              <a:rPr lang="en-US" sz="3000" dirty="0" smtClean="0"/>
              <a:t>Can proxy HTTP NAT64, 6to4 and native 6 to 6 </a:t>
            </a:r>
          </a:p>
          <a:p>
            <a:r>
              <a:rPr lang="en-US" sz="3000" dirty="0" smtClean="0"/>
              <a:t>Binds to :: by default.  Not able to bind to individual addresses (yet)</a:t>
            </a:r>
          </a:p>
          <a:p>
            <a:r>
              <a:rPr lang="en-US" sz="3000" dirty="0" smtClean="0"/>
              <a:t>Was used by Yahoo! For the World IPv6 Day</a:t>
            </a:r>
          </a:p>
          <a:p>
            <a:endParaRPr lang="en-US" sz="3000" dirty="0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Example Configuration: ATS</a:t>
            </a:r>
            <a:endParaRPr lang="en-US" sz="4000" dirty="0"/>
          </a:p>
        </p:txBody>
      </p:sp>
      <p:sp>
        <p:nvSpPr>
          <p:cNvPr id="21507" name="Content Placeholder 3"/>
          <p:cNvSpPr>
            <a:spLocks noGrp="1"/>
          </p:cNvSpPr>
          <p:nvPr>
            <p:ph idx="1"/>
          </p:nvPr>
        </p:nvSpPr>
        <p:spPr>
          <a:xfrm>
            <a:off x="1981200" y="908050"/>
            <a:ext cx="6981825" cy="57610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500" smtClean="0">
                <a:latin typeface="Courier New" pitchFamily="49" charset="0"/>
                <a:cs typeface="Courier New" pitchFamily="49" charset="0"/>
              </a:rPr>
              <a:t>File: records.config</a:t>
            </a:r>
          </a:p>
          <a:p>
            <a:pPr marL="0" indent="0">
              <a:buFontTx/>
              <a:buNone/>
            </a:pPr>
            <a:endParaRPr lang="en-US" sz="15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sz="1500" smtClean="0">
                <a:latin typeface="Courier New" pitchFamily="49" charset="0"/>
                <a:cs typeface="Courier New" pitchFamily="49" charset="0"/>
              </a:rPr>
              <a:t>CONFIG proxy.config.http.server_other_ports STRING 8080:X6 </a:t>
            </a:r>
          </a:p>
          <a:p>
            <a:pPr marL="0" indent="0">
              <a:buFontTx/>
              <a:buNone/>
            </a:pPr>
            <a:endParaRPr lang="en-US" sz="15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endParaRPr lang="en-US" sz="15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endParaRPr lang="en-US" sz="15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sz="1500" smtClean="0">
                <a:latin typeface="Courier New" pitchFamily="49" charset="0"/>
                <a:cs typeface="Courier New" pitchFamily="49" charset="0"/>
              </a:rPr>
              <a:t>File: remap.config</a:t>
            </a:r>
          </a:p>
          <a:p>
            <a:pPr marL="0" indent="0">
              <a:buFontTx/>
              <a:buNone/>
            </a:pPr>
            <a:endParaRPr lang="nn-NO" sz="15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nn-NO" sz="1200" smtClean="0">
                <a:latin typeface="Courier New" pitchFamily="49" charset="0"/>
                <a:cs typeface="Courier New" pitchFamily="49" charset="0"/>
              </a:rPr>
              <a:t>map          http://85.195.98.140/      http://[2a01:7a0:3:200::2:2]/</a:t>
            </a:r>
          </a:p>
          <a:p>
            <a:pPr marL="0" indent="0">
              <a:buFontTx/>
              <a:buNone/>
            </a:pPr>
            <a:r>
              <a:rPr lang="nn-NO" sz="1200" smtClean="0">
                <a:latin typeface="Courier New" pitchFamily="49" charset="0"/>
                <a:cs typeface="Courier New" pitchFamily="49" charset="0"/>
              </a:rPr>
              <a:t>reverse_map  http://[2a01:7a0:3:200::2:2]/  http://85.195.98.140/</a:t>
            </a:r>
          </a:p>
          <a:p>
            <a:pPr marL="0" indent="0">
              <a:buFontTx/>
              <a:buNone/>
            </a:pPr>
            <a:r>
              <a:rPr lang="nn-NO" sz="1400" smtClean="0">
                <a:cs typeface="Courier New" pitchFamily="49" charset="0"/>
              </a:rPr>
              <a:t>OR</a:t>
            </a:r>
          </a:p>
          <a:p>
            <a:pPr marL="0" indent="0">
              <a:buFontTx/>
              <a:buNone/>
            </a:pPr>
            <a:r>
              <a:rPr lang="nn-NO" sz="1200" smtClean="0">
                <a:latin typeface="Courier New" pitchFamily="49" charset="0"/>
                <a:cs typeface="Courier New" pitchFamily="49" charset="0"/>
              </a:rPr>
              <a:t>map          http://[2a01:7a0:3:200::2:2]/      http://85.195.98.140/</a:t>
            </a:r>
          </a:p>
          <a:p>
            <a:pPr marL="0" indent="0">
              <a:buFontTx/>
              <a:buNone/>
            </a:pPr>
            <a:r>
              <a:rPr lang="nn-NO" sz="1200" smtClean="0">
                <a:latin typeface="Courier New" pitchFamily="49" charset="0"/>
                <a:cs typeface="Courier New" pitchFamily="49" charset="0"/>
              </a:rPr>
              <a:t>reverse_map  http://85.195.98.140/  http://[2a01:7a0:3:200::2:2]/</a:t>
            </a:r>
            <a:endParaRPr lang="en-US" sz="12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endParaRPr lang="en-US" sz="24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endParaRPr lang="en-US" sz="24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endParaRPr lang="en-US" sz="240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5" y="908050"/>
            <a:ext cx="7270750" cy="2368550"/>
          </a:xfrm>
        </p:spPr>
        <p:txBody>
          <a:bodyPr/>
          <a:lstStyle/>
          <a:p>
            <a:r>
              <a:rPr lang="en-US" smtClean="0"/>
              <a:t>IPv6 might not be used, but it’s ready</a:t>
            </a:r>
          </a:p>
          <a:p>
            <a:r>
              <a:rPr lang="en-US" smtClean="0"/>
              <a:t>Most OS-es and software are already IPv6-ready</a:t>
            </a:r>
          </a:p>
          <a:p>
            <a:r>
              <a:rPr lang="en-US" smtClean="0"/>
              <a:t>Most end-user ISPs don’t provide IPv6 addresses to consumers</a:t>
            </a:r>
          </a:p>
          <a:p>
            <a:r>
              <a:rPr lang="en-US" smtClean="0"/>
              <a:t>Many co-location facilities DO offer IPv6 blocks</a:t>
            </a:r>
          </a:p>
          <a:p>
            <a:r>
              <a:rPr lang="en-US" smtClean="0"/>
              <a:t>But it still hasn’t been adopted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81000" y="1905000"/>
            <a:ext cx="5165725" cy="3810000"/>
          </a:xfrm>
        </p:spPr>
        <p:txBody>
          <a:bodyPr/>
          <a:lstStyle/>
          <a:p>
            <a:r>
              <a:rPr lang="en-US" dirty="0" smtClean="0"/>
              <a:t>Replacement for IPv4</a:t>
            </a:r>
          </a:p>
          <a:p>
            <a:r>
              <a:rPr lang="en-US" dirty="0" smtClean="0"/>
              <a:t>Proposed in </a:t>
            </a:r>
            <a:r>
              <a:rPr lang="en-US" dirty="0" smtClean="0"/>
              <a:t>1999</a:t>
            </a:r>
          </a:p>
          <a:p>
            <a:r>
              <a:rPr lang="en-US" dirty="0" smtClean="0"/>
              <a:t>IPv4 address space was assigned by IANA Feb 3</a:t>
            </a:r>
            <a:r>
              <a:rPr lang="en-US" baseline="30000" dirty="0" smtClean="0"/>
              <a:t>rd</a:t>
            </a:r>
            <a:r>
              <a:rPr lang="en-US" dirty="0" smtClean="0"/>
              <a:t> 2011</a:t>
            </a:r>
            <a:endParaRPr lang="en-US" dirty="0" smtClean="0"/>
          </a:p>
          <a:p>
            <a:r>
              <a:rPr lang="en-US" dirty="0" smtClean="0"/>
              <a:t>Still not significantly used</a:t>
            </a:r>
          </a:p>
        </p:txBody>
      </p:sp>
      <p:pic>
        <p:nvPicPr>
          <p:cNvPr id="5" name="Picture 4" descr="glob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06892" y="1295400"/>
            <a:ext cx="3708508" cy="2723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Wrap Up…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“It’s my </a:t>
            </a:r>
            <a:r>
              <a:rPr lang="en-US" dirty="0" err="1" smtClean="0"/>
              <a:t>eleventy</a:t>
            </a:r>
            <a:r>
              <a:rPr lang="en-US" dirty="0" smtClean="0"/>
              <a:t>-first Birthday”  - J.R.R. Tolkien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3219450" cy="374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80976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734425" cy="236855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>
                <a:sym typeface="Wingdings" pitchFamily="2" charset="2"/>
              </a:rPr>
              <a:t>IPv6 “first steps” recorded presentation and tunnel setup </a:t>
            </a:r>
            <a:r>
              <a:rPr lang="en-US" smtClean="0"/>
              <a:t>–</a:t>
            </a:r>
            <a:r>
              <a:rPr lang="en-US" smtClean="0">
                <a:sym typeface="Wingdings" pitchFamily="2" charset="2"/>
              </a:rPr>
              <a:t> </a:t>
            </a:r>
            <a:r>
              <a:rPr lang="en-US" smtClean="0">
                <a:hlinkClick r:id="rId2"/>
              </a:rPr>
              <a:t>http://www.TheDedicatedServerHandbook.com/tut/ipv6.php</a:t>
            </a:r>
            <a:endParaRPr lang="en-US" smtClean="0"/>
          </a:p>
          <a:p>
            <a:r>
              <a:rPr lang="en-US" smtClean="0"/>
              <a:t>Hurricane Electric – </a:t>
            </a:r>
            <a:r>
              <a:rPr lang="en-US" smtClean="0">
                <a:hlinkClick r:id="rId3"/>
              </a:rPr>
              <a:t>http://www.tunnelbroker.com</a:t>
            </a:r>
            <a:r>
              <a:rPr lang="en-US" smtClean="0"/>
              <a:t> </a:t>
            </a:r>
          </a:p>
          <a:p>
            <a:r>
              <a:rPr lang="en-US" smtClean="0"/>
              <a:t>IPv6 Readiness Test - </a:t>
            </a:r>
            <a:r>
              <a:rPr lang="en-US" smtClean="0">
                <a:hlinkClick r:id="rId4"/>
              </a:rPr>
              <a:t>http://test-ipv6.com/</a:t>
            </a:r>
            <a:r>
              <a:rPr lang="en-US" smtClean="0"/>
              <a:t> </a:t>
            </a:r>
            <a:endParaRPr lang="en-US" smtClean="0">
              <a:sym typeface="Wingdings" pitchFamily="2" charset="2"/>
            </a:endParaRPr>
          </a:p>
          <a:p>
            <a:endParaRPr lang="en-US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6400"/>
            <a:ext cx="6048375" cy="11096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Thank You!</a:t>
            </a:r>
            <a:endParaRPr lang="en-US" sz="6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 l="11719" t="18750" r="63281" b="67708"/>
          <a:stretch>
            <a:fillRect/>
          </a:stretch>
        </p:blipFill>
        <p:spPr bwMode="auto">
          <a:xfrm>
            <a:off x="228600" y="152400"/>
            <a:ext cx="3189288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 l="1562" t="18750" r="59225" b="62500"/>
          <a:stretch>
            <a:fillRect/>
          </a:stretch>
        </p:blipFill>
        <p:spPr bwMode="auto">
          <a:xfrm>
            <a:off x="5791200" y="228600"/>
            <a:ext cx="31877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533400" y="3124200"/>
            <a:ext cx="83550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A0036"/>
                </a:solidFill>
              </a:rPr>
              <a:t>Issac</a:t>
            </a:r>
            <a:r>
              <a:rPr lang="en-US" sz="2800" b="1" dirty="0">
                <a:solidFill>
                  <a:srgbClr val="0A0036"/>
                </a:solidFill>
              </a:rPr>
              <a:t> </a:t>
            </a:r>
            <a:r>
              <a:rPr lang="en-US" sz="2800" b="1" dirty="0" err="1">
                <a:solidFill>
                  <a:srgbClr val="0A0036"/>
                </a:solidFill>
              </a:rPr>
              <a:t>Goldstand</a:t>
            </a:r>
            <a:r>
              <a:rPr lang="en-US" sz="2800" b="1" dirty="0">
                <a:solidFill>
                  <a:srgbClr val="0A0036"/>
                </a:solidFill>
              </a:rPr>
              <a:t>               margol@beamartyr.net</a:t>
            </a:r>
          </a:p>
          <a:p>
            <a:pPr eaLnBrk="1" hangingPunct="1"/>
            <a:r>
              <a:rPr lang="en-US" sz="2800" b="1" dirty="0">
                <a:solidFill>
                  <a:srgbClr val="0A0036"/>
                </a:solidFill>
              </a:rPr>
              <a:t> http://www.TheDedicatedServerHandbook.com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siness-director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362200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IPv4 vs.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24000" y="838200"/>
            <a:ext cx="5181600" cy="4654550"/>
          </a:xfrm>
        </p:spPr>
        <p:txBody>
          <a:bodyPr/>
          <a:lstStyle/>
          <a:p>
            <a:r>
              <a:rPr lang="en-US" sz="3400" smtClean="0"/>
              <a:t>32bit addressing VS 128bit addressing</a:t>
            </a:r>
          </a:p>
          <a:p>
            <a:r>
              <a:rPr lang="en-US" sz="3400" smtClean="0"/>
              <a:t>0.0.0.0 VS :: (or 0::0)</a:t>
            </a:r>
          </a:p>
          <a:p>
            <a:r>
              <a:rPr lang="en-US" sz="3400" smtClean="0"/>
              <a:t>127.0.0.1 VS ::1</a:t>
            </a:r>
          </a:p>
          <a:p>
            <a:r>
              <a:rPr lang="en-US" sz="3400" smtClean="0"/>
              <a:t>BIG subnet space (64bits)</a:t>
            </a:r>
          </a:p>
          <a:p>
            <a:r>
              <a:rPr lang="en-US" sz="3400" smtClean="0"/>
              <a:t>Auto-discovery</a:t>
            </a:r>
          </a:p>
          <a:p>
            <a:r>
              <a:rPr lang="en-US" sz="3400" smtClean="0"/>
              <a:t>Link-local + Site-local</a:t>
            </a:r>
          </a:p>
        </p:txBody>
      </p:sp>
    </p:spTree>
    <p:custDataLst>
      <p:tags r:id="rId1"/>
    </p:custData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fe80 BLAH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3000" smtClean="0"/>
              <a:t>Link-local prefix – similar to 10./192.168./etc in IPv4 (but NOT the same)</a:t>
            </a:r>
          </a:p>
          <a:p>
            <a:r>
              <a:rPr lang="en-US" sz="3000" smtClean="0"/>
              <a:t>(Actually is the same idea as 169.254/16 defined by RFC3330, as used by Microsoft)</a:t>
            </a:r>
          </a:p>
          <a:p>
            <a:r>
              <a:rPr lang="en-US" sz="3000" smtClean="0"/>
              <a:t>Shared by all machines sharing a LAN segment (network link)</a:t>
            </a:r>
          </a:p>
          <a:p>
            <a:r>
              <a:rPr lang="en-US" sz="3000" smtClean="0"/>
              <a:t>Commonly used in IPv6 Autodiscovery</a:t>
            </a:r>
          </a:p>
          <a:p>
            <a:endParaRPr lang="en-US" sz="3000" smtClean="0"/>
          </a:p>
        </p:txBody>
      </p:sp>
    </p:spTree>
    <p:custDataLst>
      <p:tags r:id="rId1"/>
    </p:custData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20::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692275" y="908050"/>
            <a:ext cx="6080125" cy="4121150"/>
          </a:xfrm>
        </p:spPr>
        <p:txBody>
          <a:bodyPr/>
          <a:lstStyle/>
          <a:p>
            <a:r>
              <a:rPr lang="en-US" smtClean="0"/>
              <a:t>Public allocated address space is 20::/8</a:t>
            </a:r>
          </a:p>
          <a:p>
            <a:r>
              <a:rPr lang="en-US" smtClean="0"/>
              <a:t>The majority of the IPv6 address space is reserved by the IANA “for a rainy day”</a:t>
            </a:r>
          </a:p>
          <a:p>
            <a:endParaRPr lang="en-US" smtClean="0"/>
          </a:p>
        </p:txBody>
      </p:sp>
      <p:pic>
        <p:nvPicPr>
          <p:cNvPr id="4" name="Picture 3" descr="virtual assista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1" y="3810000"/>
            <a:ext cx="2992410" cy="2102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IPv6 Subnetting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smtClean="0"/>
              <a:t>It’s there.  It’s supported…</a:t>
            </a:r>
          </a:p>
          <a:p>
            <a:r>
              <a:rPr lang="en-US" sz="2700" smtClean="0"/>
              <a:t>But it’s not “supposed” to be used</a:t>
            </a:r>
          </a:p>
          <a:p>
            <a:r>
              <a:rPr lang="en-US" sz="2700" smtClean="0"/>
              <a:t>ISPs get a /32 subnet</a:t>
            </a:r>
          </a:p>
          <a:p>
            <a:r>
              <a:rPr lang="en-US" sz="2700" smtClean="0"/>
              <a:t>“End user sites” get a /48 subnet</a:t>
            </a:r>
          </a:p>
          <a:p>
            <a:r>
              <a:rPr lang="en-US" sz="2700" smtClean="0"/>
              <a:t>Smallest “allocation” is typically a /64 subnet</a:t>
            </a:r>
          </a:p>
          <a:p>
            <a:r>
              <a:rPr lang="en-US" sz="2700" smtClean="0"/>
              <a:t>Although subnets *could* be more or less than 64-bits, the IETF recommends always subnetting exactly 64 bits (even for a point-to-point link between only 2 devices)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 to 4 Tunnels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14400"/>
            <a:ext cx="4632325" cy="4806950"/>
          </a:xfrm>
        </p:spPr>
        <p:txBody>
          <a:bodyPr/>
          <a:lstStyle/>
          <a:p>
            <a:r>
              <a:rPr lang="en-US" sz="3000" smtClean="0"/>
              <a:t>Any IPv4 address can be tunneled into the IPv6 network</a:t>
            </a:r>
          </a:p>
          <a:p>
            <a:r>
              <a:rPr lang="en-US" sz="3000" smtClean="0"/>
              <a:t>Hurricane Electric is probably the most popular tunnel broker</a:t>
            </a:r>
          </a:p>
          <a:p>
            <a:r>
              <a:rPr lang="en-US" sz="3000" smtClean="0"/>
              <a:t>Anyone with an IPv4 user can set up a tunnel to fully access IPv6</a:t>
            </a:r>
          </a:p>
        </p:txBody>
      </p:sp>
      <p:pic>
        <p:nvPicPr>
          <p:cNvPr id="4" name="Picture 7" descr="business_wom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4100" y="1981200"/>
            <a:ext cx="28575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IPv4 and IPv6 Co-Existence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modern OS-es allow for “dual stack”</a:t>
            </a:r>
          </a:p>
          <a:p>
            <a:r>
              <a:rPr lang="en-US" smtClean="0"/>
              <a:t>IPv6 is preferred, and IPv4 used as fallback</a:t>
            </a:r>
          </a:p>
          <a:p>
            <a:r>
              <a:rPr lang="en-US" smtClean="0"/>
              <a:t>Servers and clients both follow the same rules</a:t>
            </a:r>
          </a:p>
        </p:txBody>
      </p:sp>
      <p:pic>
        <p:nvPicPr>
          <p:cNvPr id="4" name="Picture 3" descr="online_business_networ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98258">
            <a:off x="4618591" y="3754426"/>
            <a:ext cx="2862180" cy="19081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NAT blocks your internal network from the public Internet</a:t>
            </a:r>
          </a:p>
          <a:p>
            <a:r>
              <a:rPr lang="en-US" smtClean="0"/>
              <a:t>IPv6 addressing is (hypothetically) publicly routable</a:t>
            </a:r>
          </a:p>
          <a:p>
            <a:r>
              <a:rPr lang="en-US" smtClean="0"/>
              <a:t>NAT hides your internal network structure</a:t>
            </a:r>
          </a:p>
          <a:p>
            <a:r>
              <a:rPr lang="en-US" smtClean="0"/>
              <a:t>IPv6 address could theoretically contain machine-specific identification</a:t>
            </a:r>
          </a:p>
          <a:p>
            <a:endParaRPr lang="en-US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2N6RAfGqeTmWGTjPBQv1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CWSdNjTt3HGJOsQOzMpc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9idDpcWanIhg4Szi5rCA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2DFhS5YjwUiu5bGXvifK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jJbwf26bbi6o7FBvjlx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ThhQRcVMOCMQXS6VLiG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r1NsY6j17EkJ061hW2XZ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gClbuzokivoQPUfpaU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BgIIonAfu0Bl0EuGIlo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dlBaxxCUYxa9l548gA7c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gs73cGm7M7s3M15tLb0K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etTBUubUZ09lNAFcGd8I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4D4D4D"/>
      </a:dk2>
      <a:lt2>
        <a:srgbClr val="3A79AC"/>
      </a:lt2>
      <a:accent1>
        <a:srgbClr val="72B1E4"/>
      </a:accent1>
      <a:accent2>
        <a:srgbClr val="999EA6"/>
      </a:accent2>
      <a:accent3>
        <a:srgbClr val="FFFFFF"/>
      </a:accent3>
      <a:accent4>
        <a:srgbClr val="404040"/>
      </a:accent4>
      <a:accent5>
        <a:srgbClr val="BCD5EF"/>
      </a:accent5>
      <a:accent6>
        <a:srgbClr val="8A8F96"/>
      </a:accent6>
      <a:hlink>
        <a:srgbClr val="448DBC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2057D6"/>
        </a:lt2>
        <a:accent1>
          <a:srgbClr val="3D99F0"/>
        </a:accent1>
        <a:accent2>
          <a:srgbClr val="1280E4"/>
        </a:accent2>
        <a:accent3>
          <a:srgbClr val="FFFFFF"/>
        </a:accent3>
        <a:accent4>
          <a:srgbClr val="404040"/>
        </a:accent4>
        <a:accent5>
          <a:srgbClr val="AFCAF6"/>
        </a:accent5>
        <a:accent6>
          <a:srgbClr val="0F73CF"/>
        </a:accent6>
        <a:hlink>
          <a:srgbClr val="58AEF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519E"/>
        </a:lt2>
        <a:accent1>
          <a:srgbClr val="037AB9"/>
        </a:accent1>
        <a:accent2>
          <a:srgbClr val="019ACD"/>
        </a:accent2>
        <a:accent3>
          <a:srgbClr val="FFFFFF"/>
        </a:accent3>
        <a:accent4>
          <a:srgbClr val="404040"/>
        </a:accent4>
        <a:accent5>
          <a:srgbClr val="AABED9"/>
        </a:accent5>
        <a:accent6>
          <a:srgbClr val="018BBA"/>
        </a:accent6>
        <a:hlink>
          <a:srgbClr val="B0A6C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A3384"/>
        </a:lt2>
        <a:accent1>
          <a:srgbClr val="3075D1"/>
        </a:accent1>
        <a:accent2>
          <a:srgbClr val="63B1FF"/>
        </a:accent2>
        <a:accent3>
          <a:srgbClr val="FFFFFF"/>
        </a:accent3>
        <a:accent4>
          <a:srgbClr val="404040"/>
        </a:accent4>
        <a:accent5>
          <a:srgbClr val="ADBDE5"/>
        </a:accent5>
        <a:accent6>
          <a:srgbClr val="59A0E7"/>
        </a:accent6>
        <a:hlink>
          <a:srgbClr val="4390E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2B7A"/>
        </a:lt2>
        <a:accent1>
          <a:srgbClr val="50AAFF"/>
        </a:accent1>
        <a:accent2>
          <a:srgbClr val="5182BA"/>
        </a:accent2>
        <a:accent3>
          <a:srgbClr val="FFFFFF"/>
        </a:accent3>
        <a:accent4>
          <a:srgbClr val="404040"/>
        </a:accent4>
        <a:accent5>
          <a:srgbClr val="B3D2FF"/>
        </a:accent5>
        <a:accent6>
          <a:srgbClr val="4975A8"/>
        </a:accent6>
        <a:hlink>
          <a:srgbClr val="87C5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246D"/>
        </a:lt2>
        <a:accent1>
          <a:srgbClr val="225FB3"/>
        </a:accent1>
        <a:accent2>
          <a:srgbClr val="4EA8FF"/>
        </a:accent2>
        <a:accent3>
          <a:srgbClr val="FFFFFF"/>
        </a:accent3>
        <a:accent4>
          <a:srgbClr val="404040"/>
        </a:accent4>
        <a:accent5>
          <a:srgbClr val="ABB6D6"/>
        </a:accent5>
        <a:accent6>
          <a:srgbClr val="4698E7"/>
        </a:accent6>
        <a:hlink>
          <a:srgbClr val="61B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00236E"/>
        </a:lt2>
        <a:accent1>
          <a:srgbClr val="7399BE"/>
        </a:accent1>
        <a:accent2>
          <a:srgbClr val="4FA7FF"/>
        </a:accent2>
        <a:accent3>
          <a:srgbClr val="FFFFFF"/>
        </a:accent3>
        <a:accent4>
          <a:srgbClr val="404040"/>
        </a:accent4>
        <a:accent5>
          <a:srgbClr val="BCCADB"/>
        </a:accent5>
        <a:accent6>
          <a:srgbClr val="4797E7"/>
        </a:accent6>
        <a:hlink>
          <a:srgbClr val="D5E5F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00246C"/>
        </a:lt2>
        <a:accent1>
          <a:srgbClr val="1C79DA"/>
        </a:accent1>
        <a:accent2>
          <a:srgbClr val="5DB9FF"/>
        </a:accent2>
        <a:accent3>
          <a:srgbClr val="FFFFFF"/>
        </a:accent3>
        <a:accent4>
          <a:srgbClr val="404040"/>
        </a:accent4>
        <a:accent5>
          <a:srgbClr val="ABBEEA"/>
        </a:accent5>
        <a:accent6>
          <a:srgbClr val="53A7E7"/>
        </a:accent6>
        <a:hlink>
          <a:srgbClr val="0766B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062D6A"/>
        </a:lt2>
        <a:accent1>
          <a:srgbClr val="969696"/>
        </a:accent1>
        <a:accent2>
          <a:srgbClr val="46BBF5"/>
        </a:accent2>
        <a:accent3>
          <a:srgbClr val="FFFFFF"/>
        </a:accent3>
        <a:accent4>
          <a:srgbClr val="404040"/>
        </a:accent4>
        <a:accent5>
          <a:srgbClr val="C9C9C9"/>
        </a:accent5>
        <a:accent6>
          <a:srgbClr val="3FA9DE"/>
        </a:accent6>
        <a:hlink>
          <a:srgbClr val="10467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13436C"/>
        </a:lt2>
        <a:accent1>
          <a:srgbClr val="1F8FD0"/>
        </a:accent1>
        <a:accent2>
          <a:srgbClr val="2E3CA1"/>
        </a:accent2>
        <a:accent3>
          <a:srgbClr val="FFFFFF"/>
        </a:accent3>
        <a:accent4>
          <a:srgbClr val="404040"/>
        </a:accent4>
        <a:accent5>
          <a:srgbClr val="ABC6E4"/>
        </a:accent5>
        <a:accent6>
          <a:srgbClr val="293591"/>
        </a:accent6>
        <a:hlink>
          <a:srgbClr val="9B999A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104573"/>
        </a:lt2>
        <a:accent1>
          <a:srgbClr val="46BBF6"/>
        </a:accent1>
        <a:accent2>
          <a:srgbClr val="63C8F6"/>
        </a:accent2>
        <a:accent3>
          <a:srgbClr val="FFFFFF"/>
        </a:accent3>
        <a:accent4>
          <a:srgbClr val="404040"/>
        </a:accent4>
        <a:accent5>
          <a:srgbClr val="B0DAFA"/>
        </a:accent5>
        <a:accent6>
          <a:srgbClr val="59B5DF"/>
        </a:accent6>
        <a:hlink>
          <a:srgbClr val="CBA47A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0F3F68"/>
        </a:lt2>
        <a:accent1>
          <a:srgbClr val="30A6DF"/>
        </a:accent1>
        <a:accent2>
          <a:srgbClr val="76D0F8"/>
        </a:accent2>
        <a:accent3>
          <a:srgbClr val="FFFFFF"/>
        </a:accent3>
        <a:accent4>
          <a:srgbClr val="404040"/>
        </a:accent4>
        <a:accent5>
          <a:srgbClr val="ADD0EC"/>
        </a:accent5>
        <a:accent6>
          <a:srgbClr val="6ABCE1"/>
        </a:accent6>
        <a:hlink>
          <a:srgbClr val="1F7BB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A79AC"/>
        </a:lt2>
        <a:accent1>
          <a:srgbClr val="72B1E4"/>
        </a:accent1>
        <a:accent2>
          <a:srgbClr val="999EA6"/>
        </a:accent2>
        <a:accent3>
          <a:srgbClr val="FFFFFF"/>
        </a:accent3>
        <a:accent4>
          <a:srgbClr val="404040"/>
        </a:accent4>
        <a:accent5>
          <a:srgbClr val="BCD5EF"/>
        </a:accent5>
        <a:accent6>
          <a:srgbClr val="8A8F96"/>
        </a:accent6>
        <a:hlink>
          <a:srgbClr val="448DB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2009</TotalTime>
  <Words>774</Words>
  <Application>Microsoft Office PowerPoint</Application>
  <PresentationFormat>On-screen Show (4:3)</PresentationFormat>
  <Paragraphs>130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Wingdings</vt:lpstr>
      <vt:lpstr>Courier New</vt:lpstr>
      <vt:lpstr>Verdana</vt:lpstr>
      <vt:lpstr>template</vt:lpstr>
      <vt:lpstr>   :: About IPv6  Issac Goldstand margol@beamartyr.net</vt:lpstr>
      <vt:lpstr>Background</vt:lpstr>
      <vt:lpstr>IPv4 vs. IPv6</vt:lpstr>
      <vt:lpstr>fe80 BLAH</vt:lpstr>
      <vt:lpstr>20::</vt:lpstr>
      <vt:lpstr>IPv6 Subnetting</vt:lpstr>
      <vt:lpstr>6 to 4 Tunnels</vt:lpstr>
      <vt:lpstr>IPv4 and IPv6 Co-Existence</vt:lpstr>
      <vt:lpstr>Security Considerations</vt:lpstr>
      <vt:lpstr>Security Considerations</vt:lpstr>
      <vt:lpstr>That’s All Interesting, But…</vt:lpstr>
      <vt:lpstr>Popular ASF Projects</vt:lpstr>
      <vt:lpstr>Apache HTTP Server</vt:lpstr>
      <vt:lpstr>Example Configuration: httpd</vt:lpstr>
      <vt:lpstr>Apache Tomact</vt:lpstr>
      <vt:lpstr>Example Configuration: Tomcat</vt:lpstr>
      <vt:lpstr>Apache Traffic Server</vt:lpstr>
      <vt:lpstr>Example Configuration: ATS</vt:lpstr>
      <vt:lpstr>Summary</vt:lpstr>
      <vt:lpstr>Before We Wrap Up…</vt:lpstr>
      <vt:lpstr>For More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HP Authorized Customer</dc:creator>
  <cp:lastModifiedBy>issac</cp:lastModifiedBy>
  <cp:revision>80</cp:revision>
  <dcterms:created xsi:type="dcterms:W3CDTF">2011-07-15T03:29:18Z</dcterms:created>
  <dcterms:modified xsi:type="dcterms:W3CDTF">2011-11-11T16:46:30Z</dcterms:modified>
</cp:coreProperties>
</file>