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86" r:id="rId2"/>
    <p:sldId id="323" r:id="rId3"/>
    <p:sldId id="290" r:id="rId4"/>
    <p:sldId id="320" r:id="rId5"/>
    <p:sldId id="316" r:id="rId6"/>
    <p:sldId id="317" r:id="rId7"/>
    <p:sldId id="327" r:id="rId8"/>
    <p:sldId id="315" r:id="rId9"/>
    <p:sldId id="305" r:id="rId10"/>
    <p:sldId id="303" r:id="rId11"/>
    <p:sldId id="304" r:id="rId12"/>
    <p:sldId id="318" r:id="rId13"/>
    <p:sldId id="295" r:id="rId14"/>
    <p:sldId id="319" r:id="rId15"/>
    <p:sldId id="324" r:id="rId16"/>
    <p:sldId id="325" r:id="rId17"/>
    <p:sldId id="326" r:id="rId18"/>
    <p:sldId id="310" r:id="rId19"/>
    <p:sldId id="311" r:id="rId20"/>
    <p:sldId id="312" r:id="rId21"/>
    <p:sldId id="293" r:id="rId22"/>
    <p:sldId id="297" r:id="rId23"/>
  </p:sldIdLst>
  <p:sldSz cx="9144000" cy="6858000" type="screen4x3"/>
  <p:notesSz cx="7019925" cy="93059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04" autoAdjust="0"/>
  </p:normalViewPr>
  <p:slideViewPr>
    <p:cSldViewPr>
      <p:cViewPr>
        <p:scale>
          <a:sx n="133" d="100"/>
          <a:sy n="133" d="100"/>
        </p:scale>
        <p:origin x="-990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CEC48-9E74-4046-AE84-F564D052E91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3AFE1A2-C666-4452-8739-A93CD9FFA9AC}">
      <dgm:prSet phldrT="[Text]"/>
      <dgm:spPr>
        <a:noFill/>
        <a:ln w="25400" cmpd="sng"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Configuration</a:t>
          </a:r>
        </a:p>
      </dgm:t>
    </dgm:pt>
    <dgm:pt modelId="{F4117EE3-2BCF-403B-894D-366064D92DC7}" type="parTrans" cxnId="{CB836138-0B13-4C84-8F67-7D83DDD25ACB}">
      <dgm:prSet/>
      <dgm:spPr/>
      <dgm:t>
        <a:bodyPr/>
        <a:lstStyle/>
        <a:p>
          <a:endParaRPr lang="nl-NL"/>
        </a:p>
      </dgm:t>
    </dgm:pt>
    <dgm:pt modelId="{75579A60-5EAF-42F8-BDF1-FE04ACD24996}" type="sibTrans" cxnId="{CB836138-0B13-4C84-8F67-7D83DDD25ACB}">
      <dgm:prSet/>
      <dgm:spPr>
        <a:ln w="25400">
          <a:solidFill>
            <a:srgbClr val="C00000"/>
          </a:solidFill>
        </a:ln>
      </dgm:spPr>
      <dgm:t>
        <a:bodyPr/>
        <a:lstStyle/>
        <a:p>
          <a:endParaRPr lang="nl-NL"/>
        </a:p>
      </dgm:t>
    </dgm:pt>
    <dgm:pt modelId="{BB21ABDE-0C4D-4EBC-BBFC-7F9A914FF47C}">
      <dgm:prSet phldrT="[Text]"/>
      <dgm:spPr>
        <a:noFill/>
        <a:ln w="25400" cmpd="sng"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Provisioning</a:t>
          </a:r>
          <a:endParaRPr lang="nl-NL" dirty="0">
            <a:solidFill>
              <a:schemeClr val="tx1"/>
            </a:solidFill>
          </a:endParaRPr>
        </a:p>
      </dgm:t>
    </dgm:pt>
    <dgm:pt modelId="{9F272F97-5111-480C-B5E1-B9B26890C0AE}" type="parTrans" cxnId="{4D1D6A7A-CA11-4C30-ADE0-4AC3689D1F21}">
      <dgm:prSet/>
      <dgm:spPr/>
      <dgm:t>
        <a:bodyPr/>
        <a:lstStyle/>
        <a:p>
          <a:endParaRPr lang="nl-NL"/>
        </a:p>
      </dgm:t>
    </dgm:pt>
    <dgm:pt modelId="{E65D3D28-7DBB-4521-A247-FB15703F3DAF}" type="sibTrans" cxnId="{4D1D6A7A-CA11-4C30-ADE0-4AC3689D1F21}">
      <dgm:prSet/>
      <dgm:spPr>
        <a:ln w="25400">
          <a:solidFill>
            <a:srgbClr val="C00000"/>
          </a:solidFill>
        </a:ln>
      </dgm:spPr>
      <dgm:t>
        <a:bodyPr/>
        <a:lstStyle/>
        <a:p>
          <a:endParaRPr lang="nl-NL"/>
        </a:p>
      </dgm:t>
    </dgm:pt>
    <dgm:pt modelId="{0F684D55-6407-4EF3-B3D9-D8BBF40C308B}">
      <dgm:prSet phldrT="[Text]"/>
      <dgm:spPr>
        <a:noFill/>
        <a:ln w="25400" cmpd="sng"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Composition</a:t>
          </a:r>
          <a:endParaRPr lang="nl-NL" dirty="0">
            <a:solidFill>
              <a:schemeClr val="tx1"/>
            </a:solidFill>
          </a:endParaRPr>
        </a:p>
      </dgm:t>
    </dgm:pt>
    <dgm:pt modelId="{81519D43-2C34-4B59-AC37-4578DDE272B3}" type="parTrans" cxnId="{DF337D81-2CFC-4E7F-B547-A97A0F397EAA}">
      <dgm:prSet/>
      <dgm:spPr/>
      <dgm:t>
        <a:bodyPr/>
        <a:lstStyle/>
        <a:p>
          <a:endParaRPr lang="nl-NL"/>
        </a:p>
      </dgm:t>
    </dgm:pt>
    <dgm:pt modelId="{0875BFED-A394-42D1-A8F8-4532B1345525}" type="sibTrans" cxnId="{DF337D81-2CFC-4E7F-B547-A97A0F397EAA}">
      <dgm:prSet/>
      <dgm:spPr>
        <a:ln w="25400">
          <a:solidFill>
            <a:srgbClr val="C00000"/>
          </a:solidFill>
        </a:ln>
      </dgm:spPr>
      <dgm:t>
        <a:bodyPr/>
        <a:lstStyle/>
        <a:p>
          <a:endParaRPr lang="nl-NL"/>
        </a:p>
      </dgm:t>
    </dgm:pt>
    <dgm:pt modelId="{68210BD5-38DB-4CE9-9E34-2087AFC798DC}">
      <dgm:prSet phldrT="[Text]"/>
      <dgm:spPr>
        <a:noFill/>
        <a:ln w="25400" cmpd="sng"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Monitoring</a:t>
          </a:r>
          <a:endParaRPr lang="nl-NL" dirty="0">
            <a:solidFill>
              <a:schemeClr val="tx1"/>
            </a:solidFill>
          </a:endParaRPr>
        </a:p>
      </dgm:t>
    </dgm:pt>
    <dgm:pt modelId="{027E8FD3-33F2-4AD0-85D8-B9DA690E78DA}" type="parTrans" cxnId="{21B55BF2-BDE7-4A6D-B8E0-0EBD41882E48}">
      <dgm:prSet/>
      <dgm:spPr/>
      <dgm:t>
        <a:bodyPr/>
        <a:lstStyle/>
        <a:p>
          <a:endParaRPr lang="nl-NL"/>
        </a:p>
      </dgm:t>
    </dgm:pt>
    <dgm:pt modelId="{7495F9E7-7307-43B4-83EE-57FCE3AADE4D}" type="sibTrans" cxnId="{21B55BF2-BDE7-4A6D-B8E0-0EBD41882E48}">
      <dgm:prSet/>
      <dgm:spPr>
        <a:ln w="25400">
          <a:solidFill>
            <a:srgbClr val="C00000"/>
          </a:solidFill>
        </a:ln>
      </dgm:spPr>
      <dgm:t>
        <a:bodyPr/>
        <a:lstStyle/>
        <a:p>
          <a:endParaRPr lang="nl-NL"/>
        </a:p>
      </dgm:t>
    </dgm:pt>
    <dgm:pt modelId="{EE85DC1D-9092-4DCB-B32F-08D1FFA554D2}">
      <dgm:prSet phldrT="[Text]"/>
      <dgm:spPr>
        <a:noFill/>
        <a:ln w="25400" cmpd="sng"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Management</a:t>
          </a:r>
          <a:endParaRPr lang="nl-NL" dirty="0">
            <a:solidFill>
              <a:schemeClr val="tx1"/>
            </a:solidFill>
          </a:endParaRPr>
        </a:p>
      </dgm:t>
    </dgm:pt>
    <dgm:pt modelId="{03348EEF-0BD9-406B-853C-86D19B28F108}" type="parTrans" cxnId="{322646B0-764C-48DE-9487-F7CFF142B6CA}">
      <dgm:prSet/>
      <dgm:spPr/>
      <dgm:t>
        <a:bodyPr/>
        <a:lstStyle/>
        <a:p>
          <a:endParaRPr lang="nl-NL"/>
        </a:p>
      </dgm:t>
    </dgm:pt>
    <dgm:pt modelId="{259EEF45-07A3-44E9-AB83-93F78EAFBA3E}" type="sibTrans" cxnId="{322646B0-764C-48DE-9487-F7CFF142B6CA}">
      <dgm:prSet/>
      <dgm:spPr>
        <a:ln w="25400">
          <a:solidFill>
            <a:srgbClr val="C00000"/>
          </a:solidFill>
        </a:ln>
      </dgm:spPr>
      <dgm:t>
        <a:bodyPr/>
        <a:lstStyle/>
        <a:p>
          <a:endParaRPr lang="nl-NL"/>
        </a:p>
      </dgm:t>
    </dgm:pt>
    <dgm:pt modelId="{D7CD3050-6DA1-4BE6-9FD6-BF204E91AD47}" type="pres">
      <dgm:prSet presAssocID="{FF7CEC48-9E74-4046-AE84-F564D052E9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5E1BA06-E9A9-4120-A837-A5EA7E813523}" type="pres">
      <dgm:prSet presAssocID="{93AFE1A2-C666-4452-8739-A93CD9FFA9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FF24632-2AF6-499E-A41B-6DF50AE871B7}" type="pres">
      <dgm:prSet presAssocID="{93AFE1A2-C666-4452-8739-A93CD9FFA9AC}" presName="spNode" presStyleCnt="0"/>
      <dgm:spPr/>
    </dgm:pt>
    <dgm:pt modelId="{E274EE32-1280-4200-80E2-8261E5667CF8}" type="pres">
      <dgm:prSet presAssocID="{75579A60-5EAF-42F8-BDF1-FE04ACD24996}" presName="sibTrans" presStyleLbl="sibTrans1D1" presStyleIdx="0" presStyleCnt="5"/>
      <dgm:spPr/>
      <dgm:t>
        <a:bodyPr/>
        <a:lstStyle/>
        <a:p>
          <a:endParaRPr lang="nl-NL"/>
        </a:p>
      </dgm:t>
    </dgm:pt>
    <dgm:pt modelId="{14D4F937-2A95-4E71-AC17-AC28C87CFE63}" type="pres">
      <dgm:prSet presAssocID="{BB21ABDE-0C4D-4EBC-BBFC-7F9A914FF47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D328D2D-6178-40C2-B5B3-8E704E6088B8}" type="pres">
      <dgm:prSet presAssocID="{BB21ABDE-0C4D-4EBC-BBFC-7F9A914FF47C}" presName="spNode" presStyleCnt="0"/>
      <dgm:spPr/>
    </dgm:pt>
    <dgm:pt modelId="{55D3D2EB-0160-4955-8CDA-11D3E3D22733}" type="pres">
      <dgm:prSet presAssocID="{E65D3D28-7DBB-4521-A247-FB15703F3DAF}" presName="sibTrans" presStyleLbl="sibTrans1D1" presStyleIdx="1" presStyleCnt="5"/>
      <dgm:spPr/>
      <dgm:t>
        <a:bodyPr/>
        <a:lstStyle/>
        <a:p>
          <a:endParaRPr lang="nl-NL"/>
        </a:p>
      </dgm:t>
    </dgm:pt>
    <dgm:pt modelId="{9F3D1272-F3AA-4503-8DD1-FF8384B7CFF0}" type="pres">
      <dgm:prSet presAssocID="{0F684D55-6407-4EF3-B3D9-D8BBF40C30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2B5D6E4-4A62-4911-B71C-19F8A7F92EA6}" type="pres">
      <dgm:prSet presAssocID="{0F684D55-6407-4EF3-B3D9-D8BBF40C308B}" presName="spNode" presStyleCnt="0"/>
      <dgm:spPr/>
    </dgm:pt>
    <dgm:pt modelId="{9CD9206F-FD39-4B58-8613-574FECC0FE7B}" type="pres">
      <dgm:prSet presAssocID="{0875BFED-A394-42D1-A8F8-4532B1345525}" presName="sibTrans" presStyleLbl="sibTrans1D1" presStyleIdx="2" presStyleCnt="5"/>
      <dgm:spPr/>
      <dgm:t>
        <a:bodyPr/>
        <a:lstStyle/>
        <a:p>
          <a:endParaRPr lang="nl-NL"/>
        </a:p>
      </dgm:t>
    </dgm:pt>
    <dgm:pt modelId="{90EF2CF1-921F-4398-96B0-722D7136DA72}" type="pres">
      <dgm:prSet presAssocID="{68210BD5-38DB-4CE9-9E34-2087AFC798D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340B43-6549-4A42-BD35-565F32C460BA}" type="pres">
      <dgm:prSet presAssocID="{68210BD5-38DB-4CE9-9E34-2087AFC798DC}" presName="spNode" presStyleCnt="0"/>
      <dgm:spPr/>
    </dgm:pt>
    <dgm:pt modelId="{B2D5068D-D094-44FB-B896-01BFCF8C189E}" type="pres">
      <dgm:prSet presAssocID="{7495F9E7-7307-43B4-83EE-57FCE3AADE4D}" presName="sibTrans" presStyleLbl="sibTrans1D1" presStyleIdx="3" presStyleCnt="5"/>
      <dgm:spPr/>
      <dgm:t>
        <a:bodyPr/>
        <a:lstStyle/>
        <a:p>
          <a:endParaRPr lang="nl-NL"/>
        </a:p>
      </dgm:t>
    </dgm:pt>
    <dgm:pt modelId="{4A75EC62-C339-4830-858B-729CCF71FC60}" type="pres">
      <dgm:prSet presAssocID="{EE85DC1D-9092-4DCB-B32F-08D1FFA554D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BAFE3E-1856-4202-99C3-973DE99B9F8D}" type="pres">
      <dgm:prSet presAssocID="{EE85DC1D-9092-4DCB-B32F-08D1FFA554D2}" presName="spNode" presStyleCnt="0"/>
      <dgm:spPr/>
    </dgm:pt>
    <dgm:pt modelId="{43DF9FB3-6A2B-4E1B-901B-30C268C10837}" type="pres">
      <dgm:prSet presAssocID="{259EEF45-07A3-44E9-AB83-93F78EAFBA3E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322646B0-764C-48DE-9487-F7CFF142B6CA}" srcId="{FF7CEC48-9E74-4046-AE84-F564D052E91A}" destId="{EE85DC1D-9092-4DCB-B32F-08D1FFA554D2}" srcOrd="4" destOrd="0" parTransId="{03348EEF-0BD9-406B-853C-86D19B28F108}" sibTransId="{259EEF45-07A3-44E9-AB83-93F78EAFBA3E}"/>
    <dgm:cxn modelId="{21B55BF2-BDE7-4A6D-B8E0-0EBD41882E48}" srcId="{FF7CEC48-9E74-4046-AE84-F564D052E91A}" destId="{68210BD5-38DB-4CE9-9E34-2087AFC798DC}" srcOrd="3" destOrd="0" parTransId="{027E8FD3-33F2-4AD0-85D8-B9DA690E78DA}" sibTransId="{7495F9E7-7307-43B4-83EE-57FCE3AADE4D}"/>
    <dgm:cxn modelId="{F39B0688-6F66-49EA-95AA-26789CE5571F}" type="presOf" srcId="{0875BFED-A394-42D1-A8F8-4532B1345525}" destId="{9CD9206F-FD39-4B58-8613-574FECC0FE7B}" srcOrd="0" destOrd="0" presId="urn:microsoft.com/office/officeart/2005/8/layout/cycle5"/>
    <dgm:cxn modelId="{BAD17852-F268-44B2-A9B5-9ED9DDEAE746}" type="presOf" srcId="{E65D3D28-7DBB-4521-A247-FB15703F3DAF}" destId="{55D3D2EB-0160-4955-8CDA-11D3E3D22733}" srcOrd="0" destOrd="0" presId="urn:microsoft.com/office/officeart/2005/8/layout/cycle5"/>
    <dgm:cxn modelId="{CB836138-0B13-4C84-8F67-7D83DDD25ACB}" srcId="{FF7CEC48-9E74-4046-AE84-F564D052E91A}" destId="{93AFE1A2-C666-4452-8739-A93CD9FFA9AC}" srcOrd="0" destOrd="0" parTransId="{F4117EE3-2BCF-403B-894D-366064D92DC7}" sibTransId="{75579A60-5EAF-42F8-BDF1-FE04ACD24996}"/>
    <dgm:cxn modelId="{2DB6C0F1-5C10-42A4-977E-16E83AFF0950}" type="presOf" srcId="{0F684D55-6407-4EF3-B3D9-D8BBF40C308B}" destId="{9F3D1272-F3AA-4503-8DD1-FF8384B7CFF0}" srcOrd="0" destOrd="0" presId="urn:microsoft.com/office/officeart/2005/8/layout/cycle5"/>
    <dgm:cxn modelId="{4D1D6A7A-CA11-4C30-ADE0-4AC3689D1F21}" srcId="{FF7CEC48-9E74-4046-AE84-F564D052E91A}" destId="{BB21ABDE-0C4D-4EBC-BBFC-7F9A914FF47C}" srcOrd="1" destOrd="0" parTransId="{9F272F97-5111-480C-B5E1-B9B26890C0AE}" sibTransId="{E65D3D28-7DBB-4521-A247-FB15703F3DAF}"/>
    <dgm:cxn modelId="{1DE681BF-E67A-4B6B-8C36-7FAFFE13E79C}" type="presOf" srcId="{7495F9E7-7307-43B4-83EE-57FCE3AADE4D}" destId="{B2D5068D-D094-44FB-B896-01BFCF8C189E}" srcOrd="0" destOrd="0" presId="urn:microsoft.com/office/officeart/2005/8/layout/cycle5"/>
    <dgm:cxn modelId="{DF337D81-2CFC-4E7F-B547-A97A0F397EAA}" srcId="{FF7CEC48-9E74-4046-AE84-F564D052E91A}" destId="{0F684D55-6407-4EF3-B3D9-D8BBF40C308B}" srcOrd="2" destOrd="0" parTransId="{81519D43-2C34-4B59-AC37-4578DDE272B3}" sibTransId="{0875BFED-A394-42D1-A8F8-4532B1345525}"/>
    <dgm:cxn modelId="{20DDB25E-EA23-4385-BD4B-BFEB89FA9723}" type="presOf" srcId="{93AFE1A2-C666-4452-8739-A93CD9FFA9AC}" destId="{85E1BA06-E9A9-4120-A837-A5EA7E813523}" srcOrd="0" destOrd="0" presId="urn:microsoft.com/office/officeart/2005/8/layout/cycle5"/>
    <dgm:cxn modelId="{E81871A1-F5F8-4A7A-8A2C-C9D975154A3C}" type="presOf" srcId="{68210BD5-38DB-4CE9-9E34-2087AFC798DC}" destId="{90EF2CF1-921F-4398-96B0-722D7136DA72}" srcOrd="0" destOrd="0" presId="urn:microsoft.com/office/officeart/2005/8/layout/cycle5"/>
    <dgm:cxn modelId="{EE183FF1-F363-4DCD-A920-AC5C404BE9B1}" type="presOf" srcId="{259EEF45-07A3-44E9-AB83-93F78EAFBA3E}" destId="{43DF9FB3-6A2B-4E1B-901B-30C268C10837}" srcOrd="0" destOrd="0" presId="urn:microsoft.com/office/officeart/2005/8/layout/cycle5"/>
    <dgm:cxn modelId="{8CCF7934-B89A-4209-89B3-2994B3286DB5}" type="presOf" srcId="{BB21ABDE-0C4D-4EBC-BBFC-7F9A914FF47C}" destId="{14D4F937-2A95-4E71-AC17-AC28C87CFE63}" srcOrd="0" destOrd="0" presId="urn:microsoft.com/office/officeart/2005/8/layout/cycle5"/>
    <dgm:cxn modelId="{47A2ABAB-7D6E-47CB-8BDC-856FE0A66C02}" type="presOf" srcId="{75579A60-5EAF-42F8-BDF1-FE04ACD24996}" destId="{E274EE32-1280-4200-80E2-8261E5667CF8}" srcOrd="0" destOrd="0" presId="urn:microsoft.com/office/officeart/2005/8/layout/cycle5"/>
    <dgm:cxn modelId="{1F0A44FF-8016-4789-9828-AA7066312804}" type="presOf" srcId="{EE85DC1D-9092-4DCB-B32F-08D1FFA554D2}" destId="{4A75EC62-C339-4830-858B-729CCF71FC60}" srcOrd="0" destOrd="0" presId="urn:microsoft.com/office/officeart/2005/8/layout/cycle5"/>
    <dgm:cxn modelId="{9267CD04-47CD-44DA-9C24-5ADCBD03BFD2}" type="presOf" srcId="{FF7CEC48-9E74-4046-AE84-F564D052E91A}" destId="{D7CD3050-6DA1-4BE6-9FD6-BF204E91AD47}" srcOrd="0" destOrd="0" presId="urn:microsoft.com/office/officeart/2005/8/layout/cycle5"/>
    <dgm:cxn modelId="{E0094909-711E-4992-906B-0A7BB753ACF6}" type="presParOf" srcId="{D7CD3050-6DA1-4BE6-9FD6-BF204E91AD47}" destId="{85E1BA06-E9A9-4120-A837-A5EA7E813523}" srcOrd="0" destOrd="0" presId="urn:microsoft.com/office/officeart/2005/8/layout/cycle5"/>
    <dgm:cxn modelId="{58131119-6CF6-4AC4-8C7C-339485781C4C}" type="presParOf" srcId="{D7CD3050-6DA1-4BE6-9FD6-BF204E91AD47}" destId="{BFF24632-2AF6-499E-A41B-6DF50AE871B7}" srcOrd="1" destOrd="0" presId="urn:microsoft.com/office/officeart/2005/8/layout/cycle5"/>
    <dgm:cxn modelId="{4AE11F17-1CAA-4941-85CF-E38568EA5640}" type="presParOf" srcId="{D7CD3050-6DA1-4BE6-9FD6-BF204E91AD47}" destId="{E274EE32-1280-4200-80E2-8261E5667CF8}" srcOrd="2" destOrd="0" presId="urn:microsoft.com/office/officeart/2005/8/layout/cycle5"/>
    <dgm:cxn modelId="{C71DD390-B8E1-4851-9948-E3A899C9BA3D}" type="presParOf" srcId="{D7CD3050-6DA1-4BE6-9FD6-BF204E91AD47}" destId="{14D4F937-2A95-4E71-AC17-AC28C87CFE63}" srcOrd="3" destOrd="0" presId="urn:microsoft.com/office/officeart/2005/8/layout/cycle5"/>
    <dgm:cxn modelId="{3E92955E-65C5-4EFE-82A1-605DC79195C1}" type="presParOf" srcId="{D7CD3050-6DA1-4BE6-9FD6-BF204E91AD47}" destId="{1D328D2D-6178-40C2-B5B3-8E704E6088B8}" srcOrd="4" destOrd="0" presId="urn:microsoft.com/office/officeart/2005/8/layout/cycle5"/>
    <dgm:cxn modelId="{2F07B8BD-193B-4BA7-A76B-EFFDC61263C8}" type="presParOf" srcId="{D7CD3050-6DA1-4BE6-9FD6-BF204E91AD47}" destId="{55D3D2EB-0160-4955-8CDA-11D3E3D22733}" srcOrd="5" destOrd="0" presId="urn:microsoft.com/office/officeart/2005/8/layout/cycle5"/>
    <dgm:cxn modelId="{8D31E3F1-9A38-4DC8-8479-D5ACC2AE6368}" type="presParOf" srcId="{D7CD3050-6DA1-4BE6-9FD6-BF204E91AD47}" destId="{9F3D1272-F3AA-4503-8DD1-FF8384B7CFF0}" srcOrd="6" destOrd="0" presId="urn:microsoft.com/office/officeart/2005/8/layout/cycle5"/>
    <dgm:cxn modelId="{FE34A57D-5061-4893-A555-F1BC45258FFA}" type="presParOf" srcId="{D7CD3050-6DA1-4BE6-9FD6-BF204E91AD47}" destId="{82B5D6E4-4A62-4911-B71C-19F8A7F92EA6}" srcOrd="7" destOrd="0" presId="urn:microsoft.com/office/officeart/2005/8/layout/cycle5"/>
    <dgm:cxn modelId="{CF6AB181-9926-432A-8CC2-3BBF0DF52651}" type="presParOf" srcId="{D7CD3050-6DA1-4BE6-9FD6-BF204E91AD47}" destId="{9CD9206F-FD39-4B58-8613-574FECC0FE7B}" srcOrd="8" destOrd="0" presId="urn:microsoft.com/office/officeart/2005/8/layout/cycle5"/>
    <dgm:cxn modelId="{0090DAF7-029D-4984-8C0F-39417B490C6C}" type="presParOf" srcId="{D7CD3050-6DA1-4BE6-9FD6-BF204E91AD47}" destId="{90EF2CF1-921F-4398-96B0-722D7136DA72}" srcOrd="9" destOrd="0" presId="urn:microsoft.com/office/officeart/2005/8/layout/cycle5"/>
    <dgm:cxn modelId="{65DFB358-1709-4248-ABF5-9E342E22CB16}" type="presParOf" srcId="{D7CD3050-6DA1-4BE6-9FD6-BF204E91AD47}" destId="{F0340B43-6549-4A42-BD35-565F32C460BA}" srcOrd="10" destOrd="0" presId="urn:microsoft.com/office/officeart/2005/8/layout/cycle5"/>
    <dgm:cxn modelId="{09D0110F-4E6B-408C-9CFC-91A688C15838}" type="presParOf" srcId="{D7CD3050-6DA1-4BE6-9FD6-BF204E91AD47}" destId="{B2D5068D-D094-44FB-B896-01BFCF8C189E}" srcOrd="11" destOrd="0" presId="urn:microsoft.com/office/officeart/2005/8/layout/cycle5"/>
    <dgm:cxn modelId="{6B7E889D-9730-4DD3-B6AE-0D11EC6C7BBB}" type="presParOf" srcId="{D7CD3050-6DA1-4BE6-9FD6-BF204E91AD47}" destId="{4A75EC62-C339-4830-858B-729CCF71FC60}" srcOrd="12" destOrd="0" presId="urn:microsoft.com/office/officeart/2005/8/layout/cycle5"/>
    <dgm:cxn modelId="{2A8C405F-3B36-4B5C-8D77-ED0526B63034}" type="presParOf" srcId="{D7CD3050-6DA1-4BE6-9FD6-BF204E91AD47}" destId="{10BAFE3E-1856-4202-99C3-973DE99B9F8D}" srcOrd="13" destOrd="0" presId="urn:microsoft.com/office/officeart/2005/8/layout/cycle5"/>
    <dgm:cxn modelId="{BE40022C-5006-457F-B9DD-E5C6D54ED930}" type="presParOf" srcId="{D7CD3050-6DA1-4BE6-9FD6-BF204E91AD47}" destId="{43DF9FB3-6A2B-4E1B-901B-30C268C1083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1BA06-E9A9-4120-A837-A5EA7E813523}">
      <dsp:nvSpPr>
        <dsp:cNvPr id="0" name=""/>
        <dsp:cNvSpPr/>
      </dsp:nvSpPr>
      <dsp:spPr>
        <a:xfrm>
          <a:off x="1771192" y="1048"/>
          <a:ext cx="922110" cy="599371"/>
        </a:xfrm>
        <a:prstGeom prst="round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Configuration</a:t>
          </a:r>
        </a:p>
      </dsp:txBody>
      <dsp:txXfrm>
        <a:off x="1800451" y="30307"/>
        <a:ext cx="863592" cy="540853"/>
      </dsp:txXfrm>
    </dsp:sp>
    <dsp:sp modelId="{E274EE32-1280-4200-80E2-8261E5667CF8}">
      <dsp:nvSpPr>
        <dsp:cNvPr id="0" name=""/>
        <dsp:cNvSpPr/>
      </dsp:nvSpPr>
      <dsp:spPr>
        <a:xfrm>
          <a:off x="1034310" y="300734"/>
          <a:ext cx="2395875" cy="2395875"/>
        </a:xfrm>
        <a:custGeom>
          <a:avLst/>
          <a:gdLst/>
          <a:ahLst/>
          <a:cxnLst/>
          <a:rect l="0" t="0" r="0" b="0"/>
          <a:pathLst>
            <a:path>
              <a:moveTo>
                <a:pt x="1782636" y="152384"/>
              </a:moveTo>
              <a:arcTo wR="1197937" hR="1197937" stAng="17952898" swAng="1212392"/>
            </a:path>
          </a:pathLst>
        </a:custGeom>
        <a:noFill/>
        <a:ln w="25400" cap="rnd" cmpd="sng" algn="ctr">
          <a:solidFill>
            <a:srgbClr val="C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4F937-2A95-4E71-AC17-AC28C87CFE63}">
      <dsp:nvSpPr>
        <dsp:cNvPr id="0" name=""/>
        <dsp:cNvSpPr/>
      </dsp:nvSpPr>
      <dsp:spPr>
        <a:xfrm>
          <a:off x="2910499" y="828803"/>
          <a:ext cx="922110" cy="599371"/>
        </a:xfrm>
        <a:prstGeom prst="round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Provisioning</a:t>
          </a:r>
          <a:endParaRPr lang="nl-NL" sz="1000" kern="1200" dirty="0">
            <a:solidFill>
              <a:schemeClr val="tx1"/>
            </a:solidFill>
          </a:endParaRPr>
        </a:p>
      </dsp:txBody>
      <dsp:txXfrm>
        <a:off x="2939758" y="858062"/>
        <a:ext cx="863592" cy="540853"/>
      </dsp:txXfrm>
    </dsp:sp>
    <dsp:sp modelId="{55D3D2EB-0160-4955-8CDA-11D3E3D22733}">
      <dsp:nvSpPr>
        <dsp:cNvPr id="0" name=""/>
        <dsp:cNvSpPr/>
      </dsp:nvSpPr>
      <dsp:spPr>
        <a:xfrm>
          <a:off x="1034310" y="300734"/>
          <a:ext cx="2395875" cy="2395875"/>
        </a:xfrm>
        <a:custGeom>
          <a:avLst/>
          <a:gdLst/>
          <a:ahLst/>
          <a:cxnLst/>
          <a:rect l="0" t="0" r="0" b="0"/>
          <a:pathLst>
            <a:path>
              <a:moveTo>
                <a:pt x="2393008" y="1280765"/>
              </a:moveTo>
              <a:arcTo wR="1197937" hR="1197937" stAng="21837881" swAng="1360387"/>
            </a:path>
          </a:pathLst>
        </a:custGeom>
        <a:noFill/>
        <a:ln w="25400" cap="rnd" cmpd="sng" algn="ctr">
          <a:solidFill>
            <a:srgbClr val="C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D1272-F3AA-4503-8DD1-FF8384B7CFF0}">
      <dsp:nvSpPr>
        <dsp:cNvPr id="0" name=""/>
        <dsp:cNvSpPr/>
      </dsp:nvSpPr>
      <dsp:spPr>
        <a:xfrm>
          <a:off x="2475323" y="2168138"/>
          <a:ext cx="922110" cy="599371"/>
        </a:xfrm>
        <a:prstGeom prst="round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Composition</a:t>
          </a:r>
          <a:endParaRPr lang="nl-NL" sz="1000" kern="1200" dirty="0">
            <a:solidFill>
              <a:schemeClr val="tx1"/>
            </a:solidFill>
          </a:endParaRPr>
        </a:p>
      </dsp:txBody>
      <dsp:txXfrm>
        <a:off x="2504582" y="2197397"/>
        <a:ext cx="863592" cy="540853"/>
      </dsp:txXfrm>
    </dsp:sp>
    <dsp:sp modelId="{9CD9206F-FD39-4B58-8613-574FECC0FE7B}">
      <dsp:nvSpPr>
        <dsp:cNvPr id="0" name=""/>
        <dsp:cNvSpPr/>
      </dsp:nvSpPr>
      <dsp:spPr>
        <a:xfrm>
          <a:off x="1034310" y="300734"/>
          <a:ext cx="2395875" cy="2395875"/>
        </a:xfrm>
        <a:custGeom>
          <a:avLst/>
          <a:gdLst/>
          <a:ahLst/>
          <a:cxnLst/>
          <a:rect l="0" t="0" r="0" b="0"/>
          <a:pathLst>
            <a:path>
              <a:moveTo>
                <a:pt x="1345109" y="2386800"/>
              </a:moveTo>
              <a:arcTo wR="1197937" hR="1197937" stAng="4976588" swAng="846824"/>
            </a:path>
          </a:pathLst>
        </a:custGeom>
        <a:noFill/>
        <a:ln w="25400" cap="rnd" cmpd="sng" algn="ctr">
          <a:solidFill>
            <a:srgbClr val="C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F2CF1-921F-4398-96B0-722D7136DA72}">
      <dsp:nvSpPr>
        <dsp:cNvPr id="0" name=""/>
        <dsp:cNvSpPr/>
      </dsp:nvSpPr>
      <dsp:spPr>
        <a:xfrm>
          <a:off x="1067062" y="2168138"/>
          <a:ext cx="922110" cy="599371"/>
        </a:xfrm>
        <a:prstGeom prst="round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Monitoring</a:t>
          </a:r>
          <a:endParaRPr lang="nl-NL" sz="1000" kern="1200" dirty="0">
            <a:solidFill>
              <a:schemeClr val="tx1"/>
            </a:solidFill>
          </a:endParaRPr>
        </a:p>
      </dsp:txBody>
      <dsp:txXfrm>
        <a:off x="1096321" y="2197397"/>
        <a:ext cx="863592" cy="540853"/>
      </dsp:txXfrm>
    </dsp:sp>
    <dsp:sp modelId="{B2D5068D-D094-44FB-B896-01BFCF8C189E}">
      <dsp:nvSpPr>
        <dsp:cNvPr id="0" name=""/>
        <dsp:cNvSpPr/>
      </dsp:nvSpPr>
      <dsp:spPr>
        <a:xfrm>
          <a:off x="1034310" y="300734"/>
          <a:ext cx="2395875" cy="2395875"/>
        </a:xfrm>
        <a:custGeom>
          <a:avLst/>
          <a:gdLst/>
          <a:ahLst/>
          <a:cxnLst/>
          <a:rect l="0" t="0" r="0" b="0"/>
          <a:pathLst>
            <a:path>
              <a:moveTo>
                <a:pt x="127150" y="1735031"/>
              </a:moveTo>
              <a:arcTo wR="1197937" hR="1197937" stAng="9201732" swAng="1360387"/>
            </a:path>
          </a:pathLst>
        </a:custGeom>
        <a:noFill/>
        <a:ln w="25400" cap="rnd" cmpd="sng" algn="ctr">
          <a:solidFill>
            <a:srgbClr val="C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5EC62-C339-4830-858B-729CCF71FC60}">
      <dsp:nvSpPr>
        <dsp:cNvPr id="0" name=""/>
        <dsp:cNvSpPr/>
      </dsp:nvSpPr>
      <dsp:spPr>
        <a:xfrm>
          <a:off x="631886" y="828803"/>
          <a:ext cx="922110" cy="599371"/>
        </a:xfrm>
        <a:prstGeom prst="roundRect">
          <a:avLst/>
        </a:prstGeom>
        <a:noFill/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Management</a:t>
          </a:r>
          <a:endParaRPr lang="nl-NL" sz="1000" kern="1200" dirty="0">
            <a:solidFill>
              <a:schemeClr val="tx1"/>
            </a:solidFill>
          </a:endParaRPr>
        </a:p>
      </dsp:txBody>
      <dsp:txXfrm>
        <a:off x="661145" y="858062"/>
        <a:ext cx="863592" cy="540853"/>
      </dsp:txXfrm>
    </dsp:sp>
    <dsp:sp modelId="{43DF9FB3-6A2B-4E1B-901B-30C268C10837}">
      <dsp:nvSpPr>
        <dsp:cNvPr id="0" name=""/>
        <dsp:cNvSpPr/>
      </dsp:nvSpPr>
      <dsp:spPr>
        <a:xfrm>
          <a:off x="1034310" y="300734"/>
          <a:ext cx="2395875" cy="2395875"/>
        </a:xfrm>
        <a:custGeom>
          <a:avLst/>
          <a:gdLst/>
          <a:ahLst/>
          <a:cxnLst/>
          <a:rect l="0" t="0" r="0" b="0"/>
          <a:pathLst>
            <a:path>
              <a:moveTo>
                <a:pt x="288085" y="418692"/>
              </a:moveTo>
              <a:arcTo wR="1197937" hR="1197937" stAng="13234710" swAng="1212392"/>
            </a:path>
          </a:pathLst>
        </a:custGeom>
        <a:noFill/>
        <a:ln w="25400" cap="rnd" cmpd="sng" algn="ctr">
          <a:solidFill>
            <a:srgbClr val="C0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D79E8326-44F5-4F83-97D0-C97DB4506C4B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0"/>
            <a:ext cx="5614668" cy="4187349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04DDF984-C954-41B2-8F7C-53D9E70DD11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51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marrs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938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014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292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marrs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marrs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516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marrs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263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bramk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0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451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marrs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887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marrs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26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493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735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marrs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867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marrs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621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4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4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4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827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bramk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49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marrs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DF984-C954-41B2-8F7C-53D9E70DD11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03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11612F-8300-4191-905E-5B3BC1379465}" type="datetimeFigureOut">
              <a:rPr lang="nl-NL" smtClean="0"/>
              <a:pPr/>
              <a:t>11-11-2011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2C7A1E-BB1D-46B8-A3BF-B75C26F5ED1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datu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amdatu-developers@amdatu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3.gif"/><Relationship Id="rId5" Type="http://schemas.openxmlformats.org/officeDocument/2006/relationships/image" Target="../media/image18.png"/><Relationship Id="rId10" Type="http://schemas.openxmlformats.org/officeDocument/2006/relationships/image" Target="../media/image2.jpeg"/><Relationship Id="rId4" Type="http://schemas.openxmlformats.org/officeDocument/2006/relationships/image" Target="../media/image17.png"/><Relationship Id="rId9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MDATUhi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548680"/>
            <a:ext cx="9144000" cy="4278527"/>
          </a:xfrm>
        </p:spPr>
      </p:pic>
      <p:pic>
        <p:nvPicPr>
          <p:cNvPr id="7" name="Picture 6" descr="cc-by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6309320"/>
            <a:ext cx="1117460" cy="39365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4293097"/>
            <a:ext cx="7704856" cy="221304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Rapid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Application Development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for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Dynamic Cloud Applications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1800" dirty="0" err="1" smtClean="0">
                <a:solidFill>
                  <a:schemeClr val="bg1"/>
                </a:solidFill>
                <a:latin typeface="Trebuchet MS" pitchFamily="34" charset="0"/>
              </a:rPr>
              <a:t>ApacheCon</a:t>
            </a:r>
            <a:r>
              <a:rPr lang="en-US" sz="1800" dirty="0" smtClean="0">
                <a:solidFill>
                  <a:schemeClr val="bg1"/>
                </a:solidFill>
                <a:latin typeface="Trebuchet MS" pitchFamily="34" charset="0"/>
              </a:rPr>
              <a:t> NA 2011</a:t>
            </a:r>
            <a:endParaRPr lang="nl-NL" sz="18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rebuchet MS" pitchFamily="34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Amdatu</a:t>
            </a:r>
            <a:r>
              <a:rPr lang="en-US" sz="2400" dirty="0" smtClean="0">
                <a:latin typeface="Trebuchet MS" pitchFamily="34" charset="0"/>
              </a:rPr>
              <a:t> service based multi-tenant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application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model </a:t>
            </a:r>
            <a:r>
              <a:rPr lang="en-US" sz="2400" dirty="0" smtClean="0">
                <a:latin typeface="Trebuchet MS" pitchFamily="34" charset="0"/>
              </a:rPr>
              <a:t>allows any application </a:t>
            </a:r>
            <a:r>
              <a:rPr lang="en-US" sz="2400" dirty="0">
                <a:latin typeface="Trebuchet MS" pitchFamily="34" charset="0"/>
              </a:rPr>
              <a:t>to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transparently</a:t>
            </a:r>
            <a:r>
              <a:rPr lang="en-US" sz="2400" dirty="0" smtClean="0">
                <a:latin typeface="Trebuchet MS" pitchFamily="34" charset="0"/>
              </a:rPr>
              <a:t> operate multi-tenant</a:t>
            </a:r>
          </a:p>
          <a:p>
            <a:pPr>
              <a:buNone/>
            </a:pPr>
            <a:endParaRPr lang="en-US" sz="2400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Fully transparent</a:t>
            </a:r>
          </a:p>
          <a:p>
            <a:pPr lvl="1"/>
            <a:r>
              <a:rPr lang="en-US" sz="1600" dirty="0" smtClean="0">
                <a:latin typeface="Trebuchet MS" pitchFamily="34" charset="0"/>
              </a:rPr>
              <a:t>No code pollution</a:t>
            </a:r>
          </a:p>
          <a:p>
            <a:pPr lvl="1"/>
            <a:r>
              <a:rPr lang="en-US" sz="1600" dirty="0" smtClean="0">
                <a:latin typeface="Trebuchet MS" pitchFamily="34" charset="0"/>
              </a:rPr>
              <a:t>Third party code</a:t>
            </a:r>
          </a:p>
          <a:p>
            <a:r>
              <a:rPr lang="en-US" sz="2400" dirty="0">
                <a:latin typeface="Trebuchet MS" pitchFamily="34" charset="0"/>
              </a:rPr>
              <a:t>Configuration based</a:t>
            </a:r>
          </a:p>
          <a:p>
            <a:pPr lvl="1"/>
            <a:r>
              <a:rPr lang="en-US" sz="1600" dirty="0">
                <a:latin typeface="Trebuchet MS" pitchFamily="34" charset="0"/>
              </a:rPr>
              <a:t>Add/remove tenants at runtime</a:t>
            </a:r>
          </a:p>
          <a:p>
            <a:pPr lvl="1"/>
            <a:r>
              <a:rPr lang="en-US" sz="1600" dirty="0">
                <a:latin typeface="Trebuchet MS" pitchFamily="34" charset="0"/>
              </a:rPr>
              <a:t>Service configuration per tenant</a:t>
            </a:r>
          </a:p>
          <a:p>
            <a:r>
              <a:rPr lang="en-US" sz="2400" dirty="0">
                <a:latin typeface="Trebuchet MS" pitchFamily="34" charset="0"/>
              </a:rPr>
              <a:t>Web framework support</a:t>
            </a:r>
          </a:p>
          <a:p>
            <a:pPr lvl="1"/>
            <a:r>
              <a:rPr lang="en-US" sz="1600" dirty="0" smtClean="0">
                <a:latin typeface="Trebuchet MS" pitchFamily="34" charset="0"/>
              </a:rPr>
              <a:t>Default hostname based resolver</a:t>
            </a:r>
          </a:p>
          <a:p>
            <a:pPr lvl="1"/>
            <a:r>
              <a:rPr lang="en-US" sz="1600" dirty="0" smtClean="0">
                <a:latin typeface="Trebuchet MS" pitchFamily="34" charset="0"/>
              </a:rPr>
              <a:t>Pluggable</a:t>
            </a:r>
            <a:endParaRPr lang="en-US" sz="1600" dirty="0">
              <a:latin typeface="Trebuchet MS" pitchFamily="34" charset="0"/>
            </a:endParaRPr>
          </a:p>
          <a:p>
            <a:pPr lvl="1"/>
            <a:endParaRPr lang="en-US" sz="1200" dirty="0" smtClean="0">
              <a:latin typeface="Trebuchet MS" pitchFamily="34" charset="0"/>
            </a:endParaRPr>
          </a:p>
          <a:p>
            <a:pPr marL="118872" indent="0">
              <a:buNone/>
            </a:pPr>
            <a:endParaRPr lang="en-US" sz="2000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16016" y="3469070"/>
            <a:ext cx="3744416" cy="2480210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Multi-tenancy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940946" y="3140174"/>
            <a:ext cx="288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28184" y="29969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GET / HTTP/1.1</a:t>
            </a:r>
          </a:p>
          <a:p>
            <a:r>
              <a:rPr lang="en-US" sz="1000" dirty="0" smtClean="0"/>
              <a:t>Host: john.com</a:t>
            </a:r>
            <a:endParaRPr lang="nl-NL" sz="10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896036" y="3757102"/>
            <a:ext cx="1620180" cy="1944216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  <a:prstDash val="sysDash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44641" y="3901118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latin typeface="Trebuchet MS" pitchFamily="34" charset="0"/>
              </a:rPr>
              <a:t>Webfront</a:t>
            </a:r>
            <a:endParaRPr lang="en-US" sz="800" dirty="0" smtClean="0">
              <a:latin typeface="Trebuchet MS" pitchFamily="34" charset="0"/>
            </a:endParaRP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96036" y="3510881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Tenant: john</a:t>
            </a:r>
            <a:endParaRPr lang="nl-NL" sz="1000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en-US" sz="24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44641" y="4477182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Recommender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44641" y="5054932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Storage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624228" y="3757102"/>
            <a:ext cx="1620180" cy="1944216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  <a:prstDash val="sysDash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72833" y="3901118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Trebuchet MS" pitchFamily="34" charset="0"/>
              </a:rPr>
              <a:t>Webfront</a:t>
            </a:r>
            <a:endParaRPr lang="en-US" sz="800" dirty="0" smtClean="0">
              <a:latin typeface="Trebuchet MS" pitchFamily="34" charset="0"/>
            </a:endParaRP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24228" y="3510881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Tenant: frank</a:t>
            </a:r>
            <a:endParaRPr lang="nl-NL" sz="10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6772833" y="4477182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Trebuchet MS" pitchFamily="34" charset="0"/>
              </a:rPr>
              <a:t>Recommender</a:t>
            </a:r>
            <a:endParaRPr lang="en-US" sz="800" dirty="0" smtClean="0">
              <a:latin typeface="Trebuchet MS" pitchFamily="34" charset="0"/>
            </a:endParaRP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72833" y="5054932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Trebuchet MS" pitchFamily="34" charset="0"/>
              </a:rPr>
              <a:t>Storage</a:t>
            </a:r>
            <a:endParaRPr lang="en-US" sz="800" dirty="0" smtClean="0">
              <a:latin typeface="Trebuchet MS" pitchFamily="34" charset="0"/>
            </a:endParaRP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</a:t>
            </a:r>
          </a:p>
        </p:txBody>
      </p:sp>
      <p:pic>
        <p:nvPicPr>
          <p:cNvPr id="19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Service Fabric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2400" dirty="0" smtClean="0">
                <a:latin typeface="Trebuchet MS" pitchFamily="34" charset="0"/>
              </a:rPr>
              <a:t>The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Amdatu</a:t>
            </a:r>
            <a:r>
              <a:rPr lang="en-US" sz="2400" dirty="0" smtClean="0">
                <a:latin typeface="Trebuchet MS" pitchFamily="34" charset="0"/>
              </a:rPr>
              <a:t> service fabric provides a highly scalable communication layer supporting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component level scale-out</a:t>
            </a:r>
          </a:p>
          <a:p>
            <a:pPr>
              <a:buFont typeface="Wingdings 2"/>
              <a:buNone/>
            </a:pPr>
            <a:endParaRPr lang="en-US" sz="24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Management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Dynamic configuration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Logical clusters</a:t>
            </a:r>
          </a:p>
          <a:p>
            <a:r>
              <a:rPr lang="en-US" sz="2400" dirty="0" smtClean="0">
                <a:latin typeface="Trebuchet MS" pitchFamily="34" charset="0"/>
              </a:rPr>
              <a:t>Pub/Sub messaging</a:t>
            </a:r>
          </a:p>
          <a:p>
            <a:r>
              <a:rPr lang="en-US" sz="2400" dirty="0" smtClean="0">
                <a:latin typeface="Trebuchet MS" pitchFamily="34" charset="0"/>
              </a:rPr>
              <a:t>OSGi Remote service</a:t>
            </a:r>
          </a:p>
          <a:p>
            <a:pPr lvl="1"/>
            <a:r>
              <a:rPr lang="en-US" sz="1600" dirty="0" smtClean="0">
                <a:latin typeface="Trebuchet MS" pitchFamily="34" charset="0"/>
              </a:rPr>
              <a:t>Transparent service invocation</a:t>
            </a:r>
          </a:p>
          <a:p>
            <a:pPr lvl="1"/>
            <a:endParaRPr lang="en-US" sz="1200" dirty="0" smtClean="0">
              <a:latin typeface="Trebuchet MS" pitchFamily="34" charset="0"/>
            </a:endParaRPr>
          </a:p>
          <a:p>
            <a:pPr marL="118872" indent="0">
              <a:buFont typeface="Wingdings 2"/>
              <a:buNone/>
            </a:pPr>
            <a:endParaRPr lang="en-US" sz="2000" dirty="0" smtClean="0">
              <a:latin typeface="Trebuchet MS" pitchFamily="34" charset="0"/>
            </a:endParaRPr>
          </a:p>
          <a:p>
            <a:pPr marL="457200" lvl="1" indent="0">
              <a:buFont typeface="Wingdings"/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871989" y="4797152"/>
            <a:ext cx="3142790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Service Fabric</a:t>
            </a:r>
            <a:endParaRPr lang="nl-NL" sz="800" dirty="0">
              <a:latin typeface="Trebuchet MS" pitchFamily="34" charset="0"/>
            </a:endParaRPr>
          </a:p>
        </p:txBody>
      </p:sp>
      <p:pic>
        <p:nvPicPr>
          <p:cNvPr id="14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860032" y="3645024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Storage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API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04248" y="3645024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Storage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API/IMPL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98902" y="4442778"/>
            <a:ext cx="0" cy="307627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642918" y="4318357"/>
            <a:ext cx="0" cy="378893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79839" y="4339843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Service</a:t>
            </a:r>
          </a:p>
          <a:p>
            <a:r>
              <a:rPr lang="en-US" sz="800" dirty="0" smtClean="0"/>
              <a:t>API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236296" y="4437112"/>
            <a:ext cx="0" cy="299327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380312" y="4339843"/>
            <a:ext cx="0" cy="34344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17233" y="4267835"/>
            <a:ext cx="494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Service</a:t>
            </a:r>
          </a:p>
          <a:p>
            <a:r>
              <a:rPr lang="en-US" sz="800" dirty="0" smtClean="0"/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11598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ln w="9525" cmpd="sng">
            <a:noFill/>
            <a:prstDash val="dash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RESTful </a:t>
            </a:r>
            <a:r>
              <a:rPr lang="en-US" sz="2400" dirty="0" smtClean="0">
                <a:latin typeface="Trebuchet MS" pitchFamily="34" charset="0"/>
              </a:rPr>
              <a:t>service design and application decomposition are the basis for a WOA style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application scale-out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architecture</a:t>
            </a:r>
          </a:p>
          <a:p>
            <a:pPr>
              <a:buNone/>
            </a:pPr>
            <a:endParaRPr lang="en-US" sz="2400" dirty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Layered systems  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Dynamically scalable</a:t>
            </a:r>
          </a:p>
          <a:p>
            <a:r>
              <a:rPr lang="en-US" sz="2400" dirty="0" smtClean="0">
                <a:latin typeface="Trebuchet MS" pitchFamily="34" charset="0"/>
              </a:rPr>
              <a:t>Configuration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Managed </a:t>
            </a:r>
            <a:r>
              <a:rPr lang="en-US" sz="2000" dirty="0" smtClean="0">
                <a:latin typeface="Trebuchet MS" pitchFamily="34" charset="0"/>
              </a:rPr>
              <a:t>endpoints</a:t>
            </a:r>
          </a:p>
          <a:p>
            <a:r>
              <a:rPr lang="en-US" sz="2400" dirty="0" smtClean="0">
                <a:latin typeface="Trebuchet MS" pitchFamily="34" charset="0"/>
              </a:rPr>
              <a:t>Support for</a:t>
            </a:r>
            <a:endParaRPr lang="en-US" sz="2000" dirty="0" smtClean="0">
              <a:latin typeface="Trebuchet MS" pitchFamily="34" charset="0"/>
            </a:endParaRPr>
          </a:p>
          <a:p>
            <a:pPr lvl="1"/>
            <a:r>
              <a:rPr lang="en-US" sz="2000" dirty="0" smtClean="0">
                <a:latin typeface="Trebuchet MS" pitchFamily="34" charset="0"/>
              </a:rPr>
              <a:t>Servlets/Filters</a:t>
            </a:r>
          </a:p>
          <a:p>
            <a:pPr lvl="1"/>
            <a:r>
              <a:rPr lang="en-US" sz="2000" dirty="0">
                <a:latin typeface="Trebuchet MS" pitchFamily="34" charset="0"/>
              </a:rPr>
              <a:t>JAX-RS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Static resources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JSP</a:t>
            </a:r>
          </a:p>
          <a:p>
            <a:pPr marL="118872" indent="0">
              <a:buNone/>
            </a:pPr>
            <a:endParaRPr lang="en-US" sz="2400" dirty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48064" y="3469070"/>
            <a:ext cx="3096344" cy="2552218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  <a:prstDash val="dash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Web Framework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endParaRPr lang="en-US" sz="24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66507" y="5229200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Storage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866507" y="4149080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Recommender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325206" y="3736339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latin typeface="Trebuchet MS" pitchFamily="34" charset="0"/>
              </a:rPr>
              <a:t>Webfront</a:t>
            </a:r>
            <a:endParaRPr lang="nl-NL" sz="800" dirty="0" smtClean="0">
              <a:latin typeface="Trebuchet MS" pitchFamily="34" charset="0"/>
            </a:endParaRPr>
          </a:p>
        </p:txBody>
      </p:sp>
      <p:pic>
        <p:nvPicPr>
          <p:cNvPr id="10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28084" y="4869160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Products</a:t>
            </a:r>
            <a:endParaRPr lang="nl-NL" sz="800" dirty="0" smtClean="0">
              <a:latin typeface="Trebuchet MS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940946" y="3140174"/>
            <a:ext cx="288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28184" y="29969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GET / HTTP/1.1</a:t>
            </a:r>
          </a:p>
          <a:p>
            <a:r>
              <a:rPr lang="en-US" sz="1000" dirty="0" smtClean="0"/>
              <a:t>Host: john.com</a:t>
            </a:r>
            <a:endParaRPr lang="nl-NL" sz="1000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96236" y="3898423"/>
            <a:ext cx="39604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0152" y="4365105"/>
            <a:ext cx="0" cy="3800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64790" y="373129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HTTP/REST</a:t>
            </a:r>
            <a:endParaRPr lang="nl-NL" sz="8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005562" y="4434556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HTTP/REST</a:t>
            </a:r>
            <a:endParaRPr lang="nl-NL" sz="800" dirty="0" smtClean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198443" y="5481228"/>
            <a:ext cx="504056" cy="1900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88124" y="5563543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HTTP/REST</a:t>
            </a:r>
            <a:endParaRPr lang="nl-NL" sz="800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58918" y="4777118"/>
            <a:ext cx="0" cy="3800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24328" y="4846569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HTTP/REST</a:t>
            </a:r>
            <a:endParaRPr lang="nl-NL" sz="800" dirty="0" smtClean="0"/>
          </a:p>
        </p:txBody>
      </p:sp>
    </p:spTree>
    <p:extLst>
      <p:ext uri="{BB962C8B-B14F-4D97-AF65-F5344CB8AC3E}">
        <p14:creationId xmlns:p14="http://schemas.microsoft.com/office/powerpoint/2010/main" val="30089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Projects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563072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Amdatu Projects</a:t>
            </a:r>
            <a:endParaRPr lang="en-US" sz="2400" dirty="0">
              <a:solidFill>
                <a:srgbClr val="C00000"/>
              </a:solidFill>
              <a:latin typeface="Trebuchet MS" pitchFamily="34" charset="0"/>
            </a:endParaRPr>
          </a:p>
          <a:p>
            <a:pPr marL="118872" indent="0">
              <a:buNone/>
            </a:pPr>
            <a:endParaRPr lang="en-US" sz="2400" dirty="0">
              <a:latin typeface="Trebuchet MS" pitchFamily="34" charset="0"/>
            </a:endParaRPr>
          </a:p>
          <a:p>
            <a:r>
              <a:rPr lang="en-US" sz="2400" dirty="0">
                <a:latin typeface="Trebuchet MS" pitchFamily="34" charset="0"/>
              </a:rPr>
              <a:t>Application </a:t>
            </a:r>
            <a:r>
              <a:rPr lang="en-US" sz="2400" dirty="0" smtClean="0">
                <a:latin typeface="Trebuchet MS" pitchFamily="34" charset="0"/>
              </a:rPr>
              <a:t>frameworks, reusable </a:t>
            </a:r>
          </a:p>
          <a:p>
            <a:pPr marL="118872" indent="0">
              <a:buNone/>
            </a:pP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     components and foundation </a:t>
            </a:r>
          </a:p>
          <a:p>
            <a:pPr marL="118872" indent="0"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services</a:t>
            </a:r>
          </a:p>
          <a:p>
            <a:pPr marL="118872" indent="0">
              <a:buNone/>
            </a:pPr>
            <a:endParaRPr lang="en-US" sz="2400" dirty="0">
              <a:latin typeface="Trebuchet MS" pitchFamily="34" charset="0"/>
            </a:endParaRPr>
          </a:p>
          <a:p>
            <a:r>
              <a:rPr lang="en-US" sz="2400" dirty="0">
                <a:latin typeface="Trebuchet MS" pitchFamily="34" charset="0"/>
              </a:rPr>
              <a:t>Multi-tenant RESTful </a:t>
            </a:r>
            <a:r>
              <a:rPr lang="en-US" sz="2400" dirty="0" err="1" smtClean="0">
                <a:latin typeface="Trebuchet MS" pitchFamily="34" charset="0"/>
              </a:rPr>
              <a:t>webservices</a:t>
            </a:r>
            <a:r>
              <a:rPr lang="en-US" sz="2400" dirty="0" smtClean="0">
                <a:latin typeface="Trebuchet MS" pitchFamily="34" charset="0"/>
              </a:rPr>
              <a:t> and subsystems and applications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2" y="3068960"/>
            <a:ext cx="2304256" cy="392227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Core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0152" y="2060848"/>
            <a:ext cx="648072" cy="936104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rebuchet MS" pitchFamily="34" charset="0"/>
              </a:rPr>
              <a:t>App</a:t>
            </a:r>
          </a:p>
          <a:p>
            <a:pPr algn="ctr"/>
            <a:r>
              <a:rPr lang="en-US" sz="900" dirty="0" err="1" smtClean="0">
                <a:latin typeface="Trebuchet MS" pitchFamily="34" charset="0"/>
              </a:rPr>
              <a:t>Fws</a:t>
            </a:r>
            <a:endParaRPr lang="nl-NL" sz="900" dirty="0" smtClean="0"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60232" y="2492896"/>
            <a:ext cx="1584176" cy="504056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rebuchet MS" pitchFamily="34" charset="0"/>
              </a:rPr>
              <a:t>Foundation</a:t>
            </a:r>
          </a:p>
          <a:p>
            <a:pPr algn="ctr"/>
            <a:r>
              <a:rPr lang="en-US" sz="900" dirty="0" smtClean="0">
                <a:latin typeface="Trebuchet MS" pitchFamily="34" charset="0"/>
              </a:rPr>
              <a:t>services</a:t>
            </a:r>
            <a:endParaRPr lang="nl-NL" sz="900" dirty="0" smtClean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0232" y="2060848"/>
            <a:ext cx="1584176" cy="360040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Applications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2852936"/>
            <a:ext cx="648072" cy="14401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0232" y="2060848"/>
            <a:ext cx="360040" cy="360040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900" dirty="0" smtClean="0">
              <a:solidFill>
                <a:schemeClr val="dk1"/>
              </a:solidFill>
              <a:latin typeface="Trebuchet MS" pitchFamily="34" charset="0"/>
            </a:endParaRPr>
          </a:p>
        </p:txBody>
      </p:sp>
      <p:pic>
        <p:nvPicPr>
          <p:cNvPr id="17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rebuchet MS" pitchFamily="34" charset="0"/>
              </a:rPr>
              <a:t>Amdatu </a:t>
            </a:r>
            <a:r>
              <a:rPr lang="en-US" sz="4000" dirty="0" err="1" smtClean="0">
                <a:solidFill>
                  <a:schemeClr val="bg1"/>
                </a:solidFill>
                <a:latin typeface="Trebuchet MS" pitchFamily="34" charset="0"/>
              </a:rPr>
              <a:t>Mngmnt</a:t>
            </a:r>
            <a:endParaRPr lang="nl-NL" sz="4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 smtClean="0">
                <a:latin typeface="Trebuchet MS" pitchFamily="34" charset="0"/>
              </a:rPr>
              <a:t>Amdatu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Management</a:t>
            </a:r>
            <a:r>
              <a:rPr lang="en-US" sz="2400" dirty="0" smtClean="0">
                <a:latin typeface="Trebuchet MS" pitchFamily="34" charset="0"/>
              </a:rPr>
              <a:t> server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err="1" smtClean="0">
                <a:latin typeface="Trebuchet MS" pitchFamily="34" charset="0"/>
              </a:rPr>
              <a:t>IaaS</a:t>
            </a:r>
            <a:r>
              <a:rPr lang="en-US" sz="2400" dirty="0" smtClean="0">
                <a:latin typeface="Trebuchet MS" pitchFamily="34" charset="0"/>
              </a:rPr>
              <a:t> management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Configuration management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Tenant Management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Powered by Apache ACE</a:t>
            </a:r>
            <a:endParaRPr lang="en-US" sz="2400" dirty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2400" dirty="0" smtClean="0">
              <a:latin typeface="Trebuchet MS" pitchFamily="34" charset="0"/>
            </a:endParaRPr>
          </a:p>
        </p:txBody>
      </p:sp>
      <p:pic>
        <p:nvPicPr>
          <p:cNvPr id="6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76216"/>
            <a:ext cx="3455368" cy="259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Amdatu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Identity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7170" name="Picture 2" descr="http://drupal.org/files/images/oauth_logo.thumbn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69160"/>
            <a:ext cx="1542281" cy="153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5536" y="1700808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rebuchet MS" pitchFamily="34" charset="0"/>
              </a:rPr>
              <a:t>Collection of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authentication</a:t>
            </a:r>
            <a:r>
              <a:rPr lang="en-US" sz="2400" dirty="0" smtClean="0">
                <a:latin typeface="Trebuchet MS" pitchFamily="34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authorization</a:t>
            </a:r>
            <a:r>
              <a:rPr lang="en-US" sz="2400" dirty="0" smtClean="0">
                <a:latin typeface="Trebuchet MS" pitchFamily="34" charset="0"/>
              </a:rPr>
              <a:t> services</a:t>
            </a:r>
            <a:endParaRPr lang="en-US" sz="2400" dirty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err="1" smtClean="0">
                <a:latin typeface="Trebuchet MS" pitchFamily="34" charset="0"/>
              </a:rPr>
              <a:t>OAuth</a:t>
            </a:r>
            <a:r>
              <a:rPr lang="en-US" sz="2400" dirty="0" smtClean="0">
                <a:latin typeface="Trebuchet MS" pitchFamily="34" charset="0"/>
              </a:rPr>
              <a:t> 1.0 server and </a:t>
            </a:r>
            <a:r>
              <a:rPr lang="en-US" sz="2400" dirty="0" smtClean="0">
                <a:latin typeface="Trebuchet MS" pitchFamily="34" charset="0"/>
              </a:rPr>
              <a:t>client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Working on </a:t>
            </a:r>
            <a:r>
              <a:rPr lang="en-US" sz="2400" dirty="0" err="1" smtClean="0">
                <a:latin typeface="Trebuchet MS" pitchFamily="34" charset="0"/>
              </a:rPr>
              <a:t>OpenID</a:t>
            </a:r>
            <a:r>
              <a:rPr lang="en-US" sz="2400" dirty="0" smtClean="0">
                <a:latin typeface="Trebuchet MS" pitchFamily="34" charset="0"/>
              </a:rPr>
              <a:t> client and server</a:t>
            </a: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Authentication and authorization services, based on OSGi </a:t>
            </a:r>
            <a:r>
              <a:rPr lang="en-US" sz="2400" dirty="0" err="1" smtClean="0">
                <a:latin typeface="Trebuchet MS" pitchFamily="34" charset="0"/>
              </a:rPr>
              <a:t>UserAdmin</a:t>
            </a:r>
            <a:endParaRPr lang="en-US" sz="2400" dirty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Gadget UI (login and user management)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endParaRPr lang="en-US" sz="2400" i="1" dirty="0" smtClean="0">
              <a:latin typeface="Trebuchet MS" pitchFamily="34" charset="0"/>
            </a:endParaRPr>
          </a:p>
          <a:p>
            <a:endParaRPr lang="en-US" sz="2400" i="1" dirty="0" smtClean="0">
              <a:latin typeface="Trebuchet MS" pitchFamily="34" charset="0"/>
            </a:endParaRPr>
          </a:p>
        </p:txBody>
      </p:sp>
      <p:pic>
        <p:nvPicPr>
          <p:cNvPr id="8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Amdatu 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BigData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6146" name="Picture 2" descr="http://www.h-online.com/imgs/43/5/0/7/5/5/9/cassandra200.jpg-323ea7227766a48a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421585"/>
            <a:ext cx="19050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1700808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Apache Cassandra</a:t>
            </a:r>
            <a:r>
              <a:rPr lang="en-US" sz="2400" dirty="0" smtClean="0">
                <a:latin typeface="Trebuchet MS" pitchFamily="34" charset="0"/>
              </a:rPr>
              <a:t> based </a:t>
            </a:r>
            <a:r>
              <a:rPr lang="en-US" sz="2400" dirty="0" err="1">
                <a:solidFill>
                  <a:srgbClr val="C00000"/>
                </a:solidFill>
                <a:latin typeface="Trebuchet MS" pitchFamily="34" charset="0"/>
              </a:rPr>
              <a:t>NoSQL</a:t>
            </a:r>
            <a:r>
              <a:rPr lang="en-US" sz="2400" dirty="0" smtClean="0">
                <a:latin typeface="Trebuchet MS" pitchFamily="34" charset="0"/>
              </a:rPr>
              <a:t> storage 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Multi-tenant (one </a:t>
            </a:r>
            <a:r>
              <a:rPr lang="en-US" sz="2400" dirty="0" err="1" smtClean="0">
                <a:latin typeface="Trebuchet MS" pitchFamily="34" charset="0"/>
              </a:rPr>
              <a:t>keyspace</a:t>
            </a:r>
            <a:r>
              <a:rPr lang="en-US" sz="2400" dirty="0" smtClean="0">
                <a:latin typeface="Trebuchet MS" pitchFamily="34" charset="0"/>
              </a:rPr>
              <a:t> per tenant</a:t>
            </a:r>
            <a:r>
              <a:rPr lang="en-US" sz="2400" dirty="0" smtClean="0">
                <a:latin typeface="Trebuchet MS" pitchFamily="34" charset="0"/>
              </a:rPr>
              <a:t>)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Dynamic </a:t>
            </a:r>
            <a:r>
              <a:rPr lang="en-US" sz="2400" dirty="0" err="1" smtClean="0">
                <a:latin typeface="Trebuchet MS" pitchFamily="34" charset="0"/>
              </a:rPr>
              <a:t>Keyspace</a:t>
            </a:r>
            <a:r>
              <a:rPr lang="en-US" sz="2400" dirty="0" smtClean="0">
                <a:latin typeface="Trebuchet MS" pitchFamily="34" charset="0"/>
              </a:rPr>
              <a:t> and </a:t>
            </a:r>
            <a:r>
              <a:rPr lang="en-US" sz="2400" dirty="0" err="1" smtClean="0">
                <a:latin typeface="Trebuchet MS" pitchFamily="34" charset="0"/>
              </a:rPr>
              <a:t>ColumnFamily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registration through service (whiteboard)</a:t>
            </a: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Thrift / </a:t>
            </a:r>
            <a:r>
              <a:rPr lang="en-US" sz="2400" dirty="0" smtClean="0">
                <a:latin typeface="Trebuchet MS" pitchFamily="34" charset="0"/>
              </a:rPr>
              <a:t>Hector </a:t>
            </a:r>
            <a:r>
              <a:rPr lang="en-US" sz="2400" dirty="0" smtClean="0">
                <a:latin typeface="Trebuchet MS" pitchFamily="34" charset="0"/>
              </a:rPr>
              <a:t>based Persistence </a:t>
            </a:r>
            <a:r>
              <a:rPr lang="en-US" sz="2400" dirty="0" smtClean="0">
                <a:latin typeface="Trebuchet MS" pitchFamily="34" charset="0"/>
              </a:rPr>
              <a:t>Managers</a:t>
            </a: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Storage </a:t>
            </a:r>
            <a:r>
              <a:rPr lang="en-US" sz="2400" dirty="0" smtClean="0">
                <a:latin typeface="Trebuchet MS" pitchFamily="34" charset="0"/>
              </a:rPr>
              <a:t>implementations (i.e. </a:t>
            </a:r>
            <a:r>
              <a:rPr lang="en-US" sz="2400" dirty="0" err="1" smtClean="0">
                <a:latin typeface="Trebuchet MS" pitchFamily="34" charset="0"/>
              </a:rPr>
              <a:t>OAuth</a:t>
            </a:r>
            <a:r>
              <a:rPr lang="en-US" sz="2400" dirty="0" smtClean="0">
                <a:latin typeface="Trebuchet MS" pitchFamily="34" charset="0"/>
              </a:rPr>
              <a:t> consumers, Gadget registry, </a:t>
            </a:r>
            <a:r>
              <a:rPr lang="en-US" sz="2400" dirty="0" err="1" smtClean="0">
                <a:latin typeface="Trebuchet MS" pitchFamily="34" charset="0"/>
              </a:rPr>
              <a:t>UserAdmin</a:t>
            </a:r>
            <a:r>
              <a:rPr lang="en-US" sz="2400" dirty="0" smtClean="0">
                <a:latin typeface="Trebuchet MS" pitchFamily="34" charset="0"/>
              </a:rPr>
              <a:t>)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endParaRPr lang="en-US" sz="2400" i="1" dirty="0" smtClean="0">
              <a:latin typeface="Trebuchet MS" pitchFamily="34" charset="0"/>
            </a:endParaRPr>
          </a:p>
          <a:p>
            <a:endParaRPr lang="en-US" sz="2400" i="1" dirty="0" smtClean="0">
              <a:latin typeface="Trebuchet MS" pitchFamily="34" charset="0"/>
            </a:endParaRPr>
          </a:p>
        </p:txBody>
      </p:sp>
      <p:pic>
        <p:nvPicPr>
          <p:cNvPr id="8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Amdatu </a:t>
            </a:r>
            <a:r>
              <a:rPr lang="en-US" dirty="0" err="1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penSocial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00808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Apache Shindig</a:t>
            </a:r>
            <a:r>
              <a:rPr lang="en-US" sz="2400" dirty="0" smtClean="0">
                <a:latin typeface="Trebuchet MS" pitchFamily="34" charset="0"/>
              </a:rPr>
              <a:t> based </a:t>
            </a:r>
            <a:r>
              <a:rPr lang="en-US" sz="2400" dirty="0" err="1">
                <a:solidFill>
                  <a:srgbClr val="C00000"/>
                </a:solidFill>
                <a:latin typeface="Trebuchet MS" pitchFamily="34" charset="0"/>
              </a:rPr>
              <a:t>OpenSocial</a:t>
            </a:r>
            <a:r>
              <a:rPr lang="en-US" sz="2400" dirty="0" smtClean="0">
                <a:latin typeface="Trebuchet MS" pitchFamily="34" charset="0"/>
              </a:rPr>
              <a:t> server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Multi-tenant social services</a:t>
            </a:r>
            <a:endParaRPr lang="en-US" sz="2400" dirty="0" smtClean="0">
              <a:latin typeface="Trebuchet MS" pitchFamily="34" charset="0"/>
            </a:endParaRPr>
          </a:p>
          <a:p>
            <a:pPr marL="118872" lvl="0">
              <a:buClr>
                <a:srgbClr val="F0AD00"/>
              </a:buClr>
              <a:buSzPct val="80000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Gadget container</a:t>
            </a:r>
          </a:p>
          <a:p>
            <a:pPr marL="438912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Gadget </a:t>
            </a:r>
            <a:r>
              <a:rPr lang="en-US" sz="2400" dirty="0">
                <a:latin typeface="Trebuchet MS" pitchFamily="34" charset="0"/>
              </a:rPr>
              <a:t>registry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Dashboard</a:t>
            </a: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endParaRPr lang="en-US" sz="2400" i="1" dirty="0" smtClean="0">
              <a:latin typeface="Trebuchet MS" pitchFamily="34" charset="0"/>
            </a:endParaRPr>
          </a:p>
          <a:p>
            <a:endParaRPr lang="en-US" sz="2400" i="1" dirty="0" smtClean="0">
              <a:latin typeface="Trebuchet MS" pitchFamily="34" charset="0"/>
            </a:endParaRPr>
          </a:p>
        </p:txBody>
      </p:sp>
      <p:pic>
        <p:nvPicPr>
          <p:cNvPr id="3074" name="Picture 2" descr="http://linkedin.files.wordpress.com/2009/11/shindig-open-social.png?w=338&amp;h=2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21956"/>
            <a:ext cx="32194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70080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rebuchet MS" pitchFamily="34" charset="0"/>
              </a:rPr>
              <a:t>Collection of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semantic</a:t>
            </a:r>
            <a:r>
              <a:rPr lang="en-US" sz="2400" dirty="0">
                <a:latin typeface="Trebuchet MS" pitchFamily="34" charset="0"/>
              </a:rPr>
              <a:t> tools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Sesame </a:t>
            </a:r>
            <a:r>
              <a:rPr lang="en-US" sz="2400" dirty="0">
                <a:latin typeface="Trebuchet MS" pitchFamily="34" charset="0"/>
              </a:rPr>
              <a:t>RDF </a:t>
            </a:r>
            <a:r>
              <a:rPr lang="en-US" sz="2400" dirty="0" smtClean="0">
                <a:latin typeface="Trebuchet MS" pitchFamily="34" charset="0"/>
              </a:rPr>
              <a:t>store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RDF2Go API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SPARQL endpoint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Type-safe </a:t>
            </a:r>
            <a:r>
              <a:rPr lang="en-US" sz="2400" dirty="0">
                <a:latin typeface="Trebuchet MS" pitchFamily="34" charset="0"/>
              </a:rPr>
              <a:t>SPARQL ORM Java API</a:t>
            </a:r>
          </a:p>
          <a:p>
            <a:endParaRPr lang="en-US" sz="2400" dirty="0">
              <a:latin typeface="Trebuchet MS" pitchFamily="34" charset="0"/>
            </a:endParaRPr>
          </a:p>
          <a:p>
            <a:endParaRPr lang="en-US" sz="2400" i="1" dirty="0">
              <a:latin typeface="Trebuchet MS" pitchFamily="34" charset="0"/>
            </a:endParaRPr>
          </a:p>
          <a:p>
            <a:endParaRPr lang="en-US" sz="2400" i="1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Amdatu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Semantic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2050" name="Picture 2" descr="http://topquadrant.com/images/openrdf-logo-text-71x1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4366322"/>
            <a:ext cx="1033290" cy="145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Amdatu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Storage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1026" name="Picture 2" descr="http://occi-wg.org/wp-content/uploads/2011/03/jclouds-lar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085184"/>
            <a:ext cx="414766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700808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rebuchet MS" pitchFamily="34" charset="0"/>
              </a:rPr>
              <a:t>Blob storage based on </a:t>
            </a:r>
            <a:r>
              <a:rPr lang="en-US" sz="2400" dirty="0" err="1">
                <a:solidFill>
                  <a:srgbClr val="C00000"/>
                </a:solidFill>
                <a:latin typeface="Trebuchet MS" pitchFamily="34" charset="0"/>
              </a:rPr>
              <a:t>jclouds</a:t>
            </a:r>
            <a:endParaRPr lang="en-US" sz="2400" dirty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Configurable </a:t>
            </a:r>
            <a:r>
              <a:rPr lang="en-US" sz="2400" dirty="0">
                <a:latin typeface="Trebuchet MS" pitchFamily="34" charset="0"/>
              </a:rPr>
              <a:t>Service </a:t>
            </a:r>
            <a:r>
              <a:rPr lang="en-US" sz="2400" dirty="0" smtClean="0">
                <a:latin typeface="Trebuchet MS" pitchFamily="34" charset="0"/>
              </a:rPr>
              <a:t>Factory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err="1" smtClean="0">
                <a:latin typeface="Trebuchet MS" pitchFamily="34" charset="0"/>
              </a:rPr>
              <a:t>BlobStoreService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>
                <a:latin typeface="Trebuchet MS" pitchFamily="34" charset="0"/>
              </a:rPr>
              <a:t>per </a:t>
            </a:r>
            <a:r>
              <a:rPr lang="en-US" sz="2400" dirty="0" smtClean="0">
                <a:latin typeface="Trebuchet MS" pitchFamily="34" charset="0"/>
              </a:rPr>
              <a:t>configuration </a:t>
            </a:r>
          </a:p>
          <a:p>
            <a:pPr marL="118872" lvl="0">
              <a:buClr>
                <a:srgbClr val="F0AD00"/>
              </a:buClr>
              <a:buSzPct val="80000"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</a:rPr>
              <a:t>(e.g. both S3 and Azure)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US" sz="2400" dirty="0" smtClean="0">
              <a:latin typeface="Trebuchet MS" pitchFamily="34" charset="0"/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latin typeface="Trebuchet MS" pitchFamily="34" charset="0"/>
              </a:rPr>
              <a:t>Exposes </a:t>
            </a:r>
            <a:r>
              <a:rPr lang="en-US" sz="2400" dirty="0">
                <a:latin typeface="Trebuchet MS" pitchFamily="34" charset="0"/>
              </a:rPr>
              <a:t>configured </a:t>
            </a:r>
            <a:r>
              <a:rPr lang="en-US" sz="2400" dirty="0" err="1">
                <a:latin typeface="Trebuchet MS" pitchFamily="34" charset="0"/>
              </a:rPr>
              <a:t>jclouds</a:t>
            </a:r>
            <a:r>
              <a:rPr lang="en-US" sz="2400" dirty="0">
                <a:latin typeface="Trebuchet MS" pitchFamily="34" charset="0"/>
              </a:rPr>
              <a:t> API</a:t>
            </a:r>
          </a:p>
          <a:p>
            <a:endParaRPr lang="en-US" sz="2400" i="1" dirty="0">
              <a:latin typeface="Trebuchet MS" pitchFamily="34" charset="0"/>
            </a:endParaRPr>
          </a:p>
          <a:p>
            <a:endParaRPr lang="en-US" sz="2400" i="1" dirty="0">
              <a:latin typeface="Trebuchet MS" pitchFamily="34" charset="0"/>
            </a:endParaRPr>
          </a:p>
        </p:txBody>
      </p:sp>
      <p:pic>
        <p:nvPicPr>
          <p:cNvPr id="7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Agenda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4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Who we are</a:t>
            </a:r>
          </a:p>
          <a:p>
            <a:r>
              <a:rPr lang="en-US" dirty="0" smtClean="0">
                <a:latin typeface="Trebuchet MS" pitchFamily="34" charset="0"/>
              </a:rPr>
              <a:t>Amdatu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Platform</a:t>
            </a:r>
          </a:p>
          <a:p>
            <a:pPr lvl="1"/>
            <a:r>
              <a:rPr lang="en-US" dirty="0" smtClean="0">
                <a:latin typeface="Trebuchet MS" pitchFamily="34" charset="0"/>
              </a:rPr>
              <a:t>Projects</a:t>
            </a:r>
          </a:p>
          <a:p>
            <a:r>
              <a:rPr lang="en-US" dirty="0" smtClean="0">
                <a:latin typeface="Trebuchet MS" pitchFamily="34" charset="0"/>
              </a:rPr>
              <a:t>Demo</a:t>
            </a:r>
          </a:p>
          <a:p>
            <a:r>
              <a:rPr lang="en-US" dirty="0" smtClean="0">
                <a:latin typeface="Trebuchet MS" pitchFamily="34" charset="0"/>
              </a:rPr>
              <a:t>Q&amp;A</a:t>
            </a:r>
          </a:p>
          <a:p>
            <a:pPr lvl="1"/>
            <a:endParaRPr lang="en-US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0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bramk\Amdatu\Presentaties\AMDATU-larg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30" y="5085184"/>
            <a:ext cx="3882218" cy="12008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h-online.com/imgs/43/5/0/7/5/5/9/cassandra200.jpg-323ea7227766a48a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30" y="3842162"/>
            <a:ext cx="1800200" cy="117913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linkedin.files.wordpress.com/2009/11/shindig-open-social.png?w=338&amp;h=2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11" y="2636912"/>
            <a:ext cx="1819716" cy="11521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occi-wg.org/wp-content/uploads/2011/03/jclouds-larg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12661"/>
            <a:ext cx="2016224" cy="6300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topquadrant.com/images/openrdf-logo-text-71x10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3403120"/>
            <a:ext cx="6762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1-scripts.softpedia-static.com/thumbnails/Apache-ACE-thumb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690" y="3486741"/>
            <a:ext cx="1263823" cy="8688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drupal.org/files/images/oauth_logo.thumbnail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1991775"/>
            <a:ext cx="1437543" cy="14309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bandla.files.wordpress.com/2011/01/openid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30" y="1991775"/>
            <a:ext cx="1822797" cy="6083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dempiere.com/images/c/c6/150px-Apache_Felix_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4921" y="2432330"/>
            <a:ext cx="1421147" cy="5400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6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Demo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92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3848" y="3244334"/>
            <a:ext cx="17522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rebuchet MS" pitchFamily="34" charset="0"/>
              </a:rPr>
              <a:t>Demo</a:t>
            </a:r>
            <a:endParaRPr lang="nl-NL" sz="40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1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Future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901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 pitchFamily="34" charset="0"/>
              </a:rPr>
              <a:t>Amdatu Platform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Dynamic scaling and topology management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Advance cloud and </a:t>
            </a:r>
            <a:r>
              <a:rPr lang="en-US" sz="2000" dirty="0" err="1" smtClean="0">
                <a:latin typeface="Trebuchet MS" pitchFamily="34" charset="0"/>
              </a:rPr>
              <a:t>IaaS</a:t>
            </a:r>
            <a:r>
              <a:rPr lang="en-US" sz="2000" dirty="0" smtClean="0">
                <a:latin typeface="Trebuchet MS" pitchFamily="34" charset="0"/>
              </a:rPr>
              <a:t> integration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Improvements, improvements, …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Amdatu Projects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Amdatu Search Appliance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Amdatu Management Server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Amdatu Device Deployment</a:t>
            </a:r>
          </a:p>
          <a:p>
            <a:pPr lvl="1">
              <a:buNone/>
            </a:pPr>
            <a:endParaRPr lang="en-US" sz="36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3600" dirty="0" smtClean="0">
              <a:latin typeface="Trebuchet MS" pitchFamily="34" charset="0"/>
            </a:endParaRPr>
          </a:p>
          <a:p>
            <a:pPr lvl="1"/>
            <a:endParaRPr lang="en-US" sz="3600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3600" dirty="0" smtClean="0">
              <a:latin typeface="Trebuchet MS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83968" y="4077072"/>
            <a:ext cx="4466456" cy="15014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Amdatu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 Cloud Storage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Amdatu </a:t>
            </a:r>
            <a:r>
              <a:rPr lang="en-US" sz="2000" dirty="0" smtClean="0">
                <a:latin typeface="Trebuchet MS" pitchFamily="34" charset="0"/>
              </a:rPr>
              <a:t>Profile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</a:rPr>
              <a:t>Service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pic>
        <p:nvPicPr>
          <p:cNvPr id="1026" name="Picture 2" descr="C:\Users\bramk\AppData\Local\Microsoft\Windows\Temporary Internet Files\Content.IE5\LO0DRHFU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916832"/>
            <a:ext cx="2376264" cy="2376264"/>
          </a:xfrm>
          <a:prstGeom prst="rect">
            <a:avLst/>
          </a:prstGeom>
          <a:noFill/>
        </p:spPr>
      </p:pic>
      <p:pic>
        <p:nvPicPr>
          <p:cNvPr id="7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Community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Amdatu</a:t>
            </a:r>
            <a:r>
              <a:rPr lang="en-US" sz="2400" dirty="0" smtClean="0">
                <a:latin typeface="Trebuchet MS" pitchFamily="34" charset="0"/>
              </a:rPr>
              <a:t> is a community effort! Learn more at our website and mailing lists.</a:t>
            </a:r>
          </a:p>
          <a:p>
            <a:pPr>
              <a:buFont typeface="Wingdings 2"/>
              <a:buNone/>
            </a:pPr>
            <a:endParaRPr lang="en-US" sz="2400" dirty="0">
              <a:latin typeface="Trebuchet MS" pitchFamily="34" charset="0"/>
            </a:endParaRPr>
          </a:p>
          <a:p>
            <a:pPr>
              <a:buNone/>
            </a:pPr>
            <a:r>
              <a:rPr lang="nl-NL" sz="2400" dirty="0" smtClean="0">
                <a:latin typeface="Trebuchet MS" pitchFamily="34" charset="0"/>
              </a:rPr>
              <a:t>	</a:t>
            </a:r>
            <a:r>
              <a:rPr lang="nl-NL" sz="2400" dirty="0">
                <a:latin typeface="Trebuchet MS" pitchFamily="34" charset="0"/>
                <a:hlinkClick r:id="rId3"/>
              </a:rPr>
              <a:t>http://</a:t>
            </a:r>
            <a:r>
              <a:rPr lang="nl-NL" sz="2400" dirty="0" smtClean="0">
                <a:latin typeface="Trebuchet MS" pitchFamily="34" charset="0"/>
                <a:hlinkClick r:id="rId3"/>
              </a:rPr>
              <a:t>www.amdatu.org</a:t>
            </a:r>
            <a:endParaRPr lang="nl-NL" sz="2400" dirty="0" smtClean="0">
              <a:latin typeface="Trebuchet MS" pitchFamily="34" charset="0"/>
            </a:endParaRPr>
          </a:p>
          <a:p>
            <a:pPr>
              <a:buNone/>
            </a:pPr>
            <a:endParaRPr lang="nl-NL" sz="2400" dirty="0">
              <a:latin typeface="Trebuchet MS" pitchFamily="34" charset="0"/>
            </a:endParaRPr>
          </a:p>
          <a:p>
            <a:pP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  <a:hlinkClick r:id="rId4"/>
              </a:rPr>
              <a:t>amdatu-developers@amdatu.org</a:t>
            </a:r>
            <a:endParaRPr lang="en-US" sz="2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US" sz="2400" dirty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  <a:hlinkClick r:id="rId4"/>
              </a:rPr>
              <a:t>amdatu-users@amdatu.org</a:t>
            </a:r>
            <a:r>
              <a:rPr lang="en-US" sz="2400" dirty="0" smtClean="0">
                <a:latin typeface="Trebuchet MS" pitchFamily="34" charset="0"/>
              </a:rPr>
              <a:t>	</a:t>
            </a:r>
          </a:p>
        </p:txBody>
      </p:sp>
      <p:pic>
        <p:nvPicPr>
          <p:cNvPr id="5" name="Content Placeholder 5" descr="AMDATUhi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Speakers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4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rebuchet MS" pitchFamily="34" charset="0"/>
              </a:rPr>
              <a:t>Bram de Kruijff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GX Software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Lead Architect R&amp;D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Java / OSGi / Web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Amdatu Platform PMC</a:t>
            </a:r>
          </a:p>
          <a:p>
            <a:pPr lvl="1"/>
            <a:endParaRPr lang="en-US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Marcel Offermans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Fellow at </a:t>
            </a:r>
            <a:r>
              <a:rPr lang="en-US" sz="2000" dirty="0" err="1" smtClean="0">
                <a:latin typeface="Trebuchet MS" pitchFamily="34" charset="0"/>
              </a:rPr>
              <a:t>Luminis</a:t>
            </a:r>
            <a:r>
              <a:rPr lang="en-US" sz="2000" dirty="0" smtClean="0">
                <a:latin typeface="Trebuchet MS" pitchFamily="34" charset="0"/>
              </a:rPr>
              <a:t> Technologies</a:t>
            </a:r>
          </a:p>
          <a:p>
            <a:pPr lvl="1"/>
            <a:r>
              <a:rPr lang="en-US" sz="2000" dirty="0">
                <a:latin typeface="Trebuchet MS" pitchFamily="34" charset="0"/>
              </a:rPr>
              <a:t>Java /OSGi / Embedded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Member at Apache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PMC: Felix, Incubator, PPMC: ACE, </a:t>
            </a:r>
            <a:r>
              <a:rPr lang="en-US" sz="2000" dirty="0" err="1" smtClean="0">
                <a:latin typeface="Trebuchet MS" pitchFamily="34" charset="0"/>
              </a:rPr>
              <a:t>Celix</a:t>
            </a:r>
            <a:endParaRPr lang="en-US" sz="2000" dirty="0" smtClean="0">
              <a:latin typeface="Trebuchet MS" pitchFamily="34" charset="0"/>
            </a:endParaRPr>
          </a:p>
          <a:p>
            <a:pPr lvl="1"/>
            <a:r>
              <a:rPr lang="en-US" sz="2000" dirty="0" smtClean="0">
                <a:latin typeface="Trebuchet MS" pitchFamily="34" charset="0"/>
              </a:rPr>
              <a:t>Amdatu </a:t>
            </a:r>
            <a:r>
              <a:rPr lang="en-US" sz="2000" dirty="0">
                <a:latin typeface="Trebuchet MS" pitchFamily="34" charset="0"/>
              </a:rPr>
              <a:t>Platform </a:t>
            </a:r>
            <a:r>
              <a:rPr lang="en-US" sz="2000" dirty="0" smtClean="0">
                <a:latin typeface="Trebuchet MS" pitchFamily="34" charset="0"/>
              </a:rPr>
              <a:t>PMC</a:t>
            </a:r>
          </a:p>
          <a:p>
            <a:pPr lvl="1"/>
            <a:endParaRPr lang="en-US" sz="2000" dirty="0" smtClean="0">
              <a:latin typeface="Trebuchet MS" pitchFamily="34" charset="0"/>
            </a:endParaRPr>
          </a:p>
        </p:txBody>
      </p:sp>
      <p:pic>
        <p:nvPicPr>
          <p:cNvPr id="2050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827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merce.nl/wp-content/uploads/2011/05/gx-software-logo1-400x2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940" y="1772816"/>
            <a:ext cx="2304256" cy="138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agile.luminis.nl/wp-content/themes/fusion/upload/luminis-conversing-world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975" y="4005064"/>
            <a:ext cx="2766142" cy="94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4709" y="3284984"/>
            <a:ext cx="2568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http://www.gxsoftware.com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2120" y="5085184"/>
            <a:ext cx="3391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http://www.luminis-technologies.com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Positioning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5191"/>
            <a:ext cx="835292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Amdatu</a:t>
            </a:r>
            <a:r>
              <a:rPr lang="en-US" sz="2400" dirty="0" smtClean="0">
                <a:latin typeface="Trebuchet MS" pitchFamily="34" charset="0"/>
              </a:rPr>
              <a:t> is </a:t>
            </a:r>
            <a:r>
              <a:rPr lang="en-US" sz="2400" dirty="0">
                <a:latin typeface="Trebuchet MS" pitchFamily="34" charset="0"/>
              </a:rPr>
              <a:t>an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open source</a:t>
            </a:r>
            <a:r>
              <a:rPr lang="en-US" sz="2400" dirty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application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platform</a:t>
            </a:r>
            <a:r>
              <a:rPr lang="en-US" sz="2400" dirty="0" smtClean="0">
                <a:latin typeface="Trebuchet MS" pitchFamily="34" charset="0"/>
              </a:rPr>
              <a:t> for</a:t>
            </a:r>
            <a:r>
              <a:rPr lang="en-US" sz="2400" dirty="0">
                <a:latin typeface="Trebuchet MS" pitchFamily="34" charset="0"/>
              </a:rPr>
              <a:t> 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open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service oriented</a:t>
            </a:r>
            <a:r>
              <a:rPr lang="en-US" sz="2400" dirty="0">
                <a:latin typeface="Trebuchet MS" pitchFamily="34" charset="0"/>
              </a:rPr>
              <a:t> and 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cloud aware</a:t>
            </a:r>
            <a:r>
              <a:rPr lang="en-US" sz="2400" dirty="0">
                <a:latin typeface="Trebuchet MS" pitchFamily="34" charset="0"/>
              </a:rPr>
              <a:t> </a:t>
            </a:r>
            <a:r>
              <a:rPr lang="en-US" sz="2400" dirty="0" smtClean="0">
                <a:latin typeface="Trebuchet MS" pitchFamily="34" charset="0"/>
              </a:rPr>
              <a:t>application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composition</a:t>
            </a:r>
            <a:endParaRPr lang="en-US" sz="2400" dirty="0" smtClean="0">
              <a:latin typeface="Trebuchet MS" pitchFamily="34" charset="0"/>
            </a:endParaRPr>
          </a:p>
        </p:txBody>
      </p:sp>
      <p:pic>
        <p:nvPicPr>
          <p:cNvPr id="1026" name="Picture 2" descr="C:\bramk\Amdatu\Presentaties\AMDATU-sm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299" y="4044775"/>
            <a:ext cx="377013" cy="37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apetresc.files.wordpress.com/2010/06/gae-aws-sdk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090" y="4478315"/>
            <a:ext cx="509126" cy="41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bramk\Amdatu\Presentaties\heroku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43" y="4305495"/>
            <a:ext cx="288032" cy="3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avatar.identi.ca/2557-96-20090430010024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510" y="4822539"/>
            <a:ext cx="355637" cy="3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wp7connect.com/wp-content/uploads/2011/04/azur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55" y="5038563"/>
            <a:ext cx="324036" cy="32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1.enfew.com/wp-content/uploads/2011/02/rackspace-logo-.png&amp;t=c4a69d1fc79996d3873dc89e0fefef0c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31" y="5250245"/>
            <a:ext cx="300027" cy="30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://www.liventerprise.com/phpthumb/cache/e/e0/e03/e030/Salesforce_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724902"/>
            <a:ext cx="404154" cy="40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4572000" y="4044776"/>
            <a:ext cx="3888432" cy="16884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5593" y="602128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Trebuchet MS" pitchFamily="34" charset="0"/>
              </a:rPr>
              <a:t>Infrastructure – functions– components – composites - applications</a:t>
            </a:r>
            <a:endParaRPr lang="nl-NL" sz="2000" i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14" name="Content Placeholder 5" descr="AMDATUhi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  <p:pic>
        <p:nvPicPr>
          <p:cNvPr id="4" name="Picture 2" descr="http://www.saasblogs.com/images/uploads/2008/12/cloud_stack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95" y="3096394"/>
            <a:ext cx="3621795" cy="291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5663505"/>
            <a:ext cx="2376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source: http</a:t>
            </a:r>
            <a:r>
              <a:rPr lang="nl-NL" sz="800" dirty="0"/>
              <a:t>://www.saasblogs.com</a:t>
            </a:r>
          </a:p>
        </p:txBody>
      </p:sp>
    </p:spTree>
    <p:extLst>
      <p:ext uri="{BB962C8B-B14F-4D97-AF65-F5344CB8AC3E}">
        <p14:creationId xmlns:p14="http://schemas.microsoft.com/office/powerpoint/2010/main" val="308022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Concept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848871" cy="1315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Scalable multi-tenant</a:t>
            </a:r>
            <a:r>
              <a:rPr lang="en-US" sz="2400" b="1" dirty="0" smtClean="0">
                <a:latin typeface="Trebuchet MS" pitchFamily="34" charset="0"/>
              </a:rPr>
              <a:t> web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services</a:t>
            </a:r>
            <a:r>
              <a:rPr lang="en-US" sz="2400" b="1" dirty="0" smtClean="0">
                <a:latin typeface="Trebuchet MS" pitchFamily="34" charset="0"/>
              </a:rPr>
              <a:t> and turnkey end-use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applications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771800" y="5949280"/>
            <a:ext cx="3614951" cy="103956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1600" b="1" dirty="0" smtClean="0">
                <a:latin typeface="Trebuchet MS" pitchFamily="34" charset="0"/>
              </a:rPr>
              <a:t>Proprietary cloud environments and services</a:t>
            </a: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7545" y="5337992"/>
            <a:ext cx="3379508" cy="75411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1600" b="1" dirty="0" smtClean="0">
                <a:latin typeface="Trebuchet MS" pitchFamily="34" charset="0"/>
              </a:rPr>
              <a:t>Application model and custom software</a:t>
            </a: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652120" y="5361098"/>
            <a:ext cx="3960440" cy="7310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1600" b="1" dirty="0" smtClean="0">
                <a:latin typeface="Trebuchet MS" pitchFamily="34" charset="0"/>
              </a:rPr>
              <a:t>Reusable software and cloud components </a:t>
            </a: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16200000">
            <a:off x="4396848" y="2749793"/>
            <a:ext cx="504056" cy="566328"/>
          </a:xfrm>
          <a:prstGeom prst="rightArrow">
            <a:avLst/>
          </a:prstGeom>
          <a:noFill/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C:\bramk\Amdatu\Presentaties\AMDATU-lar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10"/>
            <a:ext cx="3096344" cy="98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ight Arrow 28"/>
          <p:cNvSpPr/>
          <p:nvPr/>
        </p:nvSpPr>
        <p:spPr>
          <a:xfrm rot="18445870">
            <a:off x="2690683" y="4665498"/>
            <a:ext cx="504056" cy="566328"/>
          </a:xfrm>
          <a:prstGeom prst="rightArrow">
            <a:avLst/>
          </a:prstGeom>
          <a:noFill/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ight Arrow 29"/>
          <p:cNvSpPr/>
          <p:nvPr/>
        </p:nvSpPr>
        <p:spPr>
          <a:xfrm rot="16200000">
            <a:off x="4387139" y="5126057"/>
            <a:ext cx="504056" cy="566328"/>
          </a:xfrm>
          <a:prstGeom prst="rightArrow">
            <a:avLst/>
          </a:prstGeom>
          <a:noFill/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ight Arrow 30"/>
          <p:cNvSpPr/>
          <p:nvPr/>
        </p:nvSpPr>
        <p:spPr>
          <a:xfrm rot="13705149">
            <a:off x="5923187" y="4576871"/>
            <a:ext cx="504056" cy="566328"/>
          </a:xfrm>
          <a:prstGeom prst="rightArrow">
            <a:avLst/>
          </a:prstGeom>
          <a:noFill/>
          <a:ln w="254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Content Placeholder 5" descr="AMDATUh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Layering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rebuchet MS" pitchFamily="34" charset="0"/>
              </a:rPr>
              <a:t>Applications are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assembled</a:t>
            </a:r>
            <a:r>
              <a:rPr lang="en-US" sz="2400" dirty="0" smtClean="0">
                <a:latin typeface="Trebuchet MS" pitchFamily="34" charset="0"/>
              </a:rPr>
              <a:t> from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reusable software components</a:t>
            </a:r>
            <a:r>
              <a:rPr lang="en-US" sz="2400" dirty="0" smtClean="0">
                <a:latin typeface="Trebuchet MS" pitchFamily="34" charset="0"/>
              </a:rPr>
              <a:t> and frameworks on top of </a:t>
            </a:r>
            <a:r>
              <a:rPr lang="en-US" sz="2400" dirty="0">
                <a:latin typeface="Trebuchet MS" pitchFamily="34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OSGi™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based core platform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5589240"/>
            <a:ext cx="7344816" cy="584303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rebuchet MS" pitchFamily="34" charset="0"/>
              </a:rPr>
              <a:t>Core platform</a:t>
            </a:r>
            <a:endParaRPr lang="nl-NL" sz="1600" dirty="0"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3284984"/>
            <a:ext cx="1800200" cy="2190510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Trebuchet MS" pitchFamily="34" charset="0"/>
              </a:rPr>
              <a:t>Application</a:t>
            </a:r>
          </a:p>
          <a:p>
            <a:pPr algn="ctr"/>
            <a:r>
              <a:rPr lang="en-US" sz="1600" dirty="0" smtClean="0">
                <a:latin typeface="Trebuchet MS" pitchFamily="34" charset="0"/>
              </a:rPr>
              <a:t>Frameworks</a:t>
            </a:r>
            <a:endParaRPr lang="nl-NL" sz="1600" dirty="0" smtClean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4" y="4005064"/>
            <a:ext cx="5400600" cy="1444870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rebuchet MS" pitchFamily="34" charset="0"/>
              </a:rPr>
              <a:t>Foundation</a:t>
            </a:r>
          </a:p>
          <a:p>
            <a:pPr algn="ctr"/>
            <a:r>
              <a:rPr lang="en-US" sz="1600" dirty="0" smtClean="0">
                <a:latin typeface="Trebuchet MS" pitchFamily="34" charset="0"/>
              </a:rPr>
              <a:t>components</a:t>
            </a:r>
            <a:endParaRPr lang="nl-NL" sz="1600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784" y="3284984"/>
            <a:ext cx="5400600" cy="63720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 cmpd="sng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Trebuchet MS" pitchFamily="34" charset="0"/>
              </a:rPr>
              <a:t>Applications</a:t>
            </a:r>
            <a:endParaRPr lang="nl-NL" sz="1600" dirty="0">
              <a:latin typeface="Trebuchet MS" pitchFamily="34" charset="0"/>
            </a:endParaRPr>
          </a:p>
        </p:txBody>
      </p:sp>
      <p:pic>
        <p:nvPicPr>
          <p:cNvPr id="10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Platform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7787208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Amdatu Platform</a:t>
            </a:r>
          </a:p>
          <a:p>
            <a:pPr marL="118872" indent="0">
              <a:buNone/>
            </a:pPr>
            <a:endParaRPr lang="en-US" dirty="0">
              <a:latin typeface="Trebuchet MS" pitchFamily="34" charset="0"/>
            </a:endParaRPr>
          </a:p>
          <a:p>
            <a:r>
              <a:rPr lang="en-US" sz="2400" dirty="0">
                <a:latin typeface="Trebuchet MS" pitchFamily="34" charset="0"/>
              </a:rPr>
              <a:t>Java™ based / Leverages OSGi</a:t>
            </a:r>
            <a:r>
              <a:rPr lang="en-US" sz="2400" dirty="0" smtClean="0">
                <a:latin typeface="Trebuchet MS" pitchFamily="34" charset="0"/>
              </a:rPr>
              <a:t>™</a:t>
            </a:r>
          </a:p>
          <a:p>
            <a:pPr marL="118872" indent="0">
              <a:buNone/>
            </a:pPr>
            <a:r>
              <a:rPr lang="en-US" sz="2400" dirty="0" smtClean="0">
                <a:latin typeface="Trebuchet MS" pitchFamily="34" charset="0"/>
              </a:rPr>
              <a:t>     development model</a:t>
            </a:r>
          </a:p>
          <a:p>
            <a:pPr marL="118872" indent="0">
              <a:buNone/>
            </a:pPr>
            <a:endParaRPr lang="en-US" sz="2400" dirty="0">
              <a:latin typeface="Trebuchet MS" pitchFamily="34" charset="0"/>
            </a:endParaRPr>
          </a:p>
          <a:p>
            <a:r>
              <a:rPr lang="en-US" sz="2400" dirty="0">
                <a:latin typeface="Trebuchet MS" pitchFamily="34" charset="0"/>
              </a:rPr>
              <a:t>Dynamic application provisioning and management</a:t>
            </a: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Service </a:t>
            </a:r>
            <a:r>
              <a:rPr lang="en-US" sz="2400" dirty="0">
                <a:latin typeface="Trebuchet MS" pitchFamily="34" charset="0"/>
              </a:rPr>
              <a:t>Fabric, clustering and </a:t>
            </a:r>
            <a:r>
              <a:rPr lang="en-US" sz="2400" dirty="0" err="1">
                <a:latin typeface="Trebuchet MS" pitchFamily="34" charset="0"/>
              </a:rPr>
              <a:t>IaaS</a:t>
            </a:r>
            <a:r>
              <a:rPr lang="en-US" sz="2400" dirty="0">
                <a:latin typeface="Trebuchet MS" pitchFamily="34" charset="0"/>
              </a:rPr>
              <a:t> management </a:t>
            </a:r>
            <a:endParaRPr lang="en-US" sz="2400" dirty="0" smtClean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Cloud </a:t>
            </a:r>
            <a:r>
              <a:rPr lang="en-US" sz="2400" dirty="0">
                <a:latin typeface="Trebuchet MS" pitchFamily="34" charset="0"/>
              </a:rPr>
              <a:t>aware Web/REST WOA application </a:t>
            </a:r>
            <a:r>
              <a:rPr lang="en-US" sz="2400" dirty="0" smtClean="0">
                <a:latin typeface="Trebuchet MS" pitchFamily="34" charset="0"/>
              </a:rPr>
              <a:t>model</a:t>
            </a:r>
            <a:endParaRPr lang="en-US" sz="2400" dirty="0">
              <a:latin typeface="Trebuchet MS" pitchFamily="34" charset="0"/>
            </a:endParaRPr>
          </a:p>
          <a:p>
            <a:endParaRPr lang="en-US" sz="24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SDK / tooling</a:t>
            </a:r>
            <a:endParaRPr lang="en-US" dirty="0">
              <a:latin typeface="Trebuchet MS" pitchFamily="34" charset="0"/>
            </a:endParaRPr>
          </a:p>
          <a:p>
            <a:endParaRPr lang="en-US" sz="2400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 marL="118872" indent="0">
              <a:buNone/>
            </a:pPr>
            <a:endParaRPr lang="en-US" dirty="0" smtClean="0">
              <a:latin typeface="Trebuchet MS" pitchFamily="34" charset="0"/>
            </a:endParaRPr>
          </a:p>
          <a:p>
            <a:pPr lvl="1">
              <a:buNone/>
            </a:pPr>
            <a:endParaRPr lang="en-US" sz="2400" dirty="0" smtClean="0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152" y="2892757"/>
            <a:ext cx="2304256" cy="392227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rebuchet MS" pitchFamily="34" charset="0"/>
              </a:rPr>
              <a:t>Core</a:t>
            </a:r>
            <a:endParaRPr lang="nl-NL" sz="900" dirty="0" smtClean="0"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1884645"/>
            <a:ext cx="648072" cy="936104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App</a:t>
            </a:r>
          </a:p>
          <a:p>
            <a:pPr algn="ctr"/>
            <a:r>
              <a:rPr lang="en-US" sz="800" dirty="0" err="1" smtClean="0">
                <a:latin typeface="Trebuchet MS" pitchFamily="34" charset="0"/>
              </a:rPr>
              <a:t>Fws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0232" y="2316693"/>
            <a:ext cx="158417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Foundation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services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60232" y="1884645"/>
            <a:ext cx="1584176" cy="360040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Applications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0152" y="2676733"/>
            <a:ext cx="648072" cy="144016"/>
          </a:xfrm>
          <a:prstGeom prst="rect">
            <a:avLst/>
          </a:prstGeom>
          <a:solidFill>
            <a:schemeClr val="accent3">
              <a:lumMod val="40000"/>
              <a:lumOff val="60000"/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900" dirty="0" smtClean="0">
              <a:solidFill>
                <a:schemeClr val="dk1"/>
              </a:solidFill>
              <a:latin typeface="Trebuchet MS" pitchFamily="34" charset="0"/>
            </a:endParaRPr>
          </a:p>
        </p:txBody>
      </p:sp>
      <p:pic>
        <p:nvPicPr>
          <p:cNvPr id="17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0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/>
          <p:cNvSpPr txBox="1">
            <a:spLocks/>
          </p:cNvSpPr>
          <p:nvPr/>
        </p:nvSpPr>
        <p:spPr>
          <a:xfrm>
            <a:off x="395536" y="1775191"/>
            <a:ext cx="8352928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Amdatu</a:t>
            </a:r>
            <a:r>
              <a:rPr lang="en-US" sz="2400" dirty="0" smtClean="0">
                <a:latin typeface="Trebuchet MS" pitchFamily="34" charset="0"/>
              </a:rPr>
              <a:t> provides a fully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integrated</a:t>
            </a:r>
            <a:r>
              <a:rPr lang="en-US" sz="2400" dirty="0" smtClean="0">
                <a:latin typeface="Trebuchet MS" pitchFamily="34" charset="0"/>
              </a:rPr>
              <a:t> continuous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software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lifecycle </a:t>
            </a:r>
            <a:r>
              <a:rPr lang="en-US" sz="2400" dirty="0" smtClean="0">
                <a:latin typeface="Trebuchet MS" pitchFamily="34" charset="0"/>
              </a:rPr>
              <a:t>based on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dynamic provisioning</a:t>
            </a:r>
          </a:p>
          <a:p>
            <a:pPr>
              <a:buFont typeface="Wingdings 2"/>
              <a:buNone/>
            </a:pPr>
            <a:endParaRPr lang="en-US" sz="2400" b="1" dirty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Declarative configuration</a:t>
            </a:r>
          </a:p>
          <a:p>
            <a:pPr lvl="1"/>
            <a:r>
              <a:rPr lang="en-US" sz="2000" dirty="0" err="1" smtClean="0">
                <a:latin typeface="Trebuchet MS" pitchFamily="34" charset="0"/>
              </a:rPr>
              <a:t>Metatype</a:t>
            </a:r>
            <a:r>
              <a:rPr lang="en-US" sz="2000" dirty="0" smtClean="0">
                <a:latin typeface="Trebuchet MS" pitchFamily="34" charset="0"/>
              </a:rPr>
              <a:t> / custom</a:t>
            </a:r>
          </a:p>
          <a:p>
            <a:r>
              <a:rPr lang="en-US" sz="2400" dirty="0" smtClean="0">
                <a:latin typeface="Trebuchet MS" pitchFamily="34" charset="0"/>
              </a:rPr>
              <a:t>Runtime provisioning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Apache ACE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OSGi™ </a:t>
            </a:r>
            <a:r>
              <a:rPr lang="en-US" sz="2000" dirty="0" err="1" smtClean="0">
                <a:latin typeface="Trebuchet MS" pitchFamily="34" charset="0"/>
              </a:rPr>
              <a:t>DeploymentAdmin</a:t>
            </a:r>
            <a:endParaRPr lang="en-US" sz="2000" dirty="0" smtClean="0">
              <a:latin typeface="Trebuchet MS" pitchFamily="34" charset="0"/>
            </a:endParaRPr>
          </a:p>
          <a:p>
            <a:r>
              <a:rPr lang="en-US" sz="2400" dirty="0" smtClean="0">
                <a:latin typeface="Trebuchet MS" pitchFamily="34" charset="0"/>
              </a:rPr>
              <a:t>Standard tools</a:t>
            </a:r>
          </a:p>
          <a:p>
            <a:pPr lvl="1"/>
            <a:r>
              <a:rPr lang="en-US" sz="2000" dirty="0" smtClean="0">
                <a:latin typeface="Trebuchet MS" pitchFamily="34" charset="0"/>
              </a:rPr>
              <a:t>Maven / Ant</a:t>
            </a:r>
          </a:p>
          <a:p>
            <a:pPr lvl="1"/>
            <a:r>
              <a:rPr lang="en-US" sz="2000" dirty="0" err="1" smtClean="0">
                <a:latin typeface="Trebuchet MS" pitchFamily="34" charset="0"/>
              </a:rPr>
              <a:t>BNDTools</a:t>
            </a:r>
            <a:r>
              <a:rPr lang="en-US" sz="2000" dirty="0" smtClean="0">
                <a:latin typeface="Trebuchet MS" pitchFamily="34" charset="0"/>
              </a:rPr>
              <a:t> / OBR</a:t>
            </a:r>
          </a:p>
          <a:p>
            <a:endParaRPr lang="en-US" dirty="0" smtClean="0">
              <a:latin typeface="Trebuchet MS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Lifecycle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753046"/>
              </p:ext>
            </p:extLst>
          </p:nvPr>
        </p:nvGraphicFramePr>
        <p:xfrm>
          <a:off x="4788024" y="3573016"/>
          <a:ext cx="446449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923928" y="5273256"/>
            <a:ext cx="1040037" cy="676024"/>
            <a:chOff x="643782" y="935417"/>
            <a:chExt cx="1040037" cy="676024"/>
          </a:xfrm>
        </p:grpSpPr>
        <p:sp>
          <p:nvSpPr>
            <p:cNvPr id="16" name="Rounded Rectangle 15"/>
            <p:cNvSpPr/>
            <p:nvPr/>
          </p:nvSpPr>
          <p:spPr>
            <a:xfrm>
              <a:off x="643782" y="935417"/>
              <a:ext cx="1040037" cy="676024"/>
            </a:xfrm>
            <a:prstGeom prst="roundRect">
              <a:avLst/>
            </a:prstGeom>
            <a:noFill/>
            <a:ln w="25400" cmpd="sng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676783" y="968418"/>
              <a:ext cx="974035" cy="610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tx1"/>
                  </a:solidFill>
                </a:rPr>
                <a:t>Development</a:t>
              </a:r>
              <a:endParaRPr lang="nl-NL" sz="1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Straight Connector 3"/>
          <p:cNvSpPr/>
          <p:nvPr/>
        </p:nvSpPr>
        <p:spPr>
          <a:xfrm rot="14561873">
            <a:off x="3130017" y="3067137"/>
            <a:ext cx="2701144" cy="2701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301" y="1955999"/>
                </a:moveTo>
                <a:arcTo wR="1350572" hR="1350572" stAng="9202017" swAng="1359891"/>
              </a:path>
            </a:pathLst>
          </a:custGeom>
          <a:noFill/>
          <a:ln w="25400">
            <a:solidFill>
              <a:srgbClr val="C00000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Straight Connector 3"/>
          <p:cNvSpPr/>
          <p:nvPr/>
        </p:nvSpPr>
        <p:spPr>
          <a:xfrm rot="4048462">
            <a:off x="4410299" y="4705981"/>
            <a:ext cx="2701144" cy="27011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301" y="1955999"/>
                </a:moveTo>
                <a:arcTo wR="1350572" hR="1350572" stAng="9202017" swAng="1359891"/>
              </a:path>
            </a:pathLst>
          </a:custGeom>
          <a:noFill/>
          <a:ln w="25400">
            <a:solidFill>
              <a:srgbClr val="C00000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1" name="Picture 2" descr="C:\bramk\Amdatu\Presentaties\AMDATU-smal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557" y="4725144"/>
            <a:ext cx="754027" cy="74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Content Placeholder 5" descr="AMDATUhi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8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Deployment</a:t>
            </a:r>
            <a:endParaRPr lang="nl-NL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>
                <a:latin typeface="Trebuchet MS" pitchFamily="34" charset="0"/>
              </a:rPr>
              <a:t>A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deployment</a:t>
            </a:r>
            <a:r>
              <a:rPr lang="en-US" sz="2400" dirty="0">
                <a:latin typeface="Trebuchet MS" pitchFamily="34" charset="0"/>
              </a:rPr>
              <a:t> is a dynamic topology of cloud compute resources running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Management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Agents (AMA)</a:t>
            </a:r>
            <a:r>
              <a:rPr lang="en-US" sz="2400" dirty="0" smtClean="0">
                <a:latin typeface="Trebuchet MS" pitchFamily="34" charset="0"/>
              </a:rPr>
              <a:t> managed </a:t>
            </a:r>
            <a:r>
              <a:rPr lang="en-US" sz="2400" dirty="0">
                <a:latin typeface="Trebuchet MS" pitchFamily="34" charset="0"/>
              </a:rPr>
              <a:t>by </a:t>
            </a:r>
            <a:r>
              <a:rPr lang="en-US" sz="2400" dirty="0" smtClean="0">
                <a:latin typeface="Trebuchet MS" pitchFamily="34" charset="0"/>
              </a:rPr>
              <a:t>a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Management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Trebuchet MS" pitchFamily="34" charset="0"/>
              </a:rPr>
              <a:t>Server 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(AMS)</a:t>
            </a:r>
            <a:endParaRPr lang="nl-NL" sz="2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9981" y="3726285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1989" y="3798293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994" y="3780678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7513" y="3876610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AMS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(management servers)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9486" y="3871107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16005" y="3967039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AMA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(management agents)</a:t>
            </a:r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74619" y="3726285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46627" y="3798293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4124" y="3871107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 smtClean="0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0643" y="3967039"/>
            <a:ext cx="1224136" cy="504056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AMA</a:t>
            </a:r>
          </a:p>
          <a:p>
            <a:pPr algn="ctr"/>
            <a:r>
              <a:rPr lang="en-US" sz="800" dirty="0">
                <a:latin typeface="Trebuchet MS" pitchFamily="34" charset="0"/>
              </a:rPr>
              <a:t>(management agents</a:t>
            </a:r>
            <a:r>
              <a:rPr lang="en-US" sz="800" dirty="0" smtClean="0">
                <a:latin typeface="Trebuchet MS" pitchFamily="34" charset="0"/>
              </a:rPr>
              <a:t>)</a:t>
            </a:r>
            <a:endParaRPr lang="nl-NL" sz="800" dirty="0"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5171331"/>
            <a:ext cx="7331211" cy="345901"/>
          </a:xfrm>
          <a:prstGeom prst="rect">
            <a:avLst/>
          </a:prstGeom>
          <a:solidFill>
            <a:schemeClr val="bg1">
              <a:alpha val="90000"/>
            </a:schemeClr>
          </a:solidFill>
          <a:ln w="28575">
            <a:solidFill>
              <a:srgbClr val="C00000">
                <a:alpha val="90000"/>
              </a:srgbClr>
            </a:solidFill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Trebuchet MS" pitchFamily="34" charset="0"/>
              </a:rPr>
              <a:t>Cloud Infrastructure</a:t>
            </a:r>
          </a:p>
          <a:p>
            <a:pPr algn="ctr"/>
            <a:r>
              <a:rPr lang="en-US" sz="800" dirty="0" smtClean="0">
                <a:latin typeface="Trebuchet MS" pitchFamily="34" charset="0"/>
              </a:rPr>
              <a:t>(compute nodes)</a:t>
            </a:r>
            <a:endParaRPr lang="nl-NL" sz="800" dirty="0" smtClean="0">
              <a:latin typeface="Trebuchet MS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304257" y="3959635"/>
            <a:ext cx="2195735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71800" y="3726285"/>
            <a:ext cx="1353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Management / Provisioning</a:t>
            </a:r>
            <a:endParaRPr lang="nl-NL" sz="8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265909" y="4276683"/>
            <a:ext cx="2198588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71800" y="4057759"/>
            <a:ext cx="10278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Logging / Reporting</a:t>
            </a:r>
            <a:endParaRPr lang="nl-NL" sz="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47664" y="4571529"/>
            <a:ext cx="0" cy="508942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691680" y="4518373"/>
            <a:ext cx="0" cy="508942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1509" y="4594901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Infrastructure</a:t>
            </a:r>
          </a:p>
          <a:p>
            <a:r>
              <a:rPr lang="en-US" sz="800" dirty="0" err="1" smtClean="0"/>
              <a:t>Mngmnt</a:t>
            </a:r>
            <a:endParaRPr lang="en-US" sz="800" dirty="0" smtClean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580112" y="4590381"/>
            <a:ext cx="0" cy="508942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380312" y="4590381"/>
            <a:ext cx="0" cy="508942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29486" y="4675575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Node</a:t>
            </a:r>
          </a:p>
          <a:p>
            <a:r>
              <a:rPr lang="en-US" sz="800" dirty="0" smtClean="0"/>
              <a:t>lifecycle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5277" y="4688761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Node</a:t>
            </a:r>
          </a:p>
          <a:p>
            <a:r>
              <a:rPr lang="en-US" sz="800" dirty="0" smtClean="0"/>
              <a:t>lifecycle</a:t>
            </a:r>
          </a:p>
        </p:txBody>
      </p:sp>
      <p:pic>
        <p:nvPicPr>
          <p:cNvPr id="27" name="Content Placeholder 5" descr="AMDATUh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0"/>
            <a:ext cx="3024336" cy="141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mdatu Presentatio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Amdatu Presentation</Template>
  <TotalTime>2604</TotalTime>
  <Words>681</Words>
  <Application>Microsoft Office PowerPoint</Application>
  <PresentationFormat>On-screen Show (4:3)</PresentationFormat>
  <Paragraphs>316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Amdatu Presentation</vt:lpstr>
      <vt:lpstr>Rapid Application Development for Dynamic Cloud Applications  ApacheCon NA 2011</vt:lpstr>
      <vt:lpstr>Agenda</vt:lpstr>
      <vt:lpstr>Speakers</vt:lpstr>
      <vt:lpstr>Positioning</vt:lpstr>
      <vt:lpstr>Concept</vt:lpstr>
      <vt:lpstr>Layering</vt:lpstr>
      <vt:lpstr>Platform</vt:lpstr>
      <vt:lpstr>Lifecycle</vt:lpstr>
      <vt:lpstr>Deployment</vt:lpstr>
      <vt:lpstr>Multi-tenancy</vt:lpstr>
      <vt:lpstr>Service Fabric</vt:lpstr>
      <vt:lpstr>Web Framework</vt:lpstr>
      <vt:lpstr>Projects</vt:lpstr>
      <vt:lpstr>Amdatu Mngmnt</vt:lpstr>
      <vt:lpstr>Amdatu Identity</vt:lpstr>
      <vt:lpstr>Amdatu BigData</vt:lpstr>
      <vt:lpstr>Amdatu OpenSocial</vt:lpstr>
      <vt:lpstr>Amdatu Semantic</vt:lpstr>
      <vt:lpstr>Amdatu Storage</vt:lpstr>
      <vt:lpstr>Demo</vt:lpstr>
      <vt:lpstr>Future</vt:lpstr>
      <vt:lpstr>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Bram de Kruijff</dc:creator>
  <cp:lastModifiedBy>Bram de Kruijff</cp:lastModifiedBy>
  <cp:revision>309</cp:revision>
  <cp:lastPrinted>2011-04-19T11:52:50Z</cp:lastPrinted>
  <dcterms:created xsi:type="dcterms:W3CDTF">2011-04-12T11:11:26Z</dcterms:created>
  <dcterms:modified xsi:type="dcterms:W3CDTF">2011-11-11T16:50:59Z</dcterms:modified>
</cp:coreProperties>
</file>