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24"/>
  </p:notesMasterIdLst>
  <p:sldIdLst>
    <p:sldId id="286" r:id="rId2"/>
    <p:sldId id="323" r:id="rId3"/>
    <p:sldId id="290" r:id="rId4"/>
    <p:sldId id="320" r:id="rId5"/>
    <p:sldId id="316" r:id="rId6"/>
    <p:sldId id="317" r:id="rId7"/>
    <p:sldId id="327" r:id="rId8"/>
    <p:sldId id="315" r:id="rId9"/>
    <p:sldId id="305" r:id="rId10"/>
    <p:sldId id="303" r:id="rId11"/>
    <p:sldId id="304" r:id="rId12"/>
    <p:sldId id="318" r:id="rId13"/>
    <p:sldId id="295" r:id="rId14"/>
    <p:sldId id="319" r:id="rId15"/>
    <p:sldId id="324" r:id="rId16"/>
    <p:sldId id="325" r:id="rId17"/>
    <p:sldId id="326" r:id="rId18"/>
    <p:sldId id="310" r:id="rId19"/>
    <p:sldId id="311" r:id="rId20"/>
    <p:sldId id="312" r:id="rId21"/>
    <p:sldId id="293" r:id="rId22"/>
    <p:sldId id="297" r:id="rId23"/>
  </p:sldIdLst>
  <p:sldSz cx="9144000" cy="6858000" type="screen4x3"/>
  <p:notesSz cx="7019925" cy="9305925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504" autoAdjust="0"/>
  </p:normalViewPr>
  <p:slideViewPr>
    <p:cSldViewPr>
      <p:cViewPr>
        <p:scale>
          <a:sx n="133" d="100"/>
          <a:sy n="133" d="100"/>
        </p:scale>
        <p:origin x="-990" y="10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F7CEC48-9E74-4046-AE84-F564D052E91A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l-NL"/>
        </a:p>
      </dgm:t>
    </dgm:pt>
    <dgm:pt modelId="{93AFE1A2-C666-4452-8739-A93CD9FFA9AC}">
      <dgm:prSet phldrT="[Text]"/>
      <dgm:spPr>
        <a:noFill/>
        <a:ln w="25400" cmpd="sng">
          <a:solidFill>
            <a:srgbClr val="C00000"/>
          </a:solidFill>
        </a:ln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Configuration</a:t>
          </a:r>
        </a:p>
      </dgm:t>
    </dgm:pt>
    <dgm:pt modelId="{F4117EE3-2BCF-403B-894D-366064D92DC7}" type="parTrans" cxnId="{CB836138-0B13-4C84-8F67-7D83DDD25ACB}">
      <dgm:prSet/>
      <dgm:spPr/>
      <dgm:t>
        <a:bodyPr/>
        <a:lstStyle/>
        <a:p>
          <a:endParaRPr lang="nl-NL"/>
        </a:p>
      </dgm:t>
    </dgm:pt>
    <dgm:pt modelId="{75579A60-5EAF-42F8-BDF1-FE04ACD24996}" type="sibTrans" cxnId="{CB836138-0B13-4C84-8F67-7D83DDD25ACB}">
      <dgm:prSet/>
      <dgm:spPr>
        <a:ln w="25400">
          <a:solidFill>
            <a:srgbClr val="C00000"/>
          </a:solidFill>
        </a:ln>
      </dgm:spPr>
      <dgm:t>
        <a:bodyPr/>
        <a:lstStyle/>
        <a:p>
          <a:endParaRPr lang="nl-NL"/>
        </a:p>
      </dgm:t>
    </dgm:pt>
    <dgm:pt modelId="{BB21ABDE-0C4D-4EBC-BBFC-7F9A914FF47C}">
      <dgm:prSet phldrT="[Text]"/>
      <dgm:spPr>
        <a:noFill/>
        <a:ln w="25400" cmpd="sng">
          <a:solidFill>
            <a:srgbClr val="C00000"/>
          </a:solidFill>
        </a:ln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Provisioning</a:t>
          </a:r>
          <a:endParaRPr lang="nl-NL" dirty="0">
            <a:solidFill>
              <a:schemeClr val="tx1"/>
            </a:solidFill>
          </a:endParaRPr>
        </a:p>
      </dgm:t>
    </dgm:pt>
    <dgm:pt modelId="{9F272F97-5111-480C-B5E1-B9B26890C0AE}" type="parTrans" cxnId="{4D1D6A7A-CA11-4C30-ADE0-4AC3689D1F21}">
      <dgm:prSet/>
      <dgm:spPr/>
      <dgm:t>
        <a:bodyPr/>
        <a:lstStyle/>
        <a:p>
          <a:endParaRPr lang="nl-NL"/>
        </a:p>
      </dgm:t>
    </dgm:pt>
    <dgm:pt modelId="{E65D3D28-7DBB-4521-A247-FB15703F3DAF}" type="sibTrans" cxnId="{4D1D6A7A-CA11-4C30-ADE0-4AC3689D1F21}">
      <dgm:prSet/>
      <dgm:spPr>
        <a:ln w="25400">
          <a:solidFill>
            <a:srgbClr val="C00000"/>
          </a:solidFill>
        </a:ln>
      </dgm:spPr>
      <dgm:t>
        <a:bodyPr/>
        <a:lstStyle/>
        <a:p>
          <a:endParaRPr lang="nl-NL"/>
        </a:p>
      </dgm:t>
    </dgm:pt>
    <dgm:pt modelId="{0F684D55-6407-4EF3-B3D9-D8BBF40C308B}">
      <dgm:prSet phldrT="[Text]"/>
      <dgm:spPr>
        <a:noFill/>
        <a:ln w="25400" cmpd="sng">
          <a:solidFill>
            <a:srgbClr val="C00000"/>
          </a:solidFill>
        </a:ln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Composition</a:t>
          </a:r>
          <a:endParaRPr lang="nl-NL" dirty="0">
            <a:solidFill>
              <a:schemeClr val="tx1"/>
            </a:solidFill>
          </a:endParaRPr>
        </a:p>
      </dgm:t>
    </dgm:pt>
    <dgm:pt modelId="{81519D43-2C34-4B59-AC37-4578DDE272B3}" type="parTrans" cxnId="{DF337D81-2CFC-4E7F-B547-A97A0F397EAA}">
      <dgm:prSet/>
      <dgm:spPr/>
      <dgm:t>
        <a:bodyPr/>
        <a:lstStyle/>
        <a:p>
          <a:endParaRPr lang="nl-NL"/>
        </a:p>
      </dgm:t>
    </dgm:pt>
    <dgm:pt modelId="{0875BFED-A394-42D1-A8F8-4532B1345525}" type="sibTrans" cxnId="{DF337D81-2CFC-4E7F-B547-A97A0F397EAA}">
      <dgm:prSet/>
      <dgm:spPr>
        <a:ln w="25400">
          <a:solidFill>
            <a:srgbClr val="C00000"/>
          </a:solidFill>
        </a:ln>
      </dgm:spPr>
      <dgm:t>
        <a:bodyPr/>
        <a:lstStyle/>
        <a:p>
          <a:endParaRPr lang="nl-NL"/>
        </a:p>
      </dgm:t>
    </dgm:pt>
    <dgm:pt modelId="{68210BD5-38DB-4CE9-9E34-2087AFC798DC}">
      <dgm:prSet phldrT="[Text]"/>
      <dgm:spPr>
        <a:noFill/>
        <a:ln w="25400" cmpd="sng">
          <a:solidFill>
            <a:srgbClr val="C00000"/>
          </a:solidFill>
        </a:ln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Monitoring</a:t>
          </a:r>
          <a:endParaRPr lang="nl-NL" dirty="0">
            <a:solidFill>
              <a:schemeClr val="tx1"/>
            </a:solidFill>
          </a:endParaRPr>
        </a:p>
      </dgm:t>
    </dgm:pt>
    <dgm:pt modelId="{027E8FD3-33F2-4AD0-85D8-B9DA690E78DA}" type="parTrans" cxnId="{21B55BF2-BDE7-4A6D-B8E0-0EBD41882E48}">
      <dgm:prSet/>
      <dgm:spPr/>
      <dgm:t>
        <a:bodyPr/>
        <a:lstStyle/>
        <a:p>
          <a:endParaRPr lang="nl-NL"/>
        </a:p>
      </dgm:t>
    </dgm:pt>
    <dgm:pt modelId="{7495F9E7-7307-43B4-83EE-57FCE3AADE4D}" type="sibTrans" cxnId="{21B55BF2-BDE7-4A6D-B8E0-0EBD41882E48}">
      <dgm:prSet/>
      <dgm:spPr>
        <a:ln w="25400">
          <a:solidFill>
            <a:srgbClr val="C00000"/>
          </a:solidFill>
        </a:ln>
      </dgm:spPr>
      <dgm:t>
        <a:bodyPr/>
        <a:lstStyle/>
        <a:p>
          <a:endParaRPr lang="nl-NL"/>
        </a:p>
      </dgm:t>
    </dgm:pt>
    <dgm:pt modelId="{EE85DC1D-9092-4DCB-B32F-08D1FFA554D2}">
      <dgm:prSet phldrT="[Text]"/>
      <dgm:spPr>
        <a:noFill/>
        <a:ln w="25400" cmpd="sng">
          <a:solidFill>
            <a:srgbClr val="C00000"/>
          </a:solidFill>
        </a:ln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Management</a:t>
          </a:r>
          <a:endParaRPr lang="nl-NL" dirty="0">
            <a:solidFill>
              <a:schemeClr val="tx1"/>
            </a:solidFill>
          </a:endParaRPr>
        </a:p>
      </dgm:t>
    </dgm:pt>
    <dgm:pt modelId="{03348EEF-0BD9-406B-853C-86D19B28F108}" type="parTrans" cxnId="{322646B0-764C-48DE-9487-F7CFF142B6CA}">
      <dgm:prSet/>
      <dgm:spPr/>
      <dgm:t>
        <a:bodyPr/>
        <a:lstStyle/>
        <a:p>
          <a:endParaRPr lang="nl-NL"/>
        </a:p>
      </dgm:t>
    </dgm:pt>
    <dgm:pt modelId="{259EEF45-07A3-44E9-AB83-93F78EAFBA3E}" type="sibTrans" cxnId="{322646B0-764C-48DE-9487-F7CFF142B6CA}">
      <dgm:prSet/>
      <dgm:spPr>
        <a:ln w="25400">
          <a:solidFill>
            <a:srgbClr val="C00000"/>
          </a:solidFill>
        </a:ln>
      </dgm:spPr>
      <dgm:t>
        <a:bodyPr/>
        <a:lstStyle/>
        <a:p>
          <a:endParaRPr lang="nl-NL"/>
        </a:p>
      </dgm:t>
    </dgm:pt>
    <dgm:pt modelId="{D7CD3050-6DA1-4BE6-9FD6-BF204E91AD47}" type="pres">
      <dgm:prSet presAssocID="{FF7CEC48-9E74-4046-AE84-F564D052E91A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nl-NL"/>
        </a:p>
      </dgm:t>
    </dgm:pt>
    <dgm:pt modelId="{85E1BA06-E9A9-4120-A837-A5EA7E813523}" type="pres">
      <dgm:prSet presAssocID="{93AFE1A2-C666-4452-8739-A93CD9FFA9AC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BFF24632-2AF6-499E-A41B-6DF50AE871B7}" type="pres">
      <dgm:prSet presAssocID="{93AFE1A2-C666-4452-8739-A93CD9FFA9AC}" presName="spNode" presStyleCnt="0"/>
      <dgm:spPr/>
    </dgm:pt>
    <dgm:pt modelId="{E274EE32-1280-4200-80E2-8261E5667CF8}" type="pres">
      <dgm:prSet presAssocID="{75579A60-5EAF-42F8-BDF1-FE04ACD24996}" presName="sibTrans" presStyleLbl="sibTrans1D1" presStyleIdx="0" presStyleCnt="5"/>
      <dgm:spPr/>
      <dgm:t>
        <a:bodyPr/>
        <a:lstStyle/>
        <a:p>
          <a:endParaRPr lang="nl-NL"/>
        </a:p>
      </dgm:t>
    </dgm:pt>
    <dgm:pt modelId="{14D4F937-2A95-4E71-AC17-AC28C87CFE63}" type="pres">
      <dgm:prSet presAssocID="{BB21ABDE-0C4D-4EBC-BBFC-7F9A914FF47C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1D328D2D-6178-40C2-B5B3-8E704E6088B8}" type="pres">
      <dgm:prSet presAssocID="{BB21ABDE-0C4D-4EBC-BBFC-7F9A914FF47C}" presName="spNode" presStyleCnt="0"/>
      <dgm:spPr/>
    </dgm:pt>
    <dgm:pt modelId="{55D3D2EB-0160-4955-8CDA-11D3E3D22733}" type="pres">
      <dgm:prSet presAssocID="{E65D3D28-7DBB-4521-A247-FB15703F3DAF}" presName="sibTrans" presStyleLbl="sibTrans1D1" presStyleIdx="1" presStyleCnt="5"/>
      <dgm:spPr/>
      <dgm:t>
        <a:bodyPr/>
        <a:lstStyle/>
        <a:p>
          <a:endParaRPr lang="nl-NL"/>
        </a:p>
      </dgm:t>
    </dgm:pt>
    <dgm:pt modelId="{9F3D1272-F3AA-4503-8DD1-FF8384B7CFF0}" type="pres">
      <dgm:prSet presAssocID="{0F684D55-6407-4EF3-B3D9-D8BBF40C308B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82B5D6E4-4A62-4911-B71C-19F8A7F92EA6}" type="pres">
      <dgm:prSet presAssocID="{0F684D55-6407-4EF3-B3D9-D8BBF40C308B}" presName="spNode" presStyleCnt="0"/>
      <dgm:spPr/>
    </dgm:pt>
    <dgm:pt modelId="{9CD9206F-FD39-4B58-8613-574FECC0FE7B}" type="pres">
      <dgm:prSet presAssocID="{0875BFED-A394-42D1-A8F8-4532B1345525}" presName="sibTrans" presStyleLbl="sibTrans1D1" presStyleIdx="2" presStyleCnt="5"/>
      <dgm:spPr/>
      <dgm:t>
        <a:bodyPr/>
        <a:lstStyle/>
        <a:p>
          <a:endParaRPr lang="nl-NL"/>
        </a:p>
      </dgm:t>
    </dgm:pt>
    <dgm:pt modelId="{90EF2CF1-921F-4398-96B0-722D7136DA72}" type="pres">
      <dgm:prSet presAssocID="{68210BD5-38DB-4CE9-9E34-2087AFC798DC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F0340B43-6549-4A42-BD35-565F32C460BA}" type="pres">
      <dgm:prSet presAssocID="{68210BD5-38DB-4CE9-9E34-2087AFC798DC}" presName="spNode" presStyleCnt="0"/>
      <dgm:spPr/>
    </dgm:pt>
    <dgm:pt modelId="{B2D5068D-D094-44FB-B896-01BFCF8C189E}" type="pres">
      <dgm:prSet presAssocID="{7495F9E7-7307-43B4-83EE-57FCE3AADE4D}" presName="sibTrans" presStyleLbl="sibTrans1D1" presStyleIdx="3" presStyleCnt="5"/>
      <dgm:spPr/>
      <dgm:t>
        <a:bodyPr/>
        <a:lstStyle/>
        <a:p>
          <a:endParaRPr lang="nl-NL"/>
        </a:p>
      </dgm:t>
    </dgm:pt>
    <dgm:pt modelId="{4A75EC62-C339-4830-858B-729CCF71FC60}" type="pres">
      <dgm:prSet presAssocID="{EE85DC1D-9092-4DCB-B32F-08D1FFA554D2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10BAFE3E-1856-4202-99C3-973DE99B9F8D}" type="pres">
      <dgm:prSet presAssocID="{EE85DC1D-9092-4DCB-B32F-08D1FFA554D2}" presName="spNode" presStyleCnt="0"/>
      <dgm:spPr/>
    </dgm:pt>
    <dgm:pt modelId="{43DF9FB3-6A2B-4E1B-901B-30C268C10837}" type="pres">
      <dgm:prSet presAssocID="{259EEF45-07A3-44E9-AB83-93F78EAFBA3E}" presName="sibTrans" presStyleLbl="sibTrans1D1" presStyleIdx="4" presStyleCnt="5"/>
      <dgm:spPr/>
      <dgm:t>
        <a:bodyPr/>
        <a:lstStyle/>
        <a:p>
          <a:endParaRPr lang="nl-NL"/>
        </a:p>
      </dgm:t>
    </dgm:pt>
  </dgm:ptLst>
  <dgm:cxnLst>
    <dgm:cxn modelId="{322646B0-764C-48DE-9487-F7CFF142B6CA}" srcId="{FF7CEC48-9E74-4046-AE84-F564D052E91A}" destId="{EE85DC1D-9092-4DCB-B32F-08D1FFA554D2}" srcOrd="4" destOrd="0" parTransId="{03348EEF-0BD9-406B-853C-86D19B28F108}" sibTransId="{259EEF45-07A3-44E9-AB83-93F78EAFBA3E}"/>
    <dgm:cxn modelId="{21B55BF2-BDE7-4A6D-B8E0-0EBD41882E48}" srcId="{FF7CEC48-9E74-4046-AE84-F564D052E91A}" destId="{68210BD5-38DB-4CE9-9E34-2087AFC798DC}" srcOrd="3" destOrd="0" parTransId="{027E8FD3-33F2-4AD0-85D8-B9DA690E78DA}" sibTransId="{7495F9E7-7307-43B4-83EE-57FCE3AADE4D}"/>
    <dgm:cxn modelId="{F39B0688-6F66-49EA-95AA-26789CE5571F}" type="presOf" srcId="{0875BFED-A394-42D1-A8F8-4532B1345525}" destId="{9CD9206F-FD39-4B58-8613-574FECC0FE7B}" srcOrd="0" destOrd="0" presId="urn:microsoft.com/office/officeart/2005/8/layout/cycle5"/>
    <dgm:cxn modelId="{BAD17852-F268-44B2-A9B5-9ED9DDEAE746}" type="presOf" srcId="{E65D3D28-7DBB-4521-A247-FB15703F3DAF}" destId="{55D3D2EB-0160-4955-8CDA-11D3E3D22733}" srcOrd="0" destOrd="0" presId="urn:microsoft.com/office/officeart/2005/8/layout/cycle5"/>
    <dgm:cxn modelId="{CB836138-0B13-4C84-8F67-7D83DDD25ACB}" srcId="{FF7CEC48-9E74-4046-AE84-F564D052E91A}" destId="{93AFE1A2-C666-4452-8739-A93CD9FFA9AC}" srcOrd="0" destOrd="0" parTransId="{F4117EE3-2BCF-403B-894D-366064D92DC7}" sibTransId="{75579A60-5EAF-42F8-BDF1-FE04ACD24996}"/>
    <dgm:cxn modelId="{2DB6C0F1-5C10-42A4-977E-16E83AFF0950}" type="presOf" srcId="{0F684D55-6407-4EF3-B3D9-D8BBF40C308B}" destId="{9F3D1272-F3AA-4503-8DD1-FF8384B7CFF0}" srcOrd="0" destOrd="0" presId="urn:microsoft.com/office/officeart/2005/8/layout/cycle5"/>
    <dgm:cxn modelId="{4D1D6A7A-CA11-4C30-ADE0-4AC3689D1F21}" srcId="{FF7CEC48-9E74-4046-AE84-F564D052E91A}" destId="{BB21ABDE-0C4D-4EBC-BBFC-7F9A914FF47C}" srcOrd="1" destOrd="0" parTransId="{9F272F97-5111-480C-B5E1-B9B26890C0AE}" sibTransId="{E65D3D28-7DBB-4521-A247-FB15703F3DAF}"/>
    <dgm:cxn modelId="{1DE681BF-E67A-4B6B-8C36-7FAFFE13E79C}" type="presOf" srcId="{7495F9E7-7307-43B4-83EE-57FCE3AADE4D}" destId="{B2D5068D-D094-44FB-B896-01BFCF8C189E}" srcOrd="0" destOrd="0" presId="urn:microsoft.com/office/officeart/2005/8/layout/cycle5"/>
    <dgm:cxn modelId="{DF337D81-2CFC-4E7F-B547-A97A0F397EAA}" srcId="{FF7CEC48-9E74-4046-AE84-F564D052E91A}" destId="{0F684D55-6407-4EF3-B3D9-D8BBF40C308B}" srcOrd="2" destOrd="0" parTransId="{81519D43-2C34-4B59-AC37-4578DDE272B3}" sibTransId="{0875BFED-A394-42D1-A8F8-4532B1345525}"/>
    <dgm:cxn modelId="{20DDB25E-EA23-4385-BD4B-BFEB89FA9723}" type="presOf" srcId="{93AFE1A2-C666-4452-8739-A93CD9FFA9AC}" destId="{85E1BA06-E9A9-4120-A837-A5EA7E813523}" srcOrd="0" destOrd="0" presId="urn:microsoft.com/office/officeart/2005/8/layout/cycle5"/>
    <dgm:cxn modelId="{E81871A1-F5F8-4A7A-8A2C-C9D975154A3C}" type="presOf" srcId="{68210BD5-38DB-4CE9-9E34-2087AFC798DC}" destId="{90EF2CF1-921F-4398-96B0-722D7136DA72}" srcOrd="0" destOrd="0" presId="urn:microsoft.com/office/officeart/2005/8/layout/cycle5"/>
    <dgm:cxn modelId="{EE183FF1-F363-4DCD-A920-AC5C404BE9B1}" type="presOf" srcId="{259EEF45-07A3-44E9-AB83-93F78EAFBA3E}" destId="{43DF9FB3-6A2B-4E1B-901B-30C268C10837}" srcOrd="0" destOrd="0" presId="urn:microsoft.com/office/officeart/2005/8/layout/cycle5"/>
    <dgm:cxn modelId="{8CCF7934-B89A-4209-89B3-2994B3286DB5}" type="presOf" srcId="{BB21ABDE-0C4D-4EBC-BBFC-7F9A914FF47C}" destId="{14D4F937-2A95-4E71-AC17-AC28C87CFE63}" srcOrd="0" destOrd="0" presId="urn:microsoft.com/office/officeart/2005/8/layout/cycle5"/>
    <dgm:cxn modelId="{47A2ABAB-7D6E-47CB-8BDC-856FE0A66C02}" type="presOf" srcId="{75579A60-5EAF-42F8-BDF1-FE04ACD24996}" destId="{E274EE32-1280-4200-80E2-8261E5667CF8}" srcOrd="0" destOrd="0" presId="urn:microsoft.com/office/officeart/2005/8/layout/cycle5"/>
    <dgm:cxn modelId="{1F0A44FF-8016-4789-9828-AA7066312804}" type="presOf" srcId="{EE85DC1D-9092-4DCB-B32F-08D1FFA554D2}" destId="{4A75EC62-C339-4830-858B-729CCF71FC60}" srcOrd="0" destOrd="0" presId="urn:microsoft.com/office/officeart/2005/8/layout/cycle5"/>
    <dgm:cxn modelId="{9267CD04-47CD-44DA-9C24-5ADCBD03BFD2}" type="presOf" srcId="{FF7CEC48-9E74-4046-AE84-F564D052E91A}" destId="{D7CD3050-6DA1-4BE6-9FD6-BF204E91AD47}" srcOrd="0" destOrd="0" presId="urn:microsoft.com/office/officeart/2005/8/layout/cycle5"/>
    <dgm:cxn modelId="{E0094909-711E-4992-906B-0A7BB753ACF6}" type="presParOf" srcId="{D7CD3050-6DA1-4BE6-9FD6-BF204E91AD47}" destId="{85E1BA06-E9A9-4120-A837-A5EA7E813523}" srcOrd="0" destOrd="0" presId="urn:microsoft.com/office/officeart/2005/8/layout/cycle5"/>
    <dgm:cxn modelId="{58131119-6CF6-4AC4-8C7C-339485781C4C}" type="presParOf" srcId="{D7CD3050-6DA1-4BE6-9FD6-BF204E91AD47}" destId="{BFF24632-2AF6-499E-A41B-6DF50AE871B7}" srcOrd="1" destOrd="0" presId="urn:microsoft.com/office/officeart/2005/8/layout/cycle5"/>
    <dgm:cxn modelId="{4AE11F17-1CAA-4941-85CF-E38568EA5640}" type="presParOf" srcId="{D7CD3050-6DA1-4BE6-9FD6-BF204E91AD47}" destId="{E274EE32-1280-4200-80E2-8261E5667CF8}" srcOrd="2" destOrd="0" presId="urn:microsoft.com/office/officeart/2005/8/layout/cycle5"/>
    <dgm:cxn modelId="{C71DD390-B8E1-4851-9948-E3A899C9BA3D}" type="presParOf" srcId="{D7CD3050-6DA1-4BE6-9FD6-BF204E91AD47}" destId="{14D4F937-2A95-4E71-AC17-AC28C87CFE63}" srcOrd="3" destOrd="0" presId="urn:microsoft.com/office/officeart/2005/8/layout/cycle5"/>
    <dgm:cxn modelId="{3E92955E-65C5-4EFE-82A1-605DC79195C1}" type="presParOf" srcId="{D7CD3050-6DA1-4BE6-9FD6-BF204E91AD47}" destId="{1D328D2D-6178-40C2-B5B3-8E704E6088B8}" srcOrd="4" destOrd="0" presId="urn:microsoft.com/office/officeart/2005/8/layout/cycle5"/>
    <dgm:cxn modelId="{2F07B8BD-193B-4BA7-A76B-EFFDC61263C8}" type="presParOf" srcId="{D7CD3050-6DA1-4BE6-9FD6-BF204E91AD47}" destId="{55D3D2EB-0160-4955-8CDA-11D3E3D22733}" srcOrd="5" destOrd="0" presId="urn:microsoft.com/office/officeart/2005/8/layout/cycle5"/>
    <dgm:cxn modelId="{8D31E3F1-9A38-4DC8-8479-D5ACC2AE6368}" type="presParOf" srcId="{D7CD3050-6DA1-4BE6-9FD6-BF204E91AD47}" destId="{9F3D1272-F3AA-4503-8DD1-FF8384B7CFF0}" srcOrd="6" destOrd="0" presId="urn:microsoft.com/office/officeart/2005/8/layout/cycle5"/>
    <dgm:cxn modelId="{FE34A57D-5061-4893-A555-F1BC45258FFA}" type="presParOf" srcId="{D7CD3050-6DA1-4BE6-9FD6-BF204E91AD47}" destId="{82B5D6E4-4A62-4911-B71C-19F8A7F92EA6}" srcOrd="7" destOrd="0" presId="urn:microsoft.com/office/officeart/2005/8/layout/cycle5"/>
    <dgm:cxn modelId="{CF6AB181-9926-432A-8CC2-3BBF0DF52651}" type="presParOf" srcId="{D7CD3050-6DA1-4BE6-9FD6-BF204E91AD47}" destId="{9CD9206F-FD39-4B58-8613-574FECC0FE7B}" srcOrd="8" destOrd="0" presId="urn:microsoft.com/office/officeart/2005/8/layout/cycle5"/>
    <dgm:cxn modelId="{0090DAF7-029D-4984-8C0F-39417B490C6C}" type="presParOf" srcId="{D7CD3050-6DA1-4BE6-9FD6-BF204E91AD47}" destId="{90EF2CF1-921F-4398-96B0-722D7136DA72}" srcOrd="9" destOrd="0" presId="urn:microsoft.com/office/officeart/2005/8/layout/cycle5"/>
    <dgm:cxn modelId="{65DFB358-1709-4248-ABF5-9E342E22CB16}" type="presParOf" srcId="{D7CD3050-6DA1-4BE6-9FD6-BF204E91AD47}" destId="{F0340B43-6549-4A42-BD35-565F32C460BA}" srcOrd="10" destOrd="0" presId="urn:microsoft.com/office/officeart/2005/8/layout/cycle5"/>
    <dgm:cxn modelId="{09D0110F-4E6B-408C-9CFC-91A688C15838}" type="presParOf" srcId="{D7CD3050-6DA1-4BE6-9FD6-BF204E91AD47}" destId="{B2D5068D-D094-44FB-B896-01BFCF8C189E}" srcOrd="11" destOrd="0" presId="urn:microsoft.com/office/officeart/2005/8/layout/cycle5"/>
    <dgm:cxn modelId="{6B7E889D-9730-4DD3-B6AE-0D11EC6C7BBB}" type="presParOf" srcId="{D7CD3050-6DA1-4BE6-9FD6-BF204E91AD47}" destId="{4A75EC62-C339-4830-858B-729CCF71FC60}" srcOrd="12" destOrd="0" presId="urn:microsoft.com/office/officeart/2005/8/layout/cycle5"/>
    <dgm:cxn modelId="{2A8C405F-3B36-4B5C-8D77-ED0526B63034}" type="presParOf" srcId="{D7CD3050-6DA1-4BE6-9FD6-BF204E91AD47}" destId="{10BAFE3E-1856-4202-99C3-973DE99B9F8D}" srcOrd="13" destOrd="0" presId="urn:microsoft.com/office/officeart/2005/8/layout/cycle5"/>
    <dgm:cxn modelId="{BE40022C-5006-457F-B9DD-E5C6D54ED930}" type="presParOf" srcId="{D7CD3050-6DA1-4BE6-9FD6-BF204E91AD47}" destId="{43DF9FB3-6A2B-4E1B-901B-30C268C10837}" srcOrd="14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E1BA06-E9A9-4120-A837-A5EA7E813523}">
      <dsp:nvSpPr>
        <dsp:cNvPr id="0" name=""/>
        <dsp:cNvSpPr/>
      </dsp:nvSpPr>
      <dsp:spPr>
        <a:xfrm>
          <a:off x="1771192" y="1048"/>
          <a:ext cx="922110" cy="599371"/>
        </a:xfrm>
        <a:prstGeom prst="roundRect">
          <a:avLst/>
        </a:prstGeom>
        <a:noFill/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>
              <a:solidFill>
                <a:schemeClr val="tx1"/>
              </a:solidFill>
            </a:rPr>
            <a:t>Configuration</a:t>
          </a:r>
        </a:p>
      </dsp:txBody>
      <dsp:txXfrm>
        <a:off x="1800451" y="30307"/>
        <a:ext cx="863592" cy="540853"/>
      </dsp:txXfrm>
    </dsp:sp>
    <dsp:sp modelId="{E274EE32-1280-4200-80E2-8261E5667CF8}">
      <dsp:nvSpPr>
        <dsp:cNvPr id="0" name=""/>
        <dsp:cNvSpPr/>
      </dsp:nvSpPr>
      <dsp:spPr>
        <a:xfrm>
          <a:off x="1034310" y="300734"/>
          <a:ext cx="2395875" cy="2395875"/>
        </a:xfrm>
        <a:custGeom>
          <a:avLst/>
          <a:gdLst/>
          <a:ahLst/>
          <a:cxnLst/>
          <a:rect l="0" t="0" r="0" b="0"/>
          <a:pathLst>
            <a:path>
              <a:moveTo>
                <a:pt x="1782636" y="152384"/>
              </a:moveTo>
              <a:arcTo wR="1197937" hR="1197937" stAng="17952898" swAng="1212392"/>
            </a:path>
          </a:pathLst>
        </a:custGeom>
        <a:noFill/>
        <a:ln w="25400" cap="rnd" cmpd="sng" algn="ctr">
          <a:solidFill>
            <a:srgbClr val="C00000"/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D4F937-2A95-4E71-AC17-AC28C87CFE63}">
      <dsp:nvSpPr>
        <dsp:cNvPr id="0" name=""/>
        <dsp:cNvSpPr/>
      </dsp:nvSpPr>
      <dsp:spPr>
        <a:xfrm>
          <a:off x="2910499" y="828803"/>
          <a:ext cx="922110" cy="599371"/>
        </a:xfrm>
        <a:prstGeom prst="roundRect">
          <a:avLst/>
        </a:prstGeom>
        <a:noFill/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>
              <a:solidFill>
                <a:schemeClr val="tx1"/>
              </a:solidFill>
            </a:rPr>
            <a:t>Provisioning</a:t>
          </a:r>
          <a:endParaRPr lang="nl-NL" sz="1000" kern="1200" dirty="0">
            <a:solidFill>
              <a:schemeClr val="tx1"/>
            </a:solidFill>
          </a:endParaRPr>
        </a:p>
      </dsp:txBody>
      <dsp:txXfrm>
        <a:off x="2939758" y="858062"/>
        <a:ext cx="863592" cy="540853"/>
      </dsp:txXfrm>
    </dsp:sp>
    <dsp:sp modelId="{55D3D2EB-0160-4955-8CDA-11D3E3D22733}">
      <dsp:nvSpPr>
        <dsp:cNvPr id="0" name=""/>
        <dsp:cNvSpPr/>
      </dsp:nvSpPr>
      <dsp:spPr>
        <a:xfrm>
          <a:off x="1034310" y="300734"/>
          <a:ext cx="2395875" cy="2395875"/>
        </a:xfrm>
        <a:custGeom>
          <a:avLst/>
          <a:gdLst/>
          <a:ahLst/>
          <a:cxnLst/>
          <a:rect l="0" t="0" r="0" b="0"/>
          <a:pathLst>
            <a:path>
              <a:moveTo>
                <a:pt x="2393008" y="1280765"/>
              </a:moveTo>
              <a:arcTo wR="1197937" hR="1197937" stAng="21837881" swAng="1360387"/>
            </a:path>
          </a:pathLst>
        </a:custGeom>
        <a:noFill/>
        <a:ln w="25400" cap="rnd" cmpd="sng" algn="ctr">
          <a:solidFill>
            <a:srgbClr val="C00000"/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3D1272-F3AA-4503-8DD1-FF8384B7CFF0}">
      <dsp:nvSpPr>
        <dsp:cNvPr id="0" name=""/>
        <dsp:cNvSpPr/>
      </dsp:nvSpPr>
      <dsp:spPr>
        <a:xfrm>
          <a:off x="2475323" y="2168138"/>
          <a:ext cx="922110" cy="599371"/>
        </a:xfrm>
        <a:prstGeom prst="roundRect">
          <a:avLst/>
        </a:prstGeom>
        <a:noFill/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>
              <a:solidFill>
                <a:schemeClr val="tx1"/>
              </a:solidFill>
            </a:rPr>
            <a:t>Composition</a:t>
          </a:r>
          <a:endParaRPr lang="nl-NL" sz="1000" kern="1200" dirty="0">
            <a:solidFill>
              <a:schemeClr val="tx1"/>
            </a:solidFill>
          </a:endParaRPr>
        </a:p>
      </dsp:txBody>
      <dsp:txXfrm>
        <a:off x="2504582" y="2197397"/>
        <a:ext cx="863592" cy="540853"/>
      </dsp:txXfrm>
    </dsp:sp>
    <dsp:sp modelId="{9CD9206F-FD39-4B58-8613-574FECC0FE7B}">
      <dsp:nvSpPr>
        <dsp:cNvPr id="0" name=""/>
        <dsp:cNvSpPr/>
      </dsp:nvSpPr>
      <dsp:spPr>
        <a:xfrm>
          <a:off x="1034310" y="300734"/>
          <a:ext cx="2395875" cy="2395875"/>
        </a:xfrm>
        <a:custGeom>
          <a:avLst/>
          <a:gdLst/>
          <a:ahLst/>
          <a:cxnLst/>
          <a:rect l="0" t="0" r="0" b="0"/>
          <a:pathLst>
            <a:path>
              <a:moveTo>
                <a:pt x="1345109" y="2386800"/>
              </a:moveTo>
              <a:arcTo wR="1197937" hR="1197937" stAng="4976588" swAng="846824"/>
            </a:path>
          </a:pathLst>
        </a:custGeom>
        <a:noFill/>
        <a:ln w="25400" cap="rnd" cmpd="sng" algn="ctr">
          <a:solidFill>
            <a:srgbClr val="C00000"/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EF2CF1-921F-4398-96B0-722D7136DA72}">
      <dsp:nvSpPr>
        <dsp:cNvPr id="0" name=""/>
        <dsp:cNvSpPr/>
      </dsp:nvSpPr>
      <dsp:spPr>
        <a:xfrm>
          <a:off x="1067062" y="2168138"/>
          <a:ext cx="922110" cy="599371"/>
        </a:xfrm>
        <a:prstGeom prst="roundRect">
          <a:avLst/>
        </a:prstGeom>
        <a:noFill/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>
              <a:solidFill>
                <a:schemeClr val="tx1"/>
              </a:solidFill>
            </a:rPr>
            <a:t>Monitoring</a:t>
          </a:r>
          <a:endParaRPr lang="nl-NL" sz="1000" kern="1200" dirty="0">
            <a:solidFill>
              <a:schemeClr val="tx1"/>
            </a:solidFill>
          </a:endParaRPr>
        </a:p>
      </dsp:txBody>
      <dsp:txXfrm>
        <a:off x="1096321" y="2197397"/>
        <a:ext cx="863592" cy="540853"/>
      </dsp:txXfrm>
    </dsp:sp>
    <dsp:sp modelId="{B2D5068D-D094-44FB-B896-01BFCF8C189E}">
      <dsp:nvSpPr>
        <dsp:cNvPr id="0" name=""/>
        <dsp:cNvSpPr/>
      </dsp:nvSpPr>
      <dsp:spPr>
        <a:xfrm>
          <a:off x="1034310" y="300734"/>
          <a:ext cx="2395875" cy="2395875"/>
        </a:xfrm>
        <a:custGeom>
          <a:avLst/>
          <a:gdLst/>
          <a:ahLst/>
          <a:cxnLst/>
          <a:rect l="0" t="0" r="0" b="0"/>
          <a:pathLst>
            <a:path>
              <a:moveTo>
                <a:pt x="127150" y="1735031"/>
              </a:moveTo>
              <a:arcTo wR="1197937" hR="1197937" stAng="9201732" swAng="1360387"/>
            </a:path>
          </a:pathLst>
        </a:custGeom>
        <a:noFill/>
        <a:ln w="25400" cap="rnd" cmpd="sng" algn="ctr">
          <a:solidFill>
            <a:srgbClr val="C00000"/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75EC62-C339-4830-858B-729CCF71FC60}">
      <dsp:nvSpPr>
        <dsp:cNvPr id="0" name=""/>
        <dsp:cNvSpPr/>
      </dsp:nvSpPr>
      <dsp:spPr>
        <a:xfrm>
          <a:off x="631886" y="828803"/>
          <a:ext cx="922110" cy="599371"/>
        </a:xfrm>
        <a:prstGeom prst="roundRect">
          <a:avLst/>
        </a:prstGeom>
        <a:noFill/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>
              <a:solidFill>
                <a:schemeClr val="tx1"/>
              </a:solidFill>
            </a:rPr>
            <a:t>Management</a:t>
          </a:r>
          <a:endParaRPr lang="nl-NL" sz="1000" kern="1200" dirty="0">
            <a:solidFill>
              <a:schemeClr val="tx1"/>
            </a:solidFill>
          </a:endParaRPr>
        </a:p>
      </dsp:txBody>
      <dsp:txXfrm>
        <a:off x="661145" y="858062"/>
        <a:ext cx="863592" cy="540853"/>
      </dsp:txXfrm>
    </dsp:sp>
    <dsp:sp modelId="{43DF9FB3-6A2B-4E1B-901B-30C268C10837}">
      <dsp:nvSpPr>
        <dsp:cNvPr id="0" name=""/>
        <dsp:cNvSpPr/>
      </dsp:nvSpPr>
      <dsp:spPr>
        <a:xfrm>
          <a:off x="1034310" y="300734"/>
          <a:ext cx="2395875" cy="2395875"/>
        </a:xfrm>
        <a:custGeom>
          <a:avLst/>
          <a:gdLst/>
          <a:ahLst/>
          <a:cxnLst/>
          <a:rect l="0" t="0" r="0" b="0"/>
          <a:pathLst>
            <a:path>
              <a:moveTo>
                <a:pt x="288085" y="418692"/>
              </a:moveTo>
              <a:arcTo wR="1197937" hR="1197937" stAng="13234710" swAng="1212392"/>
            </a:path>
          </a:pathLst>
        </a:custGeom>
        <a:noFill/>
        <a:ln w="25400" cap="rnd" cmpd="sng" algn="ctr">
          <a:solidFill>
            <a:srgbClr val="C00000"/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42603" cy="465615"/>
          </a:xfrm>
          <a:prstGeom prst="rect">
            <a:avLst/>
          </a:prstGeom>
        </p:spPr>
        <p:txBody>
          <a:bodyPr vert="horz" lIns="91541" tIns="45770" rIns="91541" bIns="4577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5733" y="0"/>
            <a:ext cx="3042603" cy="465615"/>
          </a:xfrm>
          <a:prstGeom prst="rect">
            <a:avLst/>
          </a:prstGeom>
        </p:spPr>
        <p:txBody>
          <a:bodyPr vert="horz" lIns="91541" tIns="45770" rIns="91541" bIns="45770" rtlCol="0"/>
          <a:lstStyle>
            <a:lvl1pPr algn="r">
              <a:defRPr sz="1200"/>
            </a:lvl1pPr>
          </a:lstStyle>
          <a:p>
            <a:fld id="{D79E8326-44F5-4F83-97D0-C97DB4506C4B}" type="datetimeFigureOut">
              <a:rPr lang="nl-NL" smtClean="0"/>
              <a:pPr/>
              <a:t>11-11-2011</a:t>
            </a:fld>
            <a:endParaRPr lang="nl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2688" y="696913"/>
            <a:ext cx="4654550" cy="34909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41" tIns="45770" rIns="91541" bIns="45770" rtlCol="0" anchor="ctr"/>
          <a:lstStyle/>
          <a:p>
            <a:endParaRPr lang="nl-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629" y="4420950"/>
            <a:ext cx="5614668" cy="4187349"/>
          </a:xfrm>
          <a:prstGeom prst="rect">
            <a:avLst/>
          </a:prstGeom>
        </p:spPr>
        <p:txBody>
          <a:bodyPr vert="horz" lIns="91541" tIns="45770" rIns="91541" bIns="4577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38722"/>
            <a:ext cx="3042603" cy="465615"/>
          </a:xfrm>
          <a:prstGeom prst="rect">
            <a:avLst/>
          </a:prstGeom>
        </p:spPr>
        <p:txBody>
          <a:bodyPr vert="horz" lIns="91541" tIns="45770" rIns="91541" bIns="4577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5733" y="8838722"/>
            <a:ext cx="3042603" cy="465615"/>
          </a:xfrm>
          <a:prstGeom prst="rect">
            <a:avLst/>
          </a:prstGeom>
        </p:spPr>
        <p:txBody>
          <a:bodyPr vert="horz" lIns="91541" tIns="45770" rIns="91541" bIns="45770" rtlCol="0" anchor="b"/>
          <a:lstStyle>
            <a:lvl1pPr algn="r">
              <a:defRPr sz="1200"/>
            </a:lvl1pPr>
          </a:lstStyle>
          <a:p>
            <a:fld id="{04DDF984-C954-41B2-8F7C-53D9E70DD116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205175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bramk</a:t>
            </a:r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DDF984-C954-41B2-8F7C-53D9E70DD116}" type="slidenum">
              <a:rPr lang="nl-NL" smtClean="0"/>
              <a:pPr/>
              <a:t>1</a:t>
            </a:fld>
            <a:endParaRPr lang="nl-NL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marrs</a:t>
            </a:r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DDF984-C954-41B2-8F7C-53D9E70DD116}" type="slidenum">
              <a:rPr lang="nl-NL" smtClean="0"/>
              <a:pPr/>
              <a:t>10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4693838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bramk</a:t>
            </a:r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DDF984-C954-41B2-8F7C-53D9E70DD116}" type="slidenum">
              <a:rPr lang="nl-NL" smtClean="0"/>
              <a:pPr/>
              <a:t>11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4401475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bramk</a:t>
            </a:r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DDF984-C954-41B2-8F7C-53D9E70DD116}" type="slidenum">
              <a:rPr lang="nl-NL" smtClean="0"/>
              <a:pPr/>
              <a:t>12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1229249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marrs</a:t>
            </a:r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DDF984-C954-41B2-8F7C-53D9E70DD116}" type="slidenum">
              <a:rPr lang="nl-NL" smtClean="0"/>
              <a:pPr/>
              <a:t>13</a:t>
            </a:fld>
            <a:endParaRPr lang="nl-NL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/>
              <a:t>marrs</a:t>
            </a:r>
            <a:endParaRPr lang="nl-NL" dirty="0" smtClean="0"/>
          </a:p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DDF984-C954-41B2-8F7C-53D9E70DD116}" type="slidenum">
              <a:rPr lang="nl-NL" smtClean="0"/>
              <a:pPr/>
              <a:t>14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5251667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/>
              <a:t>marrs</a:t>
            </a:r>
            <a:endParaRPr lang="nl-NL" dirty="0" smtClean="0"/>
          </a:p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DDF984-C954-41B2-8F7C-53D9E70DD116}" type="slidenum">
              <a:rPr lang="nl-NL" smtClean="0"/>
              <a:pPr/>
              <a:t>15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2626390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/>
              <a:t>bramk</a:t>
            </a:r>
            <a:endParaRPr lang="nl-NL" dirty="0" smtClean="0"/>
          </a:p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DDF984-C954-41B2-8F7C-53D9E70DD116}" type="slidenum">
              <a:rPr lang="nl-NL" smtClean="0"/>
              <a:pPr/>
              <a:t>16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374063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/>
              <a:t>bramk</a:t>
            </a:r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DDF984-C954-41B2-8F7C-53D9E70DD116}" type="slidenum">
              <a:rPr lang="nl-NL" smtClean="0"/>
              <a:pPr/>
              <a:t>17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0245136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/>
              <a:t>marrs</a:t>
            </a:r>
            <a:endParaRPr lang="nl-NL" dirty="0" smtClean="0"/>
          </a:p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DDF984-C954-41B2-8F7C-53D9E70DD116}" type="slidenum">
              <a:rPr lang="nl-NL" smtClean="0"/>
              <a:pPr/>
              <a:t>18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9988779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/>
              <a:t>marrs</a:t>
            </a:r>
            <a:endParaRPr lang="nl-NL" dirty="0" smtClean="0"/>
          </a:p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DDF984-C954-41B2-8F7C-53D9E70DD116}" type="slidenum">
              <a:rPr lang="nl-NL" smtClean="0"/>
              <a:pPr/>
              <a:t>19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632659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bramk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DDF984-C954-41B2-8F7C-53D9E70DD116}" type="slidenum">
              <a:rPr lang="nl-NL" smtClean="0"/>
              <a:pPr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394936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bramk</a:t>
            </a:r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DDF984-C954-41B2-8F7C-53D9E70DD116}" type="slidenum">
              <a:rPr lang="nl-NL" smtClean="0"/>
              <a:pPr/>
              <a:t>20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3173512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/>
              <a:t>marrs</a:t>
            </a:r>
            <a:endParaRPr lang="nl-NL" dirty="0" smtClean="0"/>
          </a:p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DDF984-C954-41B2-8F7C-53D9E70DD116}" type="slidenum">
              <a:rPr lang="nl-NL" smtClean="0"/>
              <a:pPr/>
              <a:t>21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3686743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/>
              <a:t>marrs</a:t>
            </a:r>
            <a:endParaRPr lang="nl-NL" dirty="0" smtClean="0"/>
          </a:p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DDF984-C954-41B2-8F7C-53D9E70DD116}" type="slidenum">
              <a:rPr lang="nl-NL" smtClean="0"/>
              <a:pPr/>
              <a:t>22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476212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bramk</a:t>
            </a:r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DDF984-C954-41B2-8F7C-53D9E70DD116}" type="slidenum">
              <a:rPr lang="nl-NL" smtClean="0"/>
              <a:pPr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39493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marrs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DDF984-C954-41B2-8F7C-53D9E70DD116}" type="slidenum">
              <a:rPr lang="nl-NL" smtClean="0"/>
              <a:pPr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39493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marrs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DDF984-C954-41B2-8F7C-53D9E70DD116}" type="slidenum">
              <a:rPr lang="nl-NL" smtClean="0"/>
              <a:pPr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39493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bramk</a:t>
            </a:r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DDF984-C954-41B2-8F7C-53D9E70DD116}" type="slidenum">
              <a:rPr lang="nl-NL" smtClean="0"/>
              <a:pPr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468278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bramk</a:t>
            </a:r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DDF984-C954-41B2-8F7C-53D9E70DD116}" type="slidenum">
              <a:rPr lang="nl-NL" smtClean="0"/>
              <a:pPr/>
              <a:t>7</a:t>
            </a:fld>
            <a:endParaRPr lang="nl-NL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bramk</a:t>
            </a:r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DDF984-C954-41B2-8F7C-53D9E70DD116}" type="slidenum">
              <a:rPr lang="nl-NL" smtClean="0"/>
              <a:pPr/>
              <a:t>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39493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marrs</a:t>
            </a:r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DDF984-C954-41B2-8F7C-53D9E70DD116}" type="slidenum">
              <a:rPr lang="nl-NL" smtClean="0"/>
              <a:pPr/>
              <a:t>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430370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1612F-8300-4191-905E-5B3BC1379465}" type="datetimeFigureOut">
              <a:rPr lang="nl-NL" smtClean="0"/>
              <a:pPr/>
              <a:t>11-11-2011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C7A1E-BB1D-46B8-A3BF-B75C26F5ED1C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1612F-8300-4191-905E-5B3BC1379465}" type="datetimeFigureOut">
              <a:rPr lang="nl-NL" smtClean="0"/>
              <a:pPr/>
              <a:t>11-11-2011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C7A1E-BB1D-46B8-A3BF-B75C26F5ED1C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1612F-8300-4191-905E-5B3BC1379465}" type="datetimeFigureOut">
              <a:rPr lang="nl-NL" smtClean="0"/>
              <a:pPr/>
              <a:t>11-11-2011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C7A1E-BB1D-46B8-A3BF-B75C26F5ED1C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1612F-8300-4191-905E-5B3BC1379465}" type="datetimeFigureOut">
              <a:rPr lang="nl-NL" smtClean="0"/>
              <a:pPr/>
              <a:t>11-11-2011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C7A1E-BB1D-46B8-A3BF-B75C26F5ED1C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1612F-8300-4191-905E-5B3BC1379465}" type="datetimeFigureOut">
              <a:rPr lang="nl-NL" smtClean="0"/>
              <a:pPr/>
              <a:t>11-11-2011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C7A1E-BB1D-46B8-A3BF-B75C26F5ED1C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1612F-8300-4191-905E-5B3BC1379465}" type="datetimeFigureOut">
              <a:rPr lang="nl-NL" smtClean="0"/>
              <a:pPr/>
              <a:t>11-11-2011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C7A1E-BB1D-46B8-A3BF-B75C26F5ED1C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1612F-8300-4191-905E-5B3BC1379465}" type="datetimeFigureOut">
              <a:rPr lang="nl-NL" smtClean="0"/>
              <a:pPr/>
              <a:t>11-11-2011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C7A1E-BB1D-46B8-A3BF-B75C26F5ED1C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1612F-8300-4191-905E-5B3BC1379465}" type="datetimeFigureOut">
              <a:rPr lang="nl-NL" smtClean="0"/>
              <a:pPr/>
              <a:t>11-11-2011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C7A1E-BB1D-46B8-A3BF-B75C26F5ED1C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1612F-8300-4191-905E-5B3BC1379465}" type="datetimeFigureOut">
              <a:rPr lang="nl-NL" smtClean="0"/>
              <a:pPr/>
              <a:t>11-11-2011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C7A1E-BB1D-46B8-A3BF-B75C26F5ED1C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1612F-8300-4191-905E-5B3BC1379465}" type="datetimeFigureOut">
              <a:rPr lang="nl-NL" smtClean="0"/>
              <a:pPr/>
              <a:t>11-11-2011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C7A1E-BB1D-46B8-A3BF-B75C26F5ED1C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BD11612F-8300-4191-905E-5B3BC1379465}" type="datetimeFigureOut">
              <a:rPr lang="nl-NL" smtClean="0"/>
              <a:pPr/>
              <a:t>11-11-2011</a:t>
            </a:fld>
            <a:endParaRPr lang="nl-NL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D02C7A1E-BB1D-46B8-A3BF-B75C26F5ED1C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D11612F-8300-4191-905E-5B3BC1379465}" type="datetimeFigureOut">
              <a:rPr lang="nl-NL" smtClean="0"/>
              <a:pPr/>
              <a:t>11-11-2011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02C7A1E-BB1D-46B8-A3BF-B75C26F5ED1C}" type="slidenum">
              <a:rPr lang="nl-NL" smtClean="0"/>
              <a:pPr/>
              <a:t>‹#›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3" Type="http://schemas.openxmlformats.org/officeDocument/2006/relationships/image" Target="../media/image2.jpe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gif"/><Relationship Id="rId9" Type="http://schemas.openxmlformats.org/officeDocument/2006/relationships/image" Target="../media/image9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mdatu.org/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hyperlink" Target="mailto:amdatu-developers@amdatu.org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4.gi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jpeg"/><Relationship Id="rId11" Type="http://schemas.openxmlformats.org/officeDocument/2006/relationships/image" Target="../media/image23.gif"/><Relationship Id="rId5" Type="http://schemas.openxmlformats.org/officeDocument/2006/relationships/image" Target="../media/image18.png"/><Relationship Id="rId10" Type="http://schemas.openxmlformats.org/officeDocument/2006/relationships/image" Target="../media/image2.jpeg"/><Relationship Id="rId4" Type="http://schemas.openxmlformats.org/officeDocument/2006/relationships/image" Target="../media/image17.png"/><Relationship Id="rId9" Type="http://schemas.openxmlformats.org/officeDocument/2006/relationships/image" Target="../media/image2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AMDATUhit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0" y="548680"/>
            <a:ext cx="9144000" cy="4278527"/>
          </a:xfrm>
        </p:spPr>
      </p:pic>
      <p:pic>
        <p:nvPicPr>
          <p:cNvPr id="7" name="Picture 6" descr="cc-by-sa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884368" y="6309320"/>
            <a:ext cx="1117460" cy="393651"/>
          </a:xfrm>
          <a:prstGeom prst="rect">
            <a:avLst/>
          </a:prstGeo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043608" y="4293097"/>
            <a:ext cx="7704856" cy="2213048"/>
          </a:xfrm>
        </p:spPr>
        <p:txBody>
          <a:bodyPr>
            <a:no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Trebuchet MS" pitchFamily="34" charset="0"/>
              </a:rPr>
              <a:t>Rapid </a:t>
            </a:r>
            <a:r>
              <a:rPr lang="en-US" sz="3200" dirty="0" smtClean="0">
                <a:solidFill>
                  <a:schemeClr val="bg1"/>
                </a:solidFill>
                <a:latin typeface="Trebuchet MS" pitchFamily="34" charset="0"/>
              </a:rPr>
              <a:t>Application Development </a:t>
            </a:r>
            <a:r>
              <a:rPr lang="en-US" sz="3200" dirty="0">
                <a:solidFill>
                  <a:schemeClr val="bg1"/>
                </a:solidFill>
                <a:latin typeface="Trebuchet MS" pitchFamily="34" charset="0"/>
              </a:rPr>
              <a:t>for </a:t>
            </a:r>
            <a:r>
              <a:rPr lang="en-US" sz="3200" dirty="0" smtClean="0">
                <a:solidFill>
                  <a:schemeClr val="bg1"/>
                </a:solidFill>
                <a:latin typeface="Trebuchet MS" pitchFamily="34" charset="0"/>
              </a:rPr>
              <a:t>Dynamic Cloud Applications</a:t>
            </a:r>
            <a:br>
              <a:rPr lang="en-US" sz="3200" dirty="0" smtClean="0">
                <a:solidFill>
                  <a:schemeClr val="bg1"/>
                </a:solidFill>
                <a:latin typeface="Trebuchet MS" pitchFamily="34" charset="0"/>
              </a:rPr>
            </a:br>
            <a:r>
              <a:rPr lang="en-US" sz="3200" dirty="0">
                <a:solidFill>
                  <a:schemeClr val="bg1"/>
                </a:solidFill>
                <a:latin typeface="Trebuchet MS" pitchFamily="34" charset="0"/>
              </a:rPr>
              <a:t/>
            </a:r>
            <a:br>
              <a:rPr lang="en-US" sz="3200" dirty="0">
                <a:solidFill>
                  <a:schemeClr val="bg1"/>
                </a:solidFill>
                <a:latin typeface="Trebuchet MS" pitchFamily="34" charset="0"/>
              </a:rPr>
            </a:br>
            <a:r>
              <a:rPr lang="en-US" sz="1800" dirty="0" err="1" smtClean="0">
                <a:solidFill>
                  <a:schemeClr val="bg1"/>
                </a:solidFill>
                <a:latin typeface="Trebuchet MS" pitchFamily="34" charset="0"/>
              </a:rPr>
              <a:t>ApacheCon</a:t>
            </a:r>
            <a:r>
              <a:rPr lang="en-US" sz="1800" dirty="0" smtClean="0">
                <a:solidFill>
                  <a:schemeClr val="bg1"/>
                </a:solidFill>
                <a:latin typeface="Trebuchet MS" pitchFamily="34" charset="0"/>
              </a:rPr>
              <a:t> NA 2011</a:t>
            </a:r>
            <a:endParaRPr lang="nl-NL" sz="1800" dirty="0">
              <a:solidFill>
                <a:schemeClr val="bg1"/>
              </a:solidFill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62560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>
                <a:latin typeface="Trebuchet MS" pitchFamily="34" charset="0"/>
              </a:rPr>
              <a:t>The </a:t>
            </a:r>
            <a:r>
              <a:rPr lang="en-US" sz="2400" dirty="0" smtClean="0">
                <a:solidFill>
                  <a:srgbClr val="C00000"/>
                </a:solidFill>
                <a:latin typeface="Trebuchet MS" pitchFamily="34" charset="0"/>
              </a:rPr>
              <a:t>Amdatu</a:t>
            </a:r>
            <a:r>
              <a:rPr lang="en-US" sz="2400" dirty="0" smtClean="0">
                <a:latin typeface="Trebuchet MS" pitchFamily="34" charset="0"/>
              </a:rPr>
              <a:t> service based multi-tenant </a:t>
            </a:r>
            <a:r>
              <a:rPr lang="en-US" sz="2400" dirty="0" smtClean="0">
                <a:solidFill>
                  <a:srgbClr val="C00000"/>
                </a:solidFill>
                <a:latin typeface="Trebuchet MS" pitchFamily="34" charset="0"/>
              </a:rPr>
              <a:t>application</a:t>
            </a:r>
            <a:r>
              <a:rPr lang="en-US" sz="2400" b="1" dirty="0" smtClean="0">
                <a:solidFill>
                  <a:srgbClr val="C00000"/>
                </a:solidFill>
                <a:latin typeface="Trebuchet MS" pitchFamily="34" charset="0"/>
              </a:rPr>
              <a:t> </a:t>
            </a:r>
            <a:r>
              <a:rPr lang="en-US" sz="2400" dirty="0" smtClean="0">
                <a:solidFill>
                  <a:srgbClr val="C00000"/>
                </a:solidFill>
                <a:latin typeface="Trebuchet MS" pitchFamily="34" charset="0"/>
              </a:rPr>
              <a:t>model </a:t>
            </a:r>
            <a:r>
              <a:rPr lang="en-US" sz="2400" dirty="0" smtClean="0">
                <a:latin typeface="Trebuchet MS" pitchFamily="34" charset="0"/>
              </a:rPr>
              <a:t>allows any application </a:t>
            </a:r>
            <a:r>
              <a:rPr lang="en-US" sz="2400" dirty="0">
                <a:latin typeface="Trebuchet MS" pitchFamily="34" charset="0"/>
              </a:rPr>
              <a:t>to </a:t>
            </a:r>
            <a:r>
              <a:rPr lang="en-US" sz="2400" dirty="0" smtClean="0">
                <a:solidFill>
                  <a:srgbClr val="C00000"/>
                </a:solidFill>
                <a:latin typeface="Trebuchet MS" pitchFamily="34" charset="0"/>
              </a:rPr>
              <a:t>transparently</a:t>
            </a:r>
            <a:r>
              <a:rPr lang="en-US" sz="2400" dirty="0" smtClean="0">
                <a:latin typeface="Trebuchet MS" pitchFamily="34" charset="0"/>
              </a:rPr>
              <a:t> operate multi-tenant</a:t>
            </a:r>
          </a:p>
          <a:p>
            <a:pPr>
              <a:buNone/>
            </a:pPr>
            <a:endParaRPr lang="en-US" sz="2400" dirty="0">
              <a:solidFill>
                <a:srgbClr val="C00000"/>
              </a:solidFill>
              <a:latin typeface="Trebuchet MS" pitchFamily="34" charset="0"/>
            </a:endParaRPr>
          </a:p>
          <a:p>
            <a:r>
              <a:rPr lang="en-US" sz="2400" dirty="0" smtClean="0">
                <a:latin typeface="Trebuchet MS" pitchFamily="34" charset="0"/>
              </a:rPr>
              <a:t>Fully transparent</a:t>
            </a:r>
          </a:p>
          <a:p>
            <a:pPr lvl="1"/>
            <a:r>
              <a:rPr lang="en-US" sz="1600" dirty="0" smtClean="0">
                <a:latin typeface="Trebuchet MS" pitchFamily="34" charset="0"/>
              </a:rPr>
              <a:t>No code pollution</a:t>
            </a:r>
          </a:p>
          <a:p>
            <a:pPr lvl="1"/>
            <a:r>
              <a:rPr lang="en-US" sz="1600" dirty="0" smtClean="0">
                <a:latin typeface="Trebuchet MS" pitchFamily="34" charset="0"/>
              </a:rPr>
              <a:t>Third party code</a:t>
            </a:r>
          </a:p>
          <a:p>
            <a:r>
              <a:rPr lang="en-US" sz="2400" dirty="0">
                <a:latin typeface="Trebuchet MS" pitchFamily="34" charset="0"/>
              </a:rPr>
              <a:t>Configuration based</a:t>
            </a:r>
          </a:p>
          <a:p>
            <a:pPr lvl="1"/>
            <a:r>
              <a:rPr lang="en-US" sz="1600" dirty="0">
                <a:latin typeface="Trebuchet MS" pitchFamily="34" charset="0"/>
              </a:rPr>
              <a:t>Add/remove tenants at runtime</a:t>
            </a:r>
          </a:p>
          <a:p>
            <a:pPr lvl="1"/>
            <a:r>
              <a:rPr lang="en-US" sz="1600" dirty="0">
                <a:latin typeface="Trebuchet MS" pitchFamily="34" charset="0"/>
              </a:rPr>
              <a:t>Service configuration per tenant</a:t>
            </a:r>
          </a:p>
          <a:p>
            <a:r>
              <a:rPr lang="en-US" sz="2400" dirty="0">
                <a:latin typeface="Trebuchet MS" pitchFamily="34" charset="0"/>
              </a:rPr>
              <a:t>Web framework support</a:t>
            </a:r>
          </a:p>
          <a:p>
            <a:pPr lvl="1"/>
            <a:r>
              <a:rPr lang="en-US" sz="1600" dirty="0" smtClean="0">
                <a:latin typeface="Trebuchet MS" pitchFamily="34" charset="0"/>
              </a:rPr>
              <a:t>Default hostname based resolver</a:t>
            </a:r>
          </a:p>
          <a:p>
            <a:pPr lvl="1"/>
            <a:r>
              <a:rPr lang="en-US" sz="1600" dirty="0" smtClean="0">
                <a:latin typeface="Trebuchet MS" pitchFamily="34" charset="0"/>
              </a:rPr>
              <a:t>Pluggable</a:t>
            </a:r>
            <a:endParaRPr lang="en-US" sz="1600" dirty="0">
              <a:latin typeface="Trebuchet MS" pitchFamily="34" charset="0"/>
            </a:endParaRPr>
          </a:p>
          <a:p>
            <a:pPr lvl="1"/>
            <a:endParaRPr lang="en-US" sz="1200" dirty="0" smtClean="0">
              <a:latin typeface="Trebuchet MS" pitchFamily="34" charset="0"/>
            </a:endParaRPr>
          </a:p>
          <a:p>
            <a:pPr marL="118872" indent="0">
              <a:buNone/>
            </a:pPr>
            <a:endParaRPr lang="en-US" sz="2000" dirty="0" smtClean="0">
              <a:latin typeface="Trebuchet MS" pitchFamily="34" charset="0"/>
            </a:endParaRPr>
          </a:p>
          <a:p>
            <a:pPr marL="457200" lvl="1" indent="0">
              <a:buNone/>
            </a:pPr>
            <a:endParaRPr lang="en-US" sz="2000" dirty="0" smtClean="0">
              <a:latin typeface="Trebuchet MS" pitchFamily="34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4716016" y="3469070"/>
            <a:ext cx="3744416" cy="2480210"/>
          </a:xfrm>
          <a:prstGeom prst="rect">
            <a:avLst/>
          </a:prstGeom>
          <a:solidFill>
            <a:schemeClr val="bg1">
              <a:alpha val="90000"/>
            </a:schemeClr>
          </a:solidFill>
          <a:ln w="28575">
            <a:solidFill>
              <a:srgbClr val="C00000">
                <a:alpha val="90000"/>
              </a:srgbClr>
            </a:solidFill>
          </a:ln>
          <a:effectLst>
            <a:outerShdw blurRad="50800" dist="38100" dir="2700000" algn="tl" rotWithShape="0">
              <a:prstClr val="black">
                <a:alpha val="15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 sz="800" dirty="0" smtClean="0">
              <a:latin typeface="Trebuchet MS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Trebuchet MS" pitchFamily="34" charset="0"/>
              </a:rPr>
              <a:t>Multi-tenancy</a:t>
            </a:r>
            <a:endParaRPr lang="nl-NL" dirty="0">
              <a:solidFill>
                <a:schemeClr val="bg1"/>
              </a:solidFill>
              <a:latin typeface="Trebuchet MS" pitchFamily="34" charset="0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rot="5400000">
            <a:off x="5940946" y="3140174"/>
            <a:ext cx="288032" cy="1588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228184" y="2996952"/>
            <a:ext cx="10801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GET / HTTP/1.1</a:t>
            </a:r>
          </a:p>
          <a:p>
            <a:r>
              <a:rPr lang="en-US" sz="1000" dirty="0" smtClean="0"/>
              <a:t>Host: john.com</a:t>
            </a:r>
            <a:endParaRPr lang="nl-NL" sz="1000" dirty="0" smtClean="0"/>
          </a:p>
        </p:txBody>
      </p:sp>
      <p:sp>
        <p:nvSpPr>
          <p:cNvPr id="31" name="Rectangle 30"/>
          <p:cNvSpPr/>
          <p:nvPr/>
        </p:nvSpPr>
        <p:spPr>
          <a:xfrm>
            <a:off x="4896036" y="3757102"/>
            <a:ext cx="1620180" cy="1944216"/>
          </a:xfrm>
          <a:prstGeom prst="rect">
            <a:avLst/>
          </a:prstGeom>
          <a:solidFill>
            <a:schemeClr val="bg1">
              <a:alpha val="90000"/>
            </a:schemeClr>
          </a:solidFill>
          <a:ln w="25400" cmpd="sng">
            <a:solidFill>
              <a:srgbClr val="C00000">
                <a:alpha val="90000"/>
              </a:srgbClr>
            </a:solidFill>
            <a:prstDash val="sysDash"/>
          </a:ln>
          <a:effectLst>
            <a:outerShdw blurRad="50800" dist="38100" dir="2700000" algn="tl" rotWithShape="0">
              <a:prstClr val="black">
                <a:alpha val="15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 sz="800" dirty="0">
              <a:latin typeface="Trebuchet MS" pitchFamily="34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5044641" y="3901118"/>
            <a:ext cx="1224136" cy="504056"/>
          </a:xfrm>
          <a:prstGeom prst="rect">
            <a:avLst/>
          </a:prstGeom>
          <a:solidFill>
            <a:schemeClr val="bg1">
              <a:alpha val="90000"/>
            </a:schemeClr>
          </a:solidFill>
          <a:ln w="28575">
            <a:solidFill>
              <a:srgbClr val="C00000">
                <a:alpha val="90000"/>
              </a:srgbClr>
            </a:solidFill>
          </a:ln>
          <a:effectLst>
            <a:outerShdw blurRad="50800" dist="38100" dir="2700000" algn="tl" rotWithShape="0">
              <a:prstClr val="black">
                <a:alpha val="15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 err="1" smtClean="0">
                <a:latin typeface="Trebuchet MS" pitchFamily="34" charset="0"/>
              </a:rPr>
              <a:t>Webfront</a:t>
            </a:r>
            <a:endParaRPr lang="en-US" sz="800" dirty="0" smtClean="0">
              <a:latin typeface="Trebuchet MS" pitchFamily="34" charset="0"/>
            </a:endParaRPr>
          </a:p>
          <a:p>
            <a:pPr algn="ctr"/>
            <a:r>
              <a:rPr lang="en-US" sz="800" dirty="0" smtClean="0">
                <a:latin typeface="Trebuchet MS" pitchFamily="34" charset="0"/>
              </a:rPr>
              <a:t>Service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4896036" y="3510881"/>
            <a:ext cx="108012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Tenant: john</a:t>
            </a:r>
            <a:endParaRPr lang="nl-NL" sz="1000" dirty="0" smtClean="0"/>
          </a:p>
        </p:txBody>
      </p:sp>
      <p:sp>
        <p:nvSpPr>
          <p:cNvPr id="22" name="Content Placeholder 2"/>
          <p:cNvSpPr txBox="1">
            <a:spLocks/>
          </p:cNvSpPr>
          <p:nvPr/>
        </p:nvSpPr>
        <p:spPr>
          <a:xfrm>
            <a:off x="609600" y="19275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lvl1pPr marL="438912" indent="-320040" algn="l" rtl="0" eaLnBrk="1" latinLnBrk="0" hangingPunct="1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3152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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/>
              <a:buChar char="▪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61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/>
              <a:buChar char="▪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6464" indent="-182880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 3"/>
              <a:buChar char=""/>
              <a:defRPr kumimoji="0" lang="en-US" sz="20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27632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31136" indent="-18288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 pitchFamily="18" charset="2"/>
              <a:buChar char="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buFont typeface="Wingdings 2"/>
              <a:buNone/>
            </a:pPr>
            <a:endParaRPr lang="en-US" sz="2400" dirty="0" smtClean="0">
              <a:solidFill>
                <a:srgbClr val="C00000"/>
              </a:solidFill>
              <a:latin typeface="Trebuchet MS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044641" y="4477182"/>
            <a:ext cx="1224136" cy="504056"/>
          </a:xfrm>
          <a:prstGeom prst="rect">
            <a:avLst/>
          </a:prstGeom>
          <a:solidFill>
            <a:schemeClr val="bg1">
              <a:alpha val="90000"/>
            </a:schemeClr>
          </a:solidFill>
          <a:ln w="28575">
            <a:solidFill>
              <a:srgbClr val="C00000">
                <a:alpha val="90000"/>
              </a:srgbClr>
            </a:solidFill>
          </a:ln>
          <a:effectLst>
            <a:outerShdw blurRad="50800" dist="38100" dir="2700000" algn="tl" rotWithShape="0">
              <a:prstClr val="black">
                <a:alpha val="15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latin typeface="Trebuchet MS" pitchFamily="34" charset="0"/>
              </a:rPr>
              <a:t>Recommender</a:t>
            </a:r>
          </a:p>
          <a:p>
            <a:pPr algn="ctr"/>
            <a:r>
              <a:rPr lang="en-US" sz="800" dirty="0" smtClean="0">
                <a:latin typeface="Trebuchet MS" pitchFamily="34" charset="0"/>
              </a:rPr>
              <a:t>Service</a:t>
            </a:r>
          </a:p>
        </p:txBody>
      </p:sp>
      <p:sp>
        <p:nvSpPr>
          <p:cNvPr id="30" name="Rectangle 29"/>
          <p:cNvSpPr/>
          <p:nvPr/>
        </p:nvSpPr>
        <p:spPr>
          <a:xfrm>
            <a:off x="5044641" y="5054932"/>
            <a:ext cx="1224136" cy="504056"/>
          </a:xfrm>
          <a:prstGeom prst="rect">
            <a:avLst/>
          </a:prstGeom>
          <a:solidFill>
            <a:schemeClr val="bg1">
              <a:alpha val="90000"/>
            </a:schemeClr>
          </a:solidFill>
          <a:ln w="28575">
            <a:solidFill>
              <a:srgbClr val="C00000">
                <a:alpha val="90000"/>
              </a:srgbClr>
            </a:solidFill>
          </a:ln>
          <a:effectLst>
            <a:outerShdw blurRad="50800" dist="38100" dir="2700000" algn="tl" rotWithShape="0">
              <a:prstClr val="black">
                <a:alpha val="15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latin typeface="Trebuchet MS" pitchFamily="34" charset="0"/>
              </a:rPr>
              <a:t>Storage</a:t>
            </a:r>
          </a:p>
          <a:p>
            <a:pPr algn="ctr"/>
            <a:r>
              <a:rPr lang="en-US" sz="800" dirty="0" smtClean="0">
                <a:latin typeface="Trebuchet MS" pitchFamily="34" charset="0"/>
              </a:rPr>
              <a:t>Service</a:t>
            </a:r>
          </a:p>
        </p:txBody>
      </p:sp>
      <p:sp>
        <p:nvSpPr>
          <p:cNvPr id="43" name="Rectangle 42"/>
          <p:cNvSpPr/>
          <p:nvPr/>
        </p:nvSpPr>
        <p:spPr>
          <a:xfrm>
            <a:off x="6624228" y="3757102"/>
            <a:ext cx="1620180" cy="1944216"/>
          </a:xfrm>
          <a:prstGeom prst="rect">
            <a:avLst/>
          </a:prstGeom>
          <a:solidFill>
            <a:schemeClr val="bg1">
              <a:alpha val="90000"/>
            </a:schemeClr>
          </a:solidFill>
          <a:ln w="25400" cmpd="sng">
            <a:solidFill>
              <a:srgbClr val="C00000">
                <a:alpha val="90000"/>
              </a:srgbClr>
            </a:solidFill>
            <a:prstDash val="sysDash"/>
          </a:ln>
          <a:effectLst>
            <a:outerShdw blurRad="50800" dist="38100" dir="2700000" algn="tl" rotWithShape="0">
              <a:prstClr val="black">
                <a:alpha val="15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 sz="800" dirty="0" smtClean="0">
              <a:latin typeface="Trebuchet MS" pitchFamily="34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6772833" y="3901118"/>
            <a:ext cx="1224136" cy="504056"/>
          </a:xfrm>
          <a:prstGeom prst="rect">
            <a:avLst/>
          </a:prstGeom>
          <a:solidFill>
            <a:schemeClr val="bg1">
              <a:alpha val="90000"/>
            </a:schemeClr>
          </a:solidFill>
          <a:ln w="28575">
            <a:solidFill>
              <a:srgbClr val="C00000">
                <a:alpha val="90000"/>
              </a:srgbClr>
            </a:solidFill>
          </a:ln>
          <a:effectLst>
            <a:outerShdw blurRad="50800" dist="38100" dir="2700000" algn="tl" rotWithShape="0">
              <a:prstClr val="black">
                <a:alpha val="15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 err="1">
                <a:latin typeface="Trebuchet MS" pitchFamily="34" charset="0"/>
              </a:rPr>
              <a:t>Webfront</a:t>
            </a:r>
            <a:endParaRPr lang="en-US" sz="800" dirty="0" smtClean="0">
              <a:latin typeface="Trebuchet MS" pitchFamily="34" charset="0"/>
            </a:endParaRPr>
          </a:p>
          <a:p>
            <a:pPr algn="ctr"/>
            <a:r>
              <a:rPr lang="en-US" sz="800" dirty="0" smtClean="0">
                <a:latin typeface="Trebuchet MS" pitchFamily="34" charset="0"/>
              </a:rPr>
              <a:t>Service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6624228" y="3510881"/>
            <a:ext cx="108012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Tenant: frank</a:t>
            </a:r>
            <a:endParaRPr lang="nl-NL" sz="1000" dirty="0" smtClean="0"/>
          </a:p>
        </p:txBody>
      </p:sp>
      <p:sp>
        <p:nvSpPr>
          <p:cNvPr id="46" name="Rectangle 45"/>
          <p:cNvSpPr/>
          <p:nvPr/>
        </p:nvSpPr>
        <p:spPr>
          <a:xfrm>
            <a:off x="6772833" y="4477182"/>
            <a:ext cx="1224136" cy="504056"/>
          </a:xfrm>
          <a:prstGeom prst="rect">
            <a:avLst/>
          </a:prstGeom>
          <a:solidFill>
            <a:schemeClr val="bg1">
              <a:alpha val="90000"/>
            </a:schemeClr>
          </a:solidFill>
          <a:ln w="28575">
            <a:solidFill>
              <a:srgbClr val="C00000">
                <a:alpha val="90000"/>
              </a:srgbClr>
            </a:solidFill>
          </a:ln>
          <a:effectLst>
            <a:outerShdw blurRad="50800" dist="38100" dir="2700000" algn="tl" rotWithShape="0">
              <a:prstClr val="black">
                <a:alpha val="15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>
                <a:latin typeface="Trebuchet MS" pitchFamily="34" charset="0"/>
              </a:rPr>
              <a:t>Recommender</a:t>
            </a:r>
            <a:endParaRPr lang="en-US" sz="800" dirty="0" smtClean="0">
              <a:latin typeface="Trebuchet MS" pitchFamily="34" charset="0"/>
            </a:endParaRPr>
          </a:p>
          <a:p>
            <a:pPr algn="ctr"/>
            <a:r>
              <a:rPr lang="en-US" sz="800" dirty="0" smtClean="0">
                <a:latin typeface="Trebuchet MS" pitchFamily="34" charset="0"/>
              </a:rPr>
              <a:t>Service</a:t>
            </a:r>
          </a:p>
        </p:txBody>
      </p:sp>
      <p:sp>
        <p:nvSpPr>
          <p:cNvPr id="47" name="Rectangle 46"/>
          <p:cNvSpPr/>
          <p:nvPr/>
        </p:nvSpPr>
        <p:spPr>
          <a:xfrm>
            <a:off x="6772833" y="5054932"/>
            <a:ext cx="1224136" cy="504056"/>
          </a:xfrm>
          <a:prstGeom prst="rect">
            <a:avLst/>
          </a:prstGeom>
          <a:solidFill>
            <a:schemeClr val="bg1">
              <a:alpha val="90000"/>
            </a:schemeClr>
          </a:solidFill>
          <a:ln w="28575">
            <a:solidFill>
              <a:srgbClr val="C00000">
                <a:alpha val="90000"/>
              </a:srgbClr>
            </a:solidFill>
          </a:ln>
          <a:effectLst>
            <a:outerShdw blurRad="50800" dist="38100" dir="2700000" algn="tl" rotWithShape="0">
              <a:prstClr val="black">
                <a:alpha val="15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>
                <a:latin typeface="Trebuchet MS" pitchFamily="34" charset="0"/>
              </a:rPr>
              <a:t>Storage</a:t>
            </a:r>
            <a:endParaRPr lang="en-US" sz="800" dirty="0" smtClean="0">
              <a:latin typeface="Trebuchet MS" pitchFamily="34" charset="0"/>
            </a:endParaRPr>
          </a:p>
          <a:p>
            <a:pPr algn="ctr"/>
            <a:r>
              <a:rPr lang="en-US" sz="800" dirty="0" smtClean="0">
                <a:latin typeface="Trebuchet MS" pitchFamily="34" charset="0"/>
              </a:rPr>
              <a:t>Service</a:t>
            </a:r>
          </a:p>
        </p:txBody>
      </p:sp>
      <p:pic>
        <p:nvPicPr>
          <p:cNvPr id="19" name="Content Placeholder 5" descr="AMDATUhit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940152" y="0"/>
            <a:ext cx="3024336" cy="1415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8808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Trebuchet MS" pitchFamily="34" charset="0"/>
              </a:rPr>
              <a:t>Service Fabric</a:t>
            </a:r>
            <a:endParaRPr lang="nl-NL" dirty="0">
              <a:solidFill>
                <a:schemeClr val="bg1"/>
              </a:solidFill>
              <a:latin typeface="Trebuchet MS" pitchFamily="34" charset="0"/>
            </a:endParaRPr>
          </a:p>
        </p:txBody>
      </p:sp>
      <p:sp>
        <p:nvSpPr>
          <p:cNvPr id="37" name="Content Placeholder 2"/>
          <p:cNvSpPr txBox="1">
            <a:spLocks/>
          </p:cNvSpPr>
          <p:nvPr/>
        </p:nvSpPr>
        <p:spPr>
          <a:xfrm>
            <a:off x="609600" y="19275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lvl1pPr marL="438912" indent="-320040" algn="l" rtl="0" eaLnBrk="1" latinLnBrk="0" hangingPunct="1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3152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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/>
              <a:buChar char="▪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61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/>
              <a:buChar char="▪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6464" indent="-182880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 3"/>
              <a:buChar char=""/>
              <a:defRPr kumimoji="0" lang="en-US" sz="20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27632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31136" indent="-18288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 pitchFamily="18" charset="2"/>
              <a:buChar char="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buFont typeface="Wingdings 2"/>
              <a:buNone/>
            </a:pPr>
            <a:r>
              <a:rPr lang="en-US" sz="2400" dirty="0" smtClean="0">
                <a:latin typeface="Trebuchet MS" pitchFamily="34" charset="0"/>
              </a:rPr>
              <a:t>The </a:t>
            </a:r>
            <a:r>
              <a:rPr lang="en-US" sz="2400" dirty="0" smtClean="0">
                <a:solidFill>
                  <a:srgbClr val="C00000"/>
                </a:solidFill>
                <a:latin typeface="Trebuchet MS" pitchFamily="34" charset="0"/>
              </a:rPr>
              <a:t>Amdatu</a:t>
            </a:r>
            <a:r>
              <a:rPr lang="en-US" sz="2400" dirty="0" smtClean="0">
                <a:latin typeface="Trebuchet MS" pitchFamily="34" charset="0"/>
              </a:rPr>
              <a:t> service fabric provides a highly scalable communication layer supporting </a:t>
            </a:r>
            <a:r>
              <a:rPr lang="en-US" sz="2400" dirty="0">
                <a:solidFill>
                  <a:srgbClr val="C00000"/>
                </a:solidFill>
                <a:latin typeface="Trebuchet MS" pitchFamily="34" charset="0"/>
              </a:rPr>
              <a:t>component level scale-out</a:t>
            </a:r>
          </a:p>
          <a:p>
            <a:pPr>
              <a:buFont typeface="Wingdings 2"/>
              <a:buNone/>
            </a:pPr>
            <a:endParaRPr lang="en-US" sz="2400" dirty="0" smtClean="0">
              <a:solidFill>
                <a:srgbClr val="C00000"/>
              </a:solidFill>
              <a:latin typeface="Trebuchet MS" pitchFamily="34" charset="0"/>
            </a:endParaRPr>
          </a:p>
          <a:p>
            <a:r>
              <a:rPr lang="en-US" sz="2400" dirty="0" smtClean="0">
                <a:latin typeface="Trebuchet MS" pitchFamily="34" charset="0"/>
              </a:rPr>
              <a:t>Management</a:t>
            </a:r>
          </a:p>
          <a:p>
            <a:pPr lvl="1"/>
            <a:r>
              <a:rPr lang="en-US" sz="2000" dirty="0" smtClean="0">
                <a:latin typeface="Trebuchet MS" pitchFamily="34" charset="0"/>
              </a:rPr>
              <a:t>Dynamic configuration</a:t>
            </a:r>
          </a:p>
          <a:p>
            <a:pPr lvl="1"/>
            <a:r>
              <a:rPr lang="en-US" sz="2000" dirty="0" smtClean="0">
                <a:latin typeface="Trebuchet MS" pitchFamily="34" charset="0"/>
              </a:rPr>
              <a:t>Logical clusters</a:t>
            </a:r>
          </a:p>
          <a:p>
            <a:r>
              <a:rPr lang="en-US" sz="2400" dirty="0" smtClean="0">
                <a:latin typeface="Trebuchet MS" pitchFamily="34" charset="0"/>
              </a:rPr>
              <a:t>Pub/Sub messaging</a:t>
            </a:r>
          </a:p>
          <a:p>
            <a:r>
              <a:rPr lang="en-US" sz="2400" dirty="0" smtClean="0">
                <a:latin typeface="Trebuchet MS" pitchFamily="34" charset="0"/>
              </a:rPr>
              <a:t>OSGi Remote service</a:t>
            </a:r>
          </a:p>
          <a:p>
            <a:pPr lvl="1"/>
            <a:r>
              <a:rPr lang="en-US" sz="1600" dirty="0" smtClean="0">
                <a:latin typeface="Trebuchet MS" pitchFamily="34" charset="0"/>
              </a:rPr>
              <a:t>Transparent service invocation</a:t>
            </a:r>
          </a:p>
          <a:p>
            <a:pPr lvl="1"/>
            <a:endParaRPr lang="en-US" sz="1200" dirty="0" smtClean="0">
              <a:latin typeface="Trebuchet MS" pitchFamily="34" charset="0"/>
            </a:endParaRPr>
          </a:p>
          <a:p>
            <a:pPr marL="118872" indent="0">
              <a:buFont typeface="Wingdings 2"/>
              <a:buNone/>
            </a:pPr>
            <a:endParaRPr lang="en-US" sz="2000" dirty="0" smtClean="0">
              <a:latin typeface="Trebuchet MS" pitchFamily="34" charset="0"/>
            </a:endParaRPr>
          </a:p>
          <a:p>
            <a:pPr marL="457200" lvl="1" indent="0">
              <a:buFont typeface="Wingdings"/>
              <a:buNone/>
            </a:pPr>
            <a:endParaRPr lang="en-US" sz="2000" dirty="0" smtClean="0">
              <a:latin typeface="Trebuchet MS" pitchFamily="34" charset="0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4871989" y="4797152"/>
            <a:ext cx="3142790" cy="504056"/>
          </a:xfrm>
          <a:prstGeom prst="rect">
            <a:avLst/>
          </a:prstGeom>
          <a:solidFill>
            <a:schemeClr val="bg1">
              <a:alpha val="90000"/>
            </a:schemeClr>
          </a:solidFill>
          <a:ln w="28575">
            <a:solidFill>
              <a:srgbClr val="C00000">
                <a:alpha val="90000"/>
              </a:srgbClr>
            </a:solidFill>
          </a:ln>
          <a:effectLst>
            <a:outerShdw blurRad="50800" dist="38100" dir="2700000" algn="tl" rotWithShape="0">
              <a:prstClr val="black">
                <a:alpha val="15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latin typeface="Trebuchet MS" pitchFamily="34" charset="0"/>
              </a:rPr>
              <a:t>Service Fabric</a:t>
            </a:r>
            <a:endParaRPr lang="nl-NL" sz="800" dirty="0">
              <a:latin typeface="Trebuchet MS" pitchFamily="34" charset="0"/>
            </a:endParaRPr>
          </a:p>
        </p:txBody>
      </p:sp>
      <p:pic>
        <p:nvPicPr>
          <p:cNvPr id="14" name="Content Placeholder 5" descr="AMDATUhit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940152" y="0"/>
            <a:ext cx="3024336" cy="1415104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4860032" y="3645024"/>
            <a:ext cx="1224136" cy="504056"/>
          </a:xfrm>
          <a:prstGeom prst="rect">
            <a:avLst/>
          </a:prstGeom>
          <a:solidFill>
            <a:schemeClr val="bg1">
              <a:alpha val="90000"/>
            </a:schemeClr>
          </a:solidFill>
          <a:ln w="28575">
            <a:solidFill>
              <a:srgbClr val="C00000">
                <a:alpha val="90000"/>
              </a:srgbClr>
            </a:solidFill>
          </a:ln>
          <a:effectLst>
            <a:outerShdw blurRad="50800" dist="38100" dir="2700000" algn="tl" rotWithShape="0">
              <a:prstClr val="black">
                <a:alpha val="15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latin typeface="Trebuchet MS" pitchFamily="34" charset="0"/>
              </a:rPr>
              <a:t>Storage</a:t>
            </a:r>
          </a:p>
          <a:p>
            <a:pPr algn="ctr"/>
            <a:r>
              <a:rPr lang="en-US" sz="800" dirty="0" smtClean="0">
                <a:latin typeface="Trebuchet MS" pitchFamily="34" charset="0"/>
              </a:rPr>
              <a:t>API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804248" y="3645024"/>
            <a:ext cx="1224136" cy="504056"/>
          </a:xfrm>
          <a:prstGeom prst="rect">
            <a:avLst/>
          </a:prstGeom>
          <a:solidFill>
            <a:schemeClr val="bg1">
              <a:alpha val="90000"/>
            </a:schemeClr>
          </a:solidFill>
          <a:ln w="28575">
            <a:solidFill>
              <a:srgbClr val="C00000">
                <a:alpha val="90000"/>
              </a:srgbClr>
            </a:solidFill>
          </a:ln>
          <a:effectLst>
            <a:outerShdw blurRad="50800" dist="38100" dir="2700000" algn="tl" rotWithShape="0">
              <a:prstClr val="black">
                <a:alpha val="15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latin typeface="Trebuchet MS" pitchFamily="34" charset="0"/>
              </a:rPr>
              <a:t>Storage</a:t>
            </a:r>
          </a:p>
          <a:p>
            <a:pPr algn="ctr"/>
            <a:r>
              <a:rPr lang="en-US" sz="800" dirty="0" smtClean="0">
                <a:latin typeface="Trebuchet MS" pitchFamily="34" charset="0"/>
              </a:rPr>
              <a:t>API/IMPL</a:t>
            </a: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5498902" y="4442778"/>
            <a:ext cx="0" cy="307627"/>
          </a:xfrm>
          <a:prstGeom prst="straightConnector1">
            <a:avLst/>
          </a:prstGeom>
          <a:ln w="1270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5642918" y="4318357"/>
            <a:ext cx="0" cy="378893"/>
          </a:xfrm>
          <a:prstGeom prst="straightConnector1">
            <a:avLst/>
          </a:prstGeom>
          <a:ln w="1270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5779839" y="4339843"/>
            <a:ext cx="4940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/>
              <a:t>Service</a:t>
            </a:r>
          </a:p>
          <a:p>
            <a:r>
              <a:rPr lang="en-US" sz="800" dirty="0" smtClean="0"/>
              <a:t>API</a:t>
            </a:r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7236296" y="4437112"/>
            <a:ext cx="0" cy="299327"/>
          </a:xfrm>
          <a:prstGeom prst="straightConnector1">
            <a:avLst/>
          </a:prstGeom>
          <a:ln w="1270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V="1">
            <a:off x="7380312" y="4339843"/>
            <a:ext cx="0" cy="343440"/>
          </a:xfrm>
          <a:prstGeom prst="straightConnector1">
            <a:avLst/>
          </a:prstGeom>
          <a:ln w="1270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7517233" y="4267835"/>
            <a:ext cx="4940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/>
              <a:t>Service</a:t>
            </a:r>
          </a:p>
          <a:p>
            <a:r>
              <a:rPr lang="en-US" sz="800" dirty="0" smtClean="0"/>
              <a:t>API</a:t>
            </a:r>
          </a:p>
        </p:txBody>
      </p:sp>
    </p:spTree>
    <p:extLst>
      <p:ext uri="{BB962C8B-B14F-4D97-AF65-F5344CB8AC3E}">
        <p14:creationId xmlns:p14="http://schemas.microsoft.com/office/powerpoint/2010/main" val="1159838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625609"/>
          </a:xfrm>
          <a:ln w="9525" cmpd="sng">
            <a:noFill/>
            <a:prstDash val="dash"/>
          </a:ln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400" dirty="0" smtClean="0">
                <a:solidFill>
                  <a:srgbClr val="C00000"/>
                </a:solidFill>
                <a:latin typeface="Trebuchet MS" pitchFamily="34" charset="0"/>
              </a:rPr>
              <a:t>RESTful </a:t>
            </a:r>
            <a:r>
              <a:rPr lang="en-US" sz="2400" dirty="0" smtClean="0">
                <a:latin typeface="Trebuchet MS" pitchFamily="34" charset="0"/>
              </a:rPr>
              <a:t>service design and application decomposition are the basis for a WOA style </a:t>
            </a:r>
            <a:r>
              <a:rPr lang="en-US" sz="2400" dirty="0">
                <a:solidFill>
                  <a:srgbClr val="C00000"/>
                </a:solidFill>
                <a:latin typeface="Trebuchet MS" pitchFamily="34" charset="0"/>
              </a:rPr>
              <a:t>application scale-out </a:t>
            </a:r>
            <a:r>
              <a:rPr lang="en-US" sz="2400" dirty="0" smtClean="0">
                <a:solidFill>
                  <a:srgbClr val="C00000"/>
                </a:solidFill>
                <a:latin typeface="Trebuchet MS" pitchFamily="34" charset="0"/>
              </a:rPr>
              <a:t>architecture</a:t>
            </a:r>
          </a:p>
          <a:p>
            <a:pPr>
              <a:buNone/>
            </a:pPr>
            <a:endParaRPr lang="en-US" sz="2400" dirty="0">
              <a:latin typeface="Trebuchet MS" pitchFamily="34" charset="0"/>
            </a:endParaRPr>
          </a:p>
          <a:p>
            <a:r>
              <a:rPr lang="en-US" sz="2400" dirty="0" smtClean="0">
                <a:latin typeface="Trebuchet MS" pitchFamily="34" charset="0"/>
              </a:rPr>
              <a:t>Layered systems  </a:t>
            </a:r>
          </a:p>
          <a:p>
            <a:pPr lvl="1"/>
            <a:r>
              <a:rPr lang="en-US" sz="2000" dirty="0" smtClean="0">
                <a:latin typeface="Trebuchet MS" pitchFamily="34" charset="0"/>
              </a:rPr>
              <a:t>Dynamically scalable</a:t>
            </a:r>
          </a:p>
          <a:p>
            <a:r>
              <a:rPr lang="en-US" sz="2400" dirty="0" smtClean="0">
                <a:latin typeface="Trebuchet MS" pitchFamily="34" charset="0"/>
              </a:rPr>
              <a:t>Configuration</a:t>
            </a:r>
          </a:p>
          <a:p>
            <a:pPr lvl="1"/>
            <a:r>
              <a:rPr lang="en-US" sz="2000" dirty="0" smtClean="0">
                <a:latin typeface="Trebuchet MS" pitchFamily="34" charset="0"/>
              </a:rPr>
              <a:t>Managed </a:t>
            </a:r>
            <a:r>
              <a:rPr lang="en-US" sz="2000" dirty="0" smtClean="0">
                <a:latin typeface="Trebuchet MS" pitchFamily="34" charset="0"/>
              </a:rPr>
              <a:t>endpoints</a:t>
            </a:r>
          </a:p>
          <a:p>
            <a:r>
              <a:rPr lang="en-US" sz="2400" dirty="0" smtClean="0">
                <a:latin typeface="Trebuchet MS" pitchFamily="34" charset="0"/>
              </a:rPr>
              <a:t>Support for</a:t>
            </a:r>
            <a:endParaRPr lang="en-US" sz="2000" dirty="0" smtClean="0">
              <a:latin typeface="Trebuchet MS" pitchFamily="34" charset="0"/>
            </a:endParaRPr>
          </a:p>
          <a:p>
            <a:pPr lvl="1"/>
            <a:r>
              <a:rPr lang="en-US" sz="2000" dirty="0" smtClean="0">
                <a:latin typeface="Trebuchet MS" pitchFamily="34" charset="0"/>
              </a:rPr>
              <a:t>Servlets/Filters</a:t>
            </a:r>
          </a:p>
          <a:p>
            <a:pPr lvl="1"/>
            <a:r>
              <a:rPr lang="en-US" sz="2000" dirty="0">
                <a:latin typeface="Trebuchet MS" pitchFamily="34" charset="0"/>
              </a:rPr>
              <a:t>JAX-RS</a:t>
            </a:r>
          </a:p>
          <a:p>
            <a:pPr lvl="1"/>
            <a:r>
              <a:rPr lang="en-US" sz="2000" dirty="0" smtClean="0">
                <a:latin typeface="Trebuchet MS" pitchFamily="34" charset="0"/>
              </a:rPr>
              <a:t>Static resources</a:t>
            </a:r>
          </a:p>
          <a:p>
            <a:pPr lvl="1"/>
            <a:r>
              <a:rPr lang="en-US" sz="2000" dirty="0" smtClean="0">
                <a:latin typeface="Trebuchet MS" pitchFamily="34" charset="0"/>
              </a:rPr>
              <a:t>JSP</a:t>
            </a:r>
          </a:p>
          <a:p>
            <a:pPr marL="118872" indent="0">
              <a:buNone/>
            </a:pPr>
            <a:endParaRPr lang="en-US" sz="2400" dirty="0">
              <a:latin typeface="Trebuchet MS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148064" y="3469070"/>
            <a:ext cx="3096344" cy="2552218"/>
          </a:xfrm>
          <a:prstGeom prst="rect">
            <a:avLst/>
          </a:prstGeom>
          <a:solidFill>
            <a:schemeClr val="bg1">
              <a:alpha val="90000"/>
            </a:schemeClr>
          </a:solidFill>
          <a:ln w="25400" cmpd="sng">
            <a:solidFill>
              <a:srgbClr val="C00000">
                <a:alpha val="90000"/>
              </a:srgbClr>
            </a:solidFill>
            <a:prstDash val="dash"/>
          </a:ln>
          <a:effectLst>
            <a:outerShdw blurRad="50800" dist="38100" dir="2700000" algn="tl" rotWithShape="0">
              <a:prstClr val="black">
                <a:alpha val="15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 sz="800" dirty="0" smtClean="0">
              <a:latin typeface="Trebuchet MS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Trebuchet MS" pitchFamily="34" charset="0"/>
              </a:rPr>
              <a:t>Web Framework</a:t>
            </a:r>
            <a:endParaRPr lang="nl-NL" dirty="0">
              <a:solidFill>
                <a:schemeClr val="bg1"/>
              </a:solidFill>
              <a:latin typeface="Trebuchet MS" pitchFamily="34" charset="0"/>
            </a:endParaRPr>
          </a:p>
        </p:txBody>
      </p:sp>
      <p:sp>
        <p:nvSpPr>
          <p:cNvPr id="22" name="Content Placeholder 2"/>
          <p:cNvSpPr txBox="1">
            <a:spLocks/>
          </p:cNvSpPr>
          <p:nvPr/>
        </p:nvSpPr>
        <p:spPr>
          <a:xfrm>
            <a:off x="609600" y="19275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lvl1pPr marL="438912" indent="-320040" algn="l" rtl="0" eaLnBrk="1" latinLnBrk="0" hangingPunct="1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3152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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/>
              <a:buChar char="▪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61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/>
              <a:buChar char="▪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6464" indent="-182880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 3"/>
              <a:buChar char=""/>
              <a:defRPr kumimoji="0" lang="en-US" sz="20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27632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31136" indent="-18288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 pitchFamily="18" charset="2"/>
              <a:buChar char="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buFont typeface="Wingdings 2"/>
              <a:buNone/>
            </a:pPr>
            <a:endParaRPr lang="en-US" sz="2400" dirty="0" smtClean="0">
              <a:solidFill>
                <a:srgbClr val="C00000"/>
              </a:solidFill>
              <a:latin typeface="Trebuchet MS" pitchFamily="34" charset="0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6866507" y="5229200"/>
            <a:ext cx="1224136" cy="504056"/>
          </a:xfrm>
          <a:prstGeom prst="rect">
            <a:avLst/>
          </a:prstGeom>
          <a:solidFill>
            <a:schemeClr val="bg1">
              <a:alpha val="90000"/>
            </a:schemeClr>
          </a:solidFill>
          <a:ln w="28575">
            <a:solidFill>
              <a:srgbClr val="C00000">
                <a:alpha val="90000"/>
              </a:srgbClr>
            </a:solidFill>
          </a:ln>
          <a:effectLst>
            <a:outerShdw blurRad="50800" dist="38100" dir="2700000" algn="tl" rotWithShape="0">
              <a:prstClr val="black">
                <a:alpha val="15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latin typeface="Trebuchet MS" pitchFamily="34" charset="0"/>
              </a:rPr>
              <a:t>Storage</a:t>
            </a:r>
            <a:endParaRPr lang="nl-NL" sz="800" dirty="0" smtClean="0">
              <a:latin typeface="Trebuchet MS" pitchFamily="34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6866507" y="4149080"/>
            <a:ext cx="1224136" cy="504056"/>
          </a:xfrm>
          <a:prstGeom prst="rect">
            <a:avLst/>
          </a:prstGeom>
          <a:solidFill>
            <a:schemeClr val="bg1">
              <a:alpha val="90000"/>
            </a:schemeClr>
          </a:solidFill>
          <a:ln w="28575">
            <a:solidFill>
              <a:srgbClr val="C00000">
                <a:alpha val="90000"/>
              </a:srgbClr>
            </a:solidFill>
          </a:ln>
          <a:effectLst>
            <a:outerShdw blurRad="50800" dist="38100" dir="2700000" algn="tl" rotWithShape="0">
              <a:prstClr val="black">
                <a:alpha val="15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latin typeface="Trebuchet MS" pitchFamily="34" charset="0"/>
              </a:rPr>
              <a:t>Recommender</a:t>
            </a:r>
            <a:endParaRPr lang="nl-NL" sz="800" dirty="0" smtClean="0">
              <a:latin typeface="Trebuchet MS" pitchFamily="34" charset="0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5325206" y="3736339"/>
            <a:ext cx="1224136" cy="504056"/>
          </a:xfrm>
          <a:prstGeom prst="rect">
            <a:avLst/>
          </a:prstGeom>
          <a:solidFill>
            <a:schemeClr val="bg1">
              <a:alpha val="90000"/>
            </a:schemeClr>
          </a:solidFill>
          <a:ln w="28575">
            <a:solidFill>
              <a:srgbClr val="C00000">
                <a:alpha val="90000"/>
              </a:srgbClr>
            </a:solidFill>
          </a:ln>
          <a:effectLst>
            <a:outerShdw blurRad="50800" dist="38100" dir="2700000" algn="tl" rotWithShape="0">
              <a:prstClr val="black">
                <a:alpha val="15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 err="1" smtClean="0">
                <a:latin typeface="Trebuchet MS" pitchFamily="34" charset="0"/>
              </a:rPr>
              <a:t>Webfront</a:t>
            </a:r>
            <a:endParaRPr lang="nl-NL" sz="800" dirty="0" smtClean="0">
              <a:latin typeface="Trebuchet MS" pitchFamily="34" charset="0"/>
            </a:endParaRPr>
          </a:p>
        </p:txBody>
      </p:sp>
      <p:pic>
        <p:nvPicPr>
          <p:cNvPr id="10" name="Content Placeholder 5" descr="AMDATUhit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940152" y="0"/>
            <a:ext cx="3024336" cy="1415104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5328084" y="4869160"/>
            <a:ext cx="1224136" cy="504056"/>
          </a:xfrm>
          <a:prstGeom prst="rect">
            <a:avLst/>
          </a:prstGeom>
          <a:solidFill>
            <a:schemeClr val="bg1">
              <a:alpha val="90000"/>
            </a:schemeClr>
          </a:solidFill>
          <a:ln w="28575">
            <a:solidFill>
              <a:srgbClr val="C00000">
                <a:alpha val="90000"/>
              </a:srgbClr>
            </a:solidFill>
          </a:ln>
          <a:effectLst>
            <a:outerShdw blurRad="50800" dist="38100" dir="2700000" algn="tl" rotWithShape="0">
              <a:prstClr val="black">
                <a:alpha val="15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latin typeface="Trebuchet MS" pitchFamily="34" charset="0"/>
              </a:rPr>
              <a:t>Products</a:t>
            </a:r>
            <a:endParaRPr lang="nl-NL" sz="800" dirty="0" smtClean="0">
              <a:latin typeface="Trebuchet MS" pitchFamily="34" charset="0"/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rot="5400000">
            <a:off x="5940946" y="3140174"/>
            <a:ext cx="288032" cy="1588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228184" y="2996952"/>
            <a:ext cx="10801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GET / HTTP/1.1</a:t>
            </a:r>
          </a:p>
          <a:p>
            <a:r>
              <a:rPr lang="en-US" sz="1000" dirty="0" smtClean="0"/>
              <a:t>Host: john.com</a:t>
            </a:r>
            <a:endParaRPr lang="nl-NL" sz="1000" dirty="0" smtClean="0"/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6696236" y="3898423"/>
            <a:ext cx="396044" cy="144016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5940152" y="4365105"/>
            <a:ext cx="0" cy="380074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6864790" y="3731290"/>
            <a:ext cx="108012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HTTP/REST</a:t>
            </a:r>
            <a:endParaRPr lang="nl-NL" sz="800" dirty="0" smtClean="0"/>
          </a:p>
        </p:txBody>
      </p:sp>
      <p:sp>
        <p:nvSpPr>
          <p:cNvPr id="24" name="TextBox 23"/>
          <p:cNvSpPr txBox="1"/>
          <p:nvPr/>
        </p:nvSpPr>
        <p:spPr>
          <a:xfrm>
            <a:off x="6005562" y="4434556"/>
            <a:ext cx="108012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HTTP/REST</a:t>
            </a:r>
            <a:endParaRPr lang="nl-NL" sz="800" dirty="0" smtClean="0"/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6198443" y="5481228"/>
            <a:ext cx="504056" cy="190037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688124" y="5563543"/>
            <a:ext cx="108012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HTTP/REST</a:t>
            </a:r>
            <a:endParaRPr lang="nl-NL" sz="800" dirty="0" smtClean="0"/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7458918" y="4777118"/>
            <a:ext cx="0" cy="380074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7524328" y="4846569"/>
            <a:ext cx="108012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HTTP/REST</a:t>
            </a:r>
            <a:endParaRPr lang="nl-NL" sz="800" dirty="0" smtClean="0"/>
          </a:p>
        </p:txBody>
      </p:sp>
    </p:spTree>
    <p:extLst>
      <p:ext uri="{BB962C8B-B14F-4D97-AF65-F5344CB8AC3E}">
        <p14:creationId xmlns:p14="http://schemas.microsoft.com/office/powerpoint/2010/main" val="3008988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Trebuchet MS" pitchFamily="34" charset="0"/>
              </a:rPr>
              <a:t>Projects</a:t>
            </a:r>
            <a:endParaRPr lang="nl-NL" dirty="0">
              <a:solidFill>
                <a:schemeClr val="bg1"/>
              </a:solidFill>
              <a:latin typeface="Trebuchet MS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6563072" cy="4625609"/>
          </a:xfrm>
        </p:spPr>
        <p:txBody>
          <a:bodyPr>
            <a:normAutofit/>
          </a:bodyPr>
          <a:lstStyle/>
          <a:p>
            <a:pPr marL="118872" indent="0">
              <a:buNone/>
            </a:pPr>
            <a:r>
              <a:rPr lang="en-US" sz="2400" dirty="0" smtClean="0">
                <a:solidFill>
                  <a:srgbClr val="C00000"/>
                </a:solidFill>
                <a:latin typeface="Trebuchet MS" pitchFamily="34" charset="0"/>
              </a:rPr>
              <a:t>Amdatu Projects</a:t>
            </a:r>
            <a:endParaRPr lang="en-US" sz="2400" dirty="0">
              <a:solidFill>
                <a:srgbClr val="C00000"/>
              </a:solidFill>
              <a:latin typeface="Trebuchet MS" pitchFamily="34" charset="0"/>
            </a:endParaRPr>
          </a:p>
          <a:p>
            <a:pPr marL="118872" indent="0">
              <a:buNone/>
            </a:pPr>
            <a:endParaRPr lang="en-US" sz="2400" dirty="0">
              <a:latin typeface="Trebuchet MS" pitchFamily="34" charset="0"/>
            </a:endParaRPr>
          </a:p>
          <a:p>
            <a:r>
              <a:rPr lang="en-US" sz="2400" dirty="0">
                <a:latin typeface="Trebuchet MS" pitchFamily="34" charset="0"/>
              </a:rPr>
              <a:t>Application </a:t>
            </a:r>
            <a:r>
              <a:rPr lang="en-US" sz="2400" dirty="0" smtClean="0">
                <a:latin typeface="Trebuchet MS" pitchFamily="34" charset="0"/>
              </a:rPr>
              <a:t>frameworks, reusable </a:t>
            </a:r>
          </a:p>
          <a:p>
            <a:pPr marL="118872" indent="0">
              <a:buNone/>
            </a:pPr>
            <a:r>
              <a:rPr lang="en-US" sz="2400" dirty="0">
                <a:latin typeface="Trebuchet MS" pitchFamily="34" charset="0"/>
              </a:rPr>
              <a:t> </a:t>
            </a:r>
            <a:r>
              <a:rPr lang="en-US" sz="2400" dirty="0" smtClean="0">
                <a:latin typeface="Trebuchet MS" pitchFamily="34" charset="0"/>
              </a:rPr>
              <a:t>     components and foundation </a:t>
            </a:r>
          </a:p>
          <a:p>
            <a:pPr marL="118872" indent="0">
              <a:buNone/>
            </a:pPr>
            <a:r>
              <a:rPr lang="en-US" sz="2400" dirty="0">
                <a:latin typeface="Trebuchet MS" pitchFamily="34" charset="0"/>
              </a:rPr>
              <a:t>	</a:t>
            </a:r>
            <a:r>
              <a:rPr lang="en-US" sz="2400" dirty="0" smtClean="0">
                <a:latin typeface="Trebuchet MS" pitchFamily="34" charset="0"/>
              </a:rPr>
              <a:t>services</a:t>
            </a:r>
          </a:p>
          <a:p>
            <a:pPr marL="118872" indent="0">
              <a:buNone/>
            </a:pPr>
            <a:endParaRPr lang="en-US" sz="2400" dirty="0">
              <a:latin typeface="Trebuchet MS" pitchFamily="34" charset="0"/>
            </a:endParaRPr>
          </a:p>
          <a:p>
            <a:r>
              <a:rPr lang="en-US" sz="2400" dirty="0">
                <a:latin typeface="Trebuchet MS" pitchFamily="34" charset="0"/>
              </a:rPr>
              <a:t>Multi-tenant RESTful </a:t>
            </a:r>
            <a:r>
              <a:rPr lang="en-US" sz="2400" dirty="0" err="1" smtClean="0">
                <a:latin typeface="Trebuchet MS" pitchFamily="34" charset="0"/>
              </a:rPr>
              <a:t>webservices</a:t>
            </a:r>
            <a:r>
              <a:rPr lang="en-US" sz="2400" dirty="0" smtClean="0">
                <a:latin typeface="Trebuchet MS" pitchFamily="34" charset="0"/>
              </a:rPr>
              <a:t> and subsystems and applications</a:t>
            </a:r>
            <a:endParaRPr lang="en-US" sz="2400" dirty="0">
              <a:latin typeface="Trebuchet MS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940152" y="3068960"/>
            <a:ext cx="2304256" cy="392227"/>
          </a:xfrm>
          <a:prstGeom prst="rect">
            <a:avLst/>
          </a:prstGeom>
          <a:solidFill>
            <a:schemeClr val="bg1">
              <a:alpha val="90000"/>
            </a:schemeClr>
          </a:solidFill>
          <a:ln w="28575">
            <a:solidFill>
              <a:srgbClr val="C00000">
                <a:alpha val="90000"/>
              </a:srgbClr>
            </a:solidFill>
          </a:ln>
          <a:effectLst>
            <a:outerShdw blurRad="50800" dist="38100" dir="2700000" algn="tl" rotWithShape="0">
              <a:prstClr val="black">
                <a:alpha val="15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latin typeface="Trebuchet MS" pitchFamily="34" charset="0"/>
              </a:rPr>
              <a:t>Core</a:t>
            </a:r>
            <a:endParaRPr lang="nl-NL" sz="800" dirty="0" smtClean="0">
              <a:latin typeface="Trebuchet MS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940152" y="2060848"/>
            <a:ext cx="648072" cy="936104"/>
          </a:xfrm>
          <a:prstGeom prst="rect">
            <a:avLst/>
          </a:prstGeom>
          <a:solidFill>
            <a:schemeClr val="accent3">
              <a:lumMod val="40000"/>
              <a:lumOff val="60000"/>
              <a:alpha val="90000"/>
            </a:schemeClr>
          </a:solidFill>
          <a:ln w="28575">
            <a:solidFill>
              <a:srgbClr val="C00000">
                <a:alpha val="90000"/>
              </a:srgbClr>
            </a:solidFill>
          </a:ln>
          <a:effectLst>
            <a:outerShdw blurRad="50800" dist="38100" dir="2700000" algn="tl" rotWithShape="0">
              <a:prstClr val="black">
                <a:alpha val="15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 smtClean="0">
                <a:latin typeface="Trebuchet MS" pitchFamily="34" charset="0"/>
              </a:rPr>
              <a:t>App</a:t>
            </a:r>
          </a:p>
          <a:p>
            <a:pPr algn="ctr"/>
            <a:r>
              <a:rPr lang="en-US" sz="900" dirty="0" err="1" smtClean="0">
                <a:latin typeface="Trebuchet MS" pitchFamily="34" charset="0"/>
              </a:rPr>
              <a:t>Fws</a:t>
            </a:r>
            <a:endParaRPr lang="nl-NL" sz="900" dirty="0" smtClean="0">
              <a:latin typeface="Trebuchet MS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660232" y="2492896"/>
            <a:ext cx="1584176" cy="504056"/>
          </a:xfrm>
          <a:prstGeom prst="rect">
            <a:avLst/>
          </a:prstGeom>
          <a:solidFill>
            <a:schemeClr val="accent3">
              <a:lumMod val="40000"/>
              <a:lumOff val="60000"/>
              <a:alpha val="90000"/>
            </a:schemeClr>
          </a:solidFill>
          <a:ln w="28575">
            <a:solidFill>
              <a:srgbClr val="C00000">
                <a:alpha val="90000"/>
              </a:srgbClr>
            </a:solidFill>
          </a:ln>
          <a:effectLst>
            <a:outerShdw blurRad="50800" dist="38100" dir="2700000" algn="tl" rotWithShape="0">
              <a:prstClr val="black">
                <a:alpha val="15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 smtClean="0">
                <a:latin typeface="Trebuchet MS" pitchFamily="34" charset="0"/>
              </a:rPr>
              <a:t>Foundation</a:t>
            </a:r>
          </a:p>
          <a:p>
            <a:pPr algn="ctr"/>
            <a:r>
              <a:rPr lang="en-US" sz="900" dirty="0" smtClean="0">
                <a:latin typeface="Trebuchet MS" pitchFamily="34" charset="0"/>
              </a:rPr>
              <a:t>services</a:t>
            </a:r>
            <a:endParaRPr lang="nl-NL" sz="900" dirty="0" smtClean="0">
              <a:latin typeface="Trebuchet MS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660232" y="2060848"/>
            <a:ext cx="1584176" cy="360040"/>
          </a:xfrm>
          <a:prstGeom prst="rect">
            <a:avLst/>
          </a:prstGeom>
          <a:solidFill>
            <a:schemeClr val="bg1">
              <a:alpha val="90000"/>
            </a:schemeClr>
          </a:solidFill>
          <a:ln w="28575">
            <a:solidFill>
              <a:srgbClr val="C00000">
                <a:alpha val="90000"/>
              </a:srgbClr>
            </a:solidFill>
          </a:ln>
          <a:effectLst>
            <a:outerShdw blurRad="50800" dist="38100" dir="2700000" algn="tl" rotWithShape="0">
              <a:prstClr val="black">
                <a:alpha val="15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latin typeface="Trebuchet MS" pitchFamily="34" charset="0"/>
              </a:rPr>
              <a:t>Applications</a:t>
            </a:r>
            <a:endParaRPr lang="nl-NL" sz="800" dirty="0" smtClean="0">
              <a:latin typeface="Trebuchet MS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940152" y="2852936"/>
            <a:ext cx="648072" cy="144016"/>
          </a:xfrm>
          <a:prstGeom prst="rect">
            <a:avLst/>
          </a:prstGeom>
          <a:solidFill>
            <a:schemeClr val="bg1">
              <a:alpha val="90000"/>
            </a:schemeClr>
          </a:solidFill>
          <a:ln w="28575">
            <a:solidFill>
              <a:srgbClr val="C00000">
                <a:alpha val="90000"/>
              </a:srgbClr>
            </a:solidFill>
          </a:ln>
          <a:effectLst>
            <a:outerShdw blurRad="50800" dist="38100" dir="2700000" algn="tl" rotWithShape="0">
              <a:prstClr val="black">
                <a:alpha val="15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 sz="800" dirty="0" smtClean="0">
              <a:latin typeface="Trebuchet MS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660232" y="2060848"/>
            <a:ext cx="360040" cy="360040"/>
          </a:xfrm>
          <a:prstGeom prst="rect">
            <a:avLst/>
          </a:prstGeom>
          <a:solidFill>
            <a:schemeClr val="accent3">
              <a:lumMod val="40000"/>
              <a:lumOff val="60000"/>
              <a:alpha val="90000"/>
            </a:schemeClr>
          </a:solidFill>
          <a:ln w="28575">
            <a:solidFill>
              <a:srgbClr val="C00000">
                <a:alpha val="90000"/>
              </a:srgbClr>
            </a:solidFill>
          </a:ln>
          <a:effectLst>
            <a:outerShdw blurRad="50800" dist="38100" dir="2700000" algn="tl" rotWithShape="0">
              <a:prstClr val="black">
                <a:alpha val="15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 sz="900" dirty="0" smtClean="0">
              <a:solidFill>
                <a:schemeClr val="dk1"/>
              </a:solidFill>
              <a:latin typeface="Trebuchet MS" pitchFamily="34" charset="0"/>
            </a:endParaRPr>
          </a:p>
        </p:txBody>
      </p:sp>
      <p:pic>
        <p:nvPicPr>
          <p:cNvPr id="17" name="Content Placeholder 5" descr="AMDATUhit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940152" y="0"/>
            <a:ext cx="3024336" cy="141510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chemeClr val="bg1"/>
                </a:solidFill>
                <a:latin typeface="Trebuchet MS" pitchFamily="34" charset="0"/>
              </a:rPr>
              <a:t>Amdatu </a:t>
            </a:r>
            <a:r>
              <a:rPr lang="en-US" sz="4000" dirty="0" err="1" smtClean="0">
                <a:solidFill>
                  <a:schemeClr val="bg1"/>
                </a:solidFill>
                <a:latin typeface="Trebuchet MS" pitchFamily="34" charset="0"/>
              </a:rPr>
              <a:t>Mngmnt</a:t>
            </a:r>
            <a:endParaRPr lang="nl-NL" sz="4000" dirty="0">
              <a:solidFill>
                <a:schemeClr val="bg1"/>
              </a:solidFill>
              <a:latin typeface="Trebuchet MS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r>
              <a:rPr lang="en-US" sz="2400" dirty="0" smtClean="0">
                <a:latin typeface="Trebuchet MS" pitchFamily="34" charset="0"/>
              </a:rPr>
              <a:t>Amdatu </a:t>
            </a:r>
            <a:r>
              <a:rPr lang="en-US" sz="2400" dirty="0">
                <a:solidFill>
                  <a:srgbClr val="C00000"/>
                </a:solidFill>
                <a:latin typeface="Trebuchet MS" pitchFamily="34" charset="0"/>
              </a:rPr>
              <a:t>Management</a:t>
            </a:r>
            <a:r>
              <a:rPr lang="en-US" sz="2400" dirty="0" smtClean="0">
                <a:latin typeface="Trebuchet MS" pitchFamily="34" charset="0"/>
              </a:rPr>
              <a:t> server</a:t>
            </a:r>
          </a:p>
          <a:p>
            <a:endParaRPr lang="en-US" sz="2400" dirty="0" smtClean="0">
              <a:latin typeface="Trebuchet MS" pitchFamily="34" charset="0"/>
            </a:endParaRPr>
          </a:p>
          <a:p>
            <a:r>
              <a:rPr lang="en-US" sz="2400" dirty="0" err="1" smtClean="0">
                <a:latin typeface="Trebuchet MS" pitchFamily="34" charset="0"/>
              </a:rPr>
              <a:t>IaaS</a:t>
            </a:r>
            <a:r>
              <a:rPr lang="en-US" sz="2400" dirty="0" smtClean="0">
                <a:latin typeface="Trebuchet MS" pitchFamily="34" charset="0"/>
              </a:rPr>
              <a:t> management</a:t>
            </a:r>
          </a:p>
          <a:p>
            <a:endParaRPr lang="en-US" sz="2400" dirty="0" smtClean="0">
              <a:latin typeface="Trebuchet MS" pitchFamily="34" charset="0"/>
            </a:endParaRPr>
          </a:p>
          <a:p>
            <a:r>
              <a:rPr lang="en-US" sz="2400" dirty="0" smtClean="0">
                <a:latin typeface="Trebuchet MS" pitchFamily="34" charset="0"/>
              </a:rPr>
              <a:t>Configuration management</a:t>
            </a:r>
          </a:p>
          <a:p>
            <a:endParaRPr lang="en-US" sz="2400" dirty="0" smtClean="0">
              <a:latin typeface="Trebuchet MS" pitchFamily="34" charset="0"/>
            </a:endParaRPr>
          </a:p>
          <a:p>
            <a:r>
              <a:rPr lang="en-US" sz="2400" dirty="0" smtClean="0">
                <a:latin typeface="Trebuchet MS" pitchFamily="34" charset="0"/>
              </a:rPr>
              <a:t>Tenant Management</a:t>
            </a:r>
          </a:p>
          <a:p>
            <a:endParaRPr lang="en-US" sz="2400" dirty="0" smtClean="0">
              <a:latin typeface="Trebuchet MS" pitchFamily="34" charset="0"/>
            </a:endParaRPr>
          </a:p>
          <a:p>
            <a:r>
              <a:rPr lang="en-US" sz="2400" dirty="0" smtClean="0">
                <a:latin typeface="Trebuchet MS" pitchFamily="34" charset="0"/>
              </a:rPr>
              <a:t>Powered by Apache ACE</a:t>
            </a:r>
            <a:endParaRPr lang="en-US" sz="2400" dirty="0">
              <a:latin typeface="Trebuchet MS" pitchFamily="34" charset="0"/>
            </a:endParaRPr>
          </a:p>
          <a:p>
            <a:endParaRPr lang="en-US" sz="2400" dirty="0" smtClean="0">
              <a:latin typeface="Trebuchet MS" pitchFamily="34" charset="0"/>
            </a:endParaRPr>
          </a:p>
          <a:p>
            <a:pPr lvl="1">
              <a:buNone/>
            </a:pPr>
            <a:endParaRPr lang="en-US" sz="2400" dirty="0" smtClean="0">
              <a:latin typeface="Trebuchet MS" pitchFamily="34" charset="0"/>
            </a:endParaRPr>
          </a:p>
        </p:txBody>
      </p:sp>
      <p:pic>
        <p:nvPicPr>
          <p:cNvPr id="6" name="Content Placeholder 5" descr="AMDATUhit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940152" y="0"/>
            <a:ext cx="3024336" cy="141510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4376216"/>
            <a:ext cx="3455368" cy="2591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107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lang="en-US" dirty="0">
                <a:solidFill>
                  <a:schemeClr val="bg1"/>
                </a:solidFill>
                <a:latin typeface="Trebuchet MS" pitchFamily="34" charset="0"/>
              </a:rPr>
              <a:t>Amdatu </a:t>
            </a:r>
            <a:r>
              <a:rPr lang="en-US" dirty="0" smtClean="0">
                <a:solidFill>
                  <a:schemeClr val="bg1"/>
                </a:solidFill>
                <a:latin typeface="Trebuchet MS" pitchFamily="34" charset="0"/>
              </a:rPr>
              <a:t>Identity</a:t>
            </a:r>
            <a:endParaRPr lang="en-US" dirty="0">
              <a:solidFill>
                <a:schemeClr val="bg1"/>
              </a:solidFill>
              <a:latin typeface="Trebuchet MS" pitchFamily="34" charset="0"/>
            </a:endParaRPr>
          </a:p>
        </p:txBody>
      </p:sp>
      <p:pic>
        <p:nvPicPr>
          <p:cNvPr id="7170" name="Picture 2" descr="http://drupal.org/files/images/oauth_logo.thumbnail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4869160"/>
            <a:ext cx="1542281" cy="15352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395536" y="1700808"/>
            <a:ext cx="835292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rebuchet MS" pitchFamily="34" charset="0"/>
              </a:rPr>
              <a:t>Collection of </a:t>
            </a:r>
            <a:r>
              <a:rPr lang="en-US" sz="2400" dirty="0">
                <a:solidFill>
                  <a:srgbClr val="C00000"/>
                </a:solidFill>
                <a:latin typeface="Trebuchet MS" pitchFamily="34" charset="0"/>
              </a:rPr>
              <a:t>authentication</a:t>
            </a:r>
            <a:r>
              <a:rPr lang="en-US" sz="2400" dirty="0" smtClean="0">
                <a:latin typeface="Trebuchet MS" pitchFamily="34" charset="0"/>
              </a:rPr>
              <a:t> and </a:t>
            </a:r>
            <a:r>
              <a:rPr lang="en-US" sz="2400" dirty="0">
                <a:solidFill>
                  <a:srgbClr val="C00000"/>
                </a:solidFill>
                <a:latin typeface="Trebuchet MS" pitchFamily="34" charset="0"/>
              </a:rPr>
              <a:t>authorization</a:t>
            </a:r>
            <a:r>
              <a:rPr lang="en-US" sz="2400" dirty="0" smtClean="0">
                <a:latin typeface="Trebuchet MS" pitchFamily="34" charset="0"/>
              </a:rPr>
              <a:t> services</a:t>
            </a:r>
            <a:endParaRPr lang="en-US" sz="2400" dirty="0">
              <a:latin typeface="Trebuchet MS" pitchFamily="34" charset="0"/>
            </a:endParaRPr>
          </a:p>
          <a:p>
            <a:endParaRPr lang="en-US" sz="2400" dirty="0" smtClean="0">
              <a:latin typeface="Trebuchet MS" pitchFamily="34" charset="0"/>
            </a:endParaRPr>
          </a:p>
          <a:p>
            <a:pPr marL="438912" lvl="0" indent="-320040">
              <a:buClr>
                <a:srgbClr val="F0AD00"/>
              </a:buClr>
              <a:buSzPct val="80000"/>
              <a:buFont typeface="Wingdings 2"/>
              <a:buChar char=""/>
            </a:pPr>
            <a:r>
              <a:rPr lang="en-US" sz="2400" dirty="0" err="1" smtClean="0">
                <a:latin typeface="Trebuchet MS" pitchFamily="34" charset="0"/>
              </a:rPr>
              <a:t>OAuth</a:t>
            </a:r>
            <a:r>
              <a:rPr lang="en-US" sz="2400" dirty="0" smtClean="0">
                <a:latin typeface="Trebuchet MS" pitchFamily="34" charset="0"/>
              </a:rPr>
              <a:t> 1.0 server and </a:t>
            </a:r>
            <a:r>
              <a:rPr lang="en-US" sz="2400" dirty="0" smtClean="0">
                <a:latin typeface="Trebuchet MS" pitchFamily="34" charset="0"/>
              </a:rPr>
              <a:t>client</a:t>
            </a:r>
          </a:p>
          <a:p>
            <a:pPr marL="438912" lvl="0" indent="-320040">
              <a:buClr>
                <a:srgbClr val="F0AD00"/>
              </a:buClr>
              <a:buSzPct val="80000"/>
              <a:buFont typeface="Wingdings 2"/>
              <a:buChar char=""/>
            </a:pPr>
            <a:endParaRPr lang="en-US" sz="2400" dirty="0">
              <a:latin typeface="Trebuchet MS" pitchFamily="34" charset="0"/>
            </a:endParaRPr>
          </a:p>
          <a:p>
            <a:pPr marL="438912" lvl="0" indent="-320040">
              <a:buClr>
                <a:srgbClr val="F0AD00"/>
              </a:buClr>
              <a:buSzPct val="80000"/>
              <a:buFont typeface="Wingdings 2"/>
              <a:buChar char=""/>
            </a:pPr>
            <a:r>
              <a:rPr lang="en-US" sz="2400" dirty="0" smtClean="0">
                <a:latin typeface="Trebuchet MS" pitchFamily="34" charset="0"/>
              </a:rPr>
              <a:t>Working on </a:t>
            </a:r>
            <a:r>
              <a:rPr lang="en-US" sz="2400" dirty="0" err="1" smtClean="0">
                <a:latin typeface="Trebuchet MS" pitchFamily="34" charset="0"/>
              </a:rPr>
              <a:t>OpenID</a:t>
            </a:r>
            <a:r>
              <a:rPr lang="en-US" sz="2400" dirty="0" smtClean="0">
                <a:latin typeface="Trebuchet MS" pitchFamily="34" charset="0"/>
              </a:rPr>
              <a:t> client and server</a:t>
            </a:r>
            <a:endParaRPr lang="en-US" sz="2400" dirty="0" smtClean="0">
              <a:latin typeface="Trebuchet MS" pitchFamily="34" charset="0"/>
            </a:endParaRPr>
          </a:p>
          <a:p>
            <a:pPr marL="438912" lvl="0" indent="-320040">
              <a:buClr>
                <a:srgbClr val="F0AD00"/>
              </a:buClr>
              <a:buSzPct val="80000"/>
              <a:buFont typeface="Wingdings 2"/>
              <a:buChar char=""/>
            </a:pPr>
            <a:endParaRPr lang="en-US" sz="2400" dirty="0" smtClean="0">
              <a:latin typeface="Trebuchet MS" pitchFamily="34" charset="0"/>
            </a:endParaRPr>
          </a:p>
          <a:p>
            <a:pPr marL="438912" lvl="0" indent="-320040">
              <a:buClr>
                <a:srgbClr val="F0AD00"/>
              </a:buClr>
              <a:buSzPct val="80000"/>
              <a:buFont typeface="Wingdings 2"/>
              <a:buChar char=""/>
            </a:pPr>
            <a:r>
              <a:rPr lang="en-US" sz="2400" dirty="0" smtClean="0">
                <a:latin typeface="Trebuchet MS" pitchFamily="34" charset="0"/>
              </a:rPr>
              <a:t>Authentication and authorization services, based on OSGi </a:t>
            </a:r>
            <a:r>
              <a:rPr lang="en-US" sz="2400" dirty="0" err="1" smtClean="0">
                <a:latin typeface="Trebuchet MS" pitchFamily="34" charset="0"/>
              </a:rPr>
              <a:t>UserAdmin</a:t>
            </a:r>
            <a:endParaRPr lang="en-US" sz="2400" dirty="0">
              <a:latin typeface="Trebuchet MS" pitchFamily="34" charset="0"/>
            </a:endParaRPr>
          </a:p>
          <a:p>
            <a:pPr marL="438912" lvl="0" indent="-320040">
              <a:buClr>
                <a:srgbClr val="F0AD00"/>
              </a:buClr>
              <a:buSzPct val="80000"/>
              <a:buFont typeface="Wingdings 2"/>
              <a:buChar char=""/>
            </a:pPr>
            <a:endParaRPr lang="en-US" sz="2400" dirty="0" smtClean="0">
              <a:latin typeface="Trebuchet MS" pitchFamily="34" charset="0"/>
            </a:endParaRPr>
          </a:p>
          <a:p>
            <a:pPr marL="438912" lvl="0" indent="-320040">
              <a:buClr>
                <a:srgbClr val="F0AD00"/>
              </a:buClr>
              <a:buSzPct val="80000"/>
              <a:buFont typeface="Wingdings 2"/>
              <a:buChar char=""/>
            </a:pPr>
            <a:r>
              <a:rPr lang="en-US" sz="2400" dirty="0" smtClean="0">
                <a:latin typeface="Trebuchet MS" pitchFamily="34" charset="0"/>
              </a:rPr>
              <a:t>Gadget UI (login and user management)</a:t>
            </a:r>
          </a:p>
          <a:p>
            <a:pPr marL="457200" indent="-457200">
              <a:buFont typeface="Arial" pitchFamily="34" charset="0"/>
              <a:buChar char="•"/>
            </a:pPr>
            <a:endParaRPr lang="en-US" sz="2400" dirty="0" smtClean="0">
              <a:latin typeface="Trebuchet MS" pitchFamily="34" charset="0"/>
            </a:endParaRPr>
          </a:p>
          <a:p>
            <a:endParaRPr lang="en-US" sz="2400" dirty="0" smtClean="0">
              <a:latin typeface="Trebuchet MS" pitchFamily="34" charset="0"/>
            </a:endParaRPr>
          </a:p>
          <a:p>
            <a:endParaRPr lang="en-US" sz="2400" i="1" dirty="0" smtClean="0">
              <a:latin typeface="Trebuchet MS" pitchFamily="34" charset="0"/>
            </a:endParaRPr>
          </a:p>
          <a:p>
            <a:endParaRPr lang="en-US" sz="2400" i="1" dirty="0" smtClean="0">
              <a:latin typeface="Trebuchet MS" pitchFamily="34" charset="0"/>
            </a:endParaRPr>
          </a:p>
        </p:txBody>
      </p:sp>
      <p:pic>
        <p:nvPicPr>
          <p:cNvPr id="8" name="Content Placeholder 5" descr="AMDATUhit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940152" y="0"/>
            <a:ext cx="3024336" cy="1415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9403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lang="en-US" dirty="0">
                <a:solidFill>
                  <a:schemeClr val="bg1"/>
                </a:solidFill>
                <a:latin typeface="Trebuchet MS" pitchFamily="34" charset="0"/>
              </a:rPr>
              <a:t>Amdatu </a:t>
            </a:r>
            <a:r>
              <a:rPr lang="en-US" dirty="0" err="1" smtClean="0">
                <a:solidFill>
                  <a:schemeClr val="bg1"/>
                </a:solidFill>
                <a:latin typeface="Trebuchet MS" pitchFamily="34" charset="0"/>
              </a:rPr>
              <a:t>BigData</a:t>
            </a:r>
            <a:endParaRPr lang="en-US" dirty="0">
              <a:solidFill>
                <a:schemeClr val="bg1"/>
              </a:solidFill>
              <a:latin typeface="Trebuchet MS" pitchFamily="34" charset="0"/>
            </a:endParaRPr>
          </a:p>
        </p:txBody>
      </p:sp>
      <p:pic>
        <p:nvPicPr>
          <p:cNvPr id="6146" name="Picture 2" descr="http://www.h-online.com/imgs/43/5/0/7/5/5/9/cassandra200.jpg-323ea7227766a48a.jpe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5421585"/>
            <a:ext cx="190500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95536" y="1700808"/>
            <a:ext cx="835292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  <a:latin typeface="Trebuchet MS" pitchFamily="34" charset="0"/>
              </a:rPr>
              <a:t>Apache Cassandra</a:t>
            </a:r>
            <a:r>
              <a:rPr lang="en-US" sz="2400" dirty="0" smtClean="0">
                <a:latin typeface="Trebuchet MS" pitchFamily="34" charset="0"/>
              </a:rPr>
              <a:t> based </a:t>
            </a:r>
            <a:r>
              <a:rPr lang="en-US" sz="2400" dirty="0" err="1">
                <a:solidFill>
                  <a:srgbClr val="C00000"/>
                </a:solidFill>
                <a:latin typeface="Trebuchet MS" pitchFamily="34" charset="0"/>
              </a:rPr>
              <a:t>NoSQL</a:t>
            </a:r>
            <a:r>
              <a:rPr lang="en-US" sz="2400" dirty="0" smtClean="0">
                <a:latin typeface="Trebuchet MS" pitchFamily="34" charset="0"/>
              </a:rPr>
              <a:t> storage </a:t>
            </a:r>
          </a:p>
          <a:p>
            <a:endParaRPr lang="en-US" sz="2400" dirty="0" smtClean="0">
              <a:latin typeface="Trebuchet MS" pitchFamily="34" charset="0"/>
            </a:endParaRPr>
          </a:p>
          <a:p>
            <a:pPr marL="438912" lvl="0" indent="-320040">
              <a:buClr>
                <a:srgbClr val="F0AD00"/>
              </a:buClr>
              <a:buSzPct val="80000"/>
              <a:buFont typeface="Wingdings 2"/>
              <a:buChar char=""/>
            </a:pPr>
            <a:r>
              <a:rPr lang="en-US" sz="2400" dirty="0" smtClean="0">
                <a:latin typeface="Trebuchet MS" pitchFamily="34" charset="0"/>
              </a:rPr>
              <a:t>Multi-tenant (one </a:t>
            </a:r>
            <a:r>
              <a:rPr lang="en-US" sz="2400" dirty="0" err="1" smtClean="0">
                <a:latin typeface="Trebuchet MS" pitchFamily="34" charset="0"/>
              </a:rPr>
              <a:t>keyspace</a:t>
            </a:r>
            <a:r>
              <a:rPr lang="en-US" sz="2400" dirty="0" smtClean="0">
                <a:latin typeface="Trebuchet MS" pitchFamily="34" charset="0"/>
              </a:rPr>
              <a:t> per tenant</a:t>
            </a:r>
            <a:r>
              <a:rPr lang="en-US" sz="2400" dirty="0" smtClean="0">
                <a:latin typeface="Trebuchet MS" pitchFamily="34" charset="0"/>
              </a:rPr>
              <a:t>)</a:t>
            </a:r>
          </a:p>
          <a:p>
            <a:pPr marL="438912" lvl="0" indent="-320040">
              <a:buClr>
                <a:srgbClr val="F0AD00"/>
              </a:buClr>
              <a:buSzPct val="80000"/>
              <a:buFont typeface="Wingdings 2"/>
              <a:buChar char=""/>
            </a:pPr>
            <a:endParaRPr lang="en-US" sz="2400" dirty="0" smtClean="0">
              <a:latin typeface="Trebuchet MS" pitchFamily="34" charset="0"/>
            </a:endParaRPr>
          </a:p>
          <a:p>
            <a:pPr marL="438912" lvl="0" indent="-320040">
              <a:buClr>
                <a:srgbClr val="F0AD00"/>
              </a:buClr>
              <a:buSzPct val="80000"/>
              <a:buFont typeface="Wingdings 2"/>
              <a:buChar char=""/>
            </a:pPr>
            <a:r>
              <a:rPr lang="en-US" sz="2400" dirty="0" smtClean="0">
                <a:latin typeface="Trebuchet MS" pitchFamily="34" charset="0"/>
              </a:rPr>
              <a:t>Dynamic </a:t>
            </a:r>
            <a:r>
              <a:rPr lang="en-US" sz="2400" dirty="0" err="1" smtClean="0">
                <a:latin typeface="Trebuchet MS" pitchFamily="34" charset="0"/>
              </a:rPr>
              <a:t>Keyspace</a:t>
            </a:r>
            <a:r>
              <a:rPr lang="en-US" sz="2400" dirty="0" smtClean="0">
                <a:latin typeface="Trebuchet MS" pitchFamily="34" charset="0"/>
              </a:rPr>
              <a:t> and </a:t>
            </a:r>
            <a:r>
              <a:rPr lang="en-US" sz="2400" dirty="0" err="1" smtClean="0">
                <a:latin typeface="Trebuchet MS" pitchFamily="34" charset="0"/>
              </a:rPr>
              <a:t>ColumnFamily</a:t>
            </a:r>
            <a:r>
              <a:rPr lang="en-US" sz="2400" dirty="0" smtClean="0">
                <a:latin typeface="Trebuchet MS" pitchFamily="34" charset="0"/>
              </a:rPr>
              <a:t> </a:t>
            </a:r>
            <a:r>
              <a:rPr lang="en-US" sz="2400" dirty="0" smtClean="0">
                <a:latin typeface="Trebuchet MS" pitchFamily="34" charset="0"/>
              </a:rPr>
              <a:t>registration through service (whiteboard)</a:t>
            </a:r>
            <a:endParaRPr lang="en-US" sz="2400" dirty="0" smtClean="0">
              <a:latin typeface="Trebuchet MS" pitchFamily="34" charset="0"/>
            </a:endParaRPr>
          </a:p>
          <a:p>
            <a:pPr marL="438912" lvl="0" indent="-320040">
              <a:buClr>
                <a:srgbClr val="F0AD00"/>
              </a:buClr>
              <a:buSzPct val="80000"/>
              <a:buFont typeface="Wingdings 2"/>
              <a:buChar char=""/>
            </a:pPr>
            <a:endParaRPr lang="en-US" sz="2400" dirty="0" smtClean="0">
              <a:latin typeface="Trebuchet MS" pitchFamily="34" charset="0"/>
            </a:endParaRPr>
          </a:p>
          <a:p>
            <a:pPr marL="438912" lvl="0" indent="-320040">
              <a:buClr>
                <a:srgbClr val="F0AD00"/>
              </a:buClr>
              <a:buSzPct val="80000"/>
              <a:buFont typeface="Wingdings 2"/>
              <a:buChar char=""/>
            </a:pPr>
            <a:r>
              <a:rPr lang="en-US" sz="2400" dirty="0" smtClean="0">
                <a:latin typeface="Trebuchet MS" pitchFamily="34" charset="0"/>
              </a:rPr>
              <a:t>Thrift / </a:t>
            </a:r>
            <a:r>
              <a:rPr lang="en-US" sz="2400" dirty="0" smtClean="0">
                <a:latin typeface="Trebuchet MS" pitchFamily="34" charset="0"/>
              </a:rPr>
              <a:t>Hector </a:t>
            </a:r>
            <a:r>
              <a:rPr lang="en-US" sz="2400" dirty="0" smtClean="0">
                <a:latin typeface="Trebuchet MS" pitchFamily="34" charset="0"/>
              </a:rPr>
              <a:t>based Persistence </a:t>
            </a:r>
            <a:r>
              <a:rPr lang="en-US" sz="2400" dirty="0" smtClean="0">
                <a:latin typeface="Trebuchet MS" pitchFamily="34" charset="0"/>
              </a:rPr>
              <a:t>Managers</a:t>
            </a:r>
            <a:endParaRPr lang="en-US" sz="2400" dirty="0" smtClean="0">
              <a:latin typeface="Trebuchet MS" pitchFamily="34" charset="0"/>
            </a:endParaRPr>
          </a:p>
          <a:p>
            <a:pPr marL="438912" lvl="0" indent="-320040">
              <a:buClr>
                <a:srgbClr val="F0AD00"/>
              </a:buClr>
              <a:buSzPct val="80000"/>
              <a:buFont typeface="Wingdings 2"/>
              <a:buChar char=""/>
            </a:pPr>
            <a:endParaRPr lang="en-US" sz="2400" dirty="0" smtClean="0">
              <a:latin typeface="Trebuchet MS" pitchFamily="34" charset="0"/>
            </a:endParaRPr>
          </a:p>
          <a:p>
            <a:pPr marL="438912" lvl="0" indent="-320040">
              <a:buClr>
                <a:srgbClr val="F0AD00"/>
              </a:buClr>
              <a:buSzPct val="80000"/>
              <a:buFont typeface="Wingdings 2"/>
              <a:buChar char=""/>
            </a:pPr>
            <a:r>
              <a:rPr lang="en-US" sz="2400" dirty="0" smtClean="0">
                <a:latin typeface="Trebuchet MS" pitchFamily="34" charset="0"/>
              </a:rPr>
              <a:t>Storage </a:t>
            </a:r>
            <a:r>
              <a:rPr lang="en-US" sz="2400" dirty="0" smtClean="0">
                <a:latin typeface="Trebuchet MS" pitchFamily="34" charset="0"/>
              </a:rPr>
              <a:t>implementations (i.e. </a:t>
            </a:r>
            <a:r>
              <a:rPr lang="en-US" sz="2400" dirty="0" err="1" smtClean="0">
                <a:latin typeface="Trebuchet MS" pitchFamily="34" charset="0"/>
              </a:rPr>
              <a:t>OAuth</a:t>
            </a:r>
            <a:r>
              <a:rPr lang="en-US" sz="2400" dirty="0" smtClean="0">
                <a:latin typeface="Trebuchet MS" pitchFamily="34" charset="0"/>
              </a:rPr>
              <a:t> consumers, Gadget registry, </a:t>
            </a:r>
            <a:r>
              <a:rPr lang="en-US" sz="2400" dirty="0" err="1" smtClean="0">
                <a:latin typeface="Trebuchet MS" pitchFamily="34" charset="0"/>
              </a:rPr>
              <a:t>UserAdmin</a:t>
            </a:r>
            <a:r>
              <a:rPr lang="en-US" sz="2400" dirty="0" smtClean="0">
                <a:latin typeface="Trebuchet MS" pitchFamily="34" charset="0"/>
              </a:rPr>
              <a:t>)</a:t>
            </a:r>
          </a:p>
          <a:p>
            <a:endParaRPr lang="en-US" sz="2400" dirty="0" smtClean="0">
              <a:latin typeface="Trebuchet MS" pitchFamily="34" charset="0"/>
            </a:endParaRPr>
          </a:p>
          <a:p>
            <a:endParaRPr lang="en-US" sz="2400" i="1" dirty="0" smtClean="0">
              <a:latin typeface="Trebuchet MS" pitchFamily="34" charset="0"/>
            </a:endParaRPr>
          </a:p>
          <a:p>
            <a:endParaRPr lang="en-US" sz="2400" i="1" dirty="0" smtClean="0">
              <a:latin typeface="Trebuchet MS" pitchFamily="34" charset="0"/>
            </a:endParaRPr>
          </a:p>
        </p:txBody>
      </p:sp>
      <p:pic>
        <p:nvPicPr>
          <p:cNvPr id="8" name="Content Placeholder 5" descr="AMDATUhit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940152" y="0"/>
            <a:ext cx="3024336" cy="1415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5549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lang="en-US" dirty="0">
                <a:solidFill>
                  <a:schemeClr val="bg1"/>
                </a:solidFill>
                <a:latin typeface="Trebuchet MS" pitchFamily="34" charset="0"/>
              </a:rPr>
              <a:t>Amdatu </a:t>
            </a:r>
            <a:r>
              <a:rPr lang="en-US" dirty="0" err="1">
                <a:solidFill>
                  <a:schemeClr val="bg1"/>
                </a:solidFill>
                <a:latin typeface="Trebuchet MS" pitchFamily="34" charset="0"/>
              </a:rPr>
              <a:t>O</a:t>
            </a:r>
            <a:r>
              <a:rPr lang="en-US" dirty="0" err="1" smtClean="0">
                <a:solidFill>
                  <a:schemeClr val="bg1"/>
                </a:solidFill>
                <a:latin typeface="Trebuchet MS" pitchFamily="34" charset="0"/>
              </a:rPr>
              <a:t>penSocial</a:t>
            </a:r>
            <a:endParaRPr lang="en-US" dirty="0">
              <a:solidFill>
                <a:schemeClr val="bg1"/>
              </a:solidFill>
              <a:latin typeface="Trebuchet MS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5536" y="1700808"/>
            <a:ext cx="835292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  <a:latin typeface="Trebuchet MS" pitchFamily="34" charset="0"/>
              </a:rPr>
              <a:t>Apache Shindig</a:t>
            </a:r>
            <a:r>
              <a:rPr lang="en-US" sz="2400" dirty="0" smtClean="0">
                <a:latin typeface="Trebuchet MS" pitchFamily="34" charset="0"/>
              </a:rPr>
              <a:t> based </a:t>
            </a:r>
            <a:r>
              <a:rPr lang="en-US" sz="2400" dirty="0" err="1">
                <a:solidFill>
                  <a:srgbClr val="C00000"/>
                </a:solidFill>
                <a:latin typeface="Trebuchet MS" pitchFamily="34" charset="0"/>
              </a:rPr>
              <a:t>OpenSocial</a:t>
            </a:r>
            <a:r>
              <a:rPr lang="en-US" sz="2400" dirty="0" smtClean="0">
                <a:latin typeface="Trebuchet MS" pitchFamily="34" charset="0"/>
              </a:rPr>
              <a:t> server</a:t>
            </a:r>
          </a:p>
          <a:p>
            <a:endParaRPr lang="en-US" sz="2400" dirty="0" smtClean="0">
              <a:latin typeface="Trebuchet MS" pitchFamily="34" charset="0"/>
            </a:endParaRPr>
          </a:p>
          <a:p>
            <a:pPr marL="438912" lvl="0" indent="-320040">
              <a:buClr>
                <a:srgbClr val="F0AD00"/>
              </a:buClr>
              <a:buSzPct val="80000"/>
              <a:buFont typeface="Wingdings 2"/>
              <a:buChar char=""/>
            </a:pPr>
            <a:r>
              <a:rPr lang="en-US" sz="2400" dirty="0" smtClean="0">
                <a:latin typeface="Trebuchet MS" pitchFamily="34" charset="0"/>
              </a:rPr>
              <a:t>Multi-tenant social services</a:t>
            </a:r>
            <a:endParaRPr lang="en-US" sz="2400" dirty="0" smtClean="0">
              <a:latin typeface="Trebuchet MS" pitchFamily="34" charset="0"/>
            </a:endParaRPr>
          </a:p>
          <a:p>
            <a:pPr marL="118872" lvl="0">
              <a:buClr>
                <a:srgbClr val="F0AD00"/>
              </a:buClr>
              <a:buSzPct val="80000"/>
            </a:pPr>
            <a:endParaRPr lang="en-US" sz="2400" dirty="0" smtClean="0">
              <a:latin typeface="Trebuchet MS" pitchFamily="34" charset="0"/>
            </a:endParaRPr>
          </a:p>
          <a:p>
            <a:pPr marL="438912" lvl="0" indent="-320040">
              <a:buClr>
                <a:srgbClr val="F0AD00"/>
              </a:buClr>
              <a:buSzPct val="80000"/>
              <a:buFont typeface="Wingdings 2"/>
              <a:buChar char=""/>
            </a:pPr>
            <a:r>
              <a:rPr lang="en-US" sz="2400" dirty="0" smtClean="0">
                <a:latin typeface="Trebuchet MS" pitchFamily="34" charset="0"/>
              </a:rPr>
              <a:t>Gadget container</a:t>
            </a:r>
          </a:p>
          <a:p>
            <a:pPr marL="438912" indent="-320040">
              <a:buClr>
                <a:srgbClr val="F0AD00"/>
              </a:buClr>
              <a:buSzPct val="80000"/>
              <a:buFont typeface="Wingdings 2"/>
              <a:buChar char=""/>
            </a:pPr>
            <a:endParaRPr lang="en-US" sz="2400" dirty="0" smtClean="0">
              <a:latin typeface="Trebuchet MS" pitchFamily="34" charset="0"/>
            </a:endParaRPr>
          </a:p>
          <a:p>
            <a:pPr marL="438912" indent="-320040">
              <a:buClr>
                <a:srgbClr val="F0AD00"/>
              </a:buClr>
              <a:buSzPct val="80000"/>
              <a:buFont typeface="Wingdings 2"/>
              <a:buChar char=""/>
            </a:pPr>
            <a:r>
              <a:rPr lang="en-US" sz="2400" dirty="0" smtClean="0">
                <a:latin typeface="Trebuchet MS" pitchFamily="34" charset="0"/>
              </a:rPr>
              <a:t>Gadget </a:t>
            </a:r>
            <a:r>
              <a:rPr lang="en-US" sz="2400" dirty="0">
                <a:latin typeface="Trebuchet MS" pitchFamily="34" charset="0"/>
              </a:rPr>
              <a:t>registry</a:t>
            </a:r>
          </a:p>
          <a:p>
            <a:pPr marL="438912" lvl="0" indent="-320040">
              <a:buClr>
                <a:srgbClr val="F0AD00"/>
              </a:buClr>
              <a:buSzPct val="80000"/>
              <a:buFont typeface="Wingdings 2"/>
              <a:buChar char=""/>
            </a:pPr>
            <a:endParaRPr lang="en-US" sz="2400" dirty="0">
              <a:latin typeface="Trebuchet MS" pitchFamily="34" charset="0"/>
            </a:endParaRPr>
          </a:p>
          <a:p>
            <a:pPr marL="438912" lvl="0" indent="-320040">
              <a:buClr>
                <a:srgbClr val="F0AD00"/>
              </a:buClr>
              <a:buSzPct val="80000"/>
              <a:buFont typeface="Wingdings 2"/>
              <a:buChar char=""/>
            </a:pPr>
            <a:r>
              <a:rPr lang="en-US" sz="2400" dirty="0" smtClean="0">
                <a:latin typeface="Trebuchet MS" pitchFamily="34" charset="0"/>
              </a:rPr>
              <a:t>Dashboard</a:t>
            </a:r>
            <a:endParaRPr lang="en-US" sz="2400" dirty="0" smtClean="0">
              <a:latin typeface="Trebuchet MS" pitchFamily="34" charset="0"/>
            </a:endParaRPr>
          </a:p>
          <a:p>
            <a:pPr marL="438912" lvl="0" indent="-320040">
              <a:buClr>
                <a:srgbClr val="F0AD00"/>
              </a:buClr>
              <a:buSzPct val="80000"/>
              <a:buFont typeface="Wingdings 2"/>
              <a:buChar char=""/>
            </a:pPr>
            <a:endParaRPr lang="en-US" sz="2400" dirty="0" smtClean="0">
              <a:latin typeface="Trebuchet MS" pitchFamily="34" charset="0"/>
            </a:endParaRPr>
          </a:p>
          <a:p>
            <a:endParaRPr lang="en-US" sz="2400" dirty="0" smtClean="0">
              <a:latin typeface="Trebuchet MS" pitchFamily="34" charset="0"/>
            </a:endParaRPr>
          </a:p>
          <a:p>
            <a:endParaRPr lang="en-US" sz="2400" dirty="0" smtClean="0">
              <a:latin typeface="Trebuchet MS" pitchFamily="34" charset="0"/>
            </a:endParaRPr>
          </a:p>
          <a:p>
            <a:endParaRPr lang="en-US" sz="2400" i="1" dirty="0" smtClean="0">
              <a:latin typeface="Trebuchet MS" pitchFamily="34" charset="0"/>
            </a:endParaRPr>
          </a:p>
          <a:p>
            <a:endParaRPr lang="en-US" sz="2400" i="1" dirty="0" smtClean="0">
              <a:latin typeface="Trebuchet MS" pitchFamily="34" charset="0"/>
            </a:endParaRPr>
          </a:p>
        </p:txBody>
      </p:sp>
      <p:pic>
        <p:nvPicPr>
          <p:cNvPr id="3074" name="Picture 2" descr="http://linkedin.files.wordpress.com/2009/11/shindig-open-social.png?w=338&amp;h=21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4621956"/>
            <a:ext cx="3219450" cy="2038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Content Placeholder 5" descr="AMDATUhit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940152" y="0"/>
            <a:ext cx="3024336" cy="1415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2790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95536" y="1700808"/>
            <a:ext cx="835292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rebuchet MS" pitchFamily="34" charset="0"/>
              </a:rPr>
              <a:t>Collection of </a:t>
            </a:r>
            <a:r>
              <a:rPr lang="en-US" sz="2400" dirty="0">
                <a:solidFill>
                  <a:srgbClr val="C00000"/>
                </a:solidFill>
                <a:latin typeface="Trebuchet MS" pitchFamily="34" charset="0"/>
              </a:rPr>
              <a:t>semantic</a:t>
            </a:r>
            <a:r>
              <a:rPr lang="en-US" sz="2400" dirty="0">
                <a:latin typeface="Trebuchet MS" pitchFamily="34" charset="0"/>
              </a:rPr>
              <a:t> tools</a:t>
            </a:r>
          </a:p>
          <a:p>
            <a:endParaRPr lang="en-US" sz="2400" dirty="0" smtClean="0">
              <a:latin typeface="Trebuchet MS" pitchFamily="34" charset="0"/>
            </a:endParaRPr>
          </a:p>
          <a:p>
            <a:pPr marL="438912" lvl="0" indent="-320040">
              <a:buClr>
                <a:srgbClr val="F0AD00"/>
              </a:buClr>
              <a:buSzPct val="80000"/>
              <a:buFont typeface="Wingdings 2"/>
              <a:buChar char=""/>
            </a:pPr>
            <a:r>
              <a:rPr lang="en-US" sz="2400" dirty="0" smtClean="0">
                <a:latin typeface="Trebuchet MS" pitchFamily="34" charset="0"/>
              </a:rPr>
              <a:t>Sesame </a:t>
            </a:r>
            <a:r>
              <a:rPr lang="en-US" sz="2400" dirty="0">
                <a:latin typeface="Trebuchet MS" pitchFamily="34" charset="0"/>
              </a:rPr>
              <a:t>RDF </a:t>
            </a:r>
            <a:r>
              <a:rPr lang="en-US" sz="2400" dirty="0" smtClean="0">
                <a:latin typeface="Trebuchet MS" pitchFamily="34" charset="0"/>
              </a:rPr>
              <a:t>store</a:t>
            </a:r>
          </a:p>
          <a:p>
            <a:pPr marL="438912" lvl="0" indent="-320040">
              <a:buClr>
                <a:srgbClr val="F0AD00"/>
              </a:buClr>
              <a:buSzPct val="80000"/>
              <a:buFont typeface="Wingdings 2"/>
              <a:buChar char=""/>
            </a:pPr>
            <a:endParaRPr lang="en-US" sz="2400" dirty="0" smtClean="0">
              <a:latin typeface="Trebuchet MS" pitchFamily="34" charset="0"/>
            </a:endParaRPr>
          </a:p>
          <a:p>
            <a:pPr marL="438912" lvl="0" indent="-320040">
              <a:buClr>
                <a:srgbClr val="F0AD00"/>
              </a:buClr>
              <a:buSzPct val="80000"/>
              <a:buFont typeface="Wingdings 2"/>
              <a:buChar char=""/>
            </a:pPr>
            <a:r>
              <a:rPr lang="en-US" sz="2400" dirty="0" smtClean="0">
                <a:latin typeface="Trebuchet MS" pitchFamily="34" charset="0"/>
              </a:rPr>
              <a:t>RDF2Go API</a:t>
            </a:r>
          </a:p>
          <a:p>
            <a:pPr marL="438912" lvl="0" indent="-320040">
              <a:buClr>
                <a:srgbClr val="F0AD00"/>
              </a:buClr>
              <a:buSzPct val="80000"/>
              <a:buFont typeface="Wingdings 2"/>
              <a:buChar char=""/>
            </a:pPr>
            <a:endParaRPr lang="en-US" sz="2400" dirty="0" smtClean="0">
              <a:latin typeface="Trebuchet MS" pitchFamily="34" charset="0"/>
            </a:endParaRPr>
          </a:p>
          <a:p>
            <a:pPr marL="438912" lvl="0" indent="-320040">
              <a:buClr>
                <a:srgbClr val="F0AD00"/>
              </a:buClr>
              <a:buSzPct val="80000"/>
              <a:buFont typeface="Wingdings 2"/>
              <a:buChar char=""/>
            </a:pPr>
            <a:r>
              <a:rPr lang="en-US" sz="2400" dirty="0" smtClean="0">
                <a:latin typeface="Trebuchet MS" pitchFamily="34" charset="0"/>
              </a:rPr>
              <a:t>SPARQL endpoint</a:t>
            </a:r>
          </a:p>
          <a:p>
            <a:pPr marL="438912" lvl="0" indent="-320040">
              <a:buClr>
                <a:srgbClr val="F0AD00"/>
              </a:buClr>
              <a:buSzPct val="80000"/>
              <a:buFont typeface="Wingdings 2"/>
              <a:buChar char=""/>
            </a:pPr>
            <a:endParaRPr lang="en-US" sz="2400" dirty="0" smtClean="0">
              <a:latin typeface="Trebuchet MS" pitchFamily="34" charset="0"/>
            </a:endParaRPr>
          </a:p>
          <a:p>
            <a:pPr marL="438912" lvl="0" indent="-320040">
              <a:buClr>
                <a:srgbClr val="F0AD00"/>
              </a:buClr>
              <a:buSzPct val="80000"/>
              <a:buFont typeface="Wingdings 2"/>
              <a:buChar char=""/>
            </a:pPr>
            <a:r>
              <a:rPr lang="en-US" sz="2400" dirty="0" smtClean="0">
                <a:latin typeface="Trebuchet MS" pitchFamily="34" charset="0"/>
              </a:rPr>
              <a:t>Type-safe </a:t>
            </a:r>
            <a:r>
              <a:rPr lang="en-US" sz="2400" dirty="0">
                <a:latin typeface="Trebuchet MS" pitchFamily="34" charset="0"/>
              </a:rPr>
              <a:t>SPARQL ORM Java API</a:t>
            </a:r>
          </a:p>
          <a:p>
            <a:endParaRPr lang="en-US" sz="2400" dirty="0">
              <a:latin typeface="Trebuchet MS" pitchFamily="34" charset="0"/>
            </a:endParaRPr>
          </a:p>
          <a:p>
            <a:endParaRPr lang="en-US" sz="2400" i="1" dirty="0">
              <a:latin typeface="Trebuchet MS" pitchFamily="34" charset="0"/>
            </a:endParaRPr>
          </a:p>
          <a:p>
            <a:endParaRPr lang="en-US" sz="2400" i="1" dirty="0">
              <a:latin typeface="Trebuchet MS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lang="en-US" dirty="0">
                <a:solidFill>
                  <a:schemeClr val="bg1"/>
                </a:solidFill>
                <a:latin typeface="Trebuchet MS" pitchFamily="34" charset="0"/>
              </a:rPr>
              <a:t>Amdatu </a:t>
            </a:r>
            <a:r>
              <a:rPr lang="en-US" dirty="0" smtClean="0">
                <a:solidFill>
                  <a:schemeClr val="bg1"/>
                </a:solidFill>
                <a:latin typeface="Trebuchet MS" pitchFamily="34" charset="0"/>
              </a:rPr>
              <a:t>Semantic</a:t>
            </a:r>
            <a:endParaRPr lang="en-US" dirty="0">
              <a:solidFill>
                <a:schemeClr val="bg1"/>
              </a:solidFill>
              <a:latin typeface="Trebuchet MS" pitchFamily="34" charset="0"/>
            </a:endParaRPr>
          </a:p>
        </p:txBody>
      </p:sp>
      <p:pic>
        <p:nvPicPr>
          <p:cNvPr id="2050" name="Picture 2" descr="http://topquadrant.com/images/openrdf-logo-text-71x100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5" y="4366322"/>
            <a:ext cx="1033290" cy="1455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Content Placeholder 5" descr="AMDATUhit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940152" y="0"/>
            <a:ext cx="3024336" cy="1415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8385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lang="en-US" dirty="0">
                <a:solidFill>
                  <a:schemeClr val="bg1"/>
                </a:solidFill>
                <a:latin typeface="Trebuchet MS" pitchFamily="34" charset="0"/>
              </a:rPr>
              <a:t>Amdatu </a:t>
            </a:r>
            <a:r>
              <a:rPr lang="en-US" dirty="0" smtClean="0">
                <a:solidFill>
                  <a:schemeClr val="bg1"/>
                </a:solidFill>
                <a:latin typeface="Trebuchet MS" pitchFamily="34" charset="0"/>
              </a:rPr>
              <a:t>Storage</a:t>
            </a:r>
            <a:endParaRPr lang="en-US" dirty="0">
              <a:solidFill>
                <a:schemeClr val="bg1"/>
              </a:solidFill>
              <a:latin typeface="Trebuchet MS" pitchFamily="34" charset="0"/>
            </a:endParaRPr>
          </a:p>
        </p:txBody>
      </p:sp>
      <p:pic>
        <p:nvPicPr>
          <p:cNvPr id="1026" name="Picture 2" descr="http://occi-wg.org/wp-content/uploads/2011/03/jclouds-larg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5085184"/>
            <a:ext cx="4147661" cy="1152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95536" y="1700808"/>
            <a:ext cx="835292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rebuchet MS" pitchFamily="34" charset="0"/>
              </a:rPr>
              <a:t>Blob storage based on </a:t>
            </a:r>
            <a:r>
              <a:rPr lang="en-US" sz="2400" dirty="0" err="1">
                <a:solidFill>
                  <a:srgbClr val="C00000"/>
                </a:solidFill>
                <a:latin typeface="Trebuchet MS" pitchFamily="34" charset="0"/>
              </a:rPr>
              <a:t>jclouds</a:t>
            </a:r>
            <a:endParaRPr lang="en-US" sz="2400" dirty="0">
              <a:solidFill>
                <a:srgbClr val="C00000"/>
              </a:solidFill>
              <a:latin typeface="Trebuchet MS" pitchFamily="34" charset="0"/>
            </a:endParaRPr>
          </a:p>
          <a:p>
            <a:endParaRPr lang="en-US" sz="2400" dirty="0" smtClean="0">
              <a:latin typeface="Trebuchet MS" pitchFamily="34" charset="0"/>
            </a:endParaRPr>
          </a:p>
          <a:p>
            <a:pPr marL="438912" lvl="0" indent="-320040">
              <a:buClr>
                <a:srgbClr val="F0AD00"/>
              </a:buClr>
              <a:buSzPct val="80000"/>
              <a:buFont typeface="Wingdings 2"/>
              <a:buChar char=""/>
            </a:pPr>
            <a:r>
              <a:rPr lang="en-US" sz="2400" dirty="0" smtClean="0">
                <a:latin typeface="Trebuchet MS" pitchFamily="34" charset="0"/>
              </a:rPr>
              <a:t>Configurable </a:t>
            </a:r>
            <a:r>
              <a:rPr lang="en-US" sz="2400" dirty="0">
                <a:latin typeface="Trebuchet MS" pitchFamily="34" charset="0"/>
              </a:rPr>
              <a:t>Service </a:t>
            </a:r>
            <a:r>
              <a:rPr lang="en-US" sz="2400" dirty="0" smtClean="0">
                <a:latin typeface="Trebuchet MS" pitchFamily="34" charset="0"/>
              </a:rPr>
              <a:t>Factory</a:t>
            </a:r>
          </a:p>
          <a:p>
            <a:pPr marL="438912" lvl="0" indent="-320040">
              <a:buClr>
                <a:srgbClr val="F0AD00"/>
              </a:buClr>
              <a:buSzPct val="80000"/>
              <a:buFont typeface="Wingdings 2"/>
              <a:buChar char=""/>
            </a:pPr>
            <a:endParaRPr lang="en-US" sz="2400" dirty="0" smtClean="0">
              <a:latin typeface="Trebuchet MS" pitchFamily="34" charset="0"/>
            </a:endParaRPr>
          </a:p>
          <a:p>
            <a:pPr marL="438912" lvl="0" indent="-320040">
              <a:buClr>
                <a:srgbClr val="F0AD00"/>
              </a:buClr>
              <a:buSzPct val="80000"/>
              <a:buFont typeface="Wingdings 2"/>
              <a:buChar char=""/>
            </a:pPr>
            <a:r>
              <a:rPr lang="en-US" sz="2400" dirty="0" err="1" smtClean="0">
                <a:latin typeface="Trebuchet MS" pitchFamily="34" charset="0"/>
              </a:rPr>
              <a:t>BlobStoreService</a:t>
            </a:r>
            <a:r>
              <a:rPr lang="en-US" sz="2400" dirty="0" smtClean="0">
                <a:latin typeface="Trebuchet MS" pitchFamily="34" charset="0"/>
              </a:rPr>
              <a:t> </a:t>
            </a:r>
            <a:r>
              <a:rPr lang="en-US" sz="2400" dirty="0">
                <a:latin typeface="Trebuchet MS" pitchFamily="34" charset="0"/>
              </a:rPr>
              <a:t>per </a:t>
            </a:r>
            <a:r>
              <a:rPr lang="en-US" sz="2400" dirty="0" smtClean="0">
                <a:latin typeface="Trebuchet MS" pitchFamily="34" charset="0"/>
              </a:rPr>
              <a:t>configuration </a:t>
            </a:r>
          </a:p>
          <a:p>
            <a:pPr marL="118872" lvl="0">
              <a:buClr>
                <a:srgbClr val="F0AD00"/>
              </a:buClr>
              <a:buSzPct val="80000"/>
            </a:pPr>
            <a:r>
              <a:rPr lang="en-US" sz="2400" dirty="0">
                <a:latin typeface="Trebuchet MS" pitchFamily="34" charset="0"/>
              </a:rPr>
              <a:t>	</a:t>
            </a:r>
            <a:r>
              <a:rPr lang="en-US" sz="2400" dirty="0" smtClean="0">
                <a:latin typeface="Trebuchet MS" pitchFamily="34" charset="0"/>
              </a:rPr>
              <a:t>(e.g. both S3 and Azure)</a:t>
            </a:r>
          </a:p>
          <a:p>
            <a:pPr marL="438912" lvl="0" indent="-320040">
              <a:buClr>
                <a:srgbClr val="F0AD00"/>
              </a:buClr>
              <a:buSzPct val="80000"/>
              <a:buFont typeface="Wingdings 2"/>
              <a:buChar char=""/>
            </a:pPr>
            <a:endParaRPr lang="en-US" sz="2400" dirty="0" smtClean="0">
              <a:latin typeface="Trebuchet MS" pitchFamily="34" charset="0"/>
            </a:endParaRPr>
          </a:p>
          <a:p>
            <a:pPr marL="438912" lvl="0" indent="-320040">
              <a:buClr>
                <a:srgbClr val="F0AD00"/>
              </a:buClr>
              <a:buSzPct val="80000"/>
              <a:buFont typeface="Wingdings 2"/>
              <a:buChar char=""/>
            </a:pPr>
            <a:r>
              <a:rPr lang="en-US" sz="2400" dirty="0" smtClean="0">
                <a:latin typeface="Trebuchet MS" pitchFamily="34" charset="0"/>
              </a:rPr>
              <a:t>Exposes </a:t>
            </a:r>
            <a:r>
              <a:rPr lang="en-US" sz="2400" dirty="0">
                <a:latin typeface="Trebuchet MS" pitchFamily="34" charset="0"/>
              </a:rPr>
              <a:t>configured </a:t>
            </a:r>
            <a:r>
              <a:rPr lang="en-US" sz="2400" dirty="0" err="1">
                <a:latin typeface="Trebuchet MS" pitchFamily="34" charset="0"/>
              </a:rPr>
              <a:t>jclouds</a:t>
            </a:r>
            <a:r>
              <a:rPr lang="en-US" sz="2400" dirty="0">
                <a:latin typeface="Trebuchet MS" pitchFamily="34" charset="0"/>
              </a:rPr>
              <a:t> API</a:t>
            </a:r>
          </a:p>
          <a:p>
            <a:endParaRPr lang="en-US" sz="2400" i="1" dirty="0">
              <a:latin typeface="Trebuchet MS" pitchFamily="34" charset="0"/>
            </a:endParaRPr>
          </a:p>
          <a:p>
            <a:endParaRPr lang="en-US" sz="2400" i="1" dirty="0">
              <a:latin typeface="Trebuchet MS" pitchFamily="34" charset="0"/>
            </a:endParaRPr>
          </a:p>
        </p:txBody>
      </p:sp>
      <p:pic>
        <p:nvPicPr>
          <p:cNvPr id="7" name="Content Placeholder 5" descr="AMDATUhit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940152" y="0"/>
            <a:ext cx="3024336" cy="1415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8263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Trebuchet MS" pitchFamily="34" charset="0"/>
              </a:rPr>
              <a:t>Agenda</a:t>
            </a:r>
            <a:endParaRPr lang="nl-NL" dirty="0">
              <a:solidFill>
                <a:schemeClr val="bg1"/>
              </a:solidFill>
              <a:latin typeface="Trebuchet MS" pitchFamily="34" charset="0"/>
            </a:endParaRPr>
          </a:p>
        </p:txBody>
      </p:sp>
      <p:pic>
        <p:nvPicPr>
          <p:cNvPr id="4" name="Content Placeholder 5" descr="AMDATUhit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940152" y="0"/>
            <a:ext cx="3024336" cy="1415104"/>
          </a:xfrm>
          <a:prstGeom prst="rect">
            <a:avLst/>
          </a:prstGeom>
        </p:spPr>
      </p:pic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rebuchet MS" pitchFamily="34" charset="0"/>
              </a:rPr>
              <a:t>Who we are</a:t>
            </a:r>
          </a:p>
          <a:p>
            <a:r>
              <a:rPr lang="en-US" dirty="0" smtClean="0">
                <a:latin typeface="Trebuchet MS" pitchFamily="34" charset="0"/>
              </a:rPr>
              <a:t>Amdatu</a:t>
            </a:r>
          </a:p>
          <a:p>
            <a:pPr lvl="1"/>
            <a:r>
              <a:rPr lang="en-US" dirty="0" smtClean="0">
                <a:latin typeface="Trebuchet MS" pitchFamily="34" charset="0"/>
              </a:rPr>
              <a:t>Platform</a:t>
            </a:r>
          </a:p>
          <a:p>
            <a:pPr lvl="1"/>
            <a:r>
              <a:rPr lang="en-US" dirty="0" smtClean="0">
                <a:latin typeface="Trebuchet MS" pitchFamily="34" charset="0"/>
              </a:rPr>
              <a:t>Projects</a:t>
            </a:r>
          </a:p>
          <a:p>
            <a:r>
              <a:rPr lang="en-US" dirty="0" smtClean="0">
                <a:latin typeface="Trebuchet MS" pitchFamily="34" charset="0"/>
              </a:rPr>
              <a:t>Demo</a:t>
            </a:r>
          </a:p>
          <a:p>
            <a:r>
              <a:rPr lang="en-US" dirty="0" smtClean="0">
                <a:latin typeface="Trebuchet MS" pitchFamily="34" charset="0"/>
              </a:rPr>
              <a:t>Q&amp;A</a:t>
            </a:r>
          </a:p>
          <a:p>
            <a:pPr lvl="1"/>
            <a:endParaRPr lang="en-US" dirty="0" smtClean="0">
              <a:latin typeface="Trebuchet MS" pitchFamily="34" charset="0"/>
            </a:endParaRPr>
          </a:p>
          <a:p>
            <a:endParaRPr lang="en-US" dirty="0">
              <a:latin typeface="Trebuchet MS" pitchFamily="34" charset="0"/>
            </a:endParaRPr>
          </a:p>
        </p:txBody>
      </p:sp>
      <p:pic>
        <p:nvPicPr>
          <p:cNvPr id="2050" name="Picture 2" descr="hom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-136525"/>
            <a:ext cx="76200" cy="7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om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975" y="15875"/>
            <a:ext cx="76200" cy="7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om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75" y="168275"/>
            <a:ext cx="76200" cy="7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C:\bramk\Amdatu\Presentaties\AMDATU-larg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2230" y="5085184"/>
            <a:ext cx="3882218" cy="1200866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http://www.h-online.com/imgs/43/5/0/7/5/5/9/cassandra200.jpg-323ea7227766a48a.jpe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2230" y="3842162"/>
            <a:ext cx="1800200" cy="1179131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http://linkedin.files.wordpress.com/2009/11/shindig-open-social.png?w=338&amp;h=21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5311" y="2636912"/>
            <a:ext cx="1819716" cy="1152128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http://occi-wg.org/wp-content/uploads/2011/03/jclouds-large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4412661"/>
            <a:ext cx="2016224" cy="630025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http://topquadrant.com/images/openrdf-logo-text-71x100.pn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3" y="3403120"/>
            <a:ext cx="676275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http://i1-scripts.softpedia-static.com/thumbnails/Apache-ACE-thumb.pn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1690" y="3486741"/>
            <a:ext cx="1263823" cy="868879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http://drupal.org/files/images/oauth_logo.thumbnail.pn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3" y="1991775"/>
            <a:ext cx="1437543" cy="1430949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http://bandla.files.wordpress.com/2011/01/openid.png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2230" y="1991775"/>
            <a:ext cx="1822797" cy="608359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://www.adempiere.com/images/c/c6/150px-Apache_Felix_Logo.png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624921" y="2432330"/>
            <a:ext cx="1421147" cy="540037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77654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Trebuchet MS" pitchFamily="34" charset="0"/>
              </a:rPr>
              <a:t>Demo</a:t>
            </a:r>
            <a:endParaRPr lang="nl-NL" dirty="0">
              <a:solidFill>
                <a:schemeClr val="bg1"/>
              </a:solidFill>
              <a:latin typeface="Trebuchet MS" pitchFamily="34" charset="0"/>
            </a:endParaRPr>
          </a:p>
        </p:txBody>
      </p:sp>
      <p:pic>
        <p:nvPicPr>
          <p:cNvPr id="92" name="Content Placeholder 5" descr="AMDATUhit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940152" y="0"/>
            <a:ext cx="3024336" cy="1415104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203848" y="3244334"/>
            <a:ext cx="175223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dirty="0">
                <a:solidFill>
                  <a:srgbClr val="C00000"/>
                </a:solidFill>
                <a:latin typeface="Trebuchet MS" pitchFamily="34" charset="0"/>
              </a:rPr>
              <a:t>Demo</a:t>
            </a:r>
            <a:endParaRPr lang="nl-NL" sz="4000" dirty="0">
              <a:solidFill>
                <a:srgbClr val="C00000"/>
              </a:solidFill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6911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Trebuchet MS" pitchFamily="34" charset="0"/>
              </a:rPr>
              <a:t>Future</a:t>
            </a:r>
            <a:endParaRPr lang="nl-NL" dirty="0">
              <a:solidFill>
                <a:schemeClr val="bg1"/>
              </a:solidFill>
              <a:latin typeface="Trebuchet MS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390113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Trebuchet MS" pitchFamily="34" charset="0"/>
              </a:rPr>
              <a:t>Amdatu Platform</a:t>
            </a:r>
          </a:p>
          <a:p>
            <a:pPr lvl="1"/>
            <a:r>
              <a:rPr lang="en-US" sz="2000" dirty="0" smtClean="0">
                <a:latin typeface="Trebuchet MS" pitchFamily="34" charset="0"/>
              </a:rPr>
              <a:t>Dynamic scaling and topology management</a:t>
            </a:r>
          </a:p>
          <a:p>
            <a:pPr lvl="1"/>
            <a:r>
              <a:rPr lang="en-US" sz="2000" dirty="0" smtClean="0">
                <a:latin typeface="Trebuchet MS" pitchFamily="34" charset="0"/>
              </a:rPr>
              <a:t>Advance cloud and </a:t>
            </a:r>
            <a:r>
              <a:rPr lang="en-US" sz="2000" dirty="0" err="1" smtClean="0">
                <a:latin typeface="Trebuchet MS" pitchFamily="34" charset="0"/>
              </a:rPr>
              <a:t>IaaS</a:t>
            </a:r>
            <a:r>
              <a:rPr lang="en-US" sz="2000" dirty="0" smtClean="0">
                <a:latin typeface="Trebuchet MS" pitchFamily="34" charset="0"/>
              </a:rPr>
              <a:t> integration</a:t>
            </a:r>
          </a:p>
          <a:p>
            <a:pPr lvl="1"/>
            <a:r>
              <a:rPr lang="en-US" sz="2000" dirty="0" smtClean="0">
                <a:latin typeface="Trebuchet MS" pitchFamily="34" charset="0"/>
              </a:rPr>
              <a:t>Improvements, improvements, …</a:t>
            </a:r>
          </a:p>
          <a:p>
            <a:endParaRPr lang="en-US" dirty="0" smtClean="0">
              <a:latin typeface="Trebuchet MS" pitchFamily="34" charset="0"/>
            </a:endParaRPr>
          </a:p>
          <a:p>
            <a:r>
              <a:rPr lang="en-US" sz="2400" dirty="0" smtClean="0">
                <a:latin typeface="Trebuchet MS" pitchFamily="34" charset="0"/>
              </a:rPr>
              <a:t>Amdatu Projects</a:t>
            </a:r>
          </a:p>
          <a:p>
            <a:pPr lvl="1"/>
            <a:r>
              <a:rPr lang="en-US" sz="2000" dirty="0" smtClean="0">
                <a:latin typeface="Trebuchet MS" pitchFamily="34" charset="0"/>
              </a:rPr>
              <a:t>Amdatu Search Appliance</a:t>
            </a:r>
          </a:p>
          <a:p>
            <a:pPr lvl="1"/>
            <a:r>
              <a:rPr lang="en-US" sz="2000" dirty="0" smtClean="0">
                <a:latin typeface="Trebuchet MS" pitchFamily="34" charset="0"/>
              </a:rPr>
              <a:t>Amdatu Management Server</a:t>
            </a:r>
          </a:p>
          <a:p>
            <a:pPr lvl="1"/>
            <a:r>
              <a:rPr lang="en-US" sz="2000" dirty="0" smtClean="0">
                <a:latin typeface="Trebuchet MS" pitchFamily="34" charset="0"/>
              </a:rPr>
              <a:t>Amdatu Device Deployment</a:t>
            </a:r>
          </a:p>
          <a:p>
            <a:pPr lvl="1">
              <a:buNone/>
            </a:pPr>
            <a:endParaRPr lang="en-US" sz="3600" dirty="0" smtClean="0">
              <a:latin typeface="Trebuchet MS" pitchFamily="34" charset="0"/>
            </a:endParaRPr>
          </a:p>
          <a:p>
            <a:pPr lvl="1">
              <a:buNone/>
            </a:pPr>
            <a:endParaRPr lang="en-US" sz="3600" dirty="0" smtClean="0">
              <a:latin typeface="Trebuchet MS" pitchFamily="34" charset="0"/>
            </a:endParaRPr>
          </a:p>
          <a:p>
            <a:pPr lvl="1"/>
            <a:endParaRPr lang="en-US" sz="3600" dirty="0" smtClean="0">
              <a:latin typeface="Trebuchet MS" pitchFamily="34" charset="0"/>
            </a:endParaRPr>
          </a:p>
          <a:p>
            <a:pPr lvl="1">
              <a:buNone/>
            </a:pPr>
            <a:endParaRPr lang="en-US" sz="3600" dirty="0" smtClean="0">
              <a:latin typeface="Trebuchet MS" pitchFamily="34" charset="0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4283968" y="4077072"/>
            <a:ext cx="4466456" cy="15014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rebuchet MS" pitchFamily="34" charset="0"/>
            </a:endParaRPr>
          </a:p>
          <a:p>
            <a:pPr marL="731520" marR="0" lvl="1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Wingdings"/>
              <a:buChar char=""/>
              <a:tabLst/>
              <a:defRPr/>
            </a:pP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itchFamily="34" charset="0"/>
              </a:rPr>
              <a:t>Amdatu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itchFamily="34" charset="0"/>
              </a:rPr>
              <a:t> Cloud Storage</a:t>
            </a:r>
          </a:p>
          <a:p>
            <a:pPr marL="731520" marR="0" lvl="1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Wingdings"/>
              <a:buChar char="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itchFamily="34" charset="0"/>
              </a:rPr>
              <a:t>Amdatu </a:t>
            </a:r>
            <a:r>
              <a:rPr lang="en-US" sz="2000" dirty="0" smtClean="0">
                <a:latin typeface="Trebuchet MS" pitchFamily="34" charset="0"/>
              </a:rPr>
              <a:t>Profile 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itchFamily="34" charset="0"/>
              </a:rPr>
              <a:t>Service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rebuchet MS" pitchFamily="34" charset="0"/>
            </a:endParaRPr>
          </a:p>
          <a:p>
            <a:pPr marL="731520" marR="0" lvl="1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Wingdings"/>
              <a:buChar char=""/>
              <a:tabLst/>
              <a:defRPr/>
            </a:pPr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rebuchet MS" pitchFamily="34" charset="0"/>
            </a:endParaRPr>
          </a:p>
          <a:p>
            <a:pPr marL="731520" marR="0" lvl="1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Wingdings"/>
              <a:buChar char=""/>
              <a:tabLst/>
              <a:defRPr/>
            </a:pPr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rebuchet MS" pitchFamily="34" charset="0"/>
            </a:endParaRPr>
          </a:p>
          <a:p>
            <a:pPr marL="731520" marR="0" lvl="1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Wingdings"/>
              <a:buChar char=""/>
              <a:tabLst/>
              <a:defRPr/>
            </a:pPr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rebuchet MS" pitchFamily="34" charset="0"/>
            </a:endParaRPr>
          </a:p>
          <a:p>
            <a:pPr marL="731520" marR="0" lvl="1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Wingdings"/>
              <a:buNone/>
              <a:tabLst/>
              <a:defRPr/>
            </a:pPr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rebuchet MS" pitchFamily="34" charset="0"/>
            </a:endParaRPr>
          </a:p>
        </p:txBody>
      </p:sp>
      <p:pic>
        <p:nvPicPr>
          <p:cNvPr id="1026" name="Picture 2" descr="C:\Users\bramk\AppData\Local\Microsoft\Windows\Temporary Internet Files\Content.IE5\LO0DRHFU\MC900434859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60232" y="1916832"/>
            <a:ext cx="2376264" cy="2376264"/>
          </a:xfrm>
          <a:prstGeom prst="rect">
            <a:avLst/>
          </a:prstGeom>
          <a:noFill/>
        </p:spPr>
      </p:pic>
      <p:pic>
        <p:nvPicPr>
          <p:cNvPr id="7" name="Content Placeholder 5" descr="AMDATUhit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940152" y="0"/>
            <a:ext cx="3024336" cy="141510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Trebuchet MS" pitchFamily="34" charset="0"/>
              </a:rPr>
              <a:t>Community</a:t>
            </a:r>
            <a:endParaRPr lang="nl-NL" dirty="0">
              <a:solidFill>
                <a:schemeClr val="bg1"/>
              </a:solidFill>
              <a:latin typeface="Trebuchet MS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609600" y="19275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lvl1pPr marL="438912" indent="-320040" algn="l" rtl="0" eaLnBrk="1" latinLnBrk="0" hangingPunct="1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3152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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/>
              <a:buChar char="▪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61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/>
              <a:buChar char="▪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6464" indent="-182880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 3"/>
              <a:buChar char=""/>
              <a:defRPr kumimoji="0" lang="en-US" sz="20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27632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31136" indent="-18288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 pitchFamily="18" charset="2"/>
              <a:buChar char="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buFont typeface="Wingdings 2"/>
              <a:buNone/>
            </a:pPr>
            <a:r>
              <a:rPr lang="en-US" sz="2400" dirty="0">
                <a:solidFill>
                  <a:srgbClr val="C00000"/>
                </a:solidFill>
                <a:latin typeface="Trebuchet MS" pitchFamily="34" charset="0"/>
              </a:rPr>
              <a:t>Amdatu</a:t>
            </a:r>
            <a:r>
              <a:rPr lang="en-US" sz="2400" dirty="0" smtClean="0">
                <a:latin typeface="Trebuchet MS" pitchFamily="34" charset="0"/>
              </a:rPr>
              <a:t> is a community effort! Learn more at our website and mailing lists.</a:t>
            </a:r>
          </a:p>
          <a:p>
            <a:pPr>
              <a:buFont typeface="Wingdings 2"/>
              <a:buNone/>
            </a:pPr>
            <a:endParaRPr lang="en-US" sz="2400" dirty="0">
              <a:latin typeface="Trebuchet MS" pitchFamily="34" charset="0"/>
            </a:endParaRPr>
          </a:p>
          <a:p>
            <a:pPr>
              <a:buNone/>
            </a:pPr>
            <a:r>
              <a:rPr lang="nl-NL" sz="2400" dirty="0" smtClean="0">
                <a:latin typeface="Trebuchet MS" pitchFamily="34" charset="0"/>
              </a:rPr>
              <a:t>	</a:t>
            </a:r>
            <a:r>
              <a:rPr lang="nl-NL" sz="2400" dirty="0">
                <a:latin typeface="Trebuchet MS" pitchFamily="34" charset="0"/>
                <a:hlinkClick r:id="rId3"/>
              </a:rPr>
              <a:t>http://</a:t>
            </a:r>
            <a:r>
              <a:rPr lang="nl-NL" sz="2400" dirty="0" smtClean="0">
                <a:latin typeface="Trebuchet MS" pitchFamily="34" charset="0"/>
                <a:hlinkClick r:id="rId3"/>
              </a:rPr>
              <a:t>www.amdatu.org</a:t>
            </a:r>
            <a:endParaRPr lang="nl-NL" sz="2400" dirty="0" smtClean="0">
              <a:latin typeface="Trebuchet MS" pitchFamily="34" charset="0"/>
            </a:endParaRPr>
          </a:p>
          <a:p>
            <a:pPr>
              <a:buNone/>
            </a:pPr>
            <a:endParaRPr lang="nl-NL" sz="2400" dirty="0">
              <a:latin typeface="Trebuchet MS" pitchFamily="34" charset="0"/>
            </a:endParaRPr>
          </a:p>
          <a:p>
            <a:pPr>
              <a:buNone/>
            </a:pPr>
            <a:r>
              <a:rPr lang="en-US" sz="2400" dirty="0">
                <a:latin typeface="Trebuchet MS" pitchFamily="34" charset="0"/>
              </a:rPr>
              <a:t>	</a:t>
            </a:r>
            <a:r>
              <a:rPr lang="en-US" sz="2400" dirty="0" smtClean="0">
                <a:latin typeface="Trebuchet MS" pitchFamily="34" charset="0"/>
                <a:hlinkClick r:id="rId4"/>
              </a:rPr>
              <a:t>amdatu-developers@amdatu.org</a:t>
            </a:r>
            <a:endParaRPr lang="en-US" sz="2400" dirty="0" smtClean="0">
              <a:latin typeface="Trebuchet MS" pitchFamily="34" charset="0"/>
            </a:endParaRPr>
          </a:p>
          <a:p>
            <a:pPr>
              <a:buNone/>
            </a:pPr>
            <a:r>
              <a:rPr lang="en-US" sz="2400" dirty="0">
                <a:latin typeface="Trebuchet MS" pitchFamily="34" charset="0"/>
              </a:rPr>
              <a:t>	</a:t>
            </a:r>
            <a:r>
              <a:rPr lang="en-US" sz="2400" dirty="0" smtClean="0">
                <a:latin typeface="Trebuchet MS" pitchFamily="34" charset="0"/>
                <a:hlinkClick r:id="rId4"/>
              </a:rPr>
              <a:t>amdatu-users@amdatu.org</a:t>
            </a:r>
            <a:r>
              <a:rPr lang="en-US" sz="2400" dirty="0" smtClean="0">
                <a:latin typeface="Trebuchet MS" pitchFamily="34" charset="0"/>
              </a:rPr>
              <a:t>	</a:t>
            </a:r>
          </a:p>
        </p:txBody>
      </p:sp>
      <p:pic>
        <p:nvPicPr>
          <p:cNvPr id="5" name="Content Placeholder 5" descr="AMDATUhit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940152" y="0"/>
            <a:ext cx="3024336" cy="1415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6352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Trebuchet MS" pitchFamily="34" charset="0"/>
              </a:rPr>
              <a:t>Speakers</a:t>
            </a:r>
            <a:endParaRPr lang="nl-NL" dirty="0">
              <a:solidFill>
                <a:schemeClr val="bg1"/>
              </a:solidFill>
              <a:latin typeface="Trebuchet MS" pitchFamily="34" charset="0"/>
            </a:endParaRPr>
          </a:p>
        </p:txBody>
      </p:sp>
      <p:pic>
        <p:nvPicPr>
          <p:cNvPr id="4" name="Content Placeholder 5" descr="AMDATUhit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940152" y="0"/>
            <a:ext cx="3024336" cy="1415104"/>
          </a:xfrm>
          <a:prstGeom prst="rect">
            <a:avLst/>
          </a:prstGeom>
        </p:spPr>
      </p:pic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 smtClean="0">
                <a:latin typeface="Trebuchet MS" pitchFamily="34" charset="0"/>
              </a:rPr>
              <a:t>Bram de Kruijff</a:t>
            </a:r>
          </a:p>
          <a:p>
            <a:pPr lvl="1"/>
            <a:r>
              <a:rPr lang="en-US" sz="2000" dirty="0" smtClean="0">
                <a:latin typeface="Trebuchet MS" pitchFamily="34" charset="0"/>
              </a:rPr>
              <a:t>GX Software</a:t>
            </a:r>
          </a:p>
          <a:p>
            <a:pPr lvl="1"/>
            <a:r>
              <a:rPr lang="en-US" sz="2000" dirty="0" smtClean="0">
                <a:latin typeface="Trebuchet MS" pitchFamily="34" charset="0"/>
              </a:rPr>
              <a:t>Lead Architect R&amp;D</a:t>
            </a:r>
          </a:p>
          <a:p>
            <a:pPr lvl="1"/>
            <a:r>
              <a:rPr lang="en-US" sz="2000" dirty="0" smtClean="0">
                <a:latin typeface="Trebuchet MS" pitchFamily="34" charset="0"/>
              </a:rPr>
              <a:t>Java / OSGi / Web</a:t>
            </a:r>
          </a:p>
          <a:p>
            <a:pPr lvl="1"/>
            <a:r>
              <a:rPr lang="en-US" sz="2000" dirty="0" smtClean="0">
                <a:latin typeface="Trebuchet MS" pitchFamily="34" charset="0"/>
              </a:rPr>
              <a:t>Amdatu Platform PMC</a:t>
            </a:r>
          </a:p>
          <a:p>
            <a:pPr lvl="1"/>
            <a:endParaRPr lang="en-US" dirty="0" smtClean="0">
              <a:latin typeface="Trebuchet MS" pitchFamily="34" charset="0"/>
            </a:endParaRPr>
          </a:p>
          <a:p>
            <a:r>
              <a:rPr lang="en-US" sz="2400" dirty="0" smtClean="0">
                <a:latin typeface="Trebuchet MS" pitchFamily="34" charset="0"/>
              </a:rPr>
              <a:t>Marcel Offermans</a:t>
            </a:r>
          </a:p>
          <a:p>
            <a:pPr lvl="1"/>
            <a:r>
              <a:rPr lang="en-US" sz="2000" dirty="0" smtClean="0">
                <a:latin typeface="Trebuchet MS" pitchFamily="34" charset="0"/>
              </a:rPr>
              <a:t>Fellow at </a:t>
            </a:r>
            <a:r>
              <a:rPr lang="en-US" sz="2000" dirty="0" err="1" smtClean="0">
                <a:latin typeface="Trebuchet MS" pitchFamily="34" charset="0"/>
              </a:rPr>
              <a:t>Luminis</a:t>
            </a:r>
            <a:r>
              <a:rPr lang="en-US" sz="2000" dirty="0" smtClean="0">
                <a:latin typeface="Trebuchet MS" pitchFamily="34" charset="0"/>
              </a:rPr>
              <a:t> Technologies</a:t>
            </a:r>
          </a:p>
          <a:p>
            <a:pPr lvl="1"/>
            <a:r>
              <a:rPr lang="en-US" sz="2000" dirty="0">
                <a:latin typeface="Trebuchet MS" pitchFamily="34" charset="0"/>
              </a:rPr>
              <a:t>Java /OSGi / Embedded</a:t>
            </a:r>
          </a:p>
          <a:p>
            <a:pPr lvl="1"/>
            <a:r>
              <a:rPr lang="en-US" sz="2000" dirty="0" smtClean="0">
                <a:latin typeface="Trebuchet MS" pitchFamily="34" charset="0"/>
              </a:rPr>
              <a:t>Member at Apache</a:t>
            </a:r>
          </a:p>
          <a:p>
            <a:pPr lvl="1"/>
            <a:r>
              <a:rPr lang="en-US" sz="2000" dirty="0" smtClean="0">
                <a:latin typeface="Trebuchet MS" pitchFamily="34" charset="0"/>
              </a:rPr>
              <a:t>PMC: Felix, Incubator, PPMC: ACE, </a:t>
            </a:r>
            <a:r>
              <a:rPr lang="en-US" sz="2000" dirty="0" err="1" smtClean="0">
                <a:latin typeface="Trebuchet MS" pitchFamily="34" charset="0"/>
              </a:rPr>
              <a:t>Celix</a:t>
            </a:r>
            <a:endParaRPr lang="en-US" sz="2000" dirty="0" smtClean="0">
              <a:latin typeface="Trebuchet MS" pitchFamily="34" charset="0"/>
            </a:endParaRPr>
          </a:p>
          <a:p>
            <a:pPr lvl="1"/>
            <a:r>
              <a:rPr lang="en-US" sz="2000" dirty="0" smtClean="0">
                <a:latin typeface="Trebuchet MS" pitchFamily="34" charset="0"/>
              </a:rPr>
              <a:t>Amdatu </a:t>
            </a:r>
            <a:r>
              <a:rPr lang="en-US" sz="2000" dirty="0">
                <a:latin typeface="Trebuchet MS" pitchFamily="34" charset="0"/>
              </a:rPr>
              <a:t>Platform </a:t>
            </a:r>
            <a:r>
              <a:rPr lang="en-US" sz="2000" dirty="0" smtClean="0">
                <a:latin typeface="Trebuchet MS" pitchFamily="34" charset="0"/>
              </a:rPr>
              <a:t>PMC</a:t>
            </a:r>
          </a:p>
          <a:p>
            <a:pPr lvl="1"/>
            <a:endParaRPr lang="en-US" sz="2000" dirty="0" smtClean="0">
              <a:latin typeface="Trebuchet MS" pitchFamily="34" charset="0"/>
            </a:endParaRPr>
          </a:p>
        </p:txBody>
      </p:sp>
      <p:pic>
        <p:nvPicPr>
          <p:cNvPr id="2050" name="Picture 2" descr="hom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-136525"/>
            <a:ext cx="76200" cy="7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om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975" y="15875"/>
            <a:ext cx="76200" cy="7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om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75" y="168275"/>
            <a:ext cx="76200" cy="7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http://www.emerce.nl/wp-content/uploads/2011/05/gx-software-logo1-400x240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6940" y="1772816"/>
            <a:ext cx="2304256" cy="1382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http://agile.luminis.nl/wp-content/themes/fusion/upload/luminis-conversing-worlds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1975" y="4005064"/>
            <a:ext cx="2766142" cy="949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004709" y="3284984"/>
            <a:ext cx="25687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http://www.gxsoftware.com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652120" y="5085184"/>
            <a:ext cx="339105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http://www.luminis-technologies.com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Trebuchet MS" pitchFamily="34" charset="0"/>
              </a:rPr>
              <a:t>Positioning</a:t>
            </a:r>
            <a:endParaRPr lang="nl-NL" dirty="0">
              <a:solidFill>
                <a:schemeClr val="bg1"/>
              </a:solidFill>
              <a:latin typeface="Trebuchet MS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775191"/>
            <a:ext cx="8352928" cy="462560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>
                <a:solidFill>
                  <a:srgbClr val="C00000"/>
                </a:solidFill>
                <a:latin typeface="Trebuchet MS" pitchFamily="34" charset="0"/>
              </a:rPr>
              <a:t>Amdatu</a:t>
            </a:r>
            <a:r>
              <a:rPr lang="en-US" sz="2400" dirty="0" smtClean="0">
                <a:latin typeface="Trebuchet MS" pitchFamily="34" charset="0"/>
              </a:rPr>
              <a:t> is </a:t>
            </a:r>
            <a:r>
              <a:rPr lang="en-US" sz="2400" dirty="0">
                <a:latin typeface="Trebuchet MS" pitchFamily="34" charset="0"/>
              </a:rPr>
              <a:t>an </a:t>
            </a:r>
            <a:r>
              <a:rPr lang="en-US" sz="2400" dirty="0">
                <a:solidFill>
                  <a:srgbClr val="C00000"/>
                </a:solidFill>
                <a:latin typeface="Trebuchet MS" pitchFamily="34" charset="0"/>
              </a:rPr>
              <a:t>open source</a:t>
            </a:r>
            <a:r>
              <a:rPr lang="en-US" sz="2400" dirty="0">
                <a:latin typeface="Trebuchet MS" pitchFamily="34" charset="0"/>
              </a:rPr>
              <a:t> </a:t>
            </a:r>
            <a:r>
              <a:rPr lang="en-US" sz="2400" dirty="0" smtClean="0">
                <a:latin typeface="Trebuchet MS" pitchFamily="34" charset="0"/>
              </a:rPr>
              <a:t>application </a:t>
            </a:r>
            <a:r>
              <a:rPr lang="en-US" sz="2400" dirty="0" smtClean="0">
                <a:solidFill>
                  <a:srgbClr val="C00000"/>
                </a:solidFill>
                <a:latin typeface="Trebuchet MS" pitchFamily="34" charset="0"/>
              </a:rPr>
              <a:t>platform</a:t>
            </a:r>
            <a:r>
              <a:rPr lang="en-US" sz="2400" dirty="0" smtClean="0">
                <a:latin typeface="Trebuchet MS" pitchFamily="34" charset="0"/>
              </a:rPr>
              <a:t> for</a:t>
            </a:r>
            <a:r>
              <a:rPr lang="en-US" sz="2400" dirty="0">
                <a:latin typeface="Trebuchet MS" pitchFamily="34" charset="0"/>
              </a:rPr>
              <a:t> </a:t>
            </a:r>
            <a:r>
              <a:rPr lang="en-US" sz="2400" dirty="0" smtClean="0">
                <a:solidFill>
                  <a:srgbClr val="C00000"/>
                </a:solidFill>
                <a:latin typeface="Trebuchet MS" pitchFamily="34" charset="0"/>
              </a:rPr>
              <a:t>open</a:t>
            </a:r>
            <a:r>
              <a:rPr lang="en-US" sz="2400" dirty="0" smtClean="0">
                <a:latin typeface="Trebuchet MS" pitchFamily="34" charset="0"/>
              </a:rPr>
              <a:t> </a:t>
            </a:r>
            <a:r>
              <a:rPr lang="en-US" sz="2400" dirty="0">
                <a:solidFill>
                  <a:srgbClr val="C00000"/>
                </a:solidFill>
                <a:latin typeface="Trebuchet MS" pitchFamily="34" charset="0"/>
              </a:rPr>
              <a:t>service oriented</a:t>
            </a:r>
            <a:r>
              <a:rPr lang="en-US" sz="2400" dirty="0">
                <a:latin typeface="Trebuchet MS" pitchFamily="34" charset="0"/>
              </a:rPr>
              <a:t> and </a:t>
            </a:r>
            <a:r>
              <a:rPr lang="en-US" sz="2400" dirty="0">
                <a:solidFill>
                  <a:srgbClr val="C00000"/>
                </a:solidFill>
                <a:latin typeface="Trebuchet MS" pitchFamily="34" charset="0"/>
              </a:rPr>
              <a:t>cloud aware</a:t>
            </a:r>
            <a:r>
              <a:rPr lang="en-US" sz="2400" dirty="0">
                <a:latin typeface="Trebuchet MS" pitchFamily="34" charset="0"/>
              </a:rPr>
              <a:t> </a:t>
            </a:r>
            <a:r>
              <a:rPr lang="en-US" sz="2400" dirty="0" smtClean="0">
                <a:latin typeface="Trebuchet MS" pitchFamily="34" charset="0"/>
              </a:rPr>
              <a:t>application </a:t>
            </a:r>
            <a:r>
              <a:rPr lang="en-US" sz="2400" dirty="0" smtClean="0">
                <a:solidFill>
                  <a:srgbClr val="C00000"/>
                </a:solidFill>
                <a:latin typeface="Trebuchet MS" pitchFamily="34" charset="0"/>
              </a:rPr>
              <a:t>composition</a:t>
            </a:r>
            <a:endParaRPr lang="en-US" sz="2400" dirty="0" smtClean="0">
              <a:latin typeface="Trebuchet MS" pitchFamily="34" charset="0"/>
            </a:endParaRPr>
          </a:p>
        </p:txBody>
      </p:sp>
      <p:pic>
        <p:nvPicPr>
          <p:cNvPr id="1026" name="Picture 2" descr="C:\bramk\Amdatu\Presentaties\AMDATU-small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0299" y="4044775"/>
            <a:ext cx="377013" cy="372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://apetresc.files.wordpress.com/2010/06/gae-aws-sdk-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7090" y="4478315"/>
            <a:ext cx="509126" cy="4131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5" name="Picture 11" descr="C:\bramk\Amdatu\Presentaties\heroku-logo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6243" y="4305495"/>
            <a:ext cx="288032" cy="3456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7" name="Picture 13" descr="http://avatar.identi.ca/2557-96-20090430010024.jpe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6510" y="4822539"/>
            <a:ext cx="355637" cy="355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9" name="Picture 15" descr="http://www.wp7connect.com/wp-content/uploads/2011/04/azure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4055" y="5038563"/>
            <a:ext cx="324036" cy="3240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1" name="Picture 17" descr="http://1.enfew.com/wp-content/uploads/2011/02/rackspace-logo-.png&amp;t=c4a69d1fc79996d3873dc89e0fefef0c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1431" y="5250245"/>
            <a:ext cx="300027" cy="3015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3" name="Picture 19" descr="http://www.liventerprise.com/phpthumb/cache/e/e0/e03/e030/Salesforce_logo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3724902"/>
            <a:ext cx="404154" cy="4041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Straight Arrow Connector 5"/>
          <p:cNvCxnSpPr/>
          <p:nvPr/>
        </p:nvCxnSpPr>
        <p:spPr>
          <a:xfrm flipV="1">
            <a:off x="4572000" y="4044776"/>
            <a:ext cx="3888432" cy="1688480"/>
          </a:xfrm>
          <a:prstGeom prst="straightConnector1">
            <a:avLst/>
          </a:prstGeom>
          <a:ln w="254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75593" y="6021288"/>
            <a:ext cx="80648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solidFill>
                  <a:srgbClr val="C00000"/>
                </a:solidFill>
                <a:latin typeface="Trebuchet MS" pitchFamily="34" charset="0"/>
              </a:rPr>
              <a:t>Infrastructure – functions– components – composites - applications</a:t>
            </a:r>
            <a:endParaRPr lang="nl-NL" sz="2000" i="1" dirty="0">
              <a:solidFill>
                <a:srgbClr val="C00000"/>
              </a:solidFill>
              <a:latin typeface="Trebuchet MS" pitchFamily="34" charset="0"/>
            </a:endParaRPr>
          </a:p>
        </p:txBody>
      </p:sp>
      <p:pic>
        <p:nvPicPr>
          <p:cNvPr id="14" name="Content Placeholder 5" descr="AMDATUhit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5940152" y="0"/>
            <a:ext cx="3024336" cy="1415104"/>
          </a:xfrm>
          <a:prstGeom prst="rect">
            <a:avLst/>
          </a:prstGeom>
        </p:spPr>
      </p:pic>
      <p:pic>
        <p:nvPicPr>
          <p:cNvPr id="4" name="Picture 2" descr="http://www.saasblogs.com/images/uploads/2008/12/cloud_stack.gif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3595" y="3096394"/>
            <a:ext cx="3621795" cy="2914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971600" y="5663505"/>
            <a:ext cx="237626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800" dirty="0" smtClean="0"/>
              <a:t>source: http</a:t>
            </a:r>
            <a:r>
              <a:rPr lang="nl-NL" sz="800" dirty="0"/>
              <a:t>://www.saasblogs.com</a:t>
            </a:r>
          </a:p>
        </p:txBody>
      </p:sp>
    </p:spTree>
    <p:extLst>
      <p:ext uri="{BB962C8B-B14F-4D97-AF65-F5344CB8AC3E}">
        <p14:creationId xmlns:p14="http://schemas.microsoft.com/office/powerpoint/2010/main" val="3080222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Trebuchet MS" pitchFamily="34" charset="0"/>
              </a:rPr>
              <a:t>Concept</a:t>
            </a:r>
            <a:endParaRPr lang="nl-NL" dirty="0">
              <a:solidFill>
                <a:schemeClr val="bg1"/>
              </a:solidFill>
              <a:latin typeface="Trebuchet MS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72816"/>
            <a:ext cx="7848871" cy="131561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>
                <a:solidFill>
                  <a:srgbClr val="C00000"/>
                </a:solidFill>
                <a:latin typeface="Trebuchet MS" pitchFamily="34" charset="0"/>
              </a:rPr>
              <a:t>Scalable multi-tenant</a:t>
            </a:r>
            <a:r>
              <a:rPr lang="en-US" sz="2400" b="1" dirty="0" smtClean="0">
                <a:latin typeface="Trebuchet MS" pitchFamily="34" charset="0"/>
              </a:rPr>
              <a:t> web </a:t>
            </a:r>
            <a:r>
              <a:rPr lang="en-US" sz="2400" dirty="0" smtClean="0">
                <a:solidFill>
                  <a:srgbClr val="C00000"/>
                </a:solidFill>
                <a:latin typeface="Trebuchet MS" pitchFamily="34" charset="0"/>
              </a:rPr>
              <a:t>services</a:t>
            </a:r>
            <a:r>
              <a:rPr lang="en-US" sz="2400" b="1" dirty="0" smtClean="0">
                <a:latin typeface="Trebuchet MS" pitchFamily="34" charset="0"/>
              </a:rPr>
              <a:t> and turnkey end-use </a:t>
            </a:r>
            <a:r>
              <a:rPr lang="en-US" sz="2400" dirty="0" smtClean="0">
                <a:solidFill>
                  <a:srgbClr val="C00000"/>
                </a:solidFill>
                <a:latin typeface="Trebuchet MS" pitchFamily="34" charset="0"/>
              </a:rPr>
              <a:t>applications</a:t>
            </a:r>
          </a:p>
        </p:txBody>
      </p:sp>
      <p:sp>
        <p:nvSpPr>
          <p:cNvPr id="19" name="Content Placeholder 2"/>
          <p:cNvSpPr txBox="1">
            <a:spLocks/>
          </p:cNvSpPr>
          <p:nvPr/>
        </p:nvSpPr>
        <p:spPr>
          <a:xfrm>
            <a:off x="2771800" y="5949280"/>
            <a:ext cx="3614951" cy="1039565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lvl1pPr marL="438912" indent="-320040" algn="l" rtl="0" eaLnBrk="1" latinLnBrk="0" hangingPunct="1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3152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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/>
              <a:buChar char="▪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61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/>
              <a:buChar char="▪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6464" indent="-182880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 3"/>
              <a:buChar char=""/>
              <a:defRPr kumimoji="0" lang="en-US" sz="20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27632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31136" indent="-18288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 pitchFamily="18" charset="2"/>
              <a:buChar char="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buFont typeface="Wingdings 2"/>
              <a:buNone/>
            </a:pPr>
            <a:r>
              <a:rPr lang="en-US" sz="1600" b="1" dirty="0" smtClean="0">
                <a:latin typeface="Trebuchet MS" pitchFamily="34" charset="0"/>
              </a:rPr>
              <a:t>Proprietary cloud environments and services</a:t>
            </a:r>
            <a:endParaRPr lang="en-US" sz="1600" dirty="0" smtClean="0">
              <a:latin typeface="Trebuchet MS" pitchFamily="34" charset="0"/>
            </a:endParaRPr>
          </a:p>
        </p:txBody>
      </p:sp>
      <p:sp>
        <p:nvSpPr>
          <p:cNvPr id="20" name="Content Placeholder 2"/>
          <p:cNvSpPr txBox="1">
            <a:spLocks/>
          </p:cNvSpPr>
          <p:nvPr/>
        </p:nvSpPr>
        <p:spPr>
          <a:xfrm>
            <a:off x="467545" y="5337992"/>
            <a:ext cx="3379508" cy="754113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lvl1pPr marL="438912" indent="-320040" algn="l" rtl="0" eaLnBrk="1" latinLnBrk="0" hangingPunct="1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3152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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/>
              <a:buChar char="▪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61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/>
              <a:buChar char="▪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6464" indent="-182880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 3"/>
              <a:buChar char=""/>
              <a:defRPr kumimoji="0" lang="en-US" sz="20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27632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31136" indent="-18288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 pitchFamily="18" charset="2"/>
              <a:buChar char="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buFont typeface="Wingdings 2"/>
              <a:buNone/>
            </a:pPr>
            <a:r>
              <a:rPr lang="en-US" sz="1600" b="1" dirty="0" smtClean="0">
                <a:latin typeface="Trebuchet MS" pitchFamily="34" charset="0"/>
              </a:rPr>
              <a:t>Application model and custom software</a:t>
            </a:r>
            <a:endParaRPr lang="en-US" sz="1600" dirty="0" smtClean="0">
              <a:latin typeface="Trebuchet MS" pitchFamily="34" charset="0"/>
            </a:endParaRPr>
          </a:p>
        </p:txBody>
      </p:sp>
      <p:sp>
        <p:nvSpPr>
          <p:cNvPr id="21" name="Content Placeholder 2"/>
          <p:cNvSpPr txBox="1">
            <a:spLocks/>
          </p:cNvSpPr>
          <p:nvPr/>
        </p:nvSpPr>
        <p:spPr>
          <a:xfrm>
            <a:off x="5652120" y="5361098"/>
            <a:ext cx="3960440" cy="731007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lvl1pPr marL="438912" indent="-320040" algn="l" rtl="0" eaLnBrk="1" latinLnBrk="0" hangingPunct="1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3152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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/>
              <a:buChar char="▪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61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/>
              <a:buChar char="▪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6464" indent="-182880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 3"/>
              <a:buChar char=""/>
              <a:defRPr kumimoji="0" lang="en-US" sz="20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27632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31136" indent="-18288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 pitchFamily="18" charset="2"/>
              <a:buChar char="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buFont typeface="Wingdings 2"/>
              <a:buNone/>
            </a:pPr>
            <a:r>
              <a:rPr lang="en-US" sz="1600" b="1" dirty="0" smtClean="0">
                <a:latin typeface="Trebuchet MS" pitchFamily="34" charset="0"/>
              </a:rPr>
              <a:t>Reusable software and cloud components </a:t>
            </a:r>
            <a:endParaRPr lang="en-US" sz="1600" dirty="0" smtClean="0">
              <a:latin typeface="Trebuchet MS" pitchFamily="34" charset="0"/>
            </a:endParaRPr>
          </a:p>
        </p:txBody>
      </p:sp>
      <p:sp>
        <p:nvSpPr>
          <p:cNvPr id="25" name="Right Arrow 24"/>
          <p:cNvSpPr/>
          <p:nvPr/>
        </p:nvSpPr>
        <p:spPr>
          <a:xfrm rot="16200000">
            <a:off x="4396848" y="2749793"/>
            <a:ext cx="504056" cy="566328"/>
          </a:xfrm>
          <a:prstGeom prst="rightArrow">
            <a:avLst/>
          </a:prstGeom>
          <a:noFill/>
          <a:ln w="25400" cmpd="sng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2050" name="Picture 2" descr="C:\bramk\Amdatu\Presentaties\AMDATU-larg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3501010"/>
            <a:ext cx="3096344" cy="9825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Right Arrow 28"/>
          <p:cNvSpPr/>
          <p:nvPr/>
        </p:nvSpPr>
        <p:spPr>
          <a:xfrm rot="18445870">
            <a:off x="2690683" y="4665498"/>
            <a:ext cx="504056" cy="566328"/>
          </a:xfrm>
          <a:prstGeom prst="rightArrow">
            <a:avLst/>
          </a:prstGeom>
          <a:noFill/>
          <a:ln w="25400" cmpd="sng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" name="Right Arrow 29"/>
          <p:cNvSpPr/>
          <p:nvPr/>
        </p:nvSpPr>
        <p:spPr>
          <a:xfrm rot="16200000">
            <a:off x="4387139" y="5126057"/>
            <a:ext cx="504056" cy="566328"/>
          </a:xfrm>
          <a:prstGeom prst="rightArrow">
            <a:avLst/>
          </a:prstGeom>
          <a:noFill/>
          <a:ln w="25400" cmpd="sng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1" name="Right Arrow 30"/>
          <p:cNvSpPr/>
          <p:nvPr/>
        </p:nvSpPr>
        <p:spPr>
          <a:xfrm rot="13705149">
            <a:off x="5923187" y="4576871"/>
            <a:ext cx="504056" cy="566328"/>
          </a:xfrm>
          <a:prstGeom prst="rightArrow">
            <a:avLst/>
          </a:prstGeom>
          <a:noFill/>
          <a:ln w="25400" cmpd="sng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4" name="Content Placeholder 5" descr="AMDATUhit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940152" y="0"/>
            <a:ext cx="3024336" cy="1415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5621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Trebuchet MS" pitchFamily="34" charset="0"/>
              </a:rPr>
              <a:t>Layering</a:t>
            </a:r>
            <a:endParaRPr lang="nl-NL" dirty="0">
              <a:solidFill>
                <a:schemeClr val="bg1"/>
              </a:solidFill>
              <a:latin typeface="Trebuchet MS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>
                <a:latin typeface="Trebuchet MS" pitchFamily="34" charset="0"/>
              </a:rPr>
              <a:t>Applications are </a:t>
            </a:r>
            <a:r>
              <a:rPr lang="en-US" sz="2400" dirty="0" smtClean="0">
                <a:solidFill>
                  <a:srgbClr val="C00000"/>
                </a:solidFill>
                <a:latin typeface="Trebuchet MS" pitchFamily="34" charset="0"/>
              </a:rPr>
              <a:t>assembled</a:t>
            </a:r>
            <a:r>
              <a:rPr lang="en-US" sz="2400" dirty="0" smtClean="0">
                <a:latin typeface="Trebuchet MS" pitchFamily="34" charset="0"/>
              </a:rPr>
              <a:t> from </a:t>
            </a:r>
            <a:r>
              <a:rPr lang="en-US" sz="2400" dirty="0" smtClean="0">
                <a:solidFill>
                  <a:srgbClr val="C00000"/>
                </a:solidFill>
                <a:latin typeface="Trebuchet MS" pitchFamily="34" charset="0"/>
              </a:rPr>
              <a:t>reusable software components</a:t>
            </a:r>
            <a:r>
              <a:rPr lang="en-US" sz="2400" dirty="0" smtClean="0">
                <a:latin typeface="Trebuchet MS" pitchFamily="34" charset="0"/>
              </a:rPr>
              <a:t> and frameworks on top of </a:t>
            </a:r>
            <a:r>
              <a:rPr lang="en-US" sz="2400" dirty="0">
                <a:latin typeface="Trebuchet MS" pitchFamily="34" charset="0"/>
              </a:rPr>
              <a:t>the </a:t>
            </a:r>
            <a:r>
              <a:rPr lang="en-US" sz="2400" dirty="0">
                <a:solidFill>
                  <a:srgbClr val="C00000"/>
                </a:solidFill>
                <a:latin typeface="Trebuchet MS" pitchFamily="34" charset="0"/>
              </a:rPr>
              <a:t>OSGi™ </a:t>
            </a:r>
            <a:r>
              <a:rPr lang="en-US" sz="2400" dirty="0" smtClean="0">
                <a:solidFill>
                  <a:srgbClr val="C00000"/>
                </a:solidFill>
                <a:latin typeface="Trebuchet MS" pitchFamily="34" charset="0"/>
              </a:rPr>
              <a:t> based core platform</a:t>
            </a:r>
          </a:p>
        </p:txBody>
      </p:sp>
      <p:sp>
        <p:nvSpPr>
          <p:cNvPr id="6" name="Rectangle 5"/>
          <p:cNvSpPr/>
          <p:nvPr/>
        </p:nvSpPr>
        <p:spPr>
          <a:xfrm>
            <a:off x="683568" y="5589240"/>
            <a:ext cx="7344816" cy="584303"/>
          </a:xfrm>
          <a:prstGeom prst="rect">
            <a:avLst/>
          </a:prstGeom>
          <a:solidFill>
            <a:schemeClr val="bg1">
              <a:alpha val="90000"/>
            </a:schemeClr>
          </a:solidFill>
          <a:ln w="25400" cmpd="sng">
            <a:solidFill>
              <a:srgbClr val="C00000">
                <a:alpha val="90000"/>
              </a:srgbClr>
            </a:solidFill>
          </a:ln>
          <a:effectLst>
            <a:outerShdw blurRad="50800" dist="38100" dir="2700000" algn="tl" rotWithShape="0">
              <a:prstClr val="black">
                <a:alpha val="15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Trebuchet MS" pitchFamily="34" charset="0"/>
              </a:rPr>
              <a:t>Core platform</a:t>
            </a:r>
            <a:endParaRPr lang="nl-NL" sz="1600" dirty="0">
              <a:latin typeface="Trebuchet MS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83568" y="3284984"/>
            <a:ext cx="1800200" cy="2190510"/>
          </a:xfrm>
          <a:prstGeom prst="rect">
            <a:avLst/>
          </a:prstGeom>
          <a:solidFill>
            <a:schemeClr val="bg1">
              <a:alpha val="90000"/>
            </a:schemeClr>
          </a:solidFill>
          <a:ln w="25400" cmpd="sng">
            <a:solidFill>
              <a:srgbClr val="C00000">
                <a:alpha val="90000"/>
              </a:srgbClr>
            </a:solidFill>
          </a:ln>
          <a:effectLst>
            <a:outerShdw blurRad="50800" dist="38100" dir="2700000" algn="tl" rotWithShape="0">
              <a:prstClr val="black">
                <a:alpha val="15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Trebuchet MS" pitchFamily="34" charset="0"/>
              </a:rPr>
              <a:t>Application</a:t>
            </a:r>
          </a:p>
          <a:p>
            <a:pPr algn="ctr"/>
            <a:r>
              <a:rPr lang="en-US" sz="1600" dirty="0" smtClean="0">
                <a:latin typeface="Trebuchet MS" pitchFamily="34" charset="0"/>
              </a:rPr>
              <a:t>Frameworks</a:t>
            </a:r>
            <a:endParaRPr lang="nl-NL" sz="1600" dirty="0" smtClean="0">
              <a:latin typeface="Trebuchet MS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627784" y="4005064"/>
            <a:ext cx="5400600" cy="1444870"/>
          </a:xfrm>
          <a:prstGeom prst="rect">
            <a:avLst/>
          </a:prstGeom>
          <a:solidFill>
            <a:schemeClr val="bg1">
              <a:alpha val="90000"/>
            </a:schemeClr>
          </a:solidFill>
          <a:ln w="25400" cmpd="sng">
            <a:solidFill>
              <a:srgbClr val="C00000">
                <a:alpha val="90000"/>
              </a:srgbClr>
            </a:solidFill>
          </a:ln>
          <a:effectLst>
            <a:outerShdw blurRad="50800" dist="38100" dir="2700000" algn="tl" rotWithShape="0">
              <a:prstClr val="black">
                <a:alpha val="15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Trebuchet MS" pitchFamily="34" charset="0"/>
              </a:rPr>
              <a:t>Foundation</a:t>
            </a:r>
          </a:p>
          <a:p>
            <a:pPr algn="ctr"/>
            <a:r>
              <a:rPr lang="en-US" sz="1600" dirty="0" smtClean="0">
                <a:latin typeface="Trebuchet MS" pitchFamily="34" charset="0"/>
              </a:rPr>
              <a:t>components</a:t>
            </a:r>
            <a:endParaRPr lang="nl-NL" sz="1600" dirty="0">
              <a:latin typeface="Trebuchet MS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627784" y="3284984"/>
            <a:ext cx="5400600" cy="637202"/>
          </a:xfrm>
          <a:prstGeom prst="rect">
            <a:avLst/>
          </a:prstGeom>
          <a:solidFill>
            <a:schemeClr val="bg1">
              <a:alpha val="90000"/>
            </a:schemeClr>
          </a:solidFill>
          <a:ln w="25400" cmpd="sng">
            <a:solidFill>
              <a:srgbClr val="C00000">
                <a:alpha val="90000"/>
              </a:srgbClr>
            </a:solidFill>
          </a:ln>
          <a:effectLst>
            <a:outerShdw blurRad="50800" dist="38100" dir="2700000" algn="tl" rotWithShape="0">
              <a:prstClr val="black">
                <a:alpha val="15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Trebuchet MS" pitchFamily="34" charset="0"/>
              </a:rPr>
              <a:t>Applications</a:t>
            </a:r>
            <a:endParaRPr lang="nl-NL" sz="1600" dirty="0">
              <a:latin typeface="Trebuchet MS" pitchFamily="34" charset="0"/>
            </a:endParaRPr>
          </a:p>
        </p:txBody>
      </p:sp>
      <p:pic>
        <p:nvPicPr>
          <p:cNvPr id="10" name="Content Placeholder 5" descr="AMDATUhit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940152" y="0"/>
            <a:ext cx="3024336" cy="1415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0817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Trebuchet MS" pitchFamily="34" charset="0"/>
              </a:rPr>
              <a:t>Platform</a:t>
            </a:r>
            <a:endParaRPr lang="nl-NL" dirty="0">
              <a:solidFill>
                <a:schemeClr val="bg1"/>
              </a:solidFill>
              <a:latin typeface="Trebuchet MS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7787208" cy="4625609"/>
          </a:xfrm>
        </p:spPr>
        <p:txBody>
          <a:bodyPr>
            <a:normAutofit lnSpcReduction="10000"/>
          </a:bodyPr>
          <a:lstStyle/>
          <a:p>
            <a:pPr marL="118872" indent="0">
              <a:buNone/>
            </a:pPr>
            <a:r>
              <a:rPr lang="en-US" sz="2400" dirty="0">
                <a:solidFill>
                  <a:srgbClr val="C00000"/>
                </a:solidFill>
                <a:latin typeface="Trebuchet MS" pitchFamily="34" charset="0"/>
              </a:rPr>
              <a:t>Amdatu Platform</a:t>
            </a:r>
          </a:p>
          <a:p>
            <a:pPr marL="118872" indent="0">
              <a:buNone/>
            </a:pPr>
            <a:endParaRPr lang="en-US" dirty="0">
              <a:latin typeface="Trebuchet MS" pitchFamily="34" charset="0"/>
            </a:endParaRPr>
          </a:p>
          <a:p>
            <a:r>
              <a:rPr lang="en-US" sz="2400" dirty="0">
                <a:latin typeface="Trebuchet MS" pitchFamily="34" charset="0"/>
              </a:rPr>
              <a:t>Java™ based / Leverages OSGi</a:t>
            </a:r>
            <a:r>
              <a:rPr lang="en-US" sz="2400" dirty="0" smtClean="0">
                <a:latin typeface="Trebuchet MS" pitchFamily="34" charset="0"/>
              </a:rPr>
              <a:t>™</a:t>
            </a:r>
          </a:p>
          <a:p>
            <a:pPr marL="118872" indent="0">
              <a:buNone/>
            </a:pPr>
            <a:r>
              <a:rPr lang="en-US" sz="2400" dirty="0" smtClean="0">
                <a:latin typeface="Trebuchet MS" pitchFamily="34" charset="0"/>
              </a:rPr>
              <a:t>     development model</a:t>
            </a:r>
          </a:p>
          <a:p>
            <a:pPr marL="118872" indent="0">
              <a:buNone/>
            </a:pPr>
            <a:endParaRPr lang="en-US" sz="2400" dirty="0">
              <a:latin typeface="Trebuchet MS" pitchFamily="34" charset="0"/>
            </a:endParaRPr>
          </a:p>
          <a:p>
            <a:r>
              <a:rPr lang="en-US" sz="2400" dirty="0">
                <a:latin typeface="Trebuchet MS" pitchFamily="34" charset="0"/>
              </a:rPr>
              <a:t>Dynamic application provisioning and management</a:t>
            </a:r>
          </a:p>
          <a:p>
            <a:endParaRPr lang="en-US" sz="2400" dirty="0" smtClean="0">
              <a:latin typeface="Trebuchet MS" pitchFamily="34" charset="0"/>
            </a:endParaRPr>
          </a:p>
          <a:p>
            <a:r>
              <a:rPr lang="en-US" sz="2400" dirty="0" smtClean="0">
                <a:latin typeface="Trebuchet MS" pitchFamily="34" charset="0"/>
              </a:rPr>
              <a:t>Service </a:t>
            </a:r>
            <a:r>
              <a:rPr lang="en-US" sz="2400" dirty="0">
                <a:latin typeface="Trebuchet MS" pitchFamily="34" charset="0"/>
              </a:rPr>
              <a:t>Fabric, clustering and </a:t>
            </a:r>
            <a:r>
              <a:rPr lang="en-US" sz="2400" dirty="0" err="1">
                <a:latin typeface="Trebuchet MS" pitchFamily="34" charset="0"/>
              </a:rPr>
              <a:t>IaaS</a:t>
            </a:r>
            <a:r>
              <a:rPr lang="en-US" sz="2400" dirty="0">
                <a:latin typeface="Trebuchet MS" pitchFamily="34" charset="0"/>
              </a:rPr>
              <a:t> management </a:t>
            </a:r>
            <a:endParaRPr lang="en-US" sz="2400" dirty="0" smtClean="0">
              <a:latin typeface="Trebuchet MS" pitchFamily="34" charset="0"/>
            </a:endParaRPr>
          </a:p>
          <a:p>
            <a:endParaRPr lang="en-US" sz="2400" dirty="0" smtClean="0">
              <a:latin typeface="Trebuchet MS" pitchFamily="34" charset="0"/>
            </a:endParaRPr>
          </a:p>
          <a:p>
            <a:r>
              <a:rPr lang="en-US" sz="2400" dirty="0" smtClean="0">
                <a:latin typeface="Trebuchet MS" pitchFamily="34" charset="0"/>
              </a:rPr>
              <a:t>Cloud </a:t>
            </a:r>
            <a:r>
              <a:rPr lang="en-US" sz="2400" dirty="0">
                <a:latin typeface="Trebuchet MS" pitchFamily="34" charset="0"/>
              </a:rPr>
              <a:t>aware Web/REST WOA application </a:t>
            </a:r>
            <a:r>
              <a:rPr lang="en-US" sz="2400" dirty="0" smtClean="0">
                <a:latin typeface="Trebuchet MS" pitchFamily="34" charset="0"/>
              </a:rPr>
              <a:t>model</a:t>
            </a:r>
            <a:endParaRPr lang="en-US" sz="2400" dirty="0">
              <a:latin typeface="Trebuchet MS" pitchFamily="34" charset="0"/>
            </a:endParaRPr>
          </a:p>
          <a:p>
            <a:endParaRPr lang="en-US" sz="2400" dirty="0" smtClean="0">
              <a:latin typeface="Trebuchet MS" pitchFamily="34" charset="0"/>
            </a:endParaRPr>
          </a:p>
          <a:p>
            <a:r>
              <a:rPr lang="en-US" sz="2400" dirty="0" smtClean="0">
                <a:latin typeface="Trebuchet MS" pitchFamily="34" charset="0"/>
              </a:rPr>
              <a:t>SDK / tooling</a:t>
            </a:r>
            <a:endParaRPr lang="en-US" dirty="0">
              <a:latin typeface="Trebuchet MS" pitchFamily="34" charset="0"/>
            </a:endParaRPr>
          </a:p>
          <a:p>
            <a:endParaRPr lang="en-US" sz="2400" dirty="0">
              <a:latin typeface="Trebuchet MS" pitchFamily="34" charset="0"/>
            </a:endParaRPr>
          </a:p>
          <a:p>
            <a:endParaRPr lang="en-US" dirty="0">
              <a:latin typeface="Trebuchet MS" pitchFamily="34" charset="0"/>
            </a:endParaRPr>
          </a:p>
          <a:p>
            <a:pPr marL="118872" indent="0">
              <a:buNone/>
            </a:pPr>
            <a:endParaRPr lang="en-US" dirty="0" smtClean="0">
              <a:latin typeface="Trebuchet MS" pitchFamily="34" charset="0"/>
            </a:endParaRPr>
          </a:p>
          <a:p>
            <a:pPr lvl="1">
              <a:buNone/>
            </a:pPr>
            <a:endParaRPr lang="en-US" sz="2400" dirty="0" smtClean="0">
              <a:latin typeface="Trebuchet MS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940152" y="2892757"/>
            <a:ext cx="2304256" cy="392227"/>
          </a:xfrm>
          <a:prstGeom prst="rect">
            <a:avLst/>
          </a:prstGeom>
          <a:solidFill>
            <a:schemeClr val="accent3">
              <a:lumMod val="40000"/>
              <a:lumOff val="60000"/>
              <a:alpha val="90000"/>
            </a:schemeClr>
          </a:solidFill>
          <a:ln w="28575">
            <a:solidFill>
              <a:srgbClr val="C00000">
                <a:alpha val="90000"/>
              </a:srgbClr>
            </a:solidFill>
          </a:ln>
          <a:effectLst>
            <a:outerShdw blurRad="50800" dist="38100" dir="2700000" algn="tl" rotWithShape="0">
              <a:prstClr val="black">
                <a:alpha val="15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 smtClean="0">
                <a:latin typeface="Trebuchet MS" pitchFamily="34" charset="0"/>
              </a:rPr>
              <a:t>Core</a:t>
            </a:r>
            <a:endParaRPr lang="nl-NL" sz="900" dirty="0" smtClean="0">
              <a:latin typeface="Trebuchet MS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940152" y="1884645"/>
            <a:ext cx="648072" cy="936104"/>
          </a:xfrm>
          <a:prstGeom prst="rect">
            <a:avLst/>
          </a:prstGeom>
          <a:solidFill>
            <a:schemeClr val="bg1">
              <a:alpha val="90000"/>
            </a:schemeClr>
          </a:solidFill>
          <a:ln w="28575">
            <a:solidFill>
              <a:srgbClr val="C00000">
                <a:alpha val="90000"/>
              </a:srgbClr>
            </a:solidFill>
          </a:ln>
          <a:effectLst>
            <a:outerShdw blurRad="50800" dist="38100" dir="2700000" algn="tl" rotWithShape="0">
              <a:prstClr val="black">
                <a:alpha val="15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latin typeface="Trebuchet MS" pitchFamily="34" charset="0"/>
              </a:rPr>
              <a:t>App</a:t>
            </a:r>
          </a:p>
          <a:p>
            <a:pPr algn="ctr"/>
            <a:r>
              <a:rPr lang="en-US" sz="800" dirty="0" err="1" smtClean="0">
                <a:latin typeface="Trebuchet MS" pitchFamily="34" charset="0"/>
              </a:rPr>
              <a:t>Fws</a:t>
            </a:r>
            <a:endParaRPr lang="nl-NL" sz="800" dirty="0" smtClean="0">
              <a:latin typeface="Trebuchet MS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660232" y="2316693"/>
            <a:ext cx="1584176" cy="504056"/>
          </a:xfrm>
          <a:prstGeom prst="rect">
            <a:avLst/>
          </a:prstGeom>
          <a:solidFill>
            <a:schemeClr val="bg1">
              <a:alpha val="90000"/>
            </a:schemeClr>
          </a:solidFill>
          <a:ln w="28575">
            <a:solidFill>
              <a:srgbClr val="C00000">
                <a:alpha val="90000"/>
              </a:srgbClr>
            </a:solidFill>
          </a:ln>
          <a:effectLst>
            <a:outerShdw blurRad="50800" dist="38100" dir="2700000" algn="tl" rotWithShape="0">
              <a:prstClr val="black">
                <a:alpha val="15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latin typeface="Trebuchet MS" pitchFamily="34" charset="0"/>
              </a:rPr>
              <a:t>Foundation</a:t>
            </a:r>
          </a:p>
          <a:p>
            <a:pPr algn="ctr"/>
            <a:r>
              <a:rPr lang="en-US" sz="800" dirty="0" smtClean="0">
                <a:latin typeface="Trebuchet MS" pitchFamily="34" charset="0"/>
              </a:rPr>
              <a:t>services</a:t>
            </a:r>
            <a:endParaRPr lang="nl-NL" sz="800" dirty="0" smtClean="0">
              <a:latin typeface="Trebuchet MS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660232" y="1884645"/>
            <a:ext cx="1584176" cy="360040"/>
          </a:xfrm>
          <a:prstGeom prst="rect">
            <a:avLst/>
          </a:prstGeom>
          <a:solidFill>
            <a:schemeClr val="bg1">
              <a:alpha val="90000"/>
            </a:schemeClr>
          </a:solidFill>
          <a:ln w="28575">
            <a:solidFill>
              <a:srgbClr val="C00000">
                <a:alpha val="90000"/>
              </a:srgbClr>
            </a:solidFill>
          </a:ln>
          <a:effectLst>
            <a:outerShdw blurRad="50800" dist="38100" dir="2700000" algn="tl" rotWithShape="0">
              <a:prstClr val="black">
                <a:alpha val="15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latin typeface="Trebuchet MS" pitchFamily="34" charset="0"/>
              </a:rPr>
              <a:t>Applications</a:t>
            </a:r>
            <a:endParaRPr lang="nl-NL" sz="800" dirty="0" smtClean="0">
              <a:latin typeface="Trebuchet MS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940152" y="2676733"/>
            <a:ext cx="648072" cy="144016"/>
          </a:xfrm>
          <a:prstGeom prst="rect">
            <a:avLst/>
          </a:prstGeom>
          <a:solidFill>
            <a:schemeClr val="accent3">
              <a:lumMod val="40000"/>
              <a:lumOff val="60000"/>
              <a:alpha val="90000"/>
            </a:schemeClr>
          </a:solidFill>
          <a:ln w="28575">
            <a:solidFill>
              <a:srgbClr val="C00000">
                <a:alpha val="90000"/>
              </a:srgbClr>
            </a:solidFill>
          </a:ln>
          <a:effectLst>
            <a:outerShdw blurRad="50800" dist="38100" dir="2700000" algn="tl" rotWithShape="0">
              <a:prstClr val="black">
                <a:alpha val="15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 sz="900" dirty="0" smtClean="0">
              <a:solidFill>
                <a:schemeClr val="dk1"/>
              </a:solidFill>
              <a:latin typeface="Trebuchet MS" pitchFamily="34" charset="0"/>
            </a:endParaRPr>
          </a:p>
        </p:txBody>
      </p:sp>
      <p:pic>
        <p:nvPicPr>
          <p:cNvPr id="17" name="Content Placeholder 5" descr="AMDATUhit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940152" y="0"/>
            <a:ext cx="3024336" cy="1415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0502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2"/>
          <p:cNvSpPr txBox="1">
            <a:spLocks/>
          </p:cNvSpPr>
          <p:nvPr/>
        </p:nvSpPr>
        <p:spPr>
          <a:xfrm>
            <a:off x="395536" y="1775191"/>
            <a:ext cx="8352928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lvl1pPr marL="438912" indent="-320040" algn="l" rtl="0" eaLnBrk="1" latinLnBrk="0" hangingPunct="1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3152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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/>
              <a:buChar char="▪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61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/>
              <a:buChar char="▪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6464" indent="-182880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 3"/>
              <a:buChar char=""/>
              <a:defRPr kumimoji="0" lang="en-US" sz="20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27632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31136" indent="-18288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 pitchFamily="18" charset="2"/>
              <a:buChar char="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buFont typeface="Wingdings 2"/>
              <a:buNone/>
            </a:pPr>
            <a:r>
              <a:rPr lang="en-US" sz="2400" dirty="0" smtClean="0">
                <a:solidFill>
                  <a:srgbClr val="C00000"/>
                </a:solidFill>
                <a:latin typeface="Trebuchet MS" pitchFamily="34" charset="0"/>
              </a:rPr>
              <a:t>Amdatu</a:t>
            </a:r>
            <a:r>
              <a:rPr lang="en-US" sz="2400" dirty="0" smtClean="0">
                <a:latin typeface="Trebuchet MS" pitchFamily="34" charset="0"/>
              </a:rPr>
              <a:t> provides a fully </a:t>
            </a:r>
            <a:r>
              <a:rPr lang="en-US" sz="2400" dirty="0" smtClean="0">
                <a:solidFill>
                  <a:srgbClr val="C00000"/>
                </a:solidFill>
                <a:latin typeface="Trebuchet MS" pitchFamily="34" charset="0"/>
              </a:rPr>
              <a:t>integrated</a:t>
            </a:r>
            <a:r>
              <a:rPr lang="en-US" sz="2400" dirty="0" smtClean="0">
                <a:latin typeface="Trebuchet MS" pitchFamily="34" charset="0"/>
              </a:rPr>
              <a:t> continuous </a:t>
            </a:r>
            <a:r>
              <a:rPr lang="en-US" sz="2400" dirty="0" smtClean="0">
                <a:solidFill>
                  <a:srgbClr val="C00000"/>
                </a:solidFill>
                <a:latin typeface="Trebuchet MS" pitchFamily="34" charset="0"/>
              </a:rPr>
              <a:t>software</a:t>
            </a:r>
            <a:r>
              <a:rPr lang="en-US" sz="2400" b="1" dirty="0" smtClean="0">
                <a:solidFill>
                  <a:srgbClr val="C00000"/>
                </a:solidFill>
                <a:latin typeface="Trebuchet MS" pitchFamily="34" charset="0"/>
              </a:rPr>
              <a:t> </a:t>
            </a:r>
            <a:r>
              <a:rPr lang="en-US" sz="2400" dirty="0" smtClean="0">
                <a:solidFill>
                  <a:srgbClr val="C00000"/>
                </a:solidFill>
                <a:latin typeface="Trebuchet MS" pitchFamily="34" charset="0"/>
              </a:rPr>
              <a:t>lifecycle </a:t>
            </a:r>
            <a:r>
              <a:rPr lang="en-US" sz="2400" dirty="0" smtClean="0">
                <a:latin typeface="Trebuchet MS" pitchFamily="34" charset="0"/>
              </a:rPr>
              <a:t>based on </a:t>
            </a:r>
            <a:r>
              <a:rPr lang="en-US" sz="2400" dirty="0">
                <a:solidFill>
                  <a:srgbClr val="C00000"/>
                </a:solidFill>
                <a:latin typeface="Trebuchet MS" pitchFamily="34" charset="0"/>
              </a:rPr>
              <a:t>dynamic provisioning</a:t>
            </a:r>
          </a:p>
          <a:p>
            <a:pPr>
              <a:buFont typeface="Wingdings 2"/>
              <a:buNone/>
            </a:pPr>
            <a:endParaRPr lang="en-US" sz="2400" b="1" dirty="0">
              <a:solidFill>
                <a:srgbClr val="C00000"/>
              </a:solidFill>
              <a:latin typeface="Trebuchet MS" pitchFamily="34" charset="0"/>
            </a:endParaRPr>
          </a:p>
          <a:p>
            <a:r>
              <a:rPr lang="en-US" sz="2400" dirty="0" smtClean="0">
                <a:latin typeface="Trebuchet MS" pitchFamily="34" charset="0"/>
              </a:rPr>
              <a:t>Declarative configuration</a:t>
            </a:r>
          </a:p>
          <a:p>
            <a:pPr lvl="1"/>
            <a:r>
              <a:rPr lang="en-US" sz="2000" dirty="0" err="1" smtClean="0">
                <a:latin typeface="Trebuchet MS" pitchFamily="34" charset="0"/>
              </a:rPr>
              <a:t>Metatype</a:t>
            </a:r>
            <a:r>
              <a:rPr lang="en-US" sz="2000" dirty="0" smtClean="0">
                <a:latin typeface="Trebuchet MS" pitchFamily="34" charset="0"/>
              </a:rPr>
              <a:t> / custom</a:t>
            </a:r>
          </a:p>
          <a:p>
            <a:r>
              <a:rPr lang="en-US" sz="2400" dirty="0" smtClean="0">
                <a:latin typeface="Trebuchet MS" pitchFamily="34" charset="0"/>
              </a:rPr>
              <a:t>Runtime provisioning</a:t>
            </a:r>
          </a:p>
          <a:p>
            <a:pPr lvl="1"/>
            <a:r>
              <a:rPr lang="en-US" sz="2000" dirty="0" smtClean="0">
                <a:latin typeface="Trebuchet MS" pitchFamily="34" charset="0"/>
              </a:rPr>
              <a:t>Apache ACE</a:t>
            </a:r>
          </a:p>
          <a:p>
            <a:pPr lvl="1"/>
            <a:r>
              <a:rPr lang="en-US" sz="2000" dirty="0" smtClean="0">
                <a:latin typeface="Trebuchet MS" pitchFamily="34" charset="0"/>
              </a:rPr>
              <a:t>OSGi™ </a:t>
            </a:r>
            <a:r>
              <a:rPr lang="en-US" sz="2000" dirty="0" err="1" smtClean="0">
                <a:latin typeface="Trebuchet MS" pitchFamily="34" charset="0"/>
              </a:rPr>
              <a:t>DeploymentAdmin</a:t>
            </a:r>
            <a:endParaRPr lang="en-US" sz="2000" dirty="0" smtClean="0">
              <a:latin typeface="Trebuchet MS" pitchFamily="34" charset="0"/>
            </a:endParaRPr>
          </a:p>
          <a:p>
            <a:r>
              <a:rPr lang="en-US" sz="2400" dirty="0" smtClean="0">
                <a:latin typeface="Trebuchet MS" pitchFamily="34" charset="0"/>
              </a:rPr>
              <a:t>Standard tools</a:t>
            </a:r>
          </a:p>
          <a:p>
            <a:pPr lvl="1"/>
            <a:r>
              <a:rPr lang="en-US" sz="2000" dirty="0" smtClean="0">
                <a:latin typeface="Trebuchet MS" pitchFamily="34" charset="0"/>
              </a:rPr>
              <a:t>Maven / Ant</a:t>
            </a:r>
          </a:p>
          <a:p>
            <a:pPr lvl="1"/>
            <a:r>
              <a:rPr lang="en-US" sz="2000" dirty="0" err="1" smtClean="0">
                <a:latin typeface="Trebuchet MS" pitchFamily="34" charset="0"/>
              </a:rPr>
              <a:t>BNDTools</a:t>
            </a:r>
            <a:r>
              <a:rPr lang="en-US" sz="2000" dirty="0" smtClean="0">
                <a:latin typeface="Trebuchet MS" pitchFamily="34" charset="0"/>
              </a:rPr>
              <a:t> / OBR</a:t>
            </a:r>
          </a:p>
          <a:p>
            <a:endParaRPr lang="en-US" dirty="0" smtClean="0">
              <a:latin typeface="Trebuchet MS" pitchFamily="34" charset="0"/>
            </a:endParaRPr>
          </a:p>
          <a:p>
            <a:pPr marL="457200" lvl="1" indent="0">
              <a:buNone/>
            </a:pPr>
            <a:endParaRPr lang="en-US" sz="2000" dirty="0" smtClean="0">
              <a:latin typeface="Trebuchet MS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Trebuchet MS" pitchFamily="34" charset="0"/>
              </a:rPr>
              <a:t>Lifecycle</a:t>
            </a:r>
            <a:endParaRPr lang="nl-NL" dirty="0">
              <a:solidFill>
                <a:schemeClr val="bg1"/>
              </a:solidFill>
              <a:latin typeface="Trebuchet MS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4753046"/>
              </p:ext>
            </p:extLst>
          </p:nvPr>
        </p:nvGraphicFramePr>
        <p:xfrm>
          <a:off x="4788024" y="3573016"/>
          <a:ext cx="4464496" cy="2808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15" name="Group 14"/>
          <p:cNvGrpSpPr/>
          <p:nvPr/>
        </p:nvGrpSpPr>
        <p:grpSpPr>
          <a:xfrm>
            <a:off x="3923928" y="5273256"/>
            <a:ext cx="1040037" cy="676024"/>
            <a:chOff x="643782" y="935417"/>
            <a:chExt cx="1040037" cy="676024"/>
          </a:xfrm>
        </p:grpSpPr>
        <p:sp>
          <p:nvSpPr>
            <p:cNvPr id="16" name="Rounded Rectangle 15"/>
            <p:cNvSpPr/>
            <p:nvPr/>
          </p:nvSpPr>
          <p:spPr>
            <a:xfrm>
              <a:off x="643782" y="935417"/>
              <a:ext cx="1040037" cy="676024"/>
            </a:xfrm>
            <a:prstGeom prst="roundRect">
              <a:avLst/>
            </a:prstGeom>
            <a:noFill/>
            <a:ln w="25400" cmpd="sng">
              <a:solidFill>
                <a:srgbClr val="C0000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Rounded Rectangle 4"/>
            <p:cNvSpPr/>
            <p:nvPr/>
          </p:nvSpPr>
          <p:spPr>
            <a:xfrm>
              <a:off x="676783" y="968418"/>
              <a:ext cx="974035" cy="61002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5720" tIns="45720" rIns="45720" bIns="457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kern="1200" dirty="0" smtClean="0">
                  <a:solidFill>
                    <a:schemeClr val="tx1"/>
                  </a:solidFill>
                </a:rPr>
                <a:t>Development</a:t>
              </a:r>
              <a:endParaRPr lang="nl-NL" sz="1200" kern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18" name="Straight Connector 3"/>
          <p:cNvSpPr/>
          <p:nvPr/>
        </p:nvSpPr>
        <p:spPr>
          <a:xfrm rot="14561873">
            <a:off x="3130017" y="3067137"/>
            <a:ext cx="2701144" cy="2701144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143301" y="1955999"/>
                </a:moveTo>
                <a:arcTo wR="1350572" hR="1350572" stAng="9202017" swAng="1359891"/>
              </a:path>
            </a:pathLst>
          </a:custGeom>
          <a:noFill/>
          <a:ln w="25400">
            <a:solidFill>
              <a:srgbClr val="C00000"/>
            </a:solidFill>
            <a:tailEnd type="arrow"/>
          </a:ln>
        </p:spPr>
        <p:style>
          <a:lnRef idx="1">
            <a:scrgbClr r="0" g="0" b="0"/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9" name="Straight Connector 3"/>
          <p:cNvSpPr/>
          <p:nvPr/>
        </p:nvSpPr>
        <p:spPr>
          <a:xfrm rot="4048462">
            <a:off x="4410299" y="4705981"/>
            <a:ext cx="2701144" cy="2701144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143301" y="1955999"/>
                </a:moveTo>
                <a:arcTo wR="1350572" hR="1350572" stAng="9202017" swAng="1359891"/>
              </a:path>
            </a:pathLst>
          </a:custGeom>
          <a:noFill/>
          <a:ln w="25400">
            <a:solidFill>
              <a:srgbClr val="C00000"/>
            </a:solidFill>
            <a:tailEnd type="arrow"/>
          </a:ln>
        </p:spPr>
        <p:style>
          <a:lnRef idx="1">
            <a:scrgbClr r="0" g="0" b="0"/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pic>
        <p:nvPicPr>
          <p:cNvPr id="21" name="Picture 2" descr="C:\bramk\Amdatu\Presentaties\AMDATU-small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6557" y="4725144"/>
            <a:ext cx="754027" cy="745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Content Placeholder 5" descr="AMDATUhit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5940152" y="0"/>
            <a:ext cx="3024336" cy="1415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4687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Trebuchet MS" pitchFamily="34" charset="0"/>
              </a:rPr>
              <a:t>Deployment</a:t>
            </a:r>
            <a:endParaRPr lang="nl-NL" dirty="0">
              <a:solidFill>
                <a:schemeClr val="bg1"/>
              </a:solidFill>
              <a:latin typeface="Trebuchet MS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r>
              <a:rPr lang="en-US" sz="2400" dirty="0">
                <a:latin typeface="Trebuchet MS" pitchFamily="34" charset="0"/>
              </a:rPr>
              <a:t>A </a:t>
            </a:r>
            <a:r>
              <a:rPr lang="en-US" sz="2400" dirty="0">
                <a:solidFill>
                  <a:srgbClr val="C00000"/>
                </a:solidFill>
                <a:latin typeface="Trebuchet MS" pitchFamily="34" charset="0"/>
              </a:rPr>
              <a:t>deployment</a:t>
            </a:r>
            <a:r>
              <a:rPr lang="en-US" sz="2400" dirty="0">
                <a:latin typeface="Trebuchet MS" pitchFamily="34" charset="0"/>
              </a:rPr>
              <a:t> is a dynamic topology of cloud compute resources running </a:t>
            </a:r>
            <a:r>
              <a:rPr lang="en-US" sz="2400" dirty="0" smtClean="0">
                <a:solidFill>
                  <a:srgbClr val="C00000"/>
                </a:solidFill>
                <a:latin typeface="Trebuchet MS" pitchFamily="34" charset="0"/>
              </a:rPr>
              <a:t>Management</a:t>
            </a:r>
            <a:r>
              <a:rPr lang="en-US" sz="2400" b="1" dirty="0" smtClean="0">
                <a:solidFill>
                  <a:srgbClr val="C00000"/>
                </a:solidFill>
                <a:latin typeface="Trebuchet MS" pitchFamily="34" charset="0"/>
              </a:rPr>
              <a:t> </a:t>
            </a:r>
            <a:r>
              <a:rPr lang="en-US" sz="2400" dirty="0" smtClean="0">
                <a:solidFill>
                  <a:srgbClr val="C00000"/>
                </a:solidFill>
                <a:latin typeface="Trebuchet MS" pitchFamily="34" charset="0"/>
              </a:rPr>
              <a:t>Agents (AMA)</a:t>
            </a:r>
            <a:r>
              <a:rPr lang="en-US" sz="2400" dirty="0" smtClean="0">
                <a:latin typeface="Trebuchet MS" pitchFamily="34" charset="0"/>
              </a:rPr>
              <a:t> managed </a:t>
            </a:r>
            <a:r>
              <a:rPr lang="en-US" sz="2400" dirty="0">
                <a:latin typeface="Trebuchet MS" pitchFamily="34" charset="0"/>
              </a:rPr>
              <a:t>by </a:t>
            </a:r>
            <a:r>
              <a:rPr lang="en-US" sz="2400" dirty="0" smtClean="0">
                <a:latin typeface="Trebuchet MS" pitchFamily="34" charset="0"/>
              </a:rPr>
              <a:t>a </a:t>
            </a:r>
            <a:r>
              <a:rPr lang="en-US" sz="2400" dirty="0" smtClean="0">
                <a:solidFill>
                  <a:srgbClr val="C00000"/>
                </a:solidFill>
                <a:latin typeface="Trebuchet MS" pitchFamily="34" charset="0"/>
              </a:rPr>
              <a:t>Management</a:t>
            </a:r>
            <a:r>
              <a:rPr lang="en-US" sz="2400" b="1" dirty="0" smtClean="0">
                <a:solidFill>
                  <a:srgbClr val="C00000"/>
                </a:solidFill>
                <a:latin typeface="Trebuchet MS" pitchFamily="34" charset="0"/>
              </a:rPr>
              <a:t> </a:t>
            </a:r>
            <a:r>
              <a:rPr lang="en-US" sz="2400" dirty="0">
                <a:solidFill>
                  <a:srgbClr val="C00000"/>
                </a:solidFill>
                <a:latin typeface="Trebuchet MS" pitchFamily="34" charset="0"/>
              </a:rPr>
              <a:t>Server </a:t>
            </a:r>
            <a:r>
              <a:rPr lang="en-US" sz="2400" dirty="0" smtClean="0">
                <a:solidFill>
                  <a:srgbClr val="C00000"/>
                </a:solidFill>
                <a:latin typeface="Trebuchet MS" pitchFamily="34" charset="0"/>
              </a:rPr>
              <a:t>(AMS)</a:t>
            </a:r>
            <a:endParaRPr lang="nl-NL" sz="2400" dirty="0">
              <a:solidFill>
                <a:srgbClr val="C00000"/>
              </a:solidFill>
              <a:latin typeface="Trebuchet MS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799981" y="3726285"/>
            <a:ext cx="1224136" cy="504056"/>
          </a:xfrm>
          <a:prstGeom prst="rect">
            <a:avLst/>
          </a:prstGeom>
          <a:solidFill>
            <a:schemeClr val="bg1">
              <a:alpha val="90000"/>
            </a:schemeClr>
          </a:solidFill>
          <a:ln w="28575">
            <a:solidFill>
              <a:srgbClr val="C00000">
                <a:alpha val="90000"/>
              </a:srgbClr>
            </a:solidFill>
          </a:ln>
          <a:effectLst>
            <a:outerShdw blurRad="50800" dist="38100" dir="2700000" algn="tl" rotWithShape="0">
              <a:prstClr val="black">
                <a:alpha val="15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 sz="800" dirty="0" smtClean="0">
              <a:latin typeface="Trebuchet MS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871989" y="3798293"/>
            <a:ext cx="1224136" cy="504056"/>
          </a:xfrm>
          <a:prstGeom prst="rect">
            <a:avLst/>
          </a:prstGeom>
          <a:solidFill>
            <a:schemeClr val="bg1">
              <a:alpha val="90000"/>
            </a:schemeClr>
          </a:solidFill>
          <a:ln w="28575">
            <a:solidFill>
              <a:srgbClr val="C00000">
                <a:alpha val="90000"/>
              </a:srgbClr>
            </a:solidFill>
          </a:ln>
          <a:effectLst>
            <a:outerShdw blurRad="50800" dist="38100" dir="2700000" algn="tl" rotWithShape="0">
              <a:prstClr val="black">
                <a:alpha val="15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 sz="800" dirty="0" smtClean="0">
              <a:latin typeface="Trebuchet MS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30994" y="3780678"/>
            <a:ext cx="1224136" cy="504056"/>
          </a:xfrm>
          <a:prstGeom prst="rect">
            <a:avLst/>
          </a:prstGeom>
          <a:solidFill>
            <a:schemeClr val="bg1">
              <a:alpha val="90000"/>
            </a:schemeClr>
          </a:solidFill>
          <a:ln w="28575">
            <a:solidFill>
              <a:srgbClr val="C00000">
                <a:alpha val="90000"/>
              </a:srgbClr>
            </a:solidFill>
          </a:ln>
          <a:effectLst>
            <a:outerShdw blurRad="50800" dist="38100" dir="2700000" algn="tl" rotWithShape="0">
              <a:prstClr val="black">
                <a:alpha val="15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 sz="800" dirty="0" smtClean="0">
              <a:latin typeface="Trebuchet MS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17513" y="3876610"/>
            <a:ext cx="1224136" cy="504056"/>
          </a:xfrm>
          <a:prstGeom prst="rect">
            <a:avLst/>
          </a:prstGeom>
          <a:solidFill>
            <a:schemeClr val="bg1">
              <a:alpha val="90000"/>
            </a:schemeClr>
          </a:solidFill>
          <a:ln w="28575">
            <a:solidFill>
              <a:srgbClr val="C00000">
                <a:alpha val="90000"/>
              </a:srgbClr>
            </a:solidFill>
          </a:ln>
          <a:effectLst>
            <a:outerShdw blurRad="50800" dist="38100" dir="2700000" algn="tl" rotWithShape="0">
              <a:prstClr val="black">
                <a:alpha val="15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latin typeface="Trebuchet MS" pitchFamily="34" charset="0"/>
              </a:rPr>
              <a:t>AMS</a:t>
            </a:r>
          </a:p>
          <a:p>
            <a:pPr algn="ctr"/>
            <a:r>
              <a:rPr lang="en-US" sz="800" dirty="0" smtClean="0">
                <a:latin typeface="Trebuchet MS" pitchFamily="34" charset="0"/>
              </a:rPr>
              <a:t>(management servers)</a:t>
            </a:r>
            <a:endParaRPr lang="nl-NL" sz="800" dirty="0" smtClean="0">
              <a:latin typeface="Trebuchet MS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929486" y="3871107"/>
            <a:ext cx="1224136" cy="504056"/>
          </a:xfrm>
          <a:prstGeom prst="rect">
            <a:avLst/>
          </a:prstGeom>
          <a:solidFill>
            <a:schemeClr val="bg1">
              <a:alpha val="90000"/>
            </a:schemeClr>
          </a:solidFill>
          <a:ln w="28575">
            <a:solidFill>
              <a:srgbClr val="C00000">
                <a:alpha val="90000"/>
              </a:srgbClr>
            </a:solidFill>
          </a:ln>
          <a:effectLst>
            <a:outerShdw blurRad="50800" dist="38100" dir="2700000" algn="tl" rotWithShape="0">
              <a:prstClr val="black">
                <a:alpha val="15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 sz="800" dirty="0" smtClean="0">
              <a:latin typeface="Trebuchet MS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016005" y="3967039"/>
            <a:ext cx="1224136" cy="504056"/>
          </a:xfrm>
          <a:prstGeom prst="rect">
            <a:avLst/>
          </a:prstGeom>
          <a:solidFill>
            <a:schemeClr val="bg1">
              <a:alpha val="90000"/>
            </a:schemeClr>
          </a:solidFill>
          <a:ln w="28575">
            <a:solidFill>
              <a:srgbClr val="C00000">
                <a:alpha val="90000"/>
              </a:srgbClr>
            </a:solidFill>
          </a:ln>
          <a:effectLst>
            <a:outerShdw blurRad="50800" dist="38100" dir="2700000" algn="tl" rotWithShape="0">
              <a:prstClr val="black">
                <a:alpha val="15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latin typeface="Trebuchet MS" pitchFamily="34" charset="0"/>
              </a:rPr>
              <a:t>AMA</a:t>
            </a:r>
          </a:p>
          <a:p>
            <a:pPr algn="ctr"/>
            <a:r>
              <a:rPr lang="en-US" sz="800" dirty="0" smtClean="0">
                <a:latin typeface="Trebuchet MS" pitchFamily="34" charset="0"/>
              </a:rPr>
              <a:t>(management agents)</a:t>
            </a:r>
            <a:endParaRPr lang="nl-NL" sz="800" dirty="0" smtClean="0">
              <a:latin typeface="Trebuchet MS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574619" y="3726285"/>
            <a:ext cx="1224136" cy="504056"/>
          </a:xfrm>
          <a:prstGeom prst="rect">
            <a:avLst/>
          </a:prstGeom>
          <a:solidFill>
            <a:schemeClr val="bg1">
              <a:alpha val="90000"/>
            </a:schemeClr>
          </a:solidFill>
          <a:ln w="28575">
            <a:solidFill>
              <a:srgbClr val="C00000">
                <a:alpha val="90000"/>
              </a:srgbClr>
            </a:solidFill>
          </a:ln>
          <a:effectLst>
            <a:outerShdw blurRad="50800" dist="38100" dir="2700000" algn="tl" rotWithShape="0">
              <a:prstClr val="black">
                <a:alpha val="15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 sz="800" dirty="0" smtClean="0">
              <a:latin typeface="Trebuchet MS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646627" y="3798293"/>
            <a:ext cx="1224136" cy="504056"/>
          </a:xfrm>
          <a:prstGeom prst="rect">
            <a:avLst/>
          </a:prstGeom>
          <a:solidFill>
            <a:schemeClr val="bg1">
              <a:alpha val="90000"/>
            </a:schemeClr>
          </a:solidFill>
          <a:ln w="28575">
            <a:solidFill>
              <a:srgbClr val="C00000">
                <a:alpha val="90000"/>
              </a:srgbClr>
            </a:solidFill>
          </a:ln>
          <a:effectLst>
            <a:outerShdw blurRad="50800" dist="38100" dir="2700000" algn="tl" rotWithShape="0">
              <a:prstClr val="black">
                <a:alpha val="15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 sz="800" dirty="0" smtClean="0">
              <a:latin typeface="Trebuchet MS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704124" y="3871107"/>
            <a:ext cx="1224136" cy="504056"/>
          </a:xfrm>
          <a:prstGeom prst="rect">
            <a:avLst/>
          </a:prstGeom>
          <a:solidFill>
            <a:schemeClr val="bg1">
              <a:alpha val="90000"/>
            </a:schemeClr>
          </a:solidFill>
          <a:ln w="28575">
            <a:solidFill>
              <a:srgbClr val="C00000">
                <a:alpha val="90000"/>
              </a:srgbClr>
            </a:solidFill>
          </a:ln>
          <a:effectLst>
            <a:outerShdw blurRad="50800" dist="38100" dir="2700000" algn="tl" rotWithShape="0">
              <a:prstClr val="black">
                <a:alpha val="15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 sz="800" dirty="0" smtClean="0">
              <a:latin typeface="Trebuchet MS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790643" y="3967039"/>
            <a:ext cx="1224136" cy="504056"/>
          </a:xfrm>
          <a:prstGeom prst="rect">
            <a:avLst/>
          </a:prstGeom>
          <a:solidFill>
            <a:schemeClr val="bg1">
              <a:alpha val="90000"/>
            </a:schemeClr>
          </a:solidFill>
          <a:ln w="28575">
            <a:solidFill>
              <a:srgbClr val="C00000">
                <a:alpha val="90000"/>
              </a:srgbClr>
            </a:solidFill>
          </a:ln>
          <a:effectLst>
            <a:outerShdw blurRad="50800" dist="38100" dir="2700000" algn="tl" rotWithShape="0">
              <a:prstClr val="black">
                <a:alpha val="15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latin typeface="Trebuchet MS" pitchFamily="34" charset="0"/>
              </a:rPr>
              <a:t>AMA</a:t>
            </a:r>
          </a:p>
          <a:p>
            <a:pPr algn="ctr"/>
            <a:r>
              <a:rPr lang="en-US" sz="800" dirty="0">
                <a:latin typeface="Trebuchet MS" pitchFamily="34" charset="0"/>
              </a:rPr>
              <a:t>(management agents</a:t>
            </a:r>
            <a:r>
              <a:rPr lang="en-US" sz="800" dirty="0" smtClean="0">
                <a:latin typeface="Trebuchet MS" pitchFamily="34" charset="0"/>
              </a:rPr>
              <a:t>)</a:t>
            </a:r>
            <a:endParaRPr lang="nl-NL" sz="800" dirty="0">
              <a:latin typeface="Trebuchet MS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83568" y="5171331"/>
            <a:ext cx="7331211" cy="345901"/>
          </a:xfrm>
          <a:prstGeom prst="rect">
            <a:avLst/>
          </a:prstGeom>
          <a:solidFill>
            <a:schemeClr val="bg1">
              <a:alpha val="90000"/>
            </a:schemeClr>
          </a:solidFill>
          <a:ln w="28575">
            <a:solidFill>
              <a:srgbClr val="C00000">
                <a:alpha val="90000"/>
              </a:srgbClr>
            </a:solidFill>
          </a:ln>
          <a:effectLst>
            <a:outerShdw blurRad="50800" dist="38100" dir="2700000" algn="tl" rotWithShape="0">
              <a:prstClr val="black">
                <a:alpha val="15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latin typeface="Trebuchet MS" pitchFamily="34" charset="0"/>
              </a:rPr>
              <a:t>Cloud Infrastructure</a:t>
            </a:r>
          </a:p>
          <a:p>
            <a:pPr algn="ctr"/>
            <a:r>
              <a:rPr lang="en-US" sz="800" dirty="0" smtClean="0">
                <a:latin typeface="Trebuchet MS" pitchFamily="34" charset="0"/>
              </a:rPr>
              <a:t>(compute nodes)</a:t>
            </a:r>
            <a:endParaRPr lang="nl-NL" sz="800" dirty="0" smtClean="0">
              <a:latin typeface="Trebuchet MS" pitchFamily="34" charset="0"/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2304257" y="3959635"/>
            <a:ext cx="2195735" cy="0"/>
          </a:xfrm>
          <a:prstGeom prst="straightConnector1">
            <a:avLst/>
          </a:prstGeom>
          <a:ln w="1270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2771800" y="3726285"/>
            <a:ext cx="135325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/>
              <a:t>Management / Provisioning</a:t>
            </a:r>
            <a:endParaRPr lang="nl-NL" sz="800" dirty="0"/>
          </a:p>
        </p:txBody>
      </p:sp>
      <p:cxnSp>
        <p:nvCxnSpPr>
          <p:cNvPr id="18" name="Straight Arrow Connector 17"/>
          <p:cNvCxnSpPr/>
          <p:nvPr/>
        </p:nvCxnSpPr>
        <p:spPr>
          <a:xfrm flipH="1">
            <a:off x="2265909" y="4276683"/>
            <a:ext cx="2198588" cy="0"/>
          </a:xfrm>
          <a:prstGeom prst="straightConnector1">
            <a:avLst/>
          </a:prstGeom>
          <a:ln w="1270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771800" y="4057759"/>
            <a:ext cx="102784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/>
              <a:t>Logging / Reporting</a:t>
            </a:r>
            <a:endParaRPr lang="nl-NL" sz="800" dirty="0"/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1547664" y="4571529"/>
            <a:ext cx="0" cy="508942"/>
          </a:xfrm>
          <a:prstGeom prst="straightConnector1">
            <a:avLst/>
          </a:prstGeom>
          <a:ln w="1270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1691680" y="4518373"/>
            <a:ext cx="0" cy="508942"/>
          </a:xfrm>
          <a:prstGeom prst="straightConnector1">
            <a:avLst/>
          </a:prstGeom>
          <a:ln w="1270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781509" y="4594901"/>
            <a:ext cx="7617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/>
              <a:t>Infrastructure</a:t>
            </a:r>
          </a:p>
          <a:p>
            <a:r>
              <a:rPr lang="en-US" sz="800" dirty="0" err="1" smtClean="0"/>
              <a:t>Mngmnt</a:t>
            </a:r>
            <a:endParaRPr lang="en-US" sz="800" dirty="0" smtClean="0"/>
          </a:p>
        </p:txBody>
      </p:sp>
      <p:cxnSp>
        <p:nvCxnSpPr>
          <p:cNvPr id="23" name="Straight Arrow Connector 22"/>
          <p:cNvCxnSpPr/>
          <p:nvPr/>
        </p:nvCxnSpPr>
        <p:spPr>
          <a:xfrm flipV="1">
            <a:off x="5580112" y="4590381"/>
            <a:ext cx="0" cy="508942"/>
          </a:xfrm>
          <a:prstGeom prst="straightConnector1">
            <a:avLst/>
          </a:prstGeom>
          <a:ln w="1270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V="1">
            <a:off x="7380312" y="4590381"/>
            <a:ext cx="0" cy="508942"/>
          </a:xfrm>
          <a:prstGeom prst="straightConnector1">
            <a:avLst/>
          </a:prstGeom>
          <a:ln w="1270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4929486" y="4675575"/>
            <a:ext cx="5309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/>
              <a:t>Node</a:t>
            </a:r>
          </a:p>
          <a:p>
            <a:r>
              <a:rPr lang="en-US" sz="800" dirty="0" smtClean="0"/>
              <a:t>lifecycle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785277" y="4688761"/>
            <a:ext cx="5309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/>
              <a:t>Node</a:t>
            </a:r>
          </a:p>
          <a:p>
            <a:r>
              <a:rPr lang="en-US" sz="800" dirty="0" smtClean="0"/>
              <a:t>lifecycle</a:t>
            </a:r>
          </a:p>
        </p:txBody>
      </p:sp>
      <p:pic>
        <p:nvPicPr>
          <p:cNvPr id="27" name="Content Placeholder 5" descr="AMDATUhit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940152" y="0"/>
            <a:ext cx="3024336" cy="1415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4555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mdatu Presentation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Amdatu Presentation</Template>
  <TotalTime>2604</TotalTime>
  <Words>681</Words>
  <Application>Microsoft Office PowerPoint</Application>
  <PresentationFormat>On-screen Show (4:3)</PresentationFormat>
  <Paragraphs>316</Paragraphs>
  <Slides>22</Slides>
  <Notes>22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Amdatu Presentation</vt:lpstr>
      <vt:lpstr>Rapid Application Development for Dynamic Cloud Applications  ApacheCon NA 2011</vt:lpstr>
      <vt:lpstr>Agenda</vt:lpstr>
      <vt:lpstr>Speakers</vt:lpstr>
      <vt:lpstr>Positioning</vt:lpstr>
      <vt:lpstr>Concept</vt:lpstr>
      <vt:lpstr>Layering</vt:lpstr>
      <vt:lpstr>Platform</vt:lpstr>
      <vt:lpstr>Lifecycle</vt:lpstr>
      <vt:lpstr>Deployment</vt:lpstr>
      <vt:lpstr>Multi-tenancy</vt:lpstr>
      <vt:lpstr>Service Fabric</vt:lpstr>
      <vt:lpstr>Web Framework</vt:lpstr>
      <vt:lpstr>Projects</vt:lpstr>
      <vt:lpstr>Amdatu Mngmnt</vt:lpstr>
      <vt:lpstr>Amdatu Identity</vt:lpstr>
      <vt:lpstr>Amdatu BigData</vt:lpstr>
      <vt:lpstr>Amdatu OpenSocial</vt:lpstr>
      <vt:lpstr>Amdatu Semantic</vt:lpstr>
      <vt:lpstr>Amdatu Storage</vt:lpstr>
      <vt:lpstr>Demo</vt:lpstr>
      <vt:lpstr>Future</vt:lpstr>
      <vt:lpstr>Community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Bram de Kruijff</dc:creator>
  <cp:lastModifiedBy>Bram de Kruijff</cp:lastModifiedBy>
  <cp:revision>309</cp:revision>
  <cp:lastPrinted>2011-04-19T11:52:50Z</cp:lastPrinted>
  <dcterms:created xsi:type="dcterms:W3CDTF">2011-04-12T11:11:26Z</dcterms:created>
  <dcterms:modified xsi:type="dcterms:W3CDTF">2011-11-11T16:50:59Z</dcterms:modified>
</cp:coreProperties>
</file>