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80" r:id="rId5"/>
  </p:sldMasterIdLst>
  <p:notesMasterIdLst>
    <p:notesMasterId r:id="rId24"/>
  </p:notesMasterIdLst>
  <p:sldIdLst>
    <p:sldId id="256" r:id="rId6"/>
    <p:sldId id="361" r:id="rId7"/>
    <p:sldId id="360" r:id="rId8"/>
    <p:sldId id="376" r:id="rId9"/>
    <p:sldId id="379" r:id="rId10"/>
    <p:sldId id="378" r:id="rId11"/>
    <p:sldId id="374" r:id="rId12"/>
    <p:sldId id="381" r:id="rId13"/>
    <p:sldId id="377" r:id="rId14"/>
    <p:sldId id="367" r:id="rId15"/>
    <p:sldId id="380" r:id="rId16"/>
    <p:sldId id="368" r:id="rId17"/>
    <p:sldId id="385" r:id="rId18"/>
    <p:sldId id="350" r:id="rId19"/>
    <p:sldId id="384" r:id="rId20"/>
    <p:sldId id="383" r:id="rId21"/>
    <p:sldId id="358" r:id="rId22"/>
    <p:sldId id="356" r:id="rId2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1678DE1-3DD7-43D5-9786-274873135901}">
          <p14:sldIdLst>
            <p14:sldId id="256"/>
            <p14:sldId id="361"/>
            <p14:sldId id="360"/>
            <p14:sldId id="376"/>
            <p14:sldId id="379"/>
            <p14:sldId id="378"/>
            <p14:sldId id="374"/>
          </p14:sldIdLst>
        </p14:section>
        <p14:section name="Case Study" id="{B4F6B3B1-CA23-4D66-87A9-36A8D669F672}">
          <p14:sldIdLst>
            <p14:sldId id="381"/>
            <p14:sldId id="377"/>
            <p14:sldId id="367"/>
            <p14:sldId id="380"/>
            <p14:sldId id="368"/>
            <p14:sldId id="385"/>
            <p14:sldId id="350"/>
            <p14:sldId id="384"/>
            <p14:sldId id="383"/>
            <p14:sldId id="358"/>
            <p14:sldId id="35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706" autoAdjust="0"/>
    <p:restoredTop sz="86146" autoAdjust="0"/>
  </p:normalViewPr>
  <p:slideViewPr>
    <p:cSldViewPr>
      <p:cViewPr varScale="1">
        <p:scale>
          <a:sx n="84" d="100"/>
          <a:sy n="84" d="100"/>
        </p:scale>
        <p:origin x="-1326" y="-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991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30"/>
    </p:cViewPr>
  </p:sorter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3EC76E-8C03-46B5-9848-4C8DAF436976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0" y="4283968"/>
            <a:ext cx="6858000" cy="46085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8DC147-12D7-4A0A-A5E2-7F9499EBB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8136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833D99-1A4B-4BD7-ACC9-723BD8FCBF0B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3EFD28-B083-423F-9343-79BE33436A1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5480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8DC147-12D7-4A0A-A5E2-7F9499EBBEC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9222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1052BA-9796-4328-A6CC-E27BDB3A213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6357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8DC147-12D7-4A0A-A5E2-7F9499EBBEC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1275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8DC147-12D7-4A0A-A5E2-7F9499EBBEC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9820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8DC147-12D7-4A0A-A5E2-7F9499EBBEC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706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8DC147-12D7-4A0A-A5E2-7F9499EBBEC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29812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61801C5-F284-486B-81A4-7911987972DE}" type="slidenum">
              <a:rPr lang="en-US" b="0">
                <a:latin typeface="Arial" pitchFamily="34" charset="0"/>
              </a:rPr>
              <a:pPr eaLnBrk="1" hangingPunct="1"/>
              <a:t>17</a:t>
            </a:fld>
            <a:endParaRPr lang="en-US" b="0" dirty="0">
              <a:latin typeface="Arial" pitchFamily="34" charset="0"/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9088" y="3353380"/>
            <a:ext cx="6334125" cy="244988"/>
          </a:xfrm>
          <a:noFill/>
        </p:spPr>
        <p:txBody>
          <a:bodyPr>
            <a:normAutofit fontScale="92500" lnSpcReduction="10000"/>
          </a:bodyPr>
          <a:lstStyle/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8DC147-12D7-4A0A-A5E2-7F9499EBBEC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3722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8DC147-12D7-4A0A-A5E2-7F9499EBBEC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9089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8DC147-12D7-4A0A-A5E2-7F9499EBBEC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3746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E530B2-2713-AA4A-9F5A-6DAC4C6ECC59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00898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8DC147-12D7-4A0A-A5E2-7F9499EBBEC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202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None/>
            </a:pPr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E530B2-2713-AA4A-9F5A-6DAC4C6ECC59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00898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8D47D0-1662-4801-BE38-BD671A9BC1D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3222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8DC147-12D7-4A0A-A5E2-7F9499EBBEC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0996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8DC147-12D7-4A0A-A5E2-7F9499EBBEC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28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258292" y="3652407"/>
            <a:ext cx="6327648" cy="748143"/>
          </a:xfrm>
          <a:prstGeom prst="rect">
            <a:avLst/>
          </a:prstGeom>
        </p:spPr>
        <p:txBody>
          <a:bodyPr anchor="t"/>
          <a:lstStyle>
            <a:lvl1pPr marL="0" indent="0">
              <a:buFont typeface="Arial" pitchFamily="34" charset="0"/>
              <a:buNone/>
              <a:defRPr sz="1400" b="0" smtClean="0">
                <a:solidFill>
                  <a:srgbClr val="4D4F53"/>
                </a:solidFill>
                <a:latin typeface="Arial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0"/>
          </p:nvPr>
        </p:nvSpPr>
        <p:spPr>
          <a:xfrm>
            <a:off x="2258292" y="1294410"/>
            <a:ext cx="6327648" cy="116378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lang="en-US" sz="3200" b="1" kern="0" dirty="0" smtClean="0">
                <a:solidFill>
                  <a:srgbClr val="4D4F53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 Placeholder 21"/>
          <p:cNvSpPr>
            <a:spLocks noGrp="1"/>
          </p:cNvSpPr>
          <p:nvPr>
            <p:ph type="body" sz="quarter" idx="11"/>
          </p:nvPr>
        </p:nvSpPr>
        <p:spPr>
          <a:xfrm>
            <a:off x="2258292" y="2465876"/>
            <a:ext cx="6327648" cy="38400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buNone/>
              <a:defRPr lang="en-US" sz="2000" b="1" dirty="0" smtClean="0">
                <a:solidFill>
                  <a:srgbClr val="4D4F53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AutoShape 2" descr="https://mail.google.com/mail/ca/u/0/?ui=2&amp;ik=f9c1cb2aac&amp;view=att&amp;th=136a2ee0154ff3f9&amp;attid=0.1&amp;disp=emb&amp;zw&amp;atsh=1"/>
          <p:cNvSpPr>
            <a:spLocks noChangeAspect="1" noChangeArrowheads="1"/>
          </p:cNvSpPr>
          <p:nvPr userDrawn="1"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rgbClr val="4D4F53"/>
              </a:solidFill>
              <a:latin typeface="Arial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258292" y="3282488"/>
            <a:ext cx="6327648" cy="304800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778" y="-6858"/>
            <a:ext cx="1528064" cy="5157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9416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l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87338"/>
            <a:ext cx="8366125" cy="6397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6E8C7BDD-EF70-493B-802D-5E1A4C88F269}" type="slidenum">
              <a:rPr lang="en-US" smtClean="0"/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396875" y="1338263"/>
            <a:ext cx="4114800" cy="3321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5"/>
          </p:nvPr>
        </p:nvSpPr>
        <p:spPr>
          <a:xfrm>
            <a:off x="4648200" y="1338263"/>
            <a:ext cx="4114800" cy="3321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980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l column_2x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358" y="285316"/>
            <a:ext cx="8357616" cy="6238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393701" y="1320800"/>
            <a:ext cx="4102100" cy="15633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>
          <a:xfrm>
            <a:off x="4648835" y="1320801"/>
            <a:ext cx="4105656" cy="156362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/>
          </p:nvPr>
        </p:nvSpPr>
        <p:spPr>
          <a:xfrm>
            <a:off x="396240" y="3028950"/>
            <a:ext cx="4105656" cy="156362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4648200" y="3028950"/>
            <a:ext cx="4105656" cy="156362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6E8C7BDD-EF70-493B-802D-5E1A4C88F269}" type="slidenum">
              <a:rPr lang="en-US" smtClean="0"/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7351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l column_left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393701" y="1184077"/>
            <a:ext cx="4102099" cy="3292673"/>
          </a:xfrm>
        </p:spPr>
        <p:txBody>
          <a:bodyPr anchor="ctr"/>
          <a:lstStyle>
            <a:lvl1pPr marL="0" indent="0" algn="ctr">
              <a:buNone/>
              <a:defRPr sz="28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>
          <a:xfrm>
            <a:off x="4648200" y="1184077"/>
            <a:ext cx="4102735" cy="3291840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8358" y="230331"/>
            <a:ext cx="8357616" cy="623888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6E8C7BDD-EF70-493B-802D-5E1A4C88F269}" type="slidenum">
              <a:rPr lang="en-US" smtClean="0"/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6371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359" y="285316"/>
            <a:ext cx="8346931" cy="6238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393702" y="1320800"/>
            <a:ext cx="2667000" cy="331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>
          <a:xfrm>
            <a:off x="6068290" y="1320800"/>
            <a:ext cx="2667000" cy="329536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2"/>
          </p:nvPr>
        </p:nvSpPr>
        <p:spPr>
          <a:xfrm>
            <a:off x="3230711" y="1314450"/>
            <a:ext cx="2667570" cy="3314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3154680" y="1352550"/>
            <a:ext cx="0" cy="3276600"/>
          </a:xfrm>
          <a:prstGeom prst="line">
            <a:avLst/>
          </a:prstGeom>
          <a:noFill/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 userDrawn="1"/>
        </p:nvCxnSpPr>
        <p:spPr bwMode="auto">
          <a:xfrm>
            <a:off x="5989320" y="1352550"/>
            <a:ext cx="0" cy="3276600"/>
          </a:xfrm>
          <a:prstGeom prst="line">
            <a:avLst/>
          </a:prstGeom>
          <a:noFill/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Slide Number Placeholder 6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6E8C7BDD-EF70-493B-802D-5E1A4C88F269}" type="slidenum">
              <a:rPr lang="en-US" smtClean="0"/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6339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 column_w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654" y="590550"/>
            <a:ext cx="2670048" cy="623888"/>
          </a:xfrm>
        </p:spPr>
        <p:txBody>
          <a:bodyPr anchor="ctr"/>
          <a:lstStyle>
            <a:lvl1pPr algn="ctr">
              <a:defRPr sz="2000">
                <a:solidFill>
                  <a:srgbClr val="4D4F53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393702" y="1320800"/>
            <a:ext cx="2670048" cy="331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>
          <a:xfrm>
            <a:off x="6068290" y="1320800"/>
            <a:ext cx="2670048" cy="329536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2"/>
          </p:nvPr>
        </p:nvSpPr>
        <p:spPr>
          <a:xfrm>
            <a:off x="3230711" y="1314450"/>
            <a:ext cx="2670048" cy="3314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230711" y="590550"/>
            <a:ext cx="2670048" cy="621792"/>
          </a:xfrm>
        </p:spPr>
        <p:txBody>
          <a:bodyPr anchor="ctr"/>
          <a:lstStyle>
            <a:lvl1pPr marL="0" indent="0" algn="ctr" rtl="0" eaLnBrk="0" fontAlgn="base" hangingPunct="0">
              <a:spcBef>
                <a:spcPct val="0"/>
              </a:spcBef>
              <a:spcAft>
                <a:spcPct val="0"/>
              </a:spcAft>
              <a:buNone/>
              <a:defRPr lang="en-US" sz="2000" b="1" dirty="0" smtClean="0">
                <a:solidFill>
                  <a:srgbClr val="4D4F53"/>
                </a:solidFill>
                <a:latin typeface="Arial" pitchFamily="34" charset="0"/>
                <a:ea typeface="+mj-ea"/>
                <a:cs typeface="+mj-cs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6068290" y="590550"/>
            <a:ext cx="2670048" cy="636588"/>
          </a:xfrm>
        </p:spPr>
        <p:txBody>
          <a:bodyPr anchor="ctr"/>
          <a:lstStyle>
            <a:lvl1pPr marL="0" indent="0" algn="ctr" rtl="0" eaLnBrk="0" fontAlgn="base" hangingPunct="0">
              <a:spcBef>
                <a:spcPct val="0"/>
              </a:spcBef>
              <a:spcAft>
                <a:spcPct val="0"/>
              </a:spcAft>
              <a:buNone/>
              <a:defRPr lang="en-US" sz="2000" b="1" dirty="0" smtClean="0">
                <a:solidFill>
                  <a:srgbClr val="4D4F53"/>
                </a:solidFill>
                <a:latin typeface="Arial" pitchFamily="34" charset="0"/>
                <a:ea typeface="+mj-ea"/>
                <a:cs typeface="+mj-cs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3" name="Straight Connector 12"/>
          <p:cNvCxnSpPr/>
          <p:nvPr userDrawn="1"/>
        </p:nvCxnSpPr>
        <p:spPr bwMode="auto">
          <a:xfrm>
            <a:off x="3154680" y="1352550"/>
            <a:ext cx="0" cy="3276600"/>
          </a:xfrm>
          <a:prstGeom prst="line">
            <a:avLst/>
          </a:prstGeom>
          <a:noFill/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 userDrawn="1"/>
        </p:nvCxnSpPr>
        <p:spPr bwMode="auto">
          <a:xfrm>
            <a:off x="5989320" y="1352550"/>
            <a:ext cx="0" cy="3276600"/>
          </a:xfrm>
          <a:prstGeom prst="line">
            <a:avLst/>
          </a:prstGeom>
          <a:noFill/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6E8C7BDD-EF70-493B-802D-5E1A4C88F269}" type="slidenum">
              <a:rPr lang="en-US" smtClean="0"/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4470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without a tag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37020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with a tag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74758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5195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519522"/>
            <a:ext cx="8928992" cy="421246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AFC4E58F-BA20-4F95-ABD9-474FE7750C8E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40CD4-4D7E-4E83-BAEF-DF06E8C1D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63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A250DDD-051C-6D4A-8914-9BBF6C1A6829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9670B-EB35-8641-888A-49832B9C8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2078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8E7C4-8711-45C3-9244-74EFD6B669B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2/26/2013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F1E31-5F42-446F-8F29-723C1810E4A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 descr="cloudstack_logo_transparent_bg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962400" y="4343400"/>
            <a:ext cx="4684066" cy="58929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09601" y="4315573"/>
            <a:ext cx="2861733" cy="644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553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ansitio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21"/>
          <p:cNvSpPr>
            <a:spLocks noGrp="1"/>
          </p:cNvSpPr>
          <p:nvPr userDrawn="1">
            <p:ph type="body" sz="quarter" idx="10"/>
          </p:nvPr>
        </p:nvSpPr>
        <p:spPr>
          <a:xfrm>
            <a:off x="2258292" y="1294410"/>
            <a:ext cx="6327648" cy="116378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lang="en-US" sz="3200" b="1" kern="0" dirty="0" smtClean="0">
                <a:solidFill>
                  <a:srgbClr val="4D4F53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21"/>
          <p:cNvSpPr>
            <a:spLocks noGrp="1"/>
          </p:cNvSpPr>
          <p:nvPr userDrawn="1">
            <p:ph type="body" sz="quarter" idx="11"/>
          </p:nvPr>
        </p:nvSpPr>
        <p:spPr>
          <a:xfrm>
            <a:off x="2258293" y="2465875"/>
            <a:ext cx="6327648" cy="44083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tabLst/>
              <a:defRPr lang="en-US" sz="2000" b="1" dirty="0" smtClean="0">
                <a:solidFill>
                  <a:srgbClr val="4D4F53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778" y="-6858"/>
            <a:ext cx="1528064" cy="5157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610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651272"/>
          </a:xfrm>
        </p:spPr>
        <p:txBody>
          <a:bodyPr>
            <a:normAutofit/>
          </a:bodyPr>
          <a:lstStyle>
            <a:lvl1pPr>
              <a:defRPr sz="4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8E7C4-8711-45C3-9244-74EFD6B669B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2/26/2013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F1E31-5F42-446F-8F29-723C1810E4A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1130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8E7C4-8711-45C3-9244-74EFD6B669B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2/26/2013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F1E31-5F42-446F-8F29-723C1810E4A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4116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8E7C4-8711-45C3-9244-74EFD6B669B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2/26/2013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F1E31-5F42-446F-8F29-723C1810E4A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335901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8E7C4-8711-45C3-9244-74EFD6B669B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2/26/2013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F1E31-5F42-446F-8F29-723C1810E4A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995003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8E7C4-8711-45C3-9244-74EFD6B669B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2/26/2013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F1E31-5F42-446F-8F29-723C1810E4A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176583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8E7C4-8711-45C3-9244-74EFD6B669B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2/26/2013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F1E31-5F42-446F-8F29-723C1810E4A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243312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8E7C4-8711-45C3-9244-74EFD6B669B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2/26/2013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F1E31-5F42-446F-8F29-723C1810E4A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76520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8E7C4-8711-45C3-9244-74EFD6B669B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2/26/2013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F1E31-5F42-446F-8F29-723C1810E4A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738021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8E7C4-8711-45C3-9244-74EFD6B669B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2/26/2013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F1E31-5F42-446F-8F29-723C1810E4A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203006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8E7C4-8711-45C3-9244-74EFD6B669B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2/26/2013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F1E31-5F42-446F-8F29-723C1810E4A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841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tabLst/>
              <a:defRPr>
                <a:solidFill>
                  <a:srgbClr val="4D4F53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6E8C7BDD-EF70-493B-802D-5E1A4C88F269}" type="slidenum">
              <a:rPr lang="en-US" smtClean="0"/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396875" y="1323023"/>
            <a:ext cx="8366125" cy="32908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31239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x" type="tx">
  <p:cSld name="tx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457200" y="1200151"/>
            <a:ext cx="8229600" cy="372568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marL="742950" indent="-285750" rtl="0">
              <a:defRPr/>
            </a:lvl2pPr>
            <a:lvl3pPr marL="1143000" indent="-228600" rtl="0">
              <a:defRPr/>
            </a:lvl3pPr>
            <a:lvl4pPr marL="1600200" indent="-228600"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62225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4" y="235615"/>
            <a:ext cx="8366760" cy="623888"/>
          </a:xfrm>
        </p:spPr>
        <p:txBody>
          <a:bodyPr anchor="b"/>
          <a:lstStyle>
            <a:lvl1pPr marL="0" indent="0">
              <a:lnSpc>
                <a:spcPts val="30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396874" y="768066"/>
            <a:ext cx="8366760" cy="381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6E8C7BDD-EF70-493B-802D-5E1A4C88F269}" type="slidenum">
              <a:rPr lang="en-US" smtClean="0"/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396874" y="1323023"/>
            <a:ext cx="8366760" cy="32908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5046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E212-D49F-460A-ADF9-11F744EA8E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233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359" y="229900"/>
            <a:ext cx="8346931" cy="623888"/>
          </a:xfrm>
        </p:spPr>
        <p:txBody>
          <a:bodyPr anchor="b"/>
          <a:lstStyle>
            <a:lvl1pPr algn="ctr">
              <a:lnSpc>
                <a:spcPts val="30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388359" y="777591"/>
            <a:ext cx="8361363" cy="381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6E8C7BDD-EF70-493B-802D-5E1A4C88F269}" type="slidenum">
              <a:rPr lang="en-US" smtClean="0"/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6949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E212-D49F-460A-ADF9-11F744EA8E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844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poi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6"/>
          <p:cNvSpPr>
            <a:spLocks noGrp="1"/>
          </p:cNvSpPr>
          <p:nvPr>
            <p:ph type="title"/>
          </p:nvPr>
        </p:nvSpPr>
        <p:spPr>
          <a:xfrm>
            <a:off x="396876" y="1588071"/>
            <a:ext cx="8343900" cy="678879"/>
          </a:xfrm>
        </p:spPr>
        <p:txBody>
          <a:bodyPr anchor="t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lang="en-US" sz="3200" b="1" kern="1200" dirty="0">
                <a:solidFill>
                  <a:srgbClr val="4D4F53"/>
                </a:solidFill>
                <a:latin typeface="Arial" pitchFamily="34" charset="0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388359" y="2190750"/>
            <a:ext cx="8361363" cy="381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6E8C7BDD-EF70-493B-802D-5E1A4C88F269}" type="slidenum">
              <a:rPr lang="en-US" smtClean="0"/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503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1398657" y="955282"/>
            <a:ext cx="6346687" cy="1992775"/>
          </a:xfrm>
          <a:prstGeom prst="rect">
            <a:avLst/>
          </a:prstGeom>
        </p:spPr>
        <p:txBody>
          <a:bodyPr/>
          <a:lstStyle>
            <a:lvl1pPr marL="114300" indent="-114300" algn="l" defTabSz="914400" rtl="0" eaLnBrk="1" latinLnBrk="0" hangingPunct="1">
              <a:lnSpc>
                <a:spcPct val="110000"/>
              </a:lnSpc>
              <a:spcBef>
                <a:spcPts val="0"/>
              </a:spcBef>
              <a:buNone/>
              <a:defRPr lang="en-US" sz="2400" b="0" kern="1200" dirty="0" smtClean="0">
                <a:solidFill>
                  <a:srgbClr val="4D4F53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1650903" y="2955095"/>
            <a:ext cx="6042948" cy="99060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lang="en-US" sz="2000" b="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Attribution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6E8C7BDD-EF70-493B-802D-5E1A4C88F269}" type="slidenum">
              <a:rPr lang="en-US" smtClean="0"/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0992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6875" y="287338"/>
            <a:ext cx="8366125" cy="6397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4781550"/>
            <a:ext cx="4572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lang="en-US" sz="900" b="0" kern="1200" smtClean="0">
                <a:solidFill>
                  <a:schemeClr val="tx2"/>
                </a:solidFill>
                <a:latin typeface="Arial" pitchFamily="34" charset="0"/>
                <a:ea typeface="ＭＳ Ｐゴシック" pitchFamily="27" charset="-128"/>
                <a:cs typeface="ＭＳ Ｐゴシック" pitchFamily="27" charset="-128"/>
              </a:defRPr>
            </a:lvl1pPr>
          </a:lstStyle>
          <a:p>
            <a:fld id="{27E7E212-D49F-460A-ADF9-11F744EA8EAE}" type="slidenum">
              <a:rPr>
                <a:solidFill>
                  <a:srgbClr val="706F5C"/>
                </a:solidFill>
              </a:rPr>
              <a:pPr/>
              <a:t>‹#›</a:t>
            </a:fld>
            <a:endParaRPr dirty="0">
              <a:solidFill>
                <a:srgbClr val="706F5C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396875" y="1323841"/>
            <a:ext cx="8366760" cy="33940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894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</p:sldLayoutIdLst>
  <p:timing>
    <p:tnLst>
      <p:par>
        <p:cTn id="1" dur="indefinite" restart="never" nodeType="tmRoot"/>
      </p:par>
    </p:tnLst>
  </p:timing>
  <p:txStyles>
    <p:titleStyle>
      <a:lvl1pPr marL="0" indent="0" algn="l" defTabSz="914400" rtl="0" eaLnBrk="1" latinLnBrk="0" hangingPunct="1">
        <a:spcBef>
          <a:spcPct val="0"/>
        </a:spcBef>
        <a:buNone/>
        <a:defRPr lang="en-US" sz="2800" b="1" kern="1200" dirty="0">
          <a:solidFill>
            <a:srgbClr val="4D4F53"/>
          </a:solidFill>
          <a:latin typeface="Arial" pitchFamily="34" charset="0"/>
          <a:ea typeface="+mj-ea"/>
          <a:cs typeface="+mj-cs"/>
        </a:defRPr>
      </a:lvl1pPr>
    </p:titleStyle>
    <p:bodyStyle>
      <a:lvl1pPr marL="168275" indent="-168275" algn="l" defTabSz="914400" rtl="0" eaLnBrk="1" latinLnBrk="0" hangingPunct="1">
        <a:spcBef>
          <a:spcPts val="600"/>
        </a:spcBef>
        <a:buFont typeface="Arial" pitchFamily="34" charset="0"/>
        <a:buChar char="•"/>
        <a:defRPr lang="en-US" sz="1800" kern="1200" dirty="0" smtClean="0">
          <a:solidFill>
            <a:srgbClr val="4D4F53"/>
          </a:solidFill>
          <a:latin typeface="Arial" pitchFamily="34" charset="0"/>
          <a:ea typeface="+mn-ea"/>
          <a:cs typeface="+mn-cs"/>
        </a:defRPr>
      </a:lvl1pPr>
      <a:lvl2pPr marL="350838" indent="-187325" algn="l" defTabSz="914400" rtl="0" eaLnBrk="1" latinLnBrk="0" hangingPunct="1">
        <a:spcBef>
          <a:spcPts val="0"/>
        </a:spcBef>
        <a:buFont typeface="Arial" pitchFamily="34" charset="0"/>
        <a:buChar char="ᵒ"/>
        <a:defRPr lang="en-US" sz="1600" kern="1200" dirty="0" smtClean="0">
          <a:solidFill>
            <a:schemeClr val="tx1"/>
          </a:solidFill>
          <a:latin typeface="Arial" pitchFamily="34" charset="0"/>
          <a:ea typeface="+mn-ea"/>
          <a:cs typeface="+mn-cs"/>
        </a:defRPr>
      </a:lvl2pPr>
      <a:lvl3pPr marL="625475" indent="-161925" algn="l" defTabSz="914400" rtl="0" eaLnBrk="1" latinLnBrk="0" hangingPunct="1">
        <a:spcBef>
          <a:spcPts val="0"/>
        </a:spcBef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Arial" pitchFamily="34" charset="0"/>
          <a:ea typeface="+mn-ea"/>
          <a:cs typeface="+mn-cs"/>
        </a:defRPr>
      </a:lvl3pPr>
      <a:lvl4pPr marL="854075" indent="-165100" algn="l" defTabSz="914400" rtl="0" eaLnBrk="1" latinLnBrk="0" hangingPunct="1">
        <a:spcBef>
          <a:spcPts val="0"/>
        </a:spcBef>
        <a:buFont typeface="Arial" pitchFamily="34" charset="0"/>
        <a:buChar char="-"/>
        <a:defRPr lang="en-US" sz="1400" kern="1200" dirty="0" smtClean="0">
          <a:solidFill>
            <a:schemeClr val="tx1"/>
          </a:solidFill>
          <a:latin typeface="Arial" pitchFamily="34" charset="0"/>
          <a:ea typeface="+mn-ea"/>
          <a:cs typeface="+mn-cs"/>
        </a:defRPr>
      </a:lvl4pPr>
      <a:lvl5pPr marL="1082675" indent="-168275" algn="l" defTabSz="914400" rtl="0" eaLnBrk="1" latinLnBrk="0" hangingPunct="1">
        <a:spcBef>
          <a:spcPts val="0"/>
        </a:spcBef>
        <a:buFont typeface="Arial" pitchFamily="34" charset="0"/>
        <a:buChar char="-"/>
        <a:defRPr lang="en-US" sz="1400" kern="1200" dirty="0">
          <a:solidFill>
            <a:schemeClr val="tx1"/>
          </a:solidFill>
          <a:latin typeface="Arial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8E7C4-8711-45C3-9244-74EFD6B669B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2/26/2013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F1E31-5F42-446F-8F29-723C1810E4A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6704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donal.lafferty@citix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pache.org/licenses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://apache.org/licenses/LICENSE-2.0.html" TargetMode="External"/><Relationship Id="rId4" Type="http://schemas.openxmlformats.org/officeDocument/2006/relationships/hyperlink" Target="http://www.apache.org/legal/src-headers.html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ojavelinux.com/blog/archives/2007/03/remote_debugging_with_jetty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FMM-YgK1jmg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cwiki.apache.org/CLOUDSTACK/hyper-v-2012-30-support.html" TargetMode="External"/><Relationship Id="rId5" Type="http://schemas.openxmlformats.org/officeDocument/2006/relationships/hyperlink" Target="http://www.youtube.com/watch?v=iGk3s68Meh0" TargetMode="External"/><Relationship Id="rId4" Type="http://schemas.openxmlformats.org/officeDocument/2006/relationships/hyperlink" Target="http://www.slideshare.net/buildacloud/cloudstack-collaboration-conference-12-refactoring-cloud-stack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cwiki.apache.org/confluence/display/CLOUDSTACK/Adding+new+features+and+design+documents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iki.cloudstack.org/dashboard.action" TargetMode="External"/><Relationship Id="rId5" Type="http://schemas.openxmlformats.org/officeDocument/2006/relationships/hyperlink" Target="https://cwiki.apache.org/confluence/display/CLOUDSTACK/Home" TargetMode="External"/><Relationship Id="rId4" Type="http://schemas.openxmlformats.org/officeDocument/2006/relationships/hyperlink" Target="http://incubator.apache.org/cloudstack/develop/developer-faq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Feb 26</a:t>
            </a:r>
            <a:r>
              <a:rPr lang="en-US" baseline="30000" dirty="0" smtClean="0"/>
              <a:t>th</a:t>
            </a:r>
            <a:r>
              <a:rPr lang="en-US" dirty="0" smtClean="0"/>
              <a:t>, 2012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/>
          </p:nvPr>
        </p:nvSpPr>
        <p:spPr>
          <a:xfrm>
            <a:off x="1619672" y="1294410"/>
            <a:ext cx="6966268" cy="1163782"/>
          </a:xfrm>
        </p:spPr>
        <p:txBody>
          <a:bodyPr/>
          <a:lstStyle/>
          <a:p>
            <a:r>
              <a:rPr lang="en-US" sz="2800" dirty="0"/>
              <a:t>Apache </a:t>
            </a:r>
            <a:r>
              <a:rPr lang="en-US" sz="2800" dirty="0" err="1"/>
              <a:t>CloudStack's</a:t>
            </a:r>
            <a:r>
              <a:rPr lang="en-US" sz="2800" dirty="0"/>
              <a:t> Plugin Model</a:t>
            </a:r>
            <a:r>
              <a:rPr lang="en-US" sz="2800" dirty="0" smtClean="0"/>
              <a:t>:</a:t>
            </a:r>
            <a:br>
              <a:rPr lang="en-US" sz="2800" dirty="0" smtClean="0"/>
            </a:br>
            <a:r>
              <a:rPr lang="en-US" sz="2800" dirty="0" smtClean="0"/>
              <a:t>Balancing </a:t>
            </a:r>
            <a:r>
              <a:rPr lang="en-US" sz="2800" dirty="0"/>
              <a:t>the Cathedral with a Bazaar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/>
          </p:nvPr>
        </p:nvSpPr>
        <p:spPr>
          <a:xfrm>
            <a:off x="1619672" y="2465876"/>
            <a:ext cx="6966268" cy="384004"/>
          </a:xfrm>
        </p:spPr>
        <p:txBody>
          <a:bodyPr/>
          <a:lstStyle/>
          <a:p>
            <a:r>
              <a:rPr lang="en-GB" dirty="0" smtClean="0"/>
              <a:t>Adding Hyper-V Support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>
                <a:hlinkClick r:id="rId3"/>
              </a:rPr>
              <a:t>donal.lafferty@citix.com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33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544"/>
    </mc:Choice>
    <mc:Fallback xmlns="">
      <p:transition advTm="544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/>
          <p:cNvSpPr/>
          <p:nvPr/>
        </p:nvSpPr>
        <p:spPr>
          <a:xfrm>
            <a:off x="1457518" y="3094757"/>
            <a:ext cx="2682434" cy="1176202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6046455" y="3094758"/>
            <a:ext cx="2592288" cy="1176201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GB" b="1" dirty="0" smtClean="0">
              <a:solidFill>
                <a:schemeClr val="tx1"/>
              </a:solidFill>
            </a:endParaRPr>
          </a:p>
          <a:p>
            <a:pPr algn="ctr"/>
            <a:endParaRPr lang="en-GB" b="1" dirty="0">
              <a:solidFill>
                <a:schemeClr val="tx1"/>
              </a:solidFill>
            </a:endParaRPr>
          </a:p>
          <a:p>
            <a:pPr algn="ctr"/>
            <a:endParaRPr lang="en-GB" b="1" dirty="0" smtClean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51085" y="3238773"/>
            <a:ext cx="2498721" cy="3389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Connected Agent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Up-Down Arrow 17"/>
          <p:cNvSpPr/>
          <p:nvPr/>
        </p:nvSpPr>
        <p:spPr>
          <a:xfrm>
            <a:off x="6529611" y="2409446"/>
            <a:ext cx="417420" cy="1087239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947031" y="2548816"/>
            <a:ext cx="1852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WS-Management</a:t>
            </a:r>
            <a:endParaRPr lang="en-US" b="1" dirty="0"/>
          </a:p>
        </p:txBody>
      </p:sp>
      <p:sp>
        <p:nvSpPr>
          <p:cNvPr id="26" name="Rectangle 25"/>
          <p:cNvSpPr/>
          <p:nvPr/>
        </p:nvSpPr>
        <p:spPr>
          <a:xfrm>
            <a:off x="6147629" y="3874737"/>
            <a:ext cx="2362026" cy="29703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Hyper-V Server 2012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147628" y="3573819"/>
            <a:ext cx="2362027" cy="29703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WMI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551085" y="3874736"/>
            <a:ext cx="2498721" cy="29703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Hyper-V </a:t>
            </a:r>
            <a:r>
              <a:rPr lang="en-GB" dirty="0">
                <a:solidFill>
                  <a:schemeClr val="tx1"/>
                </a:solidFill>
              </a:rPr>
              <a:t>Server 2012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551086" y="3577703"/>
            <a:ext cx="2498720" cy="29703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WMI </a:t>
            </a:r>
            <a:r>
              <a:rPr lang="en-GB" sz="1600" dirty="0">
                <a:solidFill>
                  <a:schemeClr val="tx1"/>
                </a:solidFill>
              </a:rPr>
              <a:t>(or PowerShell</a:t>
            </a:r>
            <a:r>
              <a:rPr lang="en-GB" sz="1600" dirty="0" smtClean="0">
                <a:solidFill>
                  <a:schemeClr val="tx1"/>
                </a:solidFill>
              </a:rPr>
              <a:t>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270445" y="289405"/>
            <a:ext cx="8747125" cy="639762"/>
          </a:xfrm>
          <a:prstGeom prst="rect">
            <a:avLst/>
          </a:prstGeom>
        </p:spPr>
        <p:txBody>
          <a:bodyPr vert="horz" lIns="91440" tIns="45720" rIns="0" bIns="0" rtlCol="0" anchor="ctr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lang="en-US" sz="2800" b="1" kern="1200" dirty="0">
                <a:solidFill>
                  <a:srgbClr val="4D4F53"/>
                </a:solidFill>
                <a:latin typeface="Arial" pitchFamily="34" charset="0"/>
                <a:ea typeface="+mj-ea"/>
                <a:cs typeface="+mj-cs"/>
              </a:defRPr>
            </a:lvl1pPr>
          </a:lstStyle>
          <a:p>
            <a:r>
              <a:rPr lang="en-GB" dirty="0" smtClean="0"/>
              <a:t>Simpler Steps Make it Easier to Learn CloudStack</a:t>
            </a:r>
            <a:endParaRPr lang="en-US" dirty="0"/>
          </a:p>
        </p:txBody>
      </p:sp>
      <p:sp>
        <p:nvSpPr>
          <p:cNvPr id="22" name="Up-Down Arrow 21"/>
          <p:cNvSpPr/>
          <p:nvPr/>
        </p:nvSpPr>
        <p:spPr>
          <a:xfrm>
            <a:off x="1854083" y="2409445"/>
            <a:ext cx="417420" cy="648072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379039" y="2548815"/>
            <a:ext cx="13994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Message Bus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1551087" y="1681818"/>
            <a:ext cx="2498719" cy="31386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dirty="0" smtClean="0"/>
              <a:t>Plugin Server Component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551085" y="1995686"/>
            <a:ext cx="2498721" cy="30574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Proxy </a:t>
            </a:r>
            <a:r>
              <a:rPr lang="en-US" dirty="0" err="1"/>
              <a:t>ServerResource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1457518" y="987574"/>
            <a:ext cx="2682434" cy="1421870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CloudStack Manager 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07504" y="1429676"/>
            <a:ext cx="12538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/>
              <a:t>Phase 1:</a:t>
            </a:r>
            <a:endParaRPr lang="en-US" sz="2400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44008" y="1450986"/>
            <a:ext cx="12538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/>
              <a:t>Phase 2:</a:t>
            </a:r>
            <a:endParaRPr lang="en-US" sz="2400" b="1" dirty="0"/>
          </a:p>
        </p:txBody>
      </p:sp>
      <p:sp>
        <p:nvSpPr>
          <p:cNvPr id="42" name="Rectangle 41"/>
          <p:cNvSpPr/>
          <p:nvPr/>
        </p:nvSpPr>
        <p:spPr>
          <a:xfrm>
            <a:off x="1457518" y="4371950"/>
            <a:ext cx="2682433" cy="653935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dirty="0" err="1" smtClean="0">
                <a:solidFill>
                  <a:schemeClr val="tx1"/>
                </a:solidFill>
              </a:rPr>
              <a:t>XenServer</a:t>
            </a:r>
            <a:r>
              <a:rPr lang="en-GB" dirty="0" smtClean="0">
                <a:solidFill>
                  <a:schemeClr val="tx1"/>
                </a:solidFill>
              </a:rPr>
              <a:t> Cluster</a:t>
            </a: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(System VMs)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6046455" y="929167"/>
            <a:ext cx="2592288" cy="1480279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CloudStack Manager 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6046801" y="4371950"/>
            <a:ext cx="2592288" cy="653935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Hyper-V based</a:t>
            </a:r>
            <a:br>
              <a:rPr lang="en-GB" b="1" dirty="0" smtClean="0">
                <a:solidFill>
                  <a:schemeClr val="tx1"/>
                </a:solidFill>
              </a:rPr>
            </a:br>
            <a:r>
              <a:rPr lang="en-GB" b="1" dirty="0" smtClean="0">
                <a:solidFill>
                  <a:schemeClr val="tx1"/>
                </a:solidFill>
              </a:rPr>
              <a:t>System VMs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551087" y="1369579"/>
            <a:ext cx="2498719" cy="31289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Hyper-V Types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6093585" y="1681818"/>
            <a:ext cx="2498719" cy="31386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dirty="0" smtClean="0"/>
              <a:t>Plugin Server Component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6093583" y="1995686"/>
            <a:ext cx="2498721" cy="30574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ServerResource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6093585" y="1369579"/>
            <a:ext cx="2498719" cy="31289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Hyper-V Types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3864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64107"/>
    </mc:Choice>
    <mc:Fallback xmlns="">
      <p:transition spd="slow" advTm="364107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Isosceles Triangle 26"/>
          <p:cNvSpPr/>
          <p:nvPr/>
        </p:nvSpPr>
        <p:spPr bwMode="auto">
          <a:xfrm>
            <a:off x="971600" y="1062546"/>
            <a:ext cx="6552728" cy="3604971"/>
          </a:xfrm>
          <a:prstGeom prst="triangle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  <a:effectLst/>
          <a:extLst/>
        </p:spPr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 err="1" smtClean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3" y="287338"/>
            <a:ext cx="8784976" cy="639762"/>
          </a:xfrm>
        </p:spPr>
        <p:txBody>
          <a:bodyPr/>
          <a:lstStyle/>
          <a:p>
            <a:r>
              <a:rPr lang="en-GB" dirty="0" smtClean="0"/>
              <a:t>Reuse and repurpose rather than rewrite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123728" y="3486713"/>
            <a:ext cx="4204900" cy="540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err="1" smtClean="0">
                <a:solidFill>
                  <a:schemeClr val="tx1"/>
                </a:solidFill>
              </a:rPr>
              <a:t>AgentShell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55776" y="2946713"/>
            <a:ext cx="3312368" cy="540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schemeClr val="tx1"/>
                </a:solidFill>
              </a:rPr>
              <a:t>Agent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59832" y="2406713"/>
            <a:ext cx="2304256" cy="54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Server Resource (KVM)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94996" y="4026713"/>
            <a:ext cx="5260107" cy="540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schemeClr val="tx1"/>
                </a:solidFill>
              </a:rPr>
              <a:t>O/S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563888" y="1866713"/>
            <a:ext cx="1368152" cy="54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WMI via Python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Up-Down Arrow 25"/>
          <p:cNvSpPr/>
          <p:nvPr/>
        </p:nvSpPr>
        <p:spPr>
          <a:xfrm rot="16200000">
            <a:off x="6424511" y="2170870"/>
            <a:ext cx="543452" cy="2088233"/>
          </a:xfrm>
          <a:prstGeom prst="upDown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996525" y="3003333"/>
            <a:ext cx="13994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Message Bus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187624" y="1406633"/>
            <a:ext cx="118308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/>
              <a:t>Phase 1</a:t>
            </a:r>
          </a:p>
          <a:p>
            <a:r>
              <a:rPr lang="en-GB" sz="2400" b="1" dirty="0" smtClean="0"/>
              <a:t>Remote</a:t>
            </a:r>
          </a:p>
          <a:p>
            <a:r>
              <a:rPr lang="en-GB" sz="2400" b="1" dirty="0" smtClean="0"/>
              <a:t>Agent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73669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7926"/>
    </mc:Choice>
    <mc:Fallback xmlns="">
      <p:transition spd="slow" advTm="307926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51952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ServerResource</a:t>
            </a:r>
            <a:r>
              <a:rPr lang="en-US" dirty="0" smtClean="0"/>
              <a:t> commands are easier to log and replay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699542"/>
            <a:ext cx="8154652" cy="1296144"/>
          </a:xfrm>
        </p:spPr>
        <p:txBody>
          <a:bodyPr lIns="0" tIns="0" rIns="0" bIns="0">
            <a:normAutofit fontScale="92500" lnSpcReduction="10000"/>
          </a:bodyPr>
          <a:lstStyle/>
          <a:p>
            <a:pPr marL="0" indent="0">
              <a:buNone/>
            </a:pPr>
            <a:r>
              <a:rPr lang="en-GB" sz="2000" dirty="0" smtClean="0"/>
              <a:t>public </a:t>
            </a:r>
            <a:r>
              <a:rPr lang="en-GB" sz="2000" dirty="0"/>
              <a:t>interface </a:t>
            </a:r>
            <a:r>
              <a:rPr lang="en-GB" sz="2000" b="1" dirty="0" err="1"/>
              <a:t>HypervisorResource</a:t>
            </a:r>
            <a:r>
              <a:rPr lang="en-GB" sz="2000" dirty="0"/>
              <a:t> extends </a:t>
            </a:r>
            <a:r>
              <a:rPr lang="en-GB" sz="2000" dirty="0" err="1"/>
              <a:t>ServerResource</a:t>
            </a:r>
            <a:r>
              <a:rPr lang="en-GB" sz="2000" dirty="0"/>
              <a:t> {</a:t>
            </a:r>
          </a:p>
          <a:p>
            <a:pPr marL="0" indent="0">
              <a:buNone/>
            </a:pPr>
            <a:r>
              <a:rPr lang="en-GB" sz="2000" dirty="0"/>
              <a:t>    </a:t>
            </a:r>
            <a:r>
              <a:rPr lang="en-GB" sz="2000" dirty="0" err="1"/>
              <a:t>StartAnswer</a:t>
            </a:r>
            <a:r>
              <a:rPr lang="en-GB" sz="2000" dirty="0"/>
              <a:t> execute(</a:t>
            </a:r>
            <a:r>
              <a:rPr lang="en-GB" sz="2000" dirty="0" err="1"/>
              <a:t>StartCommand</a:t>
            </a:r>
            <a:r>
              <a:rPr lang="en-GB" sz="2000" dirty="0"/>
              <a:t> </a:t>
            </a:r>
            <a:r>
              <a:rPr lang="en-GB" sz="2000" dirty="0" err="1"/>
              <a:t>cmd</a:t>
            </a:r>
            <a:r>
              <a:rPr lang="en-GB" sz="2000" dirty="0"/>
              <a:t>);</a:t>
            </a:r>
          </a:p>
          <a:p>
            <a:pPr marL="0" indent="0">
              <a:buNone/>
            </a:pPr>
            <a:r>
              <a:rPr lang="en-GB" sz="2000" dirty="0"/>
              <a:t>    </a:t>
            </a:r>
            <a:r>
              <a:rPr lang="en-GB" sz="2000" dirty="0" err="1"/>
              <a:t>StopAnswer</a:t>
            </a:r>
            <a:r>
              <a:rPr lang="en-GB" sz="2000" dirty="0"/>
              <a:t> execute(</a:t>
            </a:r>
            <a:r>
              <a:rPr lang="en-GB" sz="2000" dirty="0" err="1"/>
              <a:t>StopCommand</a:t>
            </a:r>
            <a:r>
              <a:rPr lang="en-GB" sz="2000" dirty="0"/>
              <a:t> </a:t>
            </a:r>
            <a:r>
              <a:rPr lang="en-GB" sz="2000" dirty="0" err="1"/>
              <a:t>cmd</a:t>
            </a:r>
            <a:r>
              <a:rPr lang="en-GB" sz="2000" dirty="0"/>
              <a:t>);</a:t>
            </a:r>
          </a:p>
          <a:p>
            <a:pPr marL="0" indent="0">
              <a:buNone/>
            </a:pPr>
            <a:r>
              <a:rPr lang="en-GB" sz="2000" dirty="0"/>
              <a:t>    </a:t>
            </a:r>
            <a:r>
              <a:rPr lang="en-GB" sz="2000" dirty="0" err="1"/>
              <a:t>RebootAnswer</a:t>
            </a:r>
            <a:r>
              <a:rPr lang="en-GB" sz="2000" dirty="0"/>
              <a:t> execute(</a:t>
            </a:r>
            <a:r>
              <a:rPr lang="en-GB" sz="2000" dirty="0" err="1"/>
              <a:t>RebootCommand</a:t>
            </a:r>
            <a:r>
              <a:rPr lang="en-GB" sz="2000" dirty="0"/>
              <a:t> </a:t>
            </a:r>
            <a:r>
              <a:rPr lang="en-GB" sz="2000" dirty="0" err="1"/>
              <a:t>cmd</a:t>
            </a:r>
            <a:r>
              <a:rPr lang="en-GB" sz="2000" dirty="0" smtClean="0"/>
              <a:t>);  }</a:t>
            </a:r>
            <a:endParaRPr lang="en-GB" sz="20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51520" y="2355726"/>
            <a:ext cx="12745416" cy="25922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68275" indent="-168275" algn="l" defTabSz="914400" rtl="0" eaLnBrk="1" latinLnBrk="0" hangingPunct="1">
              <a:spcBef>
                <a:spcPts val="600"/>
              </a:spcBef>
              <a:buFont typeface="Arial" pitchFamily="34" charset="0"/>
              <a:buChar char="•"/>
              <a:defRPr lang="en-US" sz="1800" kern="1200" dirty="0" smtClean="0">
                <a:solidFill>
                  <a:srgbClr val="4D4F53"/>
                </a:solidFill>
                <a:latin typeface="Arial" pitchFamily="34" charset="0"/>
                <a:ea typeface="+mn-ea"/>
                <a:cs typeface="+mn-cs"/>
              </a:defRPr>
            </a:lvl1pPr>
            <a:lvl2pPr marL="350838" indent="-187325" algn="l" defTabSz="914400" rtl="0" eaLnBrk="1" latinLnBrk="0" hangingPunct="1">
              <a:spcBef>
                <a:spcPts val="0"/>
              </a:spcBef>
              <a:buFont typeface="Arial" pitchFamily="34" charset="0"/>
              <a:buChar char="ᵒ"/>
              <a:defRPr lang="en-US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625475" indent="-161925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lang="en-US" sz="14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854075" indent="-165100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lang="en-US" sz="14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082675" indent="-16827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lang="en-US" sz="1400" kern="120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@</a:t>
            </a:r>
            <a:r>
              <a:rPr lang="en-US" dirty="0"/>
              <a:t>Test</a:t>
            </a:r>
          </a:p>
          <a:p>
            <a:pPr marL="0" indent="0">
              <a:buNone/>
            </a:pPr>
            <a:r>
              <a:rPr lang="en-US" b="1" dirty="0" smtClean="0"/>
              <a:t>public </a:t>
            </a:r>
            <a:r>
              <a:rPr lang="en-US" b="1" dirty="0"/>
              <a:t>void </a:t>
            </a:r>
            <a:r>
              <a:rPr lang="en-US" b="1" dirty="0" err="1"/>
              <a:t>TestCreateCommand</a:t>
            </a:r>
            <a:r>
              <a:rPr lang="en-US" b="1" dirty="0" smtClean="0"/>
              <a:t>()</a:t>
            </a:r>
            <a:r>
              <a:rPr lang="en-US" dirty="0" smtClean="0"/>
              <a:t>   {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/>
              <a:t>String sample = "{\"volId\":10,\"pool\":{\"id\":201,\"uuid\":\""+</a:t>
            </a:r>
            <a:r>
              <a:rPr lang="en-US" i="1" dirty="0"/>
              <a:t>testLocalStoreUUID+"\",\"host\":\"10.70.176.29\"" +</a:t>
            </a:r>
          </a:p>
          <a:p>
            <a:pPr marL="0" indent="0">
              <a:buNone/>
            </a:pPr>
            <a:r>
              <a:rPr lang="en-US" dirty="0"/>
              <a:t>    ",\"path\":"+</a:t>
            </a:r>
            <a:r>
              <a:rPr lang="en-US" i="1" dirty="0"/>
              <a:t>testLocalStorePathJSON+",\"port\":0,\"type\":\"Filesystem\"},\"diskCharacteristics\":{\"size\":0," +</a:t>
            </a:r>
          </a:p>
          <a:p>
            <a:pPr marL="0" indent="0">
              <a:buNone/>
            </a:pPr>
            <a:r>
              <a:rPr lang="en-US" dirty="0"/>
              <a:t>    "\"tags\":[],\"type\":\"ROOT\",\"name\":\"ROOT-9\",\"useLocalStorage\":true,\"recreatable\":true,\"diskOfferingId\":11," +</a:t>
            </a:r>
          </a:p>
          <a:p>
            <a:pPr marL="0" indent="0">
              <a:buNone/>
            </a:pPr>
            <a:r>
              <a:rPr lang="en-US" dirty="0"/>
              <a:t>    "\"volumeId\":10,\"hyperType\":\"Hyperv\"},\"templateUrl\":"+</a:t>
            </a:r>
            <a:r>
              <a:rPr lang="en-US" i="1" dirty="0"/>
              <a:t>testSampleTemplateURLJSON+",\"contextMap\":{},\"wait\":0</a:t>
            </a:r>
            <a:r>
              <a:rPr lang="en-US" i="1" dirty="0" smtClean="0"/>
              <a:t>}";</a:t>
            </a:r>
          </a:p>
          <a:p>
            <a:pPr marL="0" indent="0">
              <a:buNone/>
            </a:pPr>
            <a:r>
              <a:rPr lang="en-GB" sz="2400" b="1" dirty="0" smtClean="0"/>
              <a:t>…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290872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2873"/>
    </mc:Choice>
    <mc:Fallback xmlns="">
      <p:transition spd="slow" advTm="162873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770" r="8415" b="10608"/>
          <a:stretch/>
        </p:blipFill>
        <p:spPr>
          <a:xfrm>
            <a:off x="3482679" y="1131590"/>
            <a:ext cx="3906832" cy="207739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CloudStack is evolving, it may fix your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 smtClean="0"/>
              <a:t>Storage disaggregated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err="1" smtClean="0"/>
              <a:t>SystemVM</a:t>
            </a:r>
            <a:r>
              <a:rPr lang="en-GB" dirty="0" smtClean="0"/>
              <a:t> creation broadened &amp; simplified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43607" y="3962374"/>
            <a:ext cx="2682433" cy="653935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dirty="0" err="1" smtClean="0">
                <a:solidFill>
                  <a:schemeClr val="tx1"/>
                </a:solidFill>
              </a:rPr>
              <a:t>XenServer</a:t>
            </a:r>
            <a:r>
              <a:rPr lang="en-GB" dirty="0" smtClean="0">
                <a:solidFill>
                  <a:schemeClr val="tx1"/>
                </a:solidFill>
              </a:rPr>
              <a:t> Cluster</a:t>
            </a: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(System VMs)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632890" y="3962374"/>
            <a:ext cx="2592288" cy="653935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Hyper-V based</a:t>
            </a:r>
            <a:br>
              <a:rPr lang="en-GB" b="1" dirty="0" smtClean="0">
                <a:solidFill>
                  <a:schemeClr val="tx1"/>
                </a:solidFill>
              </a:rPr>
            </a:br>
            <a:r>
              <a:rPr lang="en-GB" b="1" dirty="0" smtClean="0">
                <a:solidFill>
                  <a:schemeClr val="tx1"/>
                </a:solidFill>
              </a:rPr>
              <a:t>System VMs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Right Arrow 5"/>
          <p:cNvSpPr/>
          <p:nvPr/>
        </p:nvSpPr>
        <p:spPr bwMode="auto">
          <a:xfrm>
            <a:off x="4139951" y="4063871"/>
            <a:ext cx="1296144" cy="450939"/>
          </a:xfrm>
          <a:prstGeom prst="rightArrow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  <a:effectLst/>
          <a:extLst/>
        </p:spPr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 err="1" smtClean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0055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9244"/>
    </mc:Choice>
    <mc:Fallback xmlns="">
      <p:transition spd="slow" advTm="169244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065" y="0"/>
            <a:ext cx="8366125" cy="639762"/>
          </a:xfrm>
        </p:spPr>
        <p:txBody>
          <a:bodyPr/>
          <a:lstStyle/>
          <a:p>
            <a:r>
              <a:rPr lang="en-GB" dirty="0" smtClean="0"/>
              <a:t>Make advance preparations for IP clearance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59024" y="915566"/>
            <a:ext cx="8784976" cy="3168352"/>
          </a:xfrm>
        </p:spPr>
        <p:txBody>
          <a:bodyPr lIns="0" tIns="0" rIns="0" bIns="0"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Courier (W1)" pitchFamily="49" charset="0"/>
              </a:rPr>
              <a:t># Copyright (c) 2010 Cloud.com, Inc</a:t>
            </a:r>
          </a:p>
          <a:p>
            <a:pPr marL="0" indent="0">
              <a:buNone/>
            </a:pPr>
            <a:r>
              <a:rPr lang="en-US" dirty="0">
                <a:latin typeface="Courier (W1)" pitchFamily="49" charset="0"/>
              </a:rPr>
              <a:t>#</a:t>
            </a:r>
          </a:p>
          <a:p>
            <a:pPr marL="0" indent="0">
              <a:buNone/>
            </a:pPr>
            <a:r>
              <a:rPr lang="en-US" dirty="0">
                <a:latin typeface="Courier (W1)" pitchFamily="49" charset="0"/>
              </a:rPr>
              <a:t>#    Licensed under the </a:t>
            </a:r>
            <a:r>
              <a:rPr lang="en-US" u="sng" dirty="0">
                <a:latin typeface="Courier (W1)" pitchFamily="49" charset="0"/>
              </a:rPr>
              <a:t>Apache License, Version 2.0 (the "License"); you may</a:t>
            </a:r>
          </a:p>
          <a:p>
            <a:pPr marL="0" indent="0">
              <a:buNone/>
            </a:pPr>
            <a:r>
              <a:rPr lang="en-US" dirty="0">
                <a:latin typeface="Courier (W1)" pitchFamily="49" charset="0"/>
              </a:rPr>
              <a:t>#    not use this file except in compliance with the License. You may obtain</a:t>
            </a:r>
          </a:p>
          <a:p>
            <a:pPr marL="0" indent="0">
              <a:buNone/>
            </a:pPr>
            <a:r>
              <a:rPr lang="en-US" dirty="0">
                <a:latin typeface="Courier (W1)" pitchFamily="49" charset="0"/>
              </a:rPr>
              <a:t>#    a copy of the License at</a:t>
            </a:r>
          </a:p>
          <a:p>
            <a:pPr marL="0" indent="0">
              <a:buNone/>
            </a:pPr>
            <a:r>
              <a:rPr lang="en-US" dirty="0">
                <a:latin typeface="Courier (W1)" pitchFamily="49" charset="0"/>
              </a:rPr>
              <a:t>#</a:t>
            </a:r>
          </a:p>
          <a:p>
            <a:pPr marL="0" indent="0">
              <a:buNone/>
            </a:pPr>
            <a:r>
              <a:rPr lang="en-US" dirty="0">
                <a:latin typeface="Courier (W1)" pitchFamily="49" charset="0"/>
              </a:rPr>
              <a:t>#         http://www.apache.org/licenses/LICENSE-2.0</a:t>
            </a:r>
          </a:p>
          <a:p>
            <a:pPr marL="0" indent="0">
              <a:buNone/>
            </a:pPr>
            <a:r>
              <a:rPr lang="en-US" dirty="0">
                <a:latin typeface="Courier (W1)" pitchFamily="49" charset="0"/>
              </a:rPr>
              <a:t>#</a:t>
            </a:r>
          </a:p>
          <a:p>
            <a:pPr marL="0" indent="0">
              <a:buNone/>
            </a:pPr>
            <a:r>
              <a:rPr lang="en-US" dirty="0">
                <a:latin typeface="Courier (W1)" pitchFamily="49" charset="0"/>
              </a:rPr>
              <a:t>#    Unless required by applicable law or agreed to in writing, software</a:t>
            </a:r>
          </a:p>
          <a:p>
            <a:pPr marL="0" indent="0">
              <a:buNone/>
            </a:pPr>
            <a:r>
              <a:rPr lang="en-US" dirty="0">
                <a:latin typeface="Courier (W1)" pitchFamily="49" charset="0"/>
              </a:rPr>
              <a:t>#    distributed under the License is distributed on an "AS IS" BASIS, WITHOUT</a:t>
            </a:r>
          </a:p>
          <a:p>
            <a:pPr marL="0" indent="0">
              <a:buNone/>
            </a:pPr>
            <a:r>
              <a:rPr lang="en-US" dirty="0">
                <a:latin typeface="Courier (W1)" pitchFamily="49" charset="0"/>
              </a:rPr>
              <a:t>#    WARRANTIES OR CONDITIONS OF ANY KIND, either express or implied. See the</a:t>
            </a:r>
          </a:p>
          <a:p>
            <a:pPr marL="0" indent="0">
              <a:buNone/>
            </a:pPr>
            <a:r>
              <a:rPr lang="en-US" dirty="0">
                <a:latin typeface="Courier (W1)" pitchFamily="49" charset="0"/>
              </a:rPr>
              <a:t>#    License for the specific language governing permissions and limitations</a:t>
            </a:r>
          </a:p>
          <a:p>
            <a:pPr marL="0" indent="0">
              <a:buNone/>
            </a:pPr>
            <a:r>
              <a:rPr lang="en-US" dirty="0">
                <a:latin typeface="Courier (W1)" pitchFamily="49" charset="0"/>
              </a:rPr>
              <a:t>#    under the License.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09056" y="4227934"/>
            <a:ext cx="8366125" cy="7406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68275" indent="-168275" algn="l" defTabSz="914400" rtl="0" eaLnBrk="1" latinLnBrk="0" hangingPunct="1">
              <a:spcBef>
                <a:spcPts val="600"/>
              </a:spcBef>
              <a:buFont typeface="Arial" pitchFamily="34" charset="0"/>
              <a:buChar char="•"/>
              <a:defRPr lang="en-US" sz="1800" kern="1200" dirty="0" smtClean="0">
                <a:solidFill>
                  <a:srgbClr val="4D4F53"/>
                </a:solidFill>
                <a:latin typeface="Arial" pitchFamily="34" charset="0"/>
                <a:ea typeface="+mn-ea"/>
                <a:cs typeface="+mn-cs"/>
              </a:defRPr>
            </a:lvl1pPr>
            <a:lvl2pPr marL="350838" indent="-187325" algn="l" defTabSz="914400" rtl="0" eaLnBrk="1" latinLnBrk="0" hangingPunct="1">
              <a:spcBef>
                <a:spcPts val="0"/>
              </a:spcBef>
              <a:buFont typeface="Arial" pitchFamily="34" charset="0"/>
              <a:buChar char="ᵒ"/>
              <a:defRPr lang="en-US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625475" indent="-161925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lang="en-US" sz="14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854075" indent="-165100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lang="en-US" sz="14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082675" indent="-16827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lang="en-US" sz="1400" kern="120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hlinkClick r:id="rId3"/>
              </a:rPr>
              <a:t>http://www.apache.org/licenses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pPr lvl="1"/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www.apache.org/legal/src-headers.html</a:t>
            </a:r>
            <a:endParaRPr lang="en-US" dirty="0" smtClean="0"/>
          </a:p>
          <a:p>
            <a:pPr lvl="1"/>
            <a:r>
              <a:rPr lang="en-US" dirty="0">
                <a:hlinkClick r:id="rId5"/>
              </a:rPr>
              <a:t>http://</a:t>
            </a:r>
            <a:r>
              <a:rPr lang="en-US" dirty="0" smtClean="0">
                <a:hlinkClick r:id="rId5"/>
              </a:rPr>
              <a:t>apache.org/licenses/LICENSE-2.0.html#apply</a:t>
            </a:r>
            <a:r>
              <a:rPr lang="en-US" dirty="0" smtClean="0"/>
              <a:t>  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276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9184"/>
    </mc:Choice>
    <mc:Fallback xmlns="">
      <p:transition spd="slow" advTm="189184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Bonus Tips – Read at your leisure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en-GB" dirty="0" err="1" smtClean="0"/>
              <a:t>SystemVMs</a:t>
            </a:r>
            <a:r>
              <a:rPr lang="en-GB" dirty="0" smtClean="0"/>
              <a:t> have logs</a:t>
            </a:r>
          </a:p>
          <a:p>
            <a:pPr lvl="1">
              <a:defRPr/>
            </a:pPr>
            <a:r>
              <a:rPr lang="en-GB" dirty="0" smtClean="0"/>
              <a:t>Connect form hypervisor console, </a:t>
            </a:r>
            <a:r>
              <a:rPr lang="en-GB" dirty="0" err="1" smtClean="0"/>
              <a:t>user:root</a:t>
            </a:r>
            <a:r>
              <a:rPr lang="en-GB" dirty="0" smtClean="0"/>
              <a:t>, password: 6m1ll10n.</a:t>
            </a:r>
          </a:p>
          <a:p>
            <a:pPr lvl="2">
              <a:defRPr/>
            </a:pPr>
            <a:r>
              <a:rPr lang="en-GB" dirty="0" smtClean="0"/>
              <a:t>Avoids SSH over 3392 with management server RSA keys</a:t>
            </a:r>
            <a:endParaRPr lang="en-GB" dirty="0"/>
          </a:p>
          <a:p>
            <a:pPr>
              <a:spcBef>
                <a:spcPts val="0"/>
              </a:spcBef>
              <a:defRPr/>
            </a:pPr>
            <a:r>
              <a:rPr lang="en-GB" dirty="0" smtClean="0"/>
              <a:t>Import </a:t>
            </a:r>
            <a:r>
              <a:rPr lang="en-GB" dirty="0"/>
              <a:t>Maven projects into Eclipse using m2e</a:t>
            </a:r>
          </a:p>
          <a:p>
            <a:r>
              <a:rPr lang="en-GB" dirty="0" smtClean="0"/>
              <a:t>Maven </a:t>
            </a:r>
            <a:r>
              <a:rPr lang="en-GB" dirty="0" err="1" smtClean="0"/>
              <a:t>debuggable</a:t>
            </a:r>
            <a:r>
              <a:rPr lang="en-GB" dirty="0" smtClean="0"/>
              <a:t> </a:t>
            </a:r>
            <a:r>
              <a:rPr lang="en-GB" dirty="0"/>
              <a:t>task paused waiting for Eclipse to </a:t>
            </a:r>
            <a:r>
              <a:rPr lang="en-GB" dirty="0" smtClean="0"/>
              <a:t>attach:</a:t>
            </a:r>
            <a:endParaRPr lang="en-GB" dirty="0"/>
          </a:p>
          <a:p>
            <a:pPr marL="628650" indent="0">
              <a:buNone/>
            </a:pPr>
            <a:r>
              <a:rPr lang="en-US" sz="1600" dirty="0"/>
              <a:t>export MAVEN_OPTS="-</a:t>
            </a:r>
            <a:r>
              <a:rPr lang="en-US" sz="1600" dirty="0" err="1"/>
              <a:t>Xdebug</a:t>
            </a:r>
            <a:r>
              <a:rPr lang="en-US" sz="1600" dirty="0"/>
              <a:t> -</a:t>
            </a:r>
            <a:r>
              <a:rPr lang="en-US" sz="1600" dirty="0" err="1"/>
              <a:t>Xnoagent</a:t>
            </a:r>
            <a:r>
              <a:rPr lang="en-US" sz="1600" dirty="0"/>
              <a:t> -</a:t>
            </a:r>
            <a:r>
              <a:rPr lang="en-US" sz="1600" dirty="0" err="1"/>
              <a:t>Djava.compiler</a:t>
            </a:r>
            <a:r>
              <a:rPr lang="en-US" sz="1600" dirty="0"/>
              <a:t>=NONE -</a:t>
            </a:r>
            <a:r>
              <a:rPr lang="en-US" sz="1600" dirty="0" err="1"/>
              <a:t>Xrunjdwp:transport</a:t>
            </a:r>
            <a:r>
              <a:rPr lang="en-US" sz="1600" dirty="0"/>
              <a:t>=</a:t>
            </a:r>
            <a:r>
              <a:rPr lang="en-US" sz="1600" dirty="0" err="1"/>
              <a:t>dt_socket,address</a:t>
            </a:r>
            <a:r>
              <a:rPr lang="en-US" sz="1600" dirty="0"/>
              <a:t>=4000,server=</a:t>
            </a:r>
            <a:r>
              <a:rPr lang="en-US" sz="1600" dirty="0" err="1"/>
              <a:t>y,suspend</a:t>
            </a:r>
            <a:r>
              <a:rPr lang="en-US" sz="1600" dirty="0"/>
              <a:t>=y</a:t>
            </a:r>
            <a:endParaRPr lang="en-US" dirty="0"/>
          </a:p>
          <a:p>
            <a:pPr lvl="4"/>
            <a:r>
              <a:rPr lang="en-GB" dirty="0" smtClean="0"/>
              <a:t>See </a:t>
            </a:r>
            <a:r>
              <a:rPr lang="en-GB" dirty="0" smtClean="0">
                <a:hlinkClick r:id="rId3"/>
              </a:rPr>
              <a:t>http</a:t>
            </a:r>
            <a:r>
              <a:rPr lang="en-GB" dirty="0">
                <a:hlinkClick r:id="rId3"/>
              </a:rPr>
              <a:t>://www.mojavelinux.com/blog/archives/2007/03/remote_debugging_with_jetty/</a:t>
            </a:r>
            <a:endParaRPr lang="en-GB" dirty="0"/>
          </a:p>
          <a:p>
            <a:r>
              <a:rPr lang="en-GB" dirty="0" smtClean="0"/>
              <a:t>Expand Log4j logging</a:t>
            </a:r>
            <a:endParaRPr lang="en-GB" dirty="0"/>
          </a:p>
          <a:p>
            <a:pPr lvl="1"/>
            <a:r>
              <a:rPr lang="en-GB" dirty="0"/>
              <a:t>Change Threshold from INFO to TRACE</a:t>
            </a:r>
          </a:p>
          <a:p>
            <a:pPr lvl="2"/>
            <a:r>
              <a:rPr lang="en-GB" dirty="0"/>
              <a:t>:%s/INFO/TRACE/g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421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510"/>
    </mc:Choice>
    <mc:Fallback xmlns="">
      <p:transition spd="slow" advTm="451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Innovators </a:t>
            </a:r>
            <a:r>
              <a:rPr lang="en-US" dirty="0"/>
              <a:t>Need the System to be </a:t>
            </a:r>
            <a:r>
              <a:rPr lang="en-US" dirty="0" smtClean="0"/>
              <a:t>Disaggregated</a:t>
            </a:r>
          </a:p>
          <a:p>
            <a:r>
              <a:rPr lang="en-US" dirty="0" smtClean="0"/>
              <a:t>Disaggregation </a:t>
            </a:r>
            <a:r>
              <a:rPr lang="en-US" dirty="0"/>
              <a:t>Started with Hardware </a:t>
            </a:r>
            <a:r>
              <a:rPr lang="en-US" dirty="0" smtClean="0"/>
              <a:t>Management</a:t>
            </a:r>
          </a:p>
          <a:p>
            <a:r>
              <a:rPr lang="en-US" dirty="0" smtClean="0"/>
              <a:t>Understand </a:t>
            </a:r>
            <a:r>
              <a:rPr lang="en-US" dirty="0"/>
              <a:t>that the Plugin serves two masters</a:t>
            </a:r>
            <a:endParaRPr lang="en-GB" dirty="0" smtClean="0"/>
          </a:p>
          <a:p>
            <a:r>
              <a:rPr lang="en-GB" dirty="0" smtClean="0"/>
              <a:t>Follow </a:t>
            </a:r>
            <a:r>
              <a:rPr lang="en-GB" dirty="0"/>
              <a:t>the process for new features</a:t>
            </a:r>
            <a:endParaRPr lang="en-GB" dirty="0" smtClean="0"/>
          </a:p>
          <a:p>
            <a:r>
              <a:rPr lang="en-GB" dirty="0" smtClean="0"/>
              <a:t>Simpler </a:t>
            </a:r>
            <a:r>
              <a:rPr lang="en-GB" dirty="0"/>
              <a:t>Steps Make it Easier to Learn </a:t>
            </a:r>
            <a:r>
              <a:rPr lang="en-GB" dirty="0" smtClean="0"/>
              <a:t>CloudStack</a:t>
            </a:r>
          </a:p>
          <a:p>
            <a:r>
              <a:rPr lang="en-GB" dirty="0" smtClean="0"/>
              <a:t>Repurpose </a:t>
            </a:r>
            <a:r>
              <a:rPr lang="en-GB" dirty="0"/>
              <a:t>rather than rewrite</a:t>
            </a:r>
            <a:endParaRPr lang="en-US" dirty="0" smtClean="0"/>
          </a:p>
          <a:p>
            <a:r>
              <a:rPr lang="en-US" dirty="0" err="1" smtClean="0"/>
              <a:t>ServerResource</a:t>
            </a:r>
            <a:r>
              <a:rPr lang="en-US" dirty="0" smtClean="0"/>
              <a:t> </a:t>
            </a:r>
            <a:r>
              <a:rPr lang="en-US" dirty="0"/>
              <a:t>commands are easier to log and replay</a:t>
            </a:r>
            <a:endParaRPr lang="en-GB" dirty="0" smtClean="0"/>
          </a:p>
          <a:p>
            <a:r>
              <a:rPr lang="en-GB" dirty="0" smtClean="0"/>
              <a:t>Keep </a:t>
            </a:r>
            <a:r>
              <a:rPr lang="en-GB" dirty="0"/>
              <a:t>an eye out for evolving solutions</a:t>
            </a:r>
            <a:endParaRPr lang="en-GB" dirty="0" smtClean="0"/>
          </a:p>
          <a:p>
            <a:r>
              <a:rPr lang="en-GB" dirty="0" smtClean="0"/>
              <a:t>Make </a:t>
            </a:r>
            <a:r>
              <a:rPr lang="en-GB" dirty="0"/>
              <a:t>advance preparations for IP </a:t>
            </a:r>
            <a:r>
              <a:rPr lang="en-GB" dirty="0" smtClean="0"/>
              <a:t>clearance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078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198"/>
    </mc:Choice>
    <mc:Fallback xmlns="">
      <p:transition spd="slow" advTm="15198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i="1" dirty="0"/>
              <a:t>“It is not the strongest of the species that survives, nor the most intelligent that survives. It is the one that is the most adaptable to change</a:t>
            </a:r>
            <a:r>
              <a:rPr lang="en-US" i="1" dirty="0" smtClean="0"/>
              <a:t>.”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i="1" dirty="0"/>
              <a:t>– Charles Darwin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6E8C7BDD-EF70-493B-802D-5E1A4C88F269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225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263"/>
    </mc:Choice>
    <mc:Fallback xmlns="">
      <p:transition advTm="263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 smtClean="0"/>
              <a:t>Theory </a:t>
            </a:r>
            <a:r>
              <a:rPr lang="en-GB" dirty="0"/>
              <a:t>behind plugins </a:t>
            </a:r>
            <a:r>
              <a:rPr lang="en-GB" dirty="0">
                <a:hlinkClick r:id="rId3"/>
              </a:rPr>
              <a:t>http://</a:t>
            </a:r>
            <a:r>
              <a:rPr lang="en-GB" dirty="0" smtClean="0">
                <a:hlinkClick r:id="rId3"/>
              </a:rPr>
              <a:t>www.youtube.com/watch?v=FMM-YgK1jmg</a:t>
            </a:r>
            <a:r>
              <a:rPr lang="en-GB" dirty="0" smtClean="0"/>
              <a:t> </a:t>
            </a:r>
            <a:endParaRPr lang="en-US" dirty="0" smtClean="0"/>
          </a:p>
          <a:p>
            <a:r>
              <a:rPr lang="en-US" dirty="0" smtClean="0"/>
              <a:t>Disaggregating CloudStack</a:t>
            </a:r>
          </a:p>
          <a:p>
            <a:pPr lvl="1"/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www.slideshare.net/buildacloud/cloudstack-collaboration-conference-12-refactoring-cloud-stack</a:t>
            </a:r>
            <a:endParaRPr lang="en-US" dirty="0" smtClean="0"/>
          </a:p>
          <a:p>
            <a:pPr lvl="1"/>
            <a:r>
              <a:rPr lang="en-US" dirty="0">
                <a:hlinkClick r:id="rId5"/>
              </a:rPr>
              <a:t>http://</a:t>
            </a:r>
            <a:r>
              <a:rPr lang="en-US" dirty="0" smtClean="0">
                <a:hlinkClick r:id="rId5"/>
              </a:rPr>
              <a:t>www.youtube.com/watch?v=iGk3s68Meh0</a:t>
            </a:r>
            <a:endParaRPr lang="en-US" dirty="0" smtClean="0"/>
          </a:p>
          <a:p>
            <a:r>
              <a:rPr lang="en-GB" dirty="0" smtClean="0"/>
              <a:t>Hyper-V Plugin Wiki</a:t>
            </a:r>
          </a:p>
          <a:p>
            <a:pPr lvl="1"/>
            <a:r>
              <a:rPr lang="en-GB" dirty="0">
                <a:hlinkClick r:id="rId6"/>
              </a:rPr>
              <a:t>https://</a:t>
            </a:r>
            <a:r>
              <a:rPr lang="en-GB" dirty="0" smtClean="0">
                <a:hlinkClick r:id="rId6"/>
              </a:rPr>
              <a:t>cwiki.apache.org/CLOUDSTACK/hyper-v-2012-30-support.html</a:t>
            </a:r>
            <a:r>
              <a:rPr lang="en-GB" dirty="0" smtClean="0"/>
              <a:t> </a:t>
            </a:r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34408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63"/>
    </mc:Choice>
    <mc:Fallback xmlns="">
      <p:transition spd="slow" advTm="1563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Familiar?</a:t>
            </a:r>
            <a:endParaRPr lang="en-US" dirty="0"/>
          </a:p>
        </p:txBody>
      </p:sp>
      <p:pic>
        <p:nvPicPr>
          <p:cNvPr id="1026" name="Picture 2" descr="C:\Users\donall\Desktop\DonalLafferty-at-work - Copy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602393"/>
            <a:ext cx="6048673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8805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6"/>
    </mc:Choice>
    <mc:Fallback xmlns="">
      <p:transition spd="slow" advTm="216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</a:t>
            </a:r>
            <a:r>
              <a:rPr lang="en-US" dirty="0"/>
              <a:t>Call For </a:t>
            </a:r>
            <a:r>
              <a:rPr lang="en-US" dirty="0" smtClean="0"/>
              <a:t>Submissions sets the 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“Open </a:t>
            </a:r>
            <a:r>
              <a:rPr lang="en-US" dirty="0"/>
              <a:t>Source Community Leadership Drives </a:t>
            </a:r>
            <a:r>
              <a:rPr lang="en-US" b="1" dirty="0" smtClean="0"/>
              <a:t>Enterprise-Grade</a:t>
            </a:r>
            <a:r>
              <a:rPr lang="en-US" dirty="0" smtClean="0"/>
              <a:t> </a:t>
            </a:r>
            <a:r>
              <a:rPr lang="en-US" dirty="0"/>
              <a:t>Innovation</a:t>
            </a:r>
            <a:r>
              <a:rPr lang="en-US" dirty="0" smtClean="0"/>
              <a:t>”</a:t>
            </a:r>
          </a:p>
          <a:p>
            <a:pPr lvl="1"/>
            <a:r>
              <a:rPr lang="en-US" dirty="0" err="1" smtClean="0"/>
              <a:t>CloudStack’s</a:t>
            </a:r>
            <a:r>
              <a:rPr lang="en-US" dirty="0" smtClean="0"/>
              <a:t> plugin model permits enterprise-grade adaptions</a:t>
            </a:r>
          </a:p>
          <a:p>
            <a:pPr lvl="1"/>
            <a:endParaRPr lang="en-US" dirty="0"/>
          </a:p>
          <a:p>
            <a:r>
              <a:rPr lang="en-US" dirty="0" smtClean="0"/>
              <a:t>“Apache </a:t>
            </a:r>
            <a:r>
              <a:rPr lang="en-US" dirty="0"/>
              <a:t>initiatives play a key role in powering</a:t>
            </a:r>
            <a:r>
              <a:rPr lang="en-US" b="1" dirty="0"/>
              <a:t> today's </a:t>
            </a:r>
            <a:r>
              <a:rPr lang="en-US" b="1" dirty="0" smtClean="0"/>
              <a:t>Cloud”</a:t>
            </a:r>
          </a:p>
          <a:p>
            <a:pPr lvl="1"/>
            <a:r>
              <a:rPr lang="en-GB" dirty="0" smtClean="0"/>
              <a:t>Plugin model allows cloud to adapt to compute loads (not the other way around)</a:t>
            </a:r>
          </a:p>
          <a:p>
            <a:pPr lvl="2"/>
            <a:endParaRPr lang="en-GB" dirty="0"/>
          </a:p>
          <a:p>
            <a:r>
              <a:rPr lang="en-US" dirty="0" smtClean="0"/>
              <a:t>“particular </a:t>
            </a:r>
            <a:r>
              <a:rPr lang="en-US" dirty="0"/>
              <a:t>focus on those </a:t>
            </a:r>
            <a:r>
              <a:rPr lang="en-US" dirty="0" smtClean="0"/>
              <a:t>[talks] demonstrating </a:t>
            </a:r>
            <a:r>
              <a:rPr lang="en-US" b="1" dirty="0"/>
              <a:t>real-world experience</a:t>
            </a:r>
            <a:r>
              <a:rPr lang="en-US" dirty="0"/>
              <a:t> of solving specific problems</a:t>
            </a:r>
            <a:r>
              <a:rPr lang="en-US" dirty="0" smtClean="0"/>
              <a:t>.”</a:t>
            </a:r>
            <a:endParaRPr lang="en-US" dirty="0"/>
          </a:p>
          <a:p>
            <a:pPr lvl="1"/>
            <a:r>
              <a:rPr lang="en-GB" dirty="0" smtClean="0"/>
              <a:t>Case </a:t>
            </a:r>
            <a:r>
              <a:rPr lang="en-GB" dirty="0"/>
              <a:t>study of </a:t>
            </a:r>
            <a:r>
              <a:rPr lang="en-GB" dirty="0" smtClean="0"/>
              <a:t>adding Hyper-V support </a:t>
            </a:r>
            <a:r>
              <a:rPr lang="en-GB" i="1" dirty="0" smtClean="0"/>
              <a:t>as a newcomer</a:t>
            </a:r>
            <a:endParaRPr lang="en-US" i="1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658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3"/>
    </mc:Choice>
    <mc:Fallback xmlns="">
      <p:transition spd="slow" advTm="163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077" y="928192"/>
            <a:ext cx="8229600" cy="3394472"/>
          </a:xfrm>
        </p:spPr>
        <p:txBody>
          <a:bodyPr lIns="0" tIns="0" rIns="0" bIns="0"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195736" y="2575117"/>
            <a:ext cx="3134220" cy="15683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 defTabSz="457200"/>
            <a:r>
              <a:rPr lang="en-US" dirty="0" smtClean="0">
                <a:solidFill>
                  <a:prstClr val="white"/>
                </a:solidFill>
              </a:rPr>
              <a:t>Orchestration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3156" y="1692599"/>
            <a:ext cx="1598564" cy="24508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 defTabSz="457200"/>
            <a:r>
              <a:rPr lang="en-US" dirty="0" smtClean="0">
                <a:solidFill>
                  <a:prstClr val="white"/>
                </a:solidFill>
              </a:rPr>
              <a:t>Accounts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42030" y="741884"/>
            <a:ext cx="8153400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 defTabSz="457200"/>
            <a:r>
              <a:rPr lang="en-US" dirty="0" smtClean="0">
                <a:solidFill>
                  <a:prstClr val="white"/>
                </a:solidFill>
              </a:rPr>
              <a:t>CloudStack </a:t>
            </a:r>
            <a:r>
              <a:rPr lang="en-US" dirty="0" err="1" smtClean="0">
                <a:solidFill>
                  <a:prstClr val="white"/>
                </a:solidFill>
              </a:rPr>
              <a:t>WebServices</a:t>
            </a:r>
            <a:r>
              <a:rPr lang="en-US" dirty="0" smtClean="0">
                <a:solidFill>
                  <a:prstClr val="white"/>
                </a:solidFill>
              </a:rPr>
              <a:t> API</a:t>
            </a:r>
          </a:p>
        </p:txBody>
      </p:sp>
      <p:sp>
        <p:nvSpPr>
          <p:cNvPr id="7" name="Rectangle 6"/>
          <p:cNvSpPr/>
          <p:nvPr/>
        </p:nvSpPr>
        <p:spPr>
          <a:xfrm>
            <a:off x="553923" y="2075286"/>
            <a:ext cx="1393967" cy="25905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457200"/>
            <a:r>
              <a:rPr lang="en-US" sz="1400" dirty="0" smtClean="0">
                <a:solidFill>
                  <a:prstClr val="white"/>
                </a:solidFill>
              </a:rPr>
              <a:t>Security </a:t>
            </a:r>
            <a:r>
              <a:rPr lang="en-US" sz="1400" dirty="0" err="1" smtClean="0">
                <a:solidFill>
                  <a:prstClr val="white"/>
                </a:solidFill>
              </a:rPr>
              <a:t>Mgr</a:t>
            </a:r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53923" y="2385565"/>
            <a:ext cx="1396145" cy="28924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457200"/>
            <a:r>
              <a:rPr lang="en-US" sz="1400" dirty="0" smtClean="0">
                <a:solidFill>
                  <a:prstClr val="white"/>
                </a:solidFill>
              </a:rPr>
              <a:t>Events Manager</a:t>
            </a:r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53923" y="2729982"/>
            <a:ext cx="1393967" cy="28924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457200"/>
            <a:r>
              <a:rPr lang="en-US" sz="1400" dirty="0" smtClean="0">
                <a:solidFill>
                  <a:prstClr val="white"/>
                </a:solidFill>
              </a:rPr>
              <a:t>Usage Manager</a:t>
            </a:r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53923" y="3071364"/>
            <a:ext cx="1393967" cy="29076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457200"/>
            <a:r>
              <a:rPr lang="en-US" sz="1400" dirty="0" smtClean="0">
                <a:solidFill>
                  <a:prstClr val="white"/>
                </a:solidFill>
              </a:rPr>
              <a:t>Domain Manager</a:t>
            </a:r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53923" y="3412242"/>
            <a:ext cx="1393967" cy="29076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457200"/>
            <a:r>
              <a:rPr lang="en-US" sz="1400" dirty="0" smtClean="0">
                <a:solidFill>
                  <a:prstClr val="white"/>
                </a:solidFill>
              </a:rPr>
              <a:t>Account </a:t>
            </a:r>
            <a:r>
              <a:rPr lang="en-US" sz="1400" dirty="0" err="1" smtClean="0">
                <a:solidFill>
                  <a:prstClr val="white"/>
                </a:solidFill>
              </a:rPr>
              <a:t>Mgr</a:t>
            </a:r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53923" y="3751096"/>
            <a:ext cx="1397030" cy="23062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457200"/>
            <a:r>
              <a:rPr lang="en-US" sz="1400" dirty="0" smtClean="0">
                <a:solidFill>
                  <a:prstClr val="white"/>
                </a:solidFill>
              </a:rPr>
              <a:t>Limits Manager</a:t>
            </a:r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294443" y="2941303"/>
            <a:ext cx="466979" cy="114502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 defTabSz="457200"/>
            <a:r>
              <a:rPr lang="en-US" sz="1400" dirty="0" smtClean="0">
                <a:solidFill>
                  <a:prstClr val="white"/>
                </a:solidFill>
              </a:rPr>
              <a:t>VM Manager</a:t>
            </a:r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326642" y="2941303"/>
            <a:ext cx="536097" cy="114502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 defTabSz="457200"/>
            <a:r>
              <a:rPr lang="en-US" sz="1400" dirty="0" smtClean="0">
                <a:solidFill>
                  <a:prstClr val="white"/>
                </a:solidFill>
              </a:rPr>
              <a:t>Network </a:t>
            </a:r>
            <a:r>
              <a:rPr lang="en-US" sz="1400" dirty="0" err="1" smtClean="0">
                <a:solidFill>
                  <a:prstClr val="white"/>
                </a:solidFill>
              </a:rPr>
              <a:t>Mgr</a:t>
            </a:r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927313" y="2947677"/>
            <a:ext cx="536097" cy="114502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 defTabSz="457200"/>
            <a:r>
              <a:rPr lang="en-US" sz="1400" dirty="0" smtClean="0">
                <a:solidFill>
                  <a:prstClr val="white"/>
                </a:solidFill>
              </a:rPr>
              <a:t>Template </a:t>
            </a:r>
            <a:r>
              <a:rPr lang="en-US" sz="1400" dirty="0" err="1" smtClean="0">
                <a:solidFill>
                  <a:prstClr val="white"/>
                </a:solidFill>
              </a:rPr>
              <a:t>Mgr</a:t>
            </a:r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529859" y="2941303"/>
            <a:ext cx="536097" cy="114502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 defTabSz="457200"/>
            <a:r>
              <a:rPr lang="en-US" sz="1400" dirty="0" smtClean="0">
                <a:solidFill>
                  <a:prstClr val="white"/>
                </a:solidFill>
              </a:rPr>
              <a:t>Snapshot Manager</a:t>
            </a:r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5684490" y="1480871"/>
            <a:ext cx="2667000" cy="26804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 defTabSz="457200"/>
            <a:r>
              <a:rPr lang="en-US" dirty="0" smtClean="0">
                <a:solidFill>
                  <a:prstClr val="white"/>
                </a:solidFill>
              </a:rPr>
              <a:t>Provisioning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68809" y="1072258"/>
            <a:ext cx="1807894" cy="24569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457200"/>
            <a:r>
              <a:rPr lang="en-US" sz="1400" dirty="0" smtClean="0">
                <a:solidFill>
                  <a:prstClr val="white"/>
                </a:solidFill>
              </a:rPr>
              <a:t>OAM&amp;P API</a:t>
            </a:r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491952" y="1072258"/>
            <a:ext cx="1647129" cy="24569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457200"/>
            <a:r>
              <a:rPr lang="en-US" sz="1400" dirty="0" smtClean="0">
                <a:solidFill>
                  <a:prstClr val="white"/>
                </a:solidFill>
              </a:rPr>
              <a:t>End User API</a:t>
            </a:r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272842" y="1072258"/>
            <a:ext cx="1714426" cy="24569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457200"/>
            <a:r>
              <a:rPr lang="en-US" sz="1400" dirty="0" smtClean="0">
                <a:solidFill>
                  <a:prstClr val="white"/>
                </a:solidFill>
              </a:rPr>
              <a:t>AWS API</a:t>
            </a:r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073041" y="1072258"/>
            <a:ext cx="2446187" cy="24569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457200"/>
            <a:r>
              <a:rPr lang="en-US" sz="1400" dirty="0" smtClean="0">
                <a:solidFill>
                  <a:prstClr val="white"/>
                </a:solidFill>
              </a:rPr>
              <a:t>Pluggable Service API Engine</a:t>
            </a:r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5140804" y="2543275"/>
            <a:ext cx="1179752" cy="160020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tIns="0" rIns="0" bIns="0" rtlCol="0" anchor="t" anchorCtr="0"/>
          <a:lstStyle/>
          <a:p>
            <a:pPr algn="ctr" defTabSz="457200"/>
            <a:r>
              <a:rPr lang="en-US" dirty="0" smtClean="0">
                <a:solidFill>
                  <a:prstClr val="white"/>
                </a:solidFill>
              </a:rPr>
              <a:t>Adapters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261511" y="2882636"/>
            <a:ext cx="990600" cy="23011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457200"/>
            <a:r>
              <a:rPr lang="en-US" sz="1000" dirty="0" smtClean="0">
                <a:solidFill>
                  <a:prstClr val="white"/>
                </a:solidFill>
              </a:rPr>
              <a:t>Network Guru</a:t>
            </a:r>
            <a:endParaRPr lang="en-US" sz="1000" dirty="0">
              <a:solidFill>
                <a:prstClr val="white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261511" y="3164846"/>
            <a:ext cx="990600" cy="23062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457200"/>
            <a:r>
              <a:rPr lang="en-US" sz="1000" dirty="0" smtClean="0">
                <a:solidFill>
                  <a:prstClr val="white"/>
                </a:solidFill>
              </a:rPr>
              <a:t>Network Element</a:t>
            </a:r>
            <a:endParaRPr lang="en-US" sz="1000" dirty="0">
              <a:solidFill>
                <a:prstClr val="white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278706" y="3451607"/>
            <a:ext cx="990600" cy="23062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457200"/>
            <a:r>
              <a:rPr lang="en-US" sz="1000" dirty="0" smtClean="0">
                <a:solidFill>
                  <a:prstClr val="white"/>
                </a:solidFill>
              </a:rPr>
              <a:t>Deployment Planner</a:t>
            </a:r>
            <a:endParaRPr lang="en-US" sz="1000" dirty="0">
              <a:solidFill>
                <a:prstClr val="white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298936" y="3735840"/>
            <a:ext cx="990600" cy="23062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457200"/>
            <a:r>
              <a:rPr lang="en-US" sz="1000" dirty="0" smtClean="0">
                <a:solidFill>
                  <a:prstClr val="white"/>
                </a:solidFill>
              </a:rPr>
              <a:t>Hypervisor Guru</a:t>
            </a:r>
            <a:endParaRPr lang="en-US" sz="1000" dirty="0">
              <a:solidFill>
                <a:prstClr val="white"/>
              </a:solidFill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2195736" y="1480871"/>
            <a:ext cx="3247216" cy="10302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 defTabSz="457200"/>
            <a:r>
              <a:rPr lang="en-US" dirty="0" smtClean="0">
                <a:solidFill>
                  <a:prstClr val="white"/>
                </a:solidFill>
              </a:rPr>
              <a:t>Business Logic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6511056" y="2075285"/>
            <a:ext cx="381000" cy="1916465"/>
          </a:xfrm>
          <a:prstGeom prst="roundRect">
            <a:avLst/>
          </a:prstGeom>
          <a:solidFill>
            <a:schemeClr val="accent5">
              <a:alpha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 defTabSz="457200"/>
            <a:r>
              <a:rPr lang="en-GB" sz="1400" dirty="0" smtClean="0">
                <a:solidFill>
                  <a:prstClr val="white"/>
                </a:solidFill>
              </a:rPr>
              <a:t>KVM</a:t>
            </a:r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6974325" y="2075286"/>
            <a:ext cx="381000" cy="1916465"/>
          </a:xfrm>
          <a:prstGeom prst="roundRect">
            <a:avLst/>
          </a:prstGeom>
          <a:solidFill>
            <a:schemeClr val="accent5">
              <a:alpha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 defTabSz="457200"/>
            <a:r>
              <a:rPr lang="en-US" sz="1400" dirty="0" err="1" smtClean="0">
                <a:solidFill>
                  <a:prstClr val="white"/>
                </a:solidFill>
              </a:rPr>
              <a:t>VMWare</a:t>
            </a:r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7425456" y="2075286"/>
            <a:ext cx="381000" cy="1909891"/>
          </a:xfrm>
          <a:prstGeom prst="roundRect">
            <a:avLst/>
          </a:prstGeom>
          <a:solidFill>
            <a:schemeClr val="accent5">
              <a:alpha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 defTabSz="457200"/>
            <a:r>
              <a:rPr lang="en-US" sz="1400" dirty="0" err="1" smtClean="0">
                <a:solidFill>
                  <a:prstClr val="white"/>
                </a:solidFill>
              </a:rPr>
              <a:t>XenServer</a:t>
            </a:r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7882656" y="2075285"/>
            <a:ext cx="381000" cy="1891177"/>
          </a:xfrm>
          <a:prstGeom prst="roundRect">
            <a:avLst/>
          </a:prstGeom>
          <a:solidFill>
            <a:schemeClr val="accent5">
              <a:alpha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 defTabSz="457200"/>
            <a:r>
              <a:rPr lang="en-US" sz="1400" dirty="0" smtClean="0">
                <a:solidFill>
                  <a:prstClr val="white"/>
                </a:solidFill>
              </a:rPr>
              <a:t>OVM</a:t>
            </a:r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2339752" y="1653196"/>
            <a:ext cx="536097" cy="80344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 defTabSz="457200"/>
            <a:r>
              <a:rPr lang="en-US" sz="1400" dirty="0" smtClean="0">
                <a:solidFill>
                  <a:prstClr val="white"/>
                </a:solidFill>
              </a:rPr>
              <a:t>Resource </a:t>
            </a:r>
            <a:r>
              <a:rPr lang="en-US" sz="1400" dirty="0" err="1" smtClean="0">
                <a:solidFill>
                  <a:prstClr val="white"/>
                </a:solidFill>
              </a:rPr>
              <a:t>Mgr</a:t>
            </a:r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551295" y="1882374"/>
            <a:ext cx="536097" cy="57427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 defTabSz="457200"/>
            <a:r>
              <a:rPr lang="en-US" sz="1400" dirty="0" smtClean="0">
                <a:solidFill>
                  <a:prstClr val="white"/>
                </a:solidFill>
              </a:rPr>
              <a:t>Rules </a:t>
            </a:r>
            <a:r>
              <a:rPr lang="en-US" sz="1400" dirty="0" err="1" smtClean="0">
                <a:solidFill>
                  <a:prstClr val="white"/>
                </a:solidFill>
              </a:rPr>
              <a:t>Mgr</a:t>
            </a:r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952031" y="1882374"/>
            <a:ext cx="536097" cy="57427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 defTabSz="457200"/>
            <a:r>
              <a:rPr lang="en-US" sz="1400" dirty="0" smtClean="0">
                <a:solidFill>
                  <a:prstClr val="white"/>
                </a:solidFill>
              </a:rPr>
              <a:t>Update </a:t>
            </a:r>
            <a:br>
              <a:rPr lang="en-US" sz="1400" dirty="0" smtClean="0">
                <a:solidFill>
                  <a:prstClr val="white"/>
                </a:solidFill>
              </a:rPr>
            </a:br>
            <a:r>
              <a:rPr lang="en-US" sz="1400" dirty="0" err="1" smtClean="0">
                <a:solidFill>
                  <a:prstClr val="white"/>
                </a:solidFill>
              </a:rPr>
              <a:t>Mgr</a:t>
            </a:r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194027" y="1882375"/>
            <a:ext cx="519738" cy="54999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 defTabSz="457200"/>
            <a:r>
              <a:rPr lang="en-US" sz="1400" dirty="0" smtClean="0">
                <a:solidFill>
                  <a:prstClr val="white"/>
                </a:solidFill>
              </a:rPr>
              <a:t>HA </a:t>
            </a:r>
          </a:p>
          <a:p>
            <a:pPr algn="ctr" defTabSz="457200"/>
            <a:r>
              <a:rPr lang="en-US" sz="1400" dirty="0" err="1" smtClean="0">
                <a:solidFill>
                  <a:prstClr val="white"/>
                </a:solidFill>
              </a:rPr>
              <a:t>Mgr</a:t>
            </a:r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787620" y="1653195"/>
            <a:ext cx="511316" cy="77916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 defTabSz="457200"/>
            <a:r>
              <a:rPr lang="en-US" sz="1400" dirty="0" smtClean="0">
                <a:solidFill>
                  <a:prstClr val="white"/>
                </a:solidFill>
              </a:rPr>
              <a:t>Capacity </a:t>
            </a:r>
            <a:r>
              <a:rPr lang="en-US" sz="1400" dirty="0" err="1" smtClean="0">
                <a:solidFill>
                  <a:prstClr val="white"/>
                </a:solidFill>
              </a:rPr>
              <a:t>Mgr</a:t>
            </a:r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442030" y="4227934"/>
            <a:ext cx="8153400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 defTabSz="457200"/>
            <a:r>
              <a:rPr lang="en-US" dirty="0" smtClean="0">
                <a:solidFill>
                  <a:prstClr val="white"/>
                </a:solidFill>
              </a:rPr>
              <a:t>Framework</a:t>
            </a:r>
          </a:p>
        </p:txBody>
      </p:sp>
      <p:sp>
        <p:nvSpPr>
          <p:cNvPr id="45" name="Rectangle 44"/>
          <p:cNvSpPr/>
          <p:nvPr/>
        </p:nvSpPr>
        <p:spPr>
          <a:xfrm>
            <a:off x="742280" y="4531407"/>
            <a:ext cx="2351073" cy="3429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457200"/>
            <a:r>
              <a:rPr lang="en-US" sz="1400" dirty="0" smtClean="0">
                <a:solidFill>
                  <a:prstClr val="white"/>
                </a:solidFill>
              </a:rPr>
              <a:t>Agent Manager</a:t>
            </a:r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199056" y="4531407"/>
            <a:ext cx="2351073" cy="3429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457200"/>
            <a:r>
              <a:rPr lang="en-US" sz="1400" dirty="0" smtClean="0">
                <a:solidFill>
                  <a:prstClr val="white"/>
                </a:solidFill>
              </a:rPr>
              <a:t>Cluster Manager</a:t>
            </a:r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5684490" y="4531407"/>
            <a:ext cx="2351073" cy="3429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457200"/>
            <a:r>
              <a:rPr lang="en-US" sz="1400" dirty="0" smtClean="0">
                <a:solidFill>
                  <a:prstClr val="white"/>
                </a:solidFill>
              </a:rPr>
              <a:t>Data Access Layer</a:t>
            </a:r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2808015" y="2941303"/>
            <a:ext cx="466979" cy="114502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 defTabSz="457200"/>
            <a:r>
              <a:rPr lang="en-US" sz="1400" dirty="0">
                <a:solidFill>
                  <a:prstClr val="white"/>
                </a:solidFill>
              </a:rPr>
              <a:t>Storage </a:t>
            </a:r>
            <a:r>
              <a:rPr lang="en-US" sz="1400" dirty="0" err="1">
                <a:solidFill>
                  <a:prstClr val="white"/>
                </a:solidFill>
              </a:rPr>
              <a:t>Mgr</a:t>
            </a:r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52" name="Title 1"/>
          <p:cNvSpPr txBox="1">
            <a:spLocks/>
          </p:cNvSpPr>
          <p:nvPr/>
        </p:nvSpPr>
        <p:spPr>
          <a:xfrm>
            <a:off x="396875" y="102122"/>
            <a:ext cx="8366125" cy="639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Innovators Need the System to </a:t>
            </a:r>
            <a:r>
              <a:rPr lang="en-GB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en-GB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e Disaggregated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016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8"/>
    </mc:Choice>
    <mc:Fallback xmlns="">
      <p:transition spd="slow" advTm="98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87338"/>
            <a:ext cx="2662957" cy="1204292"/>
          </a:xfrm>
        </p:spPr>
        <p:txBody>
          <a:bodyPr/>
          <a:lstStyle/>
          <a:p>
            <a:r>
              <a:rPr lang="en-US" dirty="0" smtClean="0"/>
              <a:t>Jimmy</a:t>
            </a:r>
            <a:br>
              <a:rPr lang="en-US" dirty="0" smtClean="0"/>
            </a:br>
            <a:r>
              <a:rPr lang="en-US" dirty="0" smtClean="0"/>
              <a:t>McMillan…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123478"/>
            <a:ext cx="5256584" cy="4941190"/>
          </a:xfrm>
        </p:spPr>
      </p:pic>
    </p:spTree>
    <p:extLst>
      <p:ext uri="{BB962C8B-B14F-4D97-AF65-F5344CB8AC3E}">
        <p14:creationId xmlns:p14="http://schemas.microsoft.com/office/powerpoint/2010/main" val="3447903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85"/>
    </mc:Choice>
    <mc:Fallback xmlns="">
      <p:transition spd="slow" advTm="785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077" y="928192"/>
            <a:ext cx="8229600" cy="3394472"/>
          </a:xfrm>
        </p:spPr>
        <p:txBody>
          <a:bodyPr lIns="0" tIns="0" rIns="0" bIns="0"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442030" y="1008319"/>
            <a:ext cx="3625914" cy="29954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 defTabSz="457200"/>
            <a:r>
              <a:rPr lang="en-US" dirty="0" err="1" smtClean="0">
                <a:solidFill>
                  <a:prstClr val="white"/>
                </a:solidFill>
              </a:rPr>
              <a:t>CloudStack</a:t>
            </a:r>
            <a:r>
              <a:rPr lang="en-US" dirty="0" smtClean="0">
                <a:solidFill>
                  <a:prstClr val="white"/>
                </a:solidFill>
              </a:rPr>
              <a:t> </a:t>
            </a:r>
            <a:r>
              <a:rPr lang="en-US" sz="2000" dirty="0" smtClean="0">
                <a:solidFill>
                  <a:prstClr val="white"/>
                </a:solidFill>
              </a:rPr>
              <a:t>Orchestration</a:t>
            </a:r>
            <a:endParaRPr lang="en-US" dirty="0" smtClean="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411760" y="1767285"/>
            <a:ext cx="504056" cy="193914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 defTabSz="457200"/>
            <a:r>
              <a:rPr lang="en-US" sz="1600" dirty="0" smtClean="0">
                <a:solidFill>
                  <a:prstClr val="white"/>
                </a:solidFill>
              </a:rPr>
              <a:t>VM Manager</a:t>
            </a:r>
            <a:endParaRPr lang="en-US" sz="1600" dirty="0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11560" y="1767285"/>
            <a:ext cx="536097" cy="193914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 defTabSz="457200"/>
            <a:r>
              <a:rPr lang="en-US" sz="1600" dirty="0" smtClean="0">
                <a:solidFill>
                  <a:prstClr val="white"/>
                </a:solidFill>
              </a:rPr>
              <a:t>Network Manager</a:t>
            </a:r>
            <a:endParaRPr lang="en-US" sz="1600" dirty="0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203442" y="1767285"/>
            <a:ext cx="536097" cy="193914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 defTabSz="457200"/>
            <a:r>
              <a:rPr lang="en-US" sz="1600" dirty="0" smtClean="0">
                <a:solidFill>
                  <a:prstClr val="white"/>
                </a:solidFill>
              </a:rPr>
              <a:t>Template Manager</a:t>
            </a:r>
            <a:endParaRPr lang="en-US" sz="1600" dirty="0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989052" y="1767285"/>
            <a:ext cx="536097" cy="193914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 defTabSz="457200"/>
            <a:r>
              <a:rPr lang="en-US" sz="1600" dirty="0" smtClean="0">
                <a:solidFill>
                  <a:prstClr val="white"/>
                </a:solidFill>
              </a:rPr>
              <a:t>Snapshot Manager</a:t>
            </a:r>
            <a:endParaRPr lang="en-US" sz="1600" dirty="0">
              <a:solidFill>
                <a:prstClr val="white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5684490" y="1107517"/>
            <a:ext cx="2910940" cy="29242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 defTabSz="457200"/>
            <a:r>
              <a:rPr lang="en-US" sz="2000" dirty="0" smtClean="0">
                <a:solidFill>
                  <a:prstClr val="white"/>
                </a:solidFill>
              </a:rPr>
              <a:t>CloudStack Provisioning Plugins</a:t>
            </a:r>
            <a:endParaRPr lang="en-US" sz="2000" dirty="0">
              <a:solidFill>
                <a:prstClr val="white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3851920" y="1107517"/>
            <a:ext cx="1944216" cy="2736403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tIns="0" rIns="0" bIns="0" rtlCol="0" anchor="t" anchorCtr="0"/>
          <a:lstStyle/>
          <a:p>
            <a:pPr algn="ctr" defTabSz="457200"/>
            <a:r>
              <a:rPr lang="en-US" dirty="0" smtClean="0">
                <a:solidFill>
                  <a:prstClr val="white"/>
                </a:solidFill>
              </a:rPr>
              <a:t>Adapters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016660" y="1810132"/>
            <a:ext cx="1623616" cy="37160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457200"/>
            <a:r>
              <a:rPr lang="en-US" dirty="0" smtClean="0">
                <a:solidFill>
                  <a:prstClr val="white"/>
                </a:solidFill>
              </a:rPr>
              <a:t>Network Guru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007781" y="2370344"/>
            <a:ext cx="1632496" cy="37241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457200"/>
            <a:r>
              <a:rPr lang="en-US" dirty="0" err="1" smtClean="0">
                <a:solidFill>
                  <a:prstClr val="white"/>
                </a:solidFill>
              </a:rPr>
              <a:t>HypervisorGuru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4007780" y="2928258"/>
            <a:ext cx="1632496" cy="37241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457200"/>
            <a:r>
              <a:rPr lang="en-GB" dirty="0" smtClean="0">
                <a:solidFill>
                  <a:prstClr val="white"/>
                </a:solidFill>
              </a:rPr>
              <a:t>Etc…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6035435" y="2113365"/>
            <a:ext cx="504056" cy="1606186"/>
          </a:xfrm>
          <a:prstGeom prst="roundRect">
            <a:avLst/>
          </a:prstGeom>
          <a:solidFill>
            <a:schemeClr val="accent5">
              <a:alpha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 defTabSz="457200"/>
            <a:r>
              <a:rPr lang="en-GB" dirty="0" smtClean="0">
                <a:solidFill>
                  <a:prstClr val="white"/>
                </a:solidFill>
              </a:rPr>
              <a:t>KVM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6683497" y="2113365"/>
            <a:ext cx="504065" cy="1606186"/>
          </a:xfrm>
          <a:prstGeom prst="roundRect">
            <a:avLst/>
          </a:prstGeom>
          <a:solidFill>
            <a:schemeClr val="accent5">
              <a:alpha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 defTabSz="457200"/>
            <a:r>
              <a:rPr lang="en-US" dirty="0" err="1" smtClean="0">
                <a:solidFill>
                  <a:prstClr val="white"/>
                </a:solidFill>
              </a:rPr>
              <a:t>VMWare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7330239" y="2119939"/>
            <a:ext cx="505396" cy="1599612"/>
          </a:xfrm>
          <a:prstGeom prst="roundRect">
            <a:avLst/>
          </a:prstGeom>
          <a:solidFill>
            <a:schemeClr val="accent5">
              <a:alpha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 defTabSz="457200"/>
            <a:r>
              <a:rPr lang="en-US" dirty="0" err="1" smtClean="0">
                <a:solidFill>
                  <a:prstClr val="white"/>
                </a:solidFill>
              </a:rPr>
              <a:t>XenServer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8009265" y="2137809"/>
            <a:ext cx="506427" cy="1580898"/>
          </a:xfrm>
          <a:prstGeom prst="roundRect">
            <a:avLst/>
          </a:prstGeom>
          <a:solidFill>
            <a:schemeClr val="accent5">
              <a:alpha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 defTabSz="457200"/>
            <a:r>
              <a:rPr lang="en-US" dirty="0" smtClean="0">
                <a:solidFill>
                  <a:prstClr val="white"/>
                </a:solidFill>
              </a:rPr>
              <a:t>OVM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442030" y="4227934"/>
            <a:ext cx="8153400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 defTabSz="457200"/>
            <a:r>
              <a:rPr lang="en-US" dirty="0" smtClean="0">
                <a:solidFill>
                  <a:prstClr val="white"/>
                </a:solidFill>
              </a:rPr>
              <a:t>Framework</a:t>
            </a:r>
          </a:p>
        </p:txBody>
      </p:sp>
      <p:sp>
        <p:nvSpPr>
          <p:cNvPr id="45" name="Rectangle 44"/>
          <p:cNvSpPr/>
          <p:nvPr/>
        </p:nvSpPr>
        <p:spPr>
          <a:xfrm>
            <a:off x="742280" y="4531407"/>
            <a:ext cx="2351073" cy="3429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457200"/>
            <a:r>
              <a:rPr lang="en-US" sz="1400" dirty="0" smtClean="0">
                <a:solidFill>
                  <a:prstClr val="white"/>
                </a:solidFill>
              </a:rPr>
              <a:t>Agent Manager</a:t>
            </a:r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199056" y="4531407"/>
            <a:ext cx="2351073" cy="3429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457200"/>
            <a:r>
              <a:rPr lang="en-US" sz="1400" dirty="0" smtClean="0">
                <a:solidFill>
                  <a:prstClr val="white"/>
                </a:solidFill>
              </a:rPr>
              <a:t>Cluster Manager</a:t>
            </a:r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5684490" y="4531407"/>
            <a:ext cx="2351073" cy="3429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457200"/>
            <a:r>
              <a:rPr lang="en-US" sz="1400" dirty="0" smtClean="0">
                <a:solidFill>
                  <a:prstClr val="white"/>
                </a:solidFill>
              </a:rPr>
              <a:t>Data Access Layer</a:t>
            </a:r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1788008" y="1767285"/>
            <a:ext cx="551744" cy="193914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 defTabSz="457200"/>
            <a:r>
              <a:rPr lang="en-US" sz="1600" dirty="0">
                <a:solidFill>
                  <a:prstClr val="white"/>
                </a:solidFill>
              </a:rPr>
              <a:t>Storage </a:t>
            </a:r>
            <a:r>
              <a:rPr lang="en-US" sz="1600" dirty="0" smtClean="0">
                <a:solidFill>
                  <a:prstClr val="white"/>
                </a:solidFill>
              </a:rPr>
              <a:t>Manager</a:t>
            </a:r>
            <a:endParaRPr lang="en-US" sz="1600" dirty="0">
              <a:solidFill>
                <a:prstClr val="white"/>
              </a:solidFill>
            </a:endParaRPr>
          </a:p>
        </p:txBody>
      </p:sp>
      <p:sp>
        <p:nvSpPr>
          <p:cNvPr id="52" name="Title 1"/>
          <p:cNvSpPr txBox="1">
            <a:spLocks/>
          </p:cNvSpPr>
          <p:nvPr/>
        </p:nvSpPr>
        <p:spPr>
          <a:xfrm>
            <a:off x="396875" y="102122"/>
            <a:ext cx="8366125" cy="639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Disaggregation Started with Hardware Management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1429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43"/>
    </mc:Choice>
    <mc:Fallback xmlns="">
      <p:transition spd="slow" advTm="843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 that the Plugin serves two masters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211960" y="1200151"/>
            <a:ext cx="4932040" cy="3394472"/>
          </a:xfrm>
        </p:spPr>
        <p:txBody>
          <a:bodyPr>
            <a:normAutofit/>
          </a:bodyPr>
          <a:lstStyle/>
          <a:p>
            <a:r>
              <a:rPr lang="en-US" dirty="0" smtClean="0"/>
              <a:t>Server Component:</a:t>
            </a:r>
          </a:p>
          <a:p>
            <a:pPr lvl="1"/>
            <a:r>
              <a:rPr lang="en-US" sz="1800" dirty="0" smtClean="0"/>
              <a:t>Java </a:t>
            </a:r>
          </a:p>
          <a:p>
            <a:pPr lvl="1"/>
            <a:r>
              <a:rPr lang="en-US" sz="1800" dirty="0" smtClean="0"/>
              <a:t>Adapter APIs </a:t>
            </a:r>
          </a:p>
          <a:p>
            <a:pPr lvl="1"/>
            <a:r>
              <a:rPr lang="en-US" sz="1800" dirty="0" smtClean="0"/>
              <a:t>DAO </a:t>
            </a:r>
          </a:p>
          <a:p>
            <a:pPr lvl="1"/>
            <a:r>
              <a:rPr lang="en-US" sz="1800" dirty="0" err="1" smtClean="0"/>
              <a:t>RESTful</a:t>
            </a:r>
            <a:r>
              <a:rPr lang="en-US" sz="1800" dirty="0" smtClean="0"/>
              <a:t> API</a:t>
            </a:r>
          </a:p>
          <a:p>
            <a:endParaRPr lang="en-US" dirty="0" smtClean="0"/>
          </a:p>
          <a:p>
            <a:r>
              <a:rPr lang="en-US" dirty="0" err="1" smtClean="0"/>
              <a:t>ServerResource</a:t>
            </a:r>
            <a:r>
              <a:rPr lang="en-US" dirty="0" smtClean="0"/>
              <a:t>:</a:t>
            </a:r>
          </a:p>
          <a:p>
            <a:pPr lvl="1"/>
            <a:r>
              <a:rPr lang="en-US" sz="1800" dirty="0" smtClean="0"/>
              <a:t>Agent Proxy, e.g. KVM</a:t>
            </a:r>
          </a:p>
          <a:p>
            <a:pPr lvl="2"/>
            <a:r>
              <a:rPr lang="en-US" sz="1400" dirty="0" smtClean="0"/>
              <a:t>‘Message Bus’ of JSON over TCP</a:t>
            </a:r>
          </a:p>
          <a:p>
            <a:pPr lvl="1"/>
            <a:r>
              <a:rPr lang="en-US" sz="1800" dirty="0" smtClean="0"/>
              <a:t>Direct connect, e.g. </a:t>
            </a:r>
            <a:r>
              <a:rPr lang="en-US" sz="1800" dirty="0" err="1" smtClean="0"/>
              <a:t>XenServer</a:t>
            </a:r>
            <a:endParaRPr lang="en-US" sz="1800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72438" y="1168650"/>
            <a:ext cx="3557531" cy="35620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ile"/>
          <p:cNvSpPr>
            <a:spLocks noEditPoints="1" noChangeArrowheads="1"/>
          </p:cNvSpPr>
          <p:nvPr/>
        </p:nvSpPr>
        <p:spPr bwMode="auto">
          <a:xfrm>
            <a:off x="455135" y="1267228"/>
            <a:ext cx="3099412" cy="1940000"/>
          </a:xfrm>
          <a:custGeom>
            <a:avLst/>
            <a:gdLst>
              <a:gd name="T0" fmla="*/ 10981 w 21600"/>
              <a:gd name="T1" fmla="*/ 3240 h 21600"/>
              <a:gd name="T2" fmla="*/ 0 w 21600"/>
              <a:gd name="T3" fmla="*/ 10800 h 21600"/>
              <a:gd name="T4" fmla="*/ 10800 w 21600"/>
              <a:gd name="T5" fmla="*/ 21600 h 21600"/>
              <a:gd name="T6" fmla="*/ 21600 w 21600"/>
              <a:gd name="T7" fmla="*/ 10800 h 21600"/>
              <a:gd name="T8" fmla="*/ 0 w 21600"/>
              <a:gd name="T9" fmla="*/ 21600 h 21600"/>
              <a:gd name="T10" fmla="*/ 21600 w 21600"/>
              <a:gd name="T11" fmla="*/ 21600 h 21600"/>
              <a:gd name="T12" fmla="*/ 1086 w 21600"/>
              <a:gd name="T13" fmla="*/ 4628 h 21600"/>
              <a:gd name="T14" fmla="*/ 20635 w 21600"/>
              <a:gd name="T15" fmla="*/ 2028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T12" t="T13" r="T14" b="T15"/>
            <a:pathLst>
              <a:path w="21600" h="21600">
                <a:moveTo>
                  <a:pt x="19790" y="3240"/>
                </a:moveTo>
                <a:cubicBezTo>
                  <a:pt x="10981" y="3240"/>
                  <a:pt x="9171" y="3240"/>
                  <a:pt x="9050" y="3086"/>
                </a:cubicBezTo>
                <a:cubicBezTo>
                  <a:pt x="9050" y="2931"/>
                  <a:pt x="8930" y="2777"/>
                  <a:pt x="8930" y="2469"/>
                </a:cubicBezTo>
                <a:cubicBezTo>
                  <a:pt x="8930" y="2160"/>
                  <a:pt x="8809" y="1851"/>
                  <a:pt x="8688" y="1389"/>
                </a:cubicBezTo>
                <a:cubicBezTo>
                  <a:pt x="8568" y="1080"/>
                  <a:pt x="8326" y="771"/>
                  <a:pt x="8085" y="463"/>
                </a:cubicBezTo>
                <a:cubicBezTo>
                  <a:pt x="7723" y="154"/>
                  <a:pt x="7361" y="0"/>
                  <a:pt x="7361" y="0"/>
                </a:cubicBezTo>
                <a:cubicBezTo>
                  <a:pt x="7361" y="0"/>
                  <a:pt x="2293" y="0"/>
                  <a:pt x="2051" y="154"/>
                </a:cubicBezTo>
                <a:cubicBezTo>
                  <a:pt x="1689" y="309"/>
                  <a:pt x="1448" y="463"/>
                  <a:pt x="1327" y="771"/>
                </a:cubicBezTo>
                <a:cubicBezTo>
                  <a:pt x="1207" y="1080"/>
                  <a:pt x="1086" y="1389"/>
                  <a:pt x="965" y="1697"/>
                </a:cubicBezTo>
                <a:cubicBezTo>
                  <a:pt x="845" y="2160"/>
                  <a:pt x="724" y="2314"/>
                  <a:pt x="724" y="2469"/>
                </a:cubicBezTo>
                <a:cubicBezTo>
                  <a:pt x="603" y="2623"/>
                  <a:pt x="603" y="2777"/>
                  <a:pt x="483" y="2931"/>
                </a:cubicBezTo>
                <a:cubicBezTo>
                  <a:pt x="483" y="3086"/>
                  <a:pt x="362" y="3240"/>
                  <a:pt x="241" y="3240"/>
                </a:cubicBezTo>
                <a:lnTo>
                  <a:pt x="0" y="3394"/>
                </a:lnTo>
                <a:lnTo>
                  <a:pt x="0" y="3703"/>
                </a:lnTo>
                <a:lnTo>
                  <a:pt x="0" y="10800"/>
                </a:lnTo>
                <a:lnTo>
                  <a:pt x="0" y="21600"/>
                </a:lnTo>
                <a:lnTo>
                  <a:pt x="10981" y="21600"/>
                </a:lnTo>
                <a:lnTo>
                  <a:pt x="21600" y="21600"/>
                </a:lnTo>
                <a:lnTo>
                  <a:pt x="21600" y="10800"/>
                </a:lnTo>
                <a:lnTo>
                  <a:pt x="21600" y="5246"/>
                </a:lnTo>
                <a:lnTo>
                  <a:pt x="21600" y="4783"/>
                </a:lnTo>
                <a:cubicBezTo>
                  <a:pt x="21479" y="4320"/>
                  <a:pt x="21359" y="4011"/>
                  <a:pt x="21117" y="3703"/>
                </a:cubicBezTo>
                <a:cubicBezTo>
                  <a:pt x="20876" y="3549"/>
                  <a:pt x="20514" y="3394"/>
                  <a:pt x="20152" y="3240"/>
                </a:cubicBez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File"/>
          <p:cNvSpPr>
            <a:spLocks noEditPoints="1" noChangeArrowheads="1"/>
          </p:cNvSpPr>
          <p:nvPr/>
        </p:nvSpPr>
        <p:spPr bwMode="auto">
          <a:xfrm>
            <a:off x="462937" y="3359973"/>
            <a:ext cx="3176530" cy="1233348"/>
          </a:xfrm>
          <a:custGeom>
            <a:avLst/>
            <a:gdLst>
              <a:gd name="T0" fmla="*/ 10981 w 21600"/>
              <a:gd name="T1" fmla="*/ 3240 h 21600"/>
              <a:gd name="T2" fmla="*/ 0 w 21600"/>
              <a:gd name="T3" fmla="*/ 10800 h 21600"/>
              <a:gd name="T4" fmla="*/ 10800 w 21600"/>
              <a:gd name="T5" fmla="*/ 21600 h 21600"/>
              <a:gd name="T6" fmla="*/ 21600 w 21600"/>
              <a:gd name="T7" fmla="*/ 10800 h 21600"/>
              <a:gd name="T8" fmla="*/ 0 w 21600"/>
              <a:gd name="T9" fmla="*/ 21600 h 21600"/>
              <a:gd name="T10" fmla="*/ 21600 w 21600"/>
              <a:gd name="T11" fmla="*/ 21600 h 21600"/>
              <a:gd name="T12" fmla="*/ 1086 w 21600"/>
              <a:gd name="T13" fmla="*/ 4628 h 21600"/>
              <a:gd name="T14" fmla="*/ 20635 w 21600"/>
              <a:gd name="T15" fmla="*/ 2028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T12" t="T13" r="T14" b="T15"/>
            <a:pathLst>
              <a:path w="21600" h="21600">
                <a:moveTo>
                  <a:pt x="19790" y="3240"/>
                </a:moveTo>
                <a:cubicBezTo>
                  <a:pt x="10981" y="3240"/>
                  <a:pt x="9171" y="3240"/>
                  <a:pt x="9050" y="3086"/>
                </a:cubicBezTo>
                <a:cubicBezTo>
                  <a:pt x="9050" y="2931"/>
                  <a:pt x="8930" y="2777"/>
                  <a:pt x="8930" y="2469"/>
                </a:cubicBezTo>
                <a:cubicBezTo>
                  <a:pt x="8930" y="2160"/>
                  <a:pt x="8809" y="1851"/>
                  <a:pt x="8688" y="1389"/>
                </a:cubicBezTo>
                <a:cubicBezTo>
                  <a:pt x="8568" y="1080"/>
                  <a:pt x="8326" y="771"/>
                  <a:pt x="8085" y="463"/>
                </a:cubicBezTo>
                <a:cubicBezTo>
                  <a:pt x="7723" y="154"/>
                  <a:pt x="7361" y="0"/>
                  <a:pt x="7361" y="0"/>
                </a:cubicBezTo>
                <a:cubicBezTo>
                  <a:pt x="7361" y="0"/>
                  <a:pt x="2293" y="0"/>
                  <a:pt x="2051" y="154"/>
                </a:cubicBezTo>
                <a:cubicBezTo>
                  <a:pt x="1689" y="309"/>
                  <a:pt x="1448" y="463"/>
                  <a:pt x="1327" y="771"/>
                </a:cubicBezTo>
                <a:cubicBezTo>
                  <a:pt x="1207" y="1080"/>
                  <a:pt x="1086" y="1389"/>
                  <a:pt x="965" y="1697"/>
                </a:cubicBezTo>
                <a:cubicBezTo>
                  <a:pt x="845" y="2160"/>
                  <a:pt x="724" y="2314"/>
                  <a:pt x="724" y="2469"/>
                </a:cubicBezTo>
                <a:cubicBezTo>
                  <a:pt x="603" y="2623"/>
                  <a:pt x="603" y="2777"/>
                  <a:pt x="483" y="2931"/>
                </a:cubicBezTo>
                <a:cubicBezTo>
                  <a:pt x="483" y="3086"/>
                  <a:pt x="362" y="3240"/>
                  <a:pt x="241" y="3240"/>
                </a:cubicBezTo>
                <a:lnTo>
                  <a:pt x="0" y="3394"/>
                </a:lnTo>
                <a:lnTo>
                  <a:pt x="0" y="3703"/>
                </a:lnTo>
                <a:lnTo>
                  <a:pt x="0" y="10800"/>
                </a:lnTo>
                <a:lnTo>
                  <a:pt x="0" y="21600"/>
                </a:lnTo>
                <a:lnTo>
                  <a:pt x="10981" y="21600"/>
                </a:lnTo>
                <a:lnTo>
                  <a:pt x="21600" y="21600"/>
                </a:lnTo>
                <a:lnTo>
                  <a:pt x="21600" y="10800"/>
                </a:lnTo>
                <a:lnTo>
                  <a:pt x="21600" y="5246"/>
                </a:lnTo>
                <a:lnTo>
                  <a:pt x="21600" y="4783"/>
                </a:lnTo>
                <a:cubicBezTo>
                  <a:pt x="21479" y="4320"/>
                  <a:pt x="21359" y="4011"/>
                  <a:pt x="21117" y="3703"/>
                </a:cubicBezTo>
                <a:cubicBezTo>
                  <a:pt x="20876" y="3549"/>
                  <a:pt x="20514" y="3394"/>
                  <a:pt x="20152" y="3240"/>
                </a:cubicBez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 err="1" smtClean="0"/>
              <a:t>ServerResource</a:t>
            </a:r>
            <a:endParaRPr lang="en-US" dirty="0" smtClean="0"/>
          </a:p>
          <a:p>
            <a:pPr marL="171450" indent="-171450">
              <a:buFontTx/>
              <a:buChar char="-"/>
            </a:pPr>
            <a:r>
              <a:rPr lang="en-US" sz="1000" dirty="0" smtClean="0"/>
              <a:t>Optional.  Required if Plugin needs to be co-located with the resource</a:t>
            </a:r>
          </a:p>
          <a:p>
            <a:pPr marL="171450" indent="-171450">
              <a:buFontTx/>
              <a:buChar char="-"/>
            </a:pPr>
            <a:r>
              <a:rPr lang="en-US" sz="1000" dirty="0" smtClean="0"/>
              <a:t>Implements translation layer to talk to resource</a:t>
            </a:r>
          </a:p>
          <a:p>
            <a:pPr marL="171450" indent="-171450">
              <a:buFontTx/>
              <a:buChar char="-"/>
            </a:pPr>
            <a:r>
              <a:rPr lang="en-US" sz="1000" dirty="0" smtClean="0"/>
              <a:t>Communicates with server component via JSON</a:t>
            </a:r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07536" y="1711688"/>
            <a:ext cx="2825827" cy="28093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400" dirty="0" smtClean="0"/>
              <a:t>Rest API</a:t>
            </a:r>
          </a:p>
        </p:txBody>
      </p:sp>
      <p:sp>
        <p:nvSpPr>
          <p:cNvPr id="8" name="Rectangle 7"/>
          <p:cNvSpPr/>
          <p:nvPr/>
        </p:nvSpPr>
        <p:spPr>
          <a:xfrm>
            <a:off x="607535" y="2069737"/>
            <a:ext cx="381000" cy="1026518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400" dirty="0" smtClean="0"/>
              <a:t>Plugin API</a:t>
            </a:r>
            <a:endParaRPr lang="en-US" sz="1400" dirty="0"/>
          </a:p>
        </p:txBody>
      </p:sp>
      <p:sp>
        <p:nvSpPr>
          <p:cNvPr id="10" name="Rounded Rectangle 9"/>
          <p:cNvSpPr/>
          <p:nvPr/>
        </p:nvSpPr>
        <p:spPr>
          <a:xfrm>
            <a:off x="1140936" y="2810504"/>
            <a:ext cx="2292427" cy="2857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400" dirty="0" smtClean="0"/>
              <a:t>Data Access Layer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140936" y="2069737"/>
            <a:ext cx="2292427" cy="58814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Implementation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622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3"/>
    </mc:Choice>
    <mc:Fallback xmlns="">
      <p:transition spd="slow" advTm="243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1722"/>
            <a:ext cx="1728192" cy="2684044"/>
          </a:xfrm>
        </p:spPr>
        <p:txBody>
          <a:bodyPr/>
          <a:lstStyle/>
          <a:p>
            <a:r>
              <a:rPr lang="en-GB" dirty="0" smtClean="0"/>
              <a:t>That’s the theory…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499992" y="4243400"/>
            <a:ext cx="4536504" cy="900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tabLst/>
              <a:defRPr lang="en-US" sz="2800" b="1" kern="1200">
                <a:solidFill>
                  <a:srgbClr val="4D4F53"/>
                </a:solidFill>
                <a:latin typeface="Arial" pitchFamily="34" charset="0"/>
                <a:ea typeface="+mj-ea"/>
                <a:cs typeface="+mj-cs"/>
              </a:defRPr>
            </a:lvl1pPr>
          </a:lstStyle>
          <a:p>
            <a:pPr algn="r"/>
            <a:r>
              <a:rPr lang="en-GB" dirty="0" smtClean="0"/>
              <a:t>… is it achievable?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761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217"/>
    </mc:Choice>
    <mc:Fallback xmlns="">
      <p:transition spd="slow" advTm="19217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Follow the process for new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96875" y="987575"/>
            <a:ext cx="8747125" cy="3626336"/>
          </a:xfrm>
        </p:spPr>
        <p:txBody>
          <a:bodyPr/>
          <a:lstStyle/>
          <a:p>
            <a:r>
              <a:rPr lang="en-GB" sz="1400" dirty="0" smtClean="0">
                <a:hlinkClick r:id="rId3"/>
              </a:rPr>
              <a:t>https</a:t>
            </a:r>
            <a:r>
              <a:rPr lang="en-GB" sz="1400" dirty="0">
                <a:hlinkClick r:id="rId3"/>
              </a:rPr>
              <a:t>://</a:t>
            </a:r>
            <a:r>
              <a:rPr lang="en-GB" sz="1400" dirty="0" smtClean="0">
                <a:hlinkClick r:id="rId3"/>
              </a:rPr>
              <a:t>cwiki.apache.org/confluence/display/CLOUDSTACK/Adding+new+features+and+design+documents</a:t>
            </a:r>
            <a:endParaRPr lang="en-GB" sz="1400" dirty="0" smtClean="0"/>
          </a:p>
          <a:p>
            <a:pPr lvl="2"/>
            <a:r>
              <a:rPr lang="en-GB" dirty="0" smtClean="0"/>
              <a:t>Announce over mailing list</a:t>
            </a:r>
          </a:p>
          <a:p>
            <a:pPr lvl="3"/>
            <a:r>
              <a:rPr lang="en-GB" dirty="0" smtClean="0"/>
              <a:t>Attempt </a:t>
            </a:r>
            <a:r>
              <a:rPr lang="en-GB" dirty="0"/>
              <a:t>to get </a:t>
            </a:r>
            <a:r>
              <a:rPr lang="en-GB" dirty="0" smtClean="0"/>
              <a:t>consensus</a:t>
            </a:r>
            <a:r>
              <a:rPr lang="en-GB" dirty="0"/>
              <a:t>:</a:t>
            </a:r>
            <a:r>
              <a:rPr lang="en-GB" dirty="0" smtClean="0"/>
              <a:t> awareness </a:t>
            </a:r>
            <a:r>
              <a:rPr lang="en-GB" dirty="0"/>
              <a:t>&amp; acceptance</a:t>
            </a:r>
          </a:p>
          <a:p>
            <a:pPr lvl="2"/>
            <a:r>
              <a:rPr lang="en-GB" dirty="0" smtClean="0"/>
              <a:t>Publish Functional Spec &amp; Design</a:t>
            </a:r>
          </a:p>
          <a:p>
            <a:pPr lvl="2"/>
            <a:r>
              <a:rPr lang="en-GB" dirty="0" smtClean="0"/>
              <a:t>JIRA ticket for feature</a:t>
            </a:r>
          </a:p>
          <a:p>
            <a:pPr lvl="2"/>
            <a:r>
              <a:rPr lang="en-GB" dirty="0" smtClean="0"/>
              <a:t>Setup a </a:t>
            </a:r>
            <a:r>
              <a:rPr lang="en-GB" dirty="0" err="1" smtClean="0"/>
              <a:t>Dev</a:t>
            </a:r>
            <a:r>
              <a:rPr lang="en-GB" dirty="0" smtClean="0"/>
              <a:t> Environment</a:t>
            </a:r>
          </a:p>
          <a:p>
            <a:pPr lvl="2"/>
            <a:r>
              <a:rPr lang="en-GB" dirty="0" smtClean="0"/>
              <a:t>Branch on </a:t>
            </a:r>
            <a:r>
              <a:rPr lang="en-GB" dirty="0" err="1" smtClean="0"/>
              <a:t>github</a:t>
            </a:r>
            <a:r>
              <a:rPr lang="en-GB" dirty="0" smtClean="0"/>
              <a:t>, </a:t>
            </a:r>
            <a:r>
              <a:rPr lang="en-US" dirty="0" smtClean="0"/>
              <a:t>use your own (public) branch</a:t>
            </a:r>
          </a:p>
          <a:p>
            <a:pPr lvl="2"/>
            <a:r>
              <a:rPr lang="en-GB" dirty="0" smtClean="0"/>
              <a:t>Submit changes to Review Board</a:t>
            </a:r>
          </a:p>
          <a:p>
            <a:pPr lvl="3"/>
            <a:r>
              <a:rPr lang="en-GB" dirty="0" smtClean="0"/>
              <a:t>post-review for large packages of changes.</a:t>
            </a:r>
            <a:endParaRPr lang="en-US" dirty="0" smtClean="0"/>
          </a:p>
          <a:p>
            <a:r>
              <a:rPr lang="en-GB" dirty="0" smtClean="0"/>
              <a:t>Decide on the wiki you want</a:t>
            </a:r>
          </a:p>
          <a:p>
            <a:pPr lvl="2"/>
            <a:r>
              <a:rPr lang="en-GB" dirty="0" smtClean="0"/>
              <a:t>Incubator wiki cleaner, simpler view</a:t>
            </a:r>
          </a:p>
          <a:p>
            <a:pPr lvl="3"/>
            <a:r>
              <a:rPr lang="en-GB" dirty="0" smtClean="0">
                <a:hlinkClick r:id="rId4"/>
              </a:rPr>
              <a:t>http</a:t>
            </a:r>
            <a:r>
              <a:rPr lang="en-GB" dirty="0">
                <a:hlinkClick r:id="rId4"/>
              </a:rPr>
              <a:t>://</a:t>
            </a:r>
            <a:r>
              <a:rPr lang="en-GB" dirty="0" smtClean="0">
                <a:hlinkClick r:id="rId4"/>
              </a:rPr>
              <a:t>incubator.apache.org/cloudstack/develop/developer-faq.html</a:t>
            </a:r>
            <a:endParaRPr lang="en-GB" dirty="0" smtClean="0"/>
          </a:p>
          <a:p>
            <a:pPr lvl="2"/>
            <a:r>
              <a:rPr lang="en-GB" dirty="0" smtClean="0"/>
              <a:t>CloudStack wiki for in depth development</a:t>
            </a:r>
          </a:p>
          <a:p>
            <a:pPr lvl="3"/>
            <a:r>
              <a:rPr lang="en-US" dirty="0" smtClean="0">
                <a:hlinkClick r:id="rId5"/>
              </a:rPr>
              <a:t>https</a:t>
            </a:r>
            <a:r>
              <a:rPr lang="en-US" dirty="0">
                <a:hlinkClick r:id="rId5"/>
              </a:rPr>
              <a:t>://</a:t>
            </a:r>
            <a:r>
              <a:rPr lang="en-US" dirty="0" smtClean="0">
                <a:hlinkClick r:id="rId5"/>
              </a:rPr>
              <a:t>cwiki.apache.org/confluence/display/CLOUDSTACK/Home</a:t>
            </a:r>
            <a:endParaRPr lang="en-US" dirty="0" smtClean="0"/>
          </a:p>
          <a:p>
            <a:pPr lvl="2"/>
            <a:r>
              <a:rPr lang="en-GB" dirty="0" smtClean="0"/>
              <a:t>Avoid the pre-Apache wiki (</a:t>
            </a:r>
            <a:r>
              <a:rPr lang="en-GB" dirty="0" smtClean="0">
                <a:hlinkClick r:id="rId6"/>
              </a:rPr>
              <a:t>http</a:t>
            </a:r>
            <a:r>
              <a:rPr lang="en-GB" dirty="0">
                <a:hlinkClick r:id="rId6"/>
              </a:rPr>
              <a:t>://</a:t>
            </a:r>
            <a:r>
              <a:rPr lang="en-GB" dirty="0" smtClean="0">
                <a:hlinkClick r:id="rId6"/>
              </a:rPr>
              <a:t>wiki.cloudstack.org/dashboard.action</a:t>
            </a:r>
            <a:r>
              <a:rPr lang="en-GB" dirty="0" smtClean="0"/>
              <a:t>)</a:t>
            </a:r>
          </a:p>
          <a:p>
            <a:pPr lvl="3"/>
            <a:endParaRPr lang="en-US" dirty="0"/>
          </a:p>
          <a:p>
            <a:pPr marL="163513" lvl="1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4082358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4472"/>
    </mc:Choice>
    <mc:Fallback xmlns="">
      <p:transition spd="slow" advTm="234472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12-11-28-CloudPlatform-Hyper-V3.0">
  <a:themeElements>
    <a:clrScheme name="Custom 49">
      <a:dk1>
        <a:srgbClr val="4D4F53"/>
      </a:dk1>
      <a:lt1>
        <a:sysClr val="window" lastClr="FFFFFF"/>
      </a:lt1>
      <a:dk2>
        <a:srgbClr val="706F5C"/>
      </a:dk2>
      <a:lt2>
        <a:srgbClr val="D6D5CC"/>
      </a:lt2>
      <a:accent1>
        <a:srgbClr val="0079BD"/>
      </a:accent1>
      <a:accent2>
        <a:srgbClr val="70963E"/>
      </a:accent2>
      <a:accent3>
        <a:srgbClr val="844CB0"/>
      </a:accent3>
      <a:accent4>
        <a:srgbClr val="0079BD"/>
      </a:accent4>
      <a:accent5>
        <a:srgbClr val="70963E"/>
      </a:accent5>
      <a:accent6>
        <a:srgbClr val="844CB0"/>
      </a:accent6>
      <a:hlink>
        <a:srgbClr val="00598C"/>
      </a:hlink>
      <a:folHlink>
        <a:srgbClr val="56317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algn="ctr">
          <a:noFill/>
          <a:miter lim="800000"/>
          <a:headEnd/>
          <a:tailEnd/>
        </a:ln>
        <a:effectLst/>
        <a:extLst/>
      </a:spPr>
      <a:bodyPr rtlCol="0" anchor="ctr"/>
      <a:lstStyle>
        <a:defPPr algn="ctr" eaLnBrk="0" fontAlgn="base" hangingPunct="0">
          <a:spcBef>
            <a:spcPct val="0"/>
          </a:spcBef>
          <a:spcAft>
            <a:spcPct val="0"/>
          </a:spcAft>
          <a:defRPr sz="1600" dirty="0" err="1" smtClean="0">
            <a:solidFill>
              <a:srgbClr val="FFFFFF"/>
            </a:solidFill>
            <a:latin typeface="Arial" pitchFamily="34" charset="0"/>
            <a:cs typeface="Arial" pitchFamily="34" charset="0"/>
          </a:defRPr>
        </a:defPPr>
      </a:lstStyle>
    </a:spDef>
    <a:ln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dirty="0" err="1" smtClean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942F26AB1EBB4686638C8EF82047C1" ma:contentTypeVersion="0" ma:contentTypeDescription="Create a new document." ma:contentTypeScope="" ma:versionID="68ee20d621ca3b7073095c7a9b4c8a59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CB547A2-FF19-4BDE-BB5C-9128F9F7522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7A8140B-FE67-4606-8F99-1E3E1EE450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901013A-3A26-4B5F-8D22-206EA1DF74C7}">
  <ds:schemaRefs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www.w3.org/XML/1998/namespace"/>
    <ds:schemaRef ds:uri="http://purl.org/dc/terms/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2012-11-28-CloudPlatform-Hyper-V3.0</Template>
  <TotalTime>0</TotalTime>
  <Words>946</Words>
  <Application>Microsoft Office PowerPoint</Application>
  <PresentationFormat>On-screen Show (16:9)</PresentationFormat>
  <Paragraphs>235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2012-11-28-CloudPlatform-Hyper-V3.0</vt:lpstr>
      <vt:lpstr>1_Office Theme</vt:lpstr>
      <vt:lpstr>PowerPoint Presentation</vt:lpstr>
      <vt:lpstr>Familiar?</vt:lpstr>
      <vt:lpstr>The Call For Submissions sets the context</vt:lpstr>
      <vt:lpstr>PowerPoint Presentation</vt:lpstr>
      <vt:lpstr>Jimmy McMillan…</vt:lpstr>
      <vt:lpstr>PowerPoint Presentation</vt:lpstr>
      <vt:lpstr>Understand that the Plugin serves two masters</vt:lpstr>
      <vt:lpstr>That’s the theory…</vt:lpstr>
      <vt:lpstr>Follow the process for new features</vt:lpstr>
      <vt:lpstr>PowerPoint Presentation</vt:lpstr>
      <vt:lpstr>Reuse and repurpose rather than rewrite</vt:lpstr>
      <vt:lpstr>ServerResource commands are easier to log and replay</vt:lpstr>
      <vt:lpstr>CloudStack is evolving, it may fix your problem</vt:lpstr>
      <vt:lpstr>Make advance preparations for IP clearance</vt:lpstr>
      <vt:lpstr>Bonus Tips – Read at your leisure</vt:lpstr>
      <vt:lpstr>Summary</vt:lpstr>
      <vt:lpstr>PowerPoint Presentation</vt:lpstr>
      <vt:lpstr>References</vt:lpstr>
    </vt:vector>
  </TitlesOfParts>
  <Company>Citrix Systems, Inc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Citrix Systems, Inc</dc:creator>
  <cp:lastModifiedBy>Citrix Systems, Inc</cp:lastModifiedBy>
  <cp:revision>959</cp:revision>
  <dcterms:created xsi:type="dcterms:W3CDTF">2012-11-28T17:15:04Z</dcterms:created>
  <dcterms:modified xsi:type="dcterms:W3CDTF">2013-02-26T18:11:36Z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0x0101001D942F26AB1EBB4686638C8EF82047C1</vt:lpwstr>
  </property>
</Properties>
</file>