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69" r:id="rId2"/>
    <p:sldId id="260" r:id="rId3"/>
    <p:sldId id="284" r:id="rId4"/>
    <p:sldId id="261" r:id="rId5"/>
    <p:sldId id="262" r:id="rId6"/>
    <p:sldId id="285" r:id="rId7"/>
    <p:sldId id="287" r:id="rId8"/>
    <p:sldId id="289" r:id="rId9"/>
    <p:sldId id="303" r:id="rId10"/>
    <p:sldId id="298" r:id="rId11"/>
    <p:sldId id="272" r:id="rId12"/>
    <p:sldId id="273" r:id="rId13"/>
    <p:sldId id="297" r:id="rId14"/>
    <p:sldId id="274" r:id="rId15"/>
    <p:sldId id="300" r:id="rId16"/>
    <p:sldId id="301" r:id="rId17"/>
    <p:sldId id="302" r:id="rId18"/>
    <p:sldId id="30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05" r:id="rId2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FE5FB-A134-0E44-9A2C-990A894829ED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7C37-75CF-1248-A4FE-94D0C0D30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971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 descr="apachecon.jpe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14" y="1"/>
            <a:ext cx="1356686" cy="416194"/>
          </a:xfrm>
          <a:prstGeom prst="rect">
            <a:avLst/>
          </a:prstGeom>
        </p:spPr>
      </p:pic>
      <p:pic>
        <p:nvPicPr>
          <p:cNvPr id="3" name="Picture 2" descr="airavata-tex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7773"/>
            <a:ext cx="1687969" cy="36305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chemeClr val="tx1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indent="0" algn="l" rtl="0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None/>
        <a:defRPr sz="1400" b="0" i="0" u="none" strike="noStrike" cap="none" baseline="0">
          <a:solidFill>
            <a:schemeClr val="tx1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marru@apache.org" TargetMode="External"/><Relationship Id="rId4" Type="http://schemas.openxmlformats.org/officeDocument/2006/relationships/hyperlink" Target="mailto:shahani@apach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ev@community.apach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m-trek.org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m-trek.org/opportunities/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685800" y="1777675"/>
            <a:ext cx="7772400" cy="2009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0">
              <a:buClr>
                <a:schemeClr val="dk1"/>
              </a:buClr>
              <a:buSzPct val="25000"/>
            </a:pPr>
            <a: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Apache Student Induction:</a:t>
            </a:r>
            <a:b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Catalyzing Collaborative Student Research Projects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685800" y="43099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0"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Suresh </a:t>
            </a:r>
            <a:r>
              <a:rPr lang="en-US" sz="3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Marru</a:t>
            </a:r>
            <a:endParaRPr lang="en-US" sz="3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0"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en-US" sz="32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Shahani</a:t>
            </a:r>
            <a:r>
              <a:rPr lang="en-US" sz="3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Markus </a:t>
            </a:r>
            <a:r>
              <a:rPr lang="en-US" sz="32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Weerawarana</a:t>
            </a:r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64532" y="306664"/>
            <a:ext cx="6593068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3200">
                <a:solidFill>
                  <a:srgbClr val="0066CC"/>
                </a:solidFill>
                <a:latin typeface="Trebuchet MS"/>
              </a:rPr>
              <a:t>GSoC in numbers: Countries</a:t>
            </a:r>
            <a:endParaRPr/>
          </a:p>
        </p:txBody>
      </p:sp>
      <p:pic>
        <p:nvPicPr>
          <p:cNvPr id="65" name="Picture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427028" y="1561078"/>
            <a:ext cx="6397138" cy="49771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b="0" dirty="0" err="1">
                <a:solidFill>
                  <a:schemeClr val="accent1"/>
                </a:solidFill>
              </a:rPr>
              <a:t>GSoC</a:t>
            </a:r>
            <a:r>
              <a:rPr lang="en-US" b="0" dirty="0">
                <a:solidFill>
                  <a:schemeClr val="accent1"/>
                </a:solidFill>
              </a:rPr>
              <a:t> Top Schools</a:t>
            </a:r>
          </a:p>
        </p:txBody>
      </p:sp>
      <p:sp>
        <p:nvSpPr>
          <p:cNvPr id="183" name="Shape 183"/>
          <p:cNvSpPr/>
          <p:nvPr/>
        </p:nvSpPr>
        <p:spPr>
          <a:xfrm>
            <a:off x="211730" y="1443037"/>
            <a:ext cx="8714613" cy="48001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err="1">
                <a:solidFill>
                  <a:srgbClr val="4F81BD"/>
                </a:solidFill>
              </a:rPr>
              <a:t>GSoC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4F81BD"/>
                </a:solidFill>
              </a:rPr>
              <a:t>Success at ASF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13890"/>
            <a:ext cx="8229600" cy="491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Apache PMC Perspective</a:t>
            </a:r>
            <a:r>
              <a:rPr lang="en-US" sz="3000" dirty="0">
                <a:solidFill>
                  <a:srgbClr val="000000"/>
                </a:solidFill>
              </a:rPr>
              <a:t>: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Paid software developer for the summer.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Attracting a new member into the project community.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Etc.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Student Perspective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Opportunity to gain (open source) software development experience.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Good payment for rewarding work.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Ability to network and become known within a structured, distributed setting.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823286" y="261304"/>
            <a:ext cx="6593068" cy="9294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3200" dirty="0" err="1">
                <a:solidFill>
                  <a:srgbClr val="0066CC"/>
                </a:solidFill>
                <a:latin typeface="Trebuchet MS"/>
              </a:rPr>
              <a:t>GSoC</a:t>
            </a:r>
            <a:r>
              <a:rPr lang="en-US" sz="3200" dirty="0">
                <a:solidFill>
                  <a:srgbClr val="0066CC"/>
                </a:solidFill>
                <a:latin typeface="Trebuchet MS"/>
              </a:rPr>
              <a:t> in numbers: Students</a:t>
            </a:r>
            <a:endParaRPr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4809424" cy="46021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932741" y="1590088"/>
            <a:ext cx="3754031" cy="49677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Number of students maxed and stabilized around 1200. 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This is not expected to grow in near future, understandable, still thank you Google!!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We need to figure out how to scale, ideas????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How can </a:t>
            </a:r>
            <a:r>
              <a:rPr lang="en-US" sz="4000" b="0" u="none" strike="noStrike" cap="none" baseline="0" dirty="0">
                <a:solidFill>
                  <a:srgbClr val="4F81BD"/>
                </a:solidFill>
                <a:sym typeface="Calibri"/>
              </a:rPr>
              <a:t>we</a:t>
            </a:r>
            <a:r>
              <a:rPr lang="en-US" sz="4000" b="0" i="1" u="none" strike="noStrike" cap="none" baseline="0" dirty="0">
                <a:solidFill>
                  <a:srgbClr val="4F81BD"/>
                </a:solidFill>
                <a:sym typeface="Calibri"/>
              </a:rPr>
              <a:t> </a:t>
            </a:r>
            <a:r>
              <a:rPr lang="en-US" b="0" dirty="0">
                <a:solidFill>
                  <a:srgbClr val="4F81BD"/>
                </a:solidFill>
              </a:rPr>
              <a:t>s</a:t>
            </a:r>
            <a:r>
              <a:rPr lang="en-US" b="0" dirty="0" smtClean="0">
                <a:solidFill>
                  <a:srgbClr val="4F81BD"/>
                </a:solidFill>
              </a:rPr>
              <a:t>ustain </a:t>
            </a:r>
            <a:r>
              <a:rPr lang="en-US" b="0" dirty="0" err="1" smtClean="0">
                <a:solidFill>
                  <a:srgbClr val="4F81BD"/>
                </a:solidFill>
              </a:rPr>
              <a:t>GSoC</a:t>
            </a:r>
            <a:r>
              <a:rPr lang="en-US" b="0" dirty="0" smtClean="0">
                <a:solidFill>
                  <a:srgbClr val="4F81BD"/>
                </a:solidFill>
              </a:rPr>
              <a:t> Students?</a:t>
            </a:r>
            <a:endParaRPr lang="en-US" b="0" dirty="0">
              <a:solidFill>
                <a:srgbClr val="4F81BD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15950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PMCs need to be more engaged and create tutorials and hand hold the students early on. </a:t>
            </a:r>
            <a:endParaRPr lang="en-US" dirty="0" smtClean="0">
              <a:solidFill>
                <a:schemeClr val="tx1"/>
              </a:solidFill>
            </a:endParaRPr>
          </a:p>
          <a:p>
            <a:pPr marL="615950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Remember to teach “Apache Way” </a:t>
            </a:r>
          </a:p>
          <a:p>
            <a:pPr marL="615950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Be more welcoming and appreciative – basically motivate and get them interested.</a:t>
            </a:r>
          </a:p>
          <a:p>
            <a:pPr marL="615950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extra effort will pay off PMCs with long term commitments.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0">
              <a:buNone/>
            </a:pPr>
            <a:r>
              <a:rPr lang="en-US" dirty="0" smtClean="0"/>
              <a:t>Key Success: Integrated Cross Apache Projects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0902" y="4077285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Whirr </a:t>
            </a:r>
            <a:r>
              <a:rPr lang="en-US" dirty="0" smtClean="0"/>
              <a:t>API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096" y="3108211"/>
            <a:ext cx="8362951" cy="1524386"/>
            <a:chOff x="468730" y="2691131"/>
            <a:chExt cx="8362951" cy="15243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4954" y="2691131"/>
              <a:ext cx="1448167" cy="15243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730" y="2917904"/>
              <a:ext cx="1384300" cy="95250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079835" y="3369649"/>
              <a:ext cx="892097" cy="2570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705765" y="3517561"/>
              <a:ext cx="892097" cy="2570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705765" y="3210908"/>
              <a:ext cx="892097" cy="2570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7639" y="3114747"/>
              <a:ext cx="2994042" cy="708590"/>
            </a:xfrm>
            <a:prstGeom prst="rect">
              <a:avLst/>
            </a:prstGeom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122235" y="265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0" dirty="0" smtClean="0">
                <a:solidFill>
                  <a:schemeClr val="accent1"/>
                </a:solidFill>
              </a:rPr>
              <a:t>Success Story from Apache Airavata</a:t>
            </a:r>
            <a:br>
              <a:rPr lang="en-US" sz="3200" b="0" dirty="0" smtClean="0">
                <a:solidFill>
                  <a:schemeClr val="accent1"/>
                </a:solidFill>
              </a:rPr>
            </a:br>
            <a:r>
              <a:rPr lang="en-US" sz="3200" b="0" dirty="0" smtClean="0">
                <a:solidFill>
                  <a:schemeClr val="accent1"/>
                </a:solidFill>
              </a:rPr>
              <a:t> Student: </a:t>
            </a:r>
            <a:r>
              <a:rPr lang="en-US" sz="3200" b="0" dirty="0" err="1" smtClean="0">
                <a:solidFill>
                  <a:schemeClr val="accent1"/>
                </a:solidFill>
              </a:rPr>
              <a:t>Milinda</a:t>
            </a:r>
            <a:r>
              <a:rPr lang="en-US" sz="3200" b="0" dirty="0" smtClean="0">
                <a:solidFill>
                  <a:schemeClr val="accent1"/>
                </a:solidFill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</a:rPr>
              <a:t>Pathirage</a:t>
            </a:r>
            <a:endParaRPr lang="en-US" sz="32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7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2" y="104534"/>
            <a:ext cx="8229600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Core Contributions beyond GSOC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77822" y="1282783"/>
            <a:ext cx="8229600" cy="4967700"/>
          </a:xfrm>
        </p:spPr>
        <p:txBody>
          <a:bodyPr/>
          <a:lstStyle/>
          <a:p>
            <a:pPr marL="577850" indent="-457200">
              <a:buClr>
                <a:schemeClr val="tx1"/>
              </a:buClr>
            </a:pPr>
            <a:r>
              <a:rPr lang="en-US" dirty="0" err="1" smtClean="0">
                <a:solidFill>
                  <a:schemeClr val="tx1"/>
                </a:solidFill>
              </a:rPr>
              <a:t>Milinda</a:t>
            </a:r>
            <a:r>
              <a:rPr lang="en-US" dirty="0" smtClean="0">
                <a:solidFill>
                  <a:schemeClr val="tx1"/>
                </a:solidFill>
              </a:rPr>
              <a:t> realized he could </a:t>
            </a:r>
            <a:r>
              <a:rPr lang="en-US" dirty="0" smtClean="0">
                <a:solidFill>
                  <a:schemeClr val="tx1"/>
                </a:solidFill>
              </a:rPr>
              <a:t>execute his GSOC project, but had great thoughts on how we can fundamentally improve Airavata Architecture to make it easy for future extensions. </a:t>
            </a:r>
          </a:p>
          <a:p>
            <a:pPr marL="577850" indent="-4572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Developer </a:t>
            </a:r>
            <a:r>
              <a:rPr lang="en-US" dirty="0" smtClean="0">
                <a:solidFill>
                  <a:schemeClr val="tx1"/>
                </a:solidFill>
              </a:rPr>
              <a:t>community agreed to </a:t>
            </a:r>
            <a:r>
              <a:rPr lang="en-US" dirty="0" smtClean="0">
                <a:solidFill>
                  <a:schemeClr val="tx1"/>
                </a:solidFill>
              </a:rPr>
              <a:t>the new </a:t>
            </a:r>
            <a:r>
              <a:rPr lang="en-US" dirty="0" smtClean="0">
                <a:solidFill>
                  <a:schemeClr val="tx1"/>
                </a:solidFill>
              </a:rPr>
              <a:t>Architecture.</a:t>
            </a:r>
          </a:p>
          <a:p>
            <a:pPr marL="908050" lvl="1" indent="-3429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Simple</a:t>
            </a:r>
          </a:p>
          <a:p>
            <a:pPr marL="908050" lvl="1" indent="-3429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Easy extendibility. </a:t>
            </a:r>
          </a:p>
          <a:p>
            <a:pPr marL="577850" indent="-4572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Airavata </a:t>
            </a:r>
            <a:r>
              <a:rPr lang="en-US" dirty="0" smtClean="0">
                <a:solidFill>
                  <a:schemeClr val="tx1"/>
                </a:solidFill>
              </a:rPr>
              <a:t>has adopted </a:t>
            </a:r>
            <a:r>
              <a:rPr lang="en-US" dirty="0" smtClean="0">
                <a:solidFill>
                  <a:schemeClr val="tx1"/>
                </a:solidFill>
              </a:rPr>
              <a:t>his proposed new architecture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536" y="6095565"/>
            <a:ext cx="718776" cy="7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4F81BD"/>
                </a:solidFill>
              </a:rPr>
              <a:t>Enhanced Airavata </a:t>
            </a:r>
            <a:r>
              <a:rPr lang="en-US" b="0" dirty="0">
                <a:solidFill>
                  <a:srgbClr val="4F81BD"/>
                </a:solidFill>
              </a:rPr>
              <a:t>A</a:t>
            </a:r>
            <a:r>
              <a:rPr lang="en-US" b="0" dirty="0" smtClean="0">
                <a:solidFill>
                  <a:srgbClr val="4F81BD"/>
                </a:solidFill>
              </a:rPr>
              <a:t>rchitecture</a:t>
            </a:r>
            <a:endParaRPr lang="en-US" b="0" dirty="0">
              <a:solidFill>
                <a:srgbClr val="4F81BD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4491" y="1904469"/>
            <a:ext cx="1484183" cy="894410"/>
            <a:chOff x="1769075" y="2403796"/>
            <a:chExt cx="1484183" cy="894410"/>
          </a:xfrm>
        </p:grpSpPr>
        <p:sp>
          <p:nvSpPr>
            <p:cNvPr id="4" name="Rectangle 3"/>
            <p:cNvSpPr/>
            <p:nvPr/>
          </p:nvSpPr>
          <p:spPr>
            <a:xfrm>
              <a:off x="1769075" y="2403796"/>
              <a:ext cx="1179383" cy="5896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21475" y="2556196"/>
              <a:ext cx="1179383" cy="5896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73875" y="2708596"/>
              <a:ext cx="1179383" cy="5896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triped Right Arrow 6"/>
          <p:cNvSpPr/>
          <p:nvPr/>
        </p:nvSpPr>
        <p:spPr>
          <a:xfrm>
            <a:off x="2540210" y="2615634"/>
            <a:ext cx="559451" cy="1524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7343298" y="3420578"/>
            <a:ext cx="559451" cy="1524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4980183" y="3196240"/>
            <a:ext cx="559451" cy="1524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10800000">
            <a:off x="7307891" y="4654185"/>
            <a:ext cx="559451" cy="1524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338434" y="2423280"/>
            <a:ext cx="1484183" cy="894410"/>
            <a:chOff x="4161673" y="3145806"/>
            <a:chExt cx="1484183" cy="894410"/>
          </a:xfrm>
        </p:grpSpPr>
        <p:sp>
          <p:nvSpPr>
            <p:cNvPr id="14" name="Rectangle 13"/>
            <p:cNvSpPr/>
            <p:nvPr/>
          </p:nvSpPr>
          <p:spPr>
            <a:xfrm>
              <a:off x="4161673" y="3145806"/>
              <a:ext cx="1179383" cy="5896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14073" y="3298206"/>
              <a:ext cx="1179383" cy="5896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6473" y="3450606"/>
              <a:ext cx="1179383" cy="5896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09988" y="3055810"/>
            <a:ext cx="1484183" cy="894410"/>
            <a:chOff x="6158749" y="3797820"/>
            <a:chExt cx="1484183" cy="894410"/>
          </a:xfrm>
        </p:grpSpPr>
        <p:sp>
          <p:nvSpPr>
            <p:cNvPr id="17" name="Rectangle 16"/>
            <p:cNvSpPr/>
            <p:nvPr/>
          </p:nvSpPr>
          <p:spPr>
            <a:xfrm>
              <a:off x="6158749" y="3797820"/>
              <a:ext cx="1179383" cy="589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11149" y="3950220"/>
              <a:ext cx="1179383" cy="589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63549" y="4102620"/>
              <a:ext cx="1179383" cy="589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21064" y="5185253"/>
            <a:ext cx="1489349" cy="893234"/>
            <a:chOff x="4181581" y="2927768"/>
            <a:chExt cx="1489349" cy="893234"/>
          </a:xfrm>
        </p:grpSpPr>
        <p:sp>
          <p:nvSpPr>
            <p:cNvPr id="25" name="Rectangle 24"/>
            <p:cNvSpPr/>
            <p:nvPr/>
          </p:nvSpPr>
          <p:spPr>
            <a:xfrm>
              <a:off x="4181581" y="3231392"/>
              <a:ext cx="1179383" cy="5896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39147" y="3078992"/>
              <a:ext cx="1179383" cy="5896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1547" y="2927768"/>
              <a:ext cx="1179383" cy="5896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22478" y="4604462"/>
            <a:ext cx="1480971" cy="899281"/>
            <a:chOff x="6009182" y="4604462"/>
            <a:chExt cx="1480971" cy="899281"/>
          </a:xfrm>
        </p:grpSpPr>
        <p:sp>
          <p:nvSpPr>
            <p:cNvPr id="29" name="Rectangle 28"/>
            <p:cNvSpPr/>
            <p:nvPr/>
          </p:nvSpPr>
          <p:spPr>
            <a:xfrm>
              <a:off x="6009182" y="4914133"/>
              <a:ext cx="1179383" cy="5896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8370" y="4776851"/>
              <a:ext cx="1179383" cy="5896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10770" y="4604462"/>
              <a:ext cx="1179383" cy="5896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32" name="Striped Right Arrow 31"/>
          <p:cNvSpPr/>
          <p:nvPr/>
        </p:nvSpPr>
        <p:spPr>
          <a:xfrm rot="10800000">
            <a:off x="2540210" y="5583702"/>
            <a:ext cx="559451" cy="1524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riped Right Arrow 32"/>
          <p:cNvSpPr/>
          <p:nvPr/>
        </p:nvSpPr>
        <p:spPr>
          <a:xfrm rot="10800000">
            <a:off x="4832253" y="5111386"/>
            <a:ext cx="559451" cy="1524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85355" y="5288897"/>
            <a:ext cx="1493319" cy="884415"/>
            <a:chOff x="1960851" y="2168709"/>
            <a:chExt cx="1493319" cy="884415"/>
          </a:xfrm>
        </p:grpSpPr>
        <p:sp>
          <p:nvSpPr>
            <p:cNvPr id="36" name="Rectangle 35"/>
            <p:cNvSpPr/>
            <p:nvPr/>
          </p:nvSpPr>
          <p:spPr>
            <a:xfrm>
              <a:off x="1960851" y="2463514"/>
              <a:ext cx="1179383" cy="5896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13251" y="2291375"/>
              <a:ext cx="1179383" cy="5896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74787" y="2168709"/>
              <a:ext cx="1179383" cy="5896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089359" y="2768034"/>
            <a:ext cx="680414" cy="24957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85355" y="2948358"/>
            <a:ext cx="1316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Global </a:t>
            </a:r>
            <a:r>
              <a:rPr lang="en-US" sz="1200" dirty="0" err="1" smtClean="0"/>
              <a:t>InHandlers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52813" y="4806586"/>
            <a:ext cx="1436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Global </a:t>
            </a:r>
            <a:r>
              <a:rPr lang="en-US" sz="1200" dirty="0" err="1" smtClean="0"/>
              <a:t>OutHandlers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104435" y="4878808"/>
            <a:ext cx="2366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Provider specific </a:t>
            </a:r>
            <a:r>
              <a:rPr lang="en-US" sz="1200" dirty="0" err="1" smtClean="0"/>
              <a:t>OutHandlers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477237" y="3985637"/>
            <a:ext cx="2165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Application specific In Handlers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382824" y="4285361"/>
            <a:ext cx="239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Application specific </a:t>
            </a:r>
            <a:r>
              <a:rPr lang="en-US" sz="1200" dirty="0" err="1" smtClean="0"/>
              <a:t>OutHandlers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146498" y="3405955"/>
            <a:ext cx="2366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Provider specific </a:t>
            </a:r>
            <a:r>
              <a:rPr lang="en-US" sz="1200" dirty="0" err="1" smtClean="0"/>
              <a:t>InHandlers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376943" y="3610168"/>
            <a:ext cx="1600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Job Execution Context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7833044" y="3842825"/>
            <a:ext cx="121605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Provider Logic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9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Going beyond GSOC – Student research projects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have to meet academic research goal….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3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/>
                </a:solidFill>
              </a:rPr>
              <a:t>Student Research Projects based on ASF Projects</a:t>
            </a:r>
            <a:endParaRPr lang="en-US"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15950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University of </a:t>
            </a:r>
            <a:r>
              <a:rPr lang="en-US" dirty="0" err="1" smtClean="0">
                <a:solidFill>
                  <a:schemeClr val="tx1"/>
                </a:solidFill>
              </a:rPr>
              <a:t>Moratuwa</a:t>
            </a:r>
            <a:r>
              <a:rPr lang="en-US" dirty="0" smtClean="0">
                <a:solidFill>
                  <a:schemeClr val="tx1"/>
                </a:solidFill>
              </a:rPr>
              <a:t> Master’s </a:t>
            </a:r>
            <a:r>
              <a:rPr lang="en-US" dirty="0">
                <a:solidFill>
                  <a:schemeClr val="tx1"/>
                </a:solidFill>
              </a:rPr>
              <a:t>Research </a:t>
            </a:r>
            <a:r>
              <a:rPr lang="en-US" dirty="0" smtClean="0">
                <a:solidFill>
                  <a:schemeClr val="tx1"/>
                </a:solidFill>
              </a:rPr>
              <a:t>Projects</a:t>
            </a:r>
          </a:p>
          <a:p>
            <a:pPr marL="1016000" lvl="1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chemeClr val="tx1"/>
                </a:solidFill>
              </a:rPr>
              <a:t>Initial </a:t>
            </a:r>
            <a:r>
              <a:rPr lang="en-US" dirty="0">
                <a:solidFill>
                  <a:schemeClr val="tx1"/>
                </a:solidFill>
              </a:rPr>
              <a:t>brainstorming </a:t>
            </a:r>
            <a:r>
              <a:rPr lang="en-US" dirty="0" smtClean="0">
                <a:solidFill>
                  <a:schemeClr val="tx1"/>
                </a:solidFill>
              </a:rPr>
              <a:t>session</a:t>
            </a:r>
          </a:p>
          <a:p>
            <a:pPr marL="1416050" lvl="2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chemeClr val="tx1"/>
                </a:solidFill>
              </a:rPr>
              <a:t>Apache Airavata</a:t>
            </a:r>
          </a:p>
          <a:p>
            <a:pPr marL="1416050" lvl="2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chemeClr val="tx1"/>
                </a:solidFill>
              </a:rPr>
              <a:t>Apache Rave</a:t>
            </a:r>
          </a:p>
          <a:p>
            <a:pPr marL="1416050" lvl="2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chemeClr val="tx1"/>
                </a:solidFill>
              </a:rPr>
              <a:t>Apache OODT</a:t>
            </a:r>
          </a:p>
          <a:p>
            <a:pPr marL="615950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chemeClr val="tx1"/>
                </a:solidFill>
              </a:rPr>
              <a:t>Short Research </a:t>
            </a:r>
            <a:r>
              <a:rPr lang="en-US" dirty="0">
                <a:solidFill>
                  <a:schemeClr val="tx1"/>
                </a:solidFill>
              </a:rPr>
              <a:t>ideas </a:t>
            </a:r>
            <a:endParaRPr lang="en-US" dirty="0">
              <a:solidFill>
                <a:schemeClr val="tx1"/>
              </a:solidFill>
            </a:endParaRPr>
          </a:p>
          <a:p>
            <a:pPr marL="1016000" lvl="1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chemeClr val="tx1"/>
                </a:solidFill>
              </a:rPr>
              <a:t>Published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students</a:t>
            </a:r>
          </a:p>
          <a:p>
            <a:pPr marL="1016000" lvl="1" indent="-45720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 smtClean="0">
                <a:solidFill>
                  <a:schemeClr val="tx1"/>
                </a:solidFill>
              </a:rPr>
              <a:t>Three </a:t>
            </a:r>
            <a:r>
              <a:rPr lang="en-US" dirty="0">
                <a:solidFill>
                  <a:schemeClr val="tx1"/>
                </a:solidFill>
              </a:rPr>
              <a:t>students select 3 projects out of the 5 listed.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!!Opportunity!!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Theo </a:t>
            </a:r>
            <a:r>
              <a:rPr lang="en-US" dirty="0" err="1" smtClean="0">
                <a:solidFill>
                  <a:srgbClr val="000000"/>
                </a:solidFill>
              </a:rPr>
              <a:t>Schlossnagle</a:t>
            </a:r>
            <a:r>
              <a:rPr lang="en-US" dirty="0" smtClean="0">
                <a:solidFill>
                  <a:srgbClr val="000000"/>
                </a:solidFill>
              </a:rPr>
              <a:t> quote from this morning’s keynote: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“ASF is special, the apache brain trust is unparalleled.”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b="0" dirty="0">
                <a:solidFill>
                  <a:schemeClr val="accent1"/>
                </a:solidFill>
              </a:rPr>
              <a:t>Notable Characteristics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224907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/>
              <a:t>Research project duration: 1+ years</a:t>
            </a: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/>
              <a:t>Many interim deadlines and milestones specified by the MSc Program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dirty="0"/>
              <a:t>Research proposal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dirty="0"/>
              <a:t>Literature review report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dirty="0"/>
              <a:t>etc.</a:t>
            </a: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/>
              <a:t>Each student has a "</a:t>
            </a:r>
            <a:r>
              <a:rPr lang="en-US" b="1" dirty="0"/>
              <a:t>local</a:t>
            </a:r>
            <a:r>
              <a:rPr lang="en-US" dirty="0"/>
              <a:t>" supervisor and project "</a:t>
            </a:r>
            <a:r>
              <a:rPr lang="en-US" b="1" dirty="0"/>
              <a:t>mentors</a:t>
            </a:r>
            <a:r>
              <a:rPr lang="en-US" dirty="0"/>
              <a:t>"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b="0" dirty="0">
                <a:solidFill>
                  <a:srgbClr val="4F81BD"/>
                </a:solidFill>
              </a:rPr>
              <a:t>Undergraduate Final Year Project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7850" indent="-457200">
              <a:buClr>
                <a:schemeClr val="tx1"/>
              </a:buClr>
              <a:buSzPct val="100000"/>
            </a:pPr>
            <a:r>
              <a:rPr lang="en-US" dirty="0" err="1" smtClean="0">
                <a:solidFill>
                  <a:schemeClr val="tx1"/>
                </a:solidFill>
              </a:rPr>
              <a:t>MetCat</a:t>
            </a:r>
            <a:r>
              <a:rPr lang="en-US" dirty="0" smtClean="0">
                <a:solidFill>
                  <a:schemeClr val="tx1"/>
                </a:solidFill>
              </a:rPr>
              <a:t>: Designing a Metadata Catalog for Airavata </a:t>
            </a:r>
          </a:p>
          <a:p>
            <a:pPr marL="977900" lvl="1" indent="-4572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Was not so successful as expected. </a:t>
            </a:r>
            <a:endParaRPr lang="en-US" dirty="0" smtClean="0">
              <a:solidFill>
                <a:schemeClr val="tx1"/>
              </a:solidFill>
            </a:endParaRPr>
          </a:p>
          <a:p>
            <a:pPr marL="577850" indent="-457200">
              <a:buClr>
                <a:schemeClr val="tx1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Lessons Learned</a:t>
            </a:r>
          </a:p>
          <a:p>
            <a:pPr marL="977900" lvl="1" indent="-4572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Importance </a:t>
            </a:r>
            <a:r>
              <a:rPr lang="en-US" dirty="0">
                <a:solidFill>
                  <a:schemeClr val="tx1"/>
                </a:solidFill>
              </a:rPr>
              <a:t>of having an engaged </a:t>
            </a:r>
            <a:r>
              <a:rPr lang="en-US" dirty="0" smtClean="0">
                <a:solidFill>
                  <a:schemeClr val="tx1"/>
                </a:solidFill>
              </a:rPr>
              <a:t>“local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supervisor within the academic </a:t>
            </a:r>
            <a:r>
              <a:rPr lang="en-US" dirty="0" smtClean="0">
                <a:solidFill>
                  <a:schemeClr val="tx1"/>
                </a:solidFill>
              </a:rPr>
              <a:t>institution</a:t>
            </a:r>
          </a:p>
          <a:p>
            <a:pPr marL="977900" lvl="1" indent="-4572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Encouraging the students to be more “engaged”.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Next Steps 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4375"/>
              <a:buFont typeface="Courier New"/>
              <a:buChar char="o"/>
            </a:pPr>
            <a:r>
              <a:rPr lang="en-US" dirty="0"/>
              <a:t>Create an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4F81BD"/>
                </a:solidFill>
              </a:rPr>
              <a:t>Apache </a:t>
            </a:r>
            <a:r>
              <a:rPr lang="en-US" dirty="0">
                <a:solidFill>
                  <a:srgbClr val="4F81BD"/>
                </a:solidFill>
              </a:rPr>
              <a:t>student research project </a:t>
            </a:r>
            <a:r>
              <a:rPr lang="en-US" dirty="0" smtClean="0">
                <a:solidFill>
                  <a:srgbClr val="4F81BD"/>
                </a:solidFill>
              </a:rPr>
              <a:t>idea bank</a:t>
            </a:r>
            <a:r>
              <a:rPr lang="en-US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for students to pick projects year round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4375"/>
              <a:buFont typeface="Wingdings"/>
              <a:buChar char="§"/>
            </a:pPr>
            <a:r>
              <a:rPr lang="en-US" dirty="0"/>
              <a:t>Capstone Projects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4375"/>
              <a:buFont typeface="Wingdings"/>
              <a:buChar char="§"/>
            </a:pPr>
            <a:r>
              <a:rPr lang="en-US" dirty="0"/>
              <a:t>Undergraduate group projects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4375"/>
              <a:buFont typeface="Wingdings"/>
              <a:buChar char="§"/>
            </a:pPr>
            <a:r>
              <a:rPr lang="en-US" dirty="0"/>
              <a:t>Graduate Research Projects</a:t>
            </a:r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-US" dirty="0"/>
              <a:t>Framework to create win-win scenarios for the student(s) and the Apache project PMC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b="0" dirty="0">
                <a:solidFill>
                  <a:srgbClr val="4F81BD"/>
                </a:solidFill>
              </a:rPr>
              <a:t>Win-Win for Student(s)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225403"/>
            <a:ext cx="8229600" cy="48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Courier New"/>
              <a:buChar char="o"/>
            </a:pPr>
            <a:r>
              <a:rPr lang="en-US" sz="3000" dirty="0"/>
              <a:t>Harness student skills and interests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Wingdings"/>
              <a:buChar char="§"/>
            </a:pPr>
            <a:r>
              <a:rPr lang="en-US" sz="2400" dirty="0"/>
              <a:t>Make the project work relevant and “required” by aligning with students’ academic curriculum</a:t>
            </a:r>
          </a:p>
          <a:p>
            <a:pPr marL="1828800" lvl="3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4375"/>
              <a:buFont typeface="Courier New"/>
              <a:buChar char="o"/>
            </a:pPr>
            <a:r>
              <a:rPr lang="en-US" dirty="0"/>
              <a:t>As a final year (research) project</a:t>
            </a:r>
          </a:p>
          <a:p>
            <a:pPr marL="1828800" lvl="3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4375"/>
              <a:buFont typeface="Courier New"/>
              <a:buChar char="o"/>
            </a:pPr>
            <a:r>
              <a:rPr lang="en-US" dirty="0"/>
              <a:t>As a Masters-level research project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Wingdings"/>
              <a:buChar char="§"/>
            </a:pPr>
            <a:r>
              <a:rPr lang="en-US" sz="2400" dirty="0"/>
              <a:t>Create an interesting and challenging research problem</a:t>
            </a: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Courier New"/>
              <a:buChar char="o"/>
            </a:pPr>
            <a:r>
              <a:rPr lang="en-US" sz="3000" dirty="0"/>
              <a:t>Sense of satisfaction and achievements</a:t>
            </a:r>
          </a:p>
          <a:p>
            <a:pPr marL="1371600" lvl="2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7291"/>
              <a:buFont typeface="Arial"/>
              <a:buChar char="•"/>
            </a:pPr>
            <a:r>
              <a:rPr lang="en-US" dirty="0"/>
              <a:t>Research publications</a:t>
            </a:r>
          </a:p>
          <a:p>
            <a:pPr marL="1371600" lvl="2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7291"/>
              <a:buFont typeface="Arial"/>
              <a:buChar char="•"/>
            </a:pPr>
            <a:r>
              <a:rPr lang="en-US" dirty="0"/>
              <a:t>Presentations at </a:t>
            </a:r>
            <a:r>
              <a:rPr lang="en-US" dirty="0" err="1"/>
              <a:t>ApacheCon</a:t>
            </a:r>
            <a:r>
              <a:rPr lang="en-US" dirty="0"/>
              <a:t> and similar conferences</a:t>
            </a:r>
          </a:p>
          <a:p>
            <a:pPr marL="1371600" lvl="2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7291"/>
              <a:buFont typeface="Arial"/>
              <a:buChar char="•"/>
            </a:pPr>
            <a:r>
              <a:rPr lang="en-US" dirty="0" err="1"/>
              <a:t>Committership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4F81BD"/>
                </a:solidFill>
              </a:rPr>
              <a:t>Win-Win for PMC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493938"/>
            <a:ext cx="8229600" cy="463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Wingdings"/>
              <a:buChar char="§"/>
            </a:pPr>
            <a:r>
              <a:rPr lang="en-US" sz="3000"/>
              <a:t>Long term (typically 1 year) participant in the project (not a software developer for ~3 months)</a:t>
            </a:r>
          </a:p>
          <a:p>
            <a:endParaRPr lang="en-US" sz="3000"/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Wingdings"/>
              <a:buChar char="§"/>
            </a:pPr>
            <a:r>
              <a:rPr lang="en-US" sz="3000"/>
              <a:t>Accomplish meaningful research-oriented goals either within the project or cross-cutting projects</a:t>
            </a:r>
          </a:p>
          <a:p>
            <a:endParaRPr lang="en-US" sz="3000"/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Wingdings"/>
              <a:buChar char="§"/>
            </a:pPr>
            <a:r>
              <a:rPr lang="en-US" sz="3000"/>
              <a:t>Teach open source/community participation to the next generation workforce :-)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4F81BD"/>
                </a:solidFill>
              </a:rPr>
              <a:t>Potential Best Practice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418815"/>
            <a:ext cx="8229600" cy="470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Wingdings"/>
              <a:buChar char="§"/>
            </a:pPr>
            <a:r>
              <a:rPr lang="en-US" sz="3000"/>
              <a:t>Have a “local” advisor/supervisor from the academic institution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6388"/>
              <a:buFont typeface="Arial"/>
              <a:buChar char="•"/>
            </a:pPr>
            <a:r>
              <a:rPr lang="en-US" sz="2400"/>
              <a:t>Eliminates student learning curve and motivation related issues from PMC mentors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6388"/>
              <a:buFont typeface="Arial"/>
              <a:buChar char="•"/>
            </a:pPr>
            <a:r>
              <a:rPr lang="en-US" sz="2400"/>
              <a:t>The local supervisor would track and ensure project milestones are achieved and that academic deadlines are met</a:t>
            </a:r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6388"/>
              <a:buFont typeface="Arial"/>
              <a:buChar char="•"/>
            </a:pPr>
            <a:r>
              <a:rPr lang="en-US" sz="2400"/>
              <a:t>The win-win for the local advisor would be:</a:t>
            </a:r>
          </a:p>
          <a:p>
            <a:pPr marL="1371600" lvl="2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Courier New"/>
              <a:buChar char="o"/>
            </a:pPr>
            <a:r>
              <a:rPr lang="en-US" sz="1800"/>
              <a:t>Enhanced research collaboration network</a:t>
            </a:r>
          </a:p>
          <a:p>
            <a:pPr marL="1371600" lvl="2" indent="-29845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Courier New"/>
              <a:buChar char="o"/>
            </a:pPr>
            <a:r>
              <a:rPr lang="en-US" sz="1800"/>
              <a:t>Research publications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90500" y="147638"/>
            <a:ext cx="7518299" cy="100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4F81BD"/>
                </a:solidFill>
              </a:rPr>
              <a:t>More thoughts …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56249"/>
              <a:buFont typeface="Arial"/>
              <a:buChar char="•"/>
            </a:pPr>
            <a:r>
              <a:rPr lang="en-US"/>
              <a:t>Structure of Research Project Idea Bank</a:t>
            </a:r>
          </a:p>
          <a:p>
            <a:pPr marL="457200" lvl="0" indent="-419100" rtl="0">
              <a:buClr>
                <a:schemeClr val="dk1"/>
              </a:buClr>
              <a:buSzPct val="156249"/>
              <a:buFont typeface="Arial"/>
              <a:buChar char="•"/>
            </a:pPr>
            <a:r>
              <a:rPr lang="en-US"/>
              <a:t>Engagement model with "local supervisor"</a:t>
            </a:r>
          </a:p>
          <a:p>
            <a:pPr marL="457200" lvl="0" indent="-419100">
              <a:buClr>
                <a:schemeClr val="dk1"/>
              </a:buClr>
              <a:buSzPct val="156249"/>
              <a:buFont typeface="Arial"/>
              <a:buChar char="•"/>
            </a:pPr>
            <a:r>
              <a:rPr lang="en-US"/>
              <a:t>Engagement model with students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Volunteers?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4572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Watch for email threads on community PMC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dev@community.apache.org</a:t>
            </a:r>
            <a:endParaRPr lang="en-US" dirty="0" smtClean="0">
              <a:solidFill>
                <a:schemeClr val="tx1"/>
              </a:solidFill>
            </a:endParaRPr>
          </a:p>
          <a:p>
            <a:pPr marL="577850" indent="-4572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Or contact us directly:</a:t>
            </a:r>
          </a:p>
          <a:p>
            <a:pPr marL="908050" lvl="1" indent="-3429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smarru@apache.org</a:t>
            </a:r>
            <a:endParaRPr lang="en-US" dirty="0" smtClean="0">
              <a:solidFill>
                <a:schemeClr val="tx1"/>
              </a:solidFill>
            </a:endParaRPr>
          </a:p>
          <a:p>
            <a:pPr marL="908050" lvl="1" indent="-342900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shahani@apache.org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88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8" y="3249789"/>
            <a:ext cx="8859132" cy="1533878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What are other efforts in this area …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902935"/>
            <a:ext cx="7772400" cy="1500300"/>
          </a:xfrm>
        </p:spPr>
        <p:txBody>
          <a:bodyPr/>
          <a:lstStyle/>
          <a:p>
            <a:r>
              <a:rPr lang="en-US" dirty="0" smtClean="0"/>
              <a:t>Before we discuss some concrete take home points, lets discuss the relevant landscape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8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308100"/>
            <a:ext cx="8153399" cy="2552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75925"/>
              <a:buFont typeface="Arial"/>
              <a:buChar char="•"/>
            </a:pPr>
            <a:r>
              <a:rPr lang="en-US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Global, grassroots, nonprofit organization (US-501.c.3 pending).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75925"/>
              <a:buFont typeface="Arial"/>
              <a:buChar char="•"/>
            </a:pPr>
            <a:r>
              <a:rPr lang="en-US" sz="17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travel and technology education for STEM scholars from regions affected by the global economic crisis.</a:t>
            </a:r>
            <a:r>
              <a:rPr lang="en-US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75925"/>
              <a:buFont typeface="Arial"/>
              <a:buChar char="•"/>
            </a:pPr>
            <a:r>
              <a:rPr lang="en-US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Beneficiaries “pay it forward” by volunteering to serve as technology evangelists in their home communities in a way that supports STEM-Trek’s broader mission. One way is to help job-seekers improve vocational technical skills. In doing so, they have an opportunity to inform average citizens how science, technology, engineering, and mathematics impact lives. With increased social awareness, STEM-Trek scholars become more considerate innovators in the future.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75925"/>
              <a:buFont typeface="Arial"/>
              <a:buChar char="•"/>
            </a:pPr>
            <a:r>
              <a:rPr lang="en-US" sz="175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www.stem-trek.org</a:t>
            </a:r>
            <a:r>
              <a:rPr lang="en-US" sz="17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FaceBook, LinkedIn or follow on Twitter @STEMTrek.</a:t>
            </a:r>
          </a:p>
        </p:txBody>
      </p:sp>
      <p:sp>
        <p:nvSpPr>
          <p:cNvPr id="93" name="Shape 93"/>
          <p:cNvSpPr/>
          <p:nvPr/>
        </p:nvSpPr>
        <p:spPr>
          <a:xfrm>
            <a:off x="609600" y="4308123"/>
            <a:ext cx="7931410" cy="18478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4" name="Shape 94"/>
          <p:cNvSpPr/>
          <p:nvPr/>
        </p:nvSpPr>
        <p:spPr>
          <a:xfrm>
            <a:off x="838200" y="548085"/>
            <a:ext cx="6934200" cy="42258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5" name="Shape 95"/>
          <p:cNvSpPr txBox="1"/>
          <p:nvPr/>
        </p:nvSpPr>
        <p:spPr>
          <a:xfrm>
            <a:off x="3134650" y="6483096"/>
            <a:ext cx="345082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STEM-TREK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15900" y="84138"/>
            <a:ext cx="787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STEM-Trekkers pay-it-forward!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34650" y="1117600"/>
            <a:ext cx="5526749" cy="52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technology evangelist in your home community!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others learn by contributing whitepapers and participate in online symposiums!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and expand STEM-Trek’s knowledge network to help solve unique challenges that are identified in the field!</a:t>
            </a: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Volunteer! STEM-Trekkers learn how all people (esp. those with disabilities and/or limited technical skills) access information.</a:t>
            </a: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more socially aware. Develop more useful and accessible solutions in the future (avert the lost generation).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APPLICATION DEADLINE </a:t>
            </a:r>
            <a:b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15, 2013!!! </a:t>
            </a:r>
          </a:p>
          <a:p>
            <a:pPr marL="365760" marR="0" lvl="1" indent="-10159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http://www.stem-trek.org/opportunities/</a:t>
            </a:r>
          </a:p>
        </p:txBody>
      </p:sp>
      <p:sp>
        <p:nvSpPr>
          <p:cNvPr id="102" name="Shape 102"/>
          <p:cNvSpPr/>
          <p:nvPr/>
        </p:nvSpPr>
        <p:spPr>
          <a:xfrm>
            <a:off x="393700" y="1117600"/>
            <a:ext cx="2590800" cy="3454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x="609600" y="4648200"/>
            <a:ext cx="1981200" cy="13156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4" name="Shape 104"/>
          <p:cNvSpPr txBox="1"/>
          <p:nvPr/>
        </p:nvSpPr>
        <p:spPr>
          <a:xfrm>
            <a:off x="3134650" y="6483096"/>
            <a:ext cx="345082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STEM-TREK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1244160" y="11431"/>
            <a:ext cx="6593068" cy="62214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2700">
                <a:solidFill>
                  <a:srgbClr val="0066CC"/>
                </a:solidFill>
                <a:latin typeface="Trebuchet MS"/>
              </a:rPr>
              <a:t>www.google-melange.org</a:t>
            </a:r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27" y="327"/>
            <a:ext cx="9123513" cy="6843272"/>
          </a:xfrm>
          <a:prstGeom prst="rect">
            <a:avLst/>
          </a:prstGeom>
        </p:spPr>
      </p:pic>
      <p:sp>
        <p:nvSpPr>
          <p:cNvPr id="39" name="TextShape 2"/>
          <p:cNvSpPr txBox="1"/>
          <p:nvPr/>
        </p:nvSpPr>
        <p:spPr>
          <a:xfrm>
            <a:off x="457498" y="273352"/>
            <a:ext cx="8228763" cy="763557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2900">
                <a:solidFill>
                  <a:srgbClr val="004586"/>
                </a:solidFill>
                <a:latin typeface="Trebuchet MS"/>
              </a:rPr>
              <a:t>www.google-melange.com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64532" y="306664"/>
            <a:ext cx="6593068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3200" dirty="0">
                <a:solidFill>
                  <a:srgbClr val="0066CC"/>
                </a:solidFill>
                <a:latin typeface="Trebuchet MS"/>
                <a:ea typeface="Trebuchet MS"/>
              </a:rPr>
              <a:t>What is Google Summer of Code?</a:t>
            </a:r>
            <a:endParaRPr dirty="0"/>
          </a:p>
        </p:txBody>
      </p:sp>
      <p:sp>
        <p:nvSpPr>
          <p:cNvPr id="43" name="TextShape 2"/>
          <p:cNvSpPr txBox="1"/>
          <p:nvPr/>
        </p:nvSpPr>
        <p:spPr>
          <a:xfrm>
            <a:off x="457172" y="1604841"/>
            <a:ext cx="8228763" cy="452614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2900" dirty="0">
                <a:latin typeface="Trebuchet MS"/>
                <a:ea typeface="Trebuchet MS"/>
              </a:rPr>
              <a:t>Google Summer of Code is a program designed </a:t>
            </a:r>
            <a:r>
              <a:rPr lang="en-US" sz="2900" dirty="0">
                <a:latin typeface="Trebuchet MS"/>
                <a:ea typeface="Trebuchet MS"/>
              </a:rPr>
              <a:t>to</a:t>
            </a:r>
            <a:br>
              <a:rPr lang="en-US" sz="2900" dirty="0">
                <a:latin typeface="Trebuchet MS"/>
                <a:ea typeface="Trebuchet MS"/>
              </a:rPr>
            </a:br>
            <a:r>
              <a:rPr lang="en-US" sz="2900" dirty="0">
                <a:latin typeface="Trebuchet MS"/>
                <a:ea typeface="Trebuchet MS"/>
              </a:rPr>
              <a:t>encourage </a:t>
            </a:r>
            <a:r>
              <a:rPr lang="en-US" sz="2900" dirty="0">
                <a:latin typeface="Trebuchet MS"/>
                <a:ea typeface="Trebuchet MS"/>
              </a:rPr>
              <a:t>college student participation in </a:t>
            </a:r>
            <a:r>
              <a:rPr lang="en-US" sz="2900" dirty="0">
                <a:latin typeface="Trebuchet MS"/>
                <a:ea typeface="Trebuchet MS"/>
              </a:rPr>
              <a:t/>
            </a:r>
            <a:br>
              <a:rPr lang="en-US" sz="2900" dirty="0">
                <a:latin typeface="Trebuchet MS"/>
                <a:ea typeface="Trebuchet MS"/>
              </a:rPr>
            </a:br>
            <a:r>
              <a:rPr lang="en-US" sz="2900" dirty="0">
                <a:latin typeface="Trebuchet MS"/>
                <a:ea typeface="Trebuchet MS"/>
              </a:rPr>
              <a:t>open </a:t>
            </a:r>
            <a:r>
              <a:rPr lang="en-US" sz="2900" dirty="0">
                <a:latin typeface="Trebuchet MS"/>
                <a:ea typeface="Trebuchet MS"/>
              </a:rPr>
              <a:t>source software development.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64532" y="306664"/>
            <a:ext cx="6593068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3200" dirty="0" smtClean="0">
                <a:solidFill>
                  <a:srgbClr val="0066CC"/>
                </a:solidFill>
                <a:latin typeface="Trebuchet MS"/>
                <a:ea typeface="Trebuchet MS"/>
              </a:rPr>
              <a:t>Key Goals of GSOC:</a:t>
            </a:r>
            <a:endParaRPr dirty="0"/>
          </a:p>
        </p:txBody>
      </p:sp>
      <p:sp>
        <p:nvSpPr>
          <p:cNvPr id="47" name="TextShape 2"/>
          <p:cNvSpPr txBox="1"/>
          <p:nvPr/>
        </p:nvSpPr>
        <p:spPr>
          <a:xfrm>
            <a:off x="457172" y="1451673"/>
            <a:ext cx="8228763" cy="452614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207363" indent="-2073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Trebuchet MS"/>
                <a:ea typeface="Trebuchet MS"/>
              </a:rPr>
              <a:t>Inspire young developers to begin participating in </a:t>
            </a:r>
            <a:r>
              <a:rPr lang="en-US" sz="2400" dirty="0">
                <a:latin typeface="Trebuchet MS"/>
                <a:ea typeface="Trebuchet MS"/>
              </a:rPr>
              <a:t/>
            </a:r>
            <a:br>
              <a:rPr lang="en-US" sz="2400" dirty="0">
                <a:latin typeface="Trebuchet MS"/>
                <a:ea typeface="Trebuchet MS"/>
              </a:rPr>
            </a:br>
            <a:r>
              <a:rPr lang="en-US" sz="2400" dirty="0">
                <a:latin typeface="Trebuchet MS"/>
                <a:ea typeface="Trebuchet MS"/>
              </a:rPr>
              <a:t>open </a:t>
            </a:r>
            <a:r>
              <a:rPr lang="en-US" sz="2400" dirty="0">
                <a:latin typeface="Trebuchet MS"/>
                <a:ea typeface="Trebuchet MS"/>
              </a:rPr>
              <a:t>source development</a:t>
            </a:r>
            <a:endParaRPr dirty="0"/>
          </a:p>
          <a:p>
            <a:pPr marL="207363" indent="-2073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Trebuchet MS"/>
                <a:ea typeface="Trebuchet MS"/>
              </a:rPr>
              <a:t>Provide students in computer science and related fields </a:t>
            </a:r>
            <a:r>
              <a:rPr lang="en-US" sz="2400" dirty="0">
                <a:latin typeface="Trebuchet MS"/>
                <a:ea typeface="Trebuchet MS"/>
              </a:rPr>
              <a:t/>
            </a:r>
            <a:br>
              <a:rPr lang="en-US" sz="2400" dirty="0">
                <a:latin typeface="Trebuchet MS"/>
                <a:ea typeface="Trebuchet MS"/>
              </a:rPr>
            </a:br>
            <a:r>
              <a:rPr lang="en-US" sz="2400" dirty="0">
                <a:latin typeface="Trebuchet MS"/>
                <a:ea typeface="Trebuchet MS"/>
              </a:rPr>
              <a:t>the </a:t>
            </a:r>
            <a:r>
              <a:rPr lang="en-US" sz="2400" dirty="0">
                <a:latin typeface="Trebuchet MS"/>
                <a:ea typeface="Trebuchet MS"/>
              </a:rPr>
              <a:t>opportunity to do work related to their academic </a:t>
            </a:r>
            <a:r>
              <a:rPr lang="en-US" sz="2400" dirty="0">
                <a:latin typeface="Trebuchet MS"/>
                <a:ea typeface="Trebuchet MS"/>
              </a:rPr>
              <a:t/>
            </a:r>
            <a:br>
              <a:rPr lang="en-US" sz="2400" dirty="0">
                <a:latin typeface="Trebuchet MS"/>
                <a:ea typeface="Trebuchet MS"/>
              </a:rPr>
            </a:br>
            <a:r>
              <a:rPr lang="en-US" sz="2400" dirty="0">
                <a:latin typeface="Trebuchet MS"/>
                <a:ea typeface="Trebuchet MS"/>
              </a:rPr>
              <a:t>pursuits </a:t>
            </a:r>
            <a:r>
              <a:rPr lang="en-US" sz="2400" dirty="0">
                <a:latin typeface="Trebuchet MS"/>
                <a:ea typeface="Trebuchet MS"/>
              </a:rPr>
              <a:t>during the summer</a:t>
            </a:r>
            <a:endParaRPr dirty="0"/>
          </a:p>
          <a:p>
            <a:pPr marL="207363" indent="-2073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Trebuchet MS"/>
                <a:ea typeface="Trebuchet MS"/>
              </a:rPr>
              <a:t>Give students more exposure to real-world software </a:t>
            </a:r>
            <a:r>
              <a:rPr lang="en-US" sz="2400" dirty="0">
                <a:latin typeface="Trebuchet MS"/>
                <a:ea typeface="Trebuchet MS"/>
              </a:rPr>
              <a:t/>
            </a:r>
            <a:br>
              <a:rPr lang="en-US" sz="2400" dirty="0">
                <a:latin typeface="Trebuchet MS"/>
                <a:ea typeface="Trebuchet MS"/>
              </a:rPr>
            </a:br>
            <a:r>
              <a:rPr lang="en-US" sz="2400" dirty="0">
                <a:latin typeface="Trebuchet MS"/>
                <a:ea typeface="Trebuchet MS"/>
              </a:rPr>
              <a:t>development </a:t>
            </a:r>
            <a:r>
              <a:rPr lang="en-US" sz="2400" dirty="0">
                <a:latin typeface="Trebuchet MS"/>
                <a:ea typeface="Trebuchet MS"/>
              </a:rPr>
              <a:t>scenarios (e.g. distributed development, </a:t>
            </a:r>
            <a:r>
              <a:rPr lang="en-US" sz="2400" dirty="0">
                <a:latin typeface="Trebuchet MS"/>
                <a:ea typeface="Trebuchet MS"/>
              </a:rPr>
              <a:t/>
            </a:r>
            <a:br>
              <a:rPr lang="en-US" sz="2400" dirty="0">
                <a:latin typeface="Trebuchet MS"/>
                <a:ea typeface="Trebuchet MS"/>
              </a:rPr>
            </a:br>
            <a:r>
              <a:rPr lang="en-US" sz="2400" dirty="0">
                <a:latin typeface="Trebuchet MS"/>
                <a:ea typeface="Trebuchet MS"/>
              </a:rPr>
              <a:t>software </a:t>
            </a:r>
            <a:r>
              <a:rPr lang="en-US" sz="2400" dirty="0">
                <a:latin typeface="Trebuchet MS"/>
                <a:ea typeface="Trebuchet MS"/>
              </a:rPr>
              <a:t>licensing questions, mailing list etiquette, etc.)</a:t>
            </a:r>
            <a:endParaRPr dirty="0"/>
          </a:p>
          <a:p>
            <a:pPr marL="207363" indent="-2073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Trebuchet MS"/>
                <a:ea typeface="Trebuchet MS"/>
              </a:rPr>
              <a:t>Get more open source code created and released for </a:t>
            </a:r>
            <a:r>
              <a:rPr lang="en-US" sz="2400" dirty="0">
                <a:latin typeface="Trebuchet MS"/>
                <a:ea typeface="Trebuchet MS"/>
              </a:rPr>
              <a:t/>
            </a:r>
            <a:br>
              <a:rPr lang="en-US" sz="2400" dirty="0">
                <a:latin typeface="Trebuchet MS"/>
                <a:ea typeface="Trebuchet MS"/>
              </a:rPr>
            </a:br>
            <a:r>
              <a:rPr lang="en-US" sz="2400" dirty="0">
                <a:latin typeface="Trebuchet MS"/>
                <a:ea typeface="Trebuchet MS"/>
              </a:rPr>
              <a:t>the </a:t>
            </a:r>
            <a:r>
              <a:rPr lang="en-US" sz="2400" dirty="0">
                <a:latin typeface="Trebuchet MS"/>
                <a:ea typeface="Trebuchet MS"/>
              </a:rPr>
              <a:t>benefit of all</a:t>
            </a:r>
            <a:endParaRPr dirty="0"/>
          </a:p>
          <a:p>
            <a:pPr marL="207363" indent="-2073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Trebuchet MS"/>
                <a:ea typeface="Trebuchet MS"/>
              </a:rPr>
              <a:t>Help open source projects identify and bring in new </a:t>
            </a:r>
            <a:r>
              <a:rPr lang="en-US" sz="2400" dirty="0">
                <a:latin typeface="Trebuchet MS"/>
                <a:ea typeface="Trebuchet MS"/>
              </a:rPr>
              <a:t/>
            </a:r>
            <a:br>
              <a:rPr lang="en-US" sz="2400" dirty="0">
                <a:latin typeface="Trebuchet MS"/>
                <a:ea typeface="Trebuchet MS"/>
              </a:rPr>
            </a:br>
            <a:r>
              <a:rPr lang="en-US" sz="2400" dirty="0">
                <a:latin typeface="Trebuchet MS"/>
                <a:ea typeface="Trebuchet MS"/>
              </a:rPr>
              <a:t>developers </a:t>
            </a:r>
            <a:r>
              <a:rPr lang="en-US" sz="2400" dirty="0">
                <a:latin typeface="Trebuchet MS"/>
                <a:ea typeface="Trebuchet MS"/>
              </a:rPr>
              <a:t>and committers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Global opportunities by GSOC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GSOC has </a:t>
            </a:r>
            <a:r>
              <a:rPr lang="en-US" dirty="0">
                <a:solidFill>
                  <a:srgbClr val="000000"/>
                </a:solidFill>
              </a:rPr>
              <a:t>opened opportunities for student participation in open source projects from around the world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05853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924</Words>
  <Application>Microsoft Macintosh PowerPoint</Application>
  <PresentationFormat>On-screen Show (4:3)</PresentationFormat>
  <Paragraphs>136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/>
      <vt:lpstr>Apache Student Induction: Catalyzing Collaborative Student Research Projects</vt:lpstr>
      <vt:lpstr>!!Opportunity!!</vt:lpstr>
      <vt:lpstr>What are other efforts in this area …</vt:lpstr>
      <vt:lpstr>PowerPoint Presentation</vt:lpstr>
      <vt:lpstr>STEM-Trekkers pay-it-forward!</vt:lpstr>
      <vt:lpstr>PowerPoint Presentation</vt:lpstr>
      <vt:lpstr>PowerPoint Presentation</vt:lpstr>
      <vt:lpstr>PowerPoint Presentation</vt:lpstr>
      <vt:lpstr>Global opportunities by GSOC</vt:lpstr>
      <vt:lpstr>PowerPoint Presentation</vt:lpstr>
      <vt:lpstr>GSoC Top Schools</vt:lpstr>
      <vt:lpstr>GSoC Success at ASF</vt:lpstr>
      <vt:lpstr>PowerPoint Presentation</vt:lpstr>
      <vt:lpstr>How can we sustain GSoC Students?</vt:lpstr>
      <vt:lpstr>PowerPoint Presentation</vt:lpstr>
      <vt:lpstr>Core Contributions beyond GSOC</vt:lpstr>
      <vt:lpstr>Enhanced Airavata Architecture</vt:lpstr>
      <vt:lpstr>Going beyond GSOC – Student research projects</vt:lpstr>
      <vt:lpstr>Student Research Projects based on ASF Projects</vt:lpstr>
      <vt:lpstr>Notable Characteristics</vt:lpstr>
      <vt:lpstr>Undergraduate Final Year Project</vt:lpstr>
      <vt:lpstr>Next Steps …</vt:lpstr>
      <vt:lpstr>Win-Win for Student(s)</vt:lpstr>
      <vt:lpstr>Win-Win for PMC</vt:lpstr>
      <vt:lpstr>Potential Best Practice</vt:lpstr>
      <vt:lpstr>More thoughts …</vt:lpstr>
      <vt:lpstr>Volunteers?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Mitigation Examples …</dc:title>
  <cp:lastModifiedBy>Suresh Marru</cp:lastModifiedBy>
  <cp:revision>66</cp:revision>
  <dcterms:modified xsi:type="dcterms:W3CDTF">2013-02-26T21:38:39Z</dcterms:modified>
</cp:coreProperties>
</file>