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1"/>
    <p:sldMasterId id="2147483669" r:id="rId2"/>
    <p:sldMasterId id="2147483681" r:id="rId3"/>
    <p:sldMasterId id="2147483695" r:id="rId4"/>
    <p:sldMasterId id="2147483707" r:id="rId5"/>
    <p:sldMasterId id="2147483721" r:id="rId6"/>
  </p:sldMasterIdLst>
  <p:notesMasterIdLst>
    <p:notesMasterId r:id="rId36"/>
  </p:notesMasterIdLst>
  <p:sldIdLst>
    <p:sldId id="256" r:id="rId7"/>
    <p:sldId id="284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DE10846-552E-4902-BD24-D74240799B7E}">
  <a:tblStyle styleId="{FDE10846-552E-4902-BD24-D74240799B7E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9" Type="http://schemas.openxmlformats.org/officeDocument/2006/relationships/slide" Target="slides/slide3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27082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73C0137-05E6-9545-8D8C-F07F2C96EB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3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E6D163-C793-AE44-949C-8AA00EB6E2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2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2402" y="2291281"/>
            <a:ext cx="1346400" cy="1921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01760" y="2291281"/>
            <a:ext cx="3902400" cy="1921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70795D-D9F0-6140-8752-A7CB5F72CB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5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762" y="2291281"/>
            <a:ext cx="5361120" cy="11031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2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2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C410A847-9D95-C249-AB91-0EF217C54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78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t" anchorCtr="0"/>
          <a:lstStyle>
            <a:lvl1pPr rtl="0">
              <a:defRPr/>
            </a:lvl1pPr>
            <a:lvl2pPr marL="742873" indent="-285720" rtl="0">
              <a:defRPr/>
            </a:lvl2pPr>
            <a:lvl3pPr marL="1142882" indent="-228577" rtl="0">
              <a:defRPr/>
            </a:lvl3pPr>
            <a:lvl4pPr marL="1600034" indent="-228577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597" indent="0" algn="ctr">
              <a:buNone/>
              <a:defRPr/>
            </a:lvl2pPr>
            <a:lvl3pPr marL="829194" indent="0" algn="ctr">
              <a:buNone/>
              <a:defRPr/>
            </a:lvl3pPr>
            <a:lvl4pPr marL="1243791" indent="0" algn="ctr">
              <a:buNone/>
              <a:defRPr/>
            </a:lvl4pPr>
            <a:lvl5pPr marL="1658388" indent="0" algn="ctr">
              <a:buNone/>
              <a:defRPr/>
            </a:lvl5pPr>
            <a:lvl6pPr marL="2072986" indent="0" algn="ctr">
              <a:buNone/>
              <a:defRPr/>
            </a:lvl6pPr>
            <a:lvl7pPr marL="2487583" indent="0" algn="ctr">
              <a:buNone/>
              <a:defRPr/>
            </a:lvl7pPr>
            <a:lvl8pPr marL="2902180" indent="0" algn="ctr">
              <a:buNone/>
              <a:defRPr/>
            </a:lvl8pPr>
            <a:lvl9pPr marL="331677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ACA87D3-C517-0742-BF92-5076F52E67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94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D3229FC-A321-7145-9D34-2DA8334454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6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597" indent="0">
              <a:buNone/>
              <a:defRPr sz="1600"/>
            </a:lvl2pPr>
            <a:lvl3pPr marL="829194" indent="0">
              <a:buNone/>
              <a:defRPr sz="1500"/>
            </a:lvl3pPr>
            <a:lvl4pPr marL="1243791" indent="0">
              <a:buNone/>
              <a:defRPr sz="1300"/>
            </a:lvl4pPr>
            <a:lvl5pPr marL="1658388" indent="0">
              <a:buNone/>
              <a:defRPr sz="1300"/>
            </a:lvl5pPr>
            <a:lvl6pPr marL="2072986" indent="0">
              <a:buNone/>
              <a:defRPr sz="1300"/>
            </a:lvl6pPr>
            <a:lvl7pPr marL="2487583" indent="0">
              <a:buNone/>
              <a:defRPr sz="1300"/>
            </a:lvl7pPr>
            <a:lvl8pPr marL="2902180" indent="0">
              <a:buNone/>
              <a:defRPr sz="1300"/>
            </a:lvl8pPr>
            <a:lvl9pPr marL="3316777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9D10DDB-25C5-8746-B5DB-3A7B4A9FC6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46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9202" y="1568327"/>
            <a:ext cx="368496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400" y="1568327"/>
            <a:ext cx="368640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EA8592-0C61-C241-96C1-587E50E1CF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4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3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B4053EA-8D70-814B-BCFF-F029EA4DE4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72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003B15-5CCA-FB43-BB2E-6D61C418E6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67F412-061F-5B48-8427-9E296A5C47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4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99612C1-7B2C-0547-82C4-272718C039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67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4" y="273632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4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AE2D40-135E-0E43-9456-EEADDF9E7A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7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4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4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97" indent="0">
              <a:buNone/>
              <a:defRPr sz="2500"/>
            </a:lvl2pPr>
            <a:lvl3pPr marL="829194" indent="0">
              <a:buNone/>
              <a:defRPr sz="2200"/>
            </a:lvl3pPr>
            <a:lvl4pPr marL="1243791" indent="0">
              <a:buNone/>
              <a:defRPr sz="1800"/>
            </a:lvl4pPr>
            <a:lvl5pPr marL="1658388" indent="0">
              <a:buNone/>
              <a:defRPr sz="1800"/>
            </a:lvl5pPr>
            <a:lvl6pPr marL="2072986" indent="0">
              <a:buNone/>
              <a:defRPr sz="1800"/>
            </a:lvl6pPr>
            <a:lvl7pPr marL="2487583" indent="0">
              <a:buNone/>
              <a:defRPr sz="1800"/>
            </a:lvl7pPr>
            <a:lvl8pPr marL="2902180" indent="0">
              <a:buNone/>
              <a:defRPr sz="1800"/>
            </a:lvl8pPr>
            <a:lvl9pPr marL="3316777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4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6EED4DA-8C6C-4C46-961C-42085968FF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85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E9EB795-09D4-E94F-BFE0-B113115EE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600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2482" y="783446"/>
            <a:ext cx="1876320" cy="47683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9200" y="783446"/>
            <a:ext cx="5495040" cy="47683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EB48147-0EBA-7446-BC26-4AA38F01E7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086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73C0137-05E6-9545-8D8C-F07F2C96EB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503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67F412-061F-5B48-8427-9E296A5C47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226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EE4123-6AFC-C44D-B2A6-EC45B5EC74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98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1760" y="3560055"/>
            <a:ext cx="262368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682" y="3560055"/>
            <a:ext cx="262512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22FDB8-3AF7-A94A-A304-C470003E7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1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2789CE-F9B5-FC48-A4F5-07CCCB51C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EE4123-6AFC-C44D-B2A6-EC45B5EC74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862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1A18ABE-E48F-FB4A-AAB6-C893273A7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85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891DE4-087D-6049-94E4-090EEEB7F8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896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273630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DCCB1F-3A1C-CC44-AD45-E9E3666A65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09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C4AAF16-587E-A848-B5B5-A70F1C797B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70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E6D163-C793-AE44-949C-8AA00EB6E2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90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2402" y="2291281"/>
            <a:ext cx="1346400" cy="1921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01760" y="2291281"/>
            <a:ext cx="3902400" cy="1921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70795D-D9F0-6140-8752-A7CB5F72CB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113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762" y="2291281"/>
            <a:ext cx="5361120" cy="11031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2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2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C410A847-9D95-C249-AB91-0EF217C542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867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t" anchorCtr="0"/>
          <a:lstStyle>
            <a:lvl1pPr rtl="0">
              <a:defRPr/>
            </a:lvl1pPr>
            <a:lvl2pPr marL="742873" indent="-285720" rtl="0">
              <a:defRPr/>
            </a:lvl2pPr>
            <a:lvl3pPr marL="1142882" indent="-228577" rtl="0">
              <a:defRPr/>
            </a:lvl3pPr>
            <a:lvl4pPr marL="1600034" indent="-228577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597" indent="0" algn="ctr">
              <a:buNone/>
              <a:defRPr/>
            </a:lvl2pPr>
            <a:lvl3pPr marL="829194" indent="0" algn="ctr">
              <a:buNone/>
              <a:defRPr/>
            </a:lvl3pPr>
            <a:lvl4pPr marL="1243791" indent="0" algn="ctr">
              <a:buNone/>
              <a:defRPr/>
            </a:lvl4pPr>
            <a:lvl5pPr marL="1658388" indent="0" algn="ctr">
              <a:buNone/>
              <a:defRPr/>
            </a:lvl5pPr>
            <a:lvl6pPr marL="2072986" indent="0" algn="ctr">
              <a:buNone/>
              <a:defRPr/>
            </a:lvl6pPr>
            <a:lvl7pPr marL="2487583" indent="0" algn="ctr">
              <a:buNone/>
              <a:defRPr/>
            </a:lvl7pPr>
            <a:lvl8pPr marL="2902180" indent="0" algn="ctr">
              <a:buNone/>
              <a:defRPr/>
            </a:lvl8pPr>
            <a:lvl9pPr marL="331677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6F8672F-F00D-514D-B1E2-B089444B02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543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15C497D-DCDB-1243-B365-E49B5364BD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8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1760" y="3560055"/>
            <a:ext cx="262368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682" y="3560055"/>
            <a:ext cx="262512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22FDB8-3AF7-A94A-A304-C470003E73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98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6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597" indent="0">
              <a:buNone/>
              <a:defRPr sz="1600"/>
            </a:lvl2pPr>
            <a:lvl3pPr marL="829194" indent="0">
              <a:buNone/>
              <a:defRPr sz="1500"/>
            </a:lvl3pPr>
            <a:lvl4pPr marL="1243791" indent="0">
              <a:buNone/>
              <a:defRPr sz="1300"/>
            </a:lvl4pPr>
            <a:lvl5pPr marL="1658388" indent="0">
              <a:buNone/>
              <a:defRPr sz="1300"/>
            </a:lvl5pPr>
            <a:lvl6pPr marL="2072986" indent="0">
              <a:buNone/>
              <a:defRPr sz="1300"/>
            </a:lvl6pPr>
            <a:lvl7pPr marL="2487583" indent="0">
              <a:buNone/>
              <a:defRPr sz="1300"/>
            </a:lvl7pPr>
            <a:lvl8pPr marL="2902180" indent="0">
              <a:buNone/>
              <a:defRPr sz="1300"/>
            </a:lvl8pPr>
            <a:lvl9pPr marL="3316777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304E5B6-BD6A-A748-B6A9-532C4CA868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85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9202" y="1568327"/>
            <a:ext cx="368496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400" y="1568327"/>
            <a:ext cx="368640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29DFE32-E289-3A45-805E-D4AD8284A9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614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3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20F83AB-40AA-B34F-A099-505774C8F0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977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B976CD1-0E59-5940-9617-7C2E8888EC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66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00253C5-32C6-8E4A-84E5-5D1F51BE2A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97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4" y="273632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4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DCB6EF3-1CC1-E745-AF8F-21E35D1D00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03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4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4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97" indent="0">
              <a:buNone/>
              <a:defRPr sz="2500"/>
            </a:lvl2pPr>
            <a:lvl3pPr marL="829194" indent="0">
              <a:buNone/>
              <a:defRPr sz="2200"/>
            </a:lvl3pPr>
            <a:lvl4pPr marL="1243791" indent="0">
              <a:buNone/>
              <a:defRPr sz="1800"/>
            </a:lvl4pPr>
            <a:lvl5pPr marL="1658388" indent="0">
              <a:buNone/>
              <a:defRPr sz="1800"/>
            </a:lvl5pPr>
            <a:lvl6pPr marL="2072986" indent="0">
              <a:buNone/>
              <a:defRPr sz="1800"/>
            </a:lvl6pPr>
            <a:lvl7pPr marL="2487583" indent="0">
              <a:buNone/>
              <a:defRPr sz="1800"/>
            </a:lvl7pPr>
            <a:lvl8pPr marL="2902180" indent="0">
              <a:buNone/>
              <a:defRPr sz="1800"/>
            </a:lvl8pPr>
            <a:lvl9pPr marL="3316777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4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3F5E14-BF27-DC45-BD29-36F53FFC1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75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76388A0-87F4-8049-B283-D3F1569656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384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2482" y="783446"/>
            <a:ext cx="1876320" cy="47683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9200" y="783446"/>
            <a:ext cx="5495040" cy="47683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6DAC7C-7EBD-6846-A129-24FEAE1C21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913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73C0137-05E6-9545-8D8C-F07F2C96EB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3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1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2789CE-F9B5-FC48-A4F5-07CCCB51C3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466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67F412-061F-5B48-8427-9E296A5C47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444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EE4123-6AFC-C44D-B2A6-EC45B5EC74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862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1760" y="3560054"/>
            <a:ext cx="262368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681" y="3560054"/>
            <a:ext cx="2625120" cy="65238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22FDB8-3AF7-A94A-A304-C470003E7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98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2789CE-F9B5-FC48-A4F5-07CCCB51C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466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1A18ABE-E48F-FB4A-AAB6-C893273A7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88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891DE4-087D-6049-94E4-090EEEB7F8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90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DCCB1F-3A1C-CC44-AD45-E9E3666A65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782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C4AAF16-587E-A848-B5B5-A70F1C797B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928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E6D163-C793-AE44-949C-8AA00EB6E2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297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2401" y="2291281"/>
            <a:ext cx="1346400" cy="1921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01760" y="2291281"/>
            <a:ext cx="3902400" cy="1921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70795D-D9F0-6140-8752-A7CB5F72CB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1A18ABE-E48F-FB4A-AAB6-C893273A7A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88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761" y="2291281"/>
            <a:ext cx="5361120" cy="11031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C410A847-9D95-C249-AB91-0EF217C542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782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t" anchorCtr="0"/>
          <a:lstStyle>
            <a:lvl1pPr rtl="0">
              <a:defRPr/>
            </a:lvl1pPr>
            <a:lvl2pPr marL="742873" indent="-285720" rtl="0">
              <a:defRPr/>
            </a:lvl2pPr>
            <a:lvl3pPr marL="1142882" indent="-228577" rtl="0">
              <a:defRPr/>
            </a:lvl3pPr>
            <a:lvl4pPr marL="1600034" indent="-228577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40" indent="0" algn="ctr">
              <a:buNone/>
              <a:defRPr/>
            </a:lvl2pPr>
            <a:lvl3pPr marL="829280" indent="0" algn="ctr">
              <a:buNone/>
              <a:defRPr/>
            </a:lvl3pPr>
            <a:lvl4pPr marL="1243920" indent="0" algn="ctr">
              <a:buNone/>
              <a:defRPr/>
            </a:lvl4pPr>
            <a:lvl5pPr marL="1658560" indent="0" algn="ctr">
              <a:buNone/>
              <a:defRPr/>
            </a:lvl5pPr>
            <a:lvl6pPr marL="2073201" indent="0" algn="ctr">
              <a:buNone/>
              <a:defRPr/>
            </a:lvl6pPr>
            <a:lvl7pPr marL="2487841" indent="0" algn="ctr">
              <a:buNone/>
              <a:defRPr/>
            </a:lvl7pPr>
            <a:lvl8pPr marL="2902481" indent="0" algn="ctr">
              <a:buNone/>
              <a:defRPr/>
            </a:lvl8pPr>
            <a:lvl9pPr marL="33171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ACA87D3-C517-0742-BF92-5076F52E67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942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D3229FC-A321-7145-9D34-2DA8334454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33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5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40" indent="0">
              <a:buNone/>
              <a:defRPr sz="1600"/>
            </a:lvl2pPr>
            <a:lvl3pPr marL="829280" indent="0">
              <a:buNone/>
              <a:defRPr sz="1500"/>
            </a:lvl3pPr>
            <a:lvl4pPr marL="1243920" indent="0">
              <a:buNone/>
              <a:defRPr sz="1300"/>
            </a:lvl4pPr>
            <a:lvl5pPr marL="1658560" indent="0">
              <a:buNone/>
              <a:defRPr sz="1300"/>
            </a:lvl5pPr>
            <a:lvl6pPr marL="2073201" indent="0">
              <a:buNone/>
              <a:defRPr sz="1300"/>
            </a:lvl6pPr>
            <a:lvl7pPr marL="2487841" indent="0">
              <a:buNone/>
              <a:defRPr sz="1300"/>
            </a:lvl7pPr>
            <a:lvl8pPr marL="2902481" indent="0">
              <a:buNone/>
              <a:defRPr sz="1300"/>
            </a:lvl8pPr>
            <a:lvl9pPr marL="331712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9D10DDB-25C5-8746-B5DB-3A7B4A9FC6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460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9202" y="1568327"/>
            <a:ext cx="368496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400" y="1568327"/>
            <a:ext cx="3686400" cy="398345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EA8592-0C61-C241-96C1-587E50E1CF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436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2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B4053EA-8D70-814B-BCFF-F029EA4DE4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725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003B15-5CCA-FB43-BB2E-6D61C418E6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215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99612C1-7B2C-0547-82C4-272718C039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676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3" y="273631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3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AE2D40-135E-0E43-9456-EEADDF9E7A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78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891DE4-087D-6049-94E4-090EEEB7F8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906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3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3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40" indent="0">
              <a:buNone/>
              <a:defRPr sz="2500"/>
            </a:lvl2pPr>
            <a:lvl3pPr marL="829280" indent="0">
              <a:buNone/>
              <a:defRPr sz="2200"/>
            </a:lvl3pPr>
            <a:lvl4pPr marL="1243920" indent="0">
              <a:buNone/>
              <a:defRPr sz="1800"/>
            </a:lvl4pPr>
            <a:lvl5pPr marL="1658560" indent="0">
              <a:buNone/>
              <a:defRPr sz="1800"/>
            </a:lvl5pPr>
            <a:lvl6pPr marL="2073201" indent="0">
              <a:buNone/>
              <a:defRPr sz="1800"/>
            </a:lvl6pPr>
            <a:lvl7pPr marL="2487841" indent="0">
              <a:buNone/>
              <a:defRPr sz="1800"/>
            </a:lvl7pPr>
            <a:lvl8pPr marL="2902481" indent="0">
              <a:buNone/>
              <a:defRPr sz="1800"/>
            </a:lvl8pPr>
            <a:lvl9pPr marL="3317121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3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6EED4DA-8C6C-4C46-961C-42085968FF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855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E9EB795-09D4-E94F-BFE0-B113115EE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6007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2482" y="783445"/>
            <a:ext cx="1876320" cy="47683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9200" y="783445"/>
            <a:ext cx="5495040" cy="47683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EB48147-0EBA-7446-BC26-4AA38F01E7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086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16" tIns="91416" rIns="91416" bIns="91416" anchor="t" anchorCtr="0"/>
          <a:lstStyle>
            <a:lvl1pPr rtl="0">
              <a:defRPr/>
            </a:lvl1pPr>
            <a:lvl2pPr marL="742873" indent="-285720" rtl="0">
              <a:defRPr/>
            </a:lvl2pPr>
            <a:lvl3pPr marL="1142882" indent="-228577" rtl="0">
              <a:defRPr/>
            </a:lvl3pPr>
            <a:lvl4pPr marL="1600034" indent="-228577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273630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DCCB1F-3A1C-CC44-AD45-E9E3666A65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7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C4AAF16-587E-A848-B5B5-A70F1C797B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9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8.xml"/><Relationship Id="rId12" Type="http://schemas.openxmlformats.org/officeDocument/2006/relationships/theme" Target="../theme/theme4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1.xml"/><Relationship Id="rId14" Type="http://schemas.openxmlformats.org/officeDocument/2006/relationships/theme" Target="../theme/theme5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Relationship Id="rId9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3.xml"/><Relationship Id="rId13" Type="http://schemas.openxmlformats.org/officeDocument/2006/relationships/theme" Target="../theme/theme6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3.xml"/><Relationship Id="rId3" Type="http://schemas.openxmlformats.org/officeDocument/2006/relationships/slideLayout" Target="../slideLayouts/slideLayout64.xml"/><Relationship Id="rId4" Type="http://schemas.openxmlformats.org/officeDocument/2006/relationships/slideLayout" Target="../slideLayouts/slideLayout65.xml"/><Relationship Id="rId5" Type="http://schemas.openxmlformats.org/officeDocument/2006/relationships/slideLayout" Target="../slideLayouts/slideLayout66.xml"/><Relationship Id="rId6" Type="http://schemas.openxmlformats.org/officeDocument/2006/relationships/slideLayout" Target="../slideLayouts/slideLayout67.xml"/><Relationship Id="rId7" Type="http://schemas.openxmlformats.org/officeDocument/2006/relationships/slideLayout" Target="../slideLayouts/slideLayout68.xml"/><Relationship Id="rId8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01762" y="2291281"/>
            <a:ext cx="5361120" cy="110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01760" y="3560055"/>
            <a:ext cx="5387040" cy="65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599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582" algn="l"/>
                <a:tab pos="1313162" algn="l"/>
                <a:tab pos="1969745" algn="l"/>
                <a:tab pos="2626327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BA8274C8-530D-E445-8274-45FDD04AAB3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56482" y="1604330"/>
            <a:ext cx="8228160" cy="4526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860" indent="-259178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707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391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6074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758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440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10124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4806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1013" indent="-311013" algn="l" defTabSz="407484" rtl="0" eaLnBrk="1" fontAlgn="base" hangingPunct="1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860" indent="-259178" algn="l" defTabSz="407484" rtl="0" eaLnBrk="1" fontAlgn="base" hangingPunct="1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707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391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6074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758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440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10124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806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9202" y="783445"/>
            <a:ext cx="7509600" cy="619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9202" y="1568327"/>
            <a:ext cx="7509600" cy="398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4"/>
            <a:r>
              <a:rPr lang="en-US"/>
              <a:t>Sixth Outline Level</a:t>
            </a:r>
          </a:p>
          <a:p>
            <a:pPr lvl="4"/>
            <a:r>
              <a:rPr lang="en-US"/>
              <a:t>Seventh Outline Level</a:t>
            </a:r>
          </a:p>
          <a:p>
            <a:pPr lvl="4"/>
            <a:r>
              <a:rPr lang="en-US"/>
              <a:t>Eighth Outline Level</a:t>
            </a:r>
          </a:p>
          <a:p>
            <a:pPr lvl="4"/>
            <a:r>
              <a:rPr lang="en-US"/>
              <a:t>Ninth Outline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3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514" algn="l"/>
                <a:tab pos="1313025" algn="l"/>
                <a:tab pos="1969541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514" algn="l"/>
                <a:tab pos="1313025" algn="l"/>
                <a:tab pos="1969541" algn="l"/>
                <a:tab pos="262605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3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514" algn="l"/>
                <a:tab pos="1313025" algn="l"/>
                <a:tab pos="1969541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AAEBE9F0-2289-C847-93BA-F767F22FA2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790" indent="-259151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599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240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5880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522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161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09802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4441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0981" indent="-310981" algn="l" defTabSz="407442" rtl="0" eaLnBrk="1" fontAlgn="base" hangingPunct="1">
        <a:lnSpc>
          <a:spcPct val="93000"/>
        </a:lnSpc>
        <a:spcBef>
          <a:spcPts val="1304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790" indent="-259151" algn="l" defTabSz="407442" rtl="0" eaLnBrk="1" fontAlgn="base" hangingPunct="1">
        <a:lnSpc>
          <a:spcPct val="93000"/>
        </a:lnSpc>
        <a:spcBef>
          <a:spcPts val="104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599" indent="-207320" algn="l" defTabSz="407442" rtl="0" eaLnBrk="1" fontAlgn="base" hangingPunct="1">
        <a:lnSpc>
          <a:spcPct val="93000"/>
        </a:lnSpc>
        <a:spcBef>
          <a:spcPts val="78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240" indent="-207320" algn="l" defTabSz="407442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5880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522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161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09802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441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4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28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92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56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20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84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48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12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01762" y="2291281"/>
            <a:ext cx="5361120" cy="110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01760" y="3560055"/>
            <a:ext cx="5387040" cy="65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599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582" algn="l"/>
                <a:tab pos="1313162" algn="l"/>
                <a:tab pos="1969745" algn="l"/>
                <a:tab pos="2626327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BA8274C8-530D-E445-8274-45FDD04AA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56482" y="1604330"/>
            <a:ext cx="8228160" cy="4526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860" indent="-259178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707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391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6074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758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440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10124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4806" indent="-207341" algn="ctr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1013" indent="-311013" algn="l" defTabSz="407484" rtl="0" eaLnBrk="1" fontAlgn="base" hangingPunct="1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860" indent="-259178" algn="l" defTabSz="407484" rtl="0" eaLnBrk="1" fontAlgn="base" hangingPunct="1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707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391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6074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758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440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10124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806" indent="-207341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9202" y="783445"/>
            <a:ext cx="7509600" cy="619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9202" y="1568327"/>
            <a:ext cx="7509600" cy="398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4"/>
            <a:r>
              <a:rPr lang="en-US"/>
              <a:t>Sixth Outline Level</a:t>
            </a:r>
          </a:p>
          <a:p>
            <a:pPr lvl="4"/>
            <a:r>
              <a:rPr lang="en-US"/>
              <a:t>Seventh Outline Level</a:t>
            </a:r>
          </a:p>
          <a:p>
            <a:pPr lvl="4"/>
            <a:r>
              <a:rPr lang="en-US"/>
              <a:t>Eighth Outline Level</a:t>
            </a:r>
          </a:p>
          <a:p>
            <a:pPr lvl="4"/>
            <a:r>
              <a:rPr lang="en-US"/>
              <a:t>Ninth Outline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3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514" algn="l"/>
                <a:tab pos="1313025" algn="l"/>
                <a:tab pos="1969541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514" algn="l"/>
                <a:tab pos="1313025" algn="l"/>
                <a:tab pos="1969541" algn="l"/>
                <a:tab pos="262605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3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514" algn="l"/>
                <a:tab pos="1313025" algn="l"/>
                <a:tab pos="1969541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F501357F-2354-3047-97E5-0558F323298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790" indent="-259151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599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240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5880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522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161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09802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4441" indent="-207320" algn="l" defTabSz="407442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0981" indent="-310981" algn="l" defTabSz="407442" rtl="0" eaLnBrk="1" fontAlgn="base" hangingPunct="1">
        <a:lnSpc>
          <a:spcPct val="93000"/>
        </a:lnSpc>
        <a:spcBef>
          <a:spcPts val="1304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790" indent="-259151" algn="l" defTabSz="407442" rtl="0" eaLnBrk="1" fontAlgn="base" hangingPunct="1">
        <a:lnSpc>
          <a:spcPct val="93000"/>
        </a:lnSpc>
        <a:spcBef>
          <a:spcPts val="104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599" indent="-207320" algn="l" defTabSz="407442" rtl="0" eaLnBrk="1" fontAlgn="base" hangingPunct="1">
        <a:lnSpc>
          <a:spcPct val="93000"/>
        </a:lnSpc>
        <a:spcBef>
          <a:spcPts val="78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240" indent="-207320" algn="l" defTabSz="407442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5880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522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161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09802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441" indent="-207320" algn="l" defTabSz="407442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4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28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92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560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20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84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48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121" algn="l" defTabSz="41464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01761" y="2291281"/>
            <a:ext cx="5361120" cy="110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01760" y="3560054"/>
            <a:ext cx="5387040" cy="65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602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650" algn="l"/>
                <a:tab pos="1313299" algn="l"/>
                <a:tab pos="1969949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650" algn="l"/>
                <a:tab pos="1313299" algn="l"/>
                <a:tab pos="1969949" algn="l"/>
                <a:tab pos="2626599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650" algn="l"/>
                <a:tab pos="1313299" algn="l"/>
                <a:tab pos="1969949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BA8274C8-530D-E445-8274-45FDD04AA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56481" y="1604329"/>
            <a:ext cx="8228160" cy="4526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930" indent="-259204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815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541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6268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720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10446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5172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414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"/>
          <a:stretch>
            <a:fillRect/>
          </a:stretch>
        </p:blipFill>
        <p:spPr bwMode="auto">
          <a:xfrm>
            <a:off x="4320" y="0"/>
            <a:ext cx="91396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59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9202" y="783444"/>
            <a:ext cx="7509600" cy="619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9202" y="1568327"/>
            <a:ext cx="7509600" cy="398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5599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4"/>
            <a:r>
              <a:rPr lang="en-US"/>
              <a:t>Sixth Outline Level</a:t>
            </a:r>
          </a:p>
          <a:p>
            <a:pPr lvl="4"/>
            <a:r>
              <a:rPr lang="en-US"/>
              <a:t>Seventh Outline Level</a:t>
            </a:r>
          </a:p>
          <a:p>
            <a:pPr lvl="4"/>
            <a:r>
              <a:rPr lang="en-US"/>
              <a:t>Eighth Outline Level</a:t>
            </a:r>
          </a:p>
          <a:p>
            <a:pPr lvl="4"/>
            <a:r>
              <a:rPr lang="en-US"/>
              <a:t>Ninth Outline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648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656582" algn="l"/>
                <a:tab pos="1313162" algn="l"/>
                <a:tab pos="1969745" algn="l"/>
                <a:tab pos="2626327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22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160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56582" algn="l"/>
                <a:tab pos="1313162" algn="l"/>
                <a:tab pos="196974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AAEBE9F0-2289-C847-93BA-F767F22FA2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860" indent="-259178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2pPr>
      <a:lvl3pPr marL="1036707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3pPr>
      <a:lvl4pPr marL="1451391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4pPr>
      <a:lvl5pPr marL="1866074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5pPr>
      <a:lvl6pPr marL="2280758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6pPr>
      <a:lvl7pPr marL="2695440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7pPr>
      <a:lvl8pPr marL="3110124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8pPr>
      <a:lvl9pPr marL="3524806" indent="-207341" algn="l" defTabSz="407484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>
          <a:solidFill>
            <a:srgbClr val="000000"/>
          </a:solidFill>
          <a:latin typeface="Arial" charset="0"/>
          <a:ea typeface="宋体" charset="0"/>
          <a:cs typeface="宋体" charset="0"/>
        </a:defRPr>
      </a:lvl9pPr>
    </p:titleStyle>
    <p:bodyStyle>
      <a:lvl1pPr marL="311013" indent="-311013" algn="l" defTabSz="407484" rtl="0" eaLnBrk="1" fontAlgn="base" hangingPunct="1">
        <a:lnSpc>
          <a:spcPct val="93000"/>
        </a:lnSpc>
        <a:spcBef>
          <a:spcPts val="1304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860" indent="-259178" algn="l" defTabSz="407484" rtl="0" eaLnBrk="1" fontAlgn="base" hangingPunct="1">
        <a:lnSpc>
          <a:spcPct val="93000"/>
        </a:lnSpc>
        <a:spcBef>
          <a:spcPts val="104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707" indent="-207341" algn="l" defTabSz="407484" rtl="0" eaLnBrk="1" fontAlgn="base" hangingPunct="1">
        <a:lnSpc>
          <a:spcPct val="93000"/>
        </a:lnSpc>
        <a:spcBef>
          <a:spcPts val="783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391" indent="-207341" algn="l" defTabSz="407484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6074" indent="-207341" algn="l" defTabSz="407484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758" indent="-207341" algn="l" defTabSz="407484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440" indent="-207341" algn="l" defTabSz="407484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10124" indent="-207341" algn="l" defTabSz="407484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806" indent="-207341" algn="l" defTabSz="407484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251168" y="1137075"/>
            <a:ext cx="7773120" cy="1470394"/>
          </a:xfrm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 dirty="0"/>
              <a:t>Should I bring my project to the Apache Incubator?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2226684" y="3170832"/>
            <a:ext cx="6400800" cy="1752664"/>
          </a:xfrm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(or)</a:t>
            </a:r>
          </a:p>
          <a:p>
            <a:pPr>
              <a:buNone/>
            </a:pPr>
            <a:r>
              <a:rPr lang="en" dirty="0"/>
              <a:t>What to expect if you are being incubated.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 ... (not)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Peremptory Demand for Infrastructure</a:t>
            </a:r>
          </a:p>
          <a:p>
            <a:endParaRPr lang="en"/>
          </a:p>
          <a:p>
            <a:pPr lvl="0" algn="ctr" rtl="0">
              <a:buNone/>
            </a:pPr>
            <a:r>
              <a:rPr lang="en"/>
              <a:t>"We just have to store our source in Hg because that's what we're used to."</a:t>
            </a:r>
          </a:p>
          <a:p>
            <a:endParaRPr lang="en"/>
          </a:p>
          <a:p>
            <a:endParaRPr lang="en"/>
          </a:p>
          <a:p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 lvl="0" rtl="0">
              <a:buNone/>
            </a:pPr>
            <a:r>
              <a:rPr lang="en"/>
              <a:t>What belongs at Apache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Using the </a:t>
            </a:r>
            <a:r>
              <a:rPr lang="en" dirty="0" smtClean="0"/>
              <a:t>Infrastructure</a:t>
            </a:r>
            <a:r>
              <a:rPr lang="en-US" dirty="0" smtClean="0"/>
              <a:t> (examples)</a:t>
            </a:r>
            <a:r>
              <a:rPr lang="en" dirty="0" smtClean="0"/>
              <a:t>:</a:t>
            </a:r>
            <a:endParaRPr lang="en" dirty="0"/>
          </a:p>
          <a:p>
            <a:pPr marL="889013" lvl="1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svn or git</a:t>
            </a:r>
          </a:p>
          <a:p>
            <a:pPr marL="889013" lvl="1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jira or bugzilla</a:t>
            </a:r>
          </a:p>
          <a:p>
            <a:pPr marL="889013" lvl="1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review </a:t>
            </a:r>
            <a:r>
              <a:rPr lang="en" dirty="0" smtClean="0"/>
              <a:t>board</a:t>
            </a:r>
            <a:endParaRPr lang="en" dirty="0"/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 small group of dedicated contractors and volunteers supports </a:t>
            </a:r>
            <a:r>
              <a:rPr lang="en" i="1" dirty="0"/>
              <a:t>all</a:t>
            </a:r>
            <a:r>
              <a:rPr lang="en" dirty="0"/>
              <a:t> the projects.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New stuff comes from good justification, broad applicability, and cost-effectiveness.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The incubation Process: in Reverse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417636"/>
            <a:ext cx="8229600" cy="5278727"/>
          </a:xfrm>
          <a:prstGeom prst="rect">
            <a:avLst/>
          </a:prstGeom>
          <a:solidFill>
            <a:schemeClr val="bg1"/>
          </a:solidFill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Foundation board establishes a Top Level Project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Incubator PMC votes to recommend graduation 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project demonstrates Apache operations: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Arial"/>
              <a:buAutoNum type="alphaLcPeriod"/>
            </a:pPr>
            <a:r>
              <a:rPr lang="en" dirty="0"/>
              <a:t>Builds community = people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Arial"/>
              <a:buAutoNum type="alphaLcPeriod"/>
            </a:pPr>
            <a:r>
              <a:rPr lang="en" dirty="0"/>
              <a:t>Builds code = releases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project Sets up Shop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IPMC votes to establish the project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 dirty="0"/>
              <a:t>The Proposal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6. The Proposal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bg1"/>
          </a:solidFill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It goes on the incubator wiki.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It lists starting conditions: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Code, if any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Participants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Mentors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The delicate balance of corporate involvement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It gets discussed and refined on general@incubator.apache.org.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6. </a:t>
            </a:r>
            <a:r>
              <a:rPr lang="en" sz="3000"/>
              <a:t>Proposal: who are all these people?</a:t>
            </a:r>
          </a:p>
        </p:txBody>
      </p:sp>
      <p:graphicFrame>
        <p:nvGraphicFramePr>
          <p:cNvPr id="101" name="Shape 101"/>
          <p:cNvGraphicFramePr/>
          <p:nvPr/>
        </p:nvGraphicFramePr>
        <p:xfrm>
          <a:off x="591875" y="1778476"/>
          <a:ext cx="7239000" cy="4332254"/>
        </p:xfrm>
        <a:graphic>
          <a:graphicData uri="http://schemas.openxmlformats.org/drawingml/2006/table">
            <a:tbl>
              <a:tblPr>
                <a:noFill/>
                <a:tableStyleId>{FDE10846-552E-4902-BD24-D74240799B7E}</a:tableStyleId>
              </a:tblPr>
              <a:tblGrid>
                <a:gridCol w="3619500"/>
                <a:gridCol w="3619500"/>
              </a:tblGrid>
              <a:tr h="11782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The Board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The Foundation is governed by an elected board of directors. Amongst other things, it establishes new projects.</a:t>
                      </a:r>
                    </a:p>
                  </a:txBody>
                  <a:tcPr marL="91425" marR="91425" marT="91425" marB="91425"/>
                </a:tc>
              </a:tr>
              <a:tr h="6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The Incubator Project Management Committee (IPMC)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Volunteers who supervise the incubation process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</a:tr>
              <a:tr h="6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Shepherds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IPMC members who check up on projects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</a:tr>
              <a:tr h="6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Mentors (including Champion)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IPMC members who actively coach and supervise projects.</a:t>
                      </a:r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</a:tr>
              <a:tr h="6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PPMC</a:t>
                      </a:r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Future PMC members -- supervisors of the project</a:t>
                      </a:r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</a:tr>
              <a:tr h="4317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Committers</a:t>
                      </a:r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sz="1600"/>
                        <a:t>People with permission to commit</a:t>
                      </a:r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5. The incubator PMC votes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Psst! Most plausible proposals are accepted.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If you've been paying attention, you won't have any trouble fielding the questions.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Mentors are crucial.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4. Setting Up Shop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Individual Contributor Licence Agreements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What is a Podling Product Management Committee?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Mailing lists, Bug tracking, Builds, Source Control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Initial Code Import and IP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CCLA: ongoing contributions of code from a Corporation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SGA: one time or large contribution of code</a:t>
            </a:r>
          </a:p>
          <a:p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4. Setting Up Shop: ICLA &amp; Account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Individuals Contribute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Individuals Grant License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Your John Hancock on File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Anonymity?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Your Apache Account</a:t>
            </a:r>
          </a:p>
          <a:p>
            <a:pPr marL="914305" lvl="1" indent="-380960">
              <a:lnSpc>
                <a:spcPct val="10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'Good everywhere'</a:t>
            </a:r>
          </a:p>
          <a:p>
            <a:pPr marL="914305" lvl="1" indent="-380960">
              <a:lnSpc>
                <a:spcPct val="10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Protect that Password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4. CCLA &amp; SGA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8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Some people have corporate obligations</a:t>
            </a:r>
          </a:p>
          <a:p>
            <a:pPr marL="914305" lvl="1" indent="-380960">
              <a:lnSpc>
                <a:spcPct val="8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'Work for Hire'</a:t>
            </a:r>
          </a:p>
          <a:p>
            <a:pPr marL="914305" lvl="1" indent="-380960">
              <a:lnSpc>
                <a:spcPct val="8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Employment Agreements</a:t>
            </a:r>
          </a:p>
          <a:p>
            <a:pPr marL="457153" indent="-419057">
              <a:lnSpc>
                <a:spcPct val="8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CCLA certifies that individual can contribute</a:t>
            </a:r>
          </a:p>
          <a:p>
            <a:pPr marL="457153" indent="-419057">
              <a:lnSpc>
                <a:spcPct val="8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Moving Large Bodies of Code</a:t>
            </a:r>
          </a:p>
          <a:p>
            <a:pPr marL="914305" lvl="1" indent="-380960">
              <a:lnSpc>
                <a:spcPct val="8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The more code, the more important the provenance</a:t>
            </a:r>
          </a:p>
          <a:p>
            <a:pPr marL="914305" lvl="1" indent="-380960">
              <a:lnSpc>
                <a:spcPct val="8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SGA documents grant of license</a:t>
            </a:r>
          </a:p>
          <a:p>
            <a:pPr marL="457153" indent="-419057">
              <a:lnSpc>
                <a:spcPct val="8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Can We Haz Special Termz?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Probably </a:t>
            </a:r>
            <a:r>
              <a:rPr lang="en" i="1" dirty="0"/>
              <a:t>NOT!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4. Setup -- Policy Questions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Commit policy: CTR, RTC, ...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Who has the right to commit?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Which may not be the same as ...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"Who has permission in git or svn to commit"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How much structure:</a:t>
            </a:r>
          </a:p>
          <a:p>
            <a:pPr marL="914305" lvl="1" indent="-38096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(P)PMC = Committer, or </a:t>
            </a:r>
            <a:r>
              <a:rPr lang="en" dirty="0" smtClean="0"/>
              <a:t>(</a:t>
            </a:r>
            <a:r>
              <a:rPr lang="en" dirty="0"/>
              <a:t>P)PMC ≠ Committer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Preview: Don't Dig a Moat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Ottoman of Contents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What kinds of projects find a home at Apache?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does the Incubation process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11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3. Operations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This is the meat (or Tofu) of the process:</a:t>
            </a:r>
          </a:p>
          <a:p>
            <a:endParaRPr lang="en"/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Code comes in ... which means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New People come in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Releases go out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Mentors help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IPMC observes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3. Operations -- contributions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Committers, well, commit (code, doc, ...).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PPMC members: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watch mailing list interactions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watch content of commits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vote on releases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Others supply patches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Note the wonders of the Apache </a:t>
            </a:r>
            <a:r>
              <a:rPr lang="en" dirty="0" smtClean="0"/>
              <a:t>License</a:t>
            </a:r>
            <a:endParaRPr lang="en" dirty="0"/>
          </a:p>
          <a:p>
            <a:pPr lvl="0" rtl="0">
              <a:buNone/>
            </a:pPr>
            <a:r>
              <a:rPr lang="en-US" b="1" dirty="0" smtClean="0"/>
              <a:t>              </a:t>
            </a:r>
            <a:r>
              <a:rPr lang="en" b="1" dirty="0" smtClean="0"/>
              <a:t>This </a:t>
            </a:r>
            <a:r>
              <a:rPr lang="en" b="1" dirty="0"/>
              <a:t>is where new people come from!</a:t>
            </a:r>
          </a:p>
          <a:p>
            <a:endParaRPr lang="en" b="1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3. Operations -- The Press-Gang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" dirty="0"/>
              <a:t>Not quite: "Grow or </a:t>
            </a:r>
            <a:r>
              <a:rPr lang="en" strike="sngStrike" dirty="0"/>
              <a:t>Die</a:t>
            </a:r>
            <a:r>
              <a:rPr lang="en" dirty="0"/>
              <a:t> Retire"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Mechanics of vote and invitation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Growth is the biggest challenge to podlings.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There's a minimum size for a working TLP.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"Show that you can grow ..."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This is all about marketing.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3. Operations -- Releases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Apache is all about </a:t>
            </a:r>
            <a:r>
              <a:rPr lang="en" i="1" dirty="0"/>
              <a:t>releases of source code!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Apache is all about </a:t>
            </a:r>
            <a:r>
              <a:rPr lang="en" i="1" dirty="0"/>
              <a:t>the legal umbrella!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 smtClean="0"/>
              <a:t>So ... you need to have your release ducks in order:</a:t>
            </a:r>
          </a:p>
          <a:p>
            <a:pPr marL="914305" lvl="1" indent="-380960">
              <a:lnSpc>
                <a:spcPct val="8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 smtClean="0"/>
              <a:t>LICENSE, NOTICE, and other bugbears ... expect a few bruises. The Law is an ass, and kicks like one.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 smtClean="0"/>
              <a:t>Binaries </a:t>
            </a:r>
            <a:r>
              <a:rPr lang="en" dirty="0"/>
              <a:t>are nice but secondary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Release votes: how to think about majorities</a:t>
            </a:r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3. Operations - decision-making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Requirement: open process, in email</a:t>
            </a:r>
          </a:p>
          <a:p>
            <a:pPr marL="914305" lvl="1" indent="-380960">
              <a:lnSpc>
                <a:spcPct val="100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Default is </a:t>
            </a:r>
            <a:r>
              <a:rPr lang="en" i="1" dirty="0"/>
              <a:t>public discussion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Goal: consensus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Votes are there to test consensus, not to bludgeon opposition</a:t>
            </a:r>
          </a:p>
          <a:p>
            <a:pPr marL="457153" indent="-419057">
              <a:lnSpc>
                <a:spcPct val="10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Formal supervision is the IPMC itself, but the goal is podling self-sufficiency</a:t>
            </a:r>
          </a:p>
          <a:p>
            <a:endParaRPr lang="en" dirty="0"/>
          </a:p>
          <a:p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2. Graduation vote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 hard feelings, but the IPMC wants to get rid of you as soon as possible.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 one cares about the maturity of your product.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We all care about the maturity of your community.</a:t>
            </a:r>
          </a:p>
          <a:p>
            <a:pPr marL="457153" indent="-419057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When the boxes are checked, you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2. Graduation Vote (*)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114600"/>
          </a:xfrm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/>
              <a:t>Draft a resolution to establish your project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/>
              <a:t>Discuss and vote it in the community</a:t>
            </a:r>
          </a:p>
          <a:p>
            <a:pPr marL="457153" indent="-419057">
              <a:buClr>
                <a:schemeClr val="dk1"/>
              </a:buClr>
              <a:buFont typeface="Arial"/>
              <a:buAutoNum type="arabicPeriod"/>
            </a:pPr>
            <a:r>
              <a:rPr lang="en"/>
              <a:t>Discussion and vote on general@incubator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951817" y="5347259"/>
            <a:ext cx="8036099" cy="584100"/>
          </a:xfrm>
          <a:prstGeom prst="rect">
            <a:avLst/>
          </a:prstGeom>
          <a:noFill/>
        </p:spPr>
        <p:txBody>
          <a:bodyPr lIns="91416" tIns="91416" rIns="91416" bIns="91416" anchor="t" anchorCtr="0">
            <a:noAutofit/>
          </a:bodyPr>
          <a:lstStyle/>
          <a:p>
            <a:pPr>
              <a:buNone/>
            </a:pPr>
            <a:r>
              <a:rPr lang="en" sz="1800" dirty="0"/>
              <a:t>(*) What if things aren't working out?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1. The Board Establishes a Project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
</a:t>
            </a:r>
          </a:p>
          <a:p>
            <a:endParaRPr lang="en"/>
          </a:p>
          <a:p>
            <a:pPr algn="ctr">
              <a:buNone/>
            </a:pPr>
            <a:r>
              <a:rPr lang="en" sz="9600"/>
              <a:t>Celebrate!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if it doesn't work out?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200" lvl="0" indent="-457200" rtl="0">
              <a:lnSpc>
                <a:spcPct val="100000"/>
              </a:lnSpc>
              <a:buFont typeface="Arial"/>
              <a:buChar char="•"/>
            </a:pPr>
            <a:r>
              <a:rPr lang="en" dirty="0"/>
              <a:t>Not every good idea grows into a viable community</a:t>
            </a:r>
            <a:r>
              <a:rPr lang="en" dirty="0" smtClean="0"/>
              <a:t>.</a:t>
            </a:r>
            <a:endParaRPr lang="en" dirty="0"/>
          </a:p>
          <a:p>
            <a:pPr marL="457200" lvl="0" indent="-457200" rtl="0">
              <a:lnSpc>
                <a:spcPct val="100000"/>
              </a:lnSpc>
              <a:buFont typeface="Arial"/>
              <a:buChar char="•"/>
            </a:pPr>
            <a:r>
              <a:rPr lang="en" dirty="0"/>
              <a:t>There might be a home in an existing project</a:t>
            </a:r>
            <a:r>
              <a:rPr lang="en" dirty="0" smtClean="0"/>
              <a:t>.</a:t>
            </a:r>
            <a:endParaRPr lang="en" dirty="0"/>
          </a:p>
          <a:p>
            <a:pPr marL="457200" lvl="0" indent="-457200" rtl="0">
              <a:lnSpc>
                <a:spcPct val="100000"/>
              </a:lnSpc>
              <a:buFont typeface="Arial"/>
              <a:buChar char="•"/>
            </a:pPr>
            <a:r>
              <a:rPr lang="en" dirty="0"/>
              <a:t>There's no shame in retirement</a:t>
            </a:r>
            <a:r>
              <a:rPr lang="en" dirty="0" smtClean="0"/>
              <a:t>.</a:t>
            </a:r>
            <a:endParaRPr lang="en" dirty="0"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" dirty="0"/>
              <a:t>Contributed code remains available under the AL, you can take it wherever you like.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Recap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Incubation bootstraps Apache communities.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Apache Communities are collaborative, consensus-driven, and open.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It takes real work to build a community. 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So bring your project and roll up your sleeves.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 lvl="0" rtl="0">
              <a:buNone/>
            </a:pPr>
            <a:r>
              <a:rPr lang="en"/>
              <a:t>Well, should you?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The first question is:</a:t>
            </a:r>
          </a:p>
          <a:p>
            <a:endParaRPr lang="en"/>
          </a:p>
          <a:p>
            <a:pPr lvl="0" rtl="0">
              <a:buNone/>
            </a:pPr>
            <a:r>
              <a:rPr lang="en"/>
              <a:t>Should you bring your project to the Apache Software Foundation at all?</a:t>
            </a:r>
          </a:p>
          <a:p>
            <a:endParaRPr lang="en"/>
          </a:p>
          <a:p>
            <a:pPr lvl="0" rtl="0">
              <a:buNone/>
            </a:pPr>
            <a:r>
              <a:rPr lang="en"/>
              <a:t>	or</a:t>
            </a:r>
          </a:p>
          <a:p>
            <a:endParaRPr lang="en"/>
          </a:p>
          <a:p>
            <a:pPr>
              <a:buNone/>
            </a:pPr>
            <a:r>
              <a:rPr lang="en"/>
              <a:t>What projects do </a:t>
            </a:r>
            <a:r>
              <a:rPr lang="en" i="1"/>
              <a:t>not</a:t>
            </a:r>
            <a:r>
              <a:rPr lang="en"/>
              <a:t> make sense at Apache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 (not)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>
              <a:buNone/>
            </a:pPr>
            <a:r>
              <a:rPr lang="en"/>
              <a:t>Should I bring </a:t>
            </a:r>
          </a:p>
        </p:txBody>
      </p:sp>
      <p:sp>
        <p:nvSpPr>
          <p:cNvPr id="37" name="Shape 37"/>
          <p:cNvSpPr/>
          <p:nvPr/>
        </p:nvSpPr>
        <p:spPr>
          <a:xfrm>
            <a:off x="3536692" y="2708625"/>
            <a:ext cx="2070617" cy="1219656"/>
          </a:xfrm>
          <a:custGeom>
            <a:avLst/>
            <a:gdLst/>
            <a:ahLst/>
            <a:cxnLst/>
            <a:rect l="0" t="0" r="0" b="0"/>
            <a:pathLst>
              <a:path w="1258" h="741" extrusionOk="0">
                <a:moveTo>
                  <a:pt x="0" y="530"/>
                </a:moveTo>
                <a:lnTo>
                  <a:pt x="0" y="11"/>
                </a:lnTo>
                <a:lnTo>
                  <a:pt x="78" y="11"/>
                </a:lnTo>
                <a:lnTo>
                  <a:pt x="78" y="84"/>
                </a:lnTo>
                <a:quadBezTo>
                  <a:pt x="103" y="46"/>
                  <a:pt x="143" y="23"/>
                </a:quadBezTo>
                <a:quadBezTo>
                  <a:pt x="184" y="0"/>
                  <a:pt x="235" y="0"/>
                </a:quadBezTo>
                <a:quadBezTo>
                  <a:pt x="293" y="0"/>
                  <a:pt x="330" y="23"/>
                </a:quadBezTo>
                <a:quadBezTo>
                  <a:pt x="367" y="47"/>
                  <a:pt x="382" y="90"/>
                </a:quadBezTo>
                <a:quadBezTo>
                  <a:pt x="443" y="0"/>
                  <a:pt x="542" y="0"/>
                </a:quadBezTo>
                <a:quadBezTo>
                  <a:pt x="619" y="0"/>
                  <a:pt x="661" y="42"/>
                </a:quadBezTo>
                <a:quadBezTo>
                  <a:pt x="702" y="85"/>
                  <a:pt x="702" y="174"/>
                </a:quadBezTo>
                <a:lnTo>
                  <a:pt x="702" y="530"/>
                </a:lnTo>
                <a:lnTo>
                  <a:pt x="615" y="530"/>
                </a:lnTo>
                <a:lnTo>
                  <a:pt x="615" y="203"/>
                </a:lnTo>
                <a:quadBezTo>
                  <a:pt x="615" y="150"/>
                  <a:pt x="606" y="127"/>
                </a:quadBezTo>
                <a:quadBezTo>
                  <a:pt x="598" y="104"/>
                  <a:pt x="575" y="90"/>
                </a:quadBezTo>
                <a:quadBezTo>
                  <a:pt x="553" y="76"/>
                  <a:pt x="522" y="76"/>
                </a:quadBezTo>
                <a:quadBezTo>
                  <a:pt x="468" y="76"/>
                  <a:pt x="432" y="112"/>
                </a:quadBezTo>
                <a:quadBezTo>
                  <a:pt x="395" y="148"/>
                  <a:pt x="395" y="229"/>
                </a:quadBezTo>
                <a:lnTo>
                  <a:pt x="395" y="530"/>
                </a:lnTo>
                <a:lnTo>
                  <a:pt x="308" y="530"/>
                </a:lnTo>
                <a:lnTo>
                  <a:pt x="308" y="193"/>
                </a:lnTo>
                <a:quadBezTo>
                  <a:pt x="308" y="134"/>
                  <a:pt x="286" y="105"/>
                </a:quadBezTo>
                <a:quadBezTo>
                  <a:pt x="265" y="76"/>
                  <a:pt x="216" y="76"/>
                </a:quadBezTo>
                <a:quadBezTo>
                  <a:pt x="179" y="76"/>
                  <a:pt x="147" y="95"/>
                </a:quadBezTo>
                <a:quadBezTo>
                  <a:pt x="116" y="115"/>
                  <a:pt x="102" y="152"/>
                </a:quadBezTo>
                <a:quadBezTo>
                  <a:pt x="87" y="190"/>
                  <a:pt x="87" y="261"/>
                </a:quadBezTo>
                <a:lnTo>
                  <a:pt x="87" y="530"/>
                </a:lnTo>
                <a:lnTo>
                  <a:pt x="0" y="530"/>
                </a:lnTo>
                <a:close/>
                <a:moveTo>
                  <a:pt x="829" y="729"/>
                </a:moveTo>
                <a:lnTo>
                  <a:pt x="819" y="647"/>
                </a:lnTo>
                <a:quadBezTo>
                  <a:pt x="848" y="655"/>
                  <a:pt x="869" y="655"/>
                </a:quadBezTo>
                <a:quadBezTo>
                  <a:pt x="898" y="655"/>
                  <a:pt x="916" y="645"/>
                </a:quadBezTo>
                <a:quadBezTo>
                  <a:pt x="934" y="635"/>
                  <a:pt x="945" y="618"/>
                </a:quadBezTo>
                <a:quadBezTo>
                  <a:pt x="953" y="604"/>
                  <a:pt x="972" y="552"/>
                </a:quadBezTo>
                <a:quadBezTo>
                  <a:pt x="974" y="545"/>
                  <a:pt x="979" y="531"/>
                </a:quadBezTo>
                <a:lnTo>
                  <a:pt x="783" y="11"/>
                </a:lnTo>
                <a:lnTo>
                  <a:pt x="877" y="11"/>
                </a:lnTo>
                <a:lnTo>
                  <a:pt x="985" y="312"/>
                </a:lnTo>
                <a:quadBezTo>
                  <a:pt x="1006" y="369"/>
                  <a:pt x="1023" y="432"/>
                </a:quadBezTo>
                <a:quadBezTo>
                  <a:pt x="1038" y="371"/>
                  <a:pt x="1059" y="313"/>
                </a:quadBezTo>
                <a:lnTo>
                  <a:pt x="1170" y="11"/>
                </a:lnTo>
                <a:lnTo>
                  <a:pt x="1258" y="11"/>
                </a:lnTo>
                <a:lnTo>
                  <a:pt x="1061" y="539"/>
                </a:lnTo>
                <a:quadBezTo>
                  <a:pt x="1029" y="624"/>
                  <a:pt x="1011" y="656"/>
                </a:quadBezTo>
                <a:quadBezTo>
                  <a:pt x="988" y="700"/>
                  <a:pt x="958" y="720"/>
                </a:quadBezTo>
                <a:quadBezTo>
                  <a:pt x="927" y="740"/>
                  <a:pt x="885" y="740"/>
                </a:quadBezTo>
                <a:quadBezTo>
                  <a:pt x="860" y="740"/>
                  <a:pt x="829" y="729"/>
                </a:quadBezTo>
                <a:close/>
              </a:path>
            </a:pathLst>
          </a:custGeom>
          <a:solidFill>
            <a:srgbClr val="CC0000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" name="Shape 38"/>
          <p:cNvSpPr/>
          <p:nvPr/>
        </p:nvSpPr>
        <p:spPr>
          <a:xfrm>
            <a:off x="3141975" y="1943853"/>
            <a:ext cx="2688900" cy="2749200"/>
          </a:xfrm>
          <a:prstGeom prst="ellipse">
            <a:avLst/>
          </a:prstGeom>
          <a:noFill/>
          <a:ln w="114300" cap="flat">
            <a:solidFill>
              <a:srgbClr val="CC412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6" tIns="91416" rIns="91416" bIns="91416" anchor="ctr" anchorCtr="0">
            <a:noAutofit/>
          </a:bodyPr>
          <a:lstStyle/>
          <a:p>
            <a:endParaRPr/>
          </a:p>
        </p:txBody>
      </p:sp>
      <p:cxnSp>
        <p:nvCxnSpPr>
          <p:cNvPr id="39" name="Shape 39"/>
          <p:cNvCxnSpPr>
            <a:stCxn id="38" idx="1"/>
            <a:endCxn id="38" idx="5"/>
          </p:cNvCxnSpPr>
          <p:nvPr/>
        </p:nvCxnSpPr>
        <p:spPr>
          <a:xfrm>
            <a:off x="3535755" y="2346465"/>
            <a:ext cx="1901339" cy="1943977"/>
          </a:xfrm>
          <a:prstGeom prst="straightConnector1">
            <a:avLst/>
          </a:prstGeom>
          <a:noFill/>
          <a:ln w="114300" cap="flat">
            <a:solidFill>
              <a:srgbClr val="CC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0" name="Shape 40"/>
          <p:cNvSpPr txBox="1"/>
          <p:nvPr/>
        </p:nvSpPr>
        <p:spPr>
          <a:xfrm>
            <a:off x="5607308" y="4290443"/>
            <a:ext cx="3484499" cy="1137899"/>
          </a:xfrm>
          <a:prstGeom prst="rect">
            <a:avLst/>
          </a:prstGeom>
          <a:noFill/>
        </p:spPr>
        <p:txBody>
          <a:bodyPr lIns="91416" tIns="91416" rIns="91416" bIns="91416" anchor="t" anchorCtr="0">
            <a:noAutofit/>
          </a:bodyPr>
          <a:lstStyle/>
          <a:p>
            <a:pPr>
              <a:buNone/>
            </a:pPr>
            <a:r>
              <a:rPr lang="en" sz="2400"/>
              <a:t>project ...</a:t>
            </a:r>
          </a:p>
        </p:txBody>
      </p:sp>
      <p:sp>
        <p:nvSpPr>
          <p:cNvPr id="41" name="Shape 41"/>
          <p:cNvSpPr txBox="1"/>
          <p:nvPr/>
        </p:nvSpPr>
        <p:spPr>
          <a:xfrm>
            <a:off x="1178251" y="5558901"/>
            <a:ext cx="7089599" cy="815699"/>
          </a:xfrm>
          <a:prstGeom prst="rect">
            <a:avLst/>
          </a:prstGeom>
          <a:noFill/>
        </p:spPr>
        <p:txBody>
          <a:bodyPr lIns="91416" tIns="91416" rIns="91416" bIns="91416" anchor="t" anchorCtr="0">
            <a:noAutofit/>
          </a:bodyPr>
          <a:lstStyle/>
          <a:p>
            <a:pPr>
              <a:buNone/>
            </a:pPr>
            <a:r>
              <a:rPr lang="en" sz="2400"/>
              <a:t>Apache is not the place for a BDfL.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Apache is all about community.</a:t>
            </a:r>
          </a:p>
          <a:p>
            <a:endParaRPr lang="en"/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Enough people (sooner or later)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Anticipate marketing ...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Collegial atmosphere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See famous google talk on toxic behavior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Openness to people everywhere: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The price of participation ...</a:t>
            </a:r>
          </a:p>
          <a:p>
            <a:pPr marL="914305" lvl="1" indent="-38096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Can be velocity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 ... (not)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ln w="9525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6" tIns="91416" rIns="91416" bIns="91416" anchor="t" anchorCtr="0">
            <a:noAutofit/>
          </a:bodyPr>
          <a:lstStyle/>
          <a:p>
            <a:pPr lvl="0" algn="ctr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" dirty="0" smtClean="0">
                <a:solidFill>
                  <a:srgbClr val="FF0000"/>
                </a:solidFill>
              </a:rPr>
              <a:t>Corporations </a:t>
            </a:r>
            <a:r>
              <a:rPr lang="en" dirty="0">
                <a:solidFill>
                  <a:srgbClr val="FF0000"/>
                </a:solidFill>
              </a:rPr>
              <a:t>are evil</a:t>
            </a:r>
            <a:r>
              <a:rPr lang="en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endParaRPr lang="en" dirty="0">
              <a:solidFill>
                <a:srgbClr val="FF0000"/>
              </a:solidFill>
            </a:endParaRP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The Apache License doesn't share </a:t>
            </a:r>
            <a:r>
              <a:rPr lang="en" i="1" dirty="0">
                <a:solidFill>
                  <a:srgbClr val="000000"/>
                </a:solidFill>
              </a:rPr>
              <a:t>all</a:t>
            </a:r>
            <a:r>
              <a:rPr lang="en" dirty="0">
                <a:solidFill>
                  <a:srgbClr val="000000"/>
                </a:solidFill>
              </a:rPr>
              <a:t> of the goals of, say, the GPL. 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Apache products may never have hard dependencies on things under 'reciprocal' licenses.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We're not capricious about philosophy, it's just ...</a:t>
            </a:r>
          </a:p>
          <a:p>
            <a:pPr lvl="0" algn="ctr" rtl="0">
              <a:buNone/>
            </a:pPr>
            <a:r>
              <a:rPr lang="en" dirty="0">
                <a:solidFill>
                  <a:srgbClr val="000000"/>
                </a:solidFill>
              </a:rPr>
              <a:t>Chacun</a:t>
            </a:r>
            <a:r>
              <a:rPr lang="en" dirty="0"/>
              <a:t> </a:t>
            </a:r>
            <a:r>
              <a:rPr lang="en" dirty="0" smtClean="0"/>
              <a:t>à </a:t>
            </a:r>
            <a:r>
              <a:rPr lang="en" dirty="0">
                <a:solidFill>
                  <a:srgbClr val="000000"/>
                </a:solidFill>
              </a:rPr>
              <a:t>son </a:t>
            </a:r>
            <a:r>
              <a:rPr lang="en-US" dirty="0" smtClean="0">
                <a:solidFill>
                  <a:srgbClr val="000000"/>
                </a:solidFill>
              </a:rPr>
              <a:t>‘</a:t>
            </a:r>
            <a:r>
              <a:rPr lang="en" dirty="0" smtClean="0">
                <a:solidFill>
                  <a:srgbClr val="000000"/>
                </a:solidFill>
              </a:rPr>
              <a:t>goat</a:t>
            </a:r>
            <a:r>
              <a:rPr lang="en-US" dirty="0" smtClean="0">
                <a:solidFill>
                  <a:srgbClr val="000000"/>
                </a:solidFill>
              </a:rPr>
              <a:t>’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" dirty="0">
              <a:solidFill>
                <a:srgbClr val="000000"/>
              </a:solidFill>
            </a:endParaRPr>
          </a:p>
          <a:p>
            <a:endParaRPr lang="en" dirty="0">
              <a:solidFill>
                <a:srgbClr val="000000"/>
              </a:solidFill>
            </a:endParaRPr>
          </a:p>
          <a:p>
            <a:endParaRPr lang="en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Corporate involvement</a:t>
            </a:r>
            <a:r>
              <a:rPr lang="en" dirty="0" smtClean="0"/>
              <a:t>:</a:t>
            </a:r>
            <a:endParaRPr lang="en" dirty="0"/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Corporations use Apache products.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Corporations build proprietary products that incorporate Apache products.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Corporations pay people to work on Apache products ... </a:t>
            </a:r>
            <a:r>
              <a:rPr lang="en" i="1" dirty="0"/>
              <a:t>BUT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i="1" dirty="0"/>
              <a:t>Individuals participate in Apache products as Individuals.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 (not)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Corporate over-involvement:</a:t>
            </a:r>
          </a:p>
          <a:p>
            <a:endParaRPr lang="en"/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Apache projects are not fronts for corporations.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Apache holds and defends trademarks.</a:t>
            </a:r>
          </a:p>
          <a:p>
            <a:pPr marL="457153" indent="-419057">
              <a:lnSpc>
                <a:spcPct val="150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Apache projects are 'neutral turf' -- no corporate axe-grinding allowed.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16" tIns="91416" rIns="91416" bIns="91416" anchor="b" anchorCtr="0">
            <a:noAutofit/>
          </a:bodyPr>
          <a:lstStyle/>
          <a:p>
            <a:pPr>
              <a:buNone/>
            </a:pPr>
            <a:r>
              <a:rPr lang="en"/>
              <a:t>What belongs at Apache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6" tIns="91416" rIns="91416" bIns="91416" anchor="t" anchorCtr="0">
            <a:noAutofit/>
          </a:bodyPr>
          <a:lstStyle/>
          <a:p>
            <a:pPr lvl="0" rtl="0">
              <a:buNone/>
            </a:pPr>
            <a:r>
              <a:rPr lang="en"/>
              <a:t>Good Corporate Citizenship:</a:t>
            </a:r>
          </a:p>
          <a:p>
            <a:endParaRPr lang="en"/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Encourage contributions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Contribute code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Respect Trademarks</a:t>
            </a:r>
          </a:p>
          <a:p>
            <a:pPr marL="457153" indent="-419057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"Play Nice"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apachec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pachecon3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apachec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US" sz="1800" b="0" i="0" u="none" strike="noStrike" cap="none" normalizeH="0" baseline="0">
            <a:ln>
              <a:noFill/>
            </a:ln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apachecon.thmx</Template>
  <TotalTime>793</TotalTime>
  <Words>1164</Words>
  <Application>Microsoft Macintosh PowerPoint</Application>
  <PresentationFormat>On-screen Show (4:3)</PresentationFormat>
  <Paragraphs>195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apachecon</vt:lpstr>
      <vt:lpstr>Office Theme</vt:lpstr>
      <vt:lpstr>apachecon3</vt:lpstr>
      <vt:lpstr>1_Office Theme</vt:lpstr>
      <vt:lpstr>1_apachecon</vt:lpstr>
      <vt:lpstr>2_Office Theme</vt:lpstr>
      <vt:lpstr>Should I bring my project to the Apache Incubator?</vt:lpstr>
      <vt:lpstr>Ottoman of Contents</vt:lpstr>
      <vt:lpstr>Well, should you?</vt:lpstr>
      <vt:lpstr>What belongs at Apache (not)</vt:lpstr>
      <vt:lpstr>What belongs at Apache</vt:lpstr>
      <vt:lpstr>What belongs at Apache ... (not)</vt:lpstr>
      <vt:lpstr>What belongs at Apache</vt:lpstr>
      <vt:lpstr>What belongs at Apache (not)</vt:lpstr>
      <vt:lpstr>What belongs at Apache</vt:lpstr>
      <vt:lpstr>What belongs at Apache ... (not)</vt:lpstr>
      <vt:lpstr>What belongs at Apache</vt:lpstr>
      <vt:lpstr>The incubation Process: in Reverse</vt:lpstr>
      <vt:lpstr>6. The Proposal</vt:lpstr>
      <vt:lpstr>6. Proposal: who are all these people?</vt:lpstr>
      <vt:lpstr>5. The incubator PMC votes</vt:lpstr>
      <vt:lpstr>4. Setting Up Shop</vt:lpstr>
      <vt:lpstr>4. Setting Up Shop: ICLA &amp; Account</vt:lpstr>
      <vt:lpstr>4. CCLA &amp; SGA</vt:lpstr>
      <vt:lpstr>4. Setup -- Policy Questions</vt:lpstr>
      <vt:lpstr>3. Operations</vt:lpstr>
      <vt:lpstr>3. Operations -- contributions</vt:lpstr>
      <vt:lpstr>3. Operations -- The Press-Gang</vt:lpstr>
      <vt:lpstr>3. Operations -- Releases</vt:lpstr>
      <vt:lpstr>3. Operations - decision-making</vt:lpstr>
      <vt:lpstr>2. Graduation vote</vt:lpstr>
      <vt:lpstr>2. Graduation Vote (*)</vt:lpstr>
      <vt:lpstr>1. The Board Establishes a Project</vt:lpstr>
      <vt:lpstr>What if it doesn't work out?</vt:lpstr>
      <vt:lpstr>Recap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I bring my project to the Apache Incubator?</dc:title>
  <cp:lastModifiedBy>Benson Margulies</cp:lastModifiedBy>
  <cp:revision>2</cp:revision>
  <dcterms:modified xsi:type="dcterms:W3CDTF">2013-02-26T17:58:44Z</dcterms:modified>
</cp:coreProperties>
</file>