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7"/>
  </p:notesMasterIdLst>
  <p:sldIdLst>
    <p:sldId id="256" r:id="rId2"/>
    <p:sldId id="257" r:id="rId3"/>
    <p:sldId id="315" r:id="rId4"/>
    <p:sldId id="314" r:id="rId5"/>
    <p:sldId id="339" r:id="rId6"/>
    <p:sldId id="259" r:id="rId7"/>
    <p:sldId id="260" r:id="rId8"/>
    <p:sldId id="258" r:id="rId9"/>
    <p:sldId id="261" r:id="rId10"/>
    <p:sldId id="262" r:id="rId11"/>
    <p:sldId id="291" r:id="rId12"/>
    <p:sldId id="336" r:id="rId13"/>
    <p:sldId id="263" r:id="rId14"/>
    <p:sldId id="299" r:id="rId15"/>
    <p:sldId id="337" r:id="rId16"/>
    <p:sldId id="292" r:id="rId17"/>
    <p:sldId id="300" r:id="rId18"/>
    <p:sldId id="340" r:id="rId19"/>
    <p:sldId id="273" r:id="rId20"/>
    <p:sldId id="301" r:id="rId21"/>
    <p:sldId id="276" r:id="rId22"/>
    <p:sldId id="275" r:id="rId23"/>
    <p:sldId id="312" r:id="rId24"/>
    <p:sldId id="313" r:id="rId25"/>
    <p:sldId id="290" r:id="rId26"/>
    <p:sldId id="274" r:id="rId27"/>
    <p:sldId id="302" r:id="rId28"/>
    <p:sldId id="282" r:id="rId29"/>
    <p:sldId id="279" r:id="rId30"/>
    <p:sldId id="303" r:id="rId31"/>
    <p:sldId id="280" r:id="rId32"/>
    <p:sldId id="281" r:id="rId33"/>
    <p:sldId id="305" r:id="rId34"/>
    <p:sldId id="283" r:id="rId35"/>
    <p:sldId id="286" r:id="rId36"/>
    <p:sldId id="319" r:id="rId37"/>
    <p:sldId id="318" r:id="rId38"/>
    <p:sldId id="320" r:id="rId39"/>
    <p:sldId id="321" r:id="rId40"/>
    <p:sldId id="333" r:id="rId41"/>
    <p:sldId id="338" r:id="rId42"/>
    <p:sldId id="268" r:id="rId43"/>
    <p:sldId id="307" r:id="rId44"/>
    <p:sldId id="308" r:id="rId45"/>
    <p:sldId id="278" r:id="rId46"/>
    <p:sldId id="335" r:id="rId47"/>
    <p:sldId id="294" r:id="rId48"/>
    <p:sldId id="310" r:id="rId49"/>
    <p:sldId id="269" r:id="rId50"/>
    <p:sldId id="322" r:id="rId51"/>
    <p:sldId id="270" r:id="rId52"/>
    <p:sldId id="271" r:id="rId53"/>
    <p:sldId id="311" r:id="rId54"/>
    <p:sldId id="272" r:id="rId55"/>
    <p:sldId id="295" r:id="rId56"/>
    <p:sldId id="293" r:id="rId57"/>
    <p:sldId id="296" r:id="rId58"/>
    <p:sldId id="297" r:id="rId59"/>
    <p:sldId id="332" r:id="rId60"/>
    <p:sldId id="298" r:id="rId61"/>
    <p:sldId id="330" r:id="rId62"/>
    <p:sldId id="331" r:id="rId63"/>
    <p:sldId id="317" r:id="rId64"/>
    <p:sldId id="316" r:id="rId65"/>
    <p:sldId id="287" r:id="rId66"/>
    <p:sldId id="288" r:id="rId67"/>
    <p:sldId id="304" r:id="rId68"/>
    <p:sldId id="325" r:id="rId69"/>
    <p:sldId id="323" r:id="rId70"/>
    <p:sldId id="324" r:id="rId71"/>
    <p:sldId id="306" r:id="rId72"/>
    <p:sldId id="326" r:id="rId73"/>
    <p:sldId id="327" r:id="rId74"/>
    <p:sldId id="328" r:id="rId75"/>
    <p:sldId id="329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37BC11F-96AA-4A51-9F85-0D6B2D53CA3D}">
          <p14:sldIdLst>
            <p14:sldId id="256"/>
            <p14:sldId id="257"/>
            <p14:sldId id="315"/>
            <p14:sldId id="314"/>
            <p14:sldId id="339"/>
            <p14:sldId id="259"/>
            <p14:sldId id="260"/>
            <p14:sldId id="258"/>
            <p14:sldId id="261"/>
            <p14:sldId id="262"/>
            <p14:sldId id="291"/>
            <p14:sldId id="336"/>
            <p14:sldId id="263"/>
            <p14:sldId id="299"/>
            <p14:sldId id="337"/>
            <p14:sldId id="292"/>
            <p14:sldId id="300"/>
            <p14:sldId id="340"/>
            <p14:sldId id="273"/>
            <p14:sldId id="301"/>
            <p14:sldId id="276"/>
            <p14:sldId id="275"/>
            <p14:sldId id="312"/>
            <p14:sldId id="313"/>
            <p14:sldId id="290"/>
            <p14:sldId id="274"/>
            <p14:sldId id="302"/>
            <p14:sldId id="282"/>
            <p14:sldId id="279"/>
            <p14:sldId id="303"/>
            <p14:sldId id="280"/>
            <p14:sldId id="281"/>
            <p14:sldId id="305"/>
            <p14:sldId id="283"/>
            <p14:sldId id="286"/>
            <p14:sldId id="319"/>
            <p14:sldId id="318"/>
            <p14:sldId id="320"/>
            <p14:sldId id="321"/>
            <p14:sldId id="333"/>
            <p14:sldId id="338"/>
            <p14:sldId id="268"/>
            <p14:sldId id="307"/>
            <p14:sldId id="308"/>
            <p14:sldId id="278"/>
            <p14:sldId id="335"/>
            <p14:sldId id="294"/>
            <p14:sldId id="310"/>
            <p14:sldId id="269"/>
            <p14:sldId id="322"/>
            <p14:sldId id="270"/>
            <p14:sldId id="271"/>
            <p14:sldId id="311"/>
            <p14:sldId id="272"/>
            <p14:sldId id="295"/>
            <p14:sldId id="293"/>
            <p14:sldId id="296"/>
            <p14:sldId id="297"/>
            <p14:sldId id="332"/>
            <p14:sldId id="298"/>
            <p14:sldId id="330"/>
            <p14:sldId id="331"/>
            <p14:sldId id="317"/>
            <p14:sldId id="316"/>
            <p14:sldId id="287"/>
            <p14:sldId id="288"/>
            <p14:sldId id="304"/>
            <p14:sldId id="325"/>
            <p14:sldId id="323"/>
            <p14:sldId id="324"/>
            <p14:sldId id="306"/>
            <p14:sldId id="326"/>
            <p14:sldId id="327"/>
            <p14:sldId id="328"/>
            <p14:sldId id="32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4587" autoAdjust="0"/>
    <p:restoredTop sz="94673" autoAdjust="0"/>
  </p:normalViewPr>
  <p:slideViewPr>
    <p:cSldViewPr>
      <p:cViewPr varScale="1">
        <p:scale>
          <a:sx n="84" d="100"/>
          <a:sy n="84" d="100"/>
        </p:scale>
        <p:origin x="-125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81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878B9-19FA-4568-91DD-9B83BB679DFE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2EF23-4716-4C48-ABDB-7B8BEA9F6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3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sniffer: Snort with alerting and logging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22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We’ll talk about pass through later</a:t>
            </a:r>
          </a:p>
          <a:p>
            <a:r>
              <a:rPr lang="en-US" dirty="0" smtClean="0"/>
              <a:t>We’ll also talk about</a:t>
            </a:r>
            <a:r>
              <a:rPr lang="en-US" baseline="0" dirty="0" smtClean="0"/>
              <a:t> some of the other proxy port options and why they may not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95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</a:t>
            </a:r>
            <a:r>
              <a:rPr lang="en-US" baseline="0" dirty="0" smtClean="0"/>
              <a:t> not sure why </a:t>
            </a:r>
            <a:r>
              <a:rPr lang="en-US" baseline="0" dirty="0" err="1" smtClean="0"/>
              <a:t>rp_filter</a:t>
            </a:r>
            <a:r>
              <a:rPr lang="en-US" baseline="0" dirty="0" smtClean="0"/>
              <a:t> breaks TPROXY but all my experiments show it must be disabled. RFC 3704</a:t>
            </a:r>
          </a:p>
          <a:p>
            <a:r>
              <a:rPr lang="en-US" baseline="0" dirty="0" err="1" smtClean="0"/>
              <a:t>rp_filter</a:t>
            </a:r>
            <a:r>
              <a:rPr lang="en-US" baseline="0" dirty="0" smtClean="0"/>
              <a:t> is also the only thing I have found that can be “wrong” while passing pre-ATS connectivity checks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57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we need </a:t>
            </a:r>
            <a:r>
              <a:rPr lang="en-US" dirty="0" err="1" smtClean="0"/>
              <a:t>iptables</a:t>
            </a:r>
            <a:r>
              <a:rPr lang="en-US" dirty="0" smtClean="0"/>
              <a:t> for outbound transparent?</a:t>
            </a:r>
          </a:p>
          <a:p>
            <a:r>
              <a:rPr lang="en-US" dirty="0" smtClean="0"/>
              <a:t>We’ll talk later about the NAT case specifically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555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Non-Cisco routers may have problems because they don’t check against interfaces for traffic, and so can’t distinguish packets before and after ATS processing.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38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r>
              <a:rPr lang="en-US" dirty="0" smtClean="0"/>
              <a:t> –list -v -x</a:t>
            </a:r>
            <a:r>
              <a:rPr lang="en-US" baseline="0" dirty="0" smtClean="0"/>
              <a:t> # –</a:t>
            </a:r>
            <a:r>
              <a:rPr lang="en-US" baseline="0" dirty="0" err="1" smtClean="0"/>
              <a:t>vv</a:t>
            </a:r>
            <a:r>
              <a:rPr lang="en-US" baseline="0" dirty="0" smtClean="0"/>
              <a:t> for lots of data</a:t>
            </a:r>
          </a:p>
          <a:p>
            <a:r>
              <a:rPr lang="en-US" baseline="0" dirty="0" err="1" smtClean="0"/>
              <a:t>Ebtables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broute</a:t>
            </a:r>
            <a:r>
              <a:rPr lang="en-US" baseline="0" dirty="0" smtClean="0"/>
              <a:t> –L –</a:t>
            </a:r>
            <a:r>
              <a:rPr lang="en-US" baseline="0" dirty="0" err="1" smtClean="0"/>
              <a:t>Lc</a:t>
            </a:r>
            <a:endParaRPr lang="en-US" baseline="0" dirty="0" smtClean="0"/>
          </a:p>
          <a:p>
            <a:r>
              <a:rPr lang="en-US" baseline="0" dirty="0" err="1" smtClean="0"/>
              <a:t>Tcpdump</a:t>
            </a:r>
            <a:r>
              <a:rPr lang="en-US" baseline="0" dirty="0" smtClean="0"/>
              <a:t> –w &lt;file&gt;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65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many failure conditions due to bad ATS configuration but almost all of them are</a:t>
            </a:r>
            <a:r>
              <a:rPr lang="en-US" baseline="0" dirty="0" smtClean="0"/>
              <a:t> reported so look for those reports!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828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Double check tags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17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Linux, there is a kernel issue where</a:t>
            </a:r>
            <a:r>
              <a:rPr lang="en-US" baseline="0" dirty="0" smtClean="0"/>
              <a:t> “any port” binding is a single port space for all IP addresses. This means you can only have ~64K outbound connections if you do not explicitly bind the address *and* 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631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can’t really prevent</a:t>
            </a:r>
            <a:r>
              <a:rPr lang="en-US" baseline="0" dirty="0" smtClean="0"/>
              <a:t> this from inside ATS because even with negative caching you can’t tell it’s a bad address until after ATS accepts the client connection. There are things you can do with </a:t>
            </a:r>
            <a:r>
              <a:rPr lang="en-US" baseline="0" dirty="0" err="1" smtClean="0"/>
              <a:t>ipsets</a:t>
            </a:r>
            <a:r>
              <a:rPr lang="en-US" baseline="0" dirty="0" smtClean="0"/>
              <a:t> but that’s way beyond the scope of this talk.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3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8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 can carry non-HTML traffic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01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not as well tested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57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Full transparency</a:t>
            </a:r>
            <a:r>
              <a:rPr lang="en-US" baseline="0" dirty="0" smtClean="0"/>
              <a:t> is the common 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43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WCCP is</a:t>
            </a:r>
            <a:r>
              <a:rPr lang="en-US" baseline="0" dirty="0" smtClean="0"/>
              <a:t> a bit different</a:t>
            </a:r>
          </a:p>
          <a:p>
            <a:r>
              <a:rPr lang="en-US" baseline="0" dirty="0" smtClean="0"/>
              <a:t>Packets must pass through in both directions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85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you can appreciate the very</a:t>
            </a:r>
            <a:r>
              <a:rPr lang="en-US" baseline="0" dirty="0" smtClean="0"/>
              <a:t> simplified drawings for the rest of the slide show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38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41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sure it works *before* you put ATS in!</a:t>
            </a:r>
          </a:p>
          <a:p>
            <a:r>
              <a:rPr lang="en-US" dirty="0" smtClean="0"/>
              <a:t>Check from client to 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18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a bit range</a:t>
            </a:r>
            <a:r>
              <a:rPr lang="en-US" baseline="0" dirty="0" smtClean="0"/>
              <a:t> if other firewall mark things are going on.</a:t>
            </a:r>
          </a:p>
          <a:p>
            <a:r>
              <a:rPr lang="en-US" baseline="0" dirty="0" smtClean="0"/>
              <a:t>Outbound side doesn’t need TPROXY because it does not ACCEPT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52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ip</a:t>
            </a:r>
            <a:r>
              <a:rPr lang="en-US" dirty="0" smtClean="0"/>
              <a:t> rule” – list rules -&gt;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2EF23-4716-4C48-ABDB-7B8BEA9F657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04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048000" cy="365125"/>
          </a:xfrm>
        </p:spPr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52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3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400800"/>
            <a:ext cx="3048000" cy="276999"/>
          </a:xfrm>
        </p:spPr>
        <p:txBody>
          <a:bodyPr>
            <a:spAutoFit/>
          </a:bodyPr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33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5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7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048000" cy="365125"/>
          </a:xfrm>
        </p:spPr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048000" cy="365125"/>
          </a:xfrm>
        </p:spPr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19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048000" cy="365125"/>
          </a:xfrm>
        </p:spPr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2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BD80-B0FA-4364-8F81-A150986F3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6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5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736915"/>
            <a:ext cx="3657600" cy="10972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Transparent HTTP with</a:t>
            </a:r>
            <a:br>
              <a:rPr lang="en-US" dirty="0" smtClean="0"/>
            </a:br>
            <a:r>
              <a:rPr lang="en-US" dirty="0" smtClean="0"/>
              <a:t>Apache Traffic Server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3048000" cy="320675"/>
          </a:xfrm>
        </p:spPr>
        <p:txBody>
          <a:bodyPr/>
          <a:lstStyle/>
          <a:p>
            <a:r>
              <a:rPr lang="en-US" dirty="0" smtClean="0"/>
              <a:t>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4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Types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142647"/>
              </p:ext>
            </p:extLst>
          </p:nvPr>
        </p:nvGraphicFramePr>
        <p:xfrm>
          <a:off x="1066800" y="1600200"/>
          <a:ext cx="7315200" cy="3200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r>
                        <a:rPr lang="en-US" baseline="0" dirty="0" smtClean="0"/>
                        <a:t> used by proxy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connects to</a:t>
                      </a:r>
                    </a:p>
                    <a:p>
                      <a:r>
                        <a:rPr lang="en-US" dirty="0" smtClean="0"/>
                        <a:t>Proxy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connects to Server Address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Server accepts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from</a:t>
                      </a:r>
                    </a:p>
                    <a:p>
                      <a:r>
                        <a:rPr lang="en-US" dirty="0" smtClean="0"/>
                        <a:t>Proxy Address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Explicit Proxy</a:t>
                      </a:r>
                    </a:p>
                    <a:p>
                      <a:r>
                        <a:rPr lang="en-US" dirty="0" smtClean="0"/>
                        <a:t>(Not transparent)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Inbound transparent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Server accepts</a:t>
                      </a:r>
                      <a:r>
                        <a:rPr lang="en-US" baseline="0" dirty="0" smtClean="0"/>
                        <a:t> from</a:t>
                      </a:r>
                    </a:p>
                    <a:p>
                      <a:r>
                        <a:rPr lang="en-US" baseline="0" dirty="0" smtClean="0"/>
                        <a:t>Client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Outbound transparent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Fully</a:t>
                      </a:r>
                      <a:r>
                        <a:rPr lang="en-US" baseline="0" dirty="0" smtClean="0"/>
                        <a:t> transparent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0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Proxies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ATS is an HTTP proxy/cache</a:t>
            </a:r>
          </a:p>
          <a:p>
            <a:r>
              <a:rPr lang="en-US" dirty="0" smtClean="0"/>
              <a:t>To modify traffic proxy must understand traffic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ther traffic must be handled as opaque data</a:t>
            </a:r>
          </a:p>
          <a:p>
            <a:r>
              <a:rPr lang="en-US" dirty="0" smtClean="0"/>
              <a:t>ATS understands HTTP</a:t>
            </a:r>
          </a:p>
          <a:p>
            <a:pPr lvl="1"/>
            <a:r>
              <a:rPr lang="en-US" dirty="0" smtClean="0"/>
              <a:t>Can modify/cache headers as well as content</a:t>
            </a:r>
          </a:p>
          <a:p>
            <a:pPr lvl="1"/>
            <a:r>
              <a:rPr lang="en-US" dirty="0" smtClean="0"/>
              <a:t>Can rely on data present in HTTP headers</a:t>
            </a:r>
          </a:p>
          <a:p>
            <a:r>
              <a:rPr lang="en-US" dirty="0" smtClean="0"/>
              <a:t>ATS does </a:t>
            </a:r>
            <a:r>
              <a:rPr lang="en-US" u="sng" dirty="0" smtClean="0"/>
              <a:t>not</a:t>
            </a:r>
            <a:r>
              <a:rPr lang="en-US" dirty="0" smtClean="0"/>
              <a:t> understand HTML</a:t>
            </a:r>
          </a:p>
          <a:p>
            <a:pPr lvl="1"/>
            <a:r>
              <a:rPr lang="en-US" dirty="0" smtClean="0"/>
              <a:t>But your plugin 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the Proxy in your network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Proxy goes between the client and the server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2728913"/>
            <a:ext cx="67913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6992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Topologies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Routed</a:t>
            </a:r>
          </a:p>
          <a:p>
            <a:pPr lvl="1"/>
            <a:r>
              <a:rPr lang="en-US" dirty="0" smtClean="0"/>
              <a:t>Proxy is between different networks</a:t>
            </a:r>
          </a:p>
          <a:p>
            <a:r>
              <a:rPr lang="en-US" dirty="0" smtClean="0"/>
              <a:t>Bridged</a:t>
            </a:r>
          </a:p>
          <a:p>
            <a:pPr lvl="1"/>
            <a:r>
              <a:rPr lang="en-US" dirty="0" smtClean="0"/>
              <a:t>Same network on both sides of the proxy</a:t>
            </a:r>
          </a:p>
          <a:p>
            <a:r>
              <a:rPr lang="en-US" dirty="0" smtClean="0"/>
              <a:t>WCCP (Cisco routers only)</a:t>
            </a:r>
          </a:p>
          <a:p>
            <a:pPr lvl="1"/>
            <a:r>
              <a:rPr lang="en-US" dirty="0" smtClean="0"/>
              <a:t>Router intercepts for proxy elsewhere</a:t>
            </a:r>
          </a:p>
          <a:p>
            <a:pPr lvl="1"/>
            <a:r>
              <a:rPr lang="en-US" dirty="0" smtClean="0"/>
              <a:t>Enables pass through failover</a:t>
            </a:r>
          </a:p>
          <a:p>
            <a:pPr lvl="1"/>
            <a:r>
              <a:rPr lang="en-US" dirty="0" smtClean="0"/>
              <a:t>IPv4 only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Transparency makes a </a:t>
            </a:r>
            <a:r>
              <a:rPr lang="en-US" dirty="0" err="1" smtClean="0"/>
              <a:t>proxied</a:t>
            </a:r>
            <a:r>
              <a:rPr lang="en-US" dirty="0" smtClean="0"/>
              <a:t> topology look like the simple client / server topology</a:t>
            </a:r>
          </a:p>
          <a:p>
            <a:r>
              <a:rPr lang="en-US" dirty="0" smtClean="0"/>
              <a:t>Should you use transparency?</a:t>
            </a:r>
          </a:p>
          <a:p>
            <a:pPr lvl="1"/>
            <a:r>
              <a:rPr lang="en-US" dirty="0" smtClean="0"/>
              <a:t>From whom do you want to hide the proxy?</a:t>
            </a:r>
          </a:p>
          <a:p>
            <a:pPr lvl="2"/>
            <a:r>
              <a:rPr lang="en-US" dirty="0" smtClean="0"/>
              <a:t>Hide from clients?</a:t>
            </a:r>
          </a:p>
          <a:p>
            <a:pPr lvl="2"/>
            <a:r>
              <a:rPr lang="en-US" dirty="0" smtClean="0"/>
              <a:t>Hide from server?</a:t>
            </a:r>
          </a:p>
          <a:p>
            <a:r>
              <a:rPr lang="en-US" dirty="0" smtClean="0"/>
              <a:t>Pick from four basic types of transparency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1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Types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340595"/>
              </p:ext>
            </p:extLst>
          </p:nvPr>
        </p:nvGraphicFramePr>
        <p:xfrm>
          <a:off x="1066800" y="1600200"/>
          <a:ext cx="7315200" cy="3200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r>
                        <a:rPr lang="en-US" baseline="0" dirty="0" smtClean="0"/>
                        <a:t> used by proxy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connects to</a:t>
                      </a:r>
                    </a:p>
                    <a:p>
                      <a:r>
                        <a:rPr lang="en-US" dirty="0" smtClean="0"/>
                        <a:t>Proxy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connects to Server Address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Server accepts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from</a:t>
                      </a:r>
                    </a:p>
                    <a:p>
                      <a:r>
                        <a:rPr lang="en-US" dirty="0" smtClean="0"/>
                        <a:t>Proxy Address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Explicit Proxy</a:t>
                      </a:r>
                    </a:p>
                    <a:p>
                      <a:r>
                        <a:rPr lang="en-US" dirty="0" smtClean="0"/>
                        <a:t>(Not hidden)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Inbound transparent</a:t>
                      </a:r>
                    </a:p>
                    <a:p>
                      <a:r>
                        <a:rPr lang="en-US" dirty="0" smtClean="0"/>
                        <a:t>(hidden from</a:t>
                      </a:r>
                      <a:r>
                        <a:rPr lang="en-US" baseline="0" dirty="0" smtClean="0"/>
                        <a:t> clients)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Server accepts</a:t>
                      </a:r>
                      <a:r>
                        <a:rPr lang="en-US" baseline="0" dirty="0" smtClean="0"/>
                        <a:t> from</a:t>
                      </a:r>
                    </a:p>
                    <a:p>
                      <a:r>
                        <a:rPr lang="en-US" baseline="0" dirty="0" smtClean="0"/>
                        <a:t>Client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Outbound transparent</a:t>
                      </a:r>
                    </a:p>
                    <a:p>
                      <a:r>
                        <a:rPr lang="en-US" dirty="0" smtClean="0"/>
                        <a:t>(hidden from servers)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Fully</a:t>
                      </a:r>
                      <a:r>
                        <a:rPr lang="en-US" baseline="0" dirty="0" smtClean="0"/>
                        <a:t> transparent</a:t>
                      </a:r>
                    </a:p>
                    <a:p>
                      <a:r>
                        <a:rPr lang="en-US" baseline="0" dirty="0" smtClean="0"/>
                        <a:t>(hidden from clients and servers)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/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Explicit proxy</a:t>
            </a:r>
          </a:p>
          <a:p>
            <a:pPr lvl="1"/>
            <a:r>
              <a:rPr lang="en-US" dirty="0" smtClean="0"/>
              <a:t>The original way, everyone knows there’s a proxy</a:t>
            </a:r>
          </a:p>
          <a:p>
            <a:pPr lvl="1"/>
            <a:r>
              <a:rPr lang="en-US" dirty="0" smtClean="0"/>
              <a:t>Used primarily when there is no other choice.</a:t>
            </a:r>
          </a:p>
          <a:p>
            <a:r>
              <a:rPr lang="en-US" dirty="0" smtClean="0"/>
              <a:t>Outbound transparent</a:t>
            </a:r>
          </a:p>
          <a:p>
            <a:pPr lvl="1"/>
            <a:r>
              <a:rPr lang="en-US" dirty="0" smtClean="0"/>
              <a:t>CDN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lients connect to explicit (advertised) proxy address</a:t>
            </a:r>
          </a:p>
          <a:p>
            <a:pPr lvl="2"/>
            <a:r>
              <a:rPr lang="en-US" dirty="0" smtClean="0"/>
              <a:t>Server addresses are hidden from clients, servers could use non-routable addresses</a:t>
            </a:r>
          </a:p>
          <a:p>
            <a:pPr lvl="2"/>
            <a:r>
              <a:rPr lang="en-US" dirty="0" smtClean="0"/>
              <a:t>Servers can still see client address on connection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/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Inbound transparent</a:t>
            </a:r>
          </a:p>
          <a:p>
            <a:pPr lvl="1"/>
            <a:r>
              <a:rPr lang="en-US" dirty="0"/>
              <a:t>Corporate: hide internal addresses behind proxy without client </a:t>
            </a:r>
            <a:r>
              <a:rPr lang="en-US" dirty="0" smtClean="0"/>
              <a:t>configuration</a:t>
            </a:r>
          </a:p>
          <a:p>
            <a:r>
              <a:rPr lang="en-US" dirty="0" smtClean="0"/>
              <a:t>Fully </a:t>
            </a:r>
            <a:r>
              <a:rPr lang="en-US" dirty="0"/>
              <a:t>transparent</a:t>
            </a:r>
          </a:p>
          <a:p>
            <a:pPr lvl="1"/>
            <a:r>
              <a:rPr lang="en-US" dirty="0"/>
              <a:t>Proxy is not visible to clients or </a:t>
            </a:r>
            <a:r>
              <a:rPr lang="en-US" dirty="0" smtClean="0"/>
              <a:t>servers - no changes required for clients or servers, they still see each others’ addresses</a:t>
            </a:r>
          </a:p>
          <a:p>
            <a:pPr lvl="1"/>
            <a:r>
              <a:rPr lang="en-US" dirty="0" smtClean="0"/>
              <a:t>Corporate use</a:t>
            </a:r>
          </a:p>
          <a:p>
            <a:pPr lvl="2"/>
            <a:r>
              <a:rPr lang="en-US" dirty="0" smtClean="0"/>
              <a:t>Need to proxy</a:t>
            </a:r>
          </a:p>
          <a:p>
            <a:pPr lvl="2"/>
            <a:r>
              <a:rPr lang="en-US" dirty="0" smtClean="0"/>
              <a:t>Need to have servers see distinct IP addresses for clients</a:t>
            </a:r>
          </a:p>
          <a:p>
            <a:pPr lvl="2"/>
            <a:r>
              <a:rPr lang="en-US" dirty="0" smtClean="0"/>
              <a:t>Infeasible to configure clients for explicit proxy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0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Putting ATS in your network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34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Routed and Bridged require ATS inline</a:t>
            </a:r>
          </a:p>
          <a:p>
            <a:r>
              <a:rPr lang="en-US" dirty="0" smtClean="0"/>
              <a:t>WCCP requires intercepting router to be inline</a:t>
            </a:r>
          </a:p>
          <a:p>
            <a:r>
              <a:rPr lang="en-US" dirty="0" smtClean="0"/>
              <a:t>Packets </a:t>
            </a:r>
            <a:r>
              <a:rPr lang="en-US" u="sng" dirty="0" smtClean="0"/>
              <a:t>must</a:t>
            </a:r>
            <a:r>
              <a:rPr lang="en-US" dirty="0" smtClean="0"/>
              <a:t> pass through intercepting box</a:t>
            </a:r>
          </a:p>
          <a:p>
            <a:r>
              <a:rPr lang="en-US" dirty="0" smtClean="0"/>
              <a:t>Simplified required topology looks like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4495800"/>
            <a:ext cx="67913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Alan M. Carroll, PMC</a:t>
            </a:r>
          </a:p>
          <a:p>
            <a:pPr lvl="1"/>
            <a:r>
              <a:rPr lang="en-US" dirty="0" smtClean="0"/>
              <a:t>Started working on Traffic Server in summer 2010.</a:t>
            </a:r>
          </a:p>
          <a:p>
            <a:pPr lvl="1"/>
            <a:r>
              <a:rPr lang="en-US" dirty="0" smtClean="0"/>
              <a:t>Implemented</a:t>
            </a:r>
          </a:p>
          <a:p>
            <a:pPr lvl="2"/>
            <a:r>
              <a:rPr lang="en-US" dirty="0" smtClean="0"/>
              <a:t>Transparency</a:t>
            </a:r>
          </a:p>
          <a:p>
            <a:pPr lvl="2"/>
            <a:r>
              <a:rPr lang="en-US" dirty="0" smtClean="0"/>
              <a:t>IPv6</a:t>
            </a:r>
          </a:p>
          <a:p>
            <a:pPr lvl="2"/>
            <a:r>
              <a:rPr lang="en-US" dirty="0" smtClean="0"/>
              <a:t>Other stuff</a:t>
            </a:r>
          </a:p>
          <a:p>
            <a:pPr lvl="1"/>
            <a:r>
              <a:rPr lang="en-US" dirty="0" smtClean="0"/>
              <a:t>Works for Network </a:t>
            </a:r>
            <a:r>
              <a:rPr lang="en-US" dirty="0" err="1" smtClean="0"/>
              <a:t>Geographics</a:t>
            </a:r>
            <a:endParaRPr lang="en-US" dirty="0" smtClean="0"/>
          </a:p>
          <a:p>
            <a:pPr lvl="2"/>
            <a:r>
              <a:rPr lang="en-US" dirty="0" smtClean="0"/>
              <a:t>Provides ATS and other development services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ATS to your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ATS can work in various modes you should pick the mode that works best in your network</a:t>
            </a:r>
          </a:p>
          <a:p>
            <a:r>
              <a:rPr lang="en-US" dirty="0" smtClean="0"/>
              <a:t>No mode is “better” than another, the modes are more or less appropriate for </a:t>
            </a:r>
            <a:r>
              <a:rPr lang="en-US" u="sng" dirty="0" smtClean="0"/>
              <a:t>your</a:t>
            </a:r>
            <a:r>
              <a:rPr lang="en-US" dirty="0" smtClean="0"/>
              <a:t> networ</a:t>
            </a:r>
            <a:r>
              <a:rPr lang="en-US" dirty="0"/>
              <a:t>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5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packet flow is through ATS box</a:t>
            </a:r>
          </a:p>
          <a:p>
            <a:r>
              <a:rPr lang="en-US" dirty="0" smtClean="0"/>
              <a:t>Need to divert specific flows to ATS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iptables</a:t>
            </a:r>
            <a:r>
              <a:rPr lang="en-US" dirty="0" smtClean="0"/>
              <a:t>/</a:t>
            </a:r>
            <a:r>
              <a:rPr lang="en-US" dirty="0" err="1" smtClean="0"/>
              <a:t>ebtables</a:t>
            </a:r>
            <a:r>
              <a:rPr lang="en-US" dirty="0" smtClean="0"/>
              <a:t> to mark packets</a:t>
            </a:r>
          </a:p>
          <a:p>
            <a:pPr lvl="1"/>
            <a:r>
              <a:rPr lang="en-US" dirty="0" smtClean="0"/>
              <a:t>Use routing table to re-route packets to ATS</a:t>
            </a:r>
          </a:p>
          <a:p>
            <a:pPr lvl="1"/>
            <a:r>
              <a:rPr lang="en-US" dirty="0" smtClean="0"/>
              <a:t>Configure ATS to handle those packets</a:t>
            </a:r>
          </a:p>
          <a:p>
            <a:pPr lvl="1"/>
            <a:r>
              <a:rPr lang="en-US" dirty="0" smtClean="0"/>
              <a:t>Tweak host OS</a:t>
            </a:r>
          </a:p>
          <a:p>
            <a:r>
              <a:rPr lang="en-US" dirty="0" smtClean="0"/>
              <a:t>See appendices for detailed commands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8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Simplified Linux Packet Handling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5230"/>
            <a:ext cx="8229600" cy="26959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361456" y="5791200"/>
            <a:ext cx="842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Now that I’ve scared you, let’s look at just what we need to know for HTTP transparency</a:t>
            </a:r>
            <a:endParaRPr lang="en-US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048000" cy="365125"/>
          </a:xfrm>
        </p:spPr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8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for “Transparent PROXY”</a:t>
            </a:r>
          </a:p>
          <a:p>
            <a:r>
              <a:rPr lang="en-US" dirty="0" smtClean="0"/>
              <a:t>Linux kernel feature to support binding foreign IP addresses</a:t>
            </a:r>
          </a:p>
          <a:p>
            <a:r>
              <a:rPr lang="en-US" dirty="0" smtClean="0"/>
              <a:t>Accessible through </a:t>
            </a:r>
            <a:r>
              <a:rPr lang="en-US" dirty="0" err="1" smtClean="0"/>
              <a:t>iptables</a:t>
            </a:r>
            <a:r>
              <a:rPr lang="en-US" dirty="0" smtClean="0"/>
              <a:t> and socket options</a:t>
            </a:r>
          </a:p>
          <a:p>
            <a:r>
              <a:rPr lang="en-US" dirty="0" smtClean="0"/>
              <a:t>Should be present in modern Linux kernels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1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Transparency will be enabled by default if possible</a:t>
            </a:r>
          </a:p>
          <a:p>
            <a:pPr lvl="1"/>
            <a:r>
              <a:rPr lang="en-US" dirty="0" smtClean="0"/>
              <a:t>Can forced with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--enable-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=force</a:t>
            </a:r>
            <a:r>
              <a:rPr lang="en-US" dirty="0" smtClean="0"/>
              <a:t> option</a:t>
            </a:r>
            <a:br>
              <a:rPr lang="en-US" dirty="0" smtClean="0"/>
            </a:br>
            <a:r>
              <a:rPr lang="en-US" dirty="0" smtClean="0"/>
              <a:t>Uses built in values</a:t>
            </a:r>
          </a:p>
          <a:p>
            <a:pPr lvl="1"/>
            <a:r>
              <a:rPr lang="en-US" dirty="0" smtClean="0"/>
              <a:t>Also with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--enable-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=19 </a:t>
            </a:r>
            <a:r>
              <a:rPr lang="en-US" dirty="0" smtClean="0"/>
              <a:t>to force a value (e.g. 19) for the </a:t>
            </a:r>
            <a:r>
              <a:rPr lang="en-US" dirty="0" err="1" smtClean="0"/>
              <a:t>sockopt</a:t>
            </a:r>
            <a:r>
              <a:rPr lang="en-US" dirty="0" smtClean="0"/>
              <a:t> parameter</a:t>
            </a:r>
          </a:p>
          <a:p>
            <a:pPr lvl="1"/>
            <a:r>
              <a:rPr lang="en-US" dirty="0" smtClean="0"/>
              <a:t>Need Linux Kernel 2.6.31.13 or later</a:t>
            </a:r>
          </a:p>
          <a:p>
            <a:r>
              <a:rPr lang="en-US" dirty="0" smtClean="0"/>
              <a:t>Requires POSIX capabilities,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libcap-devel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1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Pre-Deployment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Decide on ATS options</a:t>
            </a:r>
          </a:p>
          <a:p>
            <a:pPr lvl="1"/>
            <a:r>
              <a:rPr lang="en-US" dirty="0" smtClean="0"/>
              <a:t>Type of transparency</a:t>
            </a:r>
          </a:p>
          <a:p>
            <a:pPr lvl="1"/>
            <a:r>
              <a:rPr lang="en-US" dirty="0" smtClean="0"/>
              <a:t>Routed, bridged, WCCP</a:t>
            </a:r>
          </a:p>
          <a:p>
            <a:r>
              <a:rPr lang="en-US" dirty="0" smtClean="0"/>
              <a:t>Enumerate server intercept ports</a:t>
            </a:r>
          </a:p>
          <a:p>
            <a:r>
              <a:rPr lang="en-US" dirty="0" smtClean="0"/>
              <a:t>Pick firewall mark</a:t>
            </a:r>
          </a:p>
          <a:p>
            <a:r>
              <a:rPr lang="en-US" dirty="0" smtClean="0"/>
              <a:t>Select inbound, outbound interfaces</a:t>
            </a:r>
          </a:p>
          <a:p>
            <a:r>
              <a:rPr lang="en-US" dirty="0" smtClean="0"/>
              <a:t>Select ATS proxy port(s)</a:t>
            </a:r>
          </a:p>
          <a:p>
            <a:r>
              <a:rPr lang="en-US" u="sng" dirty="0" smtClean="0"/>
              <a:t>Verify clients can connect to server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Generic Setup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26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1523999"/>
            <a:ext cx="4743450" cy="451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9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Pre-deployment 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ATS box is in line so all other traffic will pass through it</a:t>
            </a:r>
          </a:p>
          <a:p>
            <a:r>
              <a:rPr lang="en-US" dirty="0" smtClean="0"/>
              <a:t>Firewall mark and ATS proxy ports are arbitrary and local so select to avoid interference with other activity on the host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7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ebtables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</a:t>
            </a:r>
            <a:r>
              <a:rPr lang="en-US" dirty="0"/>
              <a:t>packets out of layer 2 </a:t>
            </a:r>
            <a:r>
              <a:rPr lang="en-US" dirty="0" smtClean="0"/>
              <a:t>bridge</a:t>
            </a:r>
          </a:p>
          <a:p>
            <a:r>
              <a:rPr lang="en-US" dirty="0" smtClean="0"/>
              <a:t>Packets then processed as in other cases</a:t>
            </a:r>
          </a:p>
          <a:p>
            <a:r>
              <a:rPr lang="en-US" dirty="0" smtClean="0"/>
              <a:t>Can do both IPv4 and IPv6 with </a:t>
            </a:r>
            <a:r>
              <a:rPr lang="en-US" dirty="0" err="1" smtClean="0"/>
              <a:t>ebtables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9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Set firewall mark to enable special routing</a:t>
            </a:r>
          </a:p>
          <a:p>
            <a:pPr lvl="1"/>
            <a:r>
              <a:rPr lang="en-US" dirty="0" smtClean="0"/>
              <a:t>Can use entire mark or a bit range and value</a:t>
            </a:r>
          </a:p>
          <a:p>
            <a:pPr lvl="1"/>
            <a:r>
              <a:rPr lang="en-US" dirty="0" smtClean="0"/>
              <a:t>Only need 1 bit</a:t>
            </a:r>
          </a:p>
          <a:p>
            <a:pPr lvl="1"/>
            <a:r>
              <a:rPr lang="en-US" dirty="0" smtClean="0"/>
              <a:t>Mark based on </a:t>
            </a:r>
            <a:r>
              <a:rPr lang="en-US" u="sng" dirty="0" smtClean="0"/>
              <a:t>server</a:t>
            </a:r>
            <a:r>
              <a:rPr lang="en-US" dirty="0" smtClean="0"/>
              <a:t> port and </a:t>
            </a:r>
            <a:r>
              <a:rPr lang="en-US" u="sng" dirty="0" smtClean="0"/>
              <a:t>host interface</a:t>
            </a:r>
          </a:p>
          <a:p>
            <a:r>
              <a:rPr lang="en-US" dirty="0" smtClean="0"/>
              <a:t>Mark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dirty="0" smtClean="0"/>
              <a:t> for inbound transparent</a:t>
            </a:r>
          </a:p>
          <a:p>
            <a:pPr lvl="1"/>
            <a:r>
              <a:rPr lang="en-US" dirty="0" smtClean="0"/>
              <a:t>Required for ATS to accept connection with foreign destination address</a:t>
            </a:r>
          </a:p>
          <a:p>
            <a:r>
              <a:rPr lang="en-US" dirty="0" smtClean="0"/>
              <a:t>Redirect to </a:t>
            </a:r>
            <a:r>
              <a:rPr lang="en-US" u="sng" dirty="0" smtClean="0"/>
              <a:t>ATS</a:t>
            </a:r>
            <a:r>
              <a:rPr lang="en-US" dirty="0"/>
              <a:t> </a:t>
            </a:r>
            <a:r>
              <a:rPr lang="en-US" dirty="0" smtClean="0"/>
              <a:t>proxy port</a:t>
            </a:r>
          </a:p>
          <a:p>
            <a:r>
              <a:rPr lang="en-US" dirty="0" smtClean="0"/>
              <a:t>Use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ip6tables</a:t>
            </a:r>
            <a:r>
              <a:rPr lang="en-US" dirty="0" smtClean="0"/>
              <a:t> for IPv6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6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starting point for deploying ATS as a transparent HTTP proxy</a:t>
            </a:r>
          </a:p>
          <a:p>
            <a:r>
              <a:rPr lang="en-US" dirty="0" smtClean="0"/>
              <a:t>Provide sample scripts</a:t>
            </a:r>
          </a:p>
          <a:p>
            <a:r>
              <a:rPr lang="en-US" dirty="0" smtClean="0"/>
              <a:t>Help you understand </a:t>
            </a:r>
            <a:r>
              <a:rPr lang="en-US" dirty="0"/>
              <a:t>what the </a:t>
            </a:r>
            <a:r>
              <a:rPr lang="en-US" dirty="0" smtClean="0"/>
              <a:t>commands in the scripts are intended to accomplish</a:t>
            </a:r>
          </a:p>
          <a:p>
            <a:r>
              <a:rPr lang="en-US" smtClean="0"/>
              <a:t>Guide to </a:t>
            </a:r>
            <a:r>
              <a:rPr lang="en-US" dirty="0" smtClean="0"/>
              <a:t>useful tools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246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 err="1" smtClean="0"/>
              <a:t>ptables</a:t>
            </a:r>
            <a:r>
              <a:rPr lang="en-US" dirty="0" smtClean="0"/>
              <a:t> is used for many things, including firewalling</a:t>
            </a:r>
          </a:p>
          <a:p>
            <a:r>
              <a:rPr lang="en-US" dirty="0" smtClean="0"/>
              <a:t>Lots of potential cross interference</a:t>
            </a:r>
          </a:p>
          <a:p>
            <a:r>
              <a:rPr lang="en-US" dirty="0" smtClean="0"/>
              <a:t>ATS uses the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mangle</a:t>
            </a:r>
            <a:r>
              <a:rPr lang="en-US" dirty="0" smtClean="0"/>
              <a:t> table only</a:t>
            </a:r>
          </a:p>
          <a:p>
            <a:r>
              <a:rPr lang="en-US" dirty="0" smtClean="0"/>
              <a:t>Default </a:t>
            </a:r>
            <a:r>
              <a:rPr lang="en-US" dirty="0" err="1" smtClean="0"/>
              <a:t>iptables</a:t>
            </a:r>
            <a:r>
              <a:rPr lang="en-US" dirty="0" smtClean="0"/>
              <a:t> configuration will block ATS operation – test client to server connectivity through ATS host without ATS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policy routing to force table for packets with ATS firewall mark</a:t>
            </a:r>
          </a:p>
          <a:p>
            <a:pPr lvl="1"/>
            <a:r>
              <a:rPr lang="en-US" dirty="0" smtClean="0"/>
              <a:t>Add table for intercepted packets</a:t>
            </a:r>
          </a:p>
          <a:p>
            <a:pPr lvl="1"/>
            <a:r>
              <a:rPr lang="en-US" dirty="0" smtClean="0"/>
              <a:t>Table sends everything to loopback</a:t>
            </a:r>
          </a:p>
          <a:p>
            <a:r>
              <a:rPr lang="en-US" dirty="0" smtClean="0"/>
              <a:t>Side tables mean no direct interaction with</a:t>
            </a:r>
            <a:r>
              <a:rPr lang="en-US" dirty="0"/>
              <a:t> </a:t>
            </a:r>
            <a:r>
              <a:rPr lang="en-US" dirty="0" smtClean="0"/>
              <a:t>normal routing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5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ATS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proxy port(s) marked transparent as needed</a:t>
            </a:r>
          </a:p>
          <a:p>
            <a:r>
              <a:rPr lang="en-US" dirty="0" smtClean="0"/>
              <a:t>ATS proxy port must agree with </a:t>
            </a:r>
            <a:r>
              <a:rPr lang="en-US" dirty="0" err="1" smtClean="0"/>
              <a:t>iptables</a:t>
            </a:r>
            <a:r>
              <a:rPr lang="en-US" dirty="0" smtClean="0"/>
              <a:t> redirection for inbound transparent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ATS Transparency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Transparency mode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-in</a:t>
            </a:r>
            <a:r>
              <a:rPr lang="en-US" dirty="0" smtClean="0"/>
              <a:t> = inbound transparent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-out</a:t>
            </a:r>
            <a:r>
              <a:rPr lang="en-US" dirty="0" smtClean="0"/>
              <a:t> = outbound transparent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-full</a:t>
            </a:r>
            <a:r>
              <a:rPr lang="en-US" dirty="0" smtClean="0"/>
              <a:t> = fully transparent</a:t>
            </a:r>
          </a:p>
          <a:p>
            <a:pPr lvl="2"/>
            <a:r>
              <a:rPr lang="en-US" dirty="0" smtClean="0"/>
              <a:t>Can also use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tr-in:tr-out</a:t>
            </a:r>
            <a:endParaRPr lang="en-US" dirty="0" smtClean="0"/>
          </a:p>
          <a:p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-pass</a:t>
            </a:r>
            <a:r>
              <a:rPr lang="en-US" dirty="0" smtClean="0"/>
              <a:t> = transparent pass through</a:t>
            </a:r>
          </a:p>
          <a:p>
            <a:r>
              <a:rPr lang="en-US" dirty="0" smtClean="0"/>
              <a:t>Options other than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ipv6,ipv4</a:t>
            </a:r>
            <a:r>
              <a:rPr lang="en-US" dirty="0"/>
              <a:t> </a:t>
            </a:r>
            <a:r>
              <a:rPr lang="en-US" dirty="0" smtClean="0"/>
              <a:t>may collide with transparency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9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OS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packet forwarding</a:t>
            </a:r>
          </a:p>
          <a:p>
            <a:r>
              <a:rPr lang="en-US" dirty="0" smtClean="0"/>
              <a:t>Disable reverse path check (</a:t>
            </a:r>
            <a:r>
              <a:rPr lang="en-US" dirty="0" err="1" smtClean="0"/>
              <a:t>rp_filter</a:t>
            </a:r>
            <a:r>
              <a:rPr lang="en-US" dirty="0" smtClean="0"/>
              <a:t>) on transparent physical interfaces</a:t>
            </a:r>
          </a:p>
          <a:p>
            <a:r>
              <a:rPr lang="en-US" dirty="0" smtClean="0"/>
              <a:t>Do routing or bridged configuration</a:t>
            </a:r>
          </a:p>
          <a:p>
            <a:pPr lvl="1"/>
            <a:r>
              <a:rPr lang="en-US" dirty="0" smtClean="0"/>
              <a:t>But that’s already done because </a:t>
            </a:r>
            <a:r>
              <a:rPr lang="en-US" u="sng" dirty="0" smtClean="0"/>
              <a:t>of course</a:t>
            </a:r>
            <a:r>
              <a:rPr lang="en-US" dirty="0" smtClean="0"/>
              <a:t> you’ve checked for connectivity  before deploying ATS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0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Deployment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Appendix has scripts for each case</a:t>
            </a:r>
          </a:p>
          <a:p>
            <a:r>
              <a:rPr lang="en-US" dirty="0" smtClean="0"/>
              <a:t>Main script for standard routed/bridged cases</a:t>
            </a:r>
          </a:p>
          <a:p>
            <a:pPr lvl="1"/>
            <a:r>
              <a:rPr lang="en-US" dirty="0" smtClean="0"/>
              <a:t>Can use full case for either half case</a:t>
            </a:r>
          </a:p>
          <a:p>
            <a:r>
              <a:rPr lang="en-US" dirty="0" smtClean="0"/>
              <a:t>Example on using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NAT</a:t>
            </a:r>
            <a:r>
              <a:rPr lang="en-US" dirty="0" smtClean="0"/>
              <a:t> instead of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TPROXY</a:t>
            </a:r>
          </a:p>
          <a:p>
            <a:r>
              <a:rPr lang="en-US" dirty="0" smtClean="0"/>
              <a:t>Discussion on using WCCP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9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 does packet interception for ATS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2743200"/>
            <a:ext cx="69151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9298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end of life Cisco protocol, still in use</a:t>
            </a:r>
          </a:p>
          <a:p>
            <a:pPr lvl="1"/>
            <a:r>
              <a:rPr lang="en-US" dirty="0" smtClean="0"/>
              <a:t>Significant parts undocumented, no support</a:t>
            </a:r>
          </a:p>
          <a:p>
            <a:r>
              <a:rPr lang="en-US" dirty="0" smtClean="0"/>
              <a:t>Effectively remote control policy routing</a:t>
            </a:r>
          </a:p>
          <a:p>
            <a:pPr lvl="1"/>
            <a:r>
              <a:rPr lang="en-US" dirty="0" smtClean="0"/>
              <a:t>Heartbeat to allow bypass on cache failure</a:t>
            </a:r>
          </a:p>
          <a:p>
            <a:r>
              <a:rPr lang="en-US" dirty="0" smtClean="0"/>
              <a:t>Best with 3 (or more) interfaces</a:t>
            </a:r>
          </a:p>
          <a:p>
            <a:r>
              <a:rPr lang="en-US" dirty="0" smtClean="0"/>
              <a:t>Can be done with 2 interfaces using tunnels</a:t>
            </a:r>
          </a:p>
          <a:p>
            <a:r>
              <a:rPr lang="en-US" dirty="0" smtClean="0"/>
              <a:t>Pointless if not inbound transparent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691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 ATS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Configuration values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roxy.config.wccp.addr</a:t>
            </a:r>
            <a:r>
              <a:rPr lang="en-US" dirty="0" smtClean="0"/>
              <a:t> STRING &lt;IPv4 address&gt;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roxy.config.wccp.services</a:t>
            </a:r>
            <a:r>
              <a:rPr lang="en-US" dirty="0" smtClean="0"/>
              <a:t> STRING &lt;path&gt;</a:t>
            </a:r>
          </a:p>
          <a:p>
            <a:r>
              <a:rPr lang="en-US" dirty="0" smtClean="0"/>
              <a:t>Services file describes WCCP services for ATS</a:t>
            </a:r>
          </a:p>
          <a:p>
            <a:pPr lvl="1"/>
            <a:r>
              <a:rPr lang="en-US" dirty="0" smtClean="0"/>
              <a:t>Need two groups – inbound and outbound</a:t>
            </a:r>
          </a:p>
          <a:p>
            <a:pPr lvl="1"/>
            <a:r>
              <a:rPr lang="en-US" dirty="0" smtClean="0"/>
              <a:t>Must match router </a:t>
            </a:r>
            <a:r>
              <a:rPr lang="en-US" dirty="0" err="1" smtClean="0"/>
              <a:t>config</a:t>
            </a:r>
            <a:endParaRPr lang="en-US" dirty="0" smtClean="0"/>
          </a:p>
          <a:p>
            <a:r>
              <a:rPr lang="en-US" dirty="0" smtClean="0"/>
              <a:t>Other configuration as for previous cases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307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 Host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L2 use routed transparent case</a:t>
            </a:r>
          </a:p>
          <a:p>
            <a:r>
              <a:rPr lang="en-US" dirty="0" smtClean="0"/>
              <a:t>For tunnel use 2 firewall bits</a:t>
            </a:r>
          </a:p>
          <a:p>
            <a:pPr lvl="1"/>
            <a:r>
              <a:rPr lang="en-US" dirty="0" smtClean="0"/>
              <a:t>One for packets from tunnel (TPROXY marked)</a:t>
            </a:r>
          </a:p>
          <a:p>
            <a:pPr lvl="1"/>
            <a:r>
              <a:rPr lang="en-US" dirty="0" smtClean="0"/>
              <a:t>One for packets from ATS to put in tunnel</a:t>
            </a:r>
          </a:p>
          <a:p>
            <a:r>
              <a:rPr lang="en-US" dirty="0" smtClean="0"/>
              <a:t>Two interface router </a:t>
            </a:r>
            <a:r>
              <a:rPr lang="en-US" u="sng" dirty="0" smtClean="0"/>
              <a:t>requires</a:t>
            </a:r>
            <a:r>
              <a:rPr lang="en-US" dirty="0" smtClean="0"/>
              <a:t> use of tunnel</a:t>
            </a:r>
          </a:p>
          <a:p>
            <a:r>
              <a:rPr lang="en-US" dirty="0" smtClean="0"/>
              <a:t>Tunnel requires disabling PMTU discovery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theory</a:t>
            </a:r>
          </a:p>
          <a:p>
            <a:r>
              <a:rPr lang="en-US" dirty="0" smtClean="0"/>
              <a:t>Drill down to increasing detail for deployment</a:t>
            </a:r>
          </a:p>
          <a:p>
            <a:r>
              <a:rPr lang="en-US" dirty="0" smtClean="0"/>
              <a:t>Trouble shooting</a:t>
            </a:r>
          </a:p>
          <a:p>
            <a:r>
              <a:rPr lang="en-US" dirty="0" smtClean="0"/>
              <a:t>Commands not discussed directly</a:t>
            </a:r>
          </a:p>
          <a:p>
            <a:pPr lvl="1"/>
            <a:r>
              <a:rPr lang="en-US" dirty="0" smtClean="0"/>
              <a:t>Not really helpful</a:t>
            </a:r>
          </a:p>
          <a:p>
            <a:pPr lvl="1"/>
            <a:r>
              <a:rPr lang="en-US" dirty="0" smtClean="0"/>
              <a:t>You can look ahead to appendix scripts and ask questions on them that relate to slides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27 Feb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ATS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control outbound transparency per connection</a:t>
            </a:r>
          </a:p>
          <a:p>
            <a:r>
              <a:rPr lang="en-US" dirty="0" smtClean="0"/>
              <a:t>Can control server address per connection</a:t>
            </a:r>
          </a:p>
          <a:p>
            <a:r>
              <a:rPr lang="en-US" dirty="0" smtClean="0"/>
              <a:t>Still a few bugs on URLs because HTTP headers are different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46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 shooting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Making it 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385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 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One: Make it work without ATS</a:t>
            </a:r>
          </a:p>
          <a:p>
            <a:pPr lvl="1"/>
            <a:r>
              <a:rPr lang="en-US" dirty="0" smtClean="0"/>
              <a:t>Cannot over emphasize this</a:t>
            </a:r>
          </a:p>
          <a:p>
            <a:pPr lvl="1"/>
            <a:r>
              <a:rPr lang="en-US" dirty="0" smtClean="0"/>
              <a:t>Always see Step One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1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 Shooting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Tcpdump</a:t>
            </a:r>
            <a:endParaRPr lang="en-US" dirty="0" smtClean="0"/>
          </a:p>
          <a:p>
            <a:pPr lvl="1"/>
            <a:r>
              <a:rPr lang="en-US" dirty="0" smtClean="0"/>
              <a:t>Almost always installed</a:t>
            </a:r>
          </a:p>
          <a:p>
            <a:pPr lvl="1"/>
            <a:r>
              <a:rPr lang="en-US" dirty="0" smtClean="0"/>
              <a:t>Requires only text interface</a:t>
            </a:r>
            <a:endParaRPr lang="en-US" dirty="0"/>
          </a:p>
          <a:p>
            <a:pPr lvl="1"/>
            <a:r>
              <a:rPr lang="en-US" dirty="0"/>
              <a:t>Directly or to make capture files for </a:t>
            </a:r>
            <a:r>
              <a:rPr lang="en-US" dirty="0" err="1"/>
              <a:t>Wireshark</a:t>
            </a:r>
            <a:endParaRPr lang="en-US" dirty="0"/>
          </a:p>
          <a:p>
            <a:r>
              <a:rPr lang="en-US" dirty="0" err="1" smtClean="0"/>
              <a:t>Wireshark</a:t>
            </a:r>
            <a:endParaRPr lang="en-US" dirty="0" smtClean="0"/>
          </a:p>
          <a:p>
            <a:pPr lvl="1"/>
            <a:r>
              <a:rPr lang="en-US" dirty="0" smtClean="0"/>
              <a:t>Graphical interface, very powerful</a:t>
            </a:r>
            <a:endParaRPr lang="en-US" dirty="0"/>
          </a:p>
          <a:p>
            <a:r>
              <a:rPr lang="en-US" dirty="0" err="1" smtClean="0"/>
              <a:t>iptables</a:t>
            </a:r>
            <a:r>
              <a:rPr lang="en-US" dirty="0"/>
              <a:t>, </a:t>
            </a:r>
            <a:r>
              <a:rPr lang="en-US" dirty="0" err="1"/>
              <a:t>ebtables</a:t>
            </a:r>
            <a:r>
              <a:rPr lang="en-US" dirty="0"/>
              <a:t> hit counts</a:t>
            </a:r>
          </a:p>
          <a:p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netstat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--listen -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n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98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 Shooting – ATS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Debug messages have a tag</a:t>
            </a:r>
          </a:p>
          <a:p>
            <a:r>
              <a:rPr lang="en-US" dirty="0" smtClean="0"/>
              <a:t>Turn on with</a:t>
            </a:r>
            <a:br>
              <a:rPr lang="en-US" dirty="0" smtClean="0"/>
            </a:b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proxy.config.diags.debug.enabled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INT 1</a:t>
            </a:r>
          </a:p>
          <a:p>
            <a:r>
              <a:rPr lang="en-US" dirty="0" smtClean="0"/>
              <a:t>Set output tags with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traffic_server</a:t>
            </a:r>
            <a:r>
              <a:rPr lang="en-US" dirty="0" smtClean="0"/>
              <a:t> command line option</a:t>
            </a:r>
            <a:br>
              <a:rPr lang="en-US" dirty="0" smtClean="0"/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–T “tag1|tag2”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records.config</a:t>
            </a:r>
            <a:r>
              <a:rPr lang="en-US" dirty="0" smtClean="0"/>
              <a:t> value</a:t>
            </a:r>
            <a:br>
              <a:rPr lang="en-US" dirty="0" smtClean="0"/>
            </a:br>
            <a:r>
              <a:rPr lang="en-US" sz="19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900" dirty="0" err="1" smtClean="0">
                <a:latin typeface="Courier New" pitchFamily="49" charset="0"/>
                <a:cs typeface="Courier New" pitchFamily="49" charset="0"/>
              </a:rPr>
              <a:t>roxy.config.diags.debug.tags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STRING “tag1|tag2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”</a:t>
            </a:r>
          </a:p>
          <a:p>
            <a:r>
              <a:rPr lang="en-US" dirty="0"/>
              <a:t>Value for tags is regular expression</a:t>
            </a:r>
          </a:p>
          <a:p>
            <a:pPr lvl="1"/>
            <a:r>
              <a:rPr lang="en-US" dirty="0"/>
              <a:t>So “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host</a:t>
            </a:r>
            <a:r>
              <a:rPr lang="en-US" dirty="0"/>
              <a:t>” matches tags like “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host</a:t>
            </a:r>
            <a:r>
              <a:rPr lang="en-US" dirty="0"/>
              <a:t>”, “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host_db</a:t>
            </a:r>
            <a:r>
              <a:rPr lang="en-US" dirty="0"/>
              <a:t>”</a:t>
            </a:r>
          </a:p>
          <a:p>
            <a:endParaRPr lang="en-US" sz="23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245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Remove ATS </a:t>
            </a:r>
            <a:r>
              <a:rPr lang="en-US" dirty="0" err="1" smtClean="0"/>
              <a:t>ebtables</a:t>
            </a:r>
            <a:r>
              <a:rPr lang="en-US" dirty="0" smtClean="0"/>
              <a:t>, </a:t>
            </a:r>
            <a:r>
              <a:rPr lang="en-US" dirty="0" err="1" smtClean="0"/>
              <a:t>iptables</a:t>
            </a:r>
            <a:r>
              <a:rPr lang="en-US" dirty="0" smtClean="0"/>
              <a:t>, routing – do you have connectivity?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Enable ATS – are all the processes running?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Check ATS logs to verify startup success. Look for error messages!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traffic.out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error.log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dmesg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550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Review configuration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Verify </a:t>
            </a:r>
            <a:r>
              <a:rPr lang="en-US" dirty="0" err="1" smtClean="0"/>
              <a:t>iptables</a:t>
            </a:r>
            <a:r>
              <a:rPr lang="en-US" dirty="0" smtClean="0"/>
              <a:t> target port, ATS proxy port match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Check </a:t>
            </a:r>
            <a:r>
              <a:rPr lang="en-US" dirty="0" err="1" smtClean="0"/>
              <a:t>iptables</a:t>
            </a:r>
            <a:r>
              <a:rPr lang="en-US" dirty="0" smtClean="0"/>
              <a:t> for packet / connection filtering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Bridge mode – </a:t>
            </a:r>
            <a:r>
              <a:rPr lang="en-US" dirty="0" err="1" smtClean="0"/>
              <a:t>ebtables</a:t>
            </a:r>
            <a:r>
              <a:rPr lang="en-US" dirty="0" smtClean="0"/>
              <a:t> set up?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Policy routing in place?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Check OS tweaks (</a:t>
            </a:r>
            <a:r>
              <a:rPr lang="en-US" dirty="0" err="1" smtClean="0"/>
              <a:t>ip_forward</a:t>
            </a:r>
            <a:r>
              <a:rPr lang="en-US" dirty="0" smtClean="0"/>
              <a:t>, </a:t>
            </a:r>
            <a:r>
              <a:rPr lang="en-US" dirty="0" err="1" smtClean="0"/>
              <a:t>rp_filter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90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Capture client </a:t>
            </a:r>
            <a:r>
              <a:rPr lang="en-US" dirty="0" smtClean="0"/>
              <a:t>side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SYN-ACK from ATS?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Connection / request sent?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Capture loopback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Client SYN packets redirected?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SYN-ACK from ATS?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Capture server side – packets outbound?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Check ATS logs for connections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567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 Shooting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careful using IP addresses to determine packet sources – the whole point of transparency is to fiddle with those</a:t>
            </a:r>
          </a:p>
          <a:p>
            <a:r>
              <a:rPr lang="en-US" dirty="0" smtClean="0"/>
              <a:t>Each packet has a MAC address which is useful for determining original source</a:t>
            </a:r>
          </a:p>
          <a:p>
            <a:r>
              <a:rPr lang="en-US" dirty="0" smtClean="0"/>
              <a:t>Can also use the “IP id” value to trace packet sources (shown in some tools)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248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ATS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Enable debugging out</a:t>
            </a:r>
          </a:p>
          <a:p>
            <a:pPr lvl="1"/>
            <a:r>
              <a:rPr lang="en-US" sz="2400" dirty="0" smtClean="0"/>
              <a:t>-T “tags”</a:t>
            </a:r>
          </a:p>
          <a:p>
            <a:pPr lvl="1"/>
            <a:r>
              <a:rPr lang="en-US" sz="2400" dirty="0" smtClean="0"/>
              <a:t>Edit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records.config</a:t>
            </a:r>
            <a:r>
              <a:rPr lang="en-US" sz="2400" dirty="0" smtClean="0"/>
              <a:t> values</a:t>
            </a:r>
          </a:p>
          <a:p>
            <a:pPr lvl="2"/>
            <a:r>
              <a:rPr lang="en-US" sz="2000" dirty="0" err="1" smtClean="0"/>
              <a:t>proxy.config.diags.debug.enabled</a:t>
            </a:r>
            <a:r>
              <a:rPr lang="en-US" sz="2000" dirty="0" smtClean="0"/>
              <a:t> INT 1</a:t>
            </a:r>
          </a:p>
          <a:p>
            <a:pPr lvl="2"/>
            <a:r>
              <a:rPr lang="en-US" sz="2000" dirty="0" err="1" smtClean="0"/>
              <a:t>Proxy.config.diags.debug.tags</a:t>
            </a:r>
            <a:r>
              <a:rPr lang="en-US" sz="2000" dirty="0" smtClean="0"/>
              <a:t> STRING “tag1|tag2”</a:t>
            </a:r>
          </a:p>
          <a:p>
            <a:r>
              <a:rPr lang="en-US" dirty="0" smtClean="0"/>
              <a:t>Useful tags</a:t>
            </a:r>
          </a:p>
          <a:p>
            <a:pPr lvl="1"/>
            <a:r>
              <a:rPr lang="en-US" dirty="0" smtClean="0"/>
              <a:t>“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hostdb</a:t>
            </a:r>
            <a:r>
              <a:rPr lang="en-US" dirty="0" smtClean="0"/>
              <a:t>”, “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dirty="0" smtClean="0"/>
              <a:t>” – see outbound connections</a:t>
            </a:r>
          </a:p>
          <a:p>
            <a:pPr lvl="1"/>
            <a:r>
              <a:rPr lang="en-US" dirty="0" smtClean="0"/>
              <a:t>“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http_accept</a:t>
            </a:r>
            <a:r>
              <a:rPr lang="en-US" dirty="0" smtClean="0"/>
              <a:t>” – see inbound connections</a:t>
            </a:r>
          </a:p>
          <a:p>
            <a:pPr lvl="1"/>
            <a:r>
              <a:rPr lang="en-US" dirty="0" smtClean="0"/>
              <a:t>“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dirty="0" smtClean="0"/>
              <a:t>” - extra TPROXY related events</a:t>
            </a:r>
          </a:p>
          <a:p>
            <a:r>
              <a:rPr lang="en-US" sz="2800" dirty="0" smtClean="0"/>
              <a:t>Output to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etc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trafficserver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traffic.out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9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THeory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we trying to do?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437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 Trouble 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Router: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show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wccp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ATS tag “</a:t>
            </a:r>
            <a:r>
              <a:rPr lang="en-US" dirty="0" err="1" smtClean="0"/>
              <a:t>wccp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Look for heartbeat packets via packet capture</a:t>
            </a:r>
          </a:p>
          <a:p>
            <a:r>
              <a:rPr lang="en-US" dirty="0" smtClean="0"/>
              <a:t>Check for redirected packets</a:t>
            </a:r>
          </a:p>
          <a:p>
            <a:r>
              <a:rPr lang="en-US" dirty="0" smtClean="0"/>
              <a:t>Check that both service groups are working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377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Potential problems from field experience</a:t>
            </a:r>
          </a:p>
          <a:p>
            <a:pPr lvl="1"/>
            <a:r>
              <a:rPr lang="en-US" dirty="0" smtClean="0"/>
              <a:t>Origin server address resolution</a:t>
            </a:r>
          </a:p>
          <a:p>
            <a:pPr lvl="1"/>
            <a:r>
              <a:rPr lang="en-US" dirty="0" smtClean="0"/>
              <a:t>Port transparency</a:t>
            </a:r>
          </a:p>
          <a:p>
            <a:pPr lvl="1"/>
            <a:r>
              <a:rPr lang="en-US" dirty="0" smtClean="0"/>
              <a:t>Proxy port address binding</a:t>
            </a:r>
          </a:p>
          <a:p>
            <a:pPr lvl="1"/>
            <a:r>
              <a:rPr lang="en-US" dirty="0" smtClean="0"/>
              <a:t>Keep Alive</a:t>
            </a:r>
          </a:p>
          <a:p>
            <a:pPr lvl="1"/>
            <a:r>
              <a:rPr lang="en-US" dirty="0" smtClean="0"/>
              <a:t>HTTPS</a:t>
            </a:r>
          </a:p>
          <a:p>
            <a:pPr lvl="1"/>
            <a:r>
              <a:rPr lang="en-US" dirty="0"/>
              <a:t>Non-HTTP </a:t>
            </a:r>
            <a:r>
              <a:rPr lang="en-US" dirty="0" smtClean="0"/>
              <a:t>tunneling</a:t>
            </a:r>
          </a:p>
          <a:p>
            <a:pPr lvl="1"/>
            <a:r>
              <a:rPr lang="en-US" dirty="0" smtClean="0"/>
              <a:t>IP family lock</a:t>
            </a:r>
          </a:p>
          <a:p>
            <a:pPr lvl="1"/>
            <a:r>
              <a:rPr lang="en-US" dirty="0" smtClean="0"/>
              <a:t>Currently limited to Linux variants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804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Server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 server resolved twice – client, ATS</a:t>
            </a:r>
          </a:p>
          <a:p>
            <a:r>
              <a:rPr lang="en-US" dirty="0" smtClean="0"/>
              <a:t>If server has RR DNS these may differ</a:t>
            </a:r>
          </a:p>
          <a:p>
            <a:r>
              <a:rPr lang="en-US" dirty="0" smtClean="0"/>
              <a:t>Can cause problems (MS Windows Update)</a:t>
            </a:r>
          </a:p>
          <a:p>
            <a:r>
              <a:rPr lang="en-US" dirty="0" smtClean="0"/>
              <a:t>Inefficient (two lookups per access)</a:t>
            </a:r>
          </a:p>
          <a:p>
            <a:r>
              <a:rPr lang="en-US" dirty="0" smtClean="0"/>
              <a:t>May complicate local DNS server setup</a:t>
            </a:r>
          </a:p>
          <a:p>
            <a:r>
              <a:rPr lang="en-US" dirty="0" smtClean="0"/>
              <a:t>Can override to use client supplied address</a:t>
            </a:r>
          </a:p>
          <a:p>
            <a:pPr lvl="1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proxy.config.http.use_client_target_addr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INT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pPr lvl="1"/>
            <a:r>
              <a:rPr lang="en-US" sz="2000" dirty="0" smtClean="0"/>
              <a:t>But lose some control (trust client to resolve correctly)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893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Port Address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Transparent ports can’t bind to local address</a:t>
            </a:r>
          </a:p>
          <a:p>
            <a:r>
              <a:rPr lang="en-US" dirty="0" smtClean="0"/>
              <a:t>Inbound must de facto bind to ANY_ADDR</a:t>
            </a:r>
          </a:p>
          <a:p>
            <a:r>
              <a:rPr lang="en-US" dirty="0" smtClean="0"/>
              <a:t>Outbound must bind to client source address</a:t>
            </a:r>
          </a:p>
          <a:p>
            <a:r>
              <a:rPr lang="en-US" dirty="0" smtClean="0"/>
              <a:t>This leads to binding to loopback interface, not any physical interface</a:t>
            </a:r>
          </a:p>
          <a:p>
            <a:r>
              <a:rPr lang="en-US" dirty="0" smtClean="0"/>
              <a:t>Proxy port options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in,ip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-out</a:t>
            </a:r>
            <a:r>
              <a:rPr lang="en-US" dirty="0" smtClean="0"/>
              <a:t> can conflict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455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default server connection can have a different client port than actual client</a:t>
            </a:r>
          </a:p>
          <a:p>
            <a:r>
              <a:rPr lang="en-US" dirty="0" smtClean="0"/>
              <a:t>Can configure ATS to use the client port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proxy.config.http.use_client_source_port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dirty="0" smtClean="0"/>
              <a:t>Requires outbound transparency</a:t>
            </a:r>
          </a:p>
          <a:p>
            <a:r>
              <a:rPr lang="en-US" dirty="0" smtClean="0"/>
              <a:t>Can lead to port jamming via Keep-Alive (TS-1424)</a:t>
            </a:r>
          </a:p>
          <a:p>
            <a:r>
              <a:rPr lang="en-US" dirty="0" smtClean="0"/>
              <a:t>Linux kernel shares port space for port binding to foreign addresses -&gt; ~64K connection limit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937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Alive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ATS doesn’t always match keep alive between client side and server side.</a:t>
            </a:r>
          </a:p>
          <a:p>
            <a:r>
              <a:rPr lang="en-US" dirty="0" smtClean="0"/>
              <a:t>Can cause “port shift”</a:t>
            </a:r>
          </a:p>
          <a:p>
            <a:r>
              <a:rPr lang="en-US" dirty="0" smtClean="0"/>
              <a:t>In practice seems to matter only rarely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272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 </a:t>
            </a:r>
            <a:r>
              <a:rPr lang="en-US" dirty="0" err="1" smtClean="0"/>
              <a:t>proxying</a:t>
            </a:r>
            <a:r>
              <a:rPr lang="en-US" dirty="0" smtClean="0"/>
              <a:t> requires certificates</a:t>
            </a:r>
          </a:p>
          <a:p>
            <a:pPr lvl="1"/>
            <a:r>
              <a:rPr lang="en-US" dirty="0" smtClean="0"/>
              <a:t>ATS must terminate the connections</a:t>
            </a:r>
          </a:p>
          <a:p>
            <a:pPr lvl="1"/>
            <a:r>
              <a:rPr lang="en-US" dirty="0" smtClean="0"/>
              <a:t>Easy for CDN situations</a:t>
            </a:r>
          </a:p>
          <a:p>
            <a:pPr lvl="1"/>
            <a:r>
              <a:rPr lang="en-US" dirty="0" smtClean="0"/>
              <a:t>Can’t just slap on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ssl</a:t>
            </a:r>
            <a:r>
              <a:rPr lang="en-US" dirty="0" smtClean="0"/>
              <a:t> proxy port option</a:t>
            </a:r>
          </a:p>
          <a:p>
            <a:r>
              <a:rPr lang="en-US" dirty="0" smtClean="0"/>
              <a:t>HTTPS can be blind tunneled</a:t>
            </a:r>
            <a:endParaRPr lang="en-US" dirty="0"/>
          </a:p>
          <a:p>
            <a:pPr lvl="1"/>
            <a:r>
              <a:rPr lang="en-US" dirty="0" smtClean="0"/>
              <a:t>Can still check IP addresses but little else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435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Non-HTTP 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exist protocols that use port 80 and HTTP like headers but are not HTTP</a:t>
            </a:r>
          </a:p>
          <a:p>
            <a:r>
              <a:rPr lang="en-US" dirty="0" smtClean="0"/>
              <a:t>By default ATS rejects the connection</a:t>
            </a:r>
          </a:p>
          <a:p>
            <a:r>
              <a:rPr lang="en-US" dirty="0" smtClean="0"/>
              <a:t>TS-1423 patch enables this – use with caution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11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Family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ATS handles cross IP family connections</a:t>
            </a:r>
          </a:p>
          <a:p>
            <a:pPr lvl="1"/>
            <a:r>
              <a:rPr lang="en-US" dirty="0" smtClean="0"/>
              <a:t>E.g. IPv4 client connection, IPv6 server connection</a:t>
            </a:r>
          </a:p>
          <a:p>
            <a:r>
              <a:rPr lang="en-US" dirty="0" smtClean="0"/>
              <a:t>Not possible with transparency</a:t>
            </a:r>
          </a:p>
          <a:p>
            <a:pPr lvl="1"/>
            <a:r>
              <a:rPr lang="en-US" dirty="0" smtClean="0"/>
              <a:t>Preserving the address implies preserving family</a:t>
            </a:r>
          </a:p>
          <a:p>
            <a:r>
              <a:rPr lang="en-US" dirty="0" smtClean="0"/>
              <a:t>TS-1307 – DNS lookup for outbound transparent forces family</a:t>
            </a:r>
          </a:p>
          <a:p>
            <a:r>
              <a:rPr lang="en-US" dirty="0" smtClean="0"/>
              <a:t>Proxy port option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-resolve</a:t>
            </a:r>
            <a:r>
              <a:rPr lang="en-US" dirty="0" smtClean="0"/>
              <a:t> is ignored, forced to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client</a:t>
            </a:r>
            <a:r>
              <a:rPr lang="en-US" dirty="0"/>
              <a:t> if outbound transparent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159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 remapping “works”</a:t>
            </a:r>
          </a:p>
          <a:p>
            <a:r>
              <a:rPr lang="en-US" dirty="0" smtClean="0"/>
              <a:t>Be careful – client and ATS will differ on the IP address for server</a:t>
            </a:r>
          </a:p>
          <a:p>
            <a:r>
              <a:rPr lang="en-US" dirty="0" smtClean="0"/>
              <a:t>Currently explicitly inhibited if ATS uses server address from client connection</a:t>
            </a:r>
          </a:p>
          <a:p>
            <a:pPr lvl="1"/>
            <a:r>
              <a:rPr lang="en-US" dirty="0" smtClean="0"/>
              <a:t>Not sure now why I did that…</a:t>
            </a:r>
          </a:p>
          <a:p>
            <a:r>
              <a:rPr lang="en-US" dirty="0" smtClean="0"/>
              <a:t>Can do more sophisticated things in plugin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18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Quick review to avoid misunderstandings</a:t>
            </a:r>
          </a:p>
          <a:p>
            <a:r>
              <a:rPr lang="en-US" dirty="0" smtClean="0"/>
              <a:t>Use standard client / server terminology</a:t>
            </a:r>
          </a:p>
          <a:p>
            <a:pPr lvl="1"/>
            <a:r>
              <a:rPr lang="en-US" dirty="0" smtClean="0"/>
              <a:t>Client initiates connection</a:t>
            </a:r>
          </a:p>
          <a:p>
            <a:pPr lvl="1"/>
            <a:r>
              <a:rPr lang="en-US" dirty="0" smtClean="0"/>
              <a:t>Server receives connection</a:t>
            </a:r>
          </a:p>
          <a:p>
            <a:pPr lvl="1"/>
            <a:r>
              <a:rPr lang="en-US" dirty="0" smtClean="0"/>
              <a:t>Users think this is how it works:</a:t>
            </a:r>
          </a:p>
          <a:p>
            <a:pPr lvl="1"/>
            <a:r>
              <a:rPr lang="en-US" dirty="0" smtClean="0"/>
              <a:t>Transparency contributes to this</a:t>
            </a:r>
            <a:br>
              <a:rPr lang="en-US" dirty="0" smtClean="0"/>
            </a:br>
            <a:r>
              <a:rPr lang="en-US" dirty="0" smtClean="0"/>
              <a:t>illusion in the presence of proxies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77" name="Picture 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81400"/>
            <a:ext cx="24384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TPROXY, </a:t>
            </a:r>
            <a:r>
              <a:rPr lang="en-US" dirty="0" err="1" smtClean="0"/>
              <a:t>iptables</a:t>
            </a:r>
            <a:r>
              <a:rPr lang="en-US" dirty="0" smtClean="0"/>
              <a:t>, policy routing</a:t>
            </a:r>
          </a:p>
          <a:p>
            <a:r>
              <a:rPr lang="en-US" dirty="0" smtClean="0"/>
              <a:t>Requires POSIX capabilities or equivalent</a:t>
            </a:r>
          </a:p>
          <a:p>
            <a:pPr lvl="1"/>
            <a:r>
              <a:rPr lang="en-US" dirty="0" smtClean="0"/>
              <a:t>Transparent binding is a privileged operation</a:t>
            </a:r>
          </a:p>
          <a:p>
            <a:r>
              <a:rPr lang="en-US" dirty="0" smtClean="0"/>
              <a:t>Want it to work on other operating systems? Volunteers always appreciated!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3234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Kiddies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inbound transparent ISP case, script kiddies probing for open servers</a:t>
            </a:r>
          </a:p>
          <a:p>
            <a:r>
              <a:rPr lang="en-US" dirty="0" smtClean="0"/>
              <a:t>ATS will accept connections to </a:t>
            </a:r>
            <a:r>
              <a:rPr lang="en-US" u="sng" dirty="0" smtClean="0"/>
              <a:t>any</a:t>
            </a:r>
            <a:r>
              <a:rPr lang="en-US" dirty="0" smtClean="0"/>
              <a:t> foreign IP </a:t>
            </a:r>
            <a:r>
              <a:rPr lang="en-US" dirty="0" err="1" smtClean="0"/>
              <a:t>address:port</a:t>
            </a:r>
            <a:endParaRPr lang="en-US" dirty="0" smtClean="0"/>
          </a:p>
          <a:p>
            <a:r>
              <a:rPr lang="en-US" dirty="0" smtClean="0"/>
              <a:t>Script thinks everything has an open port at intercept ports</a:t>
            </a:r>
          </a:p>
          <a:p>
            <a:r>
              <a:rPr lang="en-US" dirty="0" smtClean="0"/>
              <a:t>Can have an impact on ATS loading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982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Scripts and Resources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105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ATS has online documentation, a wiki, mailing lists, bug tracker, and IRC channel. Access these via</a:t>
            </a:r>
          </a:p>
          <a:p>
            <a:pPr lvl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http://trafficserver.apache.org</a:t>
            </a:r>
          </a:p>
          <a:p>
            <a:r>
              <a:rPr lang="en-US" dirty="0" smtClean="0"/>
              <a:t>NG Consulting services</a:t>
            </a:r>
          </a:p>
          <a:p>
            <a:pPr lvl="1"/>
            <a:r>
              <a:rPr lang="en-US" sz="2400" dirty="0">
                <a:latin typeface="Courier New" pitchFamily="49" charset="0"/>
                <a:cs typeface="Courier New" pitchFamily="49" charset="0"/>
              </a:rPr>
              <a:t>http://network-geographics.com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593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scripts are just starting </a:t>
            </a:r>
            <a:r>
              <a:rPr lang="en-US" dirty="0" smtClean="0"/>
              <a:t>points</a:t>
            </a:r>
          </a:p>
          <a:p>
            <a:pPr lvl="1"/>
            <a:r>
              <a:rPr lang="en-US" dirty="0" smtClean="0"/>
              <a:t>Customize for local conditions</a:t>
            </a:r>
          </a:p>
          <a:p>
            <a:pPr lvl="1"/>
            <a:r>
              <a:rPr lang="en-US" dirty="0" smtClean="0"/>
              <a:t>Illustrate essential commands and basic options</a:t>
            </a:r>
          </a:p>
          <a:p>
            <a:pPr lvl="1"/>
            <a:r>
              <a:rPr lang="en-US" dirty="0" smtClean="0"/>
              <a:t>Plenty of other documentation for commands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8354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Scripts presume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lient interface is eth1</a:t>
            </a:r>
          </a:p>
          <a:p>
            <a:pPr lvl="1"/>
            <a:r>
              <a:rPr lang="en-US" dirty="0" smtClean="0"/>
              <a:t>Server interface is eth0</a:t>
            </a:r>
          </a:p>
          <a:p>
            <a:pPr lvl="1"/>
            <a:r>
              <a:rPr lang="en-US" dirty="0" smtClean="0"/>
              <a:t>Server side network is 192.168.56.0/24</a:t>
            </a:r>
          </a:p>
          <a:p>
            <a:pPr lvl="1"/>
            <a:r>
              <a:rPr lang="en-US" dirty="0" smtClean="0"/>
              <a:t>Client side network is 172.28.56.0/24</a:t>
            </a:r>
          </a:p>
          <a:p>
            <a:pPr lvl="1"/>
            <a:r>
              <a:rPr lang="en-US" dirty="0" smtClean="0"/>
              <a:t>ATS proxy port is 8080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262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828800" y="2438400"/>
            <a:ext cx="5486400" cy="5667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Routed </a:t>
            </a:r>
            <a:r>
              <a:rPr lang="en-US" dirty="0"/>
              <a:t>T</a:t>
            </a:r>
            <a:r>
              <a:rPr lang="en-US" dirty="0" smtClean="0"/>
              <a:t>opology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3733800"/>
            <a:ext cx="691515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828800" y="5562600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Bridged Topology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Geographics</a:t>
            </a:r>
            <a:r>
              <a:rPr lang="en-US" dirty="0" smtClean="0"/>
              <a:t> at </a:t>
            </a:r>
            <a:r>
              <a:rPr lang="en-US" dirty="0" err="1" smtClean="0"/>
              <a:t>ApacheCon</a:t>
            </a:r>
            <a:r>
              <a:rPr lang="en-US" dirty="0" smtClean="0"/>
              <a:t> NA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559023"/>
            <a:ext cx="69151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47942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ATS Configuration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of ATS 3.2 use the configuration value</a:t>
            </a:r>
            <a:br>
              <a:rPr lang="en-US" dirty="0" smtClean="0"/>
            </a:b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proxy.config.http.server_ports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STRING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/>
              <a:t>for all proxy ports</a:t>
            </a:r>
          </a:p>
          <a:p>
            <a:r>
              <a:rPr lang="en-US" dirty="0" smtClean="0"/>
              <a:t>Each proxy port has a descriptor string of colon separated values</a:t>
            </a:r>
          </a:p>
          <a:p>
            <a:pPr lvl="1"/>
            <a:r>
              <a:rPr lang="en-US" dirty="0" smtClean="0"/>
              <a:t>Two proxy ports, at 8080 for IPv4 and IPv6</a:t>
            </a:r>
            <a:br>
              <a:rPr lang="en-US" dirty="0" smtClean="0"/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8080:ipv4:tr-full,ipv6:8080:tr-full</a:t>
            </a:r>
          </a:p>
          <a:p>
            <a:pPr lvl="1"/>
            <a:r>
              <a:rPr lang="en-US" dirty="0" smtClean="0"/>
              <a:t>Outbound transparent at 9090, IPv4, </a:t>
            </a:r>
            <a:r>
              <a:rPr lang="en-US" dirty="0" err="1" smtClean="0"/>
              <a:t>passthrough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tr-out:tr-pass:9090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4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Script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Script for bridged and routed cases</a:t>
            </a:r>
          </a:p>
          <a:p>
            <a:r>
              <a:rPr lang="en-US" dirty="0" smtClean="0"/>
              <a:t>Set shell variables to control setup</a:t>
            </a:r>
          </a:p>
          <a:p>
            <a:r>
              <a:rPr lang="en-US" dirty="0" smtClean="0"/>
              <a:t>Works from a cold start</a:t>
            </a:r>
          </a:p>
          <a:p>
            <a:pPr lvl="1"/>
            <a:r>
              <a:rPr lang="en-US" dirty="0" smtClean="0"/>
              <a:t>Pick out pieces for less intrusive operation</a:t>
            </a:r>
          </a:p>
          <a:p>
            <a:r>
              <a:rPr lang="en-US" dirty="0" smtClean="0"/>
              <a:t>File name ‘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acna-universal.sh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730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69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2400" y="228600"/>
            <a:ext cx="8046720" cy="6035040"/>
          </a:xfrm>
          <a:prstGeom prst="rect">
            <a:avLst/>
          </a:prstGeom>
          <a:noFill/>
        </p:spPr>
        <p:txBody>
          <a:bodyPr vert="vert270" wrap="square" rtlCol="0">
            <a:noAutofit/>
          </a:bodyPr>
          <a:lstStyle/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#!/bin/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sh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### Universal version for all 6 cases (bash)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Set these to control the script operations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TOPOLOGY='BRIDGED'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TOPOLOGY='ROUTED'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Transparency. Set both to 1 for full.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INBOUND=1 # set to 0 for not inbound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transaprent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OUTBOUND=1 # set to 0 for not outbound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transaprent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## System tweaks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Enable IP forwarding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echo 1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/sys/net/ipv4/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ip_forward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Disable RP filter. Oddly, not needed on loopback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echo 0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/sys/net/ipv4/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conf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/eth0/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rp_filter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echo 0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/sys/net/ipv4/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conf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/eth1/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rp_filter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[ $TOPOLOGY = 'BRIDGED' ]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## Set up the bridge interfaces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Update cluster interface if set to a subsumed interface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brctl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addbr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ifconfig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 up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brctl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stp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 off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brctl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addif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 eth0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brctl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addif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 eth1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Turn off addresses on physical interfaces to avoid confusion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ifconfig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0 0.0.0.0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ifconfig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eth1 0 0.0.0.0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## Put an address on the bridge virtual interface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ifconfig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br0 192.168.56.11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netmask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255.255.255.0 up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## Or use DHCP: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Shutdown current DHCP client operation, terminate any leases.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This avoids problems with subsumed interfaces holding addresses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dhclient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-r 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Start DHCP client daemon for bridge interface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dhclient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## Do the same for IPv6 if needed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-6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add fc01:192:168:56::11/64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br0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## Set up policy routing for redirected packets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 Clear any existing rules.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1/1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-6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1/1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 Add new rules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add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1/1 table 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-6 rule add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1/1 table 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 Set routes to use rules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local 0/0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lo table 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-6 route add local ::/0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lo table 1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[ $TOPOLOGY = 'BRIDGED' ]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Routing tables need to have a default route via br0 and not via one of the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physical interfaces. The latter seems to break anything that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goess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off the local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network. Sometimes you have to delete those routes explicitly.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delete default via 192.168.56.1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br0 must have an address on the same network as the default gateway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addr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default via 192.168.56.1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-6 route add default via fc01:192:168:56::11</a:t>
            </a:r>
          </a:p>
          <a:p>
            <a:r>
              <a:rPr lang="en-US" sz="800" dirty="0" smtClean="0">
                <a:latin typeface="Courier New" pitchFamily="49" charset="0"/>
                <a:cs typeface="Courier New" pitchFamily="49" charset="0"/>
              </a:rPr>
              <a:t>fi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82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Halves make a whole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Slightly more sophisticated view</a:t>
            </a:r>
          </a:p>
          <a:p>
            <a:pPr lvl="1"/>
            <a:r>
              <a:rPr lang="en-US" dirty="0" smtClean="0"/>
              <a:t>Two half connections</a:t>
            </a:r>
          </a:p>
          <a:p>
            <a:pPr lvl="1"/>
            <a:r>
              <a:rPr lang="en-US" dirty="0" smtClean="0"/>
              <a:t>Identified by 5-tuple, but we’ll presume TCP</a:t>
            </a:r>
          </a:p>
          <a:p>
            <a:pPr lvl="1"/>
            <a:r>
              <a:rPr lang="en-US" dirty="0" smtClean="0"/>
              <a:t>So it’s a 4-tuple for us</a:t>
            </a:r>
          </a:p>
          <a:p>
            <a:pPr lvl="2"/>
            <a:r>
              <a:rPr lang="en-US" dirty="0" smtClean="0"/>
              <a:t>Local IP </a:t>
            </a:r>
            <a:r>
              <a:rPr lang="en-US" dirty="0" err="1" smtClean="0"/>
              <a:t>address:port</a:t>
            </a:r>
            <a:r>
              <a:rPr lang="en-US" dirty="0" smtClean="0"/>
              <a:t>, Remote IP </a:t>
            </a:r>
            <a:r>
              <a:rPr lang="en-US" dirty="0" err="1" smtClean="0"/>
              <a:t>address:port</a:t>
            </a:r>
            <a:endParaRPr lang="en-US" dirty="0" smtClean="0"/>
          </a:p>
          <a:p>
            <a:pPr lvl="1"/>
            <a:r>
              <a:rPr lang="en-US" dirty="0" smtClean="0"/>
              <a:t>“Local” and “Remote” are viewpoint based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48200"/>
            <a:ext cx="395287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8046720" cy="6035040"/>
          </a:xfrm>
          <a:prstGeom prst="rect">
            <a:avLst/>
          </a:prstGeom>
          <a:noFill/>
        </p:spPr>
        <p:txBody>
          <a:bodyPr vert="vert270" wrap="square" rtlCol="0">
            <a:noAutofit/>
          </a:bodyPr>
          <a:lstStyle/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##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setup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 IPv4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 Brutal - get rid of everything else in the mangle table and put our stuff in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--flush PREROUTING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(( $INBOUND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PREROUTING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eth1 -p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dport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80 -j TPROXY --on-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0.0.0.0 --on-port 8080 --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-mark 1/1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(( $OUTBOUND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PREROUTING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--sport 80 -j MARK --set-mark 1/1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Be sure we're not filtering packets before they go to ATS (default on Linux)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This disables *all* firewall protection. Don't do this if you want to preserver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any filtering! In that case verify the filter rules don't break connectivity.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I use this because the default installed rules are a problem.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filter --flush FORWARD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ip6tables -t filter --flush FORWARD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filter --flush INPUT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ip6tables -t filter --flush INPUT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You might need to flush the mangle table as well, if there's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cruft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there.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(( $INBOUND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ip6tables -t mangle -A PREROUTING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eth1 -p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dport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80 -j TPROXY --on-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:: --on-port 8080 --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-mark 1/1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(( $OUTBOUND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ip6tables -t mangle -A PREROUTING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--sport 80 -j MARK --set-mark 1/1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[ $TOPOLOGY == 'BRIDGED' ]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##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setup - bounce all port 80 TCP traffic to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(layer 3 routing)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#  Flush the table - again, you'll need to do more testing if this isn't viable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broute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-F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if (( $INBOUND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#  enable routing for traffic to web server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broute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-A BROUTING -p IPv4 --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-proto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ip-dport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80 -j redirect --redirect-target DROP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broute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-A BROUTING -p IPv6 --ip6-proto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--ip6-dport 80 -j redirect --redirect-target DROP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fi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if (( $OUTBOUND ))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#  do the same from traffic from web server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broute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-A BROUTING -p IPv4 --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-proto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-sport 80 -j redirect --redirect-target DROP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ebtables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broute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-A BROUTING -p IPv6 --ip6-proto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--ip6-sport 80 -j redirect --redirect-target DROP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fi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</p:txBody>
      </p:sp>
    </p:spTree>
    <p:extLst>
      <p:ext uri="{BB962C8B-B14F-4D97-AF65-F5344CB8AC3E}">
        <p14:creationId xmlns:p14="http://schemas.microsoft.com/office/powerpoint/2010/main" val="109354776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with NAT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Can use the </a:t>
            </a:r>
            <a:r>
              <a:rPr lang="en-US" dirty="0" err="1" smtClean="0"/>
              <a:t>iptables</a:t>
            </a:r>
            <a:r>
              <a:rPr lang="en-US" dirty="0" smtClean="0"/>
              <a:t> NAT capability for inbound transparent</a:t>
            </a:r>
          </a:p>
          <a:p>
            <a:r>
              <a:rPr lang="en-US" dirty="0" smtClean="0"/>
              <a:t>ATS proxy port is </a:t>
            </a:r>
            <a:r>
              <a:rPr lang="en-US" u="sng" dirty="0" smtClean="0"/>
              <a:t>not</a:t>
            </a:r>
            <a:r>
              <a:rPr lang="en-US" dirty="0" smtClean="0"/>
              <a:t> marked inbound transparent!</a:t>
            </a:r>
          </a:p>
          <a:p>
            <a:r>
              <a:rPr lang="en-US" dirty="0" smtClean="0"/>
              <a:t>For outbound transparent could use TPROXY but then why use NAT inbound?</a:t>
            </a:r>
          </a:p>
          <a:p>
            <a:r>
              <a:rPr lang="en-US" dirty="0" smtClean="0"/>
              <a:t>Must resolve server address in ATS, the client resolved server address is destroyed by NAT</a:t>
            </a:r>
          </a:p>
          <a:p>
            <a:r>
              <a:rPr lang="en-US" dirty="0" smtClean="0"/>
              <a:t>IMHO only useful for inbound transparent case to avoid TPROXY entirely</a:t>
            </a:r>
          </a:p>
          <a:p>
            <a:r>
              <a:rPr lang="en-US" dirty="0" smtClean="0"/>
              <a:t>See appendix script for implementation details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Proxy ports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8080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nat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–A PREROUTING –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eth1 –p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80 –j REDIRECT --to-port 8080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Enable IP forwarding</a:t>
            </a:r>
            <a:br>
              <a:rPr lang="en-US" dirty="0" smtClean="0">
                <a:solidFill>
                  <a:prstClr val="black"/>
                </a:solidFill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echo 1 &gt; 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/sys/net/ipv4/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ip_forward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88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29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Example router </a:t>
            </a:r>
            <a:r>
              <a:rPr lang="en-US" dirty="0" err="1" smtClean="0"/>
              <a:t>config</a:t>
            </a:r>
            <a:endParaRPr lang="en-US" dirty="0" smtClean="0"/>
          </a:p>
          <a:p>
            <a:pPr lvl="1"/>
            <a:r>
              <a:rPr lang="en-US" dirty="0" smtClean="0"/>
              <a:t>Tunnel addresses are on the 10.28.56.0/24 network</a:t>
            </a:r>
          </a:p>
          <a:p>
            <a:pPr lvl="1"/>
            <a:r>
              <a:rPr lang="en-US" dirty="0" smtClean="0"/>
              <a:t>ATS host shares outside interface network (192.168.56.0/24)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WCCP Setup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2895600"/>
            <a:ext cx="716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no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source-route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check services all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51 password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apache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52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password apache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interface Tunnel0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address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10.28.56.1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255.255.255.0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tunnel source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192.168.56.12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tunnel destination 192.168.56.11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interface FastEthernet0/0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address 192.168.56.12 255.255.255.0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redirect exclude in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52 redirect in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interface FastEthernet0/1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address 172.28.56.12 255.255.255.0</a:t>
            </a: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51 redirect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8716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1"/>
            <a:ext cx="8229600" cy="685800"/>
          </a:xfrm>
        </p:spPr>
        <p:txBody>
          <a:bodyPr/>
          <a:lstStyle/>
          <a:p>
            <a:r>
              <a:rPr lang="en-US" dirty="0" smtClean="0"/>
              <a:t>ATS Host </a:t>
            </a:r>
            <a:r>
              <a:rPr lang="en-US" dirty="0" err="1" smtClean="0"/>
              <a:t>config</a:t>
            </a:r>
            <a:r>
              <a:rPr lang="en-US" dirty="0" smtClean="0"/>
              <a:t> for WCCP (example)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11430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Man page says 'delete' but that doesn't work. Must use 'del'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tunnel del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tunnel add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 mode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gre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remote 192.168.56.12 local 192.168.56.11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nopmtudisc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link set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 up # must be up or route add will complain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add 10.28.56.2/24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10.28.56.0/24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172.28.56.0/24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via 192.168.56.12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Clear out old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cruft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. Really should parse the output of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list. Someday...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1/3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1/1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2/3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delete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2/2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/null 2&gt;&amp;1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add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1/3 table 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rule add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fwmark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2/3 table 2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[ ! -z "$(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show table 1)" ]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delete table 1;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if [ ! -z "$(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show table 2)" ] ; then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delete table 2;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fi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local 0.0.0.0/0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lo table 1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route add default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 via 10.28.56.2 table 2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Clear current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--flush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# Bypass local network traffic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PREROUTING -s 192.168.56.0/24 -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eth0 -j ACCEPT</a:t>
            </a: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PREROUTING -d 192.168.56.0/24 -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eth0 -j ACCEPT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PREROUTING 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wccp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-tunnel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-j TPROXY --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tproxy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-mark 1/3 --on-port 8080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iptables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-t mangle -A OUTPUT -p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-m 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tcp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 --sport 80 -j MARK --set-mark 2/3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echo 1 &gt; 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/sys/net/ipv4/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ip_no_pmtu_disc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40673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83" y="381000"/>
            <a:ext cx="8229600" cy="762000"/>
          </a:xfrm>
        </p:spPr>
        <p:txBody>
          <a:bodyPr/>
          <a:lstStyle/>
          <a:p>
            <a:r>
              <a:rPr lang="en-US" dirty="0" smtClean="0"/>
              <a:t>WCCP services file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75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371600"/>
            <a:ext cx="8229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security = {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key = "apache";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option = "MD5";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services = (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name = "ATS Client";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description = "Capture packets from client.";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id = 51;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type = "DYNAMIC";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priority = 240;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protocol = 6;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primary-hash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src_ip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ports = ( 80 );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assignment = ( "hash"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forward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gre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return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gre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routers = ( "172.28.56.12"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},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name = "ATS Server";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description = "Capture packets from origin server.";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id = 52;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type = "DYNAMIC";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priority = 240;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protocol = 6;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primary-hash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dst_ip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ports = ( 80 );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port-type =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assignment = ( "mask"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forward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gre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return = ( "</a:t>
            </a:r>
            <a:r>
              <a:rPr lang="en-US" sz="800" dirty="0" err="1">
                <a:latin typeface="Courier New" pitchFamily="49" charset="0"/>
                <a:cs typeface="Courier New" pitchFamily="49" charset="0"/>
              </a:rPr>
              <a:t>gre</a:t>
            </a:r>
            <a:r>
              <a:rPr lang="en-US" sz="800" dirty="0">
                <a:latin typeface="Courier New" pitchFamily="49" charset="0"/>
                <a:cs typeface="Courier New" pitchFamily="49" charset="0"/>
              </a:rPr>
              <a:t>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  routers = ( "172.28.56.12" );</a:t>
            </a: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55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810000"/>
            <a:ext cx="395287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want to modify network traffic</a:t>
            </a:r>
          </a:p>
          <a:p>
            <a:pPr lvl="1"/>
            <a:r>
              <a:rPr lang="en-US" dirty="0" smtClean="0"/>
              <a:t>Use a proxy to intercept connections</a:t>
            </a:r>
          </a:p>
          <a:p>
            <a:pPr lvl="1"/>
            <a:r>
              <a:rPr lang="en-US" dirty="0" smtClean="0"/>
              <a:t>If just monitor and track, not modify, use a sniffer. Much easier.</a:t>
            </a:r>
          </a:p>
          <a:p>
            <a:r>
              <a:rPr lang="en-US" dirty="0" smtClean="0"/>
              <a:t>Basic proxy operation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4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Proxying</a:t>
            </a:r>
            <a:r>
              <a:rPr lang="en-US" dirty="0" smtClean="0"/>
              <a:t> makes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proxied</a:t>
            </a:r>
            <a:r>
              <a:rPr lang="en-US" dirty="0" smtClean="0"/>
              <a:t> connection is really two connections</a:t>
            </a:r>
          </a:p>
          <a:p>
            <a:pPr lvl="1"/>
            <a:r>
              <a:rPr lang="en-US" dirty="0" smtClean="0"/>
              <a:t>Two </a:t>
            </a:r>
            <a:r>
              <a:rPr lang="en-US" u="sng" dirty="0" smtClean="0"/>
              <a:t>independent</a:t>
            </a:r>
            <a:r>
              <a:rPr lang="en-US" dirty="0" smtClean="0"/>
              <a:t> connections</a:t>
            </a:r>
          </a:p>
          <a:p>
            <a:pPr lvl="2"/>
            <a:r>
              <a:rPr lang="en-US" dirty="0" smtClean="0"/>
              <a:t>Client &lt;-&gt; Proxy</a:t>
            </a:r>
          </a:p>
          <a:p>
            <a:pPr lvl="2"/>
            <a:r>
              <a:rPr lang="en-US" dirty="0" smtClean="0"/>
              <a:t>Proxy &lt;-&gt; Server</a:t>
            </a:r>
          </a:p>
          <a:p>
            <a:pPr lvl="1"/>
            <a:r>
              <a:rPr lang="en-US" dirty="0" smtClean="0"/>
              <a:t>They only look related because the proxy is clever</a:t>
            </a:r>
          </a:p>
          <a:p>
            <a:r>
              <a:rPr lang="en-US" dirty="0" smtClean="0"/>
              <a:t>Proxy </a:t>
            </a:r>
            <a:r>
              <a:rPr lang="en-US" dirty="0" err="1" smtClean="0"/>
              <a:t>address:port</a:t>
            </a:r>
            <a:r>
              <a:rPr lang="en-US" dirty="0" smtClean="0"/>
              <a:t> pairs (P:Q and A:B)</a:t>
            </a:r>
          </a:p>
          <a:p>
            <a:pPr lvl="1"/>
            <a:r>
              <a:rPr lang="en-US" dirty="0" smtClean="0"/>
              <a:t>Proxy types are simply terms for how these pairs are selected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27 Feb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Geographics at ApacheCon NA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BD80-B0FA-4364-8F81-A150986F36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15812</TotalTime>
  <Words>4808</Words>
  <Application>Microsoft Office PowerPoint</Application>
  <PresentationFormat>On-screen Show (4:3)</PresentationFormat>
  <Paragraphs>905</Paragraphs>
  <Slides>75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Office Theme</vt:lpstr>
      <vt:lpstr>Transparent HTTP with Apache Traffic Server</vt:lpstr>
      <vt:lpstr>Speaker</vt:lpstr>
      <vt:lpstr>Goal</vt:lpstr>
      <vt:lpstr>Outline</vt:lpstr>
      <vt:lpstr>Basic THeory</vt:lpstr>
      <vt:lpstr>Transparency Basics</vt:lpstr>
      <vt:lpstr>Two Halves make a whole</vt:lpstr>
      <vt:lpstr>Proxying</vt:lpstr>
      <vt:lpstr>Proxying makes two</vt:lpstr>
      <vt:lpstr>Proxy Types</vt:lpstr>
      <vt:lpstr>HTTP Proxies</vt:lpstr>
      <vt:lpstr>Putting the Proxy in your network</vt:lpstr>
      <vt:lpstr>Proxy Topologies</vt:lpstr>
      <vt:lpstr>Why Transparency</vt:lpstr>
      <vt:lpstr>Proxy Types</vt:lpstr>
      <vt:lpstr>Examples / Use Cases</vt:lpstr>
      <vt:lpstr>Examples / Use Cases</vt:lpstr>
      <vt:lpstr>Deployment</vt:lpstr>
      <vt:lpstr>Deploying</vt:lpstr>
      <vt:lpstr>Adapt ATS to your network</vt:lpstr>
      <vt:lpstr>Generic Deployment</vt:lpstr>
      <vt:lpstr>Simplified Linux Packet Handling</vt:lpstr>
      <vt:lpstr>TPROXY</vt:lpstr>
      <vt:lpstr>Building ATS</vt:lpstr>
      <vt:lpstr>Generic Pre-Deployment</vt:lpstr>
      <vt:lpstr>Generic Setup</vt:lpstr>
      <vt:lpstr>Pre-deployment cautions</vt:lpstr>
      <vt:lpstr>ebtables</vt:lpstr>
      <vt:lpstr>iptables</vt:lpstr>
      <vt:lpstr>iptables</vt:lpstr>
      <vt:lpstr>Routing table</vt:lpstr>
      <vt:lpstr>ATS Configuration</vt:lpstr>
      <vt:lpstr>ATS Transparency Options</vt:lpstr>
      <vt:lpstr>Host OS Configuration</vt:lpstr>
      <vt:lpstr>Specific Deployment Cases</vt:lpstr>
      <vt:lpstr>WCCP Topology</vt:lpstr>
      <vt:lpstr>WCCP</vt:lpstr>
      <vt:lpstr>WCCP ATS Configuration</vt:lpstr>
      <vt:lpstr>WCCP Host Configuration</vt:lpstr>
      <vt:lpstr>ATS Plugins</vt:lpstr>
      <vt:lpstr>Trouble shooting</vt:lpstr>
      <vt:lpstr>Trouble Shooting</vt:lpstr>
      <vt:lpstr>Trouble Shooting Tools</vt:lpstr>
      <vt:lpstr>Trouble Shooting – ATS logging</vt:lpstr>
      <vt:lpstr>Troubleshooting Checklist</vt:lpstr>
      <vt:lpstr>Troubleshooting Checklist</vt:lpstr>
      <vt:lpstr>Troubleshooting Checklist</vt:lpstr>
      <vt:lpstr>Trouble Shooting Notes</vt:lpstr>
      <vt:lpstr>ATS Logging</vt:lpstr>
      <vt:lpstr>WCCP Trouble shooting</vt:lpstr>
      <vt:lpstr>Issues</vt:lpstr>
      <vt:lpstr>Origin Server Address</vt:lpstr>
      <vt:lpstr>Proxy Port Address Binding</vt:lpstr>
      <vt:lpstr>Port Transparency</vt:lpstr>
      <vt:lpstr>Keep Alive</vt:lpstr>
      <vt:lpstr>HTTPS</vt:lpstr>
      <vt:lpstr>Non-HTTP Tunneling</vt:lpstr>
      <vt:lpstr>IP Family lock</vt:lpstr>
      <vt:lpstr>Remapping</vt:lpstr>
      <vt:lpstr>Linux Required</vt:lpstr>
      <vt:lpstr>Script Kiddies</vt:lpstr>
      <vt:lpstr>Appendix</vt:lpstr>
      <vt:lpstr>Resources</vt:lpstr>
      <vt:lpstr>A beginning…</vt:lpstr>
      <vt:lpstr>Environmental Concerns</vt:lpstr>
      <vt:lpstr>Routed Topology</vt:lpstr>
      <vt:lpstr>ATS Configuration Examples</vt:lpstr>
      <vt:lpstr>Setup Script</vt:lpstr>
      <vt:lpstr>PowerPoint Presentation</vt:lpstr>
      <vt:lpstr>PowerPoint Presentation</vt:lpstr>
      <vt:lpstr>Transparency with NAT</vt:lpstr>
      <vt:lpstr>NAT style</vt:lpstr>
      <vt:lpstr>WCCP Setup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amc</dc:creator>
  <cp:lastModifiedBy>Alan M. Carroll</cp:lastModifiedBy>
  <cp:revision>201</cp:revision>
  <dcterms:created xsi:type="dcterms:W3CDTF">2013-02-01T21:33:53Z</dcterms:created>
  <dcterms:modified xsi:type="dcterms:W3CDTF">2013-02-27T18:24:54Z</dcterms:modified>
</cp:coreProperties>
</file>