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74" r:id="rId3"/>
    <p:sldMasterId id="2147483687" r:id="rId4"/>
  </p:sldMasterIdLst>
  <p:notesMasterIdLst>
    <p:notesMasterId r:id="rId60"/>
  </p:notesMasterIdLst>
  <p:sldIdLst>
    <p:sldId id="256" r:id="rId5"/>
    <p:sldId id="273" r:id="rId6"/>
    <p:sldId id="312" r:id="rId7"/>
    <p:sldId id="278" r:id="rId8"/>
    <p:sldId id="300" r:id="rId9"/>
    <p:sldId id="302" r:id="rId10"/>
    <p:sldId id="284" r:id="rId11"/>
    <p:sldId id="299" r:id="rId12"/>
    <p:sldId id="301" r:id="rId13"/>
    <p:sldId id="271" r:id="rId14"/>
    <p:sldId id="266" r:id="rId15"/>
    <p:sldId id="285" r:id="rId16"/>
    <p:sldId id="286" r:id="rId17"/>
    <p:sldId id="276" r:id="rId18"/>
    <p:sldId id="257" r:id="rId19"/>
    <p:sldId id="281" r:id="rId20"/>
    <p:sldId id="279" r:id="rId21"/>
    <p:sldId id="280" r:id="rId22"/>
    <p:sldId id="282" r:id="rId23"/>
    <p:sldId id="261" r:id="rId24"/>
    <p:sldId id="310" r:id="rId25"/>
    <p:sldId id="283" r:id="rId26"/>
    <p:sldId id="313" r:id="rId27"/>
    <p:sldId id="260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14" r:id="rId55"/>
    <p:sldId id="315" r:id="rId56"/>
    <p:sldId id="316" r:id="rId57"/>
    <p:sldId id="268" r:id="rId58"/>
    <p:sldId id="333" r:id="rId5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9F4A74D-3846-4EE6-B4CE-7B526DB15DB7}">
  <a:tblStyle styleId="{F9F4A74D-3846-4EE6-B4CE-7B526DB15DB7}" styleName="Table_0">
    <a:wholeTbl>
      <a:tcTxStyle b="off" i="off">
        <a:schemeClr val="dk1"/>
      </a:tcTxStyle>
      <a:tcStyle>
        <a:tcBdr>
          <a:left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1V>
      <a:tcStyle>
        <a:tcBdr>
          <a:top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lastCol>
      <a:tcTxStyle b="on" i="off"/>
      <a:tcStyle>
        <a:tcBdr>
          <a:left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lastCol>
    <a:firstCol>
      <a:tcTxStyle b="on" i="off"/>
      <a:tcStyle>
        <a:tcBdr>
          <a:left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firstCol>
    <a:lastRow>
      <a:tcTxStyle b="on" i="off"/>
      <a:tcStyle>
        <a:tcBdr>
          <a:left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>
        <a:schemeClr val="lt1"/>
      </a:tcTxStyle>
      <a:tcStyle>
        <a:tcBdr>
          <a:left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1"/>
          </a:solidFill>
        </a:fill>
      </a:tcStyle>
    </a:firstRow>
  </a:tblStyle>
  <a:tblStyle styleId="{C2BA8786-80A2-4523-B6AF-4CCB256CADBE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78E89-B267-4C31-9BAD-5719851C0A6A}" type="doc">
      <dgm:prSet loTypeId="urn:microsoft.com/office/officeart/2005/8/layout/hierarchy4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23B5403-416C-49D7-80EE-9A8DE72029C8}">
      <dgm:prSet phldrT="[Text]"/>
      <dgm:spPr/>
      <dgm:t>
        <a:bodyPr/>
        <a:lstStyle/>
        <a:p>
          <a:r>
            <a:rPr lang="en-US" dirty="0" smtClean="0"/>
            <a:t>Lorem ipsum</a:t>
          </a:r>
          <a:endParaRPr lang="en-US" dirty="0"/>
        </a:p>
      </dgm:t>
    </dgm:pt>
    <dgm:pt modelId="{6749A1F8-FBAC-47BF-920E-B8B5E03C7FC3}" type="parTrans" cxnId="{2BD4EB95-A0DB-4B3D-A6E1-A8B76E923DCA}">
      <dgm:prSet/>
      <dgm:spPr/>
      <dgm:t>
        <a:bodyPr/>
        <a:lstStyle/>
        <a:p>
          <a:endParaRPr lang="en-US"/>
        </a:p>
      </dgm:t>
    </dgm:pt>
    <dgm:pt modelId="{05FEE2D1-F6CF-4A6E-ACF3-6B3D55651AB2}" type="sibTrans" cxnId="{2BD4EB95-A0DB-4B3D-A6E1-A8B76E923DCA}">
      <dgm:prSet/>
      <dgm:spPr/>
      <dgm:t>
        <a:bodyPr/>
        <a:lstStyle/>
        <a:p>
          <a:endParaRPr lang="en-US"/>
        </a:p>
      </dgm:t>
    </dgm:pt>
    <dgm:pt modelId="{7035456F-6C14-4B6B-8CBB-D89A46081CC4}">
      <dgm:prSet phldrT="[Text]"/>
      <dgm:spPr/>
      <dgm:t>
        <a:bodyPr/>
        <a:lstStyle/>
        <a:p>
          <a:r>
            <a:rPr lang="en-US" dirty="0" smtClean="0"/>
            <a:t>insolens</a:t>
          </a:r>
          <a:endParaRPr lang="en-US" dirty="0"/>
        </a:p>
      </dgm:t>
    </dgm:pt>
    <dgm:pt modelId="{3E74EE6C-FF71-4022-A2C2-C85C3C04E027}" type="parTrans" cxnId="{41041354-A8FC-4A4A-900A-AA1B36E9B9CF}">
      <dgm:prSet/>
      <dgm:spPr/>
      <dgm:t>
        <a:bodyPr/>
        <a:lstStyle/>
        <a:p>
          <a:endParaRPr lang="en-US"/>
        </a:p>
      </dgm:t>
    </dgm:pt>
    <dgm:pt modelId="{4625B58B-9757-471F-87FF-18309E84A2D9}" type="sibTrans" cxnId="{41041354-A8FC-4A4A-900A-AA1B36E9B9CF}">
      <dgm:prSet/>
      <dgm:spPr/>
      <dgm:t>
        <a:bodyPr/>
        <a:lstStyle/>
        <a:p>
          <a:endParaRPr lang="en-US"/>
        </a:p>
      </dgm:t>
    </dgm:pt>
    <dgm:pt modelId="{ACB0DC34-D088-4BCA-B238-615DE60C992C}">
      <dgm:prSet phldrT="[Text]"/>
      <dgm:spPr/>
      <dgm:t>
        <a:bodyPr/>
        <a:lstStyle/>
        <a:p>
          <a:r>
            <a:rPr lang="en-US" dirty="0" smtClean="0"/>
            <a:t>p1</a:t>
          </a:r>
          <a:endParaRPr lang="en-US" dirty="0"/>
        </a:p>
      </dgm:t>
    </dgm:pt>
    <dgm:pt modelId="{36C3AA9C-7350-45A2-8232-A257CA8386AB}" type="parTrans" cxnId="{2854D8FE-B249-4854-8434-F20FE4076F7E}">
      <dgm:prSet/>
      <dgm:spPr/>
      <dgm:t>
        <a:bodyPr/>
        <a:lstStyle/>
        <a:p>
          <a:endParaRPr lang="en-US"/>
        </a:p>
      </dgm:t>
    </dgm:pt>
    <dgm:pt modelId="{3AB048A1-B86D-448F-9321-A9E729231E1E}" type="sibTrans" cxnId="{2854D8FE-B249-4854-8434-F20FE4076F7E}">
      <dgm:prSet/>
      <dgm:spPr/>
      <dgm:t>
        <a:bodyPr/>
        <a:lstStyle/>
        <a:p>
          <a:endParaRPr lang="en-US"/>
        </a:p>
      </dgm:t>
    </dgm:pt>
    <dgm:pt modelId="{FA0933C1-7D34-470A-A843-214DC695F7C1}">
      <dgm:prSet phldrT="[Text]"/>
      <dgm:spPr/>
      <dgm:t>
        <a:bodyPr/>
        <a:lstStyle/>
        <a:p>
          <a:r>
            <a:rPr lang="en-US" dirty="0" smtClean="0"/>
            <a:t>m5</a:t>
          </a:r>
          <a:endParaRPr lang="en-US" dirty="0"/>
        </a:p>
      </dgm:t>
    </dgm:pt>
    <dgm:pt modelId="{2CD65EB1-75E2-4A8F-A567-AD9C47C22390}" type="parTrans" cxnId="{A88342B3-AB28-40F6-986E-5519E2B1494C}">
      <dgm:prSet/>
      <dgm:spPr/>
      <dgm:t>
        <a:bodyPr/>
        <a:lstStyle/>
        <a:p>
          <a:endParaRPr lang="en-US"/>
        </a:p>
      </dgm:t>
    </dgm:pt>
    <dgm:pt modelId="{7E6A5647-CFE0-4969-B428-FC9DC18DB7CC}" type="sibTrans" cxnId="{A88342B3-AB28-40F6-986E-5519E2B1494C}">
      <dgm:prSet/>
      <dgm:spPr/>
      <dgm:t>
        <a:bodyPr/>
        <a:lstStyle/>
        <a:p>
          <a:endParaRPr lang="en-US"/>
        </a:p>
      </dgm:t>
    </dgm:pt>
    <dgm:pt modelId="{F6EE0108-B91E-43F9-88A3-E7096D5B4137}">
      <dgm:prSet phldrT="[Text]"/>
      <dgm:spPr/>
      <dgm:t>
        <a:bodyPr/>
        <a:lstStyle/>
        <a:p>
          <a:r>
            <a:rPr lang="en-US" dirty="0" smtClean="0"/>
            <a:t>duo </a:t>
          </a:r>
          <a:endParaRPr lang="en-US" dirty="0"/>
        </a:p>
      </dgm:t>
    </dgm:pt>
    <dgm:pt modelId="{88A67F33-747F-4E06-822E-4210973CAF31}" type="parTrans" cxnId="{E93E3BFF-BC01-4020-8032-9A39AA68F16F}">
      <dgm:prSet/>
      <dgm:spPr/>
      <dgm:t>
        <a:bodyPr/>
        <a:lstStyle/>
        <a:p>
          <a:endParaRPr lang="en-US"/>
        </a:p>
      </dgm:t>
    </dgm:pt>
    <dgm:pt modelId="{E3C1FD63-741F-46B6-80F0-B6D4AFB02A19}" type="sibTrans" cxnId="{E93E3BFF-BC01-4020-8032-9A39AA68F16F}">
      <dgm:prSet/>
      <dgm:spPr/>
      <dgm:t>
        <a:bodyPr/>
        <a:lstStyle/>
        <a:p>
          <a:endParaRPr lang="en-US"/>
        </a:p>
      </dgm:t>
    </dgm:pt>
    <dgm:pt modelId="{7ABD0B2E-C7BE-474D-ABA8-1E246B2890D9}">
      <dgm:prSet phldrT="[Text]"/>
      <dgm:spPr/>
      <dgm:t>
        <a:bodyPr/>
        <a:lstStyle/>
        <a:p>
          <a:r>
            <a:rPr lang="en-US" dirty="0" smtClean="0"/>
            <a:t>x</a:t>
          </a:r>
          <a:endParaRPr lang="en-US" dirty="0"/>
        </a:p>
      </dgm:t>
    </dgm:pt>
    <dgm:pt modelId="{5C28187A-B72B-461C-A914-9140B724E656}" type="parTrans" cxnId="{5D8465C0-CCE9-4B0D-A66C-BC4F547E176A}">
      <dgm:prSet/>
      <dgm:spPr/>
      <dgm:t>
        <a:bodyPr/>
        <a:lstStyle/>
        <a:p>
          <a:endParaRPr lang="en-US"/>
        </a:p>
      </dgm:t>
    </dgm:pt>
    <dgm:pt modelId="{1A7B4AEF-E6D2-4B7B-A253-27AC78DA4F5F}" type="sibTrans" cxnId="{5D8465C0-CCE9-4B0D-A66C-BC4F547E176A}">
      <dgm:prSet/>
      <dgm:spPr/>
      <dgm:t>
        <a:bodyPr/>
        <a:lstStyle/>
        <a:p>
          <a:endParaRPr lang="en-US"/>
        </a:p>
      </dgm:t>
    </dgm:pt>
    <dgm:pt modelId="{87AF2EEF-8317-41E6-A9A8-5D670FD561ED}" type="pres">
      <dgm:prSet presAssocID="{0B578E89-B267-4C31-9BAD-5719851C0A6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AE1AFAA-F4DE-4C15-94CB-AD82B69C0DCA}" type="pres">
      <dgm:prSet presAssocID="{923B5403-416C-49D7-80EE-9A8DE72029C8}" presName="vertOne" presStyleCnt="0"/>
      <dgm:spPr/>
    </dgm:pt>
    <dgm:pt modelId="{4D983A13-7338-42B4-A432-DB3580AF85DD}" type="pres">
      <dgm:prSet presAssocID="{923B5403-416C-49D7-80EE-9A8DE72029C8}" presName="txOne" presStyleLbl="node0" presStyleIdx="0" presStyleCnt="1" custLinFactNeighborX="1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68BC42-9773-4DD8-965A-2212929498C3}" type="pres">
      <dgm:prSet presAssocID="{923B5403-416C-49D7-80EE-9A8DE72029C8}" presName="parTransOne" presStyleCnt="0"/>
      <dgm:spPr/>
    </dgm:pt>
    <dgm:pt modelId="{11E13E99-4B80-4B12-A5EF-477F461EF61B}" type="pres">
      <dgm:prSet presAssocID="{923B5403-416C-49D7-80EE-9A8DE72029C8}" presName="horzOne" presStyleCnt="0"/>
      <dgm:spPr/>
    </dgm:pt>
    <dgm:pt modelId="{596F72D7-05BF-41E7-82AA-7C12A1A6EB78}" type="pres">
      <dgm:prSet presAssocID="{7035456F-6C14-4B6B-8CBB-D89A46081CC4}" presName="vertTwo" presStyleCnt="0"/>
      <dgm:spPr/>
    </dgm:pt>
    <dgm:pt modelId="{E021723C-2226-46FB-BA0B-0E678D4D6AB3}" type="pres">
      <dgm:prSet presAssocID="{7035456F-6C14-4B6B-8CBB-D89A46081CC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E2FC62-BB93-4B2C-8C6E-A0EA002167E9}" type="pres">
      <dgm:prSet presAssocID="{7035456F-6C14-4B6B-8CBB-D89A46081CC4}" presName="parTransTwo" presStyleCnt="0"/>
      <dgm:spPr/>
    </dgm:pt>
    <dgm:pt modelId="{82AF4B69-86DE-4C8F-BA0F-E67F12D9FCD9}" type="pres">
      <dgm:prSet presAssocID="{7035456F-6C14-4B6B-8CBB-D89A46081CC4}" presName="horzTwo" presStyleCnt="0"/>
      <dgm:spPr/>
    </dgm:pt>
    <dgm:pt modelId="{05F64A4D-9CBC-4F36-8954-DB895CFE66C0}" type="pres">
      <dgm:prSet presAssocID="{ACB0DC34-D088-4BCA-B238-615DE60C992C}" presName="vertThree" presStyleCnt="0"/>
      <dgm:spPr/>
    </dgm:pt>
    <dgm:pt modelId="{82F3F5C9-512E-40C9-8574-521852014A97}" type="pres">
      <dgm:prSet presAssocID="{ACB0DC34-D088-4BCA-B238-615DE60C992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64B063-0DB5-4179-89D8-BEA066670D22}" type="pres">
      <dgm:prSet presAssocID="{ACB0DC34-D088-4BCA-B238-615DE60C992C}" presName="horzThree" presStyleCnt="0"/>
      <dgm:spPr/>
    </dgm:pt>
    <dgm:pt modelId="{03BAA295-EB60-47A1-9450-EA608DE2FD61}" type="pres">
      <dgm:prSet presAssocID="{3AB048A1-B86D-448F-9321-A9E729231E1E}" presName="sibSpaceThree" presStyleCnt="0"/>
      <dgm:spPr/>
    </dgm:pt>
    <dgm:pt modelId="{6DA9F63E-3B74-49A5-B0EF-26F7CA10D9BB}" type="pres">
      <dgm:prSet presAssocID="{FA0933C1-7D34-470A-A843-214DC695F7C1}" presName="vertThree" presStyleCnt="0"/>
      <dgm:spPr/>
    </dgm:pt>
    <dgm:pt modelId="{1EC4F740-7C6C-4E6F-AFB7-D5A2FA5BCDAD}" type="pres">
      <dgm:prSet presAssocID="{FA0933C1-7D34-470A-A843-214DC695F7C1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41959B-1BE1-49D0-9043-D3BD100661A3}" type="pres">
      <dgm:prSet presAssocID="{FA0933C1-7D34-470A-A843-214DC695F7C1}" presName="horzThree" presStyleCnt="0"/>
      <dgm:spPr/>
    </dgm:pt>
    <dgm:pt modelId="{8CCF5829-A907-44E5-9B88-C82CD2C23C7F}" type="pres">
      <dgm:prSet presAssocID="{4625B58B-9757-471F-87FF-18309E84A2D9}" presName="sibSpaceTwo" presStyleCnt="0"/>
      <dgm:spPr/>
    </dgm:pt>
    <dgm:pt modelId="{0CA6EBA8-3D5A-46F5-B693-9B919ECE9798}" type="pres">
      <dgm:prSet presAssocID="{F6EE0108-B91E-43F9-88A3-E7096D5B4137}" presName="vertTwo" presStyleCnt="0"/>
      <dgm:spPr/>
    </dgm:pt>
    <dgm:pt modelId="{F614C5AF-93E0-45F2-96D5-417261736541}" type="pres">
      <dgm:prSet presAssocID="{F6EE0108-B91E-43F9-88A3-E7096D5B413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968A7C-CF42-40CB-AC2C-B2E9B7D56EC5}" type="pres">
      <dgm:prSet presAssocID="{F6EE0108-B91E-43F9-88A3-E7096D5B4137}" presName="parTransTwo" presStyleCnt="0"/>
      <dgm:spPr/>
    </dgm:pt>
    <dgm:pt modelId="{FA9219C9-F5FE-4A09-886D-ED138EB3CE04}" type="pres">
      <dgm:prSet presAssocID="{F6EE0108-B91E-43F9-88A3-E7096D5B4137}" presName="horzTwo" presStyleCnt="0"/>
      <dgm:spPr/>
    </dgm:pt>
    <dgm:pt modelId="{CE5776FC-AB35-4F2A-A04E-F5799D49F2DF}" type="pres">
      <dgm:prSet presAssocID="{7ABD0B2E-C7BE-474D-ABA8-1E246B2890D9}" presName="vertThree" presStyleCnt="0"/>
      <dgm:spPr/>
    </dgm:pt>
    <dgm:pt modelId="{0375CBC5-AB51-4DAE-B468-1FDD390F4428}" type="pres">
      <dgm:prSet presAssocID="{7ABD0B2E-C7BE-474D-ABA8-1E246B2890D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E60BFB-0199-4B36-874B-11C818FEC54B}" type="pres">
      <dgm:prSet presAssocID="{7ABD0B2E-C7BE-474D-ABA8-1E246B2890D9}" presName="horzThree" presStyleCnt="0"/>
      <dgm:spPr/>
    </dgm:pt>
  </dgm:ptLst>
  <dgm:cxnLst>
    <dgm:cxn modelId="{A88342B3-AB28-40F6-986E-5519E2B1494C}" srcId="{7035456F-6C14-4B6B-8CBB-D89A46081CC4}" destId="{FA0933C1-7D34-470A-A843-214DC695F7C1}" srcOrd="1" destOrd="0" parTransId="{2CD65EB1-75E2-4A8F-A567-AD9C47C22390}" sibTransId="{7E6A5647-CFE0-4969-B428-FC9DC18DB7CC}"/>
    <dgm:cxn modelId="{F2E6A109-E2D8-F54E-8E3B-83B84E9CA674}" type="presOf" srcId="{FA0933C1-7D34-470A-A843-214DC695F7C1}" destId="{1EC4F740-7C6C-4E6F-AFB7-D5A2FA5BCDAD}" srcOrd="0" destOrd="0" presId="urn:microsoft.com/office/officeart/2005/8/layout/hierarchy4"/>
    <dgm:cxn modelId="{51E3A6FE-E225-2843-8076-A5960F70023C}" type="presOf" srcId="{7ABD0B2E-C7BE-474D-ABA8-1E246B2890D9}" destId="{0375CBC5-AB51-4DAE-B468-1FDD390F4428}" srcOrd="0" destOrd="0" presId="urn:microsoft.com/office/officeart/2005/8/layout/hierarchy4"/>
    <dgm:cxn modelId="{2854D8FE-B249-4854-8434-F20FE4076F7E}" srcId="{7035456F-6C14-4B6B-8CBB-D89A46081CC4}" destId="{ACB0DC34-D088-4BCA-B238-615DE60C992C}" srcOrd="0" destOrd="0" parTransId="{36C3AA9C-7350-45A2-8232-A257CA8386AB}" sibTransId="{3AB048A1-B86D-448F-9321-A9E729231E1E}"/>
    <dgm:cxn modelId="{2BD4EB95-A0DB-4B3D-A6E1-A8B76E923DCA}" srcId="{0B578E89-B267-4C31-9BAD-5719851C0A6A}" destId="{923B5403-416C-49D7-80EE-9A8DE72029C8}" srcOrd="0" destOrd="0" parTransId="{6749A1F8-FBAC-47BF-920E-B8B5E03C7FC3}" sibTransId="{05FEE2D1-F6CF-4A6E-ACF3-6B3D55651AB2}"/>
    <dgm:cxn modelId="{41041354-A8FC-4A4A-900A-AA1B36E9B9CF}" srcId="{923B5403-416C-49D7-80EE-9A8DE72029C8}" destId="{7035456F-6C14-4B6B-8CBB-D89A46081CC4}" srcOrd="0" destOrd="0" parTransId="{3E74EE6C-FF71-4022-A2C2-C85C3C04E027}" sibTransId="{4625B58B-9757-471F-87FF-18309E84A2D9}"/>
    <dgm:cxn modelId="{EC9A4E71-A797-3349-9277-60399235DCCF}" type="presOf" srcId="{0B578E89-B267-4C31-9BAD-5719851C0A6A}" destId="{87AF2EEF-8317-41E6-A9A8-5D670FD561ED}" srcOrd="0" destOrd="0" presId="urn:microsoft.com/office/officeart/2005/8/layout/hierarchy4"/>
    <dgm:cxn modelId="{F69B1726-EB87-6442-B20F-4339B620B253}" type="presOf" srcId="{923B5403-416C-49D7-80EE-9A8DE72029C8}" destId="{4D983A13-7338-42B4-A432-DB3580AF85DD}" srcOrd="0" destOrd="0" presId="urn:microsoft.com/office/officeart/2005/8/layout/hierarchy4"/>
    <dgm:cxn modelId="{E93E3BFF-BC01-4020-8032-9A39AA68F16F}" srcId="{923B5403-416C-49D7-80EE-9A8DE72029C8}" destId="{F6EE0108-B91E-43F9-88A3-E7096D5B4137}" srcOrd="1" destOrd="0" parTransId="{88A67F33-747F-4E06-822E-4210973CAF31}" sibTransId="{E3C1FD63-741F-46B6-80F0-B6D4AFB02A19}"/>
    <dgm:cxn modelId="{5D8465C0-CCE9-4B0D-A66C-BC4F547E176A}" srcId="{F6EE0108-B91E-43F9-88A3-E7096D5B4137}" destId="{7ABD0B2E-C7BE-474D-ABA8-1E246B2890D9}" srcOrd="0" destOrd="0" parTransId="{5C28187A-B72B-461C-A914-9140B724E656}" sibTransId="{1A7B4AEF-E6D2-4B7B-A253-27AC78DA4F5F}"/>
    <dgm:cxn modelId="{7E1B302A-A954-A241-938C-9FB9A310ABFC}" type="presOf" srcId="{F6EE0108-B91E-43F9-88A3-E7096D5B4137}" destId="{F614C5AF-93E0-45F2-96D5-417261736541}" srcOrd="0" destOrd="0" presId="urn:microsoft.com/office/officeart/2005/8/layout/hierarchy4"/>
    <dgm:cxn modelId="{5F2DCA4A-24C4-474F-9555-D11BAF075CEF}" type="presOf" srcId="{7035456F-6C14-4B6B-8CBB-D89A46081CC4}" destId="{E021723C-2226-46FB-BA0B-0E678D4D6AB3}" srcOrd="0" destOrd="0" presId="urn:microsoft.com/office/officeart/2005/8/layout/hierarchy4"/>
    <dgm:cxn modelId="{920EB431-426E-4747-AE04-4501A2E83740}" type="presOf" srcId="{ACB0DC34-D088-4BCA-B238-615DE60C992C}" destId="{82F3F5C9-512E-40C9-8574-521852014A97}" srcOrd="0" destOrd="0" presId="urn:microsoft.com/office/officeart/2005/8/layout/hierarchy4"/>
    <dgm:cxn modelId="{933D5C14-F997-9C41-80C5-21EBF873ADCE}" type="presParOf" srcId="{87AF2EEF-8317-41E6-A9A8-5D670FD561ED}" destId="{AAE1AFAA-F4DE-4C15-94CB-AD82B69C0DCA}" srcOrd="0" destOrd="0" presId="urn:microsoft.com/office/officeart/2005/8/layout/hierarchy4"/>
    <dgm:cxn modelId="{BA55841E-542B-F24A-A379-93965CB0DE47}" type="presParOf" srcId="{AAE1AFAA-F4DE-4C15-94CB-AD82B69C0DCA}" destId="{4D983A13-7338-42B4-A432-DB3580AF85DD}" srcOrd="0" destOrd="0" presId="urn:microsoft.com/office/officeart/2005/8/layout/hierarchy4"/>
    <dgm:cxn modelId="{B0335D0F-8618-ED49-801A-D983A598EB90}" type="presParOf" srcId="{AAE1AFAA-F4DE-4C15-94CB-AD82B69C0DCA}" destId="{9068BC42-9773-4DD8-965A-2212929498C3}" srcOrd="1" destOrd="0" presId="urn:microsoft.com/office/officeart/2005/8/layout/hierarchy4"/>
    <dgm:cxn modelId="{135A3C97-F64F-C44D-9231-F13823449EC4}" type="presParOf" srcId="{AAE1AFAA-F4DE-4C15-94CB-AD82B69C0DCA}" destId="{11E13E99-4B80-4B12-A5EF-477F461EF61B}" srcOrd="2" destOrd="0" presId="urn:microsoft.com/office/officeart/2005/8/layout/hierarchy4"/>
    <dgm:cxn modelId="{77553422-B837-2647-ABA0-E85828C6399C}" type="presParOf" srcId="{11E13E99-4B80-4B12-A5EF-477F461EF61B}" destId="{596F72D7-05BF-41E7-82AA-7C12A1A6EB78}" srcOrd="0" destOrd="0" presId="urn:microsoft.com/office/officeart/2005/8/layout/hierarchy4"/>
    <dgm:cxn modelId="{F682CF5B-C4B6-284E-982A-6F656AE3B806}" type="presParOf" srcId="{596F72D7-05BF-41E7-82AA-7C12A1A6EB78}" destId="{E021723C-2226-46FB-BA0B-0E678D4D6AB3}" srcOrd="0" destOrd="0" presId="urn:microsoft.com/office/officeart/2005/8/layout/hierarchy4"/>
    <dgm:cxn modelId="{5A6D9EDF-34D3-D34F-9725-CDC7B21D4F94}" type="presParOf" srcId="{596F72D7-05BF-41E7-82AA-7C12A1A6EB78}" destId="{D9E2FC62-BB93-4B2C-8C6E-A0EA002167E9}" srcOrd="1" destOrd="0" presId="urn:microsoft.com/office/officeart/2005/8/layout/hierarchy4"/>
    <dgm:cxn modelId="{A9BA9128-4C60-E24D-8FD9-85D028324E4F}" type="presParOf" srcId="{596F72D7-05BF-41E7-82AA-7C12A1A6EB78}" destId="{82AF4B69-86DE-4C8F-BA0F-E67F12D9FCD9}" srcOrd="2" destOrd="0" presId="urn:microsoft.com/office/officeart/2005/8/layout/hierarchy4"/>
    <dgm:cxn modelId="{4390EA6B-7CC8-6F43-8C4D-5D2BA953617F}" type="presParOf" srcId="{82AF4B69-86DE-4C8F-BA0F-E67F12D9FCD9}" destId="{05F64A4D-9CBC-4F36-8954-DB895CFE66C0}" srcOrd="0" destOrd="0" presId="urn:microsoft.com/office/officeart/2005/8/layout/hierarchy4"/>
    <dgm:cxn modelId="{89039275-7BA5-5549-A4AB-366F71613229}" type="presParOf" srcId="{05F64A4D-9CBC-4F36-8954-DB895CFE66C0}" destId="{82F3F5C9-512E-40C9-8574-521852014A97}" srcOrd="0" destOrd="0" presId="urn:microsoft.com/office/officeart/2005/8/layout/hierarchy4"/>
    <dgm:cxn modelId="{2CBF7288-6E0F-2D47-882C-CE2B63CA4B2C}" type="presParOf" srcId="{05F64A4D-9CBC-4F36-8954-DB895CFE66C0}" destId="{1A64B063-0DB5-4179-89D8-BEA066670D22}" srcOrd="1" destOrd="0" presId="urn:microsoft.com/office/officeart/2005/8/layout/hierarchy4"/>
    <dgm:cxn modelId="{85CA8942-043B-A742-9DBF-83C6B5EDC8D9}" type="presParOf" srcId="{82AF4B69-86DE-4C8F-BA0F-E67F12D9FCD9}" destId="{03BAA295-EB60-47A1-9450-EA608DE2FD61}" srcOrd="1" destOrd="0" presId="urn:microsoft.com/office/officeart/2005/8/layout/hierarchy4"/>
    <dgm:cxn modelId="{9E05189C-8DE3-1743-8AE4-86D1F0CA6007}" type="presParOf" srcId="{82AF4B69-86DE-4C8F-BA0F-E67F12D9FCD9}" destId="{6DA9F63E-3B74-49A5-B0EF-26F7CA10D9BB}" srcOrd="2" destOrd="0" presId="urn:microsoft.com/office/officeart/2005/8/layout/hierarchy4"/>
    <dgm:cxn modelId="{257D5A15-137A-1641-A36E-8F9920744183}" type="presParOf" srcId="{6DA9F63E-3B74-49A5-B0EF-26F7CA10D9BB}" destId="{1EC4F740-7C6C-4E6F-AFB7-D5A2FA5BCDAD}" srcOrd="0" destOrd="0" presId="urn:microsoft.com/office/officeart/2005/8/layout/hierarchy4"/>
    <dgm:cxn modelId="{6FB992B1-071B-E64E-B243-A5B09BB26829}" type="presParOf" srcId="{6DA9F63E-3B74-49A5-B0EF-26F7CA10D9BB}" destId="{0841959B-1BE1-49D0-9043-D3BD100661A3}" srcOrd="1" destOrd="0" presId="urn:microsoft.com/office/officeart/2005/8/layout/hierarchy4"/>
    <dgm:cxn modelId="{A7113000-1C53-BA41-BE51-F18C8574A91A}" type="presParOf" srcId="{11E13E99-4B80-4B12-A5EF-477F461EF61B}" destId="{8CCF5829-A907-44E5-9B88-C82CD2C23C7F}" srcOrd="1" destOrd="0" presId="urn:microsoft.com/office/officeart/2005/8/layout/hierarchy4"/>
    <dgm:cxn modelId="{D736B090-F552-7742-B762-995FB88A8556}" type="presParOf" srcId="{11E13E99-4B80-4B12-A5EF-477F461EF61B}" destId="{0CA6EBA8-3D5A-46F5-B693-9B919ECE9798}" srcOrd="2" destOrd="0" presId="urn:microsoft.com/office/officeart/2005/8/layout/hierarchy4"/>
    <dgm:cxn modelId="{1B8E7BE2-F3DD-C644-9718-75A054BEF4CF}" type="presParOf" srcId="{0CA6EBA8-3D5A-46F5-B693-9B919ECE9798}" destId="{F614C5AF-93E0-45F2-96D5-417261736541}" srcOrd="0" destOrd="0" presId="urn:microsoft.com/office/officeart/2005/8/layout/hierarchy4"/>
    <dgm:cxn modelId="{E7F4403A-D2AB-BC4F-B1A6-C01AA4D26531}" type="presParOf" srcId="{0CA6EBA8-3D5A-46F5-B693-9B919ECE9798}" destId="{2B968A7C-CF42-40CB-AC2C-B2E9B7D56EC5}" srcOrd="1" destOrd="0" presId="urn:microsoft.com/office/officeart/2005/8/layout/hierarchy4"/>
    <dgm:cxn modelId="{8B77CACE-7935-5C44-8464-0E6167F9DD7F}" type="presParOf" srcId="{0CA6EBA8-3D5A-46F5-B693-9B919ECE9798}" destId="{FA9219C9-F5FE-4A09-886D-ED138EB3CE04}" srcOrd="2" destOrd="0" presId="urn:microsoft.com/office/officeart/2005/8/layout/hierarchy4"/>
    <dgm:cxn modelId="{B1328A5E-BB8F-B44E-ACF4-9C7925BB1D0C}" type="presParOf" srcId="{FA9219C9-F5FE-4A09-886D-ED138EB3CE04}" destId="{CE5776FC-AB35-4F2A-A04E-F5799D49F2DF}" srcOrd="0" destOrd="0" presId="urn:microsoft.com/office/officeart/2005/8/layout/hierarchy4"/>
    <dgm:cxn modelId="{B4045B34-4055-4546-A6A1-C20BF1AD8A74}" type="presParOf" srcId="{CE5776FC-AB35-4F2A-A04E-F5799D49F2DF}" destId="{0375CBC5-AB51-4DAE-B468-1FDD390F4428}" srcOrd="0" destOrd="0" presId="urn:microsoft.com/office/officeart/2005/8/layout/hierarchy4"/>
    <dgm:cxn modelId="{64573F10-F0A0-314B-9FA5-4D611AD5D49A}" type="presParOf" srcId="{CE5776FC-AB35-4F2A-A04E-F5799D49F2DF}" destId="{2DE60BFB-0199-4B36-874B-11C818FEC54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83A13-7338-42B4-A432-DB3580AF85DD}">
      <dsp:nvSpPr>
        <dsp:cNvPr id="0" name=""/>
        <dsp:cNvSpPr/>
      </dsp:nvSpPr>
      <dsp:spPr>
        <a:xfrm>
          <a:off x="150" y="371"/>
          <a:ext cx="657736" cy="1918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Lorem ipsum</a:t>
          </a:r>
          <a:endParaRPr lang="en-US" sz="800" kern="1200" dirty="0"/>
        </a:p>
      </dsp:txBody>
      <dsp:txXfrm>
        <a:off x="5769" y="5990"/>
        <a:ext cx="646498" cy="180597"/>
      </dsp:txXfrm>
    </dsp:sp>
    <dsp:sp modelId="{E021723C-2226-46FB-BA0B-0E678D4D6AB3}">
      <dsp:nvSpPr>
        <dsp:cNvPr id="0" name=""/>
        <dsp:cNvSpPr/>
      </dsp:nvSpPr>
      <dsp:spPr>
        <a:xfrm>
          <a:off x="75" y="203990"/>
          <a:ext cx="429653" cy="1918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insolens</a:t>
          </a:r>
          <a:endParaRPr lang="en-US" sz="700" kern="1200" dirty="0"/>
        </a:p>
      </dsp:txBody>
      <dsp:txXfrm>
        <a:off x="5694" y="209609"/>
        <a:ext cx="418415" cy="180597"/>
      </dsp:txXfrm>
    </dsp:sp>
    <dsp:sp modelId="{82F3F5C9-512E-40C9-8574-521852014A97}">
      <dsp:nvSpPr>
        <dsp:cNvPr id="0" name=""/>
        <dsp:cNvSpPr/>
      </dsp:nvSpPr>
      <dsp:spPr>
        <a:xfrm>
          <a:off x="75" y="407608"/>
          <a:ext cx="210408" cy="191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p1</a:t>
          </a:r>
          <a:endParaRPr lang="en-US" sz="700" kern="1200" dirty="0"/>
        </a:p>
      </dsp:txBody>
      <dsp:txXfrm>
        <a:off x="5694" y="413227"/>
        <a:ext cx="199170" cy="180597"/>
      </dsp:txXfrm>
    </dsp:sp>
    <dsp:sp modelId="{1EC4F740-7C6C-4E6F-AFB7-D5A2FA5BCDAD}">
      <dsp:nvSpPr>
        <dsp:cNvPr id="0" name=""/>
        <dsp:cNvSpPr/>
      </dsp:nvSpPr>
      <dsp:spPr>
        <a:xfrm>
          <a:off x="219320" y="407608"/>
          <a:ext cx="210408" cy="191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m5</a:t>
          </a:r>
          <a:endParaRPr lang="en-US" sz="700" kern="1200" dirty="0"/>
        </a:p>
      </dsp:txBody>
      <dsp:txXfrm>
        <a:off x="224939" y="413227"/>
        <a:ext cx="199170" cy="180597"/>
      </dsp:txXfrm>
    </dsp:sp>
    <dsp:sp modelId="{F614C5AF-93E0-45F2-96D5-417261736541}">
      <dsp:nvSpPr>
        <dsp:cNvPr id="0" name=""/>
        <dsp:cNvSpPr/>
      </dsp:nvSpPr>
      <dsp:spPr>
        <a:xfrm>
          <a:off x="447403" y="203990"/>
          <a:ext cx="210408" cy="1918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duo </a:t>
          </a:r>
          <a:endParaRPr lang="en-US" sz="700" kern="1200" dirty="0"/>
        </a:p>
      </dsp:txBody>
      <dsp:txXfrm>
        <a:off x="453022" y="209609"/>
        <a:ext cx="199170" cy="180597"/>
      </dsp:txXfrm>
    </dsp:sp>
    <dsp:sp modelId="{0375CBC5-AB51-4DAE-B468-1FDD390F4428}">
      <dsp:nvSpPr>
        <dsp:cNvPr id="0" name=""/>
        <dsp:cNvSpPr/>
      </dsp:nvSpPr>
      <dsp:spPr>
        <a:xfrm>
          <a:off x="447403" y="407608"/>
          <a:ext cx="210408" cy="191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x</a:t>
          </a:r>
          <a:endParaRPr lang="en-US" sz="700" kern="1200" dirty="0"/>
        </a:p>
      </dsp:txBody>
      <dsp:txXfrm>
        <a:off x="453022" y="413227"/>
        <a:ext cx="199170" cy="180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7590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Shape 1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95" name="Shape 14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Shape 1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83" name="Shape 14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Shape 1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62" name="Shape 14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1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079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762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476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079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762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476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Only">
  <p:cSld name="Background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43543" y="0"/>
            <a:ext cx="9100457" cy="68797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7620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3528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7056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76200"/>
            <a:ext cx="7772400" cy="533400"/>
          </a:xfrm>
        </p:spPr>
        <p:txBody>
          <a:bodyPr/>
          <a:lstStyle>
            <a:lvl1pPr>
              <a:defRPr b="0" baseline="0"/>
            </a:lvl1pPr>
          </a:lstStyle>
          <a:p>
            <a:r>
              <a:rPr lang="en-US" dirty="0" smtClean="0"/>
              <a:t>Principal Investigator, Institution, Award ID</a:t>
            </a:r>
            <a:br>
              <a:rPr lang="en-US" dirty="0" smtClean="0"/>
            </a:br>
            <a:r>
              <a:rPr lang="en-US" dirty="0" smtClean="0"/>
              <a:t>Highlight Title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228600" y="685800"/>
            <a:ext cx="4419600" cy="2362200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4800600" y="4953000"/>
            <a:ext cx="4114800" cy="1752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           Background &amp; Explanation – Provide information on “who, when, where; NSF’s role; support from multiple directorates/offices; what makes this accomplishment unique; additional intellectual merits; or broader impacts such as education, outreach, or infrastructure improvement that are integral to this outcome.”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3" hasCustomPrompt="1"/>
          </p:nvPr>
        </p:nvSpPr>
        <p:spPr>
          <a:xfrm>
            <a:off x="4800600" y="2819400"/>
            <a:ext cx="4114800" cy="2133600"/>
          </a:xfrm>
        </p:spPr>
        <p:txBody>
          <a:bodyPr/>
          <a:lstStyle>
            <a:lvl1pPr algn="l">
              <a:defRPr baseline="0"/>
            </a:lvl1pPr>
          </a:lstStyle>
          <a:p>
            <a:pPr lvl="0"/>
            <a:r>
              <a:rPr lang="en-US" dirty="0" smtClean="0"/>
              <a:t>           Impact &amp; Benefits – Describe the benefits for science, industry, society, the economy, national security, and other areas using language understandable to a general audience and avoiding complex scientific terminology.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762000"/>
            <a:ext cx="4114800" cy="2057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           Project Outcome -  Provide a short paragraph that provides a key result, accomplishment, or outcome of the project.  Write the text for a “lay audience”.  Lead-in sentence should engage the audience and describe what has been accomplished.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152400" y="3352800"/>
            <a:ext cx="4495800" cy="228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24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F3A-AC47-4018-9560-7A88BC8D5B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05DA-FAB7-4835-9485-F5B6DFE3C4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405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F3A-AC47-4018-9560-7A88BC8D5B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05DA-FAB7-4835-9485-F5B6DFE3C4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067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F3A-AC47-4018-9560-7A88BC8D5B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05DA-FAB7-4835-9485-F5B6DFE3C4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9980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F3A-AC47-4018-9560-7A88BC8D5B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05DA-FAB7-4835-9485-F5B6DFE3C4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583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F3A-AC47-4018-9560-7A88BC8D5B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05DA-FAB7-4835-9485-F5B6DFE3C4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6485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F3A-AC47-4018-9560-7A88BC8D5B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05DA-FAB7-4835-9485-F5B6DFE3C4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89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079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762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476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F3A-AC47-4018-9560-7A88BC8D5B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05DA-FAB7-4835-9485-F5B6DFE3C4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423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F3A-AC47-4018-9560-7A88BC8D5B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05DA-FAB7-4835-9485-F5B6DFE3C4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9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F3A-AC47-4018-9560-7A88BC8D5B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05DA-FAB7-4835-9485-F5B6DFE3C4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422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F3A-AC47-4018-9560-7A88BC8D5B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05DA-FAB7-4835-9485-F5B6DFE3C4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189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F3A-AC47-4018-9560-7A88BC8D5B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05DA-FAB7-4835-9485-F5B6DFE3C4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325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506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3645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5657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600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22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22312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860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363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826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594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2872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3279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9006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6043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919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58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8461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635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6402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478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633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278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7823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225-B9B8-43BF-9A9F-180B5FCDA3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1F45-4B3C-48B3-8CBA-9FCF5E7CA6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42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1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792289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89" y="5367339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079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742950" marR="0" indent="-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1143000" marR="0" indent="-476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600200" marR="0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2057400" marR="0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514600" marR="0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971800" marR="0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429000" marR="0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886200" marR="0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 dirty="0"/>
          </a:p>
        </p:txBody>
      </p:sp>
      <p:sp>
        <p:nvSpPr>
          <p:cNvPr id="11" name="Shape 11"/>
          <p:cNvSpPr/>
          <p:nvPr/>
        </p:nvSpPr>
        <p:spPr>
          <a:xfrm>
            <a:off x="12828" y="6390151"/>
            <a:ext cx="1414591" cy="400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2F3A-AC47-4018-9560-7A88BC8D5B9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2/27/13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005DA-FAB7-4835-9485-F5B6DFE3C4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75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AA225-B9B8-43BF-9A9F-180B5FCDA3E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2/27/13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61F45-4B3C-48B3-8CBA-9FCF5E7CA67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0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AA225-B9B8-43BF-9A9F-180B5FCDA3E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2/27/13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61F45-4B3C-48B3-8CBA-9FCF5E7CA67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32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gif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g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20" Type="http://schemas.openxmlformats.org/officeDocument/2006/relationships/image" Target="../media/image42.jp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Relationship Id="rId25" Type="http://schemas.openxmlformats.org/officeDocument/2006/relationships/image" Target="../media/image47.png"/><Relationship Id="rId26" Type="http://schemas.openxmlformats.org/officeDocument/2006/relationships/image" Target="../media/image48.png"/><Relationship Id="rId27" Type="http://schemas.openxmlformats.org/officeDocument/2006/relationships/image" Target="../media/image49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9.png"/><Relationship Id="rId18" Type="http://schemas.openxmlformats.org/officeDocument/2006/relationships/image" Target="../media/image40.png"/><Relationship Id="rId19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2.jp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20" Type="http://schemas.microsoft.com/office/2007/relationships/hdphoto" Target="../media/hdphoto10.wdp"/><Relationship Id="rId21" Type="http://schemas.openxmlformats.org/officeDocument/2006/relationships/image" Target="../media/image62.png"/><Relationship Id="rId22" Type="http://schemas.microsoft.com/office/2007/relationships/hdphoto" Target="../media/hdphoto11.wdp"/><Relationship Id="rId10" Type="http://schemas.microsoft.com/office/2007/relationships/hdphoto" Target="../media/hdphoto6.wdp"/><Relationship Id="rId11" Type="http://schemas.openxmlformats.org/officeDocument/2006/relationships/image" Target="../media/image58.png"/><Relationship Id="rId12" Type="http://schemas.microsoft.com/office/2007/relationships/hdphoto" Target="../media/hdphoto7.wdp"/><Relationship Id="rId13" Type="http://schemas.openxmlformats.org/officeDocument/2006/relationships/image" Target="../media/image53.png"/><Relationship Id="rId14" Type="http://schemas.microsoft.com/office/2007/relationships/hdphoto" Target="../media/hdphoto2.wdp"/><Relationship Id="rId15" Type="http://schemas.openxmlformats.org/officeDocument/2006/relationships/image" Target="../media/image59.png"/><Relationship Id="rId16" Type="http://schemas.microsoft.com/office/2007/relationships/hdphoto" Target="../media/hdphoto8.wdp"/><Relationship Id="rId17" Type="http://schemas.openxmlformats.org/officeDocument/2006/relationships/image" Target="../media/image60.png"/><Relationship Id="rId18" Type="http://schemas.microsoft.com/office/2007/relationships/hdphoto" Target="../media/hdphoto9.wdp"/><Relationship Id="rId19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2.jpg"/><Relationship Id="rId3" Type="http://schemas.openxmlformats.org/officeDocument/2006/relationships/image" Target="../media/image54.png"/><Relationship Id="rId4" Type="http://schemas.microsoft.com/office/2007/relationships/hdphoto" Target="../media/hdphoto3.wdp"/><Relationship Id="rId5" Type="http://schemas.openxmlformats.org/officeDocument/2006/relationships/image" Target="../media/image55.png"/><Relationship Id="rId6" Type="http://schemas.microsoft.com/office/2007/relationships/hdphoto" Target="../media/hdphoto4.wdp"/><Relationship Id="rId7" Type="http://schemas.openxmlformats.org/officeDocument/2006/relationships/image" Target="../media/image56.png"/><Relationship Id="rId8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png"/><Relationship Id="rId12" Type="http://schemas.openxmlformats.org/officeDocument/2006/relationships/image" Target="../media/image59.png"/><Relationship Id="rId13" Type="http://schemas.microsoft.com/office/2007/relationships/hdphoto" Target="../media/hdphoto8.wdp"/><Relationship Id="rId14" Type="http://schemas.openxmlformats.org/officeDocument/2006/relationships/image" Target="../media/image53.png"/><Relationship Id="rId15" Type="http://schemas.microsoft.com/office/2007/relationships/hdphoto" Target="../media/hdphoto2.wdp"/><Relationship Id="rId16" Type="http://schemas.openxmlformats.org/officeDocument/2006/relationships/image" Target="../media/image69.png"/><Relationship Id="rId17" Type="http://schemas.microsoft.com/office/2007/relationships/hdphoto" Target="../media/hdphoto12.wdp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2.jpg"/><Relationship Id="rId3" Type="http://schemas.openxmlformats.org/officeDocument/2006/relationships/image" Target="../media/image58.png"/><Relationship Id="rId4" Type="http://schemas.microsoft.com/office/2007/relationships/hdphoto" Target="../media/hdphoto7.wdp"/><Relationship Id="rId5" Type="http://schemas.openxmlformats.org/officeDocument/2006/relationships/image" Target="../media/image63.png"/><Relationship Id="rId6" Type="http://schemas.microsoft.com/office/2007/relationships/hdphoto" Target="../media/hdphoto9.wdp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microsoft.com/office/2007/relationships/hdphoto" Target="../media/hdphoto2.wdp"/><Relationship Id="rId5" Type="http://schemas.openxmlformats.org/officeDocument/2006/relationships/image" Target="../media/image70.png"/><Relationship Id="rId6" Type="http://schemas.microsoft.com/office/2007/relationships/hdphoto" Target="../media/hdphoto13.wdp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microsoft.com/office/2007/relationships/hdphoto" Target="../media/hdphoto2.wdp"/><Relationship Id="rId5" Type="http://schemas.openxmlformats.org/officeDocument/2006/relationships/image" Target="../media/image70.png"/><Relationship Id="rId6" Type="http://schemas.microsoft.com/office/2007/relationships/hdphoto" Target="../media/hdphoto13.wdp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2.jp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png"/><Relationship Id="rId12" Type="http://schemas.microsoft.com/office/2007/relationships/hdphoto" Target="../media/hdphoto16.wdp"/><Relationship Id="rId13" Type="http://schemas.openxmlformats.org/officeDocument/2006/relationships/image" Target="../media/image74.png"/><Relationship Id="rId14" Type="http://schemas.openxmlformats.org/officeDocument/2006/relationships/image" Target="../media/image75.png"/><Relationship Id="rId15" Type="http://schemas.openxmlformats.org/officeDocument/2006/relationships/image" Target="../media/image76.png"/><Relationship Id="rId16" Type="http://schemas.microsoft.com/office/2007/relationships/hdphoto" Target="../media/hdphoto17.wdp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2.jpg"/><Relationship Id="rId3" Type="http://schemas.openxmlformats.org/officeDocument/2006/relationships/image" Target="../media/image51.png"/><Relationship Id="rId4" Type="http://schemas.microsoft.com/office/2007/relationships/hdphoto" Target="../media/hdphoto1.wdp"/><Relationship Id="rId5" Type="http://schemas.openxmlformats.org/officeDocument/2006/relationships/image" Target="../media/image53.png"/><Relationship Id="rId6" Type="http://schemas.microsoft.com/office/2007/relationships/hdphoto" Target="../media/hdphoto2.wdp"/><Relationship Id="rId7" Type="http://schemas.openxmlformats.org/officeDocument/2006/relationships/image" Target="../media/image71.png"/><Relationship Id="rId8" Type="http://schemas.microsoft.com/office/2007/relationships/hdphoto" Target="../media/hdphoto14.wdp"/><Relationship Id="rId9" Type="http://schemas.openxmlformats.org/officeDocument/2006/relationships/image" Target="../media/image72.png"/><Relationship Id="rId10" Type="http://schemas.microsoft.com/office/2007/relationships/hdphoto" Target="../media/hdphoto15.wdp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microsoft.com/office/2007/relationships/hdphoto" Target="../media/hdphoto20.wdp"/><Relationship Id="rId15" Type="http://schemas.openxmlformats.org/officeDocument/2006/relationships/image" Target="../media/image5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2.jpg"/><Relationship Id="rId3" Type="http://schemas.openxmlformats.org/officeDocument/2006/relationships/image" Target="../media/image53.png"/><Relationship Id="rId4" Type="http://schemas.microsoft.com/office/2007/relationships/hdphoto" Target="../media/hdphoto2.wdp"/><Relationship Id="rId5" Type="http://schemas.openxmlformats.org/officeDocument/2006/relationships/image" Target="../media/image71.png"/><Relationship Id="rId6" Type="http://schemas.microsoft.com/office/2007/relationships/hdphoto" Target="../media/hdphoto14.wdp"/><Relationship Id="rId7" Type="http://schemas.openxmlformats.org/officeDocument/2006/relationships/image" Target="../media/image77.png"/><Relationship Id="rId8" Type="http://schemas.microsoft.com/office/2007/relationships/hdphoto" Target="../media/hdphoto18.wdp"/><Relationship Id="rId9" Type="http://schemas.openxmlformats.org/officeDocument/2006/relationships/image" Target="../media/image78.png"/><Relationship Id="rId10" Type="http://schemas.microsoft.com/office/2007/relationships/hdphoto" Target="../media/hdphoto19.wdp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microsoft.com/office/2007/relationships/hdphoto" Target="../media/hdphoto20.wdp"/><Relationship Id="rId15" Type="http://schemas.openxmlformats.org/officeDocument/2006/relationships/image" Target="../media/image82.png"/><Relationship Id="rId16" Type="http://schemas.microsoft.com/office/2007/relationships/hdphoto" Target="../media/hdphoto21.wdp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2.jpg"/><Relationship Id="rId3" Type="http://schemas.openxmlformats.org/officeDocument/2006/relationships/image" Target="../media/image53.png"/><Relationship Id="rId4" Type="http://schemas.microsoft.com/office/2007/relationships/hdphoto" Target="../media/hdphoto2.wdp"/><Relationship Id="rId5" Type="http://schemas.openxmlformats.org/officeDocument/2006/relationships/image" Target="../media/image71.png"/><Relationship Id="rId6" Type="http://schemas.microsoft.com/office/2007/relationships/hdphoto" Target="../media/hdphoto14.wdp"/><Relationship Id="rId7" Type="http://schemas.openxmlformats.org/officeDocument/2006/relationships/image" Target="../media/image77.png"/><Relationship Id="rId8" Type="http://schemas.microsoft.com/office/2007/relationships/hdphoto" Target="../media/hdphoto18.wdp"/><Relationship Id="rId9" Type="http://schemas.openxmlformats.org/officeDocument/2006/relationships/image" Target="../media/image78.png"/><Relationship Id="rId10" Type="http://schemas.microsoft.com/office/2007/relationships/hdphoto" Target="../media/hdphoto19.wdp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png"/><Relationship Id="rId20" Type="http://schemas.microsoft.com/office/2007/relationships/hdphoto" Target="../media/hdphoto23.wdp"/><Relationship Id="rId21" Type="http://schemas.openxmlformats.org/officeDocument/2006/relationships/image" Target="../media/image85.png"/><Relationship Id="rId22" Type="http://schemas.microsoft.com/office/2007/relationships/hdphoto" Target="../media/hdphoto24.wdp"/><Relationship Id="rId23" Type="http://schemas.openxmlformats.org/officeDocument/2006/relationships/image" Target="../media/image86.png"/><Relationship Id="rId24" Type="http://schemas.microsoft.com/office/2007/relationships/hdphoto" Target="../media/hdphoto25.wdp"/><Relationship Id="rId25" Type="http://schemas.openxmlformats.org/officeDocument/2006/relationships/image" Target="../media/image87.png"/><Relationship Id="rId26" Type="http://schemas.openxmlformats.org/officeDocument/2006/relationships/image" Target="../media/image56.png"/><Relationship Id="rId27" Type="http://schemas.microsoft.com/office/2007/relationships/hdphoto" Target="../media/hdphoto5.wdp"/><Relationship Id="rId10" Type="http://schemas.microsoft.com/office/2007/relationships/hdphoto" Target="../media/hdphoto19.wdp"/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microsoft.com/office/2007/relationships/hdphoto" Target="../media/hdphoto20.wdp"/><Relationship Id="rId15" Type="http://schemas.openxmlformats.org/officeDocument/2006/relationships/image" Target="../media/image82.png"/><Relationship Id="rId16" Type="http://schemas.microsoft.com/office/2007/relationships/hdphoto" Target="../media/hdphoto21.wdp"/><Relationship Id="rId17" Type="http://schemas.openxmlformats.org/officeDocument/2006/relationships/image" Target="../media/image83.png"/><Relationship Id="rId18" Type="http://schemas.microsoft.com/office/2007/relationships/hdphoto" Target="../media/hdphoto22.wdp"/><Relationship Id="rId19" Type="http://schemas.openxmlformats.org/officeDocument/2006/relationships/image" Target="../media/image84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2.jpg"/><Relationship Id="rId3" Type="http://schemas.openxmlformats.org/officeDocument/2006/relationships/image" Target="../media/image53.png"/><Relationship Id="rId4" Type="http://schemas.microsoft.com/office/2007/relationships/hdphoto" Target="../media/hdphoto2.wdp"/><Relationship Id="rId5" Type="http://schemas.openxmlformats.org/officeDocument/2006/relationships/image" Target="../media/image71.png"/><Relationship Id="rId6" Type="http://schemas.microsoft.com/office/2007/relationships/hdphoto" Target="../media/hdphoto14.wdp"/><Relationship Id="rId7" Type="http://schemas.openxmlformats.org/officeDocument/2006/relationships/image" Target="../media/image77.png"/><Relationship Id="rId8" Type="http://schemas.microsoft.com/office/2007/relationships/hdphoto" Target="../media/hdphoto18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1.png"/><Relationship Id="rId12" Type="http://schemas.microsoft.com/office/2007/relationships/hdphoto" Target="../media/hdphoto20.wdp"/><Relationship Id="rId13" Type="http://schemas.openxmlformats.org/officeDocument/2006/relationships/image" Target="../media/image56.png"/><Relationship Id="rId14" Type="http://schemas.microsoft.com/office/2007/relationships/hdphoto" Target="../media/hdphoto5.wdp"/><Relationship Id="rId15" Type="http://schemas.openxmlformats.org/officeDocument/2006/relationships/image" Target="../media/image95.png"/><Relationship Id="rId16" Type="http://schemas.openxmlformats.org/officeDocument/2006/relationships/image" Target="../media/image96.png"/><Relationship Id="rId17" Type="http://schemas.openxmlformats.org/officeDocument/2006/relationships/image" Target="../media/image80.png"/><Relationship Id="rId18" Type="http://schemas.microsoft.com/office/2007/relationships/hdphoto" Target="../media/hdphoto19.wdp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90.png"/><Relationship Id="rId3" Type="http://schemas.microsoft.com/office/2007/relationships/hdphoto" Target="../media/hdphoto1.wdp"/><Relationship Id="rId4" Type="http://schemas.openxmlformats.org/officeDocument/2006/relationships/image" Target="../media/image91.png"/><Relationship Id="rId5" Type="http://schemas.openxmlformats.org/officeDocument/2006/relationships/image" Target="../media/image77.png"/><Relationship Id="rId6" Type="http://schemas.microsoft.com/office/2007/relationships/hdphoto" Target="../media/hdphoto18.wdp"/><Relationship Id="rId7" Type="http://schemas.openxmlformats.org/officeDocument/2006/relationships/image" Target="../media/image92.png"/><Relationship Id="rId8" Type="http://schemas.microsoft.com/office/2007/relationships/hdphoto" Target="../media/hdphoto26.wdp"/><Relationship Id="rId9" Type="http://schemas.openxmlformats.org/officeDocument/2006/relationships/image" Target="../media/image93.png"/><Relationship Id="rId10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1.png"/><Relationship Id="rId5" Type="http://schemas.openxmlformats.org/officeDocument/2006/relationships/image" Target="../media/image97.png"/><Relationship Id="rId6" Type="http://schemas.microsoft.com/office/2007/relationships/hdphoto" Target="../media/hdphoto27.wdp"/><Relationship Id="rId7" Type="http://schemas.openxmlformats.org/officeDocument/2006/relationships/image" Target="../media/image98.png"/><Relationship Id="rId8" Type="http://schemas.microsoft.com/office/2007/relationships/hdphoto" Target="../media/hdphoto28.wdp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7.png"/><Relationship Id="rId21" Type="http://schemas.openxmlformats.org/officeDocument/2006/relationships/image" Target="../media/image108.png"/><Relationship Id="rId22" Type="http://schemas.microsoft.com/office/2007/relationships/hdphoto" Target="../media/hdphoto34.wdp"/><Relationship Id="rId23" Type="http://schemas.openxmlformats.org/officeDocument/2006/relationships/image" Target="../media/image91.png"/><Relationship Id="rId24" Type="http://schemas.openxmlformats.org/officeDocument/2006/relationships/image" Target="../media/image109.png"/><Relationship Id="rId25" Type="http://schemas.openxmlformats.org/officeDocument/2006/relationships/image" Target="../media/image110.jpeg"/><Relationship Id="rId26" Type="http://schemas.microsoft.com/office/2007/relationships/hdphoto" Target="../media/hdphoto35.wdp"/><Relationship Id="rId27" Type="http://schemas.openxmlformats.org/officeDocument/2006/relationships/image" Target="../media/image77.png"/><Relationship Id="rId28" Type="http://schemas.microsoft.com/office/2007/relationships/hdphoto" Target="../media/hdphoto18.wdp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99.png"/><Relationship Id="rId3" Type="http://schemas.microsoft.com/office/2007/relationships/hdphoto" Target="../media/hdphoto29.wdp"/><Relationship Id="rId4" Type="http://schemas.openxmlformats.org/officeDocument/2006/relationships/image" Target="../media/image100.png"/><Relationship Id="rId5" Type="http://schemas.openxmlformats.org/officeDocument/2006/relationships/diagramData" Target="../diagrams/data1.xml"/><Relationship Id="rId30" Type="http://schemas.microsoft.com/office/2007/relationships/hdphoto" Target="../media/hdphoto19.wdp"/><Relationship Id="rId31" Type="http://schemas.openxmlformats.org/officeDocument/2006/relationships/image" Target="../media/image79.png"/><Relationship Id="rId32" Type="http://schemas.openxmlformats.org/officeDocument/2006/relationships/image" Target="../media/image80.png"/><Relationship Id="rId9" Type="http://schemas.microsoft.com/office/2007/relationships/diagramDrawing" Target="../diagrams/drawing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33" Type="http://schemas.openxmlformats.org/officeDocument/2006/relationships/image" Target="../media/image81.png"/><Relationship Id="rId34" Type="http://schemas.microsoft.com/office/2007/relationships/hdphoto" Target="../media/hdphoto20.wdp"/><Relationship Id="rId10" Type="http://schemas.openxmlformats.org/officeDocument/2006/relationships/image" Target="../media/image101.png"/><Relationship Id="rId11" Type="http://schemas.microsoft.com/office/2007/relationships/hdphoto" Target="../media/hdphoto30.wdp"/><Relationship Id="rId12" Type="http://schemas.openxmlformats.org/officeDocument/2006/relationships/image" Target="../media/image102.png"/><Relationship Id="rId13" Type="http://schemas.microsoft.com/office/2007/relationships/hdphoto" Target="../media/hdphoto31.wdp"/><Relationship Id="rId14" Type="http://schemas.openxmlformats.org/officeDocument/2006/relationships/image" Target="../media/image103.png"/><Relationship Id="rId15" Type="http://schemas.openxmlformats.org/officeDocument/2006/relationships/image" Target="../media/image104.png"/><Relationship Id="rId16" Type="http://schemas.microsoft.com/office/2007/relationships/hdphoto" Target="../media/hdphoto32.wdp"/><Relationship Id="rId17" Type="http://schemas.openxmlformats.org/officeDocument/2006/relationships/image" Target="../media/image105.png"/><Relationship Id="rId18" Type="http://schemas.openxmlformats.org/officeDocument/2006/relationships/image" Target="../media/image106.png"/><Relationship Id="rId19" Type="http://schemas.microsoft.com/office/2007/relationships/hdphoto" Target="../media/hdphoto33.wdp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4.png"/><Relationship Id="rId20" Type="http://schemas.openxmlformats.org/officeDocument/2006/relationships/image" Target="../media/image120.png"/><Relationship Id="rId21" Type="http://schemas.openxmlformats.org/officeDocument/2006/relationships/image" Target="../media/image121.png"/><Relationship Id="rId22" Type="http://schemas.openxmlformats.org/officeDocument/2006/relationships/image" Target="../media/image122.png"/><Relationship Id="rId23" Type="http://schemas.openxmlformats.org/officeDocument/2006/relationships/image" Target="../media/image123.png"/><Relationship Id="rId24" Type="http://schemas.openxmlformats.org/officeDocument/2006/relationships/image" Target="../media/image124.png"/><Relationship Id="rId10" Type="http://schemas.openxmlformats.org/officeDocument/2006/relationships/image" Target="../media/image115.png"/><Relationship Id="rId11" Type="http://schemas.openxmlformats.org/officeDocument/2006/relationships/image" Target="../media/image116.png"/><Relationship Id="rId12" Type="http://schemas.openxmlformats.org/officeDocument/2006/relationships/image" Target="../media/image117.png"/><Relationship Id="rId13" Type="http://schemas.microsoft.com/office/2007/relationships/hdphoto" Target="../media/hdphoto36.wdp"/><Relationship Id="rId14" Type="http://schemas.openxmlformats.org/officeDocument/2006/relationships/image" Target="../media/image118.png"/><Relationship Id="rId15" Type="http://schemas.microsoft.com/office/2007/relationships/hdphoto" Target="../media/hdphoto37.wdp"/><Relationship Id="rId16" Type="http://schemas.openxmlformats.org/officeDocument/2006/relationships/image" Target="../media/image56.png"/><Relationship Id="rId17" Type="http://schemas.microsoft.com/office/2007/relationships/hdphoto" Target="../media/hdphoto5.wdp"/><Relationship Id="rId18" Type="http://schemas.openxmlformats.org/officeDocument/2006/relationships/image" Target="../media/image119.png"/><Relationship Id="rId19" Type="http://schemas.microsoft.com/office/2007/relationships/hdphoto" Target="../media/hdphoto38.wdp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90.png"/><Relationship Id="rId3" Type="http://schemas.microsoft.com/office/2007/relationships/hdphoto" Target="../media/hdphoto1.wdp"/><Relationship Id="rId4" Type="http://schemas.openxmlformats.org/officeDocument/2006/relationships/image" Target="../media/image91.png"/><Relationship Id="rId5" Type="http://schemas.openxmlformats.org/officeDocument/2006/relationships/image" Target="../media/image105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25.pn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8.jpeg"/><Relationship Id="rId20" Type="http://schemas.openxmlformats.org/officeDocument/2006/relationships/image" Target="../media/image134.png"/><Relationship Id="rId10" Type="http://schemas.openxmlformats.org/officeDocument/2006/relationships/image" Target="../media/image129.png"/><Relationship Id="rId11" Type="http://schemas.microsoft.com/office/2007/relationships/hdphoto" Target="../media/hdphoto40.wdp"/><Relationship Id="rId12" Type="http://schemas.openxmlformats.org/officeDocument/2006/relationships/image" Target="../media/image56.png"/><Relationship Id="rId13" Type="http://schemas.microsoft.com/office/2007/relationships/hdphoto" Target="../media/hdphoto5.wdp"/><Relationship Id="rId14" Type="http://schemas.openxmlformats.org/officeDocument/2006/relationships/image" Target="../media/image119.png"/><Relationship Id="rId15" Type="http://schemas.microsoft.com/office/2007/relationships/hdphoto" Target="../media/hdphoto38.wdp"/><Relationship Id="rId16" Type="http://schemas.openxmlformats.org/officeDocument/2006/relationships/image" Target="../media/image130.png"/><Relationship Id="rId17" Type="http://schemas.openxmlformats.org/officeDocument/2006/relationships/image" Target="../media/image131.png"/><Relationship Id="rId18" Type="http://schemas.openxmlformats.org/officeDocument/2006/relationships/image" Target="../media/image132.png"/><Relationship Id="rId19" Type="http://schemas.openxmlformats.org/officeDocument/2006/relationships/image" Target="../media/image133.png"/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85.png"/><Relationship Id="rId3" Type="http://schemas.microsoft.com/office/2007/relationships/hdphoto" Target="../media/hdphoto24.wdp"/><Relationship Id="rId4" Type="http://schemas.openxmlformats.org/officeDocument/2006/relationships/image" Target="../media/image86.png"/><Relationship Id="rId5" Type="http://schemas.microsoft.com/office/2007/relationships/hdphoto" Target="../media/hdphoto25.wdp"/><Relationship Id="rId6" Type="http://schemas.openxmlformats.org/officeDocument/2006/relationships/image" Target="../media/image126.png"/><Relationship Id="rId7" Type="http://schemas.microsoft.com/office/2007/relationships/hdphoto" Target="../media/hdphoto39.wdp"/><Relationship Id="rId8" Type="http://schemas.openxmlformats.org/officeDocument/2006/relationships/image" Target="../media/image12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35.jpeg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5.gif"/><Relationship Id="rId12" Type="http://schemas.openxmlformats.org/officeDocument/2006/relationships/image" Target="../media/image146.gif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36.jpg"/><Relationship Id="rId3" Type="http://schemas.openxmlformats.org/officeDocument/2006/relationships/image" Target="../media/image137.jpeg"/><Relationship Id="rId4" Type="http://schemas.openxmlformats.org/officeDocument/2006/relationships/image" Target="../media/image138.png"/><Relationship Id="rId5" Type="http://schemas.openxmlformats.org/officeDocument/2006/relationships/image" Target="../media/image139.jpeg"/><Relationship Id="rId6" Type="http://schemas.openxmlformats.org/officeDocument/2006/relationships/image" Target="../media/image140.jpeg"/><Relationship Id="rId7" Type="http://schemas.openxmlformats.org/officeDocument/2006/relationships/image" Target="../media/image141.jpeg"/><Relationship Id="rId8" Type="http://schemas.openxmlformats.org/officeDocument/2006/relationships/image" Target="../media/image142.jpeg"/><Relationship Id="rId9" Type="http://schemas.openxmlformats.org/officeDocument/2006/relationships/image" Target="../media/image143.jpeg"/><Relationship Id="rId10" Type="http://schemas.openxmlformats.org/officeDocument/2006/relationships/image" Target="../media/image14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4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marpierc@iu.edu" TargetMode="External"/><Relationship Id="rId4" Type="http://schemas.openxmlformats.org/officeDocument/2006/relationships/hyperlink" Target="mailto:smarru@iu.edu" TargetMode="External"/><Relationship Id="rId5" Type="http://schemas.openxmlformats.org/officeDocument/2006/relationships/hyperlink" Target="http://airavata.apache.org" TargetMode="External"/><Relationship Id="rId6" Type="http://schemas.openxmlformats.org/officeDocument/2006/relationships/hyperlink" Target="mailto:dev@airavata.apache.org" TargetMode="External"/><Relationship Id="rId7" Type="http://schemas.openxmlformats.org/officeDocument/2006/relationships/hyperlink" Target="http://www.youtube.com/watch?v=AN7LoQct17U" TargetMode="External"/><Relationship Id="rId8" Type="http://schemas.openxmlformats.org/officeDocument/2006/relationships/image" Target="../media/image15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xmlbeans.apache.org/" TargetMode="External"/><Relationship Id="rId4" Type="http://schemas.openxmlformats.org/officeDocument/2006/relationships/hyperlink" Target="http://airavata.apache.org/" TargetMode="External"/><Relationship Id="rId5" Type="http://schemas.openxmlformats.org/officeDocument/2006/relationships/hyperlink" Target="https://cwiki.apache.org/confluence/display/AIRAVATA/index" TargetMode="External"/><Relationship Id="rId1" Type="http://schemas.openxmlformats.org/officeDocument/2006/relationships/slideLayout" Target="../slideLayouts/slideLayout38.xml"/><Relationship Id="rId2" Type="http://schemas.openxmlformats.org/officeDocument/2006/relationships/hyperlink" Target="https://encrypted-tbn2.gstatic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685800" y="3148708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Apache </a:t>
            </a:r>
            <a:r>
              <a:rPr lang="en-US" sz="3200" dirty="0" err="1"/>
              <a:t>Airavata</a:t>
            </a:r>
            <a:r>
              <a:rPr lang="en-US" sz="3200" dirty="0"/>
              <a:t>: Building Gateways to </a:t>
            </a:r>
            <a:r>
              <a:rPr lang="en-US" sz="3200" dirty="0" smtClean="0"/>
              <a:t>Innovation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1371601" y="4618731"/>
            <a:ext cx="6400799" cy="10976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>
              <a:buSzPct val="25000"/>
            </a:pPr>
            <a:r>
              <a:rPr lang="en-US" sz="2000" b="0" i="0" u="none" strike="noStrike" cap="none" baseline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Marlon Pierce, Suresh </a:t>
            </a:r>
            <a:r>
              <a:rPr lang="en-US" sz="2000" b="0" i="0" u="none" strike="noStrike" cap="none" baseline="0" dirty="0" err="1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Marru</a:t>
            </a:r>
            <a:r>
              <a:rPr lang="en-US" sz="2000" b="0" i="0" u="none" strike="noStrike" cap="none" baseline="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, </a:t>
            </a:r>
            <a:r>
              <a:rPr lang="en-US" sz="2000" b="0" i="0" u="none" strike="noStrike" cap="none" baseline="0" dirty="0" err="1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Saminda</a:t>
            </a:r>
            <a:r>
              <a:rPr lang="en-US" sz="2000" dirty="0"/>
              <a:t> </a:t>
            </a:r>
            <a:r>
              <a:rPr lang="en-US" sz="2000" dirty="0" err="1" smtClean="0"/>
              <a:t>Wijeratne</a:t>
            </a:r>
            <a:r>
              <a:rPr lang="en-US" sz="2000" dirty="0" smtClean="0"/>
              <a:t>, </a:t>
            </a:r>
            <a:r>
              <a:rPr lang="en-US" sz="2000" dirty="0" err="1" smtClean="0"/>
              <a:t>Raminder</a:t>
            </a:r>
            <a:r>
              <a:rPr lang="en-US" sz="2000" dirty="0" smtClean="0"/>
              <a:t> Singh, </a:t>
            </a:r>
            <a:r>
              <a:rPr lang="en-US" sz="2000" dirty="0" err="1" smtClean="0"/>
              <a:t>Heshan</a:t>
            </a:r>
            <a:r>
              <a:rPr lang="en-US" sz="2000" dirty="0"/>
              <a:t> </a:t>
            </a:r>
            <a:r>
              <a:rPr lang="en-US" sz="2000" dirty="0" err="1"/>
              <a:t>Suriyaarachchi</a:t>
            </a:r>
            <a:r>
              <a:rPr lang="en-US" sz="2000" dirty="0"/>
              <a:t> </a:t>
            </a:r>
            <a:endParaRPr lang="en-US" sz="20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Indiana </a:t>
            </a:r>
            <a:r>
              <a:rPr lang="en-US" sz="2000" b="0" i="0" u="none" strike="noStrike" cap="none" baseline="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University</a:t>
            </a:r>
            <a:endParaRPr lang="en-US" sz="20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8" name="Shape 153"/>
          <p:cNvSpPr/>
          <p:nvPr/>
        </p:nvSpPr>
        <p:spPr>
          <a:xfrm>
            <a:off x="3336292" y="760432"/>
            <a:ext cx="2559088" cy="228598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Cyberinfrastructure: How Open is Open Source Software?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826638"/>
            <a:ext cx="3798467" cy="341468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What’s missing?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Open source licensing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Open standards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Open codes (</a:t>
            </a:r>
            <a:r>
              <a:rPr lang="en-US" dirty="0" err="1" smtClean="0"/>
              <a:t>GitHub</a:t>
            </a:r>
            <a:r>
              <a:rPr lang="en-US" dirty="0" smtClean="0"/>
              <a:t>, </a:t>
            </a:r>
            <a:r>
              <a:rPr lang="en-US" dirty="0" err="1" smtClean="0"/>
              <a:t>SourceForge</a:t>
            </a:r>
            <a:r>
              <a:rPr lang="en-US" dirty="0" smtClean="0"/>
              <a:t>, Google Code,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pic>
        <p:nvPicPr>
          <p:cNvPr id="8" name="Picture 7" descr="gre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580" y="1798199"/>
            <a:ext cx="4840941" cy="3443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8333" y="5563166"/>
            <a:ext cx="7269705" cy="584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We also need open governance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Shape 1470"/>
          <p:cNvSpPr txBox="1">
            <a:spLocks noGrp="1"/>
          </p:cNvSpPr>
          <p:nvPr>
            <p:ph type="title"/>
          </p:nvPr>
        </p:nvSpPr>
        <p:spPr>
          <a:xfrm>
            <a:off x="469900" y="394369"/>
            <a:ext cx="8216900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1E2E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rgbClr val="BF1E2E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Open Community Software and Governance</a:t>
            </a:r>
          </a:p>
        </p:txBody>
      </p:sp>
      <p:sp>
        <p:nvSpPr>
          <p:cNvPr id="1471" name="Shape 1471"/>
          <p:cNvSpPr txBox="1">
            <a:spLocks noGrp="1"/>
          </p:cNvSpPr>
          <p:nvPr>
            <p:ph type="body" idx="1"/>
          </p:nvPr>
        </p:nvSpPr>
        <p:spPr>
          <a:xfrm>
            <a:off x="376323" y="1270001"/>
            <a:ext cx="4038598" cy="4739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Open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 projects need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diversity, governance.</a:t>
            </a:r>
          </a:p>
          <a:p>
            <a:pPr marL="685800" lvl="1" indent="-285750">
              <a:spcBef>
                <a:spcPts val="0"/>
              </a:spcBef>
              <a:buSzPct val="100694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Reproducibility</a:t>
            </a:r>
          </a:p>
          <a:p>
            <a:pPr marL="685800" lvl="1" indent="-285750">
              <a:spcBef>
                <a:spcPts val="0"/>
              </a:spcBef>
              <a:buSzPct val="100694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Sustainability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Incentives for projects to diversify their developer base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Govern</a:t>
            </a:r>
          </a:p>
          <a:p>
            <a:pPr marL="12001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Software releases</a:t>
            </a:r>
          </a:p>
          <a:p>
            <a:pPr marL="12001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Contributions</a:t>
            </a:r>
          </a:p>
          <a:p>
            <a:pPr marL="12001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Credit sharing.</a:t>
            </a:r>
          </a:p>
          <a:p>
            <a:pPr marL="12001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Members are added</a:t>
            </a:r>
          </a:p>
          <a:p>
            <a:pPr marL="12001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Project direction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decisions.</a:t>
            </a:r>
          </a:p>
          <a:p>
            <a:pPr marL="12001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IP, legal issues</a:t>
            </a:r>
            <a:endParaRPr lang="en-US" sz="18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Our approach: Apache Software Foundation 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72" name="Shape 1472"/>
          <p:cNvSpPr/>
          <p:nvPr/>
        </p:nvSpPr>
        <p:spPr>
          <a:xfrm>
            <a:off x="4700989" y="4349823"/>
            <a:ext cx="4264526" cy="178300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73" name="Shape 1473"/>
          <p:cNvSpPr/>
          <p:nvPr/>
        </p:nvSpPr>
        <p:spPr>
          <a:xfrm>
            <a:off x="5877409" y="4967900"/>
            <a:ext cx="1831472" cy="461624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Collaborate</a:t>
            </a:r>
          </a:p>
        </p:txBody>
      </p:sp>
      <p:sp>
        <p:nvSpPr>
          <p:cNvPr id="1474" name="Shape 1474"/>
          <p:cNvSpPr/>
          <p:nvPr/>
        </p:nvSpPr>
        <p:spPr>
          <a:xfrm>
            <a:off x="6086609" y="2203344"/>
            <a:ext cx="1435116" cy="461624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Compete</a:t>
            </a:r>
          </a:p>
        </p:txBody>
      </p:sp>
      <p:sp>
        <p:nvSpPr>
          <p:cNvPr id="1475" name="Shape 1475"/>
          <p:cNvSpPr/>
          <p:nvPr/>
        </p:nvSpPr>
        <p:spPr>
          <a:xfrm>
            <a:off x="6180185" y="2966561"/>
            <a:ext cx="1261977" cy="134315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76" name="Shape 1476"/>
          <p:cNvSpPr/>
          <p:nvPr/>
        </p:nvSpPr>
        <p:spPr>
          <a:xfrm>
            <a:off x="4682925" y="3166732"/>
            <a:ext cx="1403682" cy="115635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477" name="Shape 1477"/>
          <p:cNvSpPr/>
          <p:nvPr/>
        </p:nvSpPr>
        <p:spPr>
          <a:xfrm>
            <a:off x="7335218" y="3347189"/>
            <a:ext cx="1630296" cy="100263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478" name="Shape 1478"/>
          <p:cNvSpPr/>
          <p:nvPr/>
        </p:nvSpPr>
        <p:spPr>
          <a:xfrm>
            <a:off x="4682925" y="2942122"/>
            <a:ext cx="4282590" cy="307736"/>
          </a:xfrm>
          <a:prstGeom prst="rect">
            <a:avLst/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479" name="Shape 1479"/>
          <p:cNvSpPr/>
          <p:nvPr/>
        </p:nvSpPr>
        <p:spPr>
          <a:xfrm>
            <a:off x="4682926" y="1270002"/>
            <a:ext cx="1176421" cy="80771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480" name="Shape 1480"/>
          <p:cNvSpPr/>
          <p:nvPr/>
        </p:nvSpPr>
        <p:spPr>
          <a:xfrm>
            <a:off x="7748990" y="1270000"/>
            <a:ext cx="1216525" cy="91239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Airavata’s</a:t>
            </a:r>
            <a:r>
              <a:rPr lang="en-US" dirty="0" smtClean="0"/>
              <a:t> Apache Dependencies</a:t>
            </a:r>
            <a:endParaRPr lang="en-US" dirty="0"/>
          </a:p>
        </p:txBody>
      </p:sp>
      <p:graphicFrame>
        <p:nvGraphicFramePr>
          <p:cNvPr id="7" name="Shape 129"/>
          <p:cNvGraphicFramePr/>
          <p:nvPr>
            <p:extLst>
              <p:ext uri="{D42A27DB-BD31-4B8C-83A1-F6EECF244321}">
                <p14:modId xmlns:p14="http://schemas.microsoft.com/office/powerpoint/2010/main" val="4051663777"/>
              </p:ext>
            </p:extLst>
          </p:nvPr>
        </p:nvGraphicFramePr>
        <p:xfrm>
          <a:off x="364282" y="1551600"/>
          <a:ext cx="8322518" cy="4023150"/>
        </p:xfrm>
        <a:graphic>
          <a:graphicData uri="http://schemas.openxmlformats.org/drawingml/2006/table">
            <a:tbl>
              <a:tblPr>
                <a:tableStyleId>{F9F4A74D-3846-4EE6-B4CE-7B526DB15DB7}</a:tableStyleId>
              </a:tblPr>
              <a:tblGrid>
                <a:gridCol w="3121023"/>
                <a:gridCol w="5201495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 dirty="0"/>
                        <a:t>Apache Axis2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 dirty="0"/>
                        <a:t>Workflow Interpreter &amp; WS-messenger services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 dirty="0"/>
                        <a:t>Apache CXF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/>
                        <a:t>Registry API Front-end implementation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 dirty="0"/>
                        <a:t>Apache </a:t>
                      </a:r>
                      <a:r>
                        <a:rPr lang="en-US" sz="2000" dirty="0" smtClean="0"/>
                        <a:t>Open</a:t>
                      </a:r>
                      <a:r>
                        <a:rPr lang="en" sz="2000" dirty="0" smtClean="0"/>
                        <a:t>JPA</a:t>
                      </a:r>
                      <a:r>
                        <a:rPr lang="en" sz="2000" dirty="0"/>
                        <a:t>, </a:t>
                      </a:r>
                      <a:r>
                        <a:rPr lang="en-US" sz="2000" dirty="0" smtClean="0"/>
                        <a:t>D</a:t>
                      </a:r>
                      <a:r>
                        <a:rPr lang="en" sz="2000" dirty="0" smtClean="0"/>
                        <a:t>erby</a:t>
                      </a:r>
                      <a:endParaRPr lang="en" sz="20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/>
                        <a:t>Registry API Back-end implementation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 dirty="0"/>
                        <a:t>Apache Whirr, </a:t>
                      </a:r>
                      <a:r>
                        <a:rPr lang="en-US" sz="2000" dirty="0" smtClean="0"/>
                        <a:t>H</a:t>
                      </a:r>
                      <a:r>
                        <a:rPr lang="en" sz="2000" dirty="0" smtClean="0"/>
                        <a:t>adoop</a:t>
                      </a:r>
                      <a:endParaRPr lang="en" sz="20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/>
                        <a:t>Enabling cloud bursting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 dirty="0"/>
                        <a:t>Apache </a:t>
                      </a:r>
                      <a:r>
                        <a:rPr lang="en-US" sz="2000" dirty="0" smtClean="0"/>
                        <a:t>S</a:t>
                      </a:r>
                      <a:r>
                        <a:rPr lang="en" sz="2000" dirty="0" smtClean="0"/>
                        <a:t>hiro</a:t>
                      </a:r>
                      <a:r>
                        <a:rPr lang="en" sz="2000" dirty="0"/>
                        <a:t>, </a:t>
                      </a:r>
                      <a:r>
                        <a:rPr lang="en-US" sz="2000" dirty="0" smtClean="0"/>
                        <a:t>C</a:t>
                      </a:r>
                      <a:r>
                        <a:rPr lang="en" sz="2000" dirty="0" smtClean="0"/>
                        <a:t>ommons</a:t>
                      </a:r>
                      <a:endParaRPr lang="en" sz="20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/>
                        <a:t>Base for the security framework in Airavata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 dirty="0"/>
                        <a:t>Apache </a:t>
                      </a:r>
                      <a:r>
                        <a:rPr lang="en-US" sz="2000" dirty="0" smtClean="0"/>
                        <a:t>X</a:t>
                      </a:r>
                      <a:r>
                        <a:rPr lang="en" sz="2000" dirty="0" smtClean="0"/>
                        <a:t>mlbeans</a:t>
                      </a:r>
                      <a:r>
                        <a:rPr lang="en" sz="2000" dirty="0"/>
                        <a:t>, </a:t>
                      </a:r>
                      <a:r>
                        <a:rPr lang="en-US" sz="2000" dirty="0" smtClean="0"/>
                        <a:t>X</a:t>
                      </a:r>
                      <a:r>
                        <a:rPr lang="en" sz="2000" dirty="0" smtClean="0"/>
                        <a:t>mlschema</a:t>
                      </a:r>
                      <a:r>
                        <a:rPr lang="en" sz="2000" dirty="0"/>
                        <a:t>, </a:t>
                      </a:r>
                      <a:r>
                        <a:rPr lang="en-US" sz="2000" dirty="0" smtClean="0"/>
                        <a:t>A</a:t>
                      </a:r>
                      <a:r>
                        <a:rPr lang="en" sz="2000" dirty="0" smtClean="0"/>
                        <a:t>xiom</a:t>
                      </a:r>
                      <a:endParaRPr lang="en" sz="20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/>
                        <a:t>Defining serializable descriptors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 dirty="0"/>
                        <a:t>Apache </a:t>
                      </a:r>
                      <a:r>
                        <a:rPr lang="en-US" sz="2000" dirty="0" smtClean="0"/>
                        <a:t>T</a:t>
                      </a:r>
                      <a:r>
                        <a:rPr lang="en" sz="2000" dirty="0" smtClean="0"/>
                        <a:t>omcat</a:t>
                      </a:r>
                      <a:endParaRPr lang="en" sz="20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 dirty="0"/>
                        <a:t>Hosting the service frameworks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27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Collaboration Opportunities </a:t>
            </a:r>
            <a:endParaRPr lang="en-US" dirty="0"/>
          </a:p>
        </p:txBody>
      </p:sp>
      <p:graphicFrame>
        <p:nvGraphicFramePr>
          <p:cNvPr id="3" name="Shape 135"/>
          <p:cNvGraphicFramePr/>
          <p:nvPr>
            <p:extLst>
              <p:ext uri="{D42A27DB-BD31-4B8C-83A1-F6EECF244321}">
                <p14:modId xmlns:p14="http://schemas.microsoft.com/office/powerpoint/2010/main" val="4271649302"/>
              </p:ext>
            </p:extLst>
          </p:nvPr>
        </p:nvGraphicFramePr>
        <p:xfrm>
          <a:off x="457199" y="1551600"/>
          <a:ext cx="8229600" cy="4389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04749"/>
                <a:gridCol w="5624851"/>
              </a:tblGrid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2400"/>
                        <a:t>Apache OODT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2400" dirty="0"/>
                        <a:t>Workflow Interpreter &amp; WS-messenger services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2400" dirty="0"/>
                        <a:t>Apache </a:t>
                      </a:r>
                      <a:r>
                        <a:rPr lang="en" sz="2400" dirty="0" smtClean="0"/>
                        <a:t>Casandra</a:t>
                      </a:r>
                      <a:endParaRPr lang="en" sz="2400" dirty="0"/>
                    </a:p>
                  </a:txBody>
                  <a:tcPr marL="91425" marR="91425" marT="91425" marB="91425">
                    <a:pattFill prst="pct50">
                      <a:fgClr>
                        <a:srgbClr val="FFFF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2400"/>
                        <a:t>Increase reliability &amp; availability through data replication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400" dirty="0"/>
                        <a:t>Apache </a:t>
                      </a:r>
                      <a:r>
                        <a:rPr lang="en-US" sz="2400" dirty="0" smtClean="0"/>
                        <a:t>H</a:t>
                      </a:r>
                      <a:r>
                        <a:rPr lang="en" sz="2400" dirty="0" smtClean="0"/>
                        <a:t>adoop</a:t>
                      </a:r>
                      <a:endParaRPr lang="en"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400" dirty="0"/>
                        <a:t>By introducing capabilities of </a:t>
                      </a:r>
                      <a:r>
                        <a:rPr lang="en-US" sz="2400" dirty="0" smtClean="0"/>
                        <a:t>H</a:t>
                      </a:r>
                      <a:r>
                        <a:rPr lang="en" sz="2400" dirty="0" smtClean="0"/>
                        <a:t>adoop </a:t>
                      </a:r>
                      <a:r>
                        <a:rPr lang="en" sz="2400" dirty="0"/>
                        <a:t>we enable the use of data visualization tools available for hadoop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400" dirty="0"/>
                        <a:t>Apache </a:t>
                      </a:r>
                      <a:r>
                        <a:rPr lang="en-US" sz="2400" dirty="0" smtClean="0"/>
                        <a:t>C</a:t>
                      </a:r>
                      <a:r>
                        <a:rPr lang="en" sz="2400" dirty="0" smtClean="0"/>
                        <a:t>lick</a:t>
                      </a:r>
                      <a:r>
                        <a:rPr lang="en" sz="2400" dirty="0"/>
                        <a:t>, </a:t>
                      </a:r>
                      <a:r>
                        <a:rPr lang="en-US" sz="2400" dirty="0" smtClean="0"/>
                        <a:t>F</a:t>
                      </a:r>
                      <a:r>
                        <a:rPr lang="en" sz="2400" dirty="0" smtClean="0"/>
                        <a:t>lex</a:t>
                      </a:r>
                      <a:r>
                        <a:rPr lang="en" sz="2400" dirty="0"/>
                        <a:t>, </a:t>
                      </a:r>
                      <a:r>
                        <a:rPr lang="en-US" sz="2400" dirty="0" smtClean="0"/>
                        <a:t>R</a:t>
                      </a:r>
                      <a:r>
                        <a:rPr lang="en" sz="2400" dirty="0" smtClean="0"/>
                        <a:t>ave</a:t>
                      </a:r>
                      <a:r>
                        <a:rPr lang="en" sz="2400" dirty="0"/>
                        <a:t>, </a:t>
                      </a:r>
                      <a:r>
                        <a:rPr lang="en-US" sz="2400" dirty="0" smtClean="0"/>
                        <a:t>S</a:t>
                      </a:r>
                      <a:r>
                        <a:rPr lang="en" sz="2400" dirty="0" smtClean="0"/>
                        <a:t>hindig</a:t>
                      </a:r>
                      <a:endParaRPr lang="en"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400" dirty="0"/>
                        <a:t>Web base XBaya client, Airavata gadgets, Airavata dashboard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854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780169"/>
            <a:ext cx="7772400" cy="2722967"/>
          </a:xfrm>
        </p:spPr>
        <p:txBody>
          <a:bodyPr/>
          <a:lstStyle/>
          <a:p>
            <a:r>
              <a:rPr lang="en-US" dirty="0" smtClean="0"/>
              <a:t>Science Gateways,</a:t>
            </a:r>
            <a:r>
              <a:rPr lang="en-US" dirty="0"/>
              <a:t> </a:t>
            </a:r>
            <a:r>
              <a:rPr lang="en-US" dirty="0" smtClean="0"/>
              <a:t>Scientific Workflows, and Cyberinfrastructure</a:t>
            </a:r>
            <a:endParaRPr lang="en-US" dirty="0"/>
          </a:p>
        </p:txBody>
      </p:sp>
      <p:sp>
        <p:nvSpPr>
          <p:cNvPr id="6" name="Shape 153"/>
          <p:cNvSpPr/>
          <p:nvPr/>
        </p:nvSpPr>
        <p:spPr>
          <a:xfrm>
            <a:off x="3336292" y="508596"/>
            <a:ext cx="2559088" cy="228598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9363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598" cy="3692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</a:t>
            </a:r>
          </a:p>
        </p:txBody>
      </p:sp>
      <p:sp>
        <p:nvSpPr>
          <p:cNvPr id="94" name="Shape 94"/>
          <p:cNvSpPr/>
          <p:nvPr/>
        </p:nvSpPr>
        <p:spPr>
          <a:xfrm>
            <a:off x="1" y="12700"/>
            <a:ext cx="9143999" cy="68452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686801" cy="533400"/>
          </a:xfrm>
        </p:spPr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2000" b="1" dirty="0" smtClean="0"/>
              <a:t>Realizing </a:t>
            </a:r>
            <a:r>
              <a:rPr lang="en-US" sz="2000" b="1" dirty="0"/>
              <a:t>the Universe </a:t>
            </a:r>
            <a:r>
              <a:rPr lang="en-US" sz="2000" b="1" dirty="0" smtClean="0"/>
              <a:t>for </a:t>
            </a:r>
            <a:r>
              <a:rPr lang="en-US" sz="2000" b="1" dirty="0"/>
              <a:t>the Dark Energy </a:t>
            </a:r>
            <a:r>
              <a:rPr lang="en-US" sz="2000" b="1" dirty="0" smtClean="0"/>
              <a:t>Survey (DES) Using XSEDE Support</a:t>
            </a:r>
            <a:br>
              <a:rPr lang="en-US" sz="2000" b="1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Pis</a:t>
            </a:r>
            <a:r>
              <a:rPr lang="en-US" sz="2000" dirty="0" smtClean="0"/>
              <a:t>: A. </a:t>
            </a:r>
            <a:r>
              <a:rPr lang="en-US" sz="2000" dirty="0" err="1" smtClean="0"/>
              <a:t>Evrard</a:t>
            </a:r>
            <a:r>
              <a:rPr lang="en-US" sz="2000" dirty="0" smtClean="0"/>
              <a:t> (UM) and A. </a:t>
            </a:r>
            <a:r>
              <a:rPr lang="en-US" sz="2000" dirty="0" err="1" smtClean="0"/>
              <a:t>Kravtsov</a:t>
            </a:r>
            <a:r>
              <a:rPr lang="en-US" sz="2000" dirty="0" smtClean="0"/>
              <a:t>  (UC)</a:t>
            </a:r>
            <a:br>
              <a:rPr lang="en-US" sz="2000" dirty="0" smtClean="0"/>
            </a:b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00600" y="762001"/>
            <a:ext cx="4114800" cy="5784665"/>
          </a:xfrm>
        </p:spPr>
        <p:txBody>
          <a:bodyPr>
            <a:noAutofit/>
          </a:bodyPr>
          <a:lstStyle/>
          <a:p>
            <a:pPr marL="285750" indent="-285750" algn="just">
              <a:spcBef>
                <a:spcPts val="0"/>
              </a:spcBef>
            </a:pPr>
            <a:r>
              <a:rPr lang="en-US" sz="1800" dirty="0" smtClean="0"/>
              <a:t>The </a:t>
            </a:r>
            <a:r>
              <a:rPr lang="en-US" sz="1800" dirty="0"/>
              <a:t>Dark Energy Survey (DES) is an upcoming international experiment that aims to constrain the properties of dark energy and dark matter in the universe using a deep, 5000-square degree survey </a:t>
            </a:r>
            <a:r>
              <a:rPr lang="en-US" sz="1800" dirty="0" smtClean="0"/>
              <a:t>of cosmic structure traced by galaxies. </a:t>
            </a:r>
            <a:endParaRPr lang="en-US" sz="1800" dirty="0"/>
          </a:p>
          <a:p>
            <a:pPr marL="285750" indent="-285750" algn="just">
              <a:spcBef>
                <a:spcPts val="0"/>
              </a:spcBef>
            </a:pPr>
            <a:r>
              <a:rPr lang="en-US" sz="1800" dirty="0" smtClean="0"/>
              <a:t>To support this science, </a:t>
            </a:r>
            <a:r>
              <a:rPr lang="en-US" sz="1800" dirty="0"/>
              <a:t>t</a:t>
            </a:r>
            <a:r>
              <a:rPr lang="en-US" sz="1800" dirty="0" smtClean="0"/>
              <a:t>he DES Simulation Working Group is generating expectations </a:t>
            </a:r>
            <a:r>
              <a:rPr lang="en-US" sz="1800" dirty="0"/>
              <a:t>for galaxy yields in various cosmologies. </a:t>
            </a:r>
            <a:endParaRPr lang="en-US" sz="1800" dirty="0" smtClean="0"/>
          </a:p>
          <a:p>
            <a:pPr marL="285750" indent="-285750" algn="just">
              <a:spcBef>
                <a:spcPts val="0"/>
              </a:spcBef>
            </a:pPr>
            <a:r>
              <a:rPr lang="en-US" sz="1800" dirty="0" smtClean="0"/>
              <a:t>Analysis </a:t>
            </a:r>
            <a:r>
              <a:rPr lang="en-US" sz="1800" dirty="0"/>
              <a:t>of these simulated catalogs offers a quality assurance capability for cosmological </a:t>
            </a:r>
            <a:r>
              <a:rPr lang="en-US" sz="1800" dirty="0" smtClean="0"/>
              <a:t>and astrophysical analysis </a:t>
            </a:r>
            <a:r>
              <a:rPr lang="en-US" sz="1800" dirty="0"/>
              <a:t>of upcoming DES telescope data</a:t>
            </a:r>
            <a:r>
              <a:rPr lang="en-US" sz="1800" dirty="0" smtClean="0"/>
              <a:t>. </a:t>
            </a:r>
            <a:endParaRPr lang="en-US" sz="1800" dirty="0"/>
          </a:p>
          <a:p>
            <a:pPr marL="285750" indent="-285750" algn="just">
              <a:spcBef>
                <a:spcPts val="0"/>
              </a:spcBef>
            </a:pPr>
            <a:r>
              <a:rPr lang="en-US" sz="1800" dirty="0" smtClean="0"/>
              <a:t>These large, multi</a:t>
            </a:r>
            <a:r>
              <a:rPr lang="en-US" sz="1800" dirty="0"/>
              <a:t>-staged computations </a:t>
            </a:r>
            <a:r>
              <a:rPr lang="en-US" sz="1800" dirty="0" smtClean="0"/>
              <a:t>are a natural fit for </a:t>
            </a:r>
            <a:r>
              <a:rPr lang="en-US" sz="1800" dirty="0"/>
              <a:t>workflow </a:t>
            </a:r>
            <a:r>
              <a:rPr lang="en-US" sz="1800" dirty="0" smtClean="0"/>
              <a:t>control atop XSEDE resources. </a:t>
            </a:r>
            <a:endParaRPr lang="en-US" sz="1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248402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Fig. 2: A synthetic 2x3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arcmin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DES sky image showing galaxies, stars, and observational artifacts.  Courtesy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Huan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Lin, FNAL.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 descr="fullsk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762000"/>
            <a:ext cx="4500837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3276601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Fig. 1 The density of dark matter in a thin radial slice as seen by a synthetic observer located in the 8 billion light-year computational volume. 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Image courtesy Matthew Becker, University of Chicago.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2" descr="gsn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2"/>
            <a:ext cx="4419600" cy="234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55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10858"/>
              </p:ext>
            </p:extLst>
          </p:nvPr>
        </p:nvGraphicFramePr>
        <p:xfrm>
          <a:off x="88610" y="92904"/>
          <a:ext cx="9055391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243"/>
                <a:gridCol w="7272148"/>
              </a:tblGrid>
              <a:tr h="38592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 Application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Component Description</a:t>
                      </a:r>
                      <a:endParaRPr lang="en-US" sz="2000" dirty="0"/>
                    </a:p>
                  </a:txBody>
                  <a:tcPr/>
                </a:tc>
              </a:tr>
              <a:tr h="12632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CAMB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b="1" i="1" dirty="0" smtClean="0"/>
                        <a:t>Code for Anisotropies in the Microwave Background </a:t>
                      </a:r>
                      <a:r>
                        <a:rPr lang="en-US" sz="2000" dirty="0" smtClean="0"/>
                        <a:t>is a serial FORTRAN code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that computes the power spectrum of dark matter, which is necessary for generating the simulation initial conditions.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i="1" dirty="0" smtClean="0"/>
                        <a:t>Output is a small ASCII file describing the power spectrum.</a:t>
                      </a:r>
                    </a:p>
                  </a:txBody>
                  <a:tcPr/>
                </a:tc>
              </a:tr>
              <a:tr h="3859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2LPTic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b="1" i="1" dirty="0" smtClean="0"/>
                        <a:t>Second-order </a:t>
                      </a:r>
                      <a:r>
                        <a:rPr lang="en-US" sz="2000" b="1" i="1" dirty="0" err="1" smtClean="0"/>
                        <a:t>Lagrangian</a:t>
                      </a:r>
                      <a:r>
                        <a:rPr lang="en-US" sz="2000" b="1" i="1" dirty="0" smtClean="0"/>
                        <a:t> Perturbation Theory initial conditions </a:t>
                      </a:r>
                      <a:r>
                        <a:rPr lang="en-US" sz="2000" dirty="0" smtClean="0"/>
                        <a:t>code is an MPI based C code that computes the initial conditions for the simulation from parameters and an input power spectrum generated by CAMB. </a:t>
                      </a:r>
                      <a:r>
                        <a:rPr lang="en-US" sz="2000" i="1" dirty="0" smtClean="0"/>
                        <a:t>Output is a set of binary files that vary in size from ~80-250 GB depending on the simulation resolution.</a:t>
                      </a:r>
                      <a:endParaRPr lang="en-US" sz="2000" i="1" dirty="0"/>
                    </a:p>
                  </a:txBody>
                  <a:tcPr/>
                </a:tc>
              </a:tr>
              <a:tr h="3859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LGadget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b="1" i="1" dirty="0" err="1" smtClean="0">
                          <a:effectLst/>
                        </a:rPr>
                        <a:t>LGadget</a:t>
                      </a:r>
                      <a:r>
                        <a:rPr lang="en-US" sz="2000" dirty="0" smtClean="0">
                          <a:effectLst/>
                        </a:rPr>
                        <a:t>  is an MPI based C code that </a:t>
                      </a:r>
                      <a:r>
                        <a:rPr lang="en-US" sz="2000" dirty="0" smtClean="0">
                          <a:effectLst/>
                        </a:rPr>
                        <a:t>evolves </a:t>
                      </a:r>
                      <a:r>
                        <a:rPr lang="en-US" sz="2000" dirty="0" smtClean="0">
                          <a:effectLst/>
                        </a:rPr>
                        <a:t>a gravitational N-body system. The outputs of this step are system state snapshot files, as well as </a:t>
                      </a:r>
                      <a:r>
                        <a:rPr lang="en-US" sz="2000" dirty="0" err="1" smtClean="0">
                          <a:effectLst/>
                        </a:rPr>
                        <a:t>lightcone</a:t>
                      </a:r>
                      <a:r>
                        <a:rPr lang="en-US" sz="2000" dirty="0" smtClean="0">
                          <a:effectLst/>
                        </a:rPr>
                        <a:t> files, and some properties of the matter distribution, including the power spectrum at various </a:t>
                      </a:r>
                      <a:r>
                        <a:rPr lang="en-US" sz="2000" dirty="0" err="1" smtClean="0">
                          <a:effectLst/>
                        </a:rPr>
                        <a:t>timesteps</a:t>
                      </a:r>
                      <a:r>
                        <a:rPr lang="en-US" sz="2000" dirty="0" smtClean="0">
                          <a:effectLst/>
                        </a:rPr>
                        <a:t>. </a:t>
                      </a:r>
                      <a:r>
                        <a:rPr lang="en-US" sz="2000" i="1" dirty="0" smtClean="0">
                          <a:effectLst/>
                        </a:rPr>
                        <a:t>The total output from </a:t>
                      </a:r>
                      <a:r>
                        <a:rPr lang="en-US" sz="2000" i="1" dirty="0" err="1" smtClean="0">
                          <a:effectLst/>
                        </a:rPr>
                        <a:t>LGadget</a:t>
                      </a:r>
                      <a:r>
                        <a:rPr lang="en-US" sz="2000" i="1" dirty="0" smtClean="0">
                          <a:effectLst/>
                        </a:rPr>
                        <a:t> depends on resolution and the number of system snapshots stored, and approaches </a:t>
                      </a:r>
                      <a:r>
                        <a:rPr lang="en-US" sz="2000" i="1" dirty="0" smtClean="0">
                          <a:effectLst/>
                        </a:rPr>
                        <a:t>~10</a:t>
                      </a:r>
                      <a:r>
                        <a:rPr lang="en-US" sz="2000" i="1" baseline="0" dirty="0" smtClean="0">
                          <a:effectLst/>
                        </a:rPr>
                        <a:t> </a:t>
                      </a:r>
                      <a:r>
                        <a:rPr lang="en-US" sz="2000" i="1" dirty="0" smtClean="0">
                          <a:effectLst/>
                        </a:rPr>
                        <a:t>TB </a:t>
                      </a:r>
                      <a:r>
                        <a:rPr lang="en-US" sz="2000" i="1" dirty="0" smtClean="0">
                          <a:effectLst/>
                        </a:rPr>
                        <a:t>for large DES simulation boxes.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273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6807"/>
            <a:ext cx="8229600" cy="1143000"/>
          </a:xfrm>
        </p:spPr>
        <p:txBody>
          <a:bodyPr/>
          <a:lstStyle/>
          <a:p>
            <a:r>
              <a:rPr lang="en-US" dirty="0" smtClean="0"/>
              <a:t>DES as a Workflow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3446"/>
            <a:ext cx="3471334" cy="4244149"/>
          </a:xfrm>
        </p:spPr>
      </p:pic>
      <p:sp>
        <p:nvSpPr>
          <p:cNvPr id="5" name="TextBox 4"/>
          <p:cNvSpPr txBox="1"/>
          <p:nvPr/>
        </p:nvSpPr>
        <p:spPr>
          <a:xfrm>
            <a:off x="4385735" y="1127915"/>
            <a:ext cx="461873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There are plenty of issues: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Long running code:</a:t>
            </a:r>
            <a:r>
              <a:rPr lang="en-US" sz="1600" dirty="0" smtClean="0"/>
              <a:t> Based on simulation box size L-gadget can run for 3 to 5 days using more than 1024 cores. 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Local HPC provider policies:</a:t>
            </a:r>
            <a:r>
              <a:rPr lang="en-US" sz="1600" dirty="0" smtClean="0"/>
              <a:t> XSEDE resource provider’s job scheduling </a:t>
            </a:r>
            <a:r>
              <a:rPr lang="en-US" sz="1600" dirty="0"/>
              <a:t>policy does not allow jobs to run for more </a:t>
            </a:r>
            <a:r>
              <a:rPr lang="en-US" sz="1600" dirty="0" smtClean="0"/>
              <a:t>than 24 </a:t>
            </a:r>
            <a:r>
              <a:rPr lang="en-US" sz="1600" dirty="0"/>
              <a:t>hours in normal </a:t>
            </a:r>
            <a:r>
              <a:rPr lang="en-US" sz="1600" dirty="0" smtClean="0"/>
              <a:t>queue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Do-While Construct:</a:t>
            </a:r>
            <a:r>
              <a:rPr lang="en-US" sz="1600" dirty="0" smtClean="0"/>
              <a:t> Restart service support is needed in workflow. Do-while construct was developed to address the need.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Data size and File transfer challenges:</a:t>
            </a:r>
            <a:r>
              <a:rPr lang="en-US" sz="1600" dirty="0" smtClean="0"/>
              <a:t> L-gadget produces 10</a:t>
            </a:r>
            <a:r>
              <a:rPr lang="en-US" sz="1600" dirty="0"/>
              <a:t>~TB for large DES simulation </a:t>
            </a:r>
            <a:r>
              <a:rPr lang="en-US" sz="1600" dirty="0" smtClean="0"/>
              <a:t>boxes in system scratch so data need to moved to persistent storage ASAP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File system issues: </a:t>
            </a:r>
            <a:r>
              <a:rPr lang="en-US" sz="1600" dirty="0" smtClean="0"/>
              <a:t>More than 10,000 </a:t>
            </a:r>
            <a:r>
              <a:rPr lang="en-US" sz="1600" dirty="0" err="1" smtClean="0"/>
              <a:t>lightcone</a:t>
            </a:r>
            <a:r>
              <a:rPr lang="en-US" sz="1600" dirty="0" smtClean="0"/>
              <a:t> files are doing continues file I/O. This can cause problems with the HPC resource’s file system (usually </a:t>
            </a:r>
            <a:r>
              <a:rPr lang="en-US" sz="1600" dirty="0" err="1" smtClean="0"/>
              <a:t>Lustre</a:t>
            </a:r>
            <a:r>
              <a:rPr lang="en-US" sz="1600" dirty="0" smtClean="0"/>
              <a:t>-based in XSEDE).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827967"/>
            <a:ext cx="3928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Processing </a:t>
            </a:r>
            <a:r>
              <a:rPr lang="en-US" sz="2000" dirty="0"/>
              <a:t>steps to build a synthetic </a:t>
            </a:r>
            <a:r>
              <a:rPr lang="en-US" sz="2000" dirty="0" smtClean="0"/>
              <a:t>galaxy catalog.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5724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 for the DES Movie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6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the </a:t>
            </a:r>
            <a:r>
              <a:rPr lang="en-US" dirty="0" err="1" smtClean="0"/>
              <a:t>Airavata</a:t>
            </a:r>
            <a:r>
              <a:rPr lang="en-US" dirty="0" smtClean="0"/>
              <a:t> PMC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4038598" cy="390829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Aleksander</a:t>
            </a:r>
            <a:r>
              <a:rPr lang="en-US" b="1" dirty="0" smtClean="0"/>
              <a:t> </a:t>
            </a:r>
            <a:r>
              <a:rPr lang="en-US" b="1" dirty="0" err="1" smtClean="0"/>
              <a:t>Slominski</a:t>
            </a:r>
            <a:r>
              <a:rPr lang="en-US" b="1" dirty="0" smtClean="0"/>
              <a:t> (Incubation Mentor)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Amila</a:t>
            </a:r>
            <a:r>
              <a:rPr lang="en-US" dirty="0" smtClean="0"/>
              <a:t> </a:t>
            </a:r>
            <a:r>
              <a:rPr lang="en-US" dirty="0" err="1"/>
              <a:t>Jayasekara</a:t>
            </a:r>
            <a:endParaRPr lang="en-US" dirty="0"/>
          </a:p>
          <a:p>
            <a:r>
              <a:rPr lang="en-US" b="1" dirty="0" smtClean="0"/>
              <a:t> Ate </a:t>
            </a:r>
            <a:r>
              <a:rPr lang="en-US" b="1" dirty="0" err="1" smtClean="0"/>
              <a:t>Douma</a:t>
            </a:r>
            <a:r>
              <a:rPr lang="en-US" b="1" dirty="0" smtClean="0"/>
              <a:t> (Incubation Mentor)</a:t>
            </a:r>
            <a:endParaRPr lang="en-US" b="1" dirty="0"/>
          </a:p>
          <a:p>
            <a:r>
              <a:rPr lang="en-US" dirty="0" smtClean="0"/>
              <a:t> </a:t>
            </a:r>
            <a:r>
              <a:rPr lang="en-US" dirty="0" err="1" smtClean="0"/>
              <a:t>Chathura</a:t>
            </a:r>
            <a:r>
              <a:rPr lang="en-US" dirty="0" smtClean="0"/>
              <a:t> </a:t>
            </a:r>
            <a:r>
              <a:rPr lang="en-US" dirty="0" err="1"/>
              <a:t>Herath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Chathuri</a:t>
            </a:r>
            <a:r>
              <a:rPr lang="en-US" dirty="0" smtClean="0"/>
              <a:t> </a:t>
            </a:r>
            <a:r>
              <a:rPr lang="en-US" dirty="0" err="1"/>
              <a:t>Wimalasena</a:t>
            </a:r>
            <a:endParaRPr lang="en-US" dirty="0"/>
          </a:p>
          <a:p>
            <a:r>
              <a:rPr lang="en-US" b="1" dirty="0" smtClean="0"/>
              <a:t> Chris A. </a:t>
            </a:r>
            <a:r>
              <a:rPr lang="en-US" b="1" dirty="0" err="1" smtClean="0"/>
              <a:t>Mattmann</a:t>
            </a:r>
            <a:r>
              <a:rPr lang="en-US" b="1" dirty="0" smtClean="0"/>
              <a:t> (Incubation Mentor)</a:t>
            </a:r>
            <a:endParaRPr lang="en-US" b="1" dirty="0"/>
          </a:p>
          <a:p>
            <a:r>
              <a:rPr lang="en-US" dirty="0" smtClean="0"/>
              <a:t> </a:t>
            </a:r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/>
              <a:t>Chinthaka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Heshan</a:t>
            </a:r>
            <a:r>
              <a:rPr lang="en-US" dirty="0" smtClean="0"/>
              <a:t> </a:t>
            </a:r>
            <a:r>
              <a:rPr lang="en-US" dirty="0" err="1" smtClean="0"/>
              <a:t>Suriyaarachchi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48200" y="1329022"/>
            <a:ext cx="4038598" cy="399691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 </a:t>
            </a:r>
            <a:r>
              <a:rPr lang="en-US" sz="2000" dirty="0"/>
              <a:t> </a:t>
            </a:r>
            <a:r>
              <a:rPr lang="en-US" sz="2200" dirty="0" err="1"/>
              <a:t>Lahiru</a:t>
            </a:r>
            <a:r>
              <a:rPr lang="en-US" sz="2200" dirty="0"/>
              <a:t> </a:t>
            </a:r>
            <a:r>
              <a:rPr lang="en-US" sz="2200" dirty="0" err="1" smtClean="0"/>
              <a:t>Gunathilake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 Marlon </a:t>
            </a:r>
            <a:r>
              <a:rPr lang="en-US" sz="2200" dirty="0"/>
              <a:t>Pierce</a:t>
            </a:r>
          </a:p>
          <a:p>
            <a:r>
              <a:rPr lang="en-US" sz="2200" dirty="0" smtClean="0"/>
              <a:t> </a:t>
            </a:r>
            <a:r>
              <a:rPr lang="en-US" sz="2200" dirty="0" err="1" smtClean="0"/>
              <a:t>Patanachai</a:t>
            </a:r>
            <a:r>
              <a:rPr lang="en-US" sz="2200" dirty="0" smtClean="0"/>
              <a:t> </a:t>
            </a:r>
            <a:r>
              <a:rPr lang="en-US" sz="2200" dirty="0" err="1"/>
              <a:t>Tangchaisin</a:t>
            </a:r>
            <a:endParaRPr lang="en-US" sz="2200" dirty="0"/>
          </a:p>
          <a:p>
            <a:r>
              <a:rPr lang="en-US" sz="2200" dirty="0" smtClean="0"/>
              <a:t> </a:t>
            </a:r>
            <a:r>
              <a:rPr lang="en-US" sz="2200" dirty="0" err="1" smtClean="0"/>
              <a:t>Raminder</a:t>
            </a:r>
            <a:r>
              <a:rPr lang="en-US" sz="2200" dirty="0" smtClean="0"/>
              <a:t> </a:t>
            </a:r>
            <a:r>
              <a:rPr lang="en-US" sz="2200" dirty="0"/>
              <a:t>Singh</a:t>
            </a:r>
          </a:p>
          <a:p>
            <a:r>
              <a:rPr lang="en-US" sz="2200" dirty="0" smtClean="0"/>
              <a:t> </a:t>
            </a:r>
            <a:r>
              <a:rPr lang="en-US" sz="2200" dirty="0" err="1" smtClean="0"/>
              <a:t>Saminda</a:t>
            </a:r>
            <a:r>
              <a:rPr lang="en-US" sz="2200" dirty="0" smtClean="0"/>
              <a:t> </a:t>
            </a:r>
            <a:r>
              <a:rPr lang="en-US" sz="2200" dirty="0" err="1"/>
              <a:t>Wijeratne</a:t>
            </a:r>
            <a:endParaRPr lang="en-US" sz="2200" dirty="0"/>
          </a:p>
          <a:p>
            <a:r>
              <a:rPr lang="en-US" sz="2200" dirty="0" smtClean="0"/>
              <a:t> </a:t>
            </a:r>
            <a:r>
              <a:rPr lang="en-US" sz="2200" dirty="0" err="1" smtClean="0"/>
              <a:t>Shahani</a:t>
            </a:r>
            <a:r>
              <a:rPr lang="en-US" sz="2200" dirty="0" smtClean="0"/>
              <a:t> </a:t>
            </a:r>
            <a:r>
              <a:rPr lang="en-US" sz="2200" dirty="0"/>
              <a:t>Markus </a:t>
            </a:r>
            <a:r>
              <a:rPr lang="en-US" sz="2200" dirty="0" err="1"/>
              <a:t>Weerawarana</a:t>
            </a:r>
            <a:endParaRPr lang="en-US" sz="2200" dirty="0"/>
          </a:p>
          <a:p>
            <a:r>
              <a:rPr lang="en-US" sz="2200" dirty="0" smtClean="0"/>
              <a:t> </a:t>
            </a:r>
            <a:r>
              <a:rPr lang="en-US" sz="2200" dirty="0" err="1" smtClean="0"/>
              <a:t>Srinath</a:t>
            </a:r>
            <a:r>
              <a:rPr lang="en-US" sz="2200" dirty="0" smtClean="0"/>
              <a:t> </a:t>
            </a:r>
            <a:r>
              <a:rPr lang="en-US" sz="2200" dirty="0" err="1"/>
              <a:t>Perera</a:t>
            </a:r>
            <a:endParaRPr lang="en-US" sz="2200" dirty="0"/>
          </a:p>
          <a:p>
            <a:r>
              <a:rPr lang="en-US" sz="2200" dirty="0" smtClean="0"/>
              <a:t> Suresh </a:t>
            </a:r>
            <a:r>
              <a:rPr lang="en-US" sz="2200" dirty="0" err="1"/>
              <a:t>Marru</a:t>
            </a:r>
            <a:r>
              <a:rPr lang="en-US" sz="2200" dirty="0"/>
              <a:t> (Chair)</a:t>
            </a:r>
          </a:p>
          <a:p>
            <a:r>
              <a:rPr lang="en-US" sz="2200" dirty="0" smtClean="0"/>
              <a:t> </a:t>
            </a:r>
            <a:r>
              <a:rPr lang="en-US" sz="2200" dirty="0" err="1" smtClean="0"/>
              <a:t>Thilina</a:t>
            </a:r>
            <a:r>
              <a:rPr lang="en-US" sz="2200" dirty="0" smtClean="0"/>
              <a:t> </a:t>
            </a:r>
            <a:r>
              <a:rPr lang="en-US" sz="2200" dirty="0" err="1"/>
              <a:t>Gunarathn</a:t>
            </a:r>
            <a:endParaRPr lang="en-US" sz="2200" dirty="0"/>
          </a:p>
          <a:p>
            <a:pPr marL="234950" indent="0"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540399"/>
            <a:ext cx="8229599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Apache </a:t>
            </a:r>
            <a:r>
              <a:rPr lang="en-US" sz="2000" dirty="0" err="1" smtClean="0"/>
              <a:t>Airavata</a:t>
            </a:r>
            <a:r>
              <a:rPr lang="en-US" sz="2000" dirty="0" smtClean="0"/>
              <a:t> became an Apache TLP in September 2012.  Thanks also to our incubator champion, </a:t>
            </a:r>
            <a:r>
              <a:rPr lang="en-US" sz="2000" b="1" dirty="0" smtClean="0"/>
              <a:t>Ross </a:t>
            </a:r>
            <a:r>
              <a:rPr lang="en-US" sz="2000" b="1" dirty="0" err="1" smtClean="0"/>
              <a:t>Gardler</a:t>
            </a:r>
            <a:r>
              <a:rPr lang="en-US" sz="2000" b="1" dirty="0"/>
              <a:t> </a:t>
            </a:r>
            <a:r>
              <a:rPr lang="en-US" sz="2000" dirty="0" smtClean="0"/>
              <a:t>and to </a:t>
            </a:r>
            <a:r>
              <a:rPr lang="en-US" sz="2000" b="1" dirty="0"/>
              <a:t>Paul Freemantle </a:t>
            </a:r>
            <a:r>
              <a:rPr lang="en-US" sz="2000" dirty="0"/>
              <a:t>and </a:t>
            </a:r>
            <a:r>
              <a:rPr lang="en-US" sz="2000" b="1" dirty="0" err="1"/>
              <a:t>Sanjiva</a:t>
            </a:r>
            <a:r>
              <a:rPr lang="en-US" sz="2000" b="1" dirty="0"/>
              <a:t> </a:t>
            </a:r>
            <a:r>
              <a:rPr lang="en-US" sz="2000" b="1" dirty="0" err="1" smtClean="0"/>
              <a:t>Weerawarna</a:t>
            </a:r>
            <a:r>
              <a:rPr lang="en-US" sz="2000" b="1" dirty="0" smtClean="0"/>
              <a:t> </a:t>
            </a:r>
            <a:r>
              <a:rPr lang="en-US" sz="2000" dirty="0" smtClean="0"/>
              <a:t>for serving as mentors.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5702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hape 159"/>
          <p:cNvGraphicFramePr/>
          <p:nvPr>
            <p:extLst>
              <p:ext uri="{D42A27DB-BD31-4B8C-83A1-F6EECF244321}">
                <p14:modId xmlns:p14="http://schemas.microsoft.com/office/powerpoint/2010/main" val="1542950703"/>
              </p:ext>
            </p:extLst>
          </p:nvPr>
        </p:nvGraphicFramePr>
        <p:xfrm>
          <a:off x="369111" y="1049980"/>
          <a:ext cx="8420100" cy="5523925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BEDBFF"/>
                    </a:gs>
                    <a:gs pos="35000">
                      <a:srgbClr val="D1E5FE"/>
                    </a:gs>
                    <a:gs pos="100000">
                      <a:srgbClr val="EEF5FF"/>
                    </a:gs>
                  </a:gsLst>
                  <a:lin ang="16200000" scaled="0"/>
                </a:gradFill>
                <a:tableStyleId>{F9F4A74D-3846-4EE6-B4CE-7B526DB15DB7}</a:tableStyleId>
              </a:tblPr>
              <a:tblGrid>
                <a:gridCol w="2725150"/>
                <a:gridCol w="5694950"/>
              </a:tblGrid>
              <a:tr h="403225"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dirty="0" smtClean="0"/>
                        <a:t>Domain</a:t>
                      </a:r>
                      <a:endParaRPr lang="en-US"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/>
                        <a:t>Description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dirty="0" smtClean="0"/>
                        <a:t>Astronomy</a:t>
                      </a:r>
                      <a:endParaRPr lang="en-US"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dirty="0" smtClean="0"/>
                        <a:t>Image</a:t>
                      </a:r>
                      <a:r>
                        <a:rPr lang="en-US" sz="2000" baseline="0" dirty="0" smtClean="0"/>
                        <a:t> processing pipeline for One Degree Imager instrument on XSEDE</a:t>
                      </a:r>
                      <a:endParaRPr lang="en-US"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400"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dirty="0" smtClean="0"/>
                        <a:t>Astrophysics</a:t>
                      </a:r>
                      <a:endParaRPr lang="en-US"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aseline="0" dirty="0" smtClean="0"/>
                        <a:t>Supporting workflow of Dark Energy Survey simulations working group on XSEDE</a:t>
                      </a:r>
                      <a:endParaRPr lang="en-US" sz="2000" baseline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975"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dirty="0" smtClean="0"/>
                        <a:t>Bioinformatics</a:t>
                      </a:r>
                      <a:endParaRPr lang="en-US"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dirty="0" smtClean="0"/>
                        <a:t>Supported</a:t>
                      </a:r>
                      <a:r>
                        <a:rPr lang="en-US" sz="2000" baseline="0" dirty="0" smtClean="0"/>
                        <a:t> workflow executions on Amazon EC2 for </a:t>
                      </a:r>
                      <a:r>
                        <a:rPr lang="en-US" sz="2000" baseline="0" dirty="0" err="1" smtClean="0"/>
                        <a:t>BioVLAB</a:t>
                      </a:r>
                      <a:r>
                        <a:rPr lang="en-US" sz="2000" baseline="0" dirty="0" smtClean="0"/>
                        <a:t> project</a:t>
                      </a:r>
                      <a:endParaRPr lang="en-US"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225"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dirty="0" smtClean="0"/>
                        <a:t>Biophysics</a:t>
                      </a:r>
                      <a:endParaRPr lang="en-US"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dirty="0" smtClean="0"/>
                        <a:t>Manage</a:t>
                      </a:r>
                      <a:r>
                        <a:rPr lang="en-US" sz="2000" baseline="0" dirty="0" smtClean="0"/>
                        <a:t> large scale data analysis of analytical ultracentrifugation experiments on XSEDE and campus resources</a:t>
                      </a:r>
                      <a:endParaRPr lang="en-US"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225"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aseline="0" dirty="0" smtClean="0"/>
                        <a:t>Computational Chemistry</a:t>
                      </a:r>
                      <a:endParaRPr lang="en-US" sz="2000" baseline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aseline="0" dirty="0" smtClean="0"/>
                        <a:t>Manage workflows to support computational chemistry parameter studies for </a:t>
                      </a:r>
                      <a:r>
                        <a:rPr lang="en-US" sz="2000" baseline="0" dirty="0" err="1" smtClean="0"/>
                        <a:t>ParamChem.org</a:t>
                      </a:r>
                      <a:r>
                        <a:rPr lang="en-US" sz="2000" baseline="0" dirty="0" smtClean="0"/>
                        <a:t> on XSEDE</a:t>
                      </a:r>
                      <a:endParaRPr lang="en-US" sz="2000" baseline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225"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dirty="0" smtClean="0"/>
                        <a:t>Nuclear</a:t>
                      </a:r>
                      <a:r>
                        <a:rPr lang="en-US" sz="2000" baseline="0" dirty="0" smtClean="0"/>
                        <a:t> Physics</a:t>
                      </a:r>
                      <a:endParaRPr lang="en-US" sz="2000" baseline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aseline="0" dirty="0" smtClean="0"/>
                        <a:t>Workflows for nuclear structure calculations using Leadership Class Configuration Interaction (LCCI) computations on DOE resources</a:t>
                      </a:r>
                      <a:endParaRPr lang="en-US" sz="2000" baseline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879"/>
            <a:ext cx="8229600" cy="775341"/>
          </a:xfrm>
        </p:spPr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Airavata</a:t>
            </a:r>
            <a:r>
              <a:rPr lang="en-US" dirty="0" smtClean="0"/>
              <a:t> in Action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60"/>
            <a:ext cx="8229600" cy="957733"/>
          </a:xfrm>
        </p:spPr>
        <p:txBody>
          <a:bodyPr/>
          <a:lstStyle/>
          <a:p>
            <a:r>
              <a:rPr lang="en-US" dirty="0" err="1" smtClean="0"/>
              <a:t>Airavata</a:t>
            </a:r>
            <a:r>
              <a:rPr lang="en-US" dirty="0" smtClean="0"/>
              <a:t> Culture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495" y="1128893"/>
            <a:ext cx="4359393" cy="5399847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Java code base</a:t>
            </a:r>
          </a:p>
          <a:p>
            <a:r>
              <a:rPr lang="en-US" dirty="0"/>
              <a:t> </a:t>
            </a:r>
            <a:r>
              <a:rPr lang="en-US" dirty="0" err="1" smtClean="0"/>
              <a:t>Airavata</a:t>
            </a:r>
            <a:r>
              <a:rPr lang="en-US" dirty="0" smtClean="0"/>
              <a:t> 0.6 is out, working on 0.7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What is in a release?</a:t>
            </a:r>
          </a:p>
          <a:p>
            <a:pPr lvl="1"/>
            <a:r>
              <a:rPr lang="en-US" dirty="0" smtClean="0"/>
              <a:t> Sprint/scrum + Apache =?</a:t>
            </a:r>
          </a:p>
          <a:p>
            <a:r>
              <a:rPr lang="en-US" dirty="0"/>
              <a:t> </a:t>
            </a:r>
            <a:r>
              <a:rPr lang="en-US" dirty="0" smtClean="0"/>
              <a:t>Work through </a:t>
            </a:r>
            <a:r>
              <a:rPr lang="en-US" dirty="0" err="1" smtClean="0"/>
              <a:t>dev</a:t>
            </a:r>
            <a:r>
              <a:rPr lang="en-US" dirty="0" smtClean="0"/>
              <a:t> mailing list and </a:t>
            </a:r>
            <a:r>
              <a:rPr lang="en-US" dirty="0" err="1" smtClean="0"/>
              <a:t>Jira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Actively engage students</a:t>
            </a:r>
          </a:p>
          <a:p>
            <a:pPr lvl="1"/>
            <a:r>
              <a:rPr lang="en-US" dirty="0" smtClean="0"/>
              <a:t> GSOC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Thanks to </a:t>
            </a:r>
            <a:r>
              <a:rPr lang="en-US" dirty="0" err="1" smtClean="0"/>
              <a:t>Shahani</a:t>
            </a:r>
            <a:r>
              <a:rPr lang="en-US" dirty="0" smtClean="0"/>
              <a:t> W.</a:t>
            </a:r>
          </a:p>
          <a:p>
            <a:r>
              <a:rPr lang="en-US" dirty="0" smtClean="0"/>
              <a:t> Engage through XSEDE advanced support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Find new </a:t>
            </a:r>
            <a:r>
              <a:rPr lang="en-US" dirty="0" err="1" smtClean="0"/>
              <a:t>users</a:t>
            </a:r>
            <a:r>
              <a:rPr lang="en-US" dirty="0" err="1" smtClean="0">
                <a:sym typeface="Wingdings"/>
              </a:rPr>
              <a:t>collaborators</a:t>
            </a:r>
            <a:r>
              <a:rPr lang="en-US" dirty="0" smtClean="0">
                <a:sym typeface="Wingdings"/>
              </a:rPr>
              <a:t>.</a:t>
            </a:r>
          </a:p>
          <a:p>
            <a:pPr lvl="1"/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Who belongs on the PMC?</a:t>
            </a:r>
            <a:endParaRPr lang="en-US" dirty="0"/>
          </a:p>
        </p:txBody>
      </p:sp>
      <p:pic>
        <p:nvPicPr>
          <p:cNvPr id="8" name="Picture 7" descr="14679765-texture-on-pediment-with-indra-on-airavata-baphuon-style-11-th-century-of-central-tower-of-prasat-m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30" y="1128893"/>
            <a:ext cx="3569170" cy="539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66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55551"/>
            <a:ext cx="7772400" cy="1470023"/>
          </a:xfrm>
        </p:spPr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Airavata</a:t>
            </a:r>
            <a:r>
              <a:rPr lang="en-US" dirty="0" smtClean="0"/>
              <a:t>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1" name="Shape 153"/>
          <p:cNvSpPr/>
          <p:nvPr/>
        </p:nvSpPr>
        <p:spPr>
          <a:xfrm>
            <a:off x="2983185" y="1052148"/>
            <a:ext cx="3236705" cy="285493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0767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Shape 797"/>
          <p:cNvGrpSpPr/>
          <p:nvPr/>
        </p:nvGrpSpPr>
        <p:grpSpPr>
          <a:xfrm>
            <a:off x="228346" y="1252003"/>
            <a:ext cx="8650052" cy="5133653"/>
            <a:chOff x="137107" y="616129"/>
            <a:chExt cx="10225979" cy="4084880"/>
          </a:xfrm>
        </p:grpSpPr>
        <p:grpSp>
          <p:nvGrpSpPr>
            <p:cNvPr id="1992" name="Shape 798"/>
            <p:cNvGrpSpPr/>
            <p:nvPr/>
          </p:nvGrpSpPr>
          <p:grpSpPr>
            <a:xfrm>
              <a:off x="3034840" y="616129"/>
              <a:ext cx="4953000" cy="4084880"/>
              <a:chOff x="2133600" y="1572166"/>
              <a:chExt cx="4953000" cy="4084879"/>
            </a:xfrm>
          </p:grpSpPr>
          <p:sp>
            <p:nvSpPr>
              <p:cNvPr id="2310" name="Shape 799"/>
              <p:cNvSpPr/>
              <p:nvPr/>
            </p:nvSpPr>
            <p:spPr>
              <a:xfrm>
                <a:off x="2133600" y="1572166"/>
                <a:ext cx="4953000" cy="4084879"/>
              </a:xfrm>
              <a:prstGeom prst="roundRect">
                <a:avLst>
                  <a:gd name="adj" fmla="val 15566"/>
                </a:avLst>
              </a:prstGeom>
              <a:solidFill>
                <a:schemeClr val="accent1">
                  <a:alpha val="49411"/>
                </a:schemeClr>
              </a:solidFill>
              <a:ln w="38100" cap="flat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2311" name="Shape 800"/>
              <p:cNvSpPr/>
              <p:nvPr/>
            </p:nvSpPr>
            <p:spPr>
              <a:xfrm>
                <a:off x="5594603" y="1747291"/>
                <a:ext cx="1319881" cy="4220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sp>
          <p:grpSp>
            <p:nvGrpSpPr>
              <p:cNvPr id="2312" name="Shape 801"/>
              <p:cNvGrpSpPr/>
              <p:nvPr/>
            </p:nvGrpSpPr>
            <p:grpSpPr>
              <a:xfrm>
                <a:off x="3773104" y="3280950"/>
                <a:ext cx="1775934" cy="1156921"/>
                <a:chOff x="2620140" y="4083800"/>
                <a:chExt cx="1775934" cy="1156921"/>
              </a:xfrm>
            </p:grpSpPr>
            <p:grpSp>
              <p:nvGrpSpPr>
                <p:cNvPr id="2592" name="Shape 802"/>
                <p:cNvGrpSpPr/>
                <p:nvPr/>
              </p:nvGrpSpPr>
              <p:grpSpPr>
                <a:xfrm>
                  <a:off x="2954218" y="4083800"/>
                  <a:ext cx="1078552" cy="929859"/>
                  <a:chOff x="4113451" y="4974625"/>
                  <a:chExt cx="1078552" cy="929859"/>
                </a:xfrm>
              </p:grpSpPr>
              <p:sp>
                <p:nvSpPr>
                  <p:cNvPr id="2594" name="Shape 803"/>
                  <p:cNvSpPr/>
                  <p:nvPr/>
                </p:nvSpPr>
                <p:spPr>
                  <a:xfrm>
                    <a:off x="4113451" y="4974625"/>
                    <a:ext cx="1078552" cy="846828"/>
                  </a:xfrm>
                  <a:prstGeom prst="roundRect">
                    <a:avLst>
                      <a:gd name="adj" fmla="val 12168"/>
                    </a:avLst>
                  </a:prstGeom>
                  <a:solidFill>
                    <a:srgbClr val="E1E8FF"/>
                  </a:solidFill>
                  <a:ln w="25400" cap="flat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sp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595" name="Shape 804"/>
                  <p:cNvSpPr/>
                  <p:nvPr/>
                </p:nvSpPr>
                <p:spPr>
                  <a:xfrm rot="10800000">
                    <a:off x="4259536" y="5037944"/>
                    <a:ext cx="276573" cy="123704"/>
                  </a:xfrm>
                  <a:prstGeom prst="curvedUpArrow">
                    <a:avLst>
                      <a:gd name="adj1" fmla="val 16601"/>
                      <a:gd name="adj2" fmla="val 58465"/>
                      <a:gd name="adj3" fmla="val 36549"/>
                    </a:avLst>
                  </a:prstGeom>
                  <a:solidFill>
                    <a:schemeClr val="accent1"/>
                  </a:solidFill>
                  <a:ln w="25400" cap="flat">
                    <a:solidFill>
                      <a:srgbClr val="395E8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spAutoFit/>
                  </a:bodyPr>
                  <a:lstStyle/>
                  <a:p>
                    <a:endParaRPr/>
                  </a:p>
                </p:txBody>
              </p:sp>
              <p:grpSp>
                <p:nvGrpSpPr>
                  <p:cNvPr id="2596" name="Shape 805"/>
                  <p:cNvGrpSpPr/>
                  <p:nvPr/>
                </p:nvGrpSpPr>
                <p:grpSpPr>
                  <a:xfrm rot="1357382">
                    <a:off x="4373467" y="5120709"/>
                    <a:ext cx="671697" cy="680775"/>
                    <a:chOff x="4390821" y="5149617"/>
                    <a:chExt cx="623837" cy="625152"/>
                  </a:xfrm>
                </p:grpSpPr>
                <p:sp>
                  <p:nvSpPr>
                    <p:cNvPr id="2652" name="Shape 806"/>
                    <p:cNvSpPr/>
                    <p:nvPr/>
                  </p:nvSpPr>
                  <p:spPr>
                    <a:xfrm rot="-8670273">
                      <a:off x="4550941" y="5261842"/>
                      <a:ext cx="448887" cy="194751"/>
                    </a:xfrm>
                    <a:prstGeom prst="curvedUpArrow">
                      <a:avLst>
                        <a:gd name="adj1" fmla="val 25000"/>
                        <a:gd name="adj2" fmla="val 50000"/>
                        <a:gd name="adj3" fmla="val 25000"/>
                      </a:avLst>
                    </a:prstGeom>
                    <a:solidFill>
                      <a:schemeClr val="accent1">
                        <a:alpha val="35294"/>
                      </a:schemeClr>
                    </a:solidFill>
                    <a:ln w="9525" cap="flat">
                      <a:solidFill>
                        <a:srgbClr val="395E8A">
                          <a:alpha val="2352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653" name="Shape 807"/>
                    <p:cNvSpPr/>
                    <p:nvPr/>
                  </p:nvSpPr>
                  <p:spPr>
                    <a:xfrm rot="2129726">
                      <a:off x="4405651" y="5467794"/>
                      <a:ext cx="448887" cy="194751"/>
                    </a:xfrm>
                    <a:prstGeom prst="curvedUpArrow">
                      <a:avLst>
                        <a:gd name="adj1" fmla="val 25000"/>
                        <a:gd name="adj2" fmla="val 50000"/>
                        <a:gd name="adj3" fmla="val 25000"/>
                      </a:avLst>
                    </a:prstGeom>
                    <a:solidFill>
                      <a:schemeClr val="accent1">
                        <a:alpha val="35294"/>
                      </a:schemeClr>
                    </a:solidFill>
                    <a:ln w="9525" cap="flat">
                      <a:solidFill>
                        <a:srgbClr val="395E8A">
                          <a:alpha val="2352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  <p:sp>
                <p:nvSpPr>
                  <p:cNvPr id="2597" name="Shape 808"/>
                  <p:cNvSpPr/>
                  <p:nvPr/>
                </p:nvSpPr>
                <p:spPr>
                  <a:xfrm>
                    <a:off x="5042337" y="5403391"/>
                    <a:ext cx="117117" cy="110034"/>
                  </a:xfrm>
                  <a:prstGeom prst="rightArrow">
                    <a:avLst>
                      <a:gd name="adj1" fmla="val 74030"/>
                      <a:gd name="adj2" fmla="val 61625"/>
                    </a:avLst>
                  </a:prstGeom>
                  <a:solidFill>
                    <a:schemeClr val="accent2"/>
                  </a:solidFill>
                  <a:ln w="25400" cap="flat">
                    <a:solidFill>
                      <a:srgbClr val="8C3A3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sp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598" name="Shape 809"/>
                  <p:cNvSpPr/>
                  <p:nvPr/>
                </p:nvSpPr>
                <p:spPr>
                  <a:xfrm>
                    <a:off x="4648200" y="5735126"/>
                    <a:ext cx="45718" cy="60605"/>
                  </a:xfrm>
                  <a:prstGeom prst="downArrow">
                    <a:avLst>
                      <a:gd name="adj1" fmla="val 50000"/>
                      <a:gd name="adj2" fmla="val 50000"/>
                    </a:avLst>
                  </a:prstGeom>
                  <a:solidFill>
                    <a:schemeClr val="accent2"/>
                  </a:solidFill>
                  <a:ln w="25400" cap="flat">
                    <a:solidFill>
                      <a:srgbClr val="8C3A3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spAutoFit/>
                  </a:bodyPr>
                  <a:lstStyle/>
                  <a:p>
                    <a:endParaRPr/>
                  </a:p>
                </p:txBody>
              </p:sp>
              <p:grpSp>
                <p:nvGrpSpPr>
                  <p:cNvPr id="2599" name="Shape 810"/>
                  <p:cNvGrpSpPr/>
                  <p:nvPr/>
                </p:nvGrpSpPr>
                <p:grpSpPr>
                  <a:xfrm>
                    <a:off x="4413166" y="5181599"/>
                    <a:ext cx="609599" cy="561582"/>
                    <a:chOff x="4413166" y="5181599"/>
                    <a:chExt cx="609599" cy="561582"/>
                  </a:xfrm>
                </p:grpSpPr>
                <p:sp>
                  <p:nvSpPr>
                    <p:cNvPr id="2634" name="Shape 811"/>
                    <p:cNvSpPr/>
                    <p:nvPr/>
                  </p:nvSpPr>
                  <p:spPr>
                    <a:xfrm>
                      <a:off x="4413166" y="5193003"/>
                      <a:ext cx="609599" cy="530718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 cap="flat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grpSp>
                  <p:nvGrpSpPr>
                    <p:cNvPr id="2635" name="Shape 812"/>
                    <p:cNvGrpSpPr/>
                    <p:nvPr/>
                  </p:nvGrpSpPr>
                  <p:grpSpPr>
                    <a:xfrm rot="-724956">
                      <a:off x="4515709" y="5221040"/>
                      <a:ext cx="427079" cy="474641"/>
                      <a:chOff x="4588514" y="5197116"/>
                      <a:chExt cx="418372" cy="519807"/>
                    </a:xfrm>
                  </p:grpSpPr>
                  <p:grpSp>
                    <p:nvGrpSpPr>
                      <p:cNvPr id="2643" name="Shape 813"/>
                      <p:cNvGrpSpPr/>
                      <p:nvPr/>
                    </p:nvGrpSpPr>
                    <p:grpSpPr>
                      <a:xfrm>
                        <a:off x="4588875" y="5203537"/>
                        <a:ext cx="265282" cy="265175"/>
                        <a:chOff x="2935116" y="5611873"/>
                        <a:chExt cx="265282" cy="265175"/>
                      </a:xfrm>
                    </p:grpSpPr>
                    <p:sp>
                      <p:nvSpPr>
                        <p:cNvPr id="2649" name="Shape 814"/>
                        <p:cNvSpPr/>
                        <p:nvPr/>
                      </p:nvSpPr>
                      <p:spPr>
                        <a:xfrm>
                          <a:off x="2935116" y="5611873"/>
                          <a:ext cx="265282" cy="265175"/>
                        </a:xfrm>
                        <a:prstGeom prst="ellipse">
                          <a:avLst/>
                        </a:prstGeom>
                        <a:noFill/>
                        <a:ln w="9525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650" name="Shape 815"/>
                        <p:cNvSpPr/>
                        <p:nvPr/>
                      </p:nvSpPr>
                      <p:spPr>
                        <a:xfrm>
                          <a:off x="2985842" y="5657189"/>
                          <a:ext cx="182879" cy="182879"/>
                        </a:xfrm>
                        <a:prstGeom prst="ellipse">
                          <a:avLst/>
                        </a:prstGeom>
                        <a:noFill/>
                        <a:ln w="38100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651" name="Shape 816"/>
                        <p:cNvSpPr/>
                        <p:nvPr/>
                      </p:nvSpPr>
                      <p:spPr>
                        <a:xfrm>
                          <a:off x="3033467" y="5699760"/>
                          <a:ext cx="91438" cy="91438"/>
                        </a:xfrm>
                        <a:prstGeom prst="ellipse">
                          <a:avLst/>
                        </a:prstGeom>
                        <a:noFill/>
                        <a:ln w="19050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</p:grpSp>
                  <p:sp>
                    <p:nvSpPr>
                      <p:cNvPr id="2644" name="Shape 817"/>
                      <p:cNvSpPr/>
                      <p:nvPr/>
                    </p:nvSpPr>
                    <p:spPr>
                      <a:xfrm>
                        <a:off x="4588514" y="5197116"/>
                        <a:ext cx="418371" cy="519807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424756" h="524257" extrusionOk="0">
                            <a:moveTo>
                              <a:pt x="31109" y="229753"/>
                            </a:moveTo>
                            <a:cubicBezTo>
                              <a:pt x="-9372" y="179350"/>
                              <a:pt x="10074" y="196416"/>
                              <a:pt x="4915" y="179747"/>
                            </a:cubicBezTo>
                            <a:cubicBezTo>
                              <a:pt x="-244" y="163078"/>
                              <a:pt x="-244" y="145218"/>
                              <a:pt x="153" y="129740"/>
                            </a:cubicBezTo>
                            <a:cubicBezTo>
                              <a:pt x="550" y="114262"/>
                              <a:pt x="2534" y="99578"/>
                              <a:pt x="7297" y="86878"/>
                            </a:cubicBezTo>
                            <a:cubicBezTo>
                              <a:pt x="12060" y="74178"/>
                              <a:pt x="20394" y="63859"/>
                              <a:pt x="28728" y="53540"/>
                            </a:cubicBezTo>
                            <a:cubicBezTo>
                              <a:pt x="37062" y="43221"/>
                              <a:pt x="43809" y="33696"/>
                              <a:pt x="57303" y="24965"/>
                            </a:cubicBezTo>
                            <a:cubicBezTo>
                              <a:pt x="70797" y="16234"/>
                              <a:pt x="90243" y="4328"/>
                              <a:pt x="109690" y="1153"/>
                            </a:cubicBezTo>
                            <a:cubicBezTo>
                              <a:pt x="129137" y="-2022"/>
                              <a:pt x="156521" y="1946"/>
                              <a:pt x="173984" y="5915"/>
                            </a:cubicBezTo>
                            <a:cubicBezTo>
                              <a:pt x="191447" y="9884"/>
                              <a:pt x="198987" y="13456"/>
                              <a:pt x="214465" y="24965"/>
                            </a:cubicBezTo>
                            <a:cubicBezTo>
                              <a:pt x="229943" y="36474"/>
                              <a:pt x="233119" y="13853"/>
                              <a:pt x="266853" y="74972"/>
                            </a:cubicBezTo>
                            <a:cubicBezTo>
                              <a:pt x="300587" y="136091"/>
                              <a:pt x="395441" y="320241"/>
                              <a:pt x="416872" y="391678"/>
                            </a:cubicBezTo>
                            <a:cubicBezTo>
                              <a:pt x="438303" y="463115"/>
                              <a:pt x="410918" y="481769"/>
                              <a:pt x="395440" y="503597"/>
                            </a:cubicBezTo>
                            <a:cubicBezTo>
                              <a:pt x="379962" y="525425"/>
                              <a:pt x="348609" y="526219"/>
                              <a:pt x="324003" y="522647"/>
                            </a:cubicBezTo>
                            <a:cubicBezTo>
                              <a:pt x="299397" y="519075"/>
                              <a:pt x="297412" y="532171"/>
                              <a:pt x="247803" y="482165"/>
                            </a:cubicBezTo>
                            <a:cubicBezTo>
                              <a:pt x="198194" y="432159"/>
                              <a:pt x="71590" y="280156"/>
                              <a:pt x="31109" y="229753"/>
                            </a:cubicBezTo>
                            <a:close/>
                          </a:path>
                        </a:pathLst>
                      </a:cu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grpSp>
                    <p:nvGrpSpPr>
                      <p:cNvPr id="2645" name="Shape 818"/>
                      <p:cNvGrpSpPr/>
                      <p:nvPr/>
                    </p:nvGrpSpPr>
                    <p:grpSpPr>
                      <a:xfrm>
                        <a:off x="4833151" y="5543185"/>
                        <a:ext cx="173736" cy="173735"/>
                        <a:chOff x="2935116" y="5611873"/>
                        <a:chExt cx="265282" cy="265175"/>
                      </a:xfrm>
                    </p:grpSpPr>
                    <p:sp>
                      <p:nvSpPr>
                        <p:cNvPr id="2646" name="Shape 819"/>
                        <p:cNvSpPr/>
                        <p:nvPr/>
                      </p:nvSpPr>
                      <p:spPr>
                        <a:xfrm>
                          <a:off x="2935116" y="5611873"/>
                          <a:ext cx="265282" cy="265175"/>
                        </a:xfrm>
                        <a:prstGeom prst="ellipse">
                          <a:avLst/>
                        </a:prstGeom>
                        <a:noFill/>
                        <a:ln w="9525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647" name="Shape 820"/>
                        <p:cNvSpPr/>
                        <p:nvPr/>
                      </p:nvSpPr>
                      <p:spPr>
                        <a:xfrm>
                          <a:off x="2985842" y="5657189"/>
                          <a:ext cx="182879" cy="182879"/>
                        </a:xfrm>
                        <a:prstGeom prst="ellipse">
                          <a:avLst/>
                        </a:prstGeom>
                        <a:noFill/>
                        <a:ln w="38100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648" name="Shape 821"/>
                        <p:cNvSpPr/>
                        <p:nvPr/>
                      </p:nvSpPr>
                      <p:spPr>
                        <a:xfrm>
                          <a:off x="3033467" y="5699760"/>
                          <a:ext cx="91438" cy="91438"/>
                        </a:xfrm>
                        <a:prstGeom prst="ellipse">
                          <a:avLst/>
                        </a:prstGeom>
                        <a:noFill/>
                        <a:ln w="19050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636" name="Shape 822"/>
                    <p:cNvGrpSpPr/>
                    <p:nvPr/>
                  </p:nvGrpSpPr>
                  <p:grpSpPr>
                    <a:xfrm rot="-3328183">
                      <a:off x="4469359" y="5530169"/>
                      <a:ext cx="179744" cy="177392"/>
                      <a:chOff x="2935116" y="5611873"/>
                      <a:chExt cx="265282" cy="265175"/>
                    </a:xfrm>
                  </p:grpSpPr>
                  <p:sp>
                    <p:nvSpPr>
                      <p:cNvPr id="2640" name="Shape 823"/>
                      <p:cNvSpPr/>
                      <p:nvPr/>
                    </p:nvSpPr>
                    <p:spPr>
                      <a:xfrm>
                        <a:off x="2935116" y="5611873"/>
                        <a:ext cx="265282" cy="265175"/>
                      </a:xfrm>
                      <a:prstGeom prst="ellipse">
                        <a:avLst/>
                      </a:prstGeom>
                      <a:noFill/>
                      <a:ln w="9525" cap="flat">
                        <a:solidFill>
                          <a:srgbClr val="59595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641" name="Shape 824"/>
                      <p:cNvSpPr/>
                      <p:nvPr/>
                    </p:nvSpPr>
                    <p:spPr>
                      <a:xfrm>
                        <a:off x="2985842" y="5657189"/>
                        <a:ext cx="182879" cy="182879"/>
                      </a:xfrm>
                      <a:prstGeom prst="ellipse">
                        <a:avLst/>
                      </a:prstGeom>
                      <a:noFill/>
                      <a:ln w="38100" cap="flat">
                        <a:solidFill>
                          <a:srgbClr val="59595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642" name="Shape 825"/>
                      <p:cNvSpPr/>
                      <p:nvPr/>
                    </p:nvSpPr>
                    <p:spPr>
                      <a:xfrm>
                        <a:off x="3033467" y="5699760"/>
                        <a:ext cx="91438" cy="91438"/>
                      </a:xfrm>
                      <a:prstGeom prst="ellipse">
                        <a:avLst/>
                      </a:prstGeom>
                      <a:noFill/>
                      <a:ln w="19050" cap="flat">
                        <a:solidFill>
                          <a:srgbClr val="59595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</p:grpSp>
                <p:sp>
                  <p:nvSpPr>
                    <p:cNvPr id="2637" name="Shape 826"/>
                    <p:cNvSpPr/>
                    <p:nvPr/>
                  </p:nvSpPr>
                  <p:spPr>
                    <a:xfrm>
                      <a:off x="4528930" y="5303519"/>
                      <a:ext cx="162910" cy="3571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2912" h="357123" extrusionOk="0">
                          <a:moveTo>
                            <a:pt x="76408" y="25719"/>
                          </a:moveTo>
                          <a:cubicBezTo>
                            <a:pt x="54580" y="74931"/>
                            <a:pt x="3383" y="263050"/>
                            <a:pt x="208" y="313850"/>
                          </a:cubicBezTo>
                          <a:cubicBezTo>
                            <a:pt x="-2967" y="364650"/>
                            <a:pt x="30767" y="371397"/>
                            <a:pt x="57358" y="330519"/>
                          </a:cubicBezTo>
                          <a:cubicBezTo>
                            <a:pt x="83949" y="289641"/>
                            <a:pt x="147448" y="120572"/>
                            <a:pt x="159751" y="68581"/>
                          </a:cubicBezTo>
                          <a:cubicBezTo>
                            <a:pt x="172054" y="16590"/>
                            <a:pt x="145463" y="25322"/>
                            <a:pt x="131176" y="18575"/>
                          </a:cubicBezTo>
                          <a:cubicBezTo>
                            <a:pt x="116889" y="11828"/>
                            <a:pt x="98236" y="-23493"/>
                            <a:pt x="76408" y="25719"/>
                          </a:cubicBezTo>
                          <a:close/>
                        </a:path>
                      </a:pathLst>
                    </a:custGeom>
                    <a:noFill/>
                    <a:ln w="952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638" name="Shape 827"/>
                    <p:cNvSpPr/>
                    <p:nvPr/>
                  </p:nvSpPr>
                  <p:spPr>
                    <a:xfrm>
                      <a:off x="4884419" y="5237773"/>
                      <a:ext cx="77977" cy="45718"/>
                    </a:xfrm>
                    <a:prstGeom prst="roundRect">
                      <a:avLst>
                        <a:gd name="adj" fmla="val 16667"/>
                      </a:avLst>
                    </a:prstGeom>
                    <a:gradFill>
                      <a:gsLst>
                        <a:gs pos="0">
                          <a:srgbClr val="D23F3B"/>
                        </a:gs>
                        <a:gs pos="100000">
                          <a:srgbClr val="FFC2BF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639" name="Shape 828"/>
                    <p:cNvSpPr/>
                    <p:nvPr/>
                  </p:nvSpPr>
                  <p:spPr>
                    <a:xfrm>
                      <a:off x="4884419" y="5291712"/>
                      <a:ext cx="77977" cy="45718"/>
                    </a:xfrm>
                    <a:prstGeom prst="roundRect">
                      <a:avLst>
                        <a:gd name="adj" fmla="val 16667"/>
                      </a:avLst>
                    </a:prstGeom>
                    <a:gradFill>
                      <a:gsLst>
                        <a:gs pos="0">
                          <a:srgbClr val="9FCA4A"/>
                        </a:gs>
                        <a:gs pos="100000">
                          <a:srgbClr val="EBFEC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  <p:sp>
                <p:nvSpPr>
                  <p:cNvPr id="2600" name="Shape 829"/>
                  <p:cNvSpPr/>
                  <p:nvPr/>
                </p:nvSpPr>
                <p:spPr>
                  <a:xfrm>
                    <a:off x="4696076" y="5007328"/>
                    <a:ext cx="62159" cy="156669"/>
                  </a:xfrm>
                  <a:prstGeom prst="upDownArrow">
                    <a:avLst>
                      <a:gd name="adj1" fmla="val 50000"/>
                      <a:gd name="adj2" fmla="val 50000"/>
                    </a:avLst>
                  </a:prstGeom>
                  <a:solidFill>
                    <a:schemeClr val="accent2"/>
                  </a:solidFill>
                  <a:ln w="25400" cap="flat">
                    <a:solidFill>
                      <a:srgbClr val="8C3A3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spAutoFit/>
                  </a:bodyPr>
                  <a:lstStyle/>
                  <a:p>
                    <a:endParaRPr/>
                  </a:p>
                </p:txBody>
              </p:sp>
              <p:cxnSp>
                <p:nvCxnSpPr>
                  <p:cNvPr id="2601" name="Shape 830"/>
                  <p:cNvCxnSpPr/>
                  <p:nvPr/>
                </p:nvCxnSpPr>
                <p:spPr>
                  <a:xfrm>
                    <a:off x="4414198" y="5543132"/>
                    <a:ext cx="0" cy="114584"/>
                  </a:xfrm>
                  <a:prstGeom prst="straightConnector1">
                    <a:avLst/>
                  </a:prstGeom>
                  <a:noFill/>
                  <a:ln w="28575" cap="flat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602" name="Shape 831"/>
                  <p:cNvCxnSpPr/>
                  <p:nvPr/>
                </p:nvCxnSpPr>
                <p:spPr>
                  <a:xfrm>
                    <a:off x="4113451" y="5154232"/>
                    <a:ext cx="299713" cy="506409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rgbClr val="45AAC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603" name="Shape 832"/>
                  <p:cNvCxnSpPr/>
                  <p:nvPr/>
                </p:nvCxnSpPr>
                <p:spPr>
                  <a:xfrm>
                    <a:off x="4118212" y="5079205"/>
                    <a:ext cx="0" cy="78260"/>
                  </a:xfrm>
                  <a:prstGeom prst="straightConnector1">
                    <a:avLst/>
                  </a:prstGeom>
                  <a:noFill/>
                  <a:ln w="28575" cap="flat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grpSp>
                <p:nvGrpSpPr>
                  <p:cNvPr id="2604" name="Shape 833"/>
                  <p:cNvGrpSpPr/>
                  <p:nvPr/>
                </p:nvGrpSpPr>
                <p:grpSpPr>
                  <a:xfrm rot="3536433">
                    <a:off x="4138318" y="5138355"/>
                    <a:ext cx="102872" cy="75428"/>
                    <a:chOff x="1242963" y="1657349"/>
                    <a:chExt cx="838199" cy="609600"/>
                  </a:xfrm>
                </p:grpSpPr>
                <p:grpSp>
                  <p:nvGrpSpPr>
                    <p:cNvPr id="2627" name="Shape 834"/>
                    <p:cNvGrpSpPr/>
                    <p:nvPr/>
                  </p:nvGrpSpPr>
                  <p:grpSpPr>
                    <a:xfrm>
                      <a:off x="1242963" y="1657349"/>
                      <a:ext cx="838199" cy="609600"/>
                      <a:chOff x="811980" y="5718417"/>
                      <a:chExt cx="838199" cy="609600"/>
                    </a:xfrm>
                  </p:grpSpPr>
                  <p:grpSp>
                    <p:nvGrpSpPr>
                      <p:cNvPr id="2629" name="Shape 835"/>
                      <p:cNvGrpSpPr/>
                      <p:nvPr/>
                    </p:nvGrpSpPr>
                    <p:grpSpPr>
                      <a:xfrm>
                        <a:off x="811980" y="5718417"/>
                        <a:ext cx="838199" cy="609600"/>
                        <a:chOff x="5867400" y="1219200"/>
                        <a:chExt cx="1066799" cy="762000"/>
                      </a:xfrm>
                    </p:grpSpPr>
                    <p:sp>
                      <p:nvSpPr>
                        <p:cNvPr id="2632" name="Shape 836"/>
                        <p:cNvSpPr/>
                        <p:nvPr/>
                      </p:nvSpPr>
                      <p:spPr>
                        <a:xfrm>
                          <a:off x="5867400" y="1219200"/>
                          <a:ext cx="1066799" cy="76200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633" name="Shape 837"/>
                        <p:cNvSpPr/>
                        <p:nvPr/>
                      </p:nvSpPr>
                      <p:spPr>
                        <a:xfrm>
                          <a:off x="5868837" y="1219200"/>
                          <a:ext cx="1065360" cy="15239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accent1"/>
                        </a:solidFill>
                        <a:ln w="9525" cap="flat">
                          <a:solidFill>
                            <a:srgbClr val="395E8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</p:grpSp>
                  <p:sp>
                    <p:nvSpPr>
                      <p:cNvPr id="2630" name="Shape 838"/>
                      <p:cNvSpPr/>
                      <p:nvPr/>
                    </p:nvSpPr>
                    <p:spPr>
                      <a:xfrm>
                        <a:off x="950141" y="5908917"/>
                        <a:ext cx="357235" cy="358199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</p:sp>
                  <p:sp>
                    <p:nvSpPr>
                      <p:cNvPr id="2631" name="Shape 839"/>
                      <p:cNvSpPr/>
                      <p:nvPr/>
                    </p:nvSpPr>
                    <p:spPr>
                      <a:xfrm>
                        <a:off x="1288232" y="5899392"/>
                        <a:ext cx="204834" cy="205387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</p:sp>
                </p:grpSp>
                <p:sp>
                  <p:nvSpPr>
                    <p:cNvPr id="2628" name="Shape 840"/>
                    <p:cNvSpPr/>
                    <p:nvPr/>
                  </p:nvSpPr>
                  <p:spPr>
                    <a:xfrm>
                      <a:off x="1714400" y="2032985"/>
                      <a:ext cx="204834" cy="20538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</p:sp>
              </p:grpSp>
              <p:grpSp>
                <p:nvGrpSpPr>
                  <p:cNvPr id="2605" name="Shape 841"/>
                  <p:cNvGrpSpPr/>
                  <p:nvPr/>
                </p:nvGrpSpPr>
                <p:grpSpPr>
                  <a:xfrm rot="3536433">
                    <a:off x="4205550" y="5249430"/>
                    <a:ext cx="102872" cy="75428"/>
                    <a:chOff x="1242963" y="1657349"/>
                    <a:chExt cx="838199" cy="609600"/>
                  </a:xfrm>
                </p:grpSpPr>
                <p:grpSp>
                  <p:nvGrpSpPr>
                    <p:cNvPr id="2620" name="Shape 842"/>
                    <p:cNvGrpSpPr/>
                    <p:nvPr/>
                  </p:nvGrpSpPr>
                  <p:grpSpPr>
                    <a:xfrm>
                      <a:off x="1242963" y="1657349"/>
                      <a:ext cx="838199" cy="609600"/>
                      <a:chOff x="811980" y="5718417"/>
                      <a:chExt cx="838199" cy="609600"/>
                    </a:xfrm>
                  </p:grpSpPr>
                  <p:grpSp>
                    <p:nvGrpSpPr>
                      <p:cNvPr id="2622" name="Shape 843"/>
                      <p:cNvGrpSpPr/>
                      <p:nvPr/>
                    </p:nvGrpSpPr>
                    <p:grpSpPr>
                      <a:xfrm>
                        <a:off x="811980" y="5718417"/>
                        <a:ext cx="838199" cy="609600"/>
                        <a:chOff x="5867400" y="1219200"/>
                        <a:chExt cx="1066799" cy="762000"/>
                      </a:xfrm>
                    </p:grpSpPr>
                    <p:sp>
                      <p:nvSpPr>
                        <p:cNvPr id="2625" name="Shape 844"/>
                        <p:cNvSpPr/>
                        <p:nvPr/>
                      </p:nvSpPr>
                      <p:spPr>
                        <a:xfrm>
                          <a:off x="5867400" y="1219200"/>
                          <a:ext cx="1066799" cy="76200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626" name="Shape 845"/>
                        <p:cNvSpPr/>
                        <p:nvPr/>
                      </p:nvSpPr>
                      <p:spPr>
                        <a:xfrm>
                          <a:off x="5868837" y="1219200"/>
                          <a:ext cx="1065360" cy="15239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rgbClr val="97480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</p:grpSp>
                  <p:sp>
                    <p:nvSpPr>
                      <p:cNvPr id="2623" name="Shape 846"/>
                      <p:cNvSpPr/>
                      <p:nvPr/>
                    </p:nvSpPr>
                    <p:spPr>
                      <a:xfrm>
                        <a:off x="950141" y="5908917"/>
                        <a:ext cx="357235" cy="358199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</p:sp>
                  <p:sp>
                    <p:nvSpPr>
                      <p:cNvPr id="2624" name="Shape 847"/>
                      <p:cNvSpPr/>
                      <p:nvPr/>
                    </p:nvSpPr>
                    <p:spPr>
                      <a:xfrm>
                        <a:off x="1288232" y="5899392"/>
                        <a:ext cx="204834" cy="205387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</p:sp>
                </p:grpSp>
                <p:sp>
                  <p:nvSpPr>
                    <p:cNvPr id="2621" name="Shape 848"/>
                    <p:cNvSpPr/>
                    <p:nvPr/>
                  </p:nvSpPr>
                  <p:spPr>
                    <a:xfrm>
                      <a:off x="1714400" y="2032985"/>
                      <a:ext cx="204834" cy="20538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</p:sp>
              </p:grpSp>
              <p:grpSp>
                <p:nvGrpSpPr>
                  <p:cNvPr id="2606" name="Shape 849"/>
                  <p:cNvGrpSpPr/>
                  <p:nvPr/>
                </p:nvGrpSpPr>
                <p:grpSpPr>
                  <a:xfrm rot="3536433">
                    <a:off x="4277266" y="5360157"/>
                    <a:ext cx="102872" cy="75428"/>
                    <a:chOff x="1242963" y="1657349"/>
                    <a:chExt cx="838199" cy="609600"/>
                  </a:xfrm>
                </p:grpSpPr>
                <p:grpSp>
                  <p:nvGrpSpPr>
                    <p:cNvPr id="2613" name="Shape 850"/>
                    <p:cNvGrpSpPr/>
                    <p:nvPr/>
                  </p:nvGrpSpPr>
                  <p:grpSpPr>
                    <a:xfrm>
                      <a:off x="1242963" y="1657349"/>
                      <a:ext cx="838199" cy="609600"/>
                      <a:chOff x="811980" y="5718417"/>
                      <a:chExt cx="838199" cy="609600"/>
                    </a:xfrm>
                  </p:grpSpPr>
                  <p:grpSp>
                    <p:nvGrpSpPr>
                      <p:cNvPr id="2615" name="Shape 851"/>
                      <p:cNvGrpSpPr/>
                      <p:nvPr/>
                    </p:nvGrpSpPr>
                    <p:grpSpPr>
                      <a:xfrm>
                        <a:off x="811980" y="5718417"/>
                        <a:ext cx="838199" cy="609600"/>
                        <a:chOff x="5867400" y="1219200"/>
                        <a:chExt cx="1066799" cy="762000"/>
                      </a:xfrm>
                    </p:grpSpPr>
                    <p:sp>
                      <p:nvSpPr>
                        <p:cNvPr id="2618" name="Shape 852"/>
                        <p:cNvSpPr/>
                        <p:nvPr/>
                      </p:nvSpPr>
                      <p:spPr>
                        <a:xfrm>
                          <a:off x="5867400" y="1219200"/>
                          <a:ext cx="1066799" cy="76200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>
                          <a:gsLst>
                            <a:gs pos="0">
                              <a:srgbClr val="DBC3F7"/>
                            </a:gs>
                            <a:gs pos="35000">
                              <a:srgbClr val="E6D6F8"/>
                            </a:gs>
                            <a:gs pos="100000">
                              <a:srgbClr val="F6EFFC"/>
                            </a:gs>
                          </a:gsLst>
                          <a:lin ang="16200000" scaled="0"/>
                        </a:gradFill>
                        <a:ln w="9525" cap="flat">
                          <a:solidFill>
                            <a:srgbClr val="7C6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619" name="Shape 853"/>
                        <p:cNvSpPr/>
                        <p:nvPr/>
                      </p:nvSpPr>
                      <p:spPr>
                        <a:xfrm>
                          <a:off x="5868837" y="1219200"/>
                          <a:ext cx="1065360" cy="152399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>
                          <a:gsLst>
                            <a:gs pos="0">
                              <a:srgbClr val="DBC3F7"/>
                            </a:gs>
                            <a:gs pos="35000">
                              <a:srgbClr val="E6D6F8"/>
                            </a:gs>
                            <a:gs pos="100000">
                              <a:srgbClr val="F6EFFC"/>
                            </a:gs>
                          </a:gsLst>
                          <a:lin ang="16200000" scaled="0"/>
                        </a:gradFill>
                        <a:ln w="9525" cap="flat">
                          <a:solidFill>
                            <a:srgbClr val="2F243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</p:grpSp>
                  <p:sp>
                    <p:nvSpPr>
                      <p:cNvPr id="2616" name="Shape 854"/>
                      <p:cNvSpPr/>
                      <p:nvPr/>
                    </p:nvSpPr>
                    <p:spPr>
                      <a:xfrm>
                        <a:off x="950141" y="5908917"/>
                        <a:ext cx="357235" cy="358199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</p:sp>
                  <p:sp>
                    <p:nvSpPr>
                      <p:cNvPr id="2617" name="Shape 855"/>
                      <p:cNvSpPr/>
                      <p:nvPr/>
                    </p:nvSpPr>
                    <p:spPr>
                      <a:xfrm>
                        <a:off x="1288232" y="5899392"/>
                        <a:ext cx="204834" cy="205387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</p:sp>
                </p:grpSp>
                <p:sp>
                  <p:nvSpPr>
                    <p:cNvPr id="2614" name="Shape 856"/>
                    <p:cNvSpPr/>
                    <p:nvPr/>
                  </p:nvSpPr>
                  <p:spPr>
                    <a:xfrm>
                      <a:off x="1714400" y="2032985"/>
                      <a:ext cx="204834" cy="20538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</p:sp>
              </p:grpSp>
              <p:sp>
                <p:nvSpPr>
                  <p:cNvPr id="2607" name="Shape 857"/>
                  <p:cNvSpPr/>
                  <p:nvPr/>
                </p:nvSpPr>
                <p:spPr>
                  <a:xfrm rot="3372250">
                    <a:off x="4354122" y="5507991"/>
                    <a:ext cx="112411" cy="45717"/>
                  </a:xfrm>
                  <a:prstGeom prst="rightArrow">
                    <a:avLst>
                      <a:gd name="adj1" fmla="val 98687"/>
                      <a:gd name="adj2" fmla="val 43643"/>
                    </a:avLst>
                  </a:prstGeom>
                  <a:solidFill>
                    <a:schemeClr val="accent1"/>
                  </a:solidFill>
                  <a:ln w="25400" cap="flat">
                    <a:solidFill>
                      <a:srgbClr val="395E8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spAutoFit/>
                  </a:bodyPr>
                  <a:lstStyle/>
                  <a:p>
                    <a:endParaRPr/>
                  </a:p>
                </p:txBody>
              </p:sp>
              <p:grpSp>
                <p:nvGrpSpPr>
                  <p:cNvPr id="2608" name="Shape 858"/>
                  <p:cNvGrpSpPr/>
                  <p:nvPr/>
                </p:nvGrpSpPr>
                <p:grpSpPr>
                  <a:xfrm>
                    <a:off x="4195087" y="5651146"/>
                    <a:ext cx="130923" cy="122584"/>
                    <a:chOff x="3876675" y="5660641"/>
                    <a:chExt cx="130923" cy="122584"/>
                  </a:xfrm>
                </p:grpSpPr>
                <p:sp>
                  <p:nvSpPr>
                    <p:cNvPr id="2609" name="Shape 859"/>
                    <p:cNvSpPr/>
                    <p:nvPr/>
                  </p:nvSpPr>
                  <p:spPr>
                    <a:xfrm>
                      <a:off x="3876675" y="5737507"/>
                      <a:ext cx="130923" cy="45718"/>
                    </a:xfrm>
                    <a:prstGeom prst="trapezoid">
                      <a:avLst>
                        <a:gd name="adj" fmla="val 25000"/>
                      </a:avLst>
                    </a:prstGeom>
                    <a:solidFill>
                      <a:srgbClr val="595959"/>
                    </a:solidFill>
                    <a:ln w="9525" cap="flat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610" name="Shape 860"/>
                    <p:cNvSpPr/>
                    <p:nvPr/>
                  </p:nvSpPr>
                  <p:spPr>
                    <a:xfrm>
                      <a:off x="3886200" y="5660641"/>
                      <a:ext cx="109445" cy="104786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w="9525" cap="flat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cxnSp>
                  <p:nvCxnSpPr>
                    <p:cNvPr id="2611" name="Shape 861"/>
                    <p:cNvCxnSpPr/>
                    <p:nvPr/>
                  </p:nvCxnSpPr>
                  <p:spPr>
                    <a:xfrm>
                      <a:off x="3943303" y="5671448"/>
                      <a:ext cx="0" cy="54653"/>
                    </a:xfrm>
                    <a:prstGeom prst="straightConnector1">
                      <a:avLst/>
                    </a:prstGeom>
                    <a:noFill/>
                    <a:ln w="9525" cap="flat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2612" name="Shape 862"/>
                    <p:cNvCxnSpPr/>
                    <p:nvPr/>
                  </p:nvCxnSpPr>
                  <p:spPr>
                    <a:xfrm flipH="1">
                      <a:off x="3943302" y="5698775"/>
                      <a:ext cx="22510" cy="27326"/>
                    </a:xfrm>
                    <a:prstGeom prst="straightConnector1">
                      <a:avLst/>
                    </a:prstGeom>
                    <a:noFill/>
                    <a:ln w="9525" cap="flat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</p:grpSp>
            <p:sp>
              <p:nvSpPr>
                <p:cNvPr id="2593" name="Shape 863"/>
                <p:cNvSpPr txBox="1"/>
                <p:nvPr/>
              </p:nvSpPr>
              <p:spPr>
                <a:xfrm>
                  <a:off x="2620140" y="4932944"/>
                  <a:ext cx="1775934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25000"/>
                    <a:buFont typeface="Calibri"/>
                    <a:buNone/>
                  </a:pPr>
                  <a:r>
                    <a:rPr lang="en-US" sz="14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  <a:rtl val="0"/>
                    </a:rPr>
                    <a:t>Workflow Interpreter</a:t>
                  </a:r>
                </a:p>
              </p:txBody>
            </p:sp>
          </p:grpSp>
          <p:grpSp>
            <p:nvGrpSpPr>
              <p:cNvPr id="2313" name="Shape 864"/>
              <p:cNvGrpSpPr/>
              <p:nvPr/>
            </p:nvGrpSpPr>
            <p:grpSpPr>
              <a:xfrm>
                <a:off x="5463013" y="3110676"/>
                <a:ext cx="1623584" cy="1156524"/>
                <a:chOff x="4208189" y="3627120"/>
                <a:chExt cx="1623584" cy="1156524"/>
              </a:xfrm>
            </p:grpSpPr>
            <p:grpSp>
              <p:nvGrpSpPr>
                <p:cNvPr id="2405" name="Shape 865"/>
                <p:cNvGrpSpPr/>
                <p:nvPr/>
              </p:nvGrpSpPr>
              <p:grpSpPr>
                <a:xfrm>
                  <a:off x="4383975" y="3627120"/>
                  <a:ext cx="1264762" cy="766208"/>
                  <a:chOff x="5554153" y="2724742"/>
                  <a:chExt cx="1646553" cy="1095249"/>
                </a:xfrm>
              </p:grpSpPr>
              <p:grpSp>
                <p:nvGrpSpPr>
                  <p:cNvPr id="2407" name="Shape 866"/>
                  <p:cNvGrpSpPr/>
                  <p:nvPr/>
                </p:nvGrpSpPr>
                <p:grpSpPr>
                  <a:xfrm>
                    <a:off x="5554153" y="2724742"/>
                    <a:ext cx="1646553" cy="1095249"/>
                    <a:chOff x="3637087" y="5345842"/>
                    <a:chExt cx="1646553" cy="1095249"/>
                  </a:xfrm>
                </p:grpSpPr>
                <p:grpSp>
                  <p:nvGrpSpPr>
                    <p:cNvPr id="2458" name="Shape 867"/>
                    <p:cNvGrpSpPr/>
                    <p:nvPr/>
                  </p:nvGrpSpPr>
                  <p:grpSpPr>
                    <a:xfrm>
                      <a:off x="3637087" y="5707153"/>
                      <a:ext cx="1646553" cy="733938"/>
                      <a:chOff x="3637087" y="5707153"/>
                      <a:chExt cx="1646553" cy="733938"/>
                    </a:xfrm>
                  </p:grpSpPr>
                  <p:grpSp>
                    <p:nvGrpSpPr>
                      <p:cNvPr id="2477" name="Shape 868"/>
                      <p:cNvGrpSpPr/>
                      <p:nvPr/>
                    </p:nvGrpSpPr>
                    <p:grpSpPr>
                      <a:xfrm>
                        <a:off x="3637087" y="5866332"/>
                        <a:ext cx="1646553" cy="574759"/>
                        <a:chOff x="3637087" y="5866332"/>
                        <a:chExt cx="1646553" cy="574759"/>
                      </a:xfrm>
                    </p:grpSpPr>
                    <p:grpSp>
                      <p:nvGrpSpPr>
                        <p:cNvPr id="2483" name="Shape 869"/>
                        <p:cNvGrpSpPr/>
                        <p:nvPr/>
                      </p:nvGrpSpPr>
                      <p:grpSpPr>
                        <a:xfrm>
                          <a:off x="3637087" y="5943600"/>
                          <a:ext cx="477712" cy="497492"/>
                          <a:chOff x="3637087" y="5943600"/>
                          <a:chExt cx="477712" cy="497492"/>
                        </a:xfrm>
                      </p:grpSpPr>
                      <p:sp>
                        <p:nvSpPr>
                          <p:cNvPr id="2565" name="Shape 870"/>
                          <p:cNvSpPr/>
                          <p:nvPr/>
                        </p:nvSpPr>
                        <p:spPr>
                          <a:xfrm>
                            <a:off x="3637087" y="5943600"/>
                            <a:ext cx="477712" cy="497492"/>
                          </a:xfrm>
                          <a:prstGeom prst="cube">
                            <a:avLst>
                              <a:gd name="adj" fmla="val 25000"/>
                            </a:avLst>
                          </a:prstGeom>
                          <a:gradFill>
                            <a:gsLst>
                              <a:gs pos="0">
                                <a:srgbClr val="FFC0BE"/>
                              </a:gs>
                              <a:gs pos="35000">
                                <a:srgbClr val="FFD2D2"/>
                              </a:gs>
                              <a:gs pos="100000">
                                <a:srgbClr val="FFEEEE"/>
                              </a:gs>
                            </a:gsLst>
                            <a:lin ang="16200000" scaled="0"/>
                          </a:gradFill>
                          <a:ln w="9525" cap="flat">
                            <a:solidFill>
                              <a:srgbClr val="BE4B48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lIns="91425" tIns="45700" rIns="91425" bIns="45700" anchor="ctr" anchorCtr="0">
                            <a:spAutoFit/>
                          </a:bodyPr>
                          <a:lstStyle/>
                          <a:p>
                            <a:endParaRPr/>
                          </a:p>
                        </p:txBody>
                      </p:sp>
                      <p:grpSp>
                        <p:nvGrpSpPr>
                          <p:cNvPr id="2566" name="Shape 871"/>
                          <p:cNvGrpSpPr/>
                          <p:nvPr/>
                        </p:nvGrpSpPr>
                        <p:grpSpPr>
                          <a:xfrm>
                            <a:off x="3684778" y="6103143"/>
                            <a:ext cx="265816" cy="299889"/>
                            <a:chOff x="3493810" y="6215651"/>
                            <a:chExt cx="265816" cy="299889"/>
                          </a:xfrm>
                        </p:grpSpPr>
                        <p:grpSp>
                          <p:nvGrpSpPr>
                            <p:cNvPr id="2567" name="Shape 872"/>
                            <p:cNvGrpSpPr/>
                            <p:nvPr/>
                          </p:nvGrpSpPr>
                          <p:grpSpPr>
                            <a:xfrm>
                              <a:off x="3493810" y="6215651"/>
                              <a:ext cx="74849" cy="117974"/>
                              <a:chOff x="4038600" y="6054226"/>
                              <a:chExt cx="74849" cy="117974"/>
                            </a:xfrm>
                          </p:grpSpPr>
                          <p:sp>
                            <p:nvSpPr>
                              <p:cNvPr id="2589" name="Shape 873"/>
                              <p:cNvSpPr/>
                              <p:nvPr/>
                            </p:nvSpPr>
                            <p:spPr>
                              <a:xfrm>
                                <a:off x="4038600" y="6054226"/>
                                <a:ext cx="74849" cy="11797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lt1"/>
                              </a:solidFill>
                              <a:ln w="9525" cap="flat">
                                <a:solidFill>
                                  <a:schemeClr val="accent2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 lIns="91425" tIns="45700" rIns="91425" bIns="45700" anchor="ctr" anchorCtr="0">
                                <a:spAutoFit/>
                              </a:bodyPr>
                              <a:lstStyle/>
                              <a:p>
                                <a:endParaRPr/>
                              </a:p>
                            </p:txBody>
                          </p:sp>
                          <p:cxnSp>
                            <p:nvCxnSpPr>
                              <p:cNvPr id="2590" name="Shape 874"/>
                              <p:cNvCxnSpPr/>
                              <p:nvPr/>
                            </p:nvCxnSpPr>
                            <p:spPr>
                              <a:xfrm>
                                <a:off x="4076026" y="6054226"/>
                                <a:ext cx="0" cy="117974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591" name="Shape 875"/>
                              <p:cNvCxnSpPr/>
                              <p:nvPr/>
                            </p:nvCxnSpPr>
                            <p:spPr>
                              <a:xfrm>
                                <a:off x="4038600" y="6113212"/>
                                <a:ext cx="74849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  <p:grpSp>
                          <p:nvGrpSpPr>
                            <p:cNvPr id="2568" name="Shape 876"/>
                            <p:cNvGrpSpPr/>
                            <p:nvPr/>
                          </p:nvGrpSpPr>
                          <p:grpSpPr>
                            <a:xfrm>
                              <a:off x="3590768" y="6215651"/>
                              <a:ext cx="74849" cy="117974"/>
                              <a:chOff x="4038600" y="6054226"/>
                              <a:chExt cx="74849" cy="117974"/>
                            </a:xfrm>
                          </p:grpSpPr>
                          <p:sp>
                            <p:nvSpPr>
                              <p:cNvPr id="2586" name="Shape 877"/>
                              <p:cNvSpPr/>
                              <p:nvPr/>
                            </p:nvSpPr>
                            <p:spPr>
                              <a:xfrm>
                                <a:off x="4038600" y="6054226"/>
                                <a:ext cx="74849" cy="11797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lt1"/>
                              </a:solidFill>
                              <a:ln w="9525" cap="flat">
                                <a:solidFill>
                                  <a:schemeClr val="accent2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 lIns="91425" tIns="45700" rIns="91425" bIns="45700" anchor="ctr" anchorCtr="0">
                                <a:spAutoFit/>
                              </a:bodyPr>
                              <a:lstStyle/>
                              <a:p>
                                <a:endParaRPr/>
                              </a:p>
                            </p:txBody>
                          </p:sp>
                          <p:cxnSp>
                            <p:nvCxnSpPr>
                              <p:cNvPr id="2587" name="Shape 878"/>
                              <p:cNvCxnSpPr/>
                              <p:nvPr/>
                            </p:nvCxnSpPr>
                            <p:spPr>
                              <a:xfrm>
                                <a:off x="4076026" y="6054226"/>
                                <a:ext cx="0" cy="117974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588" name="Shape 879"/>
                              <p:cNvCxnSpPr/>
                              <p:nvPr/>
                            </p:nvCxnSpPr>
                            <p:spPr>
                              <a:xfrm>
                                <a:off x="4038600" y="6113212"/>
                                <a:ext cx="74849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  <p:grpSp>
                          <p:nvGrpSpPr>
                            <p:cNvPr id="2569" name="Shape 880"/>
                            <p:cNvGrpSpPr/>
                            <p:nvPr/>
                          </p:nvGrpSpPr>
                          <p:grpSpPr>
                            <a:xfrm>
                              <a:off x="3683636" y="6215651"/>
                              <a:ext cx="74849" cy="117974"/>
                              <a:chOff x="4038600" y="6054226"/>
                              <a:chExt cx="74849" cy="117974"/>
                            </a:xfrm>
                          </p:grpSpPr>
                          <p:sp>
                            <p:nvSpPr>
                              <p:cNvPr id="2583" name="Shape 881"/>
                              <p:cNvSpPr/>
                              <p:nvPr/>
                            </p:nvSpPr>
                            <p:spPr>
                              <a:xfrm>
                                <a:off x="4038600" y="6054226"/>
                                <a:ext cx="74849" cy="11797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lt1"/>
                              </a:solidFill>
                              <a:ln w="9525" cap="flat">
                                <a:solidFill>
                                  <a:schemeClr val="accent2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 lIns="91425" tIns="45700" rIns="91425" bIns="45700" anchor="ctr" anchorCtr="0">
                                <a:spAutoFit/>
                              </a:bodyPr>
                              <a:lstStyle/>
                              <a:p>
                                <a:endParaRPr/>
                              </a:p>
                            </p:txBody>
                          </p:sp>
                          <p:cxnSp>
                            <p:nvCxnSpPr>
                              <p:cNvPr id="2584" name="Shape 882"/>
                              <p:cNvCxnSpPr/>
                              <p:nvPr/>
                            </p:nvCxnSpPr>
                            <p:spPr>
                              <a:xfrm>
                                <a:off x="4076026" y="6054226"/>
                                <a:ext cx="0" cy="117974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585" name="Shape 883"/>
                              <p:cNvCxnSpPr/>
                              <p:nvPr/>
                            </p:nvCxnSpPr>
                            <p:spPr>
                              <a:xfrm>
                                <a:off x="4038600" y="6113212"/>
                                <a:ext cx="74849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  <p:grpSp>
                          <p:nvGrpSpPr>
                            <p:cNvPr id="2570" name="Shape 884"/>
                            <p:cNvGrpSpPr/>
                            <p:nvPr/>
                          </p:nvGrpSpPr>
                          <p:grpSpPr>
                            <a:xfrm>
                              <a:off x="3494950" y="6397567"/>
                              <a:ext cx="264676" cy="117974"/>
                              <a:chOff x="4039005" y="6270922"/>
                              <a:chExt cx="264676" cy="117974"/>
                            </a:xfrm>
                          </p:grpSpPr>
                          <p:grpSp>
                            <p:nvGrpSpPr>
                              <p:cNvPr id="2571" name="Shape 885"/>
                              <p:cNvGrpSpPr/>
                              <p:nvPr/>
                            </p:nvGrpSpPr>
                            <p:grpSpPr>
                              <a:xfrm>
                                <a:off x="4039005" y="6270922"/>
                                <a:ext cx="74849" cy="117974"/>
                                <a:chOff x="4038600" y="6054226"/>
                                <a:chExt cx="74849" cy="117974"/>
                              </a:xfrm>
                            </p:grpSpPr>
                            <p:sp>
                              <p:nvSpPr>
                                <p:cNvPr id="2580" name="Shape 886"/>
                                <p:cNvSpPr/>
                                <p:nvPr/>
                              </p:nvSpPr>
                              <p:spPr>
                                <a:xfrm>
                                  <a:off x="4038600" y="6054226"/>
                                  <a:ext cx="74849" cy="117974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lt1"/>
                                </a:solidFill>
                                <a:ln w="9525" cap="flat">
                                  <a:solidFill>
                                    <a:schemeClr val="accent2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  <p:txBody>
                                <a:bodyPr lIns="91425" tIns="45700" rIns="91425" bIns="45700" anchor="ctr" anchorCtr="0">
                                  <a:spAutoFit/>
                                </a:bodyPr>
                                <a:lstStyle/>
                                <a:p>
                                  <a:endParaRPr/>
                                </a:p>
                              </p:txBody>
                            </p:sp>
                            <p:cxnSp>
                              <p:nvCxnSpPr>
                                <p:cNvPr id="2581" name="Shape 887"/>
                                <p:cNvCxnSpPr/>
                                <p:nvPr/>
                              </p:nvCxnSpPr>
                              <p:spPr>
                                <a:xfrm>
                                  <a:off x="4076026" y="6054226"/>
                                  <a:ext cx="0" cy="117974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  <p:cxnSp>
                              <p:nvCxnSpPr>
                                <p:cNvPr id="2582" name="Shape 888"/>
                                <p:cNvCxnSpPr/>
                                <p:nvPr/>
                              </p:nvCxnSpPr>
                              <p:spPr>
                                <a:xfrm>
                                  <a:off x="4038600" y="6113212"/>
                                  <a:ext cx="74849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</p:grpSp>
                          <p:grpSp>
                            <p:nvGrpSpPr>
                              <p:cNvPr id="2572" name="Shape 889"/>
                              <p:cNvGrpSpPr/>
                              <p:nvPr/>
                            </p:nvGrpSpPr>
                            <p:grpSpPr>
                              <a:xfrm>
                                <a:off x="4131871" y="6270922"/>
                                <a:ext cx="74849" cy="117974"/>
                                <a:chOff x="4038600" y="6054226"/>
                                <a:chExt cx="74849" cy="117974"/>
                              </a:xfrm>
                            </p:grpSpPr>
                            <p:sp>
                              <p:nvSpPr>
                                <p:cNvPr id="2577" name="Shape 890"/>
                                <p:cNvSpPr/>
                                <p:nvPr/>
                              </p:nvSpPr>
                              <p:spPr>
                                <a:xfrm>
                                  <a:off x="4038600" y="6054226"/>
                                  <a:ext cx="74849" cy="117974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lt1"/>
                                </a:solidFill>
                                <a:ln w="9525" cap="flat">
                                  <a:solidFill>
                                    <a:schemeClr val="accent2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  <p:txBody>
                                <a:bodyPr lIns="91425" tIns="45700" rIns="91425" bIns="45700" anchor="ctr" anchorCtr="0">
                                  <a:spAutoFit/>
                                </a:bodyPr>
                                <a:lstStyle/>
                                <a:p>
                                  <a:endParaRPr/>
                                </a:p>
                              </p:txBody>
                            </p:sp>
                            <p:cxnSp>
                              <p:nvCxnSpPr>
                                <p:cNvPr id="2578" name="Shape 891"/>
                                <p:cNvCxnSpPr/>
                                <p:nvPr/>
                              </p:nvCxnSpPr>
                              <p:spPr>
                                <a:xfrm>
                                  <a:off x="4076026" y="6054226"/>
                                  <a:ext cx="0" cy="117974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  <p:cxnSp>
                              <p:nvCxnSpPr>
                                <p:cNvPr id="2579" name="Shape 892"/>
                                <p:cNvCxnSpPr/>
                                <p:nvPr/>
                              </p:nvCxnSpPr>
                              <p:spPr>
                                <a:xfrm>
                                  <a:off x="4038600" y="6113212"/>
                                  <a:ext cx="74849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</p:grpSp>
                          <p:grpSp>
                            <p:nvGrpSpPr>
                              <p:cNvPr id="2573" name="Shape 893"/>
                              <p:cNvGrpSpPr/>
                              <p:nvPr/>
                            </p:nvGrpSpPr>
                            <p:grpSpPr>
                              <a:xfrm>
                                <a:off x="4228831" y="6270922"/>
                                <a:ext cx="74849" cy="117974"/>
                                <a:chOff x="4038600" y="6054226"/>
                                <a:chExt cx="74849" cy="117974"/>
                              </a:xfrm>
                            </p:grpSpPr>
                            <p:sp>
                              <p:nvSpPr>
                                <p:cNvPr id="2574" name="Shape 894"/>
                                <p:cNvSpPr/>
                                <p:nvPr/>
                              </p:nvSpPr>
                              <p:spPr>
                                <a:xfrm>
                                  <a:off x="4038600" y="6054226"/>
                                  <a:ext cx="74849" cy="117974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lt1"/>
                                </a:solidFill>
                                <a:ln w="9525" cap="flat">
                                  <a:solidFill>
                                    <a:schemeClr val="accent2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  <p:txBody>
                                <a:bodyPr lIns="91425" tIns="45700" rIns="91425" bIns="45700" anchor="ctr" anchorCtr="0">
                                  <a:spAutoFit/>
                                </a:bodyPr>
                                <a:lstStyle/>
                                <a:p>
                                  <a:endParaRPr/>
                                </a:p>
                              </p:txBody>
                            </p:sp>
                            <p:cxnSp>
                              <p:nvCxnSpPr>
                                <p:cNvPr id="2575" name="Shape 895"/>
                                <p:cNvCxnSpPr/>
                                <p:nvPr/>
                              </p:nvCxnSpPr>
                              <p:spPr>
                                <a:xfrm>
                                  <a:off x="4076026" y="6054226"/>
                                  <a:ext cx="0" cy="117974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  <p:cxnSp>
                              <p:nvCxnSpPr>
                                <p:cNvPr id="2576" name="Shape 896"/>
                                <p:cNvCxnSpPr/>
                                <p:nvPr/>
                              </p:nvCxnSpPr>
                              <p:spPr>
                                <a:xfrm>
                                  <a:off x="4038600" y="6113212"/>
                                  <a:ext cx="74849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</p:grpSp>
                        </p:grpSp>
                      </p:grpSp>
                    </p:grpSp>
                    <p:grpSp>
                      <p:nvGrpSpPr>
                        <p:cNvPr id="2484" name="Shape 897"/>
                        <p:cNvGrpSpPr/>
                        <p:nvPr/>
                      </p:nvGrpSpPr>
                      <p:grpSpPr>
                        <a:xfrm>
                          <a:off x="3995646" y="5866332"/>
                          <a:ext cx="957352" cy="574173"/>
                          <a:chOff x="3995646" y="5866332"/>
                          <a:chExt cx="957352" cy="574173"/>
                        </a:xfrm>
                      </p:grpSpPr>
                      <p:sp>
                        <p:nvSpPr>
                          <p:cNvPr id="2500" name="Shape 898"/>
                          <p:cNvSpPr/>
                          <p:nvPr/>
                        </p:nvSpPr>
                        <p:spPr>
                          <a:xfrm>
                            <a:off x="3995646" y="5866332"/>
                            <a:ext cx="957352" cy="574173"/>
                          </a:xfrm>
                          <a:prstGeom prst="cube">
                            <a:avLst>
                              <a:gd name="adj" fmla="val 25000"/>
                            </a:avLst>
                          </a:prstGeom>
                          <a:gradFill>
                            <a:gsLst>
                              <a:gs pos="0">
                                <a:srgbClr val="FFC0BE"/>
                              </a:gs>
                              <a:gs pos="35000">
                                <a:srgbClr val="FFD2D2"/>
                              </a:gs>
                              <a:gs pos="100000">
                                <a:srgbClr val="FFEEEE"/>
                              </a:gs>
                            </a:gsLst>
                            <a:lin ang="16200000" scaled="0"/>
                          </a:gradFill>
                          <a:ln w="9525" cap="flat">
                            <a:solidFill>
                              <a:srgbClr val="BE4B48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lIns="91425" tIns="45700" rIns="91425" bIns="45700" anchor="ctr" anchorCtr="0">
                            <a:spAutoFit/>
                          </a:bodyPr>
                          <a:lstStyle/>
                          <a:p>
                            <a:endParaRPr/>
                          </a:p>
                        </p:txBody>
                      </p:sp>
                      <p:grpSp>
                        <p:nvGrpSpPr>
                          <p:cNvPr id="2501" name="Shape 899"/>
                          <p:cNvGrpSpPr/>
                          <p:nvPr/>
                        </p:nvGrpSpPr>
                        <p:grpSpPr>
                          <a:xfrm>
                            <a:off x="4360067" y="6285057"/>
                            <a:ext cx="88104" cy="155448"/>
                            <a:chOff x="4337780" y="6285057"/>
                            <a:chExt cx="88104" cy="155448"/>
                          </a:xfrm>
                        </p:grpSpPr>
                        <p:sp>
                          <p:nvSpPr>
                            <p:cNvPr id="2563" name="Shape 900"/>
                            <p:cNvSpPr/>
                            <p:nvPr/>
                          </p:nvSpPr>
                          <p:spPr>
                            <a:xfrm>
                              <a:off x="4337780" y="6285057"/>
                              <a:ext cx="88104" cy="155448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 w="9525" cap="flat">
                              <a:solidFill>
                                <a:srgbClr val="8C3A38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  <p:txBody>
                            <a:bodyPr lIns="91425" tIns="45700" rIns="91425" bIns="45700" anchor="ctr" anchorCtr="0">
                              <a:spAutoFit/>
                            </a:bodyPr>
                            <a:lstStyle/>
                            <a:p>
                              <a:endParaRPr/>
                            </a:p>
                          </p:txBody>
                        </p:sp>
                        <p:sp>
                          <p:nvSpPr>
                            <p:cNvPr id="2564" name="Shape 901"/>
                            <p:cNvSpPr/>
                            <p:nvPr/>
                          </p:nvSpPr>
                          <p:spPr>
                            <a:xfrm>
                              <a:off x="4401312" y="6358701"/>
                              <a:ext cx="18286" cy="18286"/>
                            </a:xfrm>
                            <a:prstGeom prst="ellipse">
                              <a:avLst/>
                            </a:prstGeom>
                            <a:solidFill>
                              <a:srgbClr val="632423"/>
                            </a:solidFill>
                            <a:ln>
                              <a:noFill/>
                            </a:ln>
                          </p:spPr>
                          <p:txBody>
                            <a:bodyPr lIns="91425" tIns="45700" rIns="91425" bIns="45700" anchor="ctr" anchorCtr="0">
                              <a:spAutoFit/>
                            </a:bodyPr>
                            <a:lstStyle/>
                            <a:p>
                              <a:endParaRPr/>
                            </a:p>
                          </p:txBody>
                        </p:sp>
                      </p:grpSp>
                      <p:grpSp>
                        <p:nvGrpSpPr>
                          <p:cNvPr id="2502" name="Shape 902"/>
                          <p:cNvGrpSpPr/>
                          <p:nvPr/>
                        </p:nvGrpSpPr>
                        <p:grpSpPr>
                          <a:xfrm>
                            <a:off x="4038600" y="6103143"/>
                            <a:ext cx="736159" cy="117974"/>
                            <a:chOff x="4038600" y="6054226"/>
                            <a:chExt cx="736159" cy="117974"/>
                          </a:xfrm>
                        </p:grpSpPr>
                        <p:grpSp>
                          <p:nvGrpSpPr>
                            <p:cNvPr id="2529" name="Shape 903"/>
                            <p:cNvGrpSpPr/>
                            <p:nvPr/>
                          </p:nvGrpSpPr>
                          <p:grpSpPr>
                            <a:xfrm>
                              <a:off x="4038600" y="6054226"/>
                              <a:ext cx="357541" cy="117974"/>
                              <a:chOff x="4038600" y="6054226"/>
                              <a:chExt cx="357541" cy="117974"/>
                            </a:xfrm>
                          </p:grpSpPr>
                          <p:grpSp>
                            <p:nvGrpSpPr>
                              <p:cNvPr id="2547" name="Shape 904"/>
                              <p:cNvGrpSpPr/>
                              <p:nvPr/>
                            </p:nvGrpSpPr>
                            <p:grpSpPr>
                              <a:xfrm>
                                <a:off x="4038600" y="6054226"/>
                                <a:ext cx="74849" cy="117974"/>
                                <a:chOff x="4038600" y="6054226"/>
                                <a:chExt cx="74849" cy="117974"/>
                              </a:xfrm>
                            </p:grpSpPr>
                            <p:sp>
                              <p:nvSpPr>
                                <p:cNvPr id="2560" name="Shape 905"/>
                                <p:cNvSpPr/>
                                <p:nvPr/>
                              </p:nvSpPr>
                              <p:spPr>
                                <a:xfrm>
                                  <a:off x="4038600" y="6054226"/>
                                  <a:ext cx="74849" cy="117974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lt1"/>
                                </a:solidFill>
                                <a:ln w="9525" cap="flat">
                                  <a:solidFill>
                                    <a:schemeClr val="accent2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  <p:txBody>
                                <a:bodyPr lIns="91425" tIns="45700" rIns="91425" bIns="45700" anchor="ctr" anchorCtr="0">
                                  <a:spAutoFit/>
                                </a:bodyPr>
                                <a:lstStyle/>
                                <a:p>
                                  <a:endParaRPr/>
                                </a:p>
                              </p:txBody>
                            </p:sp>
                            <p:cxnSp>
                              <p:nvCxnSpPr>
                                <p:cNvPr id="2561" name="Shape 906"/>
                                <p:cNvCxnSpPr/>
                                <p:nvPr/>
                              </p:nvCxnSpPr>
                              <p:spPr>
                                <a:xfrm>
                                  <a:off x="4076026" y="6054226"/>
                                  <a:ext cx="0" cy="117974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  <p:cxnSp>
                              <p:nvCxnSpPr>
                                <p:cNvPr id="2562" name="Shape 907"/>
                                <p:cNvCxnSpPr/>
                                <p:nvPr/>
                              </p:nvCxnSpPr>
                              <p:spPr>
                                <a:xfrm>
                                  <a:off x="4038600" y="6113212"/>
                                  <a:ext cx="74849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</p:grpSp>
                          <p:grpSp>
                            <p:nvGrpSpPr>
                              <p:cNvPr id="2548" name="Shape 908"/>
                              <p:cNvGrpSpPr/>
                              <p:nvPr/>
                            </p:nvGrpSpPr>
                            <p:grpSpPr>
                              <a:xfrm>
                                <a:off x="4131465" y="6054226"/>
                                <a:ext cx="74849" cy="117974"/>
                                <a:chOff x="4038600" y="6054226"/>
                                <a:chExt cx="74849" cy="117974"/>
                              </a:xfrm>
                            </p:grpSpPr>
                            <p:sp>
                              <p:nvSpPr>
                                <p:cNvPr id="2557" name="Shape 909"/>
                                <p:cNvSpPr/>
                                <p:nvPr/>
                              </p:nvSpPr>
                              <p:spPr>
                                <a:xfrm>
                                  <a:off x="4038600" y="6054226"/>
                                  <a:ext cx="74849" cy="117974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lt1"/>
                                </a:solidFill>
                                <a:ln w="9525" cap="flat">
                                  <a:solidFill>
                                    <a:schemeClr val="accent2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  <p:txBody>
                                <a:bodyPr lIns="91425" tIns="45700" rIns="91425" bIns="45700" anchor="ctr" anchorCtr="0">
                                  <a:spAutoFit/>
                                </a:bodyPr>
                                <a:lstStyle/>
                                <a:p>
                                  <a:endParaRPr/>
                                </a:p>
                              </p:txBody>
                            </p:sp>
                            <p:cxnSp>
                              <p:nvCxnSpPr>
                                <p:cNvPr id="2558" name="Shape 910"/>
                                <p:cNvCxnSpPr/>
                                <p:nvPr/>
                              </p:nvCxnSpPr>
                              <p:spPr>
                                <a:xfrm>
                                  <a:off x="4076026" y="6054226"/>
                                  <a:ext cx="0" cy="117974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  <p:cxnSp>
                              <p:nvCxnSpPr>
                                <p:cNvPr id="2559" name="Shape 911"/>
                                <p:cNvCxnSpPr/>
                                <p:nvPr/>
                              </p:nvCxnSpPr>
                              <p:spPr>
                                <a:xfrm>
                                  <a:off x="4038600" y="6113212"/>
                                  <a:ext cx="74849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</p:grpSp>
                          <p:grpSp>
                            <p:nvGrpSpPr>
                              <p:cNvPr id="2549" name="Shape 912"/>
                              <p:cNvGrpSpPr/>
                              <p:nvPr/>
                            </p:nvGrpSpPr>
                            <p:grpSpPr>
                              <a:xfrm>
                                <a:off x="4228426" y="6054226"/>
                                <a:ext cx="74849" cy="117974"/>
                                <a:chOff x="4038600" y="6054226"/>
                                <a:chExt cx="74849" cy="117974"/>
                              </a:xfrm>
                            </p:grpSpPr>
                            <p:sp>
                              <p:nvSpPr>
                                <p:cNvPr id="2554" name="Shape 913"/>
                                <p:cNvSpPr/>
                                <p:nvPr/>
                              </p:nvSpPr>
                              <p:spPr>
                                <a:xfrm>
                                  <a:off x="4038600" y="6054226"/>
                                  <a:ext cx="74849" cy="117974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lt1"/>
                                </a:solidFill>
                                <a:ln w="9525" cap="flat">
                                  <a:solidFill>
                                    <a:schemeClr val="accent2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  <p:txBody>
                                <a:bodyPr lIns="91425" tIns="45700" rIns="91425" bIns="45700" anchor="ctr" anchorCtr="0">
                                  <a:spAutoFit/>
                                </a:bodyPr>
                                <a:lstStyle/>
                                <a:p>
                                  <a:endParaRPr/>
                                </a:p>
                              </p:txBody>
                            </p:sp>
                            <p:cxnSp>
                              <p:nvCxnSpPr>
                                <p:cNvPr id="2555" name="Shape 914"/>
                                <p:cNvCxnSpPr/>
                                <p:nvPr/>
                              </p:nvCxnSpPr>
                              <p:spPr>
                                <a:xfrm>
                                  <a:off x="4076026" y="6054226"/>
                                  <a:ext cx="0" cy="117974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  <p:cxnSp>
                              <p:nvCxnSpPr>
                                <p:cNvPr id="2556" name="Shape 915"/>
                                <p:cNvCxnSpPr/>
                                <p:nvPr/>
                              </p:nvCxnSpPr>
                              <p:spPr>
                                <a:xfrm>
                                  <a:off x="4038600" y="6113212"/>
                                  <a:ext cx="74849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</p:grpSp>
                          <p:grpSp>
                            <p:nvGrpSpPr>
                              <p:cNvPr id="2550" name="Shape 916"/>
                              <p:cNvGrpSpPr/>
                              <p:nvPr/>
                            </p:nvGrpSpPr>
                            <p:grpSpPr>
                              <a:xfrm>
                                <a:off x="4321291" y="6054226"/>
                                <a:ext cx="74849" cy="117974"/>
                                <a:chOff x="4038600" y="6054226"/>
                                <a:chExt cx="74849" cy="117974"/>
                              </a:xfrm>
                            </p:grpSpPr>
                            <p:sp>
                              <p:nvSpPr>
                                <p:cNvPr id="2551" name="Shape 917"/>
                                <p:cNvSpPr/>
                                <p:nvPr/>
                              </p:nvSpPr>
                              <p:spPr>
                                <a:xfrm>
                                  <a:off x="4038600" y="6054226"/>
                                  <a:ext cx="74849" cy="117974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lt1"/>
                                </a:solidFill>
                                <a:ln w="9525" cap="flat">
                                  <a:solidFill>
                                    <a:schemeClr val="accent2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  <p:txBody>
                                <a:bodyPr lIns="91425" tIns="45700" rIns="91425" bIns="45700" anchor="ctr" anchorCtr="0">
                                  <a:spAutoFit/>
                                </a:bodyPr>
                                <a:lstStyle/>
                                <a:p>
                                  <a:endParaRPr/>
                                </a:p>
                              </p:txBody>
                            </p:sp>
                            <p:cxnSp>
                              <p:nvCxnSpPr>
                                <p:cNvPr id="2552" name="Shape 918"/>
                                <p:cNvCxnSpPr/>
                                <p:nvPr/>
                              </p:nvCxnSpPr>
                              <p:spPr>
                                <a:xfrm>
                                  <a:off x="4076026" y="6054226"/>
                                  <a:ext cx="0" cy="117974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  <p:cxnSp>
                              <p:nvCxnSpPr>
                                <p:cNvPr id="2553" name="Shape 919"/>
                                <p:cNvCxnSpPr/>
                                <p:nvPr/>
                              </p:nvCxnSpPr>
                              <p:spPr>
                                <a:xfrm>
                                  <a:off x="4038600" y="6113212"/>
                                  <a:ext cx="74849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</p:grpSp>
                        </p:grpSp>
                        <p:grpSp>
                          <p:nvGrpSpPr>
                            <p:cNvPr id="2530" name="Shape 920"/>
                            <p:cNvGrpSpPr/>
                            <p:nvPr/>
                          </p:nvGrpSpPr>
                          <p:grpSpPr>
                            <a:xfrm>
                              <a:off x="4417217" y="6054226"/>
                              <a:ext cx="357541" cy="117974"/>
                              <a:chOff x="4038600" y="6054226"/>
                              <a:chExt cx="357541" cy="117974"/>
                            </a:xfrm>
                          </p:grpSpPr>
                          <p:grpSp>
                            <p:nvGrpSpPr>
                              <p:cNvPr id="2531" name="Shape 921"/>
                              <p:cNvGrpSpPr/>
                              <p:nvPr/>
                            </p:nvGrpSpPr>
                            <p:grpSpPr>
                              <a:xfrm>
                                <a:off x="4038600" y="6054226"/>
                                <a:ext cx="74849" cy="117974"/>
                                <a:chOff x="4038600" y="6054226"/>
                                <a:chExt cx="74849" cy="117974"/>
                              </a:xfrm>
                            </p:grpSpPr>
                            <p:sp>
                              <p:nvSpPr>
                                <p:cNvPr id="2544" name="Shape 922"/>
                                <p:cNvSpPr/>
                                <p:nvPr/>
                              </p:nvSpPr>
                              <p:spPr>
                                <a:xfrm>
                                  <a:off x="4038600" y="6054226"/>
                                  <a:ext cx="74849" cy="117974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lt1"/>
                                </a:solidFill>
                                <a:ln w="9525" cap="flat">
                                  <a:solidFill>
                                    <a:schemeClr val="accent2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  <p:txBody>
                                <a:bodyPr lIns="91425" tIns="45700" rIns="91425" bIns="45700" anchor="ctr" anchorCtr="0">
                                  <a:spAutoFit/>
                                </a:bodyPr>
                                <a:lstStyle/>
                                <a:p>
                                  <a:endParaRPr/>
                                </a:p>
                              </p:txBody>
                            </p:sp>
                            <p:cxnSp>
                              <p:nvCxnSpPr>
                                <p:cNvPr id="2545" name="Shape 923"/>
                                <p:cNvCxnSpPr/>
                                <p:nvPr/>
                              </p:nvCxnSpPr>
                              <p:spPr>
                                <a:xfrm>
                                  <a:off x="4076026" y="6054226"/>
                                  <a:ext cx="0" cy="117974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  <p:cxnSp>
                              <p:nvCxnSpPr>
                                <p:cNvPr id="2546" name="Shape 924"/>
                                <p:cNvCxnSpPr/>
                                <p:nvPr/>
                              </p:nvCxnSpPr>
                              <p:spPr>
                                <a:xfrm>
                                  <a:off x="4038600" y="6113212"/>
                                  <a:ext cx="74849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</p:grpSp>
                          <p:grpSp>
                            <p:nvGrpSpPr>
                              <p:cNvPr id="2532" name="Shape 925"/>
                              <p:cNvGrpSpPr/>
                              <p:nvPr/>
                            </p:nvGrpSpPr>
                            <p:grpSpPr>
                              <a:xfrm>
                                <a:off x="4131465" y="6054226"/>
                                <a:ext cx="74849" cy="117974"/>
                                <a:chOff x="4038600" y="6054226"/>
                                <a:chExt cx="74849" cy="117974"/>
                              </a:xfrm>
                            </p:grpSpPr>
                            <p:sp>
                              <p:nvSpPr>
                                <p:cNvPr id="2541" name="Shape 926"/>
                                <p:cNvSpPr/>
                                <p:nvPr/>
                              </p:nvSpPr>
                              <p:spPr>
                                <a:xfrm>
                                  <a:off x="4038600" y="6054226"/>
                                  <a:ext cx="74849" cy="117974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lt1"/>
                                </a:solidFill>
                                <a:ln w="9525" cap="flat">
                                  <a:solidFill>
                                    <a:schemeClr val="accent2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  <p:txBody>
                                <a:bodyPr lIns="91425" tIns="45700" rIns="91425" bIns="45700" anchor="ctr" anchorCtr="0">
                                  <a:spAutoFit/>
                                </a:bodyPr>
                                <a:lstStyle/>
                                <a:p>
                                  <a:endParaRPr/>
                                </a:p>
                              </p:txBody>
                            </p:sp>
                            <p:cxnSp>
                              <p:nvCxnSpPr>
                                <p:cNvPr id="2542" name="Shape 927"/>
                                <p:cNvCxnSpPr/>
                                <p:nvPr/>
                              </p:nvCxnSpPr>
                              <p:spPr>
                                <a:xfrm>
                                  <a:off x="4076026" y="6054226"/>
                                  <a:ext cx="0" cy="117974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  <p:cxnSp>
                              <p:nvCxnSpPr>
                                <p:cNvPr id="2543" name="Shape 928"/>
                                <p:cNvCxnSpPr/>
                                <p:nvPr/>
                              </p:nvCxnSpPr>
                              <p:spPr>
                                <a:xfrm>
                                  <a:off x="4038600" y="6113212"/>
                                  <a:ext cx="74849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</p:grpSp>
                          <p:grpSp>
                            <p:nvGrpSpPr>
                              <p:cNvPr id="2533" name="Shape 929"/>
                              <p:cNvGrpSpPr/>
                              <p:nvPr/>
                            </p:nvGrpSpPr>
                            <p:grpSpPr>
                              <a:xfrm>
                                <a:off x="4228426" y="6054226"/>
                                <a:ext cx="74849" cy="117974"/>
                                <a:chOff x="4038600" y="6054226"/>
                                <a:chExt cx="74849" cy="117974"/>
                              </a:xfrm>
                            </p:grpSpPr>
                            <p:sp>
                              <p:nvSpPr>
                                <p:cNvPr id="2538" name="Shape 930"/>
                                <p:cNvSpPr/>
                                <p:nvPr/>
                              </p:nvSpPr>
                              <p:spPr>
                                <a:xfrm>
                                  <a:off x="4038600" y="6054226"/>
                                  <a:ext cx="74849" cy="117974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lt1"/>
                                </a:solidFill>
                                <a:ln w="9525" cap="flat">
                                  <a:solidFill>
                                    <a:schemeClr val="accent2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  <p:txBody>
                                <a:bodyPr lIns="91425" tIns="45700" rIns="91425" bIns="45700" anchor="ctr" anchorCtr="0">
                                  <a:spAutoFit/>
                                </a:bodyPr>
                                <a:lstStyle/>
                                <a:p>
                                  <a:endParaRPr/>
                                </a:p>
                              </p:txBody>
                            </p:sp>
                            <p:cxnSp>
                              <p:nvCxnSpPr>
                                <p:cNvPr id="2539" name="Shape 931"/>
                                <p:cNvCxnSpPr/>
                                <p:nvPr/>
                              </p:nvCxnSpPr>
                              <p:spPr>
                                <a:xfrm>
                                  <a:off x="4076026" y="6054226"/>
                                  <a:ext cx="0" cy="117974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  <p:cxnSp>
                              <p:nvCxnSpPr>
                                <p:cNvPr id="2540" name="Shape 932"/>
                                <p:cNvCxnSpPr/>
                                <p:nvPr/>
                              </p:nvCxnSpPr>
                              <p:spPr>
                                <a:xfrm>
                                  <a:off x="4038600" y="6113212"/>
                                  <a:ext cx="74849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</p:grpSp>
                          <p:grpSp>
                            <p:nvGrpSpPr>
                              <p:cNvPr id="2534" name="Shape 933"/>
                              <p:cNvGrpSpPr/>
                              <p:nvPr/>
                            </p:nvGrpSpPr>
                            <p:grpSpPr>
                              <a:xfrm>
                                <a:off x="4321291" y="6054226"/>
                                <a:ext cx="74849" cy="117974"/>
                                <a:chOff x="4038600" y="6054226"/>
                                <a:chExt cx="74849" cy="117974"/>
                              </a:xfrm>
                            </p:grpSpPr>
                            <p:sp>
                              <p:nvSpPr>
                                <p:cNvPr id="2535" name="Shape 934"/>
                                <p:cNvSpPr/>
                                <p:nvPr/>
                              </p:nvSpPr>
                              <p:spPr>
                                <a:xfrm>
                                  <a:off x="4038600" y="6054226"/>
                                  <a:ext cx="74849" cy="117974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lt1"/>
                                </a:solidFill>
                                <a:ln w="9525" cap="flat">
                                  <a:solidFill>
                                    <a:schemeClr val="accent2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  <p:txBody>
                                <a:bodyPr lIns="91425" tIns="45700" rIns="91425" bIns="45700" anchor="ctr" anchorCtr="0">
                                  <a:spAutoFit/>
                                </a:bodyPr>
                                <a:lstStyle/>
                                <a:p>
                                  <a:endParaRPr/>
                                </a:p>
                              </p:txBody>
                            </p:sp>
                            <p:cxnSp>
                              <p:nvCxnSpPr>
                                <p:cNvPr id="2536" name="Shape 935"/>
                                <p:cNvCxnSpPr/>
                                <p:nvPr/>
                              </p:nvCxnSpPr>
                              <p:spPr>
                                <a:xfrm>
                                  <a:off x="4076026" y="6054226"/>
                                  <a:ext cx="0" cy="117974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  <p:cxnSp>
                              <p:nvCxnSpPr>
                                <p:cNvPr id="2537" name="Shape 936"/>
                                <p:cNvCxnSpPr/>
                                <p:nvPr/>
                              </p:nvCxnSpPr>
                              <p:spPr>
                                <a:xfrm>
                                  <a:off x="4038600" y="6113212"/>
                                  <a:ext cx="74849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 cap="flat">
                                  <a:solidFill>
                                    <a:srgbClr val="BE4B48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cxnSp>
                          </p:grpSp>
                        </p:grpSp>
                      </p:grpSp>
                      <p:grpSp>
                        <p:nvGrpSpPr>
                          <p:cNvPr id="2503" name="Shape 937"/>
                          <p:cNvGrpSpPr/>
                          <p:nvPr/>
                        </p:nvGrpSpPr>
                        <p:grpSpPr>
                          <a:xfrm>
                            <a:off x="4039005" y="6285059"/>
                            <a:ext cx="264676" cy="117974"/>
                            <a:chOff x="4039005" y="6270922"/>
                            <a:chExt cx="264676" cy="117974"/>
                          </a:xfrm>
                        </p:grpSpPr>
                        <p:grpSp>
                          <p:nvGrpSpPr>
                            <p:cNvPr id="2517" name="Shape 938"/>
                            <p:cNvGrpSpPr/>
                            <p:nvPr/>
                          </p:nvGrpSpPr>
                          <p:grpSpPr>
                            <a:xfrm>
                              <a:off x="4039005" y="6270922"/>
                              <a:ext cx="74849" cy="117974"/>
                              <a:chOff x="4038600" y="6054226"/>
                              <a:chExt cx="74849" cy="117974"/>
                            </a:xfrm>
                          </p:grpSpPr>
                          <p:sp>
                            <p:nvSpPr>
                              <p:cNvPr id="2526" name="Shape 939"/>
                              <p:cNvSpPr/>
                              <p:nvPr/>
                            </p:nvSpPr>
                            <p:spPr>
                              <a:xfrm>
                                <a:off x="4038600" y="6054226"/>
                                <a:ext cx="74849" cy="11797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lt1"/>
                              </a:solidFill>
                              <a:ln w="9525" cap="flat">
                                <a:solidFill>
                                  <a:schemeClr val="accent2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 lIns="91425" tIns="45700" rIns="91425" bIns="45700" anchor="ctr" anchorCtr="0">
                                <a:spAutoFit/>
                              </a:bodyPr>
                              <a:lstStyle/>
                              <a:p>
                                <a:endParaRPr/>
                              </a:p>
                            </p:txBody>
                          </p:sp>
                          <p:cxnSp>
                            <p:nvCxnSpPr>
                              <p:cNvPr id="2527" name="Shape 940"/>
                              <p:cNvCxnSpPr/>
                              <p:nvPr/>
                            </p:nvCxnSpPr>
                            <p:spPr>
                              <a:xfrm>
                                <a:off x="4076026" y="6054226"/>
                                <a:ext cx="0" cy="117974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528" name="Shape 941"/>
                              <p:cNvCxnSpPr/>
                              <p:nvPr/>
                            </p:nvCxnSpPr>
                            <p:spPr>
                              <a:xfrm>
                                <a:off x="4038600" y="6113212"/>
                                <a:ext cx="74849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  <p:grpSp>
                          <p:nvGrpSpPr>
                            <p:cNvPr id="2518" name="Shape 942"/>
                            <p:cNvGrpSpPr/>
                            <p:nvPr/>
                          </p:nvGrpSpPr>
                          <p:grpSpPr>
                            <a:xfrm>
                              <a:off x="4131871" y="6270922"/>
                              <a:ext cx="74849" cy="117974"/>
                              <a:chOff x="4038600" y="6054226"/>
                              <a:chExt cx="74849" cy="117974"/>
                            </a:xfrm>
                          </p:grpSpPr>
                          <p:sp>
                            <p:nvSpPr>
                              <p:cNvPr id="2523" name="Shape 943"/>
                              <p:cNvSpPr/>
                              <p:nvPr/>
                            </p:nvSpPr>
                            <p:spPr>
                              <a:xfrm>
                                <a:off x="4038600" y="6054226"/>
                                <a:ext cx="74849" cy="11797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lt1"/>
                              </a:solidFill>
                              <a:ln w="9525" cap="flat">
                                <a:solidFill>
                                  <a:schemeClr val="accent2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 lIns="91425" tIns="45700" rIns="91425" bIns="45700" anchor="ctr" anchorCtr="0">
                                <a:spAutoFit/>
                              </a:bodyPr>
                              <a:lstStyle/>
                              <a:p>
                                <a:endParaRPr/>
                              </a:p>
                            </p:txBody>
                          </p:sp>
                          <p:cxnSp>
                            <p:nvCxnSpPr>
                              <p:cNvPr id="2524" name="Shape 944"/>
                              <p:cNvCxnSpPr/>
                              <p:nvPr/>
                            </p:nvCxnSpPr>
                            <p:spPr>
                              <a:xfrm>
                                <a:off x="4076026" y="6054226"/>
                                <a:ext cx="0" cy="117974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525" name="Shape 945"/>
                              <p:cNvCxnSpPr/>
                              <p:nvPr/>
                            </p:nvCxnSpPr>
                            <p:spPr>
                              <a:xfrm>
                                <a:off x="4038600" y="6113212"/>
                                <a:ext cx="74849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  <p:grpSp>
                          <p:nvGrpSpPr>
                            <p:cNvPr id="2519" name="Shape 946"/>
                            <p:cNvGrpSpPr/>
                            <p:nvPr/>
                          </p:nvGrpSpPr>
                          <p:grpSpPr>
                            <a:xfrm>
                              <a:off x="4228831" y="6270922"/>
                              <a:ext cx="74849" cy="117974"/>
                              <a:chOff x="4038600" y="6054226"/>
                              <a:chExt cx="74849" cy="117974"/>
                            </a:xfrm>
                          </p:grpSpPr>
                          <p:sp>
                            <p:nvSpPr>
                              <p:cNvPr id="2520" name="Shape 947"/>
                              <p:cNvSpPr/>
                              <p:nvPr/>
                            </p:nvSpPr>
                            <p:spPr>
                              <a:xfrm>
                                <a:off x="4038600" y="6054226"/>
                                <a:ext cx="74849" cy="11797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lt1"/>
                              </a:solidFill>
                              <a:ln w="9525" cap="flat">
                                <a:solidFill>
                                  <a:schemeClr val="accent2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 lIns="91425" tIns="45700" rIns="91425" bIns="45700" anchor="ctr" anchorCtr="0">
                                <a:spAutoFit/>
                              </a:bodyPr>
                              <a:lstStyle/>
                              <a:p>
                                <a:endParaRPr/>
                              </a:p>
                            </p:txBody>
                          </p:sp>
                          <p:cxnSp>
                            <p:nvCxnSpPr>
                              <p:cNvPr id="2521" name="Shape 948"/>
                              <p:cNvCxnSpPr/>
                              <p:nvPr/>
                            </p:nvCxnSpPr>
                            <p:spPr>
                              <a:xfrm>
                                <a:off x="4076026" y="6054226"/>
                                <a:ext cx="0" cy="117974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522" name="Shape 949"/>
                              <p:cNvCxnSpPr/>
                              <p:nvPr/>
                            </p:nvCxnSpPr>
                            <p:spPr>
                              <a:xfrm>
                                <a:off x="4038600" y="6113212"/>
                                <a:ext cx="74849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</p:grpSp>
                      <p:grpSp>
                        <p:nvGrpSpPr>
                          <p:cNvPr id="2504" name="Shape 950"/>
                          <p:cNvGrpSpPr/>
                          <p:nvPr/>
                        </p:nvGrpSpPr>
                        <p:grpSpPr>
                          <a:xfrm>
                            <a:off x="4511227" y="6285059"/>
                            <a:ext cx="264676" cy="117974"/>
                            <a:chOff x="4039005" y="6270922"/>
                            <a:chExt cx="264676" cy="117974"/>
                          </a:xfrm>
                        </p:grpSpPr>
                        <p:grpSp>
                          <p:nvGrpSpPr>
                            <p:cNvPr id="2505" name="Shape 951"/>
                            <p:cNvGrpSpPr/>
                            <p:nvPr/>
                          </p:nvGrpSpPr>
                          <p:grpSpPr>
                            <a:xfrm>
                              <a:off x="4039005" y="6270922"/>
                              <a:ext cx="74849" cy="117974"/>
                              <a:chOff x="4038600" y="6054226"/>
                              <a:chExt cx="74849" cy="117974"/>
                            </a:xfrm>
                          </p:grpSpPr>
                          <p:sp>
                            <p:nvSpPr>
                              <p:cNvPr id="2514" name="Shape 952"/>
                              <p:cNvSpPr/>
                              <p:nvPr/>
                            </p:nvSpPr>
                            <p:spPr>
                              <a:xfrm>
                                <a:off x="4038600" y="6054226"/>
                                <a:ext cx="74849" cy="11797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lt1"/>
                              </a:solidFill>
                              <a:ln w="9525" cap="flat">
                                <a:solidFill>
                                  <a:schemeClr val="accent2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 lIns="91425" tIns="45700" rIns="91425" bIns="45700" anchor="ctr" anchorCtr="0">
                                <a:spAutoFit/>
                              </a:bodyPr>
                              <a:lstStyle/>
                              <a:p>
                                <a:endParaRPr/>
                              </a:p>
                            </p:txBody>
                          </p:sp>
                          <p:cxnSp>
                            <p:nvCxnSpPr>
                              <p:cNvPr id="2515" name="Shape 953"/>
                              <p:cNvCxnSpPr/>
                              <p:nvPr/>
                            </p:nvCxnSpPr>
                            <p:spPr>
                              <a:xfrm>
                                <a:off x="4076026" y="6054226"/>
                                <a:ext cx="0" cy="117974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516" name="Shape 954"/>
                              <p:cNvCxnSpPr/>
                              <p:nvPr/>
                            </p:nvCxnSpPr>
                            <p:spPr>
                              <a:xfrm>
                                <a:off x="4038600" y="6113212"/>
                                <a:ext cx="74849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  <p:grpSp>
                          <p:nvGrpSpPr>
                            <p:cNvPr id="2506" name="Shape 955"/>
                            <p:cNvGrpSpPr/>
                            <p:nvPr/>
                          </p:nvGrpSpPr>
                          <p:grpSpPr>
                            <a:xfrm>
                              <a:off x="4131871" y="6270922"/>
                              <a:ext cx="74849" cy="117974"/>
                              <a:chOff x="4038600" y="6054226"/>
                              <a:chExt cx="74849" cy="117974"/>
                            </a:xfrm>
                          </p:grpSpPr>
                          <p:sp>
                            <p:nvSpPr>
                              <p:cNvPr id="2511" name="Shape 956"/>
                              <p:cNvSpPr/>
                              <p:nvPr/>
                            </p:nvSpPr>
                            <p:spPr>
                              <a:xfrm>
                                <a:off x="4038600" y="6054226"/>
                                <a:ext cx="74849" cy="11797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lt1"/>
                              </a:solidFill>
                              <a:ln w="9525" cap="flat">
                                <a:solidFill>
                                  <a:schemeClr val="accent2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 lIns="91425" tIns="45700" rIns="91425" bIns="45700" anchor="ctr" anchorCtr="0">
                                <a:spAutoFit/>
                              </a:bodyPr>
                              <a:lstStyle/>
                              <a:p>
                                <a:endParaRPr/>
                              </a:p>
                            </p:txBody>
                          </p:sp>
                          <p:cxnSp>
                            <p:nvCxnSpPr>
                              <p:cNvPr id="2512" name="Shape 957"/>
                              <p:cNvCxnSpPr/>
                              <p:nvPr/>
                            </p:nvCxnSpPr>
                            <p:spPr>
                              <a:xfrm>
                                <a:off x="4076026" y="6054226"/>
                                <a:ext cx="0" cy="117974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513" name="Shape 958"/>
                              <p:cNvCxnSpPr/>
                              <p:nvPr/>
                            </p:nvCxnSpPr>
                            <p:spPr>
                              <a:xfrm>
                                <a:off x="4038600" y="6113212"/>
                                <a:ext cx="74849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  <p:grpSp>
                          <p:nvGrpSpPr>
                            <p:cNvPr id="2507" name="Shape 959"/>
                            <p:cNvGrpSpPr/>
                            <p:nvPr/>
                          </p:nvGrpSpPr>
                          <p:grpSpPr>
                            <a:xfrm>
                              <a:off x="4228831" y="6270922"/>
                              <a:ext cx="74849" cy="117974"/>
                              <a:chOff x="4038600" y="6054226"/>
                              <a:chExt cx="74849" cy="117974"/>
                            </a:xfrm>
                          </p:grpSpPr>
                          <p:sp>
                            <p:nvSpPr>
                              <p:cNvPr id="2508" name="Shape 960"/>
                              <p:cNvSpPr/>
                              <p:nvPr/>
                            </p:nvSpPr>
                            <p:spPr>
                              <a:xfrm>
                                <a:off x="4038600" y="6054226"/>
                                <a:ext cx="74849" cy="11797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lt1"/>
                              </a:solidFill>
                              <a:ln w="9525" cap="flat">
                                <a:solidFill>
                                  <a:schemeClr val="accent2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 lIns="91425" tIns="45700" rIns="91425" bIns="45700" anchor="ctr" anchorCtr="0">
                                <a:spAutoFit/>
                              </a:bodyPr>
                              <a:lstStyle/>
                              <a:p>
                                <a:endParaRPr/>
                              </a:p>
                            </p:txBody>
                          </p:sp>
                          <p:cxnSp>
                            <p:nvCxnSpPr>
                              <p:cNvPr id="2509" name="Shape 961"/>
                              <p:cNvCxnSpPr/>
                              <p:nvPr/>
                            </p:nvCxnSpPr>
                            <p:spPr>
                              <a:xfrm>
                                <a:off x="4076026" y="6054226"/>
                                <a:ext cx="0" cy="117974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510" name="Shape 962"/>
                              <p:cNvCxnSpPr/>
                              <p:nvPr/>
                            </p:nvCxnSpPr>
                            <p:spPr>
                              <a:xfrm>
                                <a:off x="4038600" y="6113212"/>
                                <a:ext cx="74849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</p:grpSp>
                    </p:grpSp>
                    <p:grpSp>
                      <p:nvGrpSpPr>
                        <p:cNvPr id="2485" name="Shape 963"/>
                        <p:cNvGrpSpPr/>
                        <p:nvPr/>
                      </p:nvGrpSpPr>
                      <p:grpSpPr>
                        <a:xfrm>
                          <a:off x="4811476" y="6100762"/>
                          <a:ext cx="472164" cy="337364"/>
                          <a:chOff x="4811476" y="6100762"/>
                          <a:chExt cx="472164" cy="337364"/>
                        </a:xfrm>
                      </p:grpSpPr>
                      <p:sp>
                        <p:nvSpPr>
                          <p:cNvPr id="2486" name="Shape 964"/>
                          <p:cNvSpPr/>
                          <p:nvPr/>
                        </p:nvSpPr>
                        <p:spPr>
                          <a:xfrm>
                            <a:off x="4811476" y="6100762"/>
                            <a:ext cx="472164" cy="337364"/>
                          </a:xfrm>
                          <a:prstGeom prst="cube">
                            <a:avLst>
                              <a:gd name="adj" fmla="val 43522"/>
                            </a:avLst>
                          </a:prstGeom>
                          <a:gradFill>
                            <a:gsLst>
                              <a:gs pos="0">
                                <a:srgbClr val="FFC0BE"/>
                              </a:gs>
                              <a:gs pos="35000">
                                <a:srgbClr val="FFD2D2"/>
                              </a:gs>
                              <a:gs pos="100000">
                                <a:srgbClr val="FFEEEE"/>
                              </a:gs>
                            </a:gsLst>
                            <a:lin ang="16200000" scaled="0"/>
                          </a:gradFill>
                          <a:ln w="9525" cap="flat">
                            <a:solidFill>
                              <a:srgbClr val="BE4B48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lIns="91425" tIns="45700" rIns="91425" bIns="45700" anchor="ctr" anchorCtr="0">
                            <a:spAutoFit/>
                          </a:bodyPr>
                          <a:lstStyle/>
                          <a:p>
                            <a:endParaRPr/>
                          </a:p>
                        </p:txBody>
                      </p:sp>
                      <p:grpSp>
                        <p:nvGrpSpPr>
                          <p:cNvPr id="2487" name="Shape 965"/>
                          <p:cNvGrpSpPr/>
                          <p:nvPr/>
                        </p:nvGrpSpPr>
                        <p:grpSpPr>
                          <a:xfrm>
                            <a:off x="4827452" y="6285059"/>
                            <a:ext cx="264675" cy="117974"/>
                            <a:chOff x="4038600" y="6054226"/>
                            <a:chExt cx="264675" cy="117974"/>
                          </a:xfrm>
                        </p:grpSpPr>
                        <p:grpSp>
                          <p:nvGrpSpPr>
                            <p:cNvPr id="2488" name="Shape 966"/>
                            <p:cNvGrpSpPr/>
                            <p:nvPr/>
                          </p:nvGrpSpPr>
                          <p:grpSpPr>
                            <a:xfrm>
                              <a:off x="4038600" y="6054226"/>
                              <a:ext cx="74849" cy="117974"/>
                              <a:chOff x="4038600" y="6054226"/>
                              <a:chExt cx="74849" cy="117974"/>
                            </a:xfrm>
                          </p:grpSpPr>
                          <p:sp>
                            <p:nvSpPr>
                              <p:cNvPr id="2497" name="Shape 967"/>
                              <p:cNvSpPr/>
                              <p:nvPr/>
                            </p:nvSpPr>
                            <p:spPr>
                              <a:xfrm>
                                <a:off x="4038600" y="6054226"/>
                                <a:ext cx="74849" cy="11797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lt1"/>
                              </a:solidFill>
                              <a:ln w="9525" cap="flat">
                                <a:solidFill>
                                  <a:schemeClr val="accent2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 lIns="91425" tIns="45700" rIns="91425" bIns="45700" anchor="ctr" anchorCtr="0">
                                <a:spAutoFit/>
                              </a:bodyPr>
                              <a:lstStyle/>
                              <a:p>
                                <a:endParaRPr/>
                              </a:p>
                            </p:txBody>
                          </p:sp>
                          <p:cxnSp>
                            <p:nvCxnSpPr>
                              <p:cNvPr id="2498" name="Shape 968"/>
                              <p:cNvCxnSpPr/>
                              <p:nvPr/>
                            </p:nvCxnSpPr>
                            <p:spPr>
                              <a:xfrm>
                                <a:off x="4076026" y="6054226"/>
                                <a:ext cx="0" cy="117974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499" name="Shape 969"/>
                              <p:cNvCxnSpPr/>
                              <p:nvPr/>
                            </p:nvCxnSpPr>
                            <p:spPr>
                              <a:xfrm>
                                <a:off x="4038600" y="6113212"/>
                                <a:ext cx="74849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  <p:grpSp>
                          <p:nvGrpSpPr>
                            <p:cNvPr id="2489" name="Shape 970"/>
                            <p:cNvGrpSpPr/>
                            <p:nvPr/>
                          </p:nvGrpSpPr>
                          <p:grpSpPr>
                            <a:xfrm>
                              <a:off x="4131465" y="6054226"/>
                              <a:ext cx="74849" cy="117974"/>
                              <a:chOff x="4038600" y="6054226"/>
                              <a:chExt cx="74849" cy="117974"/>
                            </a:xfrm>
                          </p:grpSpPr>
                          <p:sp>
                            <p:nvSpPr>
                              <p:cNvPr id="2494" name="Shape 971"/>
                              <p:cNvSpPr/>
                              <p:nvPr/>
                            </p:nvSpPr>
                            <p:spPr>
                              <a:xfrm>
                                <a:off x="4038600" y="6054226"/>
                                <a:ext cx="74849" cy="11797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lt1"/>
                              </a:solidFill>
                              <a:ln w="9525" cap="flat">
                                <a:solidFill>
                                  <a:schemeClr val="accent2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 lIns="91425" tIns="45700" rIns="91425" bIns="45700" anchor="ctr" anchorCtr="0">
                                <a:spAutoFit/>
                              </a:bodyPr>
                              <a:lstStyle/>
                              <a:p>
                                <a:endParaRPr/>
                              </a:p>
                            </p:txBody>
                          </p:sp>
                          <p:cxnSp>
                            <p:nvCxnSpPr>
                              <p:cNvPr id="2495" name="Shape 972"/>
                              <p:cNvCxnSpPr/>
                              <p:nvPr/>
                            </p:nvCxnSpPr>
                            <p:spPr>
                              <a:xfrm>
                                <a:off x="4076026" y="6054226"/>
                                <a:ext cx="0" cy="117974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496" name="Shape 973"/>
                              <p:cNvCxnSpPr/>
                              <p:nvPr/>
                            </p:nvCxnSpPr>
                            <p:spPr>
                              <a:xfrm>
                                <a:off x="4038600" y="6113212"/>
                                <a:ext cx="74849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  <p:grpSp>
                          <p:nvGrpSpPr>
                            <p:cNvPr id="2490" name="Shape 974"/>
                            <p:cNvGrpSpPr/>
                            <p:nvPr/>
                          </p:nvGrpSpPr>
                          <p:grpSpPr>
                            <a:xfrm>
                              <a:off x="4228426" y="6054226"/>
                              <a:ext cx="74849" cy="117974"/>
                              <a:chOff x="4038600" y="6054226"/>
                              <a:chExt cx="74849" cy="117974"/>
                            </a:xfrm>
                          </p:grpSpPr>
                          <p:sp>
                            <p:nvSpPr>
                              <p:cNvPr id="2491" name="Shape 975"/>
                              <p:cNvSpPr/>
                              <p:nvPr/>
                            </p:nvSpPr>
                            <p:spPr>
                              <a:xfrm>
                                <a:off x="4038600" y="6054226"/>
                                <a:ext cx="74849" cy="11797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lt1"/>
                              </a:solidFill>
                              <a:ln w="9525" cap="flat">
                                <a:solidFill>
                                  <a:schemeClr val="accent2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 lIns="91425" tIns="45700" rIns="91425" bIns="45700" anchor="ctr" anchorCtr="0">
                                <a:spAutoFit/>
                              </a:bodyPr>
                              <a:lstStyle/>
                              <a:p>
                                <a:endParaRPr/>
                              </a:p>
                            </p:txBody>
                          </p:sp>
                          <p:cxnSp>
                            <p:nvCxnSpPr>
                              <p:cNvPr id="2492" name="Shape 976"/>
                              <p:cNvCxnSpPr/>
                              <p:nvPr/>
                            </p:nvCxnSpPr>
                            <p:spPr>
                              <a:xfrm>
                                <a:off x="4076026" y="6054226"/>
                                <a:ext cx="0" cy="117974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493" name="Shape 977"/>
                              <p:cNvCxnSpPr/>
                              <p:nvPr/>
                            </p:nvCxnSpPr>
                            <p:spPr>
                              <a:xfrm>
                                <a:off x="4038600" y="6113212"/>
                                <a:ext cx="74849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 cap="flat">
                                <a:solidFill>
                                  <a:srgbClr val="BE4B48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</p:grpSp>
                    </p:grpSp>
                  </p:grpSp>
                  <p:grpSp>
                    <p:nvGrpSpPr>
                      <p:cNvPr id="2478" name="Shape 978"/>
                      <p:cNvGrpSpPr/>
                      <p:nvPr/>
                    </p:nvGrpSpPr>
                    <p:grpSpPr>
                      <a:xfrm>
                        <a:off x="4533907" y="5707153"/>
                        <a:ext cx="291855" cy="229301"/>
                        <a:chOff x="4533907" y="5707153"/>
                        <a:chExt cx="291855" cy="229301"/>
                      </a:xfrm>
                    </p:grpSpPr>
                    <p:sp>
                      <p:nvSpPr>
                        <p:cNvPr id="2480" name="Shape 979"/>
                        <p:cNvSpPr/>
                        <p:nvPr/>
                      </p:nvSpPr>
                      <p:spPr>
                        <a:xfrm>
                          <a:off x="4738480" y="5707855"/>
                          <a:ext cx="87281" cy="228600"/>
                        </a:xfrm>
                        <a:prstGeom prst="cube">
                          <a:avLst>
                            <a:gd name="adj" fmla="val 25000"/>
                          </a:avLst>
                        </a:prstGeom>
                        <a:gradFill>
                          <a:gsLst>
                            <a:gs pos="0">
                              <a:srgbClr val="FFC0BE"/>
                            </a:gs>
                            <a:gs pos="35000">
                              <a:srgbClr val="FFD2D2"/>
                            </a:gs>
                            <a:gs pos="100000">
                              <a:srgbClr val="FFEEEE"/>
                            </a:gs>
                          </a:gsLst>
                          <a:lin ang="16200000" scaled="0"/>
                        </a:gradFill>
                        <a:ln w="9525" cap="flat">
                          <a:solidFill>
                            <a:srgbClr val="BE4B4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481" name="Shape 980"/>
                        <p:cNvSpPr/>
                        <p:nvPr/>
                      </p:nvSpPr>
                      <p:spPr>
                        <a:xfrm>
                          <a:off x="4635303" y="5707155"/>
                          <a:ext cx="87281" cy="228600"/>
                        </a:xfrm>
                        <a:prstGeom prst="cube">
                          <a:avLst>
                            <a:gd name="adj" fmla="val 25000"/>
                          </a:avLst>
                        </a:prstGeom>
                        <a:gradFill>
                          <a:gsLst>
                            <a:gs pos="0">
                              <a:srgbClr val="FFC0BE"/>
                            </a:gs>
                            <a:gs pos="35000">
                              <a:srgbClr val="FFD2D2"/>
                            </a:gs>
                            <a:gs pos="100000">
                              <a:srgbClr val="FFEEEE"/>
                            </a:gs>
                          </a:gsLst>
                          <a:lin ang="16200000" scaled="0"/>
                        </a:gradFill>
                        <a:ln w="9525" cap="flat">
                          <a:solidFill>
                            <a:srgbClr val="BE4B4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482" name="Shape 981"/>
                        <p:cNvSpPr/>
                        <p:nvPr/>
                      </p:nvSpPr>
                      <p:spPr>
                        <a:xfrm>
                          <a:off x="4533907" y="5707153"/>
                          <a:ext cx="87282" cy="228600"/>
                        </a:xfrm>
                        <a:prstGeom prst="cube">
                          <a:avLst>
                            <a:gd name="adj" fmla="val 25000"/>
                          </a:avLst>
                        </a:prstGeom>
                        <a:gradFill>
                          <a:gsLst>
                            <a:gs pos="0">
                              <a:srgbClr val="FFC0BE"/>
                            </a:gs>
                            <a:gs pos="35000">
                              <a:srgbClr val="FFD2D2"/>
                            </a:gs>
                            <a:gs pos="100000">
                              <a:srgbClr val="FFEEEE"/>
                            </a:gs>
                          </a:gsLst>
                          <a:lin ang="16200000" scaled="0"/>
                        </a:gradFill>
                        <a:ln w="9525" cap="flat">
                          <a:solidFill>
                            <a:srgbClr val="BE4B4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</p:grpSp>
                  <p:sp>
                    <p:nvSpPr>
                      <p:cNvPr id="2479" name="Shape 982"/>
                      <p:cNvSpPr/>
                      <p:nvPr/>
                    </p:nvSpPr>
                    <p:spPr>
                      <a:xfrm>
                        <a:off x="3912028" y="5822155"/>
                        <a:ext cx="87281" cy="172653"/>
                      </a:xfrm>
                      <a:prstGeom prst="cube">
                        <a:avLst>
                          <a:gd name="adj" fmla="val 25000"/>
                        </a:avLst>
                      </a:prstGeom>
                      <a:gradFill>
                        <a:gsLst>
                          <a:gs pos="0">
                            <a:srgbClr val="FFC0BE"/>
                          </a:gs>
                          <a:gs pos="35000">
                            <a:srgbClr val="FFD2D2"/>
                          </a:gs>
                          <a:gs pos="100000">
                            <a:srgbClr val="FFEEEE"/>
                          </a:gs>
                        </a:gsLst>
                        <a:lin ang="16200000" scaled="0"/>
                      </a:gradFill>
                      <a:ln w="9525" cap="flat">
                        <a:solidFill>
                          <a:srgbClr val="BE4B48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</p:grpSp>
                <p:grpSp>
                  <p:nvGrpSpPr>
                    <p:cNvPr id="2459" name="Shape 983"/>
                    <p:cNvGrpSpPr/>
                    <p:nvPr/>
                  </p:nvGrpSpPr>
                  <p:grpSpPr>
                    <a:xfrm>
                      <a:off x="3949362" y="5515232"/>
                      <a:ext cx="299675" cy="321685"/>
                      <a:chOff x="3949362" y="5515232"/>
                      <a:chExt cx="299675" cy="321685"/>
                    </a:xfrm>
                  </p:grpSpPr>
                  <p:sp>
                    <p:nvSpPr>
                      <p:cNvPr id="2472" name="Shape 984"/>
                      <p:cNvSpPr/>
                      <p:nvPr/>
                    </p:nvSpPr>
                    <p:spPr>
                      <a:xfrm>
                        <a:off x="3949362" y="5791200"/>
                        <a:ext cx="45718" cy="45718"/>
                      </a:xfrm>
                      <a:prstGeom prst="cloud">
                        <a:avLst/>
                      </a:prstGeom>
                      <a:solidFill>
                        <a:schemeClr val="lt1"/>
                      </a:solidFill>
                      <a:ln w="9525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473" name="Shape 985"/>
                      <p:cNvSpPr/>
                      <p:nvPr/>
                    </p:nvSpPr>
                    <p:spPr>
                      <a:xfrm>
                        <a:off x="3983835" y="5711191"/>
                        <a:ext cx="80551" cy="80007"/>
                      </a:xfrm>
                      <a:prstGeom prst="cloud">
                        <a:avLst/>
                      </a:prstGeom>
                      <a:solidFill>
                        <a:schemeClr val="lt1"/>
                      </a:solidFill>
                      <a:ln w="9525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474" name="Shape 986"/>
                      <p:cNvSpPr/>
                      <p:nvPr/>
                    </p:nvSpPr>
                    <p:spPr>
                      <a:xfrm>
                        <a:off x="4074721" y="5663566"/>
                        <a:ext cx="76952" cy="95250"/>
                      </a:xfrm>
                      <a:prstGeom prst="cloud">
                        <a:avLst/>
                      </a:prstGeom>
                      <a:solidFill>
                        <a:schemeClr val="lt1"/>
                      </a:solidFill>
                      <a:ln w="9525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475" name="Shape 987"/>
                      <p:cNvSpPr/>
                      <p:nvPr/>
                    </p:nvSpPr>
                    <p:spPr>
                      <a:xfrm>
                        <a:off x="4020989" y="5562600"/>
                        <a:ext cx="92866" cy="114889"/>
                      </a:xfrm>
                      <a:prstGeom prst="cloud">
                        <a:avLst/>
                      </a:prstGeom>
                      <a:solidFill>
                        <a:schemeClr val="lt1"/>
                      </a:solidFill>
                      <a:ln w="9525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476" name="Shape 988"/>
                      <p:cNvSpPr/>
                      <p:nvPr/>
                    </p:nvSpPr>
                    <p:spPr>
                      <a:xfrm>
                        <a:off x="4151673" y="5515232"/>
                        <a:ext cx="97364" cy="148334"/>
                      </a:xfrm>
                      <a:prstGeom prst="cloud">
                        <a:avLst/>
                      </a:prstGeom>
                      <a:solidFill>
                        <a:schemeClr val="lt1"/>
                      </a:solidFill>
                      <a:ln w="9525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</p:grpSp>
                <p:grpSp>
                  <p:nvGrpSpPr>
                    <p:cNvPr id="2460" name="Shape 989"/>
                    <p:cNvGrpSpPr/>
                    <p:nvPr/>
                  </p:nvGrpSpPr>
                  <p:grpSpPr>
                    <a:xfrm>
                      <a:off x="4563717" y="5345842"/>
                      <a:ext cx="534863" cy="377060"/>
                      <a:chOff x="4563717" y="5345842"/>
                      <a:chExt cx="534863" cy="377060"/>
                    </a:xfrm>
                  </p:grpSpPr>
                  <p:sp>
                    <p:nvSpPr>
                      <p:cNvPr id="2461" name="Shape 990"/>
                      <p:cNvSpPr/>
                      <p:nvPr/>
                    </p:nvSpPr>
                    <p:spPr>
                      <a:xfrm>
                        <a:off x="4770480" y="5677185"/>
                        <a:ext cx="45718" cy="45718"/>
                      </a:xfrm>
                      <a:prstGeom prst="cloud">
                        <a:avLst/>
                      </a:prstGeom>
                      <a:solidFill>
                        <a:schemeClr val="lt1"/>
                      </a:solidFill>
                      <a:ln w="9525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462" name="Shape 991"/>
                      <p:cNvSpPr/>
                      <p:nvPr/>
                    </p:nvSpPr>
                    <p:spPr>
                      <a:xfrm>
                        <a:off x="4804953" y="5597176"/>
                        <a:ext cx="80551" cy="80007"/>
                      </a:xfrm>
                      <a:prstGeom prst="cloud">
                        <a:avLst/>
                      </a:prstGeom>
                      <a:solidFill>
                        <a:schemeClr val="lt1"/>
                      </a:solidFill>
                      <a:ln w="9525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463" name="Shape 992"/>
                      <p:cNvSpPr/>
                      <p:nvPr/>
                    </p:nvSpPr>
                    <p:spPr>
                      <a:xfrm>
                        <a:off x="4663667" y="5677185"/>
                        <a:ext cx="45718" cy="45718"/>
                      </a:xfrm>
                      <a:prstGeom prst="cloud">
                        <a:avLst/>
                      </a:prstGeom>
                      <a:solidFill>
                        <a:schemeClr val="lt1"/>
                      </a:solidFill>
                      <a:ln w="9525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464" name="Shape 993"/>
                      <p:cNvSpPr/>
                      <p:nvPr/>
                    </p:nvSpPr>
                    <p:spPr>
                      <a:xfrm>
                        <a:off x="4698139" y="5597176"/>
                        <a:ext cx="80551" cy="80007"/>
                      </a:xfrm>
                      <a:prstGeom prst="cloud">
                        <a:avLst/>
                      </a:prstGeom>
                      <a:solidFill>
                        <a:schemeClr val="lt1"/>
                      </a:solidFill>
                      <a:ln w="9525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465" name="Shape 994"/>
                      <p:cNvSpPr/>
                      <p:nvPr/>
                    </p:nvSpPr>
                    <p:spPr>
                      <a:xfrm>
                        <a:off x="4792637" y="5473523"/>
                        <a:ext cx="137829" cy="124730"/>
                      </a:xfrm>
                      <a:prstGeom prst="cloud">
                        <a:avLst/>
                      </a:prstGeom>
                      <a:solidFill>
                        <a:schemeClr val="lt1"/>
                      </a:solidFill>
                      <a:ln w="9525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466" name="Shape 995"/>
                      <p:cNvSpPr/>
                      <p:nvPr/>
                    </p:nvSpPr>
                    <p:spPr>
                      <a:xfrm>
                        <a:off x="4563717" y="5677185"/>
                        <a:ext cx="45718" cy="45718"/>
                      </a:xfrm>
                      <a:prstGeom prst="cloud">
                        <a:avLst/>
                      </a:prstGeom>
                      <a:solidFill>
                        <a:schemeClr val="lt1"/>
                      </a:solidFill>
                      <a:ln w="9525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467" name="Shape 996"/>
                      <p:cNvSpPr/>
                      <p:nvPr/>
                    </p:nvSpPr>
                    <p:spPr>
                      <a:xfrm>
                        <a:off x="4598191" y="5597176"/>
                        <a:ext cx="80551" cy="80007"/>
                      </a:xfrm>
                      <a:prstGeom prst="cloud">
                        <a:avLst/>
                      </a:prstGeom>
                      <a:solidFill>
                        <a:schemeClr val="lt1"/>
                      </a:solidFill>
                      <a:ln w="9525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468" name="Shape 997"/>
                      <p:cNvSpPr/>
                      <p:nvPr/>
                    </p:nvSpPr>
                    <p:spPr>
                      <a:xfrm>
                        <a:off x="4635344" y="5540787"/>
                        <a:ext cx="153681" cy="95250"/>
                      </a:xfrm>
                      <a:prstGeom prst="cloud">
                        <a:avLst/>
                      </a:prstGeom>
                      <a:solidFill>
                        <a:schemeClr val="lt1"/>
                      </a:solidFill>
                      <a:ln w="9525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469" name="Shape 998"/>
                      <p:cNvSpPr/>
                      <p:nvPr/>
                    </p:nvSpPr>
                    <p:spPr>
                      <a:xfrm>
                        <a:off x="4701053" y="5473523"/>
                        <a:ext cx="92866" cy="66217"/>
                      </a:xfrm>
                      <a:prstGeom prst="cloud">
                        <a:avLst/>
                      </a:prstGeom>
                      <a:solidFill>
                        <a:schemeClr val="lt1"/>
                      </a:solidFill>
                      <a:ln w="9525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470" name="Shape 999"/>
                      <p:cNvSpPr/>
                      <p:nvPr/>
                    </p:nvSpPr>
                    <p:spPr>
                      <a:xfrm>
                        <a:off x="4899153" y="5345842"/>
                        <a:ext cx="199428" cy="167503"/>
                      </a:xfrm>
                      <a:prstGeom prst="cloud">
                        <a:avLst/>
                      </a:prstGeom>
                      <a:solidFill>
                        <a:schemeClr val="lt1"/>
                      </a:solidFill>
                      <a:ln w="9525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471" name="Shape 1000"/>
                      <p:cNvSpPr/>
                      <p:nvPr/>
                    </p:nvSpPr>
                    <p:spPr>
                      <a:xfrm>
                        <a:off x="4777671" y="5358632"/>
                        <a:ext cx="178971" cy="114889"/>
                      </a:xfrm>
                      <a:prstGeom prst="cloud">
                        <a:avLst/>
                      </a:prstGeom>
                      <a:solidFill>
                        <a:schemeClr val="lt1"/>
                      </a:solidFill>
                      <a:ln w="9525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</p:grpSp>
              </p:grpSp>
              <p:grpSp>
                <p:nvGrpSpPr>
                  <p:cNvPr id="2408" name="Shape 1001"/>
                  <p:cNvGrpSpPr/>
                  <p:nvPr/>
                </p:nvGrpSpPr>
                <p:grpSpPr>
                  <a:xfrm>
                    <a:off x="6629251" y="3306457"/>
                    <a:ext cx="322938" cy="273848"/>
                    <a:chOff x="5008391" y="5656420"/>
                    <a:chExt cx="349044" cy="269558"/>
                  </a:xfrm>
                </p:grpSpPr>
                <p:grpSp>
                  <p:nvGrpSpPr>
                    <p:cNvPr id="2454" name="Shape 1002"/>
                    <p:cNvGrpSpPr/>
                    <p:nvPr/>
                  </p:nvGrpSpPr>
                  <p:grpSpPr>
                    <a:xfrm>
                      <a:off x="5008391" y="5656420"/>
                      <a:ext cx="349044" cy="269558"/>
                      <a:chOff x="5867400" y="1219200"/>
                      <a:chExt cx="1066799" cy="762000"/>
                    </a:xfrm>
                  </p:grpSpPr>
                  <p:sp>
                    <p:nvSpPr>
                      <p:cNvPr id="2456" name="Shape 1003"/>
                      <p:cNvSpPr/>
                      <p:nvPr/>
                    </p:nvSpPr>
                    <p:spPr>
                      <a:xfrm>
                        <a:off x="5867400" y="1219200"/>
                        <a:ext cx="1066799" cy="7620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lt1"/>
                      </a:solidFill>
                      <a:ln w="25400" cap="flat">
                        <a:solidFill>
                          <a:schemeClr val="accent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457" name="Shape 1004"/>
                      <p:cNvSpPr/>
                      <p:nvPr/>
                    </p:nvSpPr>
                    <p:spPr>
                      <a:xfrm>
                        <a:off x="5868837" y="1219200"/>
                        <a:ext cx="1065360" cy="152399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/>
                      </a:solidFill>
                      <a:ln w="25400" cap="flat">
                        <a:solidFill>
                          <a:srgbClr val="71894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</p:grpSp>
                <p:sp>
                  <p:nvSpPr>
                    <p:cNvPr id="2455" name="Shape 1005"/>
                    <p:cNvSpPr/>
                    <p:nvPr/>
                  </p:nvSpPr>
                  <p:spPr>
                    <a:xfrm>
                      <a:off x="5083932" y="5728578"/>
                      <a:ext cx="187163" cy="16512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</p:sp>
              </p:grpSp>
              <p:grpSp>
                <p:nvGrpSpPr>
                  <p:cNvPr id="2409" name="Shape 1006"/>
                  <p:cNvGrpSpPr/>
                  <p:nvPr/>
                </p:nvGrpSpPr>
                <p:grpSpPr>
                  <a:xfrm>
                    <a:off x="6850994" y="3314768"/>
                    <a:ext cx="325400" cy="269966"/>
                    <a:chOff x="5615778" y="5877639"/>
                    <a:chExt cx="238860" cy="228758"/>
                  </a:xfrm>
                </p:grpSpPr>
                <p:grpSp>
                  <p:nvGrpSpPr>
                    <p:cNvPr id="2413" name="Shape 1007"/>
                    <p:cNvGrpSpPr/>
                    <p:nvPr/>
                  </p:nvGrpSpPr>
                  <p:grpSpPr>
                    <a:xfrm>
                      <a:off x="5615778" y="5877639"/>
                      <a:ext cx="238860" cy="228758"/>
                      <a:chOff x="5615778" y="5877639"/>
                      <a:chExt cx="238860" cy="228758"/>
                    </a:xfrm>
                  </p:grpSpPr>
                  <p:sp>
                    <p:nvSpPr>
                      <p:cNvPr id="2415" name="Shape 1008"/>
                      <p:cNvSpPr/>
                      <p:nvPr/>
                    </p:nvSpPr>
                    <p:spPr>
                      <a:xfrm>
                        <a:off x="5615778" y="5877639"/>
                        <a:ext cx="238860" cy="228758"/>
                      </a:xfrm>
                      <a:prstGeom prst="roundRect">
                        <a:avLst>
                          <a:gd name="adj" fmla="val 10446"/>
                        </a:avLst>
                      </a:prstGeom>
                      <a:solidFill>
                        <a:schemeClr val="lt1"/>
                      </a:solidFill>
                      <a:ln w="9525" cap="flat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grpSp>
                    <p:nvGrpSpPr>
                      <p:cNvPr id="2416" name="Shape 1009"/>
                      <p:cNvGrpSpPr/>
                      <p:nvPr/>
                    </p:nvGrpSpPr>
                    <p:grpSpPr>
                      <a:xfrm>
                        <a:off x="5638800" y="5888037"/>
                        <a:ext cx="196791" cy="210750"/>
                        <a:chOff x="5638800" y="5888037"/>
                        <a:chExt cx="196791" cy="210750"/>
                      </a:xfrm>
                    </p:grpSpPr>
                    <p:grpSp>
                      <p:nvGrpSpPr>
                        <p:cNvPr id="2435" name="Shape 1010"/>
                        <p:cNvGrpSpPr/>
                        <p:nvPr/>
                      </p:nvGrpSpPr>
                      <p:grpSpPr>
                        <a:xfrm>
                          <a:off x="5638800" y="5888037"/>
                          <a:ext cx="59533" cy="207961"/>
                          <a:chOff x="5638800" y="5888037"/>
                          <a:chExt cx="59533" cy="207961"/>
                        </a:xfrm>
                      </p:grpSpPr>
                      <p:grpSp>
                        <p:nvGrpSpPr>
                          <p:cNvPr id="2448" name="Shape 1011"/>
                          <p:cNvGrpSpPr/>
                          <p:nvPr/>
                        </p:nvGrpSpPr>
                        <p:grpSpPr>
                          <a:xfrm>
                            <a:off x="5638800" y="5888037"/>
                            <a:ext cx="19048" cy="207961"/>
                            <a:chOff x="5638800" y="5888037"/>
                            <a:chExt cx="19048" cy="207961"/>
                          </a:xfrm>
                        </p:grpSpPr>
                        <p:cxnSp>
                          <p:nvCxnSpPr>
                            <p:cNvPr id="2452" name="Shape 1012"/>
                            <p:cNvCxnSpPr/>
                            <p:nvPr/>
                          </p:nvCxnSpPr>
                          <p:spPr>
                            <a:xfrm>
                              <a:off x="5638800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noFill/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  <p:cxnSp>
                          <p:nvCxnSpPr>
                            <p:cNvPr id="2453" name="Shape 1013"/>
                            <p:cNvCxnSpPr/>
                            <p:nvPr/>
                          </p:nvCxnSpPr>
                          <p:spPr>
                            <a:xfrm>
                              <a:off x="5657848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noFill/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</p:grpSp>
                      <p:grpSp>
                        <p:nvGrpSpPr>
                          <p:cNvPr id="2449" name="Shape 1014"/>
                          <p:cNvGrpSpPr/>
                          <p:nvPr/>
                        </p:nvGrpSpPr>
                        <p:grpSpPr>
                          <a:xfrm>
                            <a:off x="5679285" y="5888037"/>
                            <a:ext cx="19048" cy="207961"/>
                            <a:chOff x="5638800" y="5888037"/>
                            <a:chExt cx="19048" cy="207961"/>
                          </a:xfrm>
                        </p:grpSpPr>
                        <p:cxnSp>
                          <p:nvCxnSpPr>
                            <p:cNvPr id="2450" name="Shape 1015"/>
                            <p:cNvCxnSpPr/>
                            <p:nvPr/>
                          </p:nvCxnSpPr>
                          <p:spPr>
                            <a:xfrm>
                              <a:off x="5638800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noFill/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  <p:cxnSp>
                          <p:nvCxnSpPr>
                            <p:cNvPr id="2451" name="Shape 1016"/>
                            <p:cNvCxnSpPr/>
                            <p:nvPr/>
                          </p:nvCxnSpPr>
                          <p:spPr>
                            <a:xfrm>
                              <a:off x="5657848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noFill/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</p:grpSp>
                    </p:grpSp>
                    <p:grpSp>
                      <p:nvGrpSpPr>
                        <p:cNvPr id="2436" name="Shape 1017"/>
                        <p:cNvGrpSpPr/>
                        <p:nvPr/>
                      </p:nvGrpSpPr>
                      <p:grpSpPr>
                        <a:xfrm>
                          <a:off x="5715000" y="5888037"/>
                          <a:ext cx="59533" cy="207961"/>
                          <a:chOff x="5638800" y="5888037"/>
                          <a:chExt cx="59533" cy="207961"/>
                        </a:xfrm>
                      </p:grpSpPr>
                      <p:grpSp>
                        <p:nvGrpSpPr>
                          <p:cNvPr id="2442" name="Shape 1018"/>
                          <p:cNvGrpSpPr/>
                          <p:nvPr/>
                        </p:nvGrpSpPr>
                        <p:grpSpPr>
                          <a:xfrm>
                            <a:off x="5638800" y="5888037"/>
                            <a:ext cx="19048" cy="207961"/>
                            <a:chOff x="5638800" y="5888037"/>
                            <a:chExt cx="19048" cy="207961"/>
                          </a:xfrm>
                        </p:grpSpPr>
                        <p:cxnSp>
                          <p:nvCxnSpPr>
                            <p:cNvPr id="2446" name="Shape 1019"/>
                            <p:cNvCxnSpPr/>
                            <p:nvPr/>
                          </p:nvCxnSpPr>
                          <p:spPr>
                            <a:xfrm>
                              <a:off x="5638800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noFill/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  <p:cxnSp>
                          <p:nvCxnSpPr>
                            <p:cNvPr id="2447" name="Shape 1020"/>
                            <p:cNvCxnSpPr/>
                            <p:nvPr/>
                          </p:nvCxnSpPr>
                          <p:spPr>
                            <a:xfrm>
                              <a:off x="5657848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noFill/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</p:grpSp>
                      <p:grpSp>
                        <p:nvGrpSpPr>
                          <p:cNvPr id="2443" name="Shape 1021"/>
                          <p:cNvGrpSpPr/>
                          <p:nvPr/>
                        </p:nvGrpSpPr>
                        <p:grpSpPr>
                          <a:xfrm>
                            <a:off x="5679285" y="5888037"/>
                            <a:ext cx="19048" cy="207961"/>
                            <a:chOff x="5638800" y="5888037"/>
                            <a:chExt cx="19048" cy="207961"/>
                          </a:xfrm>
                        </p:grpSpPr>
                        <p:cxnSp>
                          <p:nvCxnSpPr>
                            <p:cNvPr id="2444" name="Shape 1022"/>
                            <p:cNvCxnSpPr/>
                            <p:nvPr/>
                          </p:nvCxnSpPr>
                          <p:spPr>
                            <a:xfrm>
                              <a:off x="5638800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noFill/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  <p:cxnSp>
                          <p:nvCxnSpPr>
                            <p:cNvPr id="2445" name="Shape 1023"/>
                            <p:cNvCxnSpPr/>
                            <p:nvPr/>
                          </p:nvCxnSpPr>
                          <p:spPr>
                            <a:xfrm>
                              <a:off x="5657848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noFill/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</p:grpSp>
                    </p:grpSp>
                    <p:grpSp>
                      <p:nvGrpSpPr>
                        <p:cNvPr id="2437" name="Shape 1024"/>
                        <p:cNvGrpSpPr/>
                        <p:nvPr/>
                      </p:nvGrpSpPr>
                      <p:grpSpPr>
                        <a:xfrm>
                          <a:off x="5795106" y="5890826"/>
                          <a:ext cx="40485" cy="207961"/>
                          <a:chOff x="5638800" y="5888037"/>
                          <a:chExt cx="40485" cy="207961"/>
                        </a:xfrm>
                      </p:grpSpPr>
                      <p:grpSp>
                        <p:nvGrpSpPr>
                          <p:cNvPr id="2438" name="Shape 1025"/>
                          <p:cNvGrpSpPr/>
                          <p:nvPr/>
                        </p:nvGrpSpPr>
                        <p:grpSpPr>
                          <a:xfrm>
                            <a:off x="5638800" y="5888037"/>
                            <a:ext cx="19048" cy="207961"/>
                            <a:chOff x="5638800" y="5888037"/>
                            <a:chExt cx="19048" cy="207961"/>
                          </a:xfrm>
                        </p:grpSpPr>
                        <p:cxnSp>
                          <p:nvCxnSpPr>
                            <p:cNvPr id="2440" name="Shape 1026"/>
                            <p:cNvCxnSpPr/>
                            <p:nvPr/>
                          </p:nvCxnSpPr>
                          <p:spPr>
                            <a:xfrm>
                              <a:off x="5638800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noFill/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  <p:cxnSp>
                          <p:nvCxnSpPr>
                            <p:cNvPr id="2441" name="Shape 1027"/>
                            <p:cNvCxnSpPr/>
                            <p:nvPr/>
                          </p:nvCxnSpPr>
                          <p:spPr>
                            <a:xfrm>
                              <a:off x="5657848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noFill/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</p:grpSp>
                      <p:cxnSp>
                        <p:nvCxnSpPr>
                          <p:cNvPr id="2439" name="Shape 1028"/>
                          <p:cNvCxnSpPr/>
                          <p:nvPr/>
                        </p:nvCxnSpPr>
                        <p:spPr>
                          <a:xfrm>
                            <a:off x="5679285" y="5888037"/>
                            <a:ext cx="0" cy="207961"/>
                          </a:xfrm>
                          <a:prstGeom prst="straightConnector1">
                            <a:avLst/>
                          </a:prstGeom>
                          <a:noFill/>
                          <a:ln w="9525" cap="flat">
                            <a:solidFill>
                              <a:srgbClr val="7C60A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</p:cxnSp>
                    </p:grpSp>
                  </p:grpSp>
                  <p:grpSp>
                    <p:nvGrpSpPr>
                      <p:cNvPr id="2417" name="Shape 1029"/>
                      <p:cNvGrpSpPr/>
                      <p:nvPr/>
                    </p:nvGrpSpPr>
                    <p:grpSpPr>
                      <a:xfrm rot="-5400000">
                        <a:off x="5643399" y="5879472"/>
                        <a:ext cx="177743" cy="231826"/>
                        <a:chOff x="5657848" y="5888037"/>
                        <a:chExt cx="177743" cy="210750"/>
                      </a:xfrm>
                    </p:grpSpPr>
                    <p:grpSp>
                      <p:nvGrpSpPr>
                        <p:cNvPr id="2418" name="Shape 1030"/>
                        <p:cNvGrpSpPr/>
                        <p:nvPr/>
                      </p:nvGrpSpPr>
                      <p:grpSpPr>
                        <a:xfrm>
                          <a:off x="5657848" y="5888037"/>
                          <a:ext cx="40485" cy="207961"/>
                          <a:chOff x="5657848" y="5888037"/>
                          <a:chExt cx="40485" cy="207961"/>
                        </a:xfrm>
                      </p:grpSpPr>
                      <p:cxnSp>
                        <p:nvCxnSpPr>
                          <p:cNvPr id="2431" name="Shape 1031"/>
                          <p:cNvCxnSpPr/>
                          <p:nvPr/>
                        </p:nvCxnSpPr>
                        <p:spPr>
                          <a:xfrm>
                            <a:off x="5657848" y="5888037"/>
                            <a:ext cx="0" cy="207961"/>
                          </a:xfrm>
                          <a:prstGeom prst="straightConnector1">
                            <a:avLst/>
                          </a:prstGeom>
                          <a:noFill/>
                          <a:ln w="9525" cap="flat">
                            <a:solidFill>
                              <a:srgbClr val="7C60A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</p:cxnSp>
                      <p:grpSp>
                        <p:nvGrpSpPr>
                          <p:cNvPr id="2432" name="Shape 1032"/>
                          <p:cNvGrpSpPr/>
                          <p:nvPr/>
                        </p:nvGrpSpPr>
                        <p:grpSpPr>
                          <a:xfrm>
                            <a:off x="5679285" y="5888037"/>
                            <a:ext cx="19048" cy="207961"/>
                            <a:chOff x="5638800" y="5888037"/>
                            <a:chExt cx="19048" cy="207961"/>
                          </a:xfrm>
                        </p:grpSpPr>
                        <p:cxnSp>
                          <p:nvCxnSpPr>
                            <p:cNvPr id="2433" name="Shape 1033"/>
                            <p:cNvCxnSpPr/>
                            <p:nvPr/>
                          </p:nvCxnSpPr>
                          <p:spPr>
                            <a:xfrm>
                              <a:off x="5638800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noFill/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  <p:cxnSp>
                          <p:nvCxnSpPr>
                            <p:cNvPr id="2434" name="Shape 1034"/>
                            <p:cNvCxnSpPr/>
                            <p:nvPr/>
                          </p:nvCxnSpPr>
                          <p:spPr>
                            <a:xfrm>
                              <a:off x="5657848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noFill/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</p:grpSp>
                    </p:grpSp>
                    <p:grpSp>
                      <p:nvGrpSpPr>
                        <p:cNvPr id="2419" name="Shape 1035"/>
                        <p:cNvGrpSpPr/>
                        <p:nvPr/>
                      </p:nvGrpSpPr>
                      <p:grpSpPr>
                        <a:xfrm>
                          <a:off x="5715000" y="5888037"/>
                          <a:ext cx="59533" cy="207961"/>
                          <a:chOff x="5638800" y="5888037"/>
                          <a:chExt cx="59533" cy="207961"/>
                        </a:xfrm>
                      </p:grpSpPr>
                      <p:grpSp>
                        <p:nvGrpSpPr>
                          <p:cNvPr id="2425" name="Shape 1036"/>
                          <p:cNvGrpSpPr/>
                          <p:nvPr/>
                        </p:nvGrpSpPr>
                        <p:grpSpPr>
                          <a:xfrm>
                            <a:off x="5638800" y="5888037"/>
                            <a:ext cx="19048" cy="207961"/>
                            <a:chOff x="5638800" y="5888037"/>
                            <a:chExt cx="19048" cy="207961"/>
                          </a:xfrm>
                        </p:grpSpPr>
                        <p:cxnSp>
                          <p:nvCxnSpPr>
                            <p:cNvPr id="2429" name="Shape 1037"/>
                            <p:cNvCxnSpPr/>
                            <p:nvPr/>
                          </p:nvCxnSpPr>
                          <p:spPr>
                            <a:xfrm>
                              <a:off x="5638800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noFill/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  <p:cxnSp>
                          <p:nvCxnSpPr>
                            <p:cNvPr id="2430" name="Shape 1038"/>
                            <p:cNvCxnSpPr/>
                            <p:nvPr/>
                          </p:nvCxnSpPr>
                          <p:spPr>
                            <a:xfrm>
                              <a:off x="5657848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noFill/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</p:grpSp>
                      <p:grpSp>
                        <p:nvGrpSpPr>
                          <p:cNvPr id="2426" name="Shape 1039"/>
                          <p:cNvGrpSpPr/>
                          <p:nvPr/>
                        </p:nvGrpSpPr>
                        <p:grpSpPr>
                          <a:xfrm>
                            <a:off x="5679285" y="5888037"/>
                            <a:ext cx="19048" cy="207961"/>
                            <a:chOff x="5638800" y="5888037"/>
                            <a:chExt cx="19048" cy="207961"/>
                          </a:xfrm>
                        </p:grpSpPr>
                        <p:cxnSp>
                          <p:nvCxnSpPr>
                            <p:cNvPr id="2427" name="Shape 1040"/>
                            <p:cNvCxnSpPr/>
                            <p:nvPr/>
                          </p:nvCxnSpPr>
                          <p:spPr>
                            <a:xfrm>
                              <a:off x="5638800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noFill/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  <p:cxnSp>
                          <p:nvCxnSpPr>
                            <p:cNvPr id="2428" name="Shape 1041"/>
                            <p:cNvCxnSpPr/>
                            <p:nvPr/>
                          </p:nvCxnSpPr>
                          <p:spPr>
                            <a:xfrm>
                              <a:off x="5657848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noFill/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</p:grpSp>
                    </p:grpSp>
                    <p:grpSp>
                      <p:nvGrpSpPr>
                        <p:cNvPr id="2420" name="Shape 1042"/>
                        <p:cNvGrpSpPr/>
                        <p:nvPr/>
                      </p:nvGrpSpPr>
                      <p:grpSpPr>
                        <a:xfrm>
                          <a:off x="5795106" y="5890826"/>
                          <a:ext cx="40485" cy="207961"/>
                          <a:chOff x="5638800" y="5888037"/>
                          <a:chExt cx="40485" cy="207961"/>
                        </a:xfrm>
                      </p:grpSpPr>
                      <p:grpSp>
                        <p:nvGrpSpPr>
                          <p:cNvPr id="2421" name="Shape 1043"/>
                          <p:cNvGrpSpPr/>
                          <p:nvPr/>
                        </p:nvGrpSpPr>
                        <p:grpSpPr>
                          <a:xfrm>
                            <a:off x="5638800" y="5888037"/>
                            <a:ext cx="19048" cy="207961"/>
                            <a:chOff x="5638800" y="5888037"/>
                            <a:chExt cx="19048" cy="207961"/>
                          </a:xfrm>
                        </p:grpSpPr>
                        <p:cxnSp>
                          <p:nvCxnSpPr>
                            <p:cNvPr id="2423" name="Shape 1044"/>
                            <p:cNvCxnSpPr/>
                            <p:nvPr/>
                          </p:nvCxnSpPr>
                          <p:spPr>
                            <a:xfrm>
                              <a:off x="5638800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noFill/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  <p:cxnSp>
                          <p:nvCxnSpPr>
                            <p:cNvPr id="2424" name="Shape 1045"/>
                            <p:cNvCxnSpPr/>
                            <p:nvPr/>
                          </p:nvCxnSpPr>
                          <p:spPr>
                            <a:xfrm>
                              <a:off x="5657848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noFill/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</p:grpSp>
                      <p:cxnSp>
                        <p:nvCxnSpPr>
                          <p:cNvPr id="2422" name="Shape 1046"/>
                          <p:cNvCxnSpPr/>
                          <p:nvPr/>
                        </p:nvCxnSpPr>
                        <p:spPr>
                          <a:xfrm>
                            <a:off x="5679285" y="5888037"/>
                            <a:ext cx="0" cy="207961"/>
                          </a:xfrm>
                          <a:prstGeom prst="straightConnector1">
                            <a:avLst/>
                          </a:prstGeom>
                          <a:noFill/>
                          <a:ln w="9525" cap="flat">
                            <a:solidFill>
                              <a:srgbClr val="7C60A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</p:cxnSp>
                    </p:grpSp>
                  </p:grpSp>
                </p:grpSp>
                <p:sp>
                  <p:nvSpPr>
                    <p:cNvPr id="2414" name="Shape 1047"/>
                    <p:cNvSpPr/>
                    <p:nvPr/>
                  </p:nvSpPr>
                  <p:spPr>
                    <a:xfrm>
                      <a:off x="5671989" y="5921178"/>
                      <a:ext cx="141258" cy="14164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</p:sp>
              </p:grpSp>
              <p:grpSp>
                <p:nvGrpSpPr>
                  <p:cNvPr id="2410" name="Shape 1048"/>
                  <p:cNvGrpSpPr/>
                  <p:nvPr/>
                </p:nvGrpSpPr>
                <p:grpSpPr>
                  <a:xfrm>
                    <a:off x="6709455" y="3159042"/>
                    <a:ext cx="410555" cy="245913"/>
                    <a:chOff x="5215373" y="5732396"/>
                    <a:chExt cx="325744" cy="200723"/>
                  </a:xfrm>
                </p:grpSpPr>
                <p:sp>
                  <p:nvSpPr>
                    <p:cNvPr id="2411" name="Shape 1049"/>
                    <p:cNvSpPr/>
                    <p:nvPr/>
                  </p:nvSpPr>
                  <p:spPr>
                    <a:xfrm>
                      <a:off x="5215373" y="5732396"/>
                      <a:ext cx="325744" cy="200723"/>
                    </a:xfrm>
                    <a:prstGeom prst="cloud">
                      <a:avLst/>
                    </a:prstGeom>
                    <a:gradFill>
                      <a:gsLst>
                        <a:gs pos="0">
                          <a:srgbClr val="BEDBFF"/>
                        </a:gs>
                        <a:gs pos="35000">
                          <a:srgbClr val="D1E5FE"/>
                        </a:gs>
                        <a:gs pos="100000">
                          <a:srgbClr val="EEF5FF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4A7D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12" name="Shape 1050"/>
                    <p:cNvSpPr/>
                    <p:nvPr/>
                  </p:nvSpPr>
                  <p:spPr>
                    <a:xfrm>
                      <a:off x="5310505" y="5763894"/>
                      <a:ext cx="135477" cy="135843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</p:sp>
              </p:grpSp>
            </p:grpSp>
            <p:sp>
              <p:nvSpPr>
                <p:cNvPr id="2406" name="Shape 1051"/>
                <p:cNvSpPr txBox="1"/>
                <p:nvPr/>
              </p:nvSpPr>
              <p:spPr>
                <a:xfrm>
                  <a:off x="4208189" y="4475867"/>
                  <a:ext cx="1623584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25000"/>
                    <a:buFont typeface="Calibri"/>
                    <a:buNone/>
                  </a:pPr>
                  <a:r>
                    <a:rPr lang="en-US" sz="14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  <a:rtl val="0"/>
                    </a:rPr>
                    <a:t>Application Factory</a:t>
                  </a:r>
                </a:p>
              </p:txBody>
            </p:sp>
          </p:grpSp>
          <p:grpSp>
            <p:nvGrpSpPr>
              <p:cNvPr id="2314" name="Shape 1052"/>
              <p:cNvGrpSpPr/>
              <p:nvPr/>
            </p:nvGrpSpPr>
            <p:grpSpPr>
              <a:xfrm>
                <a:off x="4114799" y="1981876"/>
                <a:ext cx="1152173" cy="926939"/>
                <a:chOff x="3627251" y="2771772"/>
                <a:chExt cx="1152173" cy="926939"/>
              </a:xfrm>
            </p:grpSpPr>
            <p:grpSp>
              <p:nvGrpSpPr>
                <p:cNvPr id="2376" name="Shape 1053"/>
                <p:cNvGrpSpPr/>
                <p:nvPr/>
              </p:nvGrpSpPr>
              <p:grpSpPr>
                <a:xfrm>
                  <a:off x="3680407" y="2771772"/>
                  <a:ext cx="1031717" cy="576250"/>
                  <a:chOff x="3581400" y="2347211"/>
                  <a:chExt cx="1136566" cy="700786"/>
                </a:xfrm>
              </p:grpSpPr>
              <p:grpSp>
                <p:nvGrpSpPr>
                  <p:cNvPr id="2378" name="Shape 1054"/>
                  <p:cNvGrpSpPr/>
                  <p:nvPr/>
                </p:nvGrpSpPr>
                <p:grpSpPr>
                  <a:xfrm>
                    <a:off x="3581400" y="2521282"/>
                    <a:ext cx="1136566" cy="526716"/>
                    <a:chOff x="3581400" y="2441582"/>
                    <a:chExt cx="1136566" cy="845799"/>
                  </a:xfrm>
                </p:grpSpPr>
                <p:sp>
                  <p:nvSpPr>
                    <p:cNvPr id="2403" name="Shape 1055"/>
                    <p:cNvSpPr/>
                    <p:nvPr/>
                  </p:nvSpPr>
                  <p:spPr>
                    <a:xfrm>
                      <a:off x="3581400" y="2441582"/>
                      <a:ext cx="1136566" cy="845799"/>
                    </a:xfrm>
                    <a:prstGeom prst="cube">
                      <a:avLst>
                        <a:gd name="adj" fmla="val 25000"/>
                      </a:avLst>
                    </a:prstGeom>
                    <a:gradFill>
                      <a:gsLst>
                        <a:gs pos="0">
                          <a:srgbClr val="FFE2CA"/>
                        </a:gs>
                        <a:gs pos="35000">
                          <a:srgbClr val="FFEADA"/>
                        </a:gs>
                        <a:gs pos="100000">
                          <a:srgbClr val="FEF8F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cxnSp>
                  <p:nvCxnSpPr>
                    <p:cNvPr id="2404" name="Shape 1056"/>
                    <p:cNvCxnSpPr/>
                    <p:nvPr/>
                  </p:nvCxnSpPr>
                  <p:spPr>
                    <a:xfrm>
                      <a:off x="3810000" y="2452930"/>
                      <a:ext cx="0" cy="206285"/>
                    </a:xfrm>
                    <a:prstGeom prst="straightConnector1">
                      <a:avLst/>
                    </a:prstGeom>
                    <a:noFill/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2379" name="Shape 1057"/>
                  <p:cNvGrpSpPr/>
                  <p:nvPr/>
                </p:nvGrpSpPr>
                <p:grpSpPr>
                  <a:xfrm>
                    <a:off x="3810534" y="2350572"/>
                    <a:ext cx="331929" cy="224590"/>
                    <a:chOff x="954103" y="2768126"/>
                    <a:chExt cx="331929" cy="224590"/>
                  </a:xfrm>
                </p:grpSpPr>
                <p:sp>
                  <p:nvSpPr>
                    <p:cNvPr id="2401" name="Shape 1058"/>
                    <p:cNvSpPr/>
                    <p:nvPr/>
                  </p:nvSpPr>
                  <p:spPr>
                    <a:xfrm>
                      <a:off x="959525" y="2768126"/>
                      <a:ext cx="326508" cy="22459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FFE2CA"/>
                        </a:gs>
                        <a:gs pos="35000">
                          <a:srgbClr val="FFEADA"/>
                        </a:gs>
                        <a:gs pos="100000">
                          <a:srgbClr val="FEF8F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02" name="Shape 1059"/>
                    <p:cNvSpPr/>
                    <p:nvPr/>
                  </p:nvSpPr>
                  <p:spPr>
                    <a:xfrm>
                      <a:off x="954103" y="2768126"/>
                      <a:ext cx="329722" cy="11820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97043" h="160421" extrusionOk="0">
                          <a:moveTo>
                            <a:pt x="0" y="0"/>
                          </a:moveTo>
                          <a:cubicBezTo>
                            <a:pt x="71187" y="80210"/>
                            <a:pt x="142374" y="160421"/>
                            <a:pt x="208548" y="160421"/>
                          </a:cubicBezTo>
                          <a:cubicBezTo>
                            <a:pt x="274722" y="160421"/>
                            <a:pt x="397043" y="0"/>
                            <a:pt x="397043" y="0"/>
                          </a:cubicBezTo>
                          <a:lnTo>
                            <a:pt x="397043" y="0"/>
                          </a:lnTo>
                        </a:path>
                      </a:pathLst>
                    </a:custGeom>
                    <a:gradFill>
                      <a:gsLst>
                        <a:gs pos="0">
                          <a:srgbClr val="FFE2CA"/>
                        </a:gs>
                        <a:gs pos="35000">
                          <a:srgbClr val="FFEADA"/>
                        </a:gs>
                        <a:gs pos="100000">
                          <a:srgbClr val="FEF8F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  <p:grpSp>
                <p:nvGrpSpPr>
                  <p:cNvPr id="2380" name="Shape 1060"/>
                  <p:cNvGrpSpPr/>
                  <p:nvPr/>
                </p:nvGrpSpPr>
                <p:grpSpPr>
                  <a:xfrm>
                    <a:off x="3739704" y="2412644"/>
                    <a:ext cx="331929" cy="224590"/>
                    <a:chOff x="954103" y="2768126"/>
                    <a:chExt cx="331929" cy="224590"/>
                  </a:xfrm>
                </p:grpSpPr>
                <p:sp>
                  <p:nvSpPr>
                    <p:cNvPr id="2399" name="Shape 1061"/>
                    <p:cNvSpPr/>
                    <p:nvPr/>
                  </p:nvSpPr>
                  <p:spPr>
                    <a:xfrm>
                      <a:off x="959525" y="2768126"/>
                      <a:ext cx="326508" cy="22459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FFE2CA"/>
                        </a:gs>
                        <a:gs pos="35000">
                          <a:srgbClr val="FFEADA"/>
                        </a:gs>
                        <a:gs pos="100000">
                          <a:srgbClr val="FEF8F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00" name="Shape 1062"/>
                    <p:cNvSpPr/>
                    <p:nvPr/>
                  </p:nvSpPr>
                  <p:spPr>
                    <a:xfrm>
                      <a:off x="954103" y="2768126"/>
                      <a:ext cx="329722" cy="11820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97043" h="160421" extrusionOk="0">
                          <a:moveTo>
                            <a:pt x="0" y="0"/>
                          </a:moveTo>
                          <a:cubicBezTo>
                            <a:pt x="71187" y="80210"/>
                            <a:pt x="142374" y="160421"/>
                            <a:pt x="208548" y="160421"/>
                          </a:cubicBezTo>
                          <a:cubicBezTo>
                            <a:pt x="274722" y="160421"/>
                            <a:pt x="397043" y="0"/>
                            <a:pt x="397043" y="0"/>
                          </a:cubicBezTo>
                          <a:lnTo>
                            <a:pt x="397043" y="0"/>
                          </a:lnTo>
                        </a:path>
                      </a:pathLst>
                    </a:custGeom>
                    <a:gradFill>
                      <a:gsLst>
                        <a:gs pos="0">
                          <a:srgbClr val="FFE2CA"/>
                        </a:gs>
                        <a:gs pos="35000">
                          <a:srgbClr val="FFEADA"/>
                        </a:gs>
                        <a:gs pos="100000">
                          <a:srgbClr val="FEF8F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  <p:grpSp>
                <p:nvGrpSpPr>
                  <p:cNvPr id="2381" name="Shape 1063"/>
                  <p:cNvGrpSpPr/>
                  <p:nvPr/>
                </p:nvGrpSpPr>
                <p:grpSpPr>
                  <a:xfrm>
                    <a:off x="3992612" y="2347211"/>
                    <a:ext cx="331929" cy="224590"/>
                    <a:chOff x="954103" y="2768126"/>
                    <a:chExt cx="331929" cy="224590"/>
                  </a:xfrm>
                </p:grpSpPr>
                <p:sp>
                  <p:nvSpPr>
                    <p:cNvPr id="2397" name="Shape 1064"/>
                    <p:cNvSpPr/>
                    <p:nvPr/>
                  </p:nvSpPr>
                  <p:spPr>
                    <a:xfrm>
                      <a:off x="959525" y="2768126"/>
                      <a:ext cx="326508" cy="22459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FFE2CA"/>
                        </a:gs>
                        <a:gs pos="35000">
                          <a:srgbClr val="FFEADA"/>
                        </a:gs>
                        <a:gs pos="100000">
                          <a:srgbClr val="FEF8F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8" name="Shape 1065"/>
                    <p:cNvSpPr/>
                    <p:nvPr/>
                  </p:nvSpPr>
                  <p:spPr>
                    <a:xfrm>
                      <a:off x="954103" y="2768126"/>
                      <a:ext cx="329722" cy="11820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97043" h="160421" extrusionOk="0">
                          <a:moveTo>
                            <a:pt x="0" y="0"/>
                          </a:moveTo>
                          <a:cubicBezTo>
                            <a:pt x="71187" y="80210"/>
                            <a:pt x="142374" y="160421"/>
                            <a:pt x="208548" y="160421"/>
                          </a:cubicBezTo>
                          <a:cubicBezTo>
                            <a:pt x="274722" y="160421"/>
                            <a:pt x="397043" y="0"/>
                            <a:pt x="397043" y="0"/>
                          </a:cubicBezTo>
                          <a:lnTo>
                            <a:pt x="397043" y="0"/>
                          </a:lnTo>
                        </a:path>
                      </a:pathLst>
                    </a:custGeom>
                    <a:gradFill>
                      <a:gsLst>
                        <a:gs pos="0">
                          <a:srgbClr val="FFE2CA"/>
                        </a:gs>
                        <a:gs pos="35000">
                          <a:srgbClr val="FFEADA"/>
                        </a:gs>
                        <a:gs pos="100000">
                          <a:srgbClr val="FEF8F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  <p:grpSp>
                <p:nvGrpSpPr>
                  <p:cNvPr id="2382" name="Shape 1066"/>
                  <p:cNvGrpSpPr/>
                  <p:nvPr/>
                </p:nvGrpSpPr>
                <p:grpSpPr>
                  <a:xfrm>
                    <a:off x="3961519" y="2403233"/>
                    <a:ext cx="331929" cy="224590"/>
                    <a:chOff x="954103" y="2768126"/>
                    <a:chExt cx="331929" cy="224590"/>
                  </a:xfrm>
                </p:grpSpPr>
                <p:sp>
                  <p:nvSpPr>
                    <p:cNvPr id="2395" name="Shape 1067"/>
                    <p:cNvSpPr/>
                    <p:nvPr/>
                  </p:nvSpPr>
                  <p:spPr>
                    <a:xfrm>
                      <a:off x="959525" y="2768126"/>
                      <a:ext cx="326508" cy="22459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FFE2CA"/>
                        </a:gs>
                        <a:gs pos="35000">
                          <a:srgbClr val="FFEADA"/>
                        </a:gs>
                        <a:gs pos="100000">
                          <a:srgbClr val="FEF8F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6" name="Shape 1068"/>
                    <p:cNvSpPr/>
                    <p:nvPr/>
                  </p:nvSpPr>
                  <p:spPr>
                    <a:xfrm>
                      <a:off x="954103" y="2768126"/>
                      <a:ext cx="329722" cy="11820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97043" h="160421" extrusionOk="0">
                          <a:moveTo>
                            <a:pt x="0" y="0"/>
                          </a:moveTo>
                          <a:cubicBezTo>
                            <a:pt x="71187" y="80210"/>
                            <a:pt x="142374" y="160421"/>
                            <a:pt x="208548" y="160421"/>
                          </a:cubicBezTo>
                          <a:cubicBezTo>
                            <a:pt x="274722" y="160421"/>
                            <a:pt x="397043" y="0"/>
                            <a:pt x="397043" y="0"/>
                          </a:cubicBezTo>
                          <a:lnTo>
                            <a:pt x="397043" y="0"/>
                          </a:lnTo>
                        </a:path>
                      </a:pathLst>
                    </a:custGeom>
                    <a:gradFill>
                      <a:gsLst>
                        <a:gs pos="0">
                          <a:srgbClr val="FFE2CA"/>
                        </a:gs>
                        <a:gs pos="35000">
                          <a:srgbClr val="FFEADA"/>
                        </a:gs>
                        <a:gs pos="100000">
                          <a:srgbClr val="FEF8F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  <p:grpSp>
                <p:nvGrpSpPr>
                  <p:cNvPr id="2383" name="Shape 1069"/>
                  <p:cNvGrpSpPr/>
                  <p:nvPr/>
                </p:nvGrpSpPr>
                <p:grpSpPr>
                  <a:xfrm>
                    <a:off x="4210252" y="2402652"/>
                    <a:ext cx="331929" cy="224590"/>
                    <a:chOff x="954103" y="2768126"/>
                    <a:chExt cx="331929" cy="224590"/>
                  </a:xfrm>
                </p:grpSpPr>
                <p:sp>
                  <p:nvSpPr>
                    <p:cNvPr id="2393" name="Shape 1070"/>
                    <p:cNvSpPr/>
                    <p:nvPr/>
                  </p:nvSpPr>
                  <p:spPr>
                    <a:xfrm>
                      <a:off x="959525" y="2768126"/>
                      <a:ext cx="326508" cy="22459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FFE2CA"/>
                        </a:gs>
                        <a:gs pos="35000">
                          <a:srgbClr val="FFEADA"/>
                        </a:gs>
                        <a:gs pos="100000">
                          <a:srgbClr val="FEF8F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4" name="Shape 1071"/>
                    <p:cNvSpPr/>
                    <p:nvPr/>
                  </p:nvSpPr>
                  <p:spPr>
                    <a:xfrm>
                      <a:off x="954103" y="2768126"/>
                      <a:ext cx="329722" cy="11820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97043" h="160421" extrusionOk="0">
                          <a:moveTo>
                            <a:pt x="0" y="0"/>
                          </a:moveTo>
                          <a:cubicBezTo>
                            <a:pt x="71187" y="80210"/>
                            <a:pt x="142374" y="160421"/>
                            <a:pt x="208548" y="160421"/>
                          </a:cubicBezTo>
                          <a:cubicBezTo>
                            <a:pt x="274722" y="160421"/>
                            <a:pt x="397043" y="0"/>
                            <a:pt x="397043" y="0"/>
                          </a:cubicBezTo>
                          <a:lnTo>
                            <a:pt x="397043" y="0"/>
                          </a:lnTo>
                        </a:path>
                      </a:pathLst>
                    </a:custGeom>
                    <a:gradFill>
                      <a:gsLst>
                        <a:gs pos="0">
                          <a:srgbClr val="FFE2CA"/>
                        </a:gs>
                        <a:gs pos="35000">
                          <a:srgbClr val="FFEADA"/>
                        </a:gs>
                        <a:gs pos="100000">
                          <a:srgbClr val="FEF8F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  <p:grpSp>
                <p:nvGrpSpPr>
                  <p:cNvPr id="2384" name="Shape 1072"/>
                  <p:cNvGrpSpPr/>
                  <p:nvPr/>
                </p:nvGrpSpPr>
                <p:grpSpPr>
                  <a:xfrm>
                    <a:off x="3649988" y="2506743"/>
                    <a:ext cx="331929" cy="142533"/>
                    <a:chOff x="954103" y="2768126"/>
                    <a:chExt cx="331929" cy="142533"/>
                  </a:xfrm>
                </p:grpSpPr>
                <p:sp>
                  <p:nvSpPr>
                    <p:cNvPr id="2391" name="Shape 1073"/>
                    <p:cNvSpPr/>
                    <p:nvPr/>
                  </p:nvSpPr>
                  <p:spPr>
                    <a:xfrm>
                      <a:off x="959525" y="2768126"/>
                      <a:ext cx="326508" cy="142533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FFE2CA"/>
                        </a:gs>
                        <a:gs pos="35000">
                          <a:srgbClr val="FFEADA"/>
                        </a:gs>
                        <a:gs pos="100000">
                          <a:srgbClr val="FEF8F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2" name="Shape 1074"/>
                    <p:cNvSpPr/>
                    <p:nvPr/>
                  </p:nvSpPr>
                  <p:spPr>
                    <a:xfrm>
                      <a:off x="954103" y="2768126"/>
                      <a:ext cx="329722" cy="11820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97043" h="160421" extrusionOk="0">
                          <a:moveTo>
                            <a:pt x="0" y="0"/>
                          </a:moveTo>
                          <a:cubicBezTo>
                            <a:pt x="71187" y="80210"/>
                            <a:pt x="142374" y="160421"/>
                            <a:pt x="208548" y="160421"/>
                          </a:cubicBezTo>
                          <a:cubicBezTo>
                            <a:pt x="274722" y="160421"/>
                            <a:pt x="397043" y="0"/>
                            <a:pt x="397043" y="0"/>
                          </a:cubicBezTo>
                          <a:lnTo>
                            <a:pt x="397043" y="0"/>
                          </a:lnTo>
                        </a:path>
                      </a:pathLst>
                    </a:custGeom>
                    <a:gradFill>
                      <a:gsLst>
                        <a:gs pos="0">
                          <a:srgbClr val="FFE2CA"/>
                        </a:gs>
                        <a:gs pos="35000">
                          <a:srgbClr val="FFEADA"/>
                        </a:gs>
                        <a:gs pos="100000">
                          <a:srgbClr val="FEF8F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  <p:grpSp>
                <p:nvGrpSpPr>
                  <p:cNvPr id="2385" name="Shape 1075"/>
                  <p:cNvGrpSpPr/>
                  <p:nvPr/>
                </p:nvGrpSpPr>
                <p:grpSpPr>
                  <a:xfrm>
                    <a:off x="3932560" y="2508439"/>
                    <a:ext cx="331929" cy="142533"/>
                    <a:chOff x="954103" y="2768126"/>
                    <a:chExt cx="331929" cy="142533"/>
                  </a:xfrm>
                </p:grpSpPr>
                <p:sp>
                  <p:nvSpPr>
                    <p:cNvPr id="2389" name="Shape 1076"/>
                    <p:cNvSpPr/>
                    <p:nvPr/>
                  </p:nvSpPr>
                  <p:spPr>
                    <a:xfrm>
                      <a:off x="959525" y="2768126"/>
                      <a:ext cx="326508" cy="142533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FFE2CA"/>
                        </a:gs>
                        <a:gs pos="35000">
                          <a:srgbClr val="FFEADA"/>
                        </a:gs>
                        <a:gs pos="100000">
                          <a:srgbClr val="FEF8F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0" name="Shape 1077"/>
                    <p:cNvSpPr/>
                    <p:nvPr/>
                  </p:nvSpPr>
                  <p:spPr>
                    <a:xfrm>
                      <a:off x="954103" y="2768126"/>
                      <a:ext cx="329722" cy="11820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97043" h="160421" extrusionOk="0">
                          <a:moveTo>
                            <a:pt x="0" y="0"/>
                          </a:moveTo>
                          <a:cubicBezTo>
                            <a:pt x="71187" y="80210"/>
                            <a:pt x="142374" y="160421"/>
                            <a:pt x="208548" y="160421"/>
                          </a:cubicBezTo>
                          <a:cubicBezTo>
                            <a:pt x="274722" y="160421"/>
                            <a:pt x="397043" y="0"/>
                            <a:pt x="397043" y="0"/>
                          </a:cubicBezTo>
                          <a:lnTo>
                            <a:pt x="397043" y="0"/>
                          </a:lnTo>
                        </a:path>
                      </a:pathLst>
                    </a:custGeom>
                    <a:gradFill>
                      <a:gsLst>
                        <a:gs pos="0">
                          <a:srgbClr val="FFE2CA"/>
                        </a:gs>
                        <a:gs pos="35000">
                          <a:srgbClr val="FFEADA"/>
                        </a:gs>
                        <a:gs pos="100000">
                          <a:srgbClr val="FEF8F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  <p:grpSp>
                <p:nvGrpSpPr>
                  <p:cNvPr id="2386" name="Shape 1078"/>
                  <p:cNvGrpSpPr/>
                  <p:nvPr/>
                </p:nvGrpSpPr>
                <p:grpSpPr>
                  <a:xfrm>
                    <a:off x="4184303" y="2513074"/>
                    <a:ext cx="331929" cy="142533"/>
                    <a:chOff x="954103" y="2768126"/>
                    <a:chExt cx="331929" cy="142533"/>
                  </a:xfrm>
                </p:grpSpPr>
                <p:sp>
                  <p:nvSpPr>
                    <p:cNvPr id="2387" name="Shape 1079"/>
                    <p:cNvSpPr/>
                    <p:nvPr/>
                  </p:nvSpPr>
                  <p:spPr>
                    <a:xfrm>
                      <a:off x="959525" y="2768126"/>
                      <a:ext cx="326508" cy="142533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FFE2CA"/>
                        </a:gs>
                        <a:gs pos="35000">
                          <a:srgbClr val="FFEADA"/>
                        </a:gs>
                        <a:gs pos="100000">
                          <a:srgbClr val="FEF8F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88" name="Shape 1080"/>
                    <p:cNvSpPr/>
                    <p:nvPr/>
                  </p:nvSpPr>
                  <p:spPr>
                    <a:xfrm>
                      <a:off x="954103" y="2768126"/>
                      <a:ext cx="329722" cy="11820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97043" h="160421" extrusionOk="0">
                          <a:moveTo>
                            <a:pt x="0" y="0"/>
                          </a:moveTo>
                          <a:cubicBezTo>
                            <a:pt x="71187" y="80210"/>
                            <a:pt x="142374" y="160421"/>
                            <a:pt x="208548" y="160421"/>
                          </a:cubicBezTo>
                          <a:cubicBezTo>
                            <a:pt x="274722" y="160421"/>
                            <a:pt x="397043" y="0"/>
                            <a:pt x="397043" y="0"/>
                          </a:cubicBezTo>
                          <a:lnTo>
                            <a:pt x="397043" y="0"/>
                          </a:lnTo>
                        </a:path>
                      </a:pathLst>
                    </a:custGeom>
                    <a:gradFill>
                      <a:gsLst>
                        <a:gs pos="0">
                          <a:srgbClr val="FFE2CA"/>
                        </a:gs>
                        <a:gs pos="35000">
                          <a:srgbClr val="FFEADA"/>
                        </a:gs>
                        <a:gs pos="100000">
                          <a:srgbClr val="FEF8F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</p:grpSp>
            <p:sp>
              <p:nvSpPr>
                <p:cNvPr id="2377" name="Shape 1081"/>
                <p:cNvSpPr txBox="1"/>
                <p:nvPr/>
              </p:nvSpPr>
              <p:spPr>
                <a:xfrm>
                  <a:off x="3627251" y="3390935"/>
                  <a:ext cx="1152173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25000"/>
                    <a:buFont typeface="Calibri"/>
                    <a:buNone/>
                  </a:pPr>
                  <a:r>
                    <a:rPr lang="en-US" sz="14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  <a:rtl val="0"/>
                    </a:rPr>
                    <a:t>Message Box</a:t>
                  </a:r>
                </a:p>
              </p:txBody>
            </p:sp>
          </p:grpSp>
          <p:grpSp>
            <p:nvGrpSpPr>
              <p:cNvPr id="2315" name="Shape 1082"/>
              <p:cNvGrpSpPr/>
              <p:nvPr/>
            </p:nvGrpSpPr>
            <p:grpSpPr>
              <a:xfrm>
                <a:off x="4292119" y="4635100"/>
                <a:ext cx="794993" cy="970660"/>
                <a:chOff x="3761763" y="5399659"/>
                <a:chExt cx="794993" cy="970660"/>
              </a:xfrm>
            </p:grpSpPr>
            <p:grpSp>
              <p:nvGrpSpPr>
                <p:cNvPr id="2368" name="Shape 1083"/>
                <p:cNvGrpSpPr/>
                <p:nvPr/>
              </p:nvGrpSpPr>
              <p:grpSpPr>
                <a:xfrm>
                  <a:off x="3761763" y="5399659"/>
                  <a:ext cx="781048" cy="848739"/>
                  <a:chOff x="461937" y="3331285"/>
                  <a:chExt cx="781048" cy="848739"/>
                </a:xfrm>
              </p:grpSpPr>
              <p:sp>
                <p:nvSpPr>
                  <p:cNvPr id="2370" name="Shape 1084"/>
                  <p:cNvSpPr/>
                  <p:nvPr/>
                </p:nvSpPr>
                <p:spPr>
                  <a:xfrm>
                    <a:off x="461937" y="3331285"/>
                    <a:ext cx="781048" cy="8487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</p:sp>
              <p:grpSp>
                <p:nvGrpSpPr>
                  <p:cNvPr id="2371" name="Shape 1085"/>
                  <p:cNvGrpSpPr/>
                  <p:nvPr/>
                </p:nvGrpSpPr>
                <p:grpSpPr>
                  <a:xfrm>
                    <a:off x="752108" y="3810053"/>
                    <a:ext cx="413947" cy="251906"/>
                    <a:chOff x="752108" y="3810053"/>
                    <a:chExt cx="413947" cy="251906"/>
                  </a:xfrm>
                </p:grpSpPr>
                <p:sp>
                  <p:nvSpPr>
                    <p:cNvPr id="2372" name="Shape 1086"/>
                    <p:cNvSpPr/>
                    <p:nvPr/>
                  </p:nvSpPr>
                  <p:spPr>
                    <a:xfrm>
                      <a:off x="752108" y="3810053"/>
                      <a:ext cx="413947" cy="251906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lt1">
                        <a:alpha val="65490"/>
                      </a:schemeClr>
                    </a:solidFill>
                    <a:ln w="9525" cap="flat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grpSp>
                  <p:nvGrpSpPr>
                    <p:cNvPr id="2373" name="Shape 1087"/>
                    <p:cNvGrpSpPr/>
                    <p:nvPr/>
                  </p:nvGrpSpPr>
                  <p:grpSpPr>
                    <a:xfrm>
                      <a:off x="775251" y="3862416"/>
                      <a:ext cx="385952" cy="170482"/>
                      <a:chOff x="1276940" y="3491762"/>
                      <a:chExt cx="492425" cy="268924"/>
                    </a:xfrm>
                  </p:grpSpPr>
                  <p:sp>
                    <p:nvSpPr>
                      <p:cNvPr id="2374" name="Shape 1088"/>
                      <p:cNvSpPr/>
                      <p:nvPr/>
                    </p:nvSpPr>
                    <p:spPr>
                      <a:xfrm>
                        <a:off x="1306758" y="3491762"/>
                        <a:ext cx="462607" cy="268924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462609" h="268926" extrusionOk="0">
                            <a:moveTo>
                              <a:pt x="0" y="0"/>
                            </a:moveTo>
                            <a:cubicBezTo>
                              <a:pt x="20706" y="68745"/>
                              <a:pt x="41413" y="137491"/>
                              <a:pt x="69574" y="139148"/>
                            </a:cubicBezTo>
                            <a:cubicBezTo>
                              <a:pt x="97735" y="140805"/>
                              <a:pt x="140804" y="-11596"/>
                              <a:pt x="168965" y="9939"/>
                            </a:cubicBezTo>
                            <a:cubicBezTo>
                              <a:pt x="197126" y="31474"/>
                              <a:pt x="223630" y="256761"/>
                              <a:pt x="238539" y="268357"/>
                            </a:cubicBezTo>
                            <a:cubicBezTo>
                              <a:pt x="253448" y="279953"/>
                              <a:pt x="225287" y="110987"/>
                              <a:pt x="258417" y="79513"/>
                            </a:cubicBezTo>
                            <a:cubicBezTo>
                              <a:pt x="291547" y="48039"/>
                              <a:pt x="404191" y="77857"/>
                              <a:pt x="437321" y="79513"/>
                            </a:cubicBezTo>
                            <a:cubicBezTo>
                              <a:pt x="470451" y="81169"/>
                              <a:pt x="463825" y="85310"/>
                              <a:pt x="457200" y="89452"/>
                            </a:cubicBezTo>
                          </a:path>
                        </a:pathLst>
                      </a:custGeom>
                      <a:solidFill>
                        <a:schemeClr val="lt1">
                          <a:alpha val="65490"/>
                        </a:schemeClr>
                      </a:solidFill>
                      <a:ln w="19050" cap="flat">
                        <a:solidFill>
                          <a:schemeClr val="accent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375" name="Shape 1089"/>
                      <p:cNvSpPr/>
                      <p:nvPr/>
                    </p:nvSpPr>
                    <p:spPr>
                      <a:xfrm>
                        <a:off x="1276940" y="3541030"/>
                        <a:ext cx="447259" cy="159454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447261" h="159455" extrusionOk="0">
                            <a:moveTo>
                              <a:pt x="0" y="159455"/>
                            </a:moveTo>
                            <a:cubicBezTo>
                              <a:pt x="44726" y="84083"/>
                              <a:pt x="89452" y="8712"/>
                              <a:pt x="129209" y="429"/>
                            </a:cubicBezTo>
                            <a:cubicBezTo>
                              <a:pt x="168966" y="-7854"/>
                              <a:pt x="203752" y="106446"/>
                              <a:pt x="238539" y="109759"/>
                            </a:cubicBezTo>
                            <a:cubicBezTo>
                              <a:pt x="273326" y="113072"/>
                              <a:pt x="313083" y="16994"/>
                              <a:pt x="337931" y="20307"/>
                            </a:cubicBezTo>
                            <a:cubicBezTo>
                              <a:pt x="362779" y="23620"/>
                              <a:pt x="369404" y="124667"/>
                              <a:pt x="387626" y="129637"/>
                            </a:cubicBezTo>
                            <a:cubicBezTo>
                              <a:pt x="405848" y="134606"/>
                              <a:pt x="426554" y="92365"/>
                              <a:pt x="447261" y="50124"/>
                            </a:cubicBezTo>
                          </a:path>
                        </a:pathLst>
                      </a:custGeom>
                      <a:solidFill>
                        <a:schemeClr val="lt1">
                          <a:alpha val="65490"/>
                        </a:schemeClr>
                      </a:solidFill>
                      <a:ln w="12700" cap="flat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</p:grpSp>
              </p:grpSp>
            </p:grpSp>
            <p:sp>
              <p:nvSpPr>
                <p:cNvPr id="2369" name="Shape 1090"/>
                <p:cNvSpPr txBox="1"/>
                <p:nvPr/>
              </p:nvSpPr>
              <p:spPr>
                <a:xfrm>
                  <a:off x="3771607" y="6062542"/>
                  <a:ext cx="785149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25000"/>
                    <a:buFont typeface="Calibri"/>
                    <a:buNone/>
                  </a:pPr>
                  <a:r>
                    <a:rPr lang="en-US" sz="14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  <a:rtl val="0"/>
                    </a:rPr>
                    <a:t>Registry</a:t>
                  </a:r>
                </a:p>
              </p:txBody>
            </p:sp>
          </p:grpSp>
          <p:sp>
            <p:nvSpPr>
              <p:cNvPr id="2316" name="Shape 1091"/>
              <p:cNvSpPr/>
              <p:nvPr/>
            </p:nvSpPr>
            <p:spPr>
              <a:xfrm rot="10800000" flipH="1">
                <a:off x="3093066" y="4267200"/>
                <a:ext cx="1216494" cy="835655"/>
              </a:xfrm>
              <a:prstGeom prst="bentArrow">
                <a:avLst>
                  <a:gd name="adj1" fmla="val 5452"/>
                  <a:gd name="adj2" fmla="val 7719"/>
                  <a:gd name="adj3" fmla="val 7065"/>
                  <a:gd name="adj4" fmla="val 7169"/>
                </a:avLst>
              </a:prstGeom>
              <a:solidFill>
                <a:srgbClr val="FFFF99"/>
              </a:solidFill>
              <a:ln w="9525" cap="flat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2317" name="Shape 1092"/>
              <p:cNvSpPr/>
              <p:nvPr/>
            </p:nvSpPr>
            <p:spPr>
              <a:xfrm rot="10800000">
                <a:off x="5016551" y="4267199"/>
                <a:ext cx="1259391" cy="792270"/>
              </a:xfrm>
              <a:prstGeom prst="bentArrow">
                <a:avLst>
                  <a:gd name="adj1" fmla="val 5226"/>
                  <a:gd name="adj2" fmla="val 8093"/>
                  <a:gd name="adj3" fmla="val 10698"/>
                  <a:gd name="adj4" fmla="val 7169"/>
                </a:avLst>
              </a:prstGeom>
              <a:solidFill>
                <a:srgbClr val="FFFF99"/>
              </a:solidFill>
              <a:ln w="9525" cap="flat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2318" name="Shape 1093"/>
              <p:cNvSpPr/>
              <p:nvPr/>
            </p:nvSpPr>
            <p:spPr>
              <a:xfrm>
                <a:off x="3093066" y="2405496"/>
                <a:ext cx="1042763" cy="980035"/>
              </a:xfrm>
              <a:prstGeom prst="bentArrow">
                <a:avLst>
                  <a:gd name="adj1" fmla="val 4443"/>
                  <a:gd name="adj2" fmla="val 4029"/>
                  <a:gd name="adj3" fmla="val 9371"/>
                  <a:gd name="adj4" fmla="val 15214"/>
                </a:avLst>
              </a:prstGeom>
              <a:solidFill>
                <a:srgbClr val="FFFF99"/>
              </a:solidFill>
              <a:ln w="9525" cap="flat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2319" name="Shape 1094"/>
              <p:cNvSpPr/>
              <p:nvPr/>
            </p:nvSpPr>
            <p:spPr>
              <a:xfrm flipH="1">
                <a:off x="5272123" y="2371934"/>
                <a:ext cx="799671" cy="828061"/>
              </a:xfrm>
              <a:prstGeom prst="bentArrow">
                <a:avLst>
                  <a:gd name="adj1" fmla="val 6092"/>
                  <a:gd name="adj2" fmla="val 6552"/>
                  <a:gd name="adj3" fmla="val 9877"/>
                  <a:gd name="adj4" fmla="val 7169"/>
                </a:avLst>
              </a:prstGeom>
              <a:solidFill>
                <a:srgbClr val="FFFF99"/>
              </a:solidFill>
              <a:ln w="9525" cap="flat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2320" name="Shape 1095"/>
              <p:cNvSpPr/>
              <p:nvPr/>
            </p:nvSpPr>
            <p:spPr>
              <a:xfrm>
                <a:off x="5230753" y="3714792"/>
                <a:ext cx="363849" cy="90633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99"/>
              </a:solidFill>
              <a:ln w="9525" cap="flat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2321" name="Shape 1096"/>
              <p:cNvSpPr/>
              <p:nvPr/>
            </p:nvSpPr>
            <p:spPr>
              <a:xfrm rot="-5400000">
                <a:off x="4541054" y="3019811"/>
                <a:ext cx="363849" cy="90633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99"/>
              </a:solidFill>
              <a:ln w="9525" cap="flat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2322" name="Shape 1097"/>
              <p:cNvSpPr/>
              <p:nvPr/>
            </p:nvSpPr>
            <p:spPr>
              <a:xfrm rot="5400000">
                <a:off x="4524527" y="4475270"/>
                <a:ext cx="284615" cy="7854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99"/>
              </a:solidFill>
              <a:ln w="9525" cap="flat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endParaRPr/>
              </a:p>
            </p:txBody>
          </p:sp>
          <p:grpSp>
            <p:nvGrpSpPr>
              <p:cNvPr id="2323" name="Shape 1098"/>
              <p:cNvGrpSpPr/>
              <p:nvPr/>
            </p:nvGrpSpPr>
            <p:grpSpPr>
              <a:xfrm>
                <a:off x="2362200" y="3427405"/>
                <a:ext cx="1423470" cy="739356"/>
                <a:chOff x="2493949" y="3427405"/>
                <a:chExt cx="1423470" cy="739356"/>
              </a:xfrm>
            </p:grpSpPr>
            <p:sp>
              <p:nvSpPr>
                <p:cNvPr id="2325" name="Shape 1099"/>
                <p:cNvSpPr/>
                <p:nvPr/>
              </p:nvSpPr>
              <p:spPr>
                <a:xfrm>
                  <a:off x="2493949" y="3427405"/>
                  <a:ext cx="1419111" cy="73935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 cap="flat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spAutoFit/>
                </a:bodyPr>
                <a:lstStyle/>
                <a:p>
                  <a:endParaRPr/>
                </a:p>
              </p:txBody>
            </p:sp>
            <p:grpSp>
              <p:nvGrpSpPr>
                <p:cNvPr id="2326" name="Shape 1100"/>
                <p:cNvGrpSpPr/>
                <p:nvPr/>
              </p:nvGrpSpPr>
              <p:grpSpPr>
                <a:xfrm>
                  <a:off x="3021016" y="3551123"/>
                  <a:ext cx="896403" cy="509760"/>
                  <a:chOff x="547710" y="4845328"/>
                  <a:chExt cx="896403" cy="509760"/>
                </a:xfrm>
              </p:grpSpPr>
              <p:sp>
                <p:nvSpPr>
                  <p:cNvPr id="2366" name="Shape 1101"/>
                  <p:cNvSpPr txBox="1"/>
                  <p:nvPr/>
                </p:nvSpPr>
                <p:spPr>
                  <a:xfrm>
                    <a:off x="547710" y="4954980"/>
                    <a:ext cx="896403" cy="4001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25000"/>
                      <a:buFont typeface="Calibri"/>
                      <a:buNone/>
                    </a:pPr>
                    <a:r>
                      <a:rPr lang="en-US" sz="1000" b="1" i="0" u="none" strike="noStrike" cap="none" baseline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  <a:rtl val="0"/>
                      </a:rPr>
                      <a:t>Apache </a:t>
                    </a:r>
                  </a:p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25000"/>
                      <a:buFont typeface="Calibri"/>
                      <a:buNone/>
                    </a:pPr>
                    <a:r>
                      <a:rPr lang="en-US" sz="1000" b="1" i="0" u="none" strike="noStrike" cap="none" baseline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  <a:rtl val="0"/>
                      </a:rPr>
                      <a:t>Airavata API</a:t>
                    </a:r>
                  </a:p>
                </p:txBody>
              </p:sp>
              <p:sp>
                <p:nvSpPr>
                  <p:cNvPr id="2367" name="Shape 1102"/>
                  <p:cNvSpPr/>
                  <p:nvPr/>
                </p:nvSpPr>
                <p:spPr>
                  <a:xfrm>
                    <a:off x="751512" y="4845328"/>
                    <a:ext cx="477330" cy="15630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</p:sp>
            </p:grpSp>
            <p:grpSp>
              <p:nvGrpSpPr>
                <p:cNvPr id="2327" name="Shape 1103"/>
                <p:cNvGrpSpPr/>
                <p:nvPr/>
              </p:nvGrpSpPr>
              <p:grpSpPr>
                <a:xfrm>
                  <a:off x="2635833" y="3510785"/>
                  <a:ext cx="412165" cy="572597"/>
                  <a:chOff x="1035633" y="4722579"/>
                  <a:chExt cx="412165" cy="572597"/>
                </a:xfrm>
              </p:grpSpPr>
              <p:grpSp>
                <p:nvGrpSpPr>
                  <p:cNvPr id="2328" name="Shape 1104"/>
                  <p:cNvGrpSpPr/>
                  <p:nvPr/>
                </p:nvGrpSpPr>
                <p:grpSpPr>
                  <a:xfrm>
                    <a:off x="1035633" y="4722579"/>
                    <a:ext cx="184225" cy="570777"/>
                    <a:chOff x="1035633" y="4722579"/>
                    <a:chExt cx="184225" cy="570777"/>
                  </a:xfrm>
                </p:grpSpPr>
                <p:grpSp>
                  <p:nvGrpSpPr>
                    <p:cNvPr id="2348" name="Shape 1105"/>
                    <p:cNvGrpSpPr/>
                    <p:nvPr/>
                  </p:nvGrpSpPr>
                  <p:grpSpPr>
                    <a:xfrm>
                      <a:off x="1035633" y="4722579"/>
                      <a:ext cx="184225" cy="157020"/>
                      <a:chOff x="1518236" y="5409237"/>
                      <a:chExt cx="184225" cy="157020"/>
                    </a:xfrm>
                  </p:grpSpPr>
                  <p:sp>
                    <p:nvSpPr>
                      <p:cNvPr id="2361" name="Shape 1106"/>
                      <p:cNvSpPr/>
                      <p:nvPr/>
                    </p:nvSpPr>
                    <p:spPr>
                      <a:xfrm>
                        <a:off x="1518236" y="5409237"/>
                        <a:ext cx="184225" cy="157020"/>
                      </a:xfrm>
                      <a:prstGeom prst="roundRect">
                        <a:avLst>
                          <a:gd name="adj" fmla="val 28634"/>
                        </a:avLst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grpSp>
                    <p:nvGrpSpPr>
                      <p:cNvPr id="2362" name="Shape 1107"/>
                      <p:cNvGrpSpPr/>
                      <p:nvPr/>
                    </p:nvGrpSpPr>
                    <p:grpSpPr>
                      <a:xfrm>
                        <a:off x="1555600" y="5436562"/>
                        <a:ext cx="109495" cy="102369"/>
                        <a:chOff x="2667000" y="4920175"/>
                        <a:chExt cx="252606" cy="261424"/>
                      </a:xfrm>
                    </p:grpSpPr>
                    <p:sp>
                      <p:nvSpPr>
                        <p:cNvPr id="2363" name="Shape 1108"/>
                        <p:cNvSpPr/>
                        <p:nvPr/>
                      </p:nvSpPr>
                      <p:spPr>
                        <a:xfrm rot="-5400000">
                          <a:off x="2739501" y="5078205"/>
                          <a:ext cx="111606" cy="95183"/>
                        </a:xfrm>
                        <a:prstGeom prst="flowChartDelay">
                          <a:avLst/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364" name="Shape 1109"/>
                        <p:cNvSpPr/>
                        <p:nvPr/>
                      </p:nvSpPr>
                      <p:spPr>
                        <a:xfrm>
                          <a:off x="2667000" y="4920175"/>
                          <a:ext cx="45718" cy="116645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365" name="Shape 1110"/>
                        <p:cNvSpPr/>
                        <p:nvPr/>
                      </p:nvSpPr>
                      <p:spPr>
                        <a:xfrm>
                          <a:off x="2873888" y="4922462"/>
                          <a:ext cx="45718" cy="116645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349" name="Shape 1111"/>
                    <p:cNvGrpSpPr/>
                    <p:nvPr/>
                  </p:nvGrpSpPr>
                  <p:grpSpPr>
                    <a:xfrm>
                      <a:off x="1035633" y="4931559"/>
                      <a:ext cx="184225" cy="157020"/>
                      <a:chOff x="1518236" y="5409237"/>
                      <a:chExt cx="184225" cy="157020"/>
                    </a:xfrm>
                  </p:grpSpPr>
                  <p:sp>
                    <p:nvSpPr>
                      <p:cNvPr id="2356" name="Shape 1112"/>
                      <p:cNvSpPr/>
                      <p:nvPr/>
                    </p:nvSpPr>
                    <p:spPr>
                      <a:xfrm>
                        <a:off x="1518236" y="5409237"/>
                        <a:ext cx="184225" cy="157020"/>
                      </a:xfrm>
                      <a:prstGeom prst="roundRect">
                        <a:avLst>
                          <a:gd name="adj" fmla="val 28634"/>
                        </a:avLst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grpSp>
                    <p:nvGrpSpPr>
                      <p:cNvPr id="2357" name="Shape 1113"/>
                      <p:cNvGrpSpPr/>
                      <p:nvPr/>
                    </p:nvGrpSpPr>
                    <p:grpSpPr>
                      <a:xfrm>
                        <a:off x="1555600" y="5436562"/>
                        <a:ext cx="109495" cy="102369"/>
                        <a:chOff x="2667000" y="4920175"/>
                        <a:chExt cx="252606" cy="261424"/>
                      </a:xfrm>
                    </p:grpSpPr>
                    <p:sp>
                      <p:nvSpPr>
                        <p:cNvPr id="2358" name="Shape 1114"/>
                        <p:cNvSpPr/>
                        <p:nvPr/>
                      </p:nvSpPr>
                      <p:spPr>
                        <a:xfrm rot="-5400000">
                          <a:off x="2739501" y="5078205"/>
                          <a:ext cx="111606" cy="95183"/>
                        </a:xfrm>
                        <a:prstGeom prst="flowChartDelay">
                          <a:avLst/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359" name="Shape 1115"/>
                        <p:cNvSpPr/>
                        <p:nvPr/>
                      </p:nvSpPr>
                      <p:spPr>
                        <a:xfrm>
                          <a:off x="2667000" y="4920175"/>
                          <a:ext cx="45718" cy="116645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360" name="Shape 1116"/>
                        <p:cNvSpPr/>
                        <p:nvPr/>
                      </p:nvSpPr>
                      <p:spPr>
                        <a:xfrm>
                          <a:off x="2873888" y="4922462"/>
                          <a:ext cx="45718" cy="116645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350" name="Shape 1117"/>
                    <p:cNvGrpSpPr/>
                    <p:nvPr/>
                  </p:nvGrpSpPr>
                  <p:grpSpPr>
                    <a:xfrm>
                      <a:off x="1035633" y="5136336"/>
                      <a:ext cx="184225" cy="157020"/>
                      <a:chOff x="1518236" y="5409237"/>
                      <a:chExt cx="184225" cy="157020"/>
                    </a:xfrm>
                  </p:grpSpPr>
                  <p:sp>
                    <p:nvSpPr>
                      <p:cNvPr id="2351" name="Shape 1118"/>
                      <p:cNvSpPr/>
                      <p:nvPr/>
                    </p:nvSpPr>
                    <p:spPr>
                      <a:xfrm>
                        <a:off x="1518236" y="5409237"/>
                        <a:ext cx="184225" cy="157020"/>
                      </a:xfrm>
                      <a:prstGeom prst="roundRect">
                        <a:avLst>
                          <a:gd name="adj" fmla="val 28634"/>
                        </a:avLst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grpSp>
                    <p:nvGrpSpPr>
                      <p:cNvPr id="2352" name="Shape 1119"/>
                      <p:cNvGrpSpPr/>
                      <p:nvPr/>
                    </p:nvGrpSpPr>
                    <p:grpSpPr>
                      <a:xfrm>
                        <a:off x="1555600" y="5436562"/>
                        <a:ext cx="109495" cy="102369"/>
                        <a:chOff x="2667000" y="4920175"/>
                        <a:chExt cx="252606" cy="261424"/>
                      </a:xfrm>
                    </p:grpSpPr>
                    <p:sp>
                      <p:nvSpPr>
                        <p:cNvPr id="2353" name="Shape 1120"/>
                        <p:cNvSpPr/>
                        <p:nvPr/>
                      </p:nvSpPr>
                      <p:spPr>
                        <a:xfrm rot="-5400000">
                          <a:off x="2739501" y="5078205"/>
                          <a:ext cx="111606" cy="95183"/>
                        </a:xfrm>
                        <a:prstGeom prst="flowChartDelay">
                          <a:avLst/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354" name="Shape 1121"/>
                        <p:cNvSpPr/>
                        <p:nvPr/>
                      </p:nvSpPr>
                      <p:spPr>
                        <a:xfrm>
                          <a:off x="2667000" y="4920175"/>
                          <a:ext cx="45718" cy="116645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355" name="Shape 1122"/>
                        <p:cNvSpPr/>
                        <p:nvPr/>
                      </p:nvSpPr>
                      <p:spPr>
                        <a:xfrm>
                          <a:off x="2873888" y="4922462"/>
                          <a:ext cx="45718" cy="116645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2329" name="Shape 1123"/>
                  <p:cNvGrpSpPr/>
                  <p:nvPr/>
                </p:nvGrpSpPr>
                <p:grpSpPr>
                  <a:xfrm>
                    <a:off x="1263574" y="4724399"/>
                    <a:ext cx="184225" cy="570777"/>
                    <a:chOff x="1035633" y="4722579"/>
                    <a:chExt cx="184225" cy="570777"/>
                  </a:xfrm>
                </p:grpSpPr>
                <p:grpSp>
                  <p:nvGrpSpPr>
                    <p:cNvPr id="2330" name="Shape 1124"/>
                    <p:cNvGrpSpPr/>
                    <p:nvPr/>
                  </p:nvGrpSpPr>
                  <p:grpSpPr>
                    <a:xfrm>
                      <a:off x="1035633" y="4722579"/>
                      <a:ext cx="184225" cy="157020"/>
                      <a:chOff x="1518236" y="5409237"/>
                      <a:chExt cx="184225" cy="157020"/>
                    </a:xfrm>
                  </p:grpSpPr>
                  <p:sp>
                    <p:nvSpPr>
                      <p:cNvPr id="2343" name="Shape 1125"/>
                      <p:cNvSpPr/>
                      <p:nvPr/>
                    </p:nvSpPr>
                    <p:spPr>
                      <a:xfrm>
                        <a:off x="1518236" y="5409237"/>
                        <a:ext cx="184225" cy="157020"/>
                      </a:xfrm>
                      <a:prstGeom prst="roundRect">
                        <a:avLst>
                          <a:gd name="adj" fmla="val 28634"/>
                        </a:avLst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grpSp>
                    <p:nvGrpSpPr>
                      <p:cNvPr id="2344" name="Shape 1126"/>
                      <p:cNvGrpSpPr/>
                      <p:nvPr/>
                    </p:nvGrpSpPr>
                    <p:grpSpPr>
                      <a:xfrm>
                        <a:off x="1555600" y="5436562"/>
                        <a:ext cx="109495" cy="102369"/>
                        <a:chOff x="2667000" y="4920175"/>
                        <a:chExt cx="252606" cy="261424"/>
                      </a:xfrm>
                    </p:grpSpPr>
                    <p:sp>
                      <p:nvSpPr>
                        <p:cNvPr id="2345" name="Shape 1127"/>
                        <p:cNvSpPr/>
                        <p:nvPr/>
                      </p:nvSpPr>
                      <p:spPr>
                        <a:xfrm rot="-5400000">
                          <a:off x="2739501" y="5078205"/>
                          <a:ext cx="111606" cy="95183"/>
                        </a:xfrm>
                        <a:prstGeom prst="flowChartDelay">
                          <a:avLst/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346" name="Shape 1128"/>
                        <p:cNvSpPr/>
                        <p:nvPr/>
                      </p:nvSpPr>
                      <p:spPr>
                        <a:xfrm>
                          <a:off x="2667000" y="4920175"/>
                          <a:ext cx="45718" cy="116645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347" name="Shape 1129"/>
                        <p:cNvSpPr/>
                        <p:nvPr/>
                      </p:nvSpPr>
                      <p:spPr>
                        <a:xfrm>
                          <a:off x="2873888" y="4922462"/>
                          <a:ext cx="45718" cy="116645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331" name="Shape 1130"/>
                    <p:cNvGrpSpPr/>
                    <p:nvPr/>
                  </p:nvGrpSpPr>
                  <p:grpSpPr>
                    <a:xfrm>
                      <a:off x="1035633" y="4931559"/>
                      <a:ext cx="184225" cy="157020"/>
                      <a:chOff x="1518236" y="5409237"/>
                      <a:chExt cx="184225" cy="157020"/>
                    </a:xfrm>
                  </p:grpSpPr>
                  <p:sp>
                    <p:nvSpPr>
                      <p:cNvPr id="2338" name="Shape 1131"/>
                      <p:cNvSpPr/>
                      <p:nvPr/>
                    </p:nvSpPr>
                    <p:spPr>
                      <a:xfrm>
                        <a:off x="1518236" y="5409237"/>
                        <a:ext cx="184225" cy="157020"/>
                      </a:xfrm>
                      <a:prstGeom prst="roundRect">
                        <a:avLst>
                          <a:gd name="adj" fmla="val 28634"/>
                        </a:avLst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grpSp>
                    <p:nvGrpSpPr>
                      <p:cNvPr id="2339" name="Shape 1132"/>
                      <p:cNvGrpSpPr/>
                      <p:nvPr/>
                    </p:nvGrpSpPr>
                    <p:grpSpPr>
                      <a:xfrm>
                        <a:off x="1555600" y="5436562"/>
                        <a:ext cx="109495" cy="102369"/>
                        <a:chOff x="2667000" y="4920175"/>
                        <a:chExt cx="252606" cy="261424"/>
                      </a:xfrm>
                    </p:grpSpPr>
                    <p:sp>
                      <p:nvSpPr>
                        <p:cNvPr id="2340" name="Shape 1133"/>
                        <p:cNvSpPr/>
                        <p:nvPr/>
                      </p:nvSpPr>
                      <p:spPr>
                        <a:xfrm rot="-5400000">
                          <a:off x="2739501" y="5078205"/>
                          <a:ext cx="111606" cy="95183"/>
                        </a:xfrm>
                        <a:prstGeom prst="flowChartDelay">
                          <a:avLst/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341" name="Shape 1134"/>
                        <p:cNvSpPr/>
                        <p:nvPr/>
                      </p:nvSpPr>
                      <p:spPr>
                        <a:xfrm>
                          <a:off x="2667000" y="4920175"/>
                          <a:ext cx="45718" cy="116645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342" name="Shape 1135"/>
                        <p:cNvSpPr/>
                        <p:nvPr/>
                      </p:nvSpPr>
                      <p:spPr>
                        <a:xfrm>
                          <a:off x="2873888" y="4922462"/>
                          <a:ext cx="45718" cy="116645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332" name="Shape 1136"/>
                    <p:cNvGrpSpPr/>
                    <p:nvPr/>
                  </p:nvGrpSpPr>
                  <p:grpSpPr>
                    <a:xfrm>
                      <a:off x="1035633" y="5136336"/>
                      <a:ext cx="184225" cy="157020"/>
                      <a:chOff x="1518236" y="5409237"/>
                      <a:chExt cx="184225" cy="157020"/>
                    </a:xfrm>
                  </p:grpSpPr>
                  <p:sp>
                    <p:nvSpPr>
                      <p:cNvPr id="2333" name="Shape 1137"/>
                      <p:cNvSpPr/>
                      <p:nvPr/>
                    </p:nvSpPr>
                    <p:spPr>
                      <a:xfrm>
                        <a:off x="1518236" y="5409237"/>
                        <a:ext cx="184225" cy="157020"/>
                      </a:xfrm>
                      <a:prstGeom prst="roundRect">
                        <a:avLst>
                          <a:gd name="adj" fmla="val 28634"/>
                        </a:avLst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grpSp>
                    <p:nvGrpSpPr>
                      <p:cNvPr id="2334" name="Shape 1138"/>
                      <p:cNvGrpSpPr/>
                      <p:nvPr/>
                    </p:nvGrpSpPr>
                    <p:grpSpPr>
                      <a:xfrm>
                        <a:off x="1555600" y="5436562"/>
                        <a:ext cx="109495" cy="102369"/>
                        <a:chOff x="2667000" y="4920175"/>
                        <a:chExt cx="252606" cy="261424"/>
                      </a:xfrm>
                    </p:grpSpPr>
                    <p:sp>
                      <p:nvSpPr>
                        <p:cNvPr id="2335" name="Shape 1139"/>
                        <p:cNvSpPr/>
                        <p:nvPr/>
                      </p:nvSpPr>
                      <p:spPr>
                        <a:xfrm rot="-5400000">
                          <a:off x="2739501" y="5078205"/>
                          <a:ext cx="111606" cy="95183"/>
                        </a:xfrm>
                        <a:prstGeom prst="flowChartDelay">
                          <a:avLst/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336" name="Shape 1140"/>
                        <p:cNvSpPr/>
                        <p:nvPr/>
                      </p:nvSpPr>
                      <p:spPr>
                        <a:xfrm>
                          <a:off x="2667000" y="4920175"/>
                          <a:ext cx="45718" cy="116645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337" name="Shape 1141"/>
                        <p:cNvSpPr/>
                        <p:nvPr/>
                      </p:nvSpPr>
                      <p:spPr>
                        <a:xfrm>
                          <a:off x="2873888" y="4922462"/>
                          <a:ext cx="45718" cy="116645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9525" cap="flat">
                          <a:solidFill>
                            <a:srgbClr val="59595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2324" name="Shape 1142"/>
              <p:cNvSpPr/>
              <p:nvPr/>
            </p:nvSpPr>
            <p:spPr>
              <a:xfrm>
                <a:off x="3831235" y="3739657"/>
                <a:ext cx="223991" cy="90633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99"/>
              </a:solidFill>
              <a:ln w="9525" cap="flat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endParaRPr/>
              </a:p>
            </p:txBody>
          </p:sp>
        </p:grpSp>
        <p:grpSp>
          <p:nvGrpSpPr>
            <p:cNvPr id="1993" name="Shape 1143"/>
            <p:cNvGrpSpPr/>
            <p:nvPr/>
          </p:nvGrpSpPr>
          <p:grpSpPr>
            <a:xfrm>
              <a:off x="139458" y="903951"/>
              <a:ext cx="1826493" cy="1245954"/>
              <a:chOff x="-184831" y="2643452"/>
              <a:chExt cx="1826493" cy="1245954"/>
            </a:xfrm>
          </p:grpSpPr>
          <p:grpSp>
            <p:nvGrpSpPr>
              <p:cNvPr id="2181" name="Shape 1144"/>
              <p:cNvGrpSpPr/>
              <p:nvPr/>
            </p:nvGrpSpPr>
            <p:grpSpPr>
              <a:xfrm>
                <a:off x="128446" y="2643452"/>
                <a:ext cx="898383" cy="726481"/>
                <a:chOff x="3476623" y="4621732"/>
                <a:chExt cx="2200272" cy="1558640"/>
              </a:xfrm>
            </p:grpSpPr>
            <p:sp>
              <p:nvSpPr>
                <p:cNvPr id="2260" name="Shape 1145"/>
                <p:cNvSpPr/>
                <p:nvPr/>
              </p:nvSpPr>
              <p:spPr>
                <a:xfrm>
                  <a:off x="3476623" y="4621732"/>
                  <a:ext cx="2200272" cy="1017333"/>
                </a:xfrm>
                <a:prstGeom prst="roundRect">
                  <a:avLst>
                    <a:gd name="adj" fmla="val 23186"/>
                  </a:avLst>
                </a:prstGeom>
                <a:solidFill>
                  <a:schemeClr val="lt1">
                    <a:alpha val="47450"/>
                  </a:schemeClr>
                </a:solidFill>
                <a:ln w="12700" cap="flat">
                  <a:solidFill>
                    <a:srgbClr val="D8D8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spAutoFit/>
                </a:bodyPr>
                <a:lstStyle/>
                <a:p>
                  <a:endParaRPr/>
                </a:p>
              </p:txBody>
            </p:sp>
            <p:grpSp>
              <p:nvGrpSpPr>
                <p:cNvPr id="2261" name="Shape 1146"/>
                <p:cNvGrpSpPr/>
                <p:nvPr/>
              </p:nvGrpSpPr>
              <p:grpSpPr>
                <a:xfrm>
                  <a:off x="3779040" y="4730353"/>
                  <a:ext cx="735579" cy="875793"/>
                  <a:chOff x="632487" y="3084683"/>
                  <a:chExt cx="1297230" cy="1544508"/>
                </a:xfrm>
              </p:grpSpPr>
              <p:grpSp>
                <p:nvGrpSpPr>
                  <p:cNvPr id="2274" name="Shape 1147"/>
                  <p:cNvGrpSpPr/>
                  <p:nvPr/>
                </p:nvGrpSpPr>
                <p:grpSpPr>
                  <a:xfrm>
                    <a:off x="632487" y="3084683"/>
                    <a:ext cx="992430" cy="1239708"/>
                    <a:chOff x="632487" y="3084683"/>
                    <a:chExt cx="992430" cy="1239708"/>
                  </a:xfrm>
                </p:grpSpPr>
                <p:grpSp>
                  <p:nvGrpSpPr>
                    <p:cNvPr id="2299" name="Shape 1148"/>
                    <p:cNvGrpSpPr/>
                    <p:nvPr/>
                  </p:nvGrpSpPr>
                  <p:grpSpPr>
                    <a:xfrm>
                      <a:off x="632487" y="3084683"/>
                      <a:ext cx="863427" cy="924183"/>
                      <a:chOff x="632487" y="3084683"/>
                      <a:chExt cx="863427" cy="924183"/>
                    </a:xfrm>
                  </p:grpSpPr>
                  <p:sp>
                    <p:nvSpPr>
                      <p:cNvPr id="2301" name="Shape 1149"/>
                      <p:cNvSpPr/>
                      <p:nvPr/>
                    </p:nvSpPr>
                    <p:spPr>
                      <a:xfrm>
                        <a:off x="632487" y="3084683"/>
                        <a:ext cx="863427" cy="924183"/>
                      </a:xfrm>
                      <a:prstGeom prst="foldedCorner">
                        <a:avLst>
                          <a:gd name="adj" fmla="val 16667"/>
                        </a:avLst>
                      </a:prstGeom>
                      <a:solidFill>
                        <a:schemeClr val="lt1"/>
                      </a:solidFill>
                      <a:ln w="25400" cap="flat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grpSp>
                    <p:nvGrpSpPr>
                      <p:cNvPr id="2302" name="Shape 1150"/>
                      <p:cNvGrpSpPr/>
                      <p:nvPr/>
                    </p:nvGrpSpPr>
                    <p:grpSpPr>
                      <a:xfrm>
                        <a:off x="753720" y="3239383"/>
                        <a:ext cx="629238" cy="583679"/>
                        <a:chOff x="753720" y="3239383"/>
                        <a:chExt cx="629238" cy="583679"/>
                      </a:xfrm>
                    </p:grpSpPr>
                    <p:grpSp>
                      <p:nvGrpSpPr>
                        <p:cNvPr id="2303" name="Shape 1151"/>
                        <p:cNvGrpSpPr/>
                        <p:nvPr/>
                      </p:nvGrpSpPr>
                      <p:grpSpPr>
                        <a:xfrm>
                          <a:off x="753720" y="3239383"/>
                          <a:ext cx="626690" cy="152399"/>
                          <a:chOff x="753720" y="3239383"/>
                          <a:chExt cx="626690" cy="152399"/>
                        </a:xfrm>
                      </p:grpSpPr>
                      <p:cxnSp>
                        <p:nvCxnSpPr>
                          <p:cNvPr id="2308" name="Shape 1152"/>
                          <p:cNvCxnSpPr/>
                          <p:nvPr/>
                        </p:nvCxnSpPr>
                        <p:spPr>
                          <a:xfrm>
                            <a:off x="759452" y="3239383"/>
                            <a:ext cx="620959" cy="0"/>
                          </a:xfrm>
                          <a:prstGeom prst="straightConnector1">
                            <a:avLst/>
                          </a:prstGeom>
                          <a:noFill/>
                          <a:ln w="25400" cap="flat">
                            <a:solidFill>
                              <a:schemeClr val="accent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</p:cxnSp>
                      <p:cxnSp>
                        <p:nvCxnSpPr>
                          <p:cNvPr id="2309" name="Shape 1153"/>
                          <p:cNvCxnSpPr/>
                          <p:nvPr/>
                        </p:nvCxnSpPr>
                        <p:spPr>
                          <a:xfrm>
                            <a:off x="753720" y="3391782"/>
                            <a:ext cx="620959" cy="0"/>
                          </a:xfrm>
                          <a:prstGeom prst="straightConnector1">
                            <a:avLst/>
                          </a:prstGeom>
                          <a:noFill/>
                          <a:ln w="25400" cap="flat">
                            <a:solidFill>
                              <a:schemeClr val="accent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</p:cxnSp>
                    </p:grpSp>
                    <p:grpSp>
                      <p:nvGrpSpPr>
                        <p:cNvPr id="2304" name="Shape 1154"/>
                        <p:cNvGrpSpPr/>
                        <p:nvPr/>
                      </p:nvGrpSpPr>
                      <p:grpSpPr>
                        <a:xfrm>
                          <a:off x="754668" y="3531325"/>
                          <a:ext cx="628290" cy="152399"/>
                          <a:chOff x="759452" y="3239383"/>
                          <a:chExt cx="628290" cy="152399"/>
                        </a:xfrm>
                      </p:grpSpPr>
                      <p:cxnSp>
                        <p:nvCxnSpPr>
                          <p:cNvPr id="2306" name="Shape 1155"/>
                          <p:cNvCxnSpPr/>
                          <p:nvPr/>
                        </p:nvCxnSpPr>
                        <p:spPr>
                          <a:xfrm>
                            <a:off x="759452" y="3239383"/>
                            <a:ext cx="620959" cy="0"/>
                          </a:xfrm>
                          <a:prstGeom prst="straightConnector1">
                            <a:avLst/>
                          </a:prstGeom>
                          <a:noFill/>
                          <a:ln w="25400" cap="flat">
                            <a:solidFill>
                              <a:schemeClr val="accent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</p:cxnSp>
                      <p:cxnSp>
                        <p:nvCxnSpPr>
                          <p:cNvPr id="2307" name="Shape 1156"/>
                          <p:cNvCxnSpPr/>
                          <p:nvPr/>
                        </p:nvCxnSpPr>
                        <p:spPr>
                          <a:xfrm>
                            <a:off x="766783" y="3391782"/>
                            <a:ext cx="620959" cy="0"/>
                          </a:xfrm>
                          <a:prstGeom prst="straightConnector1">
                            <a:avLst/>
                          </a:prstGeom>
                          <a:noFill/>
                          <a:ln w="25400" cap="flat">
                            <a:solidFill>
                              <a:schemeClr val="accent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</p:cxnSp>
                    </p:grpSp>
                    <p:cxnSp>
                      <p:nvCxnSpPr>
                        <p:cNvPr id="2305" name="Shape 1157"/>
                        <p:cNvCxnSpPr/>
                        <p:nvPr/>
                      </p:nvCxnSpPr>
                      <p:spPr>
                        <a:xfrm>
                          <a:off x="762000" y="3823062"/>
                          <a:ext cx="310478" cy="0"/>
                        </a:xfrm>
                        <a:prstGeom prst="straightConnector1">
                          <a:avLst/>
                        </a:prstGeom>
                        <a:noFill/>
                        <a:ln w="25400" cap="flat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</p:cxnSp>
                  </p:grpSp>
                </p:grpSp>
                <p:sp>
                  <p:nvSpPr>
                    <p:cNvPr id="2300" name="Shape 1158"/>
                    <p:cNvSpPr/>
                    <p:nvPr/>
                  </p:nvSpPr>
                  <p:spPr>
                    <a:xfrm>
                      <a:off x="869291" y="3527476"/>
                      <a:ext cx="755625" cy="796916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</p:sp>
              </p:grpSp>
              <p:grpSp>
                <p:nvGrpSpPr>
                  <p:cNvPr id="2275" name="Shape 1159"/>
                  <p:cNvGrpSpPr/>
                  <p:nvPr/>
                </p:nvGrpSpPr>
                <p:grpSpPr>
                  <a:xfrm>
                    <a:off x="784887" y="3237083"/>
                    <a:ext cx="992430" cy="1239708"/>
                    <a:chOff x="632487" y="3084683"/>
                    <a:chExt cx="992430" cy="1239708"/>
                  </a:xfrm>
                </p:grpSpPr>
                <p:grpSp>
                  <p:nvGrpSpPr>
                    <p:cNvPr id="2288" name="Shape 1160"/>
                    <p:cNvGrpSpPr/>
                    <p:nvPr/>
                  </p:nvGrpSpPr>
                  <p:grpSpPr>
                    <a:xfrm>
                      <a:off x="632487" y="3084683"/>
                      <a:ext cx="863427" cy="924183"/>
                      <a:chOff x="632487" y="3084683"/>
                      <a:chExt cx="863427" cy="924183"/>
                    </a:xfrm>
                  </p:grpSpPr>
                  <p:sp>
                    <p:nvSpPr>
                      <p:cNvPr id="2290" name="Shape 1161"/>
                      <p:cNvSpPr/>
                      <p:nvPr/>
                    </p:nvSpPr>
                    <p:spPr>
                      <a:xfrm>
                        <a:off x="632487" y="3084683"/>
                        <a:ext cx="863427" cy="924183"/>
                      </a:xfrm>
                      <a:prstGeom prst="foldedCorner">
                        <a:avLst>
                          <a:gd name="adj" fmla="val 16667"/>
                        </a:avLst>
                      </a:prstGeom>
                      <a:solidFill>
                        <a:schemeClr val="lt1"/>
                      </a:solidFill>
                      <a:ln w="25400" cap="flat">
                        <a:solidFill>
                          <a:schemeClr val="accent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grpSp>
                    <p:nvGrpSpPr>
                      <p:cNvPr id="2291" name="Shape 1162"/>
                      <p:cNvGrpSpPr/>
                      <p:nvPr/>
                    </p:nvGrpSpPr>
                    <p:grpSpPr>
                      <a:xfrm>
                        <a:off x="753720" y="3239383"/>
                        <a:ext cx="629238" cy="583679"/>
                        <a:chOff x="753720" y="3239383"/>
                        <a:chExt cx="629238" cy="583679"/>
                      </a:xfrm>
                    </p:grpSpPr>
                    <p:grpSp>
                      <p:nvGrpSpPr>
                        <p:cNvPr id="2292" name="Shape 1163"/>
                        <p:cNvGrpSpPr/>
                        <p:nvPr/>
                      </p:nvGrpSpPr>
                      <p:grpSpPr>
                        <a:xfrm>
                          <a:off x="753720" y="3239383"/>
                          <a:ext cx="626690" cy="152399"/>
                          <a:chOff x="753720" y="3239383"/>
                          <a:chExt cx="626690" cy="152399"/>
                        </a:xfrm>
                      </p:grpSpPr>
                      <p:cxnSp>
                        <p:nvCxnSpPr>
                          <p:cNvPr id="2297" name="Shape 1164"/>
                          <p:cNvCxnSpPr/>
                          <p:nvPr/>
                        </p:nvCxnSpPr>
                        <p:spPr>
                          <a:xfrm>
                            <a:off x="759452" y="3239383"/>
                            <a:ext cx="620959" cy="0"/>
                          </a:xfrm>
                          <a:prstGeom prst="straightConnector1">
                            <a:avLst/>
                          </a:prstGeom>
                          <a:noFill/>
                          <a:ln w="25400" cap="flat">
                            <a:solidFill>
                              <a:schemeClr val="accent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</p:cxnSp>
                      <p:cxnSp>
                        <p:nvCxnSpPr>
                          <p:cNvPr id="2298" name="Shape 1165"/>
                          <p:cNvCxnSpPr/>
                          <p:nvPr/>
                        </p:nvCxnSpPr>
                        <p:spPr>
                          <a:xfrm>
                            <a:off x="753720" y="3391782"/>
                            <a:ext cx="620959" cy="0"/>
                          </a:xfrm>
                          <a:prstGeom prst="straightConnector1">
                            <a:avLst/>
                          </a:prstGeom>
                          <a:noFill/>
                          <a:ln w="25400" cap="flat">
                            <a:solidFill>
                              <a:schemeClr val="accent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</p:cxnSp>
                    </p:grpSp>
                    <p:grpSp>
                      <p:nvGrpSpPr>
                        <p:cNvPr id="2293" name="Shape 1166"/>
                        <p:cNvGrpSpPr/>
                        <p:nvPr/>
                      </p:nvGrpSpPr>
                      <p:grpSpPr>
                        <a:xfrm>
                          <a:off x="754668" y="3531325"/>
                          <a:ext cx="628290" cy="152399"/>
                          <a:chOff x="759452" y="3239383"/>
                          <a:chExt cx="628290" cy="152399"/>
                        </a:xfrm>
                      </p:grpSpPr>
                      <p:cxnSp>
                        <p:nvCxnSpPr>
                          <p:cNvPr id="2295" name="Shape 1167"/>
                          <p:cNvCxnSpPr/>
                          <p:nvPr/>
                        </p:nvCxnSpPr>
                        <p:spPr>
                          <a:xfrm>
                            <a:off x="759452" y="3239383"/>
                            <a:ext cx="620959" cy="0"/>
                          </a:xfrm>
                          <a:prstGeom prst="straightConnector1">
                            <a:avLst/>
                          </a:prstGeom>
                          <a:noFill/>
                          <a:ln w="25400" cap="flat">
                            <a:solidFill>
                              <a:schemeClr val="accent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</p:cxnSp>
                      <p:cxnSp>
                        <p:nvCxnSpPr>
                          <p:cNvPr id="2296" name="Shape 1168"/>
                          <p:cNvCxnSpPr/>
                          <p:nvPr/>
                        </p:nvCxnSpPr>
                        <p:spPr>
                          <a:xfrm>
                            <a:off x="766783" y="3391782"/>
                            <a:ext cx="620959" cy="0"/>
                          </a:xfrm>
                          <a:prstGeom prst="straightConnector1">
                            <a:avLst/>
                          </a:prstGeom>
                          <a:noFill/>
                          <a:ln w="25400" cap="flat">
                            <a:solidFill>
                              <a:schemeClr val="accent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</p:cxnSp>
                    </p:grpSp>
                    <p:cxnSp>
                      <p:nvCxnSpPr>
                        <p:cNvPr id="2294" name="Shape 1169"/>
                        <p:cNvCxnSpPr/>
                        <p:nvPr/>
                      </p:nvCxnSpPr>
                      <p:spPr>
                        <a:xfrm>
                          <a:off x="762000" y="3823062"/>
                          <a:ext cx="310478" cy="0"/>
                        </a:xfrm>
                        <a:prstGeom prst="straightConnector1">
                          <a:avLst/>
                        </a:prstGeom>
                        <a:noFill/>
                        <a:ln w="25400" cap="flat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</p:cxnSp>
                  </p:grpSp>
                </p:grpSp>
                <p:sp>
                  <p:nvSpPr>
                    <p:cNvPr id="2289" name="Shape 1170"/>
                    <p:cNvSpPr/>
                    <p:nvPr/>
                  </p:nvSpPr>
                  <p:spPr>
                    <a:xfrm>
                      <a:off x="869291" y="3527476"/>
                      <a:ext cx="755625" cy="796916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</p:sp>
              </p:grpSp>
              <p:grpSp>
                <p:nvGrpSpPr>
                  <p:cNvPr id="2276" name="Shape 1171"/>
                  <p:cNvGrpSpPr/>
                  <p:nvPr/>
                </p:nvGrpSpPr>
                <p:grpSpPr>
                  <a:xfrm>
                    <a:off x="937287" y="3389483"/>
                    <a:ext cx="992430" cy="1239708"/>
                    <a:chOff x="632487" y="3084683"/>
                    <a:chExt cx="992430" cy="1239708"/>
                  </a:xfrm>
                </p:grpSpPr>
                <p:grpSp>
                  <p:nvGrpSpPr>
                    <p:cNvPr id="2277" name="Shape 1172"/>
                    <p:cNvGrpSpPr/>
                    <p:nvPr/>
                  </p:nvGrpSpPr>
                  <p:grpSpPr>
                    <a:xfrm>
                      <a:off x="632487" y="3084683"/>
                      <a:ext cx="863427" cy="924183"/>
                      <a:chOff x="632487" y="3084683"/>
                      <a:chExt cx="863427" cy="924183"/>
                    </a:xfrm>
                  </p:grpSpPr>
                  <p:sp>
                    <p:nvSpPr>
                      <p:cNvPr id="2279" name="Shape 1173"/>
                      <p:cNvSpPr/>
                      <p:nvPr/>
                    </p:nvSpPr>
                    <p:spPr>
                      <a:xfrm>
                        <a:off x="632487" y="3084683"/>
                        <a:ext cx="863427" cy="924183"/>
                      </a:xfrm>
                      <a:prstGeom prst="foldedCorner">
                        <a:avLst>
                          <a:gd name="adj" fmla="val 16667"/>
                        </a:avLst>
                      </a:prstGeom>
                      <a:solidFill>
                        <a:schemeClr val="lt1"/>
                      </a:solidFill>
                      <a:ln w="25400" cap="flat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grpSp>
                    <p:nvGrpSpPr>
                      <p:cNvPr id="2280" name="Shape 1174"/>
                      <p:cNvGrpSpPr/>
                      <p:nvPr/>
                    </p:nvGrpSpPr>
                    <p:grpSpPr>
                      <a:xfrm>
                        <a:off x="753720" y="3239383"/>
                        <a:ext cx="629238" cy="583679"/>
                        <a:chOff x="753720" y="3239383"/>
                        <a:chExt cx="629238" cy="583679"/>
                      </a:xfrm>
                    </p:grpSpPr>
                    <p:grpSp>
                      <p:nvGrpSpPr>
                        <p:cNvPr id="2281" name="Shape 1175"/>
                        <p:cNvGrpSpPr/>
                        <p:nvPr/>
                      </p:nvGrpSpPr>
                      <p:grpSpPr>
                        <a:xfrm>
                          <a:off x="753720" y="3239383"/>
                          <a:ext cx="626690" cy="152399"/>
                          <a:chOff x="753720" y="3239383"/>
                          <a:chExt cx="626690" cy="152399"/>
                        </a:xfrm>
                      </p:grpSpPr>
                      <p:cxnSp>
                        <p:nvCxnSpPr>
                          <p:cNvPr id="2286" name="Shape 1176"/>
                          <p:cNvCxnSpPr/>
                          <p:nvPr/>
                        </p:nvCxnSpPr>
                        <p:spPr>
                          <a:xfrm>
                            <a:off x="759452" y="3239383"/>
                            <a:ext cx="620959" cy="0"/>
                          </a:xfrm>
                          <a:prstGeom prst="straightConnector1">
                            <a:avLst/>
                          </a:prstGeom>
                          <a:noFill/>
                          <a:ln w="25400" cap="flat">
                            <a:solidFill>
                              <a:schemeClr val="accent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</p:cxnSp>
                      <p:cxnSp>
                        <p:nvCxnSpPr>
                          <p:cNvPr id="2287" name="Shape 1177"/>
                          <p:cNvCxnSpPr/>
                          <p:nvPr/>
                        </p:nvCxnSpPr>
                        <p:spPr>
                          <a:xfrm>
                            <a:off x="753720" y="3391782"/>
                            <a:ext cx="620959" cy="0"/>
                          </a:xfrm>
                          <a:prstGeom prst="straightConnector1">
                            <a:avLst/>
                          </a:prstGeom>
                          <a:noFill/>
                          <a:ln w="25400" cap="flat">
                            <a:solidFill>
                              <a:schemeClr val="accent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</p:cxnSp>
                    </p:grpSp>
                    <p:grpSp>
                      <p:nvGrpSpPr>
                        <p:cNvPr id="2282" name="Shape 1178"/>
                        <p:cNvGrpSpPr/>
                        <p:nvPr/>
                      </p:nvGrpSpPr>
                      <p:grpSpPr>
                        <a:xfrm>
                          <a:off x="754668" y="3531325"/>
                          <a:ext cx="628290" cy="152399"/>
                          <a:chOff x="759452" y="3239383"/>
                          <a:chExt cx="628290" cy="152399"/>
                        </a:xfrm>
                      </p:grpSpPr>
                      <p:cxnSp>
                        <p:nvCxnSpPr>
                          <p:cNvPr id="2284" name="Shape 1179"/>
                          <p:cNvCxnSpPr/>
                          <p:nvPr/>
                        </p:nvCxnSpPr>
                        <p:spPr>
                          <a:xfrm>
                            <a:off x="759452" y="3239383"/>
                            <a:ext cx="620959" cy="0"/>
                          </a:xfrm>
                          <a:prstGeom prst="straightConnector1">
                            <a:avLst/>
                          </a:prstGeom>
                          <a:noFill/>
                          <a:ln w="25400" cap="flat">
                            <a:solidFill>
                              <a:schemeClr val="accent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</p:cxnSp>
                      <p:cxnSp>
                        <p:nvCxnSpPr>
                          <p:cNvPr id="2285" name="Shape 1180"/>
                          <p:cNvCxnSpPr/>
                          <p:nvPr/>
                        </p:nvCxnSpPr>
                        <p:spPr>
                          <a:xfrm>
                            <a:off x="766783" y="3391782"/>
                            <a:ext cx="620959" cy="0"/>
                          </a:xfrm>
                          <a:prstGeom prst="straightConnector1">
                            <a:avLst/>
                          </a:prstGeom>
                          <a:noFill/>
                          <a:ln w="25400" cap="flat">
                            <a:solidFill>
                              <a:schemeClr val="accent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</p:cxnSp>
                    </p:grpSp>
                    <p:cxnSp>
                      <p:nvCxnSpPr>
                        <p:cNvPr id="2283" name="Shape 1181"/>
                        <p:cNvCxnSpPr/>
                        <p:nvPr/>
                      </p:nvCxnSpPr>
                      <p:spPr>
                        <a:xfrm>
                          <a:off x="762000" y="3823062"/>
                          <a:ext cx="310478" cy="0"/>
                        </a:xfrm>
                        <a:prstGeom prst="straightConnector1">
                          <a:avLst/>
                        </a:prstGeom>
                        <a:noFill/>
                        <a:ln w="25400" cap="flat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</p:cxnSp>
                  </p:grpSp>
                </p:grpSp>
                <p:sp>
                  <p:nvSpPr>
                    <p:cNvPr id="2278" name="Shape 1182"/>
                    <p:cNvSpPr/>
                    <p:nvPr/>
                  </p:nvSpPr>
                  <p:spPr>
                    <a:xfrm>
                      <a:off x="869291" y="3527476"/>
                      <a:ext cx="755625" cy="796916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</p:sp>
              </p:grpSp>
            </p:grpSp>
            <p:grpSp>
              <p:nvGrpSpPr>
                <p:cNvPr id="2262" name="Shape 1183"/>
                <p:cNvGrpSpPr/>
                <p:nvPr/>
              </p:nvGrpSpPr>
              <p:grpSpPr>
                <a:xfrm>
                  <a:off x="4572021" y="4721317"/>
                  <a:ext cx="227193" cy="351049"/>
                  <a:chOff x="25" y="150"/>
                  <a:chExt cx="227193" cy="351049"/>
                </a:xfrm>
              </p:grpSpPr>
              <p:sp>
                <p:nvSpPr>
                  <p:cNvPr id="2268" name="Shape 1184"/>
                  <p:cNvSpPr/>
                  <p:nvPr/>
                </p:nvSpPr>
                <p:spPr>
                  <a:xfrm>
                    <a:off x="50" y="150"/>
                    <a:ext cx="227167" cy="114258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chemeClr val="accent4"/>
                  </a:solidFill>
                  <a:ln w="25400" cap="flat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19050" tIns="19050" rIns="19050" bIns="19050" anchor="ctr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175"/>
                      </a:spcAft>
                      <a:buClr>
                        <a:srgbClr val="000000"/>
                      </a:buClr>
                      <a:buSzPct val="25000"/>
                      <a:buFont typeface="Calibri"/>
                      <a:buNone/>
                    </a:pPr>
                    <a:r>
                      <a:rPr lang="en-US" sz="500" b="0" i="0" u="none" strike="noStrike" cap="none" baseline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  <a:rtl val="0"/>
                      </a:rPr>
                      <a:t>Lorem ipsum</a:t>
                    </a:r>
                  </a:p>
                </p:txBody>
              </p:sp>
              <p:sp>
                <p:nvSpPr>
                  <p:cNvPr id="2269" name="Shape 1185"/>
                  <p:cNvSpPr/>
                  <p:nvPr/>
                </p:nvSpPr>
                <p:spPr>
                  <a:xfrm>
                    <a:off x="25" y="118545"/>
                    <a:ext cx="148393" cy="114258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F79543"/>
                  </a:solidFill>
                  <a:ln w="25400" cap="flat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19050" tIns="19050" rIns="19050" bIns="19050" anchor="ctr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175"/>
                      </a:spcAft>
                      <a:buClr>
                        <a:srgbClr val="000000"/>
                      </a:buClr>
                      <a:buSzPct val="25000"/>
                      <a:buFont typeface="Calibri"/>
                      <a:buNone/>
                    </a:pPr>
                    <a:r>
                      <a:rPr lang="en-US" sz="500" b="0" i="0" u="none" strike="noStrike" cap="none" baseline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  <a:rtl val="0"/>
                      </a:rPr>
                      <a:t>insolens</a:t>
                    </a:r>
                  </a:p>
                </p:txBody>
              </p:sp>
              <p:sp>
                <p:nvSpPr>
                  <p:cNvPr id="2270" name="Shape 1186"/>
                  <p:cNvSpPr/>
                  <p:nvPr/>
                </p:nvSpPr>
                <p:spPr>
                  <a:xfrm>
                    <a:off x="25" y="236941"/>
                    <a:ext cx="72669" cy="114258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chemeClr val="accent1"/>
                  </a:solidFill>
                  <a:ln w="25400" cap="flat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19050" tIns="19050" rIns="19050" bIns="19050" anchor="ctr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175"/>
                      </a:spcAft>
                      <a:buClr>
                        <a:srgbClr val="000000"/>
                      </a:buClr>
                      <a:buSzPct val="25000"/>
                      <a:buFont typeface="Calibri"/>
                      <a:buNone/>
                    </a:pPr>
                    <a:r>
                      <a:rPr lang="en-US" sz="500" b="0" i="0" u="none" strike="noStrike" cap="none" baseline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  <a:rtl val="0"/>
                      </a:rPr>
                      <a:t>p1</a:t>
                    </a:r>
                  </a:p>
                </p:txBody>
              </p:sp>
              <p:sp>
                <p:nvSpPr>
                  <p:cNvPr id="2271" name="Shape 1187"/>
                  <p:cNvSpPr/>
                  <p:nvPr/>
                </p:nvSpPr>
                <p:spPr>
                  <a:xfrm>
                    <a:off x="75747" y="236941"/>
                    <a:ext cx="72669" cy="114258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chemeClr val="accent1"/>
                  </a:solidFill>
                  <a:ln w="25400" cap="flat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19050" tIns="19050" rIns="19050" bIns="19050" anchor="ctr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175"/>
                      </a:spcAft>
                      <a:buClr>
                        <a:srgbClr val="000000"/>
                      </a:buClr>
                      <a:buSzPct val="25000"/>
                      <a:buFont typeface="Calibri"/>
                      <a:buNone/>
                    </a:pPr>
                    <a:r>
                      <a:rPr lang="en-US" sz="500" b="0" i="0" u="none" strike="noStrike" cap="none" baseline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  <a:rtl val="0"/>
                      </a:rPr>
                      <a:t>m5</a:t>
                    </a:r>
                  </a:p>
                </p:txBody>
              </p:sp>
              <p:sp>
                <p:nvSpPr>
                  <p:cNvPr id="2272" name="Shape 1188"/>
                  <p:cNvSpPr/>
                  <p:nvPr/>
                </p:nvSpPr>
                <p:spPr>
                  <a:xfrm>
                    <a:off x="154522" y="118545"/>
                    <a:ext cx="72669" cy="114258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F79543"/>
                  </a:solidFill>
                  <a:ln w="25400" cap="flat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19050" tIns="19050" rIns="19050" bIns="19050" anchor="ctr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175"/>
                      </a:spcAft>
                      <a:buClr>
                        <a:srgbClr val="000000"/>
                      </a:buClr>
                      <a:buSzPct val="25000"/>
                      <a:buFont typeface="Calibri"/>
                      <a:buNone/>
                    </a:pPr>
                    <a:r>
                      <a:rPr lang="en-US" sz="500" b="0" i="0" u="none" strike="noStrike" cap="none" baseline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  <a:rtl val="0"/>
                      </a:rPr>
                      <a:t>duo </a:t>
                    </a:r>
                  </a:p>
                </p:txBody>
              </p:sp>
              <p:sp>
                <p:nvSpPr>
                  <p:cNvPr id="2273" name="Shape 1189"/>
                  <p:cNvSpPr/>
                  <p:nvPr/>
                </p:nvSpPr>
                <p:spPr>
                  <a:xfrm>
                    <a:off x="154522" y="236941"/>
                    <a:ext cx="72669" cy="114258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chemeClr val="accent1"/>
                  </a:solidFill>
                  <a:ln w="25400" cap="flat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19050" tIns="19050" rIns="19050" bIns="19050" anchor="ctr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175"/>
                      </a:spcAft>
                      <a:buClr>
                        <a:srgbClr val="000000"/>
                      </a:buClr>
                      <a:buSzPct val="25000"/>
                      <a:buFont typeface="Calibri"/>
                      <a:buNone/>
                    </a:pPr>
                    <a:r>
                      <a:rPr lang="en-US" sz="500" b="0" i="0" u="none" strike="noStrike" cap="none" baseline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  <a:rtl val="0"/>
                      </a:rPr>
                      <a:t>x</a:t>
                    </a:r>
                  </a:p>
                </p:txBody>
              </p:sp>
            </p:grpSp>
            <p:grpSp>
              <p:nvGrpSpPr>
                <p:cNvPr id="2263" name="Shape 1190"/>
                <p:cNvGrpSpPr/>
                <p:nvPr/>
              </p:nvGrpSpPr>
              <p:grpSpPr>
                <a:xfrm>
                  <a:off x="4399456" y="4771894"/>
                  <a:ext cx="1258118" cy="1408478"/>
                  <a:chOff x="2009501" y="3166557"/>
                  <a:chExt cx="1600590" cy="1943376"/>
                </a:xfrm>
              </p:grpSpPr>
              <p:grpSp>
                <p:nvGrpSpPr>
                  <p:cNvPr id="2264" name="Shape 1191"/>
                  <p:cNvGrpSpPr/>
                  <p:nvPr/>
                </p:nvGrpSpPr>
                <p:grpSpPr>
                  <a:xfrm>
                    <a:off x="2178557" y="3166557"/>
                    <a:ext cx="1292994" cy="1319315"/>
                    <a:chOff x="2178557" y="3166557"/>
                    <a:chExt cx="1292994" cy="1319315"/>
                  </a:xfrm>
                </p:grpSpPr>
                <p:sp>
                  <p:nvSpPr>
                    <p:cNvPr id="2266" name="Shape 1192"/>
                    <p:cNvSpPr/>
                    <p:nvPr/>
                  </p:nvSpPr>
                  <p:spPr>
                    <a:xfrm rot="773660">
                      <a:off x="2397029" y="3454970"/>
                      <a:ext cx="917050" cy="830352"/>
                    </a:xfrm>
                    <a:prstGeom prst="pie">
                      <a:avLst>
                        <a:gd name="adj1" fmla="val 6209845"/>
                        <a:gd name="adj2" fmla="val 16199997"/>
                      </a:avLst>
                    </a:prstGeom>
                    <a:solidFill>
                      <a:schemeClr val="accent1"/>
                    </a:solidFill>
                    <a:ln w="25400" cap="flat">
                      <a:solidFill>
                        <a:srgbClr val="395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267" name="Shape 1193"/>
                    <p:cNvSpPr/>
                    <p:nvPr/>
                  </p:nvSpPr>
                  <p:spPr>
                    <a:xfrm rot="9095915">
                      <a:off x="2359467" y="3328051"/>
                      <a:ext cx="931173" cy="996328"/>
                    </a:xfrm>
                    <a:prstGeom prst="pie">
                      <a:avLst>
                        <a:gd name="adj1" fmla="val 8616944"/>
                        <a:gd name="adj2" fmla="val 16907066"/>
                      </a:avLst>
                    </a:prstGeom>
                    <a:gradFill>
                      <a:gsLst>
                        <a:gs pos="0">
                          <a:srgbClr val="9FCA4A"/>
                        </a:gs>
                        <a:gs pos="100000">
                          <a:srgbClr val="EBFEC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  <p:sp>
                <p:nvSpPr>
                  <p:cNvPr id="2265" name="Shape 1194"/>
                  <p:cNvSpPr/>
                  <p:nvPr/>
                </p:nvSpPr>
                <p:spPr>
                  <a:xfrm rot="9095916">
                    <a:off x="2227273" y="3695204"/>
                    <a:ext cx="1165048" cy="1210505"/>
                  </a:xfrm>
                  <a:prstGeom prst="pie">
                    <a:avLst>
                      <a:gd name="adj1" fmla="val 8616944"/>
                      <a:gd name="adj2" fmla="val 10506513"/>
                    </a:avLst>
                  </a:prstGeom>
                  <a:gradFill>
                    <a:gsLst>
                      <a:gs pos="0">
                        <a:srgbClr val="D23F3B"/>
                      </a:gs>
                      <a:gs pos="100000">
                        <a:srgbClr val="FFC2BF"/>
                      </a:gs>
                    </a:gsLst>
                    <a:lin ang="16200000" scaled="0"/>
                  </a:gradFill>
                  <a:ln w="9525" cap="flat">
                    <a:solidFill>
                      <a:srgbClr val="BE4B4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spAutoFit/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182" name="Shape 1195"/>
              <p:cNvGrpSpPr/>
              <p:nvPr/>
            </p:nvGrpSpPr>
            <p:grpSpPr>
              <a:xfrm>
                <a:off x="275930" y="2797880"/>
                <a:ext cx="902331" cy="469695"/>
                <a:chOff x="4669335" y="5248584"/>
                <a:chExt cx="2200272" cy="1145317"/>
              </a:xfrm>
            </p:grpSpPr>
            <p:sp>
              <p:nvSpPr>
                <p:cNvPr id="2220" name="Shape 1196"/>
                <p:cNvSpPr/>
                <p:nvPr/>
              </p:nvSpPr>
              <p:spPr>
                <a:xfrm>
                  <a:off x="4669335" y="5248585"/>
                  <a:ext cx="2200272" cy="1017333"/>
                </a:xfrm>
                <a:prstGeom prst="roundRect">
                  <a:avLst>
                    <a:gd name="adj" fmla="val 23186"/>
                  </a:avLst>
                </a:prstGeom>
                <a:solidFill>
                  <a:schemeClr val="lt1">
                    <a:alpha val="47450"/>
                  </a:schemeClr>
                </a:solidFill>
                <a:ln w="12700" cap="flat">
                  <a:solidFill>
                    <a:srgbClr val="D8D8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spAutoFit/>
                </a:bodyPr>
                <a:lstStyle/>
                <a:p>
                  <a:endParaRPr/>
                </a:p>
              </p:txBody>
            </p:sp>
            <p:grpSp>
              <p:nvGrpSpPr>
                <p:cNvPr id="2221" name="Shape 1197"/>
                <p:cNvGrpSpPr/>
                <p:nvPr/>
              </p:nvGrpSpPr>
              <p:grpSpPr>
                <a:xfrm>
                  <a:off x="4767811" y="5248584"/>
                  <a:ext cx="2033518" cy="1032236"/>
                  <a:chOff x="2525546" y="5244180"/>
                  <a:chExt cx="2220451" cy="1127126"/>
                </a:xfrm>
              </p:grpSpPr>
              <p:grpSp>
                <p:nvGrpSpPr>
                  <p:cNvPr id="2223" name="Shape 1198"/>
                  <p:cNvGrpSpPr/>
                  <p:nvPr/>
                </p:nvGrpSpPr>
                <p:grpSpPr>
                  <a:xfrm>
                    <a:off x="2525546" y="5244180"/>
                    <a:ext cx="2209800" cy="996076"/>
                    <a:chOff x="609600" y="2909173"/>
                    <a:chExt cx="2209800" cy="996076"/>
                  </a:xfrm>
                </p:grpSpPr>
                <p:sp>
                  <p:nvSpPr>
                    <p:cNvPr id="2237" name="Shape 1199"/>
                    <p:cNvSpPr/>
                    <p:nvPr/>
                  </p:nvSpPr>
                  <p:spPr>
                    <a:xfrm>
                      <a:off x="828675" y="3048000"/>
                      <a:ext cx="314324" cy="228600"/>
                    </a:xfrm>
                    <a:prstGeom prst="roundRect">
                      <a:avLst>
                        <a:gd name="adj" fmla="val 16667"/>
                      </a:avLst>
                    </a:prstGeom>
                    <a:gradFill>
                      <a:gsLst>
                        <a:gs pos="0">
                          <a:srgbClr val="D23F3B"/>
                        </a:gs>
                        <a:gs pos="100000">
                          <a:srgbClr val="FFC2BF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238" name="Shape 1200"/>
                    <p:cNvSpPr/>
                    <p:nvPr/>
                  </p:nvSpPr>
                  <p:spPr>
                    <a:xfrm>
                      <a:off x="838200" y="3467100"/>
                      <a:ext cx="314324" cy="228600"/>
                    </a:xfrm>
                    <a:prstGeom prst="roundRect">
                      <a:avLst>
                        <a:gd name="adj" fmla="val 16667"/>
                      </a:avLst>
                    </a:prstGeom>
                    <a:gradFill>
                      <a:gsLst>
                        <a:gs pos="0">
                          <a:srgbClr val="9FCA4A"/>
                        </a:gs>
                        <a:gs pos="100000">
                          <a:srgbClr val="EBFEC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239" name="Shape 1201"/>
                    <p:cNvSpPr/>
                    <p:nvPr/>
                  </p:nvSpPr>
                  <p:spPr>
                    <a:xfrm>
                      <a:off x="1295400" y="3276600"/>
                      <a:ext cx="314324" cy="228600"/>
                    </a:xfrm>
                    <a:prstGeom prst="roundRect">
                      <a:avLst>
                        <a:gd name="adj" fmla="val 16667"/>
                      </a:avLst>
                    </a:prstGeom>
                    <a:gradFill>
                      <a:gsLst>
                        <a:gs pos="0">
                          <a:srgbClr val="38B7D9"/>
                        </a:gs>
                        <a:gs pos="100000">
                          <a:srgbClr val="C1F1FE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45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240" name="Shape 1202"/>
                    <p:cNvSpPr/>
                    <p:nvPr/>
                  </p:nvSpPr>
                  <p:spPr>
                    <a:xfrm>
                      <a:off x="1295400" y="3676650"/>
                      <a:ext cx="314324" cy="228600"/>
                    </a:xfrm>
                    <a:prstGeom prst="roundRect">
                      <a:avLst>
                        <a:gd name="adj" fmla="val 16667"/>
                      </a:avLst>
                    </a:prstGeom>
                    <a:gradFill>
                      <a:gsLst>
                        <a:gs pos="0">
                          <a:srgbClr val="7E5AAC"/>
                        </a:gs>
                        <a:gs pos="100000">
                          <a:srgbClr val="DCC0FC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7C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241" name="Shape 1203"/>
                    <p:cNvSpPr/>
                    <p:nvPr/>
                  </p:nvSpPr>
                  <p:spPr>
                    <a:xfrm>
                      <a:off x="1828800" y="2909173"/>
                      <a:ext cx="314324" cy="228600"/>
                    </a:xfrm>
                    <a:prstGeom prst="roundRect">
                      <a:avLst>
                        <a:gd name="adj" fmla="val 16667"/>
                      </a:avLst>
                    </a:prstGeom>
                    <a:gradFill>
                      <a:gsLst>
                        <a:gs pos="0">
                          <a:srgbClr val="FF953F"/>
                        </a:gs>
                        <a:gs pos="100000">
                          <a:srgbClr val="FFE3CB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242" name="Shape 1204"/>
                    <p:cNvSpPr/>
                    <p:nvPr/>
                  </p:nvSpPr>
                  <p:spPr>
                    <a:xfrm>
                      <a:off x="1828800" y="3276600"/>
                      <a:ext cx="314324" cy="228600"/>
                    </a:xfrm>
                    <a:prstGeom prst="roundRect">
                      <a:avLst>
                        <a:gd name="adj" fmla="val 16667"/>
                      </a:avLst>
                    </a:prstGeom>
                    <a:gradFill>
                      <a:gsLst>
                        <a:gs pos="0">
                          <a:srgbClr val="000000">
                            <a:alpha val="41568"/>
                          </a:srgbClr>
                        </a:gs>
                        <a:gs pos="67000">
                          <a:srgbClr val="000000">
                            <a:alpha val="41568"/>
                          </a:srgbClr>
                        </a:gs>
                        <a:gs pos="100000">
                          <a:schemeClr val="dk1"/>
                        </a:gs>
                        <a:gs pos="100000">
                          <a:schemeClr val="dk1"/>
                        </a:gs>
                      </a:gsLst>
                      <a:lin ang="5400000" scaled="0"/>
                    </a:gradFill>
                    <a:ln w="952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243" name="Shape 1205"/>
                    <p:cNvSpPr/>
                    <p:nvPr/>
                  </p:nvSpPr>
                  <p:spPr>
                    <a:xfrm>
                      <a:off x="1828800" y="3676650"/>
                      <a:ext cx="314324" cy="228600"/>
                    </a:xfrm>
                    <a:prstGeom prst="roundRect">
                      <a:avLst>
                        <a:gd name="adj" fmla="val 16667"/>
                      </a:avLst>
                    </a:prstGeom>
                    <a:gradFill>
                      <a:gsLst>
                        <a:gs pos="0">
                          <a:srgbClr val="D23F3B"/>
                        </a:gs>
                        <a:gs pos="100000">
                          <a:srgbClr val="FFC2BF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244" name="Shape 1206"/>
                    <p:cNvSpPr/>
                    <p:nvPr/>
                  </p:nvSpPr>
                  <p:spPr>
                    <a:xfrm>
                      <a:off x="2286000" y="3050280"/>
                      <a:ext cx="314324" cy="228600"/>
                    </a:xfrm>
                    <a:prstGeom prst="roundRect">
                      <a:avLst>
                        <a:gd name="adj" fmla="val 16667"/>
                      </a:avLst>
                    </a:prstGeom>
                    <a:gradFill>
                      <a:gsLst>
                        <a:gs pos="0">
                          <a:srgbClr val="9FCA4A"/>
                        </a:gs>
                        <a:gs pos="100000">
                          <a:srgbClr val="EBFEC1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245" name="Shape 1207"/>
                    <p:cNvSpPr/>
                    <p:nvPr/>
                  </p:nvSpPr>
                  <p:spPr>
                    <a:xfrm>
                      <a:off x="2286000" y="3467100"/>
                      <a:ext cx="314324" cy="228600"/>
                    </a:xfrm>
                    <a:prstGeom prst="roundRect">
                      <a:avLst>
                        <a:gd name="adj" fmla="val 16667"/>
                      </a:avLst>
                    </a:prstGeom>
                    <a:gradFill>
                      <a:gsLst>
                        <a:gs pos="0">
                          <a:srgbClr val="3E7FCE"/>
                        </a:gs>
                        <a:gs pos="100000">
                          <a:srgbClr val="BFDCFF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4A7D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cxnSp>
                  <p:nvCxnSpPr>
                    <p:cNvPr id="2246" name="Shape 1208"/>
                    <p:cNvCxnSpPr/>
                    <p:nvPr/>
                  </p:nvCxnSpPr>
                  <p:spPr>
                    <a:xfrm>
                      <a:off x="1143000" y="3162300"/>
                      <a:ext cx="152399" cy="228600"/>
                    </a:xfrm>
                    <a:prstGeom prst="straightConnector1">
                      <a:avLst/>
                    </a:prstGeom>
                    <a:noFill/>
                    <a:ln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cxnSp>
                  <p:nvCxnSpPr>
                    <p:cNvPr id="2247" name="Shape 1209"/>
                    <p:cNvCxnSpPr/>
                    <p:nvPr/>
                  </p:nvCxnSpPr>
                  <p:spPr>
                    <a:xfrm rot="10800000" flipH="1">
                      <a:off x="1152525" y="3390898"/>
                      <a:ext cx="142875" cy="190500"/>
                    </a:xfrm>
                    <a:prstGeom prst="straightConnector1">
                      <a:avLst/>
                    </a:prstGeom>
                    <a:noFill/>
                    <a:ln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cxnSp>
                  <p:nvCxnSpPr>
                    <p:cNvPr id="2248" name="Shape 1210"/>
                    <p:cNvCxnSpPr/>
                    <p:nvPr/>
                  </p:nvCxnSpPr>
                  <p:spPr>
                    <a:xfrm rot="-5400000" flipH="1">
                      <a:off x="1097757" y="3593305"/>
                      <a:ext cx="95250" cy="300039"/>
                    </a:xfrm>
                    <a:prstGeom prst="straightConnector1">
                      <a:avLst/>
                    </a:prstGeom>
                    <a:noFill/>
                    <a:ln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cxnSp>
                  <p:nvCxnSpPr>
                    <p:cNvPr id="2249" name="Shape 1211"/>
                    <p:cNvCxnSpPr/>
                    <p:nvPr/>
                  </p:nvCxnSpPr>
                  <p:spPr>
                    <a:xfrm rot="10800000" flipH="1">
                      <a:off x="1609725" y="3023471"/>
                      <a:ext cx="219075" cy="367427"/>
                    </a:xfrm>
                    <a:prstGeom prst="straightConnector1">
                      <a:avLst/>
                    </a:prstGeom>
                    <a:noFill/>
                    <a:ln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cxnSp>
                  <p:nvCxnSpPr>
                    <p:cNvPr id="2250" name="Shape 1212"/>
                    <p:cNvCxnSpPr/>
                    <p:nvPr/>
                  </p:nvCxnSpPr>
                  <p:spPr>
                    <a:xfrm rot="5400000">
                      <a:off x="1366837" y="3590924"/>
                      <a:ext cx="171449" cy="0"/>
                    </a:xfrm>
                    <a:prstGeom prst="straightConnector1">
                      <a:avLst/>
                    </a:prstGeom>
                    <a:noFill/>
                    <a:ln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cxnSp>
                  <p:nvCxnSpPr>
                    <p:cNvPr id="2251" name="Shape 1213"/>
                    <p:cNvCxnSpPr/>
                    <p:nvPr/>
                  </p:nvCxnSpPr>
                  <p:spPr>
                    <a:xfrm rot="10800000" flipH="1">
                      <a:off x="2143125" y="3695698"/>
                      <a:ext cx="300038" cy="95250"/>
                    </a:xfrm>
                    <a:prstGeom prst="straightConnector1">
                      <a:avLst/>
                    </a:prstGeom>
                    <a:noFill/>
                    <a:ln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cxnSp>
                  <p:nvCxnSpPr>
                    <p:cNvPr id="2252" name="Shape 1214"/>
                    <p:cNvCxnSpPr/>
                    <p:nvPr/>
                  </p:nvCxnSpPr>
                  <p:spPr>
                    <a:xfrm>
                      <a:off x="2143125" y="3390900"/>
                      <a:ext cx="142875" cy="190500"/>
                    </a:xfrm>
                    <a:prstGeom prst="straightConnector1">
                      <a:avLst/>
                    </a:prstGeom>
                    <a:noFill/>
                    <a:ln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cxnSp>
                  <p:nvCxnSpPr>
                    <p:cNvPr id="2253" name="Shape 1215"/>
                    <p:cNvCxnSpPr/>
                    <p:nvPr/>
                  </p:nvCxnSpPr>
                  <p:spPr>
                    <a:xfrm rot="10800000" flipH="1">
                      <a:off x="2143125" y="3164579"/>
                      <a:ext cx="142875" cy="226319"/>
                    </a:xfrm>
                    <a:prstGeom prst="straightConnector1">
                      <a:avLst/>
                    </a:prstGeom>
                    <a:noFill/>
                    <a:ln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cxnSp>
                  <p:nvCxnSpPr>
                    <p:cNvPr id="2254" name="Shape 1216"/>
                    <p:cNvCxnSpPr/>
                    <p:nvPr/>
                  </p:nvCxnSpPr>
                  <p:spPr>
                    <a:xfrm>
                      <a:off x="1609725" y="3790950"/>
                      <a:ext cx="219074" cy="0"/>
                    </a:xfrm>
                    <a:prstGeom prst="straightConnector1">
                      <a:avLst/>
                    </a:prstGeom>
                    <a:noFill/>
                    <a:ln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cxnSp>
                  <p:nvCxnSpPr>
                    <p:cNvPr id="2255" name="Shape 1217"/>
                    <p:cNvCxnSpPr/>
                    <p:nvPr/>
                  </p:nvCxnSpPr>
                  <p:spPr>
                    <a:xfrm>
                      <a:off x="1985963" y="3137773"/>
                      <a:ext cx="0" cy="138827"/>
                    </a:xfrm>
                    <a:prstGeom prst="straightConnector1">
                      <a:avLst/>
                    </a:prstGeom>
                    <a:noFill/>
                    <a:ln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cxnSp>
                  <p:nvCxnSpPr>
                    <p:cNvPr id="2256" name="Shape 1218"/>
                    <p:cNvCxnSpPr/>
                    <p:nvPr/>
                  </p:nvCxnSpPr>
                  <p:spPr>
                    <a:xfrm rot="10800000" flipH="1">
                      <a:off x="2600325" y="3162300"/>
                      <a:ext cx="219075" cy="2280"/>
                    </a:xfrm>
                    <a:prstGeom prst="straightConnector1">
                      <a:avLst/>
                    </a:prstGeom>
                    <a:noFill/>
                    <a:ln w="9525" cap="flat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cxnSp>
                  <p:nvCxnSpPr>
                    <p:cNvPr id="2257" name="Shape 1219"/>
                    <p:cNvCxnSpPr/>
                    <p:nvPr/>
                  </p:nvCxnSpPr>
                  <p:spPr>
                    <a:xfrm rot="10800000" flipH="1">
                      <a:off x="2600325" y="3575605"/>
                      <a:ext cx="219074" cy="5793"/>
                    </a:xfrm>
                    <a:prstGeom prst="straightConnector1">
                      <a:avLst/>
                    </a:prstGeom>
                    <a:noFill/>
                    <a:ln w="9525" cap="flat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cxnSp>
                  <p:nvCxnSpPr>
                    <p:cNvPr id="2258" name="Shape 1220"/>
                    <p:cNvCxnSpPr/>
                    <p:nvPr/>
                  </p:nvCxnSpPr>
                  <p:spPr>
                    <a:xfrm rot="10800000" flipH="1">
                      <a:off x="609600" y="3162300"/>
                      <a:ext cx="219075" cy="2280"/>
                    </a:xfrm>
                    <a:prstGeom prst="straightConnector1">
                      <a:avLst/>
                    </a:prstGeom>
                    <a:noFill/>
                    <a:ln w="9525" cap="flat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cxnSp>
                  <p:nvCxnSpPr>
                    <p:cNvPr id="2259" name="Shape 1221"/>
                    <p:cNvCxnSpPr/>
                    <p:nvPr/>
                  </p:nvCxnSpPr>
                  <p:spPr>
                    <a:xfrm>
                      <a:off x="619125" y="3581400"/>
                      <a:ext cx="219075" cy="0"/>
                    </a:xfrm>
                    <a:prstGeom prst="straightConnector1">
                      <a:avLst/>
                    </a:prstGeom>
                    <a:noFill/>
                    <a:ln w="9525" cap="flat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</p:grpSp>
              <p:grpSp>
                <p:nvGrpSpPr>
                  <p:cNvPr id="2224" name="Shape 1222"/>
                  <p:cNvGrpSpPr/>
                  <p:nvPr/>
                </p:nvGrpSpPr>
                <p:grpSpPr>
                  <a:xfrm>
                    <a:off x="3552685" y="5439136"/>
                    <a:ext cx="1193312" cy="932170"/>
                    <a:chOff x="1803397" y="5725907"/>
                    <a:chExt cx="1193312" cy="932170"/>
                  </a:xfrm>
                </p:grpSpPr>
                <p:sp>
                  <p:nvSpPr>
                    <p:cNvPr id="2225" name="Shape 1223"/>
                    <p:cNvSpPr/>
                    <p:nvPr/>
                  </p:nvSpPr>
                  <p:spPr>
                    <a:xfrm>
                      <a:off x="1838525" y="5725907"/>
                      <a:ext cx="617729" cy="637419"/>
                    </a:xfrm>
                    <a:prstGeom prst="flowChartConnector">
                      <a:avLst/>
                    </a:prstGeom>
                    <a:gradFill>
                      <a:gsLst>
                        <a:gs pos="0">
                          <a:srgbClr val="BBBBBB"/>
                        </a:gs>
                        <a:gs pos="35000">
                          <a:srgbClr val="FFFFFF"/>
                        </a:gs>
                        <a:gs pos="100000">
                          <a:srgbClr val="EEEEEE"/>
                        </a:gs>
                      </a:gsLst>
                      <a:lin ang="810000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226" name="Shape 1224"/>
                    <p:cNvSpPr/>
                    <p:nvPr/>
                  </p:nvSpPr>
                  <p:spPr>
                    <a:xfrm>
                      <a:off x="1884125" y="5878089"/>
                      <a:ext cx="526189" cy="362166"/>
                    </a:xfrm>
                    <a:prstGeom prst="roundRect">
                      <a:avLst>
                        <a:gd name="adj" fmla="val 16667"/>
                      </a:avLst>
                    </a:prstGeom>
                    <a:gradFill>
                      <a:gsLst>
                        <a:gs pos="0">
                          <a:srgbClr val="000000">
                            <a:alpha val="41568"/>
                          </a:srgbClr>
                        </a:gs>
                        <a:gs pos="67000">
                          <a:srgbClr val="000000">
                            <a:alpha val="41568"/>
                          </a:srgbClr>
                        </a:gs>
                        <a:gs pos="100000">
                          <a:schemeClr val="dk1"/>
                        </a:gs>
                        <a:gs pos="100000">
                          <a:schemeClr val="dk1"/>
                        </a:gs>
                      </a:gsLst>
                      <a:lin ang="5400000" scaled="0"/>
                    </a:gradFill>
                    <a:ln w="952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227" name="Shape 1225"/>
                    <p:cNvSpPr/>
                    <p:nvPr/>
                  </p:nvSpPr>
                  <p:spPr>
                    <a:xfrm>
                      <a:off x="2000750" y="6030705"/>
                      <a:ext cx="174580" cy="17505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</p:sp>
                <p:sp>
                  <p:nvSpPr>
                    <p:cNvPr id="2228" name="Shape 1226"/>
                    <p:cNvSpPr/>
                    <p:nvPr/>
                  </p:nvSpPr>
                  <p:spPr>
                    <a:xfrm>
                      <a:off x="2127110" y="5895294"/>
                      <a:ext cx="223410" cy="22401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</p:sp>
                <p:cxnSp>
                  <p:nvCxnSpPr>
                    <p:cNvPr id="2229" name="Shape 1227"/>
                    <p:cNvCxnSpPr/>
                    <p:nvPr/>
                  </p:nvCxnSpPr>
                  <p:spPr>
                    <a:xfrm>
                      <a:off x="2147391" y="5763357"/>
                      <a:ext cx="0" cy="114732"/>
                    </a:xfrm>
                    <a:prstGeom prst="straightConnector1">
                      <a:avLst/>
                    </a:prstGeom>
                    <a:noFill/>
                    <a:ln w="381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grpSp>
                  <p:nvGrpSpPr>
                    <p:cNvPr id="2230" name="Shape 1228"/>
                    <p:cNvGrpSpPr/>
                    <p:nvPr/>
                  </p:nvGrpSpPr>
                  <p:grpSpPr>
                    <a:xfrm>
                      <a:off x="1803397" y="5725942"/>
                      <a:ext cx="1193312" cy="932135"/>
                      <a:chOff x="1698888" y="5758039"/>
                      <a:chExt cx="1027896" cy="771194"/>
                    </a:xfrm>
                  </p:grpSpPr>
                  <p:sp>
                    <p:nvSpPr>
                      <p:cNvPr id="2231" name="Shape 1229"/>
                      <p:cNvSpPr/>
                      <p:nvPr/>
                    </p:nvSpPr>
                    <p:spPr>
                      <a:xfrm rot="-3464677">
                        <a:off x="2401440" y="6041302"/>
                        <a:ext cx="105491" cy="578114"/>
                      </a:xfrm>
                      <a:prstGeom prst="can">
                        <a:avLst>
                          <a:gd name="adj" fmla="val 25000"/>
                        </a:avLst>
                      </a:prstGeom>
                      <a:gradFill>
                        <a:gsLst>
                          <a:gs pos="0">
                            <a:schemeClr val="dk1"/>
                          </a:gs>
                          <a:gs pos="100000">
                            <a:srgbClr val="BCBCBC"/>
                          </a:gs>
                        </a:gsLst>
                        <a:lin ang="16200000" scaled="0"/>
                      </a:gradFill>
                      <a:ln w="9525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grpSp>
                    <p:nvGrpSpPr>
                      <p:cNvPr id="2232" name="Shape 1230"/>
                      <p:cNvGrpSpPr/>
                      <p:nvPr/>
                    </p:nvGrpSpPr>
                    <p:grpSpPr>
                      <a:xfrm>
                        <a:off x="1698888" y="5758039"/>
                        <a:ext cx="587110" cy="556928"/>
                        <a:chOff x="1698888" y="5758039"/>
                        <a:chExt cx="587110" cy="556928"/>
                      </a:xfrm>
                    </p:grpSpPr>
                    <p:grpSp>
                      <p:nvGrpSpPr>
                        <p:cNvPr id="2233" name="Shape 1231"/>
                        <p:cNvGrpSpPr/>
                        <p:nvPr/>
                      </p:nvGrpSpPr>
                      <p:grpSpPr>
                        <a:xfrm>
                          <a:off x="1698888" y="5758039"/>
                          <a:ext cx="587110" cy="556928"/>
                          <a:chOff x="1698888" y="5758039"/>
                          <a:chExt cx="587110" cy="556928"/>
                        </a:xfrm>
                      </p:grpSpPr>
                      <p:sp>
                        <p:nvSpPr>
                          <p:cNvPr id="2235" name="Shape 1232"/>
                          <p:cNvSpPr/>
                          <p:nvPr/>
                        </p:nvSpPr>
                        <p:spPr>
                          <a:xfrm>
                            <a:off x="1728475" y="5758039"/>
                            <a:ext cx="557524" cy="527364"/>
                          </a:xfrm>
                          <a:prstGeom prst="flowChartConnector">
                            <a:avLst/>
                          </a:prstGeom>
                          <a:noFill/>
                          <a:ln w="9525" cap="flat">
                            <a:solidFill>
                              <a:schemeClr val="dk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lIns="91425" tIns="45700" rIns="91425" bIns="45700" anchor="ctr" anchorCtr="0">
                            <a:spAutoFit/>
                          </a:bodyPr>
                          <a:lstStyle/>
                          <a:p>
                            <a:endParaRPr/>
                          </a:p>
                        </p:txBody>
                      </p:sp>
                      <p:sp>
                        <p:nvSpPr>
                          <p:cNvPr id="2236" name="Shape 1233"/>
                          <p:cNvSpPr/>
                          <p:nvPr/>
                        </p:nvSpPr>
                        <p:spPr>
                          <a:xfrm>
                            <a:off x="1698888" y="5787603"/>
                            <a:ext cx="557524" cy="527364"/>
                          </a:xfrm>
                          <a:prstGeom prst="flowChartConnector">
                            <a:avLst/>
                          </a:prstGeom>
                          <a:noFill/>
                          <a:ln w="9525" cap="flat">
                            <a:solidFill>
                              <a:schemeClr val="dk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lIns="91425" tIns="45700" rIns="91425" bIns="45700" anchor="ctr" anchorCtr="0">
                            <a:spAutoFit/>
                          </a:bodyPr>
                          <a:lstStyle/>
                          <a:p>
                            <a:endParaRPr/>
                          </a:p>
                        </p:txBody>
                      </p:sp>
                    </p:grpSp>
                    <p:sp>
                      <p:nvSpPr>
                        <p:cNvPr id="2234" name="Shape 1234"/>
                        <p:cNvSpPr/>
                        <p:nvPr/>
                      </p:nvSpPr>
                      <p:spPr>
                        <a:xfrm>
                          <a:off x="1741083" y="5758039"/>
                          <a:ext cx="532101" cy="527364"/>
                        </a:xfrm>
                        <a:prstGeom prst="flowChartConnector">
                          <a:avLst/>
                        </a:prstGeom>
                        <a:solidFill>
                          <a:schemeClr val="lt1">
                            <a:alpha val="21568"/>
                          </a:schemeClr>
                        </a:solidFill>
                        <a:ln>
                          <a:noFill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</p:grpSp>
                </p:grpSp>
              </p:grpSp>
            </p:grpSp>
            <p:sp>
              <p:nvSpPr>
                <p:cNvPr id="2222" name="Shape 1235"/>
                <p:cNvSpPr/>
                <p:nvPr/>
              </p:nvSpPr>
              <p:spPr>
                <a:xfrm rot="-850025">
                  <a:off x="4746623" y="6016172"/>
                  <a:ext cx="355943" cy="33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</p:sp>
          </p:grpSp>
          <p:grpSp>
            <p:nvGrpSpPr>
              <p:cNvPr id="2183" name="Shape 1236"/>
              <p:cNvGrpSpPr/>
              <p:nvPr/>
            </p:nvGrpSpPr>
            <p:grpSpPr>
              <a:xfrm>
                <a:off x="464166" y="2916993"/>
                <a:ext cx="954712" cy="559561"/>
                <a:chOff x="618112" y="434244"/>
                <a:chExt cx="2537293" cy="1325359"/>
              </a:xfrm>
            </p:grpSpPr>
            <p:grpSp>
              <p:nvGrpSpPr>
                <p:cNvPr id="2187" name="Shape 1237"/>
                <p:cNvGrpSpPr/>
                <p:nvPr/>
              </p:nvGrpSpPr>
              <p:grpSpPr>
                <a:xfrm>
                  <a:off x="618112" y="434244"/>
                  <a:ext cx="2537293" cy="1325359"/>
                  <a:chOff x="618112" y="434244"/>
                  <a:chExt cx="2537293" cy="1325359"/>
                </a:xfrm>
              </p:grpSpPr>
              <p:grpSp>
                <p:nvGrpSpPr>
                  <p:cNvPr id="2189" name="Shape 1238"/>
                  <p:cNvGrpSpPr/>
                  <p:nvPr/>
                </p:nvGrpSpPr>
                <p:grpSpPr>
                  <a:xfrm>
                    <a:off x="618112" y="434244"/>
                    <a:ext cx="2438399" cy="1157822"/>
                    <a:chOff x="381000" y="2807500"/>
                    <a:chExt cx="2438399" cy="1157822"/>
                  </a:xfrm>
                </p:grpSpPr>
                <p:grpSp>
                  <p:nvGrpSpPr>
                    <p:cNvPr id="2195" name="Shape 1239"/>
                    <p:cNvGrpSpPr/>
                    <p:nvPr/>
                  </p:nvGrpSpPr>
                  <p:grpSpPr>
                    <a:xfrm>
                      <a:off x="495300" y="2883625"/>
                      <a:ext cx="2209800" cy="996076"/>
                      <a:chOff x="609600" y="2909173"/>
                      <a:chExt cx="2209800" cy="996076"/>
                    </a:xfrm>
                  </p:grpSpPr>
                  <p:sp>
                    <p:nvSpPr>
                      <p:cNvPr id="2197" name="Shape 1240"/>
                      <p:cNvSpPr/>
                      <p:nvPr/>
                    </p:nvSpPr>
                    <p:spPr>
                      <a:xfrm>
                        <a:off x="828675" y="3048000"/>
                        <a:ext cx="314324" cy="2286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>
                        <a:gsLst>
                          <a:gs pos="0">
                            <a:srgbClr val="D23F3B"/>
                          </a:gs>
                          <a:gs pos="100000">
                            <a:srgbClr val="FFC2BF"/>
                          </a:gs>
                        </a:gsLst>
                        <a:lin ang="16200000" scaled="0"/>
                      </a:gradFill>
                      <a:ln w="9525" cap="flat">
                        <a:solidFill>
                          <a:srgbClr val="BE4B48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198" name="Shape 1241"/>
                      <p:cNvSpPr/>
                      <p:nvPr/>
                    </p:nvSpPr>
                    <p:spPr>
                      <a:xfrm>
                        <a:off x="838200" y="3467100"/>
                        <a:ext cx="314324" cy="2286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>
                        <a:gsLst>
                          <a:gs pos="0">
                            <a:srgbClr val="9FCA4A"/>
                          </a:gs>
                          <a:gs pos="100000">
                            <a:srgbClr val="EBFEC1"/>
                          </a:gs>
                        </a:gsLst>
                        <a:lin ang="16200000" scaled="0"/>
                      </a:gradFill>
                      <a:ln w="9525" cap="flat">
                        <a:solidFill>
                          <a:srgbClr val="98B95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199" name="Shape 1242"/>
                      <p:cNvSpPr/>
                      <p:nvPr/>
                    </p:nvSpPr>
                    <p:spPr>
                      <a:xfrm>
                        <a:off x="1295400" y="3276600"/>
                        <a:ext cx="314324" cy="2286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>
                        <a:gsLst>
                          <a:gs pos="0">
                            <a:srgbClr val="38B7D9"/>
                          </a:gs>
                          <a:gs pos="100000">
                            <a:srgbClr val="C1F1FE"/>
                          </a:gs>
                        </a:gsLst>
                        <a:lin ang="16200000" scaled="0"/>
                      </a:gradFill>
                      <a:ln w="9525" cap="flat">
                        <a:solidFill>
                          <a:srgbClr val="45AAC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200" name="Shape 1243"/>
                      <p:cNvSpPr/>
                      <p:nvPr/>
                    </p:nvSpPr>
                    <p:spPr>
                      <a:xfrm>
                        <a:off x="1295400" y="3676650"/>
                        <a:ext cx="314324" cy="2286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>
                        <a:gsLst>
                          <a:gs pos="0">
                            <a:srgbClr val="7E5AAC"/>
                          </a:gs>
                          <a:gs pos="100000">
                            <a:srgbClr val="DCC0FC"/>
                          </a:gs>
                        </a:gsLst>
                        <a:lin ang="16200000" scaled="0"/>
                      </a:gradFill>
                      <a:ln w="9525" cap="flat">
                        <a:solidFill>
                          <a:srgbClr val="7C60A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201" name="Shape 1244"/>
                      <p:cNvSpPr/>
                      <p:nvPr/>
                    </p:nvSpPr>
                    <p:spPr>
                      <a:xfrm>
                        <a:off x="1828800" y="2909173"/>
                        <a:ext cx="314324" cy="2286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>
                        <a:gsLst>
                          <a:gs pos="0">
                            <a:srgbClr val="FF953F"/>
                          </a:gs>
                          <a:gs pos="100000">
                            <a:srgbClr val="FFE3CB"/>
                          </a:gs>
                        </a:gsLst>
                        <a:lin ang="16200000" scaled="0"/>
                      </a:gradFill>
                      <a:ln w="9525" cap="flat">
                        <a:solidFill>
                          <a:srgbClr val="F6923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202" name="Shape 1245"/>
                      <p:cNvSpPr/>
                      <p:nvPr/>
                    </p:nvSpPr>
                    <p:spPr>
                      <a:xfrm>
                        <a:off x="1828800" y="3276600"/>
                        <a:ext cx="314324" cy="2286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>
                        <a:gsLst>
                          <a:gs pos="0">
                            <a:srgbClr val="000000">
                              <a:alpha val="41568"/>
                            </a:srgbClr>
                          </a:gs>
                          <a:gs pos="67000">
                            <a:srgbClr val="000000">
                              <a:alpha val="41568"/>
                            </a:srgbClr>
                          </a:gs>
                          <a:gs pos="100000">
                            <a:schemeClr val="dk1"/>
                          </a:gs>
                          <a:gs pos="100000">
                            <a:schemeClr val="dk1"/>
                          </a:gs>
                        </a:gsLst>
                        <a:lin ang="5400000" scaled="0"/>
                      </a:gradFill>
                      <a:ln w="9525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203" name="Shape 1246"/>
                      <p:cNvSpPr/>
                      <p:nvPr/>
                    </p:nvSpPr>
                    <p:spPr>
                      <a:xfrm>
                        <a:off x="1828800" y="3676650"/>
                        <a:ext cx="314324" cy="2286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>
                        <a:gsLst>
                          <a:gs pos="0">
                            <a:srgbClr val="D23F3B"/>
                          </a:gs>
                          <a:gs pos="100000">
                            <a:srgbClr val="FFC2BF"/>
                          </a:gs>
                        </a:gsLst>
                        <a:lin ang="16200000" scaled="0"/>
                      </a:gradFill>
                      <a:ln w="9525" cap="flat">
                        <a:solidFill>
                          <a:srgbClr val="BE4B48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204" name="Shape 1247"/>
                      <p:cNvSpPr/>
                      <p:nvPr/>
                    </p:nvSpPr>
                    <p:spPr>
                      <a:xfrm>
                        <a:off x="2286000" y="3050280"/>
                        <a:ext cx="314324" cy="2286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>
                        <a:gsLst>
                          <a:gs pos="0">
                            <a:srgbClr val="9FCA4A"/>
                          </a:gs>
                          <a:gs pos="100000">
                            <a:srgbClr val="EBFEC1"/>
                          </a:gs>
                        </a:gsLst>
                        <a:lin ang="16200000" scaled="0"/>
                      </a:gradFill>
                      <a:ln w="9525" cap="flat">
                        <a:solidFill>
                          <a:srgbClr val="98B95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205" name="Shape 1248"/>
                      <p:cNvSpPr/>
                      <p:nvPr/>
                    </p:nvSpPr>
                    <p:spPr>
                      <a:xfrm>
                        <a:off x="2286000" y="3467100"/>
                        <a:ext cx="314324" cy="2286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>
                        <a:gsLst>
                          <a:gs pos="0">
                            <a:srgbClr val="3E7FCE"/>
                          </a:gs>
                          <a:gs pos="100000">
                            <a:srgbClr val="BFDCFF"/>
                          </a:gs>
                        </a:gsLst>
                        <a:lin ang="16200000" scaled="0"/>
                      </a:gradFill>
                      <a:ln w="9525" cap="flat">
                        <a:solidFill>
                          <a:srgbClr val="4A7DB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cxnSp>
                    <p:nvCxnSpPr>
                      <p:cNvPr id="2206" name="Shape 1249"/>
                      <p:cNvCxnSpPr/>
                      <p:nvPr/>
                    </p:nvCxnSpPr>
                    <p:spPr>
                      <a:xfrm>
                        <a:off x="1143000" y="3162300"/>
                        <a:ext cx="152399" cy="228600"/>
                      </a:xfrm>
                      <a:prstGeom prst="straightConnector1">
                        <a:avLst/>
                      </a:pr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207" name="Shape 1250"/>
                      <p:cNvCxnSpPr/>
                      <p:nvPr/>
                    </p:nvCxnSpPr>
                    <p:spPr>
                      <a:xfrm rot="10800000" flipH="1">
                        <a:off x="1152525" y="3390898"/>
                        <a:ext cx="142875" cy="190500"/>
                      </a:xfrm>
                      <a:prstGeom prst="straightConnector1">
                        <a:avLst/>
                      </a:pr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208" name="Shape 1251"/>
                      <p:cNvCxnSpPr/>
                      <p:nvPr/>
                    </p:nvCxnSpPr>
                    <p:spPr>
                      <a:xfrm rot="-5400000" flipH="1">
                        <a:off x="1097757" y="3593305"/>
                        <a:ext cx="95250" cy="300039"/>
                      </a:xfrm>
                      <a:prstGeom prst="straightConnector1">
                        <a:avLst/>
                      </a:pr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209" name="Shape 1252"/>
                      <p:cNvCxnSpPr/>
                      <p:nvPr/>
                    </p:nvCxnSpPr>
                    <p:spPr>
                      <a:xfrm rot="10800000" flipH="1">
                        <a:off x="1609725" y="3023471"/>
                        <a:ext cx="219075" cy="367427"/>
                      </a:xfrm>
                      <a:prstGeom prst="straightConnector1">
                        <a:avLst/>
                      </a:pr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210" name="Shape 1253"/>
                      <p:cNvCxnSpPr/>
                      <p:nvPr/>
                    </p:nvCxnSpPr>
                    <p:spPr>
                      <a:xfrm rot="5400000">
                        <a:off x="1366837" y="3590924"/>
                        <a:ext cx="171449" cy="0"/>
                      </a:xfrm>
                      <a:prstGeom prst="straightConnector1">
                        <a:avLst/>
                      </a:pr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211" name="Shape 1254"/>
                      <p:cNvCxnSpPr/>
                      <p:nvPr/>
                    </p:nvCxnSpPr>
                    <p:spPr>
                      <a:xfrm rot="10800000" flipH="1">
                        <a:off x="2143125" y="3695698"/>
                        <a:ext cx="300038" cy="95250"/>
                      </a:xfrm>
                      <a:prstGeom prst="straightConnector1">
                        <a:avLst/>
                      </a:pr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212" name="Shape 1255"/>
                      <p:cNvCxnSpPr/>
                      <p:nvPr/>
                    </p:nvCxnSpPr>
                    <p:spPr>
                      <a:xfrm>
                        <a:off x="2143125" y="3390900"/>
                        <a:ext cx="142875" cy="190500"/>
                      </a:xfrm>
                      <a:prstGeom prst="straightConnector1">
                        <a:avLst/>
                      </a:pr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213" name="Shape 1256"/>
                      <p:cNvCxnSpPr/>
                      <p:nvPr/>
                    </p:nvCxnSpPr>
                    <p:spPr>
                      <a:xfrm rot="10800000" flipH="1">
                        <a:off x="2143125" y="3164579"/>
                        <a:ext cx="142875" cy="226319"/>
                      </a:xfrm>
                      <a:prstGeom prst="straightConnector1">
                        <a:avLst/>
                      </a:pr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214" name="Shape 1257"/>
                      <p:cNvCxnSpPr/>
                      <p:nvPr/>
                    </p:nvCxnSpPr>
                    <p:spPr>
                      <a:xfrm>
                        <a:off x="1609725" y="3790950"/>
                        <a:ext cx="219074" cy="0"/>
                      </a:xfrm>
                      <a:prstGeom prst="straightConnector1">
                        <a:avLst/>
                      </a:pr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215" name="Shape 1258"/>
                      <p:cNvCxnSpPr/>
                      <p:nvPr/>
                    </p:nvCxnSpPr>
                    <p:spPr>
                      <a:xfrm>
                        <a:off x="1985963" y="3137773"/>
                        <a:ext cx="0" cy="138827"/>
                      </a:xfrm>
                      <a:prstGeom prst="straightConnector1">
                        <a:avLst/>
                      </a:pr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216" name="Shape 1259"/>
                      <p:cNvCxnSpPr/>
                      <p:nvPr/>
                    </p:nvCxnSpPr>
                    <p:spPr>
                      <a:xfrm rot="10800000" flipH="1">
                        <a:off x="2600325" y="3162300"/>
                        <a:ext cx="219075" cy="2280"/>
                      </a:xfrm>
                      <a:prstGeom prst="straightConnector1">
                        <a:avLst/>
                      </a:prstGeom>
                      <a:noFill/>
                      <a:ln w="9525" cap="flat">
                        <a:solidFill>
                          <a:srgbClr val="C00000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217" name="Shape 1260"/>
                      <p:cNvCxnSpPr/>
                      <p:nvPr/>
                    </p:nvCxnSpPr>
                    <p:spPr>
                      <a:xfrm rot="10800000" flipH="1">
                        <a:off x="2600325" y="3575605"/>
                        <a:ext cx="219074" cy="5793"/>
                      </a:xfrm>
                      <a:prstGeom prst="straightConnector1">
                        <a:avLst/>
                      </a:prstGeom>
                      <a:noFill/>
                      <a:ln w="9525" cap="flat">
                        <a:solidFill>
                          <a:srgbClr val="C00000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218" name="Shape 1261"/>
                      <p:cNvCxnSpPr/>
                      <p:nvPr/>
                    </p:nvCxnSpPr>
                    <p:spPr>
                      <a:xfrm rot="10800000" flipH="1">
                        <a:off x="609600" y="3162300"/>
                        <a:ext cx="219075" cy="2280"/>
                      </a:xfrm>
                      <a:prstGeom prst="straightConnector1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219" name="Shape 1262"/>
                      <p:cNvCxnSpPr/>
                      <p:nvPr/>
                    </p:nvCxnSpPr>
                    <p:spPr>
                      <a:xfrm>
                        <a:off x="619125" y="3581400"/>
                        <a:ext cx="219075" cy="0"/>
                      </a:xfrm>
                      <a:prstGeom prst="straightConnector1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</p:grpSp>
                <p:sp>
                  <p:nvSpPr>
                    <p:cNvPr id="2196" name="Shape 1263"/>
                    <p:cNvSpPr/>
                    <p:nvPr/>
                  </p:nvSpPr>
                  <p:spPr>
                    <a:xfrm>
                      <a:off x="381000" y="2807500"/>
                      <a:ext cx="2438399" cy="1157822"/>
                    </a:xfrm>
                    <a:prstGeom prst="roundRect">
                      <a:avLst>
                        <a:gd name="adj" fmla="val 24401"/>
                      </a:avLst>
                    </a:prstGeom>
                    <a:solidFill>
                      <a:schemeClr val="lt1">
                        <a:alpha val="76470"/>
                      </a:schemeClr>
                    </a:solidFill>
                    <a:ln w="9525" cap="flat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  <p:grpSp>
                <p:nvGrpSpPr>
                  <p:cNvPr id="2190" name="Shape 1264"/>
                  <p:cNvGrpSpPr/>
                  <p:nvPr/>
                </p:nvGrpSpPr>
                <p:grpSpPr>
                  <a:xfrm>
                    <a:off x="2693444" y="1296392"/>
                    <a:ext cx="461961" cy="463211"/>
                    <a:chOff x="5336380" y="1716791"/>
                    <a:chExt cx="461961" cy="463211"/>
                  </a:xfrm>
                </p:grpSpPr>
                <p:sp>
                  <p:nvSpPr>
                    <p:cNvPr id="2191" name="Shape 1265"/>
                    <p:cNvSpPr/>
                    <p:nvPr/>
                  </p:nvSpPr>
                  <p:spPr>
                    <a:xfrm>
                      <a:off x="5336380" y="1716791"/>
                      <a:ext cx="461961" cy="463211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</p:sp>
                <p:grpSp>
                  <p:nvGrpSpPr>
                    <p:cNvPr id="2192" name="Shape 1266"/>
                    <p:cNvGrpSpPr/>
                    <p:nvPr/>
                  </p:nvGrpSpPr>
                  <p:grpSpPr>
                    <a:xfrm rot="-2838030">
                      <a:off x="5460495" y="1834181"/>
                      <a:ext cx="214546" cy="230830"/>
                      <a:chOff x="1143000" y="3410520"/>
                      <a:chExt cx="354837" cy="323278"/>
                    </a:xfrm>
                  </p:grpSpPr>
                  <p:sp>
                    <p:nvSpPr>
                      <p:cNvPr id="2193" name="Shape 1267"/>
                      <p:cNvSpPr/>
                      <p:nvPr/>
                    </p:nvSpPr>
                    <p:spPr>
                      <a:xfrm>
                        <a:off x="1143000" y="3429000"/>
                        <a:ext cx="152399" cy="304798"/>
                      </a:xfrm>
                      <a:prstGeom prst="curvedRightArrow">
                        <a:avLst>
                          <a:gd name="adj1" fmla="val 0"/>
                          <a:gd name="adj2" fmla="val 29792"/>
                          <a:gd name="adj3" fmla="val 11364"/>
                        </a:avLst>
                      </a:prstGeom>
                      <a:solidFill>
                        <a:srgbClr val="FF0000"/>
                      </a:solidFill>
                      <a:ln w="9525" cap="flat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194" name="Shape 1268"/>
                      <p:cNvSpPr/>
                      <p:nvPr/>
                    </p:nvSpPr>
                    <p:spPr>
                      <a:xfrm rot="10800000">
                        <a:off x="1345436" y="3410520"/>
                        <a:ext cx="152401" cy="304801"/>
                      </a:xfrm>
                      <a:prstGeom prst="curvedRightArrow">
                        <a:avLst>
                          <a:gd name="adj1" fmla="val 0"/>
                          <a:gd name="adj2" fmla="val 29792"/>
                          <a:gd name="adj3" fmla="val 11364"/>
                        </a:avLst>
                      </a:prstGeom>
                      <a:solidFill>
                        <a:srgbClr val="FF0000"/>
                      </a:solidFill>
                      <a:ln w="9525" cap="flat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</p:grpSp>
              </p:grpSp>
            </p:grpSp>
            <p:sp>
              <p:nvSpPr>
                <p:cNvPr id="2188" name="Shape 1269"/>
                <p:cNvSpPr/>
                <p:nvPr/>
              </p:nvSpPr>
              <p:spPr>
                <a:xfrm rot="5400000">
                  <a:off x="1618973" y="904141"/>
                  <a:ext cx="436678" cy="258886"/>
                </a:xfrm>
                <a:prstGeom prst="triangle">
                  <a:avLst>
                    <a:gd name="adj" fmla="val 50000"/>
                  </a:avLst>
                </a:prstGeom>
                <a:gradFill>
                  <a:gsLst>
                    <a:gs pos="0">
                      <a:srgbClr val="D23F3B"/>
                    </a:gs>
                    <a:gs pos="100000">
                      <a:srgbClr val="FFC2BF"/>
                    </a:gs>
                  </a:gsLst>
                  <a:lin ang="16200000" scaled="0"/>
                </a:gradFill>
                <a:ln w="9525" cap="flat">
                  <a:solidFill>
                    <a:srgbClr val="BE4B4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sp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184" name="Shape 1270"/>
              <p:cNvGrpSpPr/>
              <p:nvPr/>
            </p:nvGrpSpPr>
            <p:grpSpPr>
              <a:xfrm>
                <a:off x="-184831" y="2800308"/>
                <a:ext cx="1826493" cy="1089098"/>
                <a:chOff x="-279667" y="1363033"/>
                <a:chExt cx="1826493" cy="1089098"/>
              </a:xfrm>
            </p:grpSpPr>
            <p:sp>
              <p:nvSpPr>
                <p:cNvPr id="2185" name="Shape 1271"/>
                <p:cNvSpPr/>
                <p:nvPr/>
              </p:nvSpPr>
              <p:spPr>
                <a:xfrm flipH="1">
                  <a:off x="641880" y="1547187"/>
                  <a:ext cx="904945" cy="90494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</p:sp>
            <p:sp>
              <p:nvSpPr>
                <p:cNvPr id="2186" name="Shape 1272"/>
                <p:cNvSpPr txBox="1"/>
                <p:nvPr/>
              </p:nvSpPr>
              <p:spPr>
                <a:xfrm rot="-5400000">
                  <a:off x="-584911" y="1668276"/>
                  <a:ext cx="918264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25000"/>
                    <a:buFont typeface="Calibri"/>
                    <a:buNone/>
                  </a:pPr>
                  <a:r>
                    <a:rPr lang="en-US" sz="14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  <a:rtl val="0"/>
                    </a:rPr>
                    <a:t>End Users</a:t>
                  </a:r>
                </a:p>
              </p:txBody>
            </p:sp>
          </p:grpSp>
        </p:grpSp>
        <p:sp>
          <p:nvSpPr>
            <p:cNvPr id="1994" name="Shape 1273"/>
            <p:cNvSpPr/>
            <p:nvPr/>
          </p:nvSpPr>
          <p:spPr>
            <a:xfrm rot="10800000">
              <a:off x="1037315" y="3037551"/>
              <a:ext cx="118436" cy="242050"/>
            </a:xfrm>
            <a:prstGeom prst="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3E7FCE"/>
                </a:gs>
                <a:gs pos="100000">
                  <a:srgbClr val="BFDCFF"/>
                </a:gs>
              </a:gsLst>
              <a:lin ang="16200000" scaled="0"/>
            </a:gra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grpSp>
          <p:nvGrpSpPr>
            <p:cNvPr id="1995" name="Shape 1274"/>
            <p:cNvGrpSpPr/>
            <p:nvPr/>
          </p:nvGrpSpPr>
          <p:grpSpPr>
            <a:xfrm>
              <a:off x="137107" y="2983971"/>
              <a:ext cx="3245517" cy="1653780"/>
              <a:chOff x="457151" y="3375419"/>
              <a:chExt cx="3245517" cy="1653780"/>
            </a:xfrm>
          </p:grpSpPr>
          <p:sp>
            <p:nvSpPr>
              <p:cNvPr id="2073" name="Shape 1275"/>
              <p:cNvSpPr/>
              <p:nvPr/>
            </p:nvSpPr>
            <p:spPr>
              <a:xfrm>
                <a:off x="1828800" y="3488992"/>
                <a:ext cx="1648379" cy="1140412"/>
              </a:xfrm>
              <a:custGeom>
                <a:avLst/>
                <a:gdLst/>
                <a:ahLst/>
                <a:cxnLst/>
                <a:rect l="0" t="0" r="0" b="0"/>
                <a:pathLst>
                  <a:path w="1648380" h="1140413" extrusionOk="0">
                    <a:moveTo>
                      <a:pt x="1648380" y="41493"/>
                    </a:moveTo>
                    <a:cubicBezTo>
                      <a:pt x="1555778" y="8689"/>
                      <a:pt x="1463177" y="-24114"/>
                      <a:pt x="1385952" y="25091"/>
                    </a:cubicBezTo>
                    <a:cubicBezTo>
                      <a:pt x="1308727" y="74296"/>
                      <a:pt x="1281391" y="269068"/>
                      <a:pt x="1185030" y="336725"/>
                    </a:cubicBezTo>
                    <a:cubicBezTo>
                      <a:pt x="1088669" y="404382"/>
                      <a:pt x="925334" y="395499"/>
                      <a:pt x="807788" y="431036"/>
                    </a:cubicBezTo>
                    <a:cubicBezTo>
                      <a:pt x="690242" y="466573"/>
                      <a:pt x="550143" y="499377"/>
                      <a:pt x="479752" y="549949"/>
                    </a:cubicBezTo>
                    <a:cubicBezTo>
                      <a:pt x="409361" y="600521"/>
                      <a:pt x="465401" y="636058"/>
                      <a:pt x="385442" y="734469"/>
                    </a:cubicBezTo>
                    <a:cubicBezTo>
                      <a:pt x="305483" y="832880"/>
                      <a:pt x="152741" y="986646"/>
                      <a:pt x="0" y="1140413"/>
                    </a:cubicBezTo>
                  </a:path>
                </a:pathLst>
              </a:custGeom>
              <a:noFill/>
              <a:ln w="25400" cap="flat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endParaRPr/>
              </a:p>
            </p:txBody>
          </p:sp>
          <p:grpSp>
            <p:nvGrpSpPr>
              <p:cNvPr id="2074" name="Shape 1276"/>
              <p:cNvGrpSpPr/>
              <p:nvPr/>
            </p:nvGrpSpPr>
            <p:grpSpPr>
              <a:xfrm rot="10069950">
                <a:off x="3431997" y="3428145"/>
                <a:ext cx="258926" cy="139051"/>
                <a:chOff x="1295400" y="4980887"/>
                <a:chExt cx="1366970" cy="734110"/>
              </a:xfrm>
            </p:grpSpPr>
            <p:sp>
              <p:nvSpPr>
                <p:cNvPr id="2177" name="Shape 1277"/>
                <p:cNvSpPr/>
                <p:nvPr/>
              </p:nvSpPr>
              <p:spPr>
                <a:xfrm>
                  <a:off x="1503695" y="5076514"/>
                  <a:ext cx="433803" cy="83220"/>
                </a:xfrm>
                <a:prstGeom prst="rect">
                  <a:avLst/>
                </a:prstGeom>
                <a:gradFill>
                  <a:gsLst>
                    <a:gs pos="0">
                      <a:srgbClr val="FF953F"/>
                    </a:gs>
                    <a:gs pos="100000">
                      <a:srgbClr val="FFE3CB"/>
                    </a:gs>
                  </a:gsLst>
                  <a:lin ang="16200000" scaled="0"/>
                </a:gradFill>
                <a:ln w="9525" cap="flat">
                  <a:solidFill>
                    <a:srgbClr val="F692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spAutoFit/>
                </a:bodyPr>
                <a:lstStyle/>
                <a:p>
                  <a:endParaRPr/>
                </a:p>
              </p:txBody>
            </p:sp>
            <p:sp>
              <p:nvSpPr>
                <p:cNvPr id="2178" name="Shape 1278"/>
                <p:cNvSpPr/>
                <p:nvPr/>
              </p:nvSpPr>
              <p:spPr>
                <a:xfrm>
                  <a:off x="1500449" y="5542916"/>
                  <a:ext cx="433803" cy="83220"/>
                </a:xfrm>
                <a:prstGeom prst="rect">
                  <a:avLst/>
                </a:prstGeom>
                <a:gradFill>
                  <a:gsLst>
                    <a:gs pos="0">
                      <a:srgbClr val="FF953F"/>
                    </a:gs>
                    <a:gs pos="100000">
                      <a:srgbClr val="FFE3CB"/>
                    </a:gs>
                  </a:gsLst>
                  <a:lin ang="16200000" scaled="0"/>
                </a:gradFill>
                <a:ln w="9525" cap="flat">
                  <a:solidFill>
                    <a:srgbClr val="F692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spAutoFit/>
                </a:bodyPr>
                <a:lstStyle/>
                <a:p>
                  <a:endParaRPr/>
                </a:p>
              </p:txBody>
            </p:sp>
            <p:sp>
              <p:nvSpPr>
                <p:cNvPr id="2179" name="Shape 1279"/>
                <p:cNvSpPr/>
                <p:nvPr/>
              </p:nvSpPr>
              <p:spPr>
                <a:xfrm>
                  <a:off x="1295400" y="5224182"/>
                  <a:ext cx="1019868" cy="242163"/>
                </a:xfrm>
                <a:prstGeom prst="flowChartMagneticDrum">
                  <a:avLst/>
                </a:prstGeom>
                <a:gradFill>
                  <a:gsLst>
                    <a:gs pos="0">
                      <a:srgbClr val="FF953F"/>
                    </a:gs>
                    <a:gs pos="100000">
                      <a:srgbClr val="FFE3CB"/>
                    </a:gs>
                  </a:gsLst>
                  <a:lin ang="16200000" scaled="0"/>
                </a:gradFill>
                <a:ln w="9525" cap="flat">
                  <a:solidFill>
                    <a:srgbClr val="F692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spAutoFit/>
                </a:bodyPr>
                <a:lstStyle/>
                <a:p>
                  <a:endParaRPr/>
                </a:p>
              </p:txBody>
            </p:sp>
            <p:sp>
              <p:nvSpPr>
                <p:cNvPr id="2180" name="Shape 1280"/>
                <p:cNvSpPr/>
                <p:nvPr/>
              </p:nvSpPr>
              <p:spPr>
                <a:xfrm>
                  <a:off x="1924367" y="4980887"/>
                  <a:ext cx="738003" cy="734110"/>
                </a:xfrm>
                <a:prstGeom prst="flowChartDelay">
                  <a:avLst/>
                </a:prstGeom>
                <a:gradFill>
                  <a:gsLst>
                    <a:gs pos="0">
                      <a:srgbClr val="FF953F"/>
                    </a:gs>
                    <a:gs pos="100000">
                      <a:srgbClr val="FFE3CB"/>
                    </a:gs>
                  </a:gsLst>
                  <a:lin ang="16200000" scaled="0"/>
                </a:gradFill>
                <a:ln w="9525" cap="flat">
                  <a:solidFill>
                    <a:srgbClr val="F692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sp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075" name="Shape 1281"/>
              <p:cNvGrpSpPr/>
              <p:nvPr/>
            </p:nvGrpSpPr>
            <p:grpSpPr>
              <a:xfrm>
                <a:off x="457151" y="3375419"/>
                <a:ext cx="1524047" cy="1653780"/>
                <a:chOff x="123374" y="3763352"/>
                <a:chExt cx="1524047" cy="1670845"/>
              </a:xfrm>
            </p:grpSpPr>
            <p:grpSp>
              <p:nvGrpSpPr>
                <p:cNvPr id="2076" name="Shape 1282"/>
                <p:cNvGrpSpPr/>
                <p:nvPr/>
              </p:nvGrpSpPr>
              <p:grpSpPr>
                <a:xfrm>
                  <a:off x="426906" y="4190999"/>
                  <a:ext cx="1020894" cy="592971"/>
                  <a:chOff x="1886855" y="3886682"/>
                  <a:chExt cx="1020894" cy="592971"/>
                </a:xfrm>
              </p:grpSpPr>
              <p:grpSp>
                <p:nvGrpSpPr>
                  <p:cNvPr id="2113" name="Shape 1283"/>
                  <p:cNvGrpSpPr/>
                  <p:nvPr/>
                </p:nvGrpSpPr>
                <p:grpSpPr>
                  <a:xfrm>
                    <a:off x="1897863" y="3886682"/>
                    <a:ext cx="1009886" cy="509618"/>
                    <a:chOff x="1897863" y="3886682"/>
                    <a:chExt cx="1009886" cy="509618"/>
                  </a:xfrm>
                </p:grpSpPr>
                <p:sp>
                  <p:nvSpPr>
                    <p:cNvPr id="2120" name="Shape 1284"/>
                    <p:cNvSpPr/>
                    <p:nvPr/>
                  </p:nvSpPr>
                  <p:spPr>
                    <a:xfrm>
                      <a:off x="1897863" y="3886682"/>
                      <a:ext cx="1009886" cy="509618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lt1">
                        <a:alpha val="41568"/>
                      </a:schemeClr>
                    </a:solidFill>
                    <a:ln w="9525" cap="flat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grpSp>
                  <p:nvGrpSpPr>
                    <p:cNvPr id="2121" name="Shape 1285"/>
                    <p:cNvGrpSpPr/>
                    <p:nvPr/>
                  </p:nvGrpSpPr>
                  <p:grpSpPr>
                    <a:xfrm>
                      <a:off x="2443652" y="3907158"/>
                      <a:ext cx="419549" cy="299301"/>
                      <a:chOff x="4572000" y="1262114"/>
                      <a:chExt cx="1094340" cy="824535"/>
                    </a:xfrm>
                  </p:grpSpPr>
                  <p:grpSp>
                    <p:nvGrpSpPr>
                      <p:cNvPr id="2133" name="Shape 1286"/>
                      <p:cNvGrpSpPr/>
                      <p:nvPr/>
                    </p:nvGrpSpPr>
                    <p:grpSpPr>
                      <a:xfrm>
                        <a:off x="4572000" y="1262114"/>
                        <a:ext cx="1094340" cy="824535"/>
                        <a:chOff x="4214842" y="1938541"/>
                        <a:chExt cx="724798" cy="623467"/>
                      </a:xfrm>
                    </p:grpSpPr>
                    <p:sp>
                      <p:nvSpPr>
                        <p:cNvPr id="2138" name="Shape 1287"/>
                        <p:cNvSpPr/>
                        <p:nvPr/>
                      </p:nvSpPr>
                      <p:spPr>
                        <a:xfrm>
                          <a:off x="4214842" y="1938541"/>
                          <a:ext cx="724798" cy="623467"/>
                        </a:xfrm>
                        <a:prstGeom prst="roundRect">
                          <a:avLst>
                            <a:gd name="adj" fmla="val 10446"/>
                          </a:avLst>
                        </a:prstGeom>
                        <a:gradFill>
                          <a:gsLst>
                            <a:gs pos="0">
                              <a:srgbClr val="DBC3F7"/>
                            </a:gs>
                            <a:gs pos="35000">
                              <a:srgbClr val="E6D6F8"/>
                            </a:gs>
                            <a:gs pos="100000">
                              <a:srgbClr val="F6EFFC"/>
                            </a:gs>
                          </a:gsLst>
                          <a:lin ang="16200000" scaled="0"/>
                        </a:gradFill>
                        <a:ln w="9525" cap="flat">
                          <a:solidFill>
                            <a:srgbClr val="7C6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grpSp>
                      <p:nvGrpSpPr>
                        <p:cNvPr id="2139" name="Shape 1288"/>
                        <p:cNvGrpSpPr/>
                        <p:nvPr/>
                      </p:nvGrpSpPr>
                      <p:grpSpPr>
                        <a:xfrm>
                          <a:off x="4284696" y="1966881"/>
                          <a:ext cx="597142" cy="574388"/>
                          <a:chOff x="5638800" y="5888037"/>
                          <a:chExt cx="196791" cy="210750"/>
                        </a:xfrm>
                      </p:grpSpPr>
                      <p:grpSp>
                        <p:nvGrpSpPr>
                          <p:cNvPr id="2158" name="Shape 1289"/>
                          <p:cNvGrpSpPr/>
                          <p:nvPr/>
                        </p:nvGrpSpPr>
                        <p:grpSpPr>
                          <a:xfrm>
                            <a:off x="5638800" y="5888037"/>
                            <a:ext cx="59533" cy="207961"/>
                            <a:chOff x="5638800" y="5888037"/>
                            <a:chExt cx="59533" cy="207961"/>
                          </a:xfrm>
                        </p:grpSpPr>
                        <p:grpSp>
                          <p:nvGrpSpPr>
                            <p:cNvPr id="2171" name="Shape 1290"/>
                            <p:cNvGrpSpPr/>
                            <p:nvPr/>
                          </p:nvGrpSpPr>
                          <p:grpSpPr>
                            <a:xfrm>
                              <a:off x="5638800" y="5888037"/>
                              <a:ext cx="19048" cy="207961"/>
                              <a:chOff x="5638800" y="5888037"/>
                              <a:chExt cx="19048" cy="207961"/>
                            </a:xfrm>
                          </p:grpSpPr>
                          <p:cxnSp>
                            <p:nvCxnSpPr>
                              <p:cNvPr id="2175" name="Shape 1291"/>
                              <p:cNvCxnSpPr/>
                              <p:nvPr/>
                            </p:nvCxnSpPr>
                            <p:spPr>
                              <a:xfrm>
                                <a:off x="5638800" y="5888037"/>
                                <a:ext cx="0" cy="207961"/>
                              </a:xfrm>
                              <a:prstGeom prst="straightConnector1">
                                <a:avLst/>
                              </a:prstGeom>
                              <a:gradFill>
                                <a:gsLst>
                                  <a:gs pos="0">
                                    <a:srgbClr val="DBC3F7"/>
                                  </a:gs>
                                  <a:gs pos="35000">
                                    <a:srgbClr val="E6D6F8"/>
                                  </a:gs>
                                  <a:gs pos="100000">
                                    <a:srgbClr val="F6EFFC"/>
                                  </a:gs>
                                </a:gsLst>
                                <a:lin ang="16200000" scaled="0"/>
                              </a:gradFill>
                              <a:ln w="9525" cap="flat">
                                <a:solidFill>
                                  <a:srgbClr val="7C60A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176" name="Shape 1292"/>
                              <p:cNvCxnSpPr/>
                              <p:nvPr/>
                            </p:nvCxnSpPr>
                            <p:spPr>
                              <a:xfrm>
                                <a:off x="5657848" y="5888037"/>
                                <a:ext cx="0" cy="207961"/>
                              </a:xfrm>
                              <a:prstGeom prst="straightConnector1">
                                <a:avLst/>
                              </a:prstGeom>
                              <a:gradFill>
                                <a:gsLst>
                                  <a:gs pos="0">
                                    <a:srgbClr val="DBC3F7"/>
                                  </a:gs>
                                  <a:gs pos="35000">
                                    <a:srgbClr val="E6D6F8"/>
                                  </a:gs>
                                  <a:gs pos="100000">
                                    <a:srgbClr val="F6EFFC"/>
                                  </a:gs>
                                </a:gsLst>
                                <a:lin ang="16200000" scaled="0"/>
                              </a:gradFill>
                              <a:ln w="9525" cap="flat">
                                <a:solidFill>
                                  <a:srgbClr val="7C60A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  <p:grpSp>
                          <p:nvGrpSpPr>
                            <p:cNvPr id="2172" name="Shape 1293"/>
                            <p:cNvGrpSpPr/>
                            <p:nvPr/>
                          </p:nvGrpSpPr>
                          <p:grpSpPr>
                            <a:xfrm>
                              <a:off x="5679285" y="5888037"/>
                              <a:ext cx="19048" cy="207961"/>
                              <a:chOff x="5638800" y="5888037"/>
                              <a:chExt cx="19048" cy="207961"/>
                            </a:xfrm>
                          </p:grpSpPr>
                          <p:cxnSp>
                            <p:nvCxnSpPr>
                              <p:cNvPr id="2173" name="Shape 1294"/>
                              <p:cNvCxnSpPr/>
                              <p:nvPr/>
                            </p:nvCxnSpPr>
                            <p:spPr>
                              <a:xfrm>
                                <a:off x="5638800" y="5888037"/>
                                <a:ext cx="0" cy="207961"/>
                              </a:xfrm>
                              <a:prstGeom prst="straightConnector1">
                                <a:avLst/>
                              </a:prstGeom>
                              <a:gradFill>
                                <a:gsLst>
                                  <a:gs pos="0">
                                    <a:srgbClr val="DBC3F7"/>
                                  </a:gs>
                                  <a:gs pos="35000">
                                    <a:srgbClr val="E6D6F8"/>
                                  </a:gs>
                                  <a:gs pos="100000">
                                    <a:srgbClr val="F6EFFC"/>
                                  </a:gs>
                                </a:gsLst>
                                <a:lin ang="16200000" scaled="0"/>
                              </a:gradFill>
                              <a:ln w="9525" cap="flat">
                                <a:solidFill>
                                  <a:srgbClr val="7C60A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174" name="Shape 1295"/>
                              <p:cNvCxnSpPr/>
                              <p:nvPr/>
                            </p:nvCxnSpPr>
                            <p:spPr>
                              <a:xfrm>
                                <a:off x="5657848" y="5888037"/>
                                <a:ext cx="0" cy="207961"/>
                              </a:xfrm>
                              <a:prstGeom prst="straightConnector1">
                                <a:avLst/>
                              </a:prstGeom>
                              <a:gradFill>
                                <a:gsLst>
                                  <a:gs pos="0">
                                    <a:srgbClr val="DBC3F7"/>
                                  </a:gs>
                                  <a:gs pos="35000">
                                    <a:srgbClr val="E6D6F8"/>
                                  </a:gs>
                                  <a:gs pos="100000">
                                    <a:srgbClr val="F6EFFC"/>
                                  </a:gs>
                                </a:gsLst>
                                <a:lin ang="16200000" scaled="0"/>
                              </a:gradFill>
                              <a:ln w="9525" cap="flat">
                                <a:solidFill>
                                  <a:srgbClr val="7C60A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</p:grpSp>
                      <p:grpSp>
                        <p:nvGrpSpPr>
                          <p:cNvPr id="2159" name="Shape 1296"/>
                          <p:cNvGrpSpPr/>
                          <p:nvPr/>
                        </p:nvGrpSpPr>
                        <p:grpSpPr>
                          <a:xfrm>
                            <a:off x="5715000" y="5888037"/>
                            <a:ext cx="59533" cy="207961"/>
                            <a:chOff x="5638800" y="5888037"/>
                            <a:chExt cx="59533" cy="207961"/>
                          </a:xfrm>
                        </p:grpSpPr>
                        <p:grpSp>
                          <p:nvGrpSpPr>
                            <p:cNvPr id="2165" name="Shape 1297"/>
                            <p:cNvGrpSpPr/>
                            <p:nvPr/>
                          </p:nvGrpSpPr>
                          <p:grpSpPr>
                            <a:xfrm>
                              <a:off x="5638800" y="5888037"/>
                              <a:ext cx="19048" cy="207961"/>
                              <a:chOff x="5638800" y="5888037"/>
                              <a:chExt cx="19048" cy="207961"/>
                            </a:xfrm>
                          </p:grpSpPr>
                          <p:cxnSp>
                            <p:nvCxnSpPr>
                              <p:cNvPr id="2169" name="Shape 1298"/>
                              <p:cNvCxnSpPr/>
                              <p:nvPr/>
                            </p:nvCxnSpPr>
                            <p:spPr>
                              <a:xfrm>
                                <a:off x="5638800" y="5888037"/>
                                <a:ext cx="0" cy="207961"/>
                              </a:xfrm>
                              <a:prstGeom prst="straightConnector1">
                                <a:avLst/>
                              </a:prstGeom>
                              <a:gradFill>
                                <a:gsLst>
                                  <a:gs pos="0">
                                    <a:srgbClr val="DBC3F7"/>
                                  </a:gs>
                                  <a:gs pos="35000">
                                    <a:srgbClr val="E6D6F8"/>
                                  </a:gs>
                                  <a:gs pos="100000">
                                    <a:srgbClr val="F6EFFC"/>
                                  </a:gs>
                                </a:gsLst>
                                <a:lin ang="16200000" scaled="0"/>
                              </a:gradFill>
                              <a:ln w="9525" cap="flat">
                                <a:solidFill>
                                  <a:srgbClr val="7C60A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170" name="Shape 1299"/>
                              <p:cNvCxnSpPr/>
                              <p:nvPr/>
                            </p:nvCxnSpPr>
                            <p:spPr>
                              <a:xfrm>
                                <a:off x="5657848" y="5888037"/>
                                <a:ext cx="0" cy="207961"/>
                              </a:xfrm>
                              <a:prstGeom prst="straightConnector1">
                                <a:avLst/>
                              </a:prstGeom>
                              <a:gradFill>
                                <a:gsLst>
                                  <a:gs pos="0">
                                    <a:srgbClr val="DBC3F7"/>
                                  </a:gs>
                                  <a:gs pos="35000">
                                    <a:srgbClr val="E6D6F8"/>
                                  </a:gs>
                                  <a:gs pos="100000">
                                    <a:srgbClr val="F6EFFC"/>
                                  </a:gs>
                                </a:gsLst>
                                <a:lin ang="16200000" scaled="0"/>
                              </a:gradFill>
                              <a:ln w="9525" cap="flat">
                                <a:solidFill>
                                  <a:srgbClr val="7C60A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  <p:grpSp>
                          <p:nvGrpSpPr>
                            <p:cNvPr id="2166" name="Shape 1300"/>
                            <p:cNvGrpSpPr/>
                            <p:nvPr/>
                          </p:nvGrpSpPr>
                          <p:grpSpPr>
                            <a:xfrm>
                              <a:off x="5679285" y="5888037"/>
                              <a:ext cx="19048" cy="207961"/>
                              <a:chOff x="5638800" y="5888037"/>
                              <a:chExt cx="19048" cy="207961"/>
                            </a:xfrm>
                          </p:grpSpPr>
                          <p:cxnSp>
                            <p:nvCxnSpPr>
                              <p:cNvPr id="2167" name="Shape 1301"/>
                              <p:cNvCxnSpPr/>
                              <p:nvPr/>
                            </p:nvCxnSpPr>
                            <p:spPr>
                              <a:xfrm>
                                <a:off x="5638800" y="5888037"/>
                                <a:ext cx="0" cy="207961"/>
                              </a:xfrm>
                              <a:prstGeom prst="straightConnector1">
                                <a:avLst/>
                              </a:prstGeom>
                              <a:gradFill>
                                <a:gsLst>
                                  <a:gs pos="0">
                                    <a:srgbClr val="DBC3F7"/>
                                  </a:gs>
                                  <a:gs pos="35000">
                                    <a:srgbClr val="E6D6F8"/>
                                  </a:gs>
                                  <a:gs pos="100000">
                                    <a:srgbClr val="F6EFFC"/>
                                  </a:gs>
                                </a:gsLst>
                                <a:lin ang="16200000" scaled="0"/>
                              </a:gradFill>
                              <a:ln w="9525" cap="flat">
                                <a:solidFill>
                                  <a:srgbClr val="7C60A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168" name="Shape 1302"/>
                              <p:cNvCxnSpPr/>
                              <p:nvPr/>
                            </p:nvCxnSpPr>
                            <p:spPr>
                              <a:xfrm>
                                <a:off x="5657848" y="5888037"/>
                                <a:ext cx="0" cy="207961"/>
                              </a:xfrm>
                              <a:prstGeom prst="straightConnector1">
                                <a:avLst/>
                              </a:prstGeom>
                              <a:gradFill>
                                <a:gsLst>
                                  <a:gs pos="0">
                                    <a:srgbClr val="DBC3F7"/>
                                  </a:gs>
                                  <a:gs pos="35000">
                                    <a:srgbClr val="E6D6F8"/>
                                  </a:gs>
                                  <a:gs pos="100000">
                                    <a:srgbClr val="F6EFFC"/>
                                  </a:gs>
                                </a:gsLst>
                                <a:lin ang="16200000" scaled="0"/>
                              </a:gradFill>
                              <a:ln w="9525" cap="flat">
                                <a:solidFill>
                                  <a:srgbClr val="7C60A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</p:grpSp>
                      <p:grpSp>
                        <p:nvGrpSpPr>
                          <p:cNvPr id="2160" name="Shape 1303"/>
                          <p:cNvGrpSpPr/>
                          <p:nvPr/>
                        </p:nvGrpSpPr>
                        <p:grpSpPr>
                          <a:xfrm>
                            <a:off x="5795106" y="5890826"/>
                            <a:ext cx="40485" cy="207961"/>
                            <a:chOff x="5638800" y="5888037"/>
                            <a:chExt cx="40485" cy="207961"/>
                          </a:xfrm>
                        </p:grpSpPr>
                        <p:grpSp>
                          <p:nvGrpSpPr>
                            <p:cNvPr id="2161" name="Shape 1304"/>
                            <p:cNvGrpSpPr/>
                            <p:nvPr/>
                          </p:nvGrpSpPr>
                          <p:grpSpPr>
                            <a:xfrm>
                              <a:off x="5638800" y="5888037"/>
                              <a:ext cx="19048" cy="207961"/>
                              <a:chOff x="5638800" y="5888037"/>
                              <a:chExt cx="19048" cy="207961"/>
                            </a:xfrm>
                          </p:grpSpPr>
                          <p:cxnSp>
                            <p:nvCxnSpPr>
                              <p:cNvPr id="2163" name="Shape 1305"/>
                              <p:cNvCxnSpPr/>
                              <p:nvPr/>
                            </p:nvCxnSpPr>
                            <p:spPr>
                              <a:xfrm>
                                <a:off x="5638800" y="5888037"/>
                                <a:ext cx="0" cy="207961"/>
                              </a:xfrm>
                              <a:prstGeom prst="straightConnector1">
                                <a:avLst/>
                              </a:prstGeom>
                              <a:gradFill>
                                <a:gsLst>
                                  <a:gs pos="0">
                                    <a:srgbClr val="DBC3F7"/>
                                  </a:gs>
                                  <a:gs pos="35000">
                                    <a:srgbClr val="E6D6F8"/>
                                  </a:gs>
                                  <a:gs pos="100000">
                                    <a:srgbClr val="F6EFFC"/>
                                  </a:gs>
                                </a:gsLst>
                                <a:lin ang="16200000" scaled="0"/>
                              </a:gradFill>
                              <a:ln w="9525" cap="flat">
                                <a:solidFill>
                                  <a:srgbClr val="7C60A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164" name="Shape 1306"/>
                              <p:cNvCxnSpPr/>
                              <p:nvPr/>
                            </p:nvCxnSpPr>
                            <p:spPr>
                              <a:xfrm>
                                <a:off x="5657848" y="5888037"/>
                                <a:ext cx="0" cy="207961"/>
                              </a:xfrm>
                              <a:prstGeom prst="straightConnector1">
                                <a:avLst/>
                              </a:prstGeom>
                              <a:gradFill>
                                <a:gsLst>
                                  <a:gs pos="0">
                                    <a:srgbClr val="DBC3F7"/>
                                  </a:gs>
                                  <a:gs pos="35000">
                                    <a:srgbClr val="E6D6F8"/>
                                  </a:gs>
                                  <a:gs pos="100000">
                                    <a:srgbClr val="F6EFFC"/>
                                  </a:gs>
                                </a:gsLst>
                                <a:lin ang="16200000" scaled="0"/>
                              </a:gradFill>
                              <a:ln w="9525" cap="flat">
                                <a:solidFill>
                                  <a:srgbClr val="7C60A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  <p:cxnSp>
                          <p:nvCxnSpPr>
                            <p:cNvPr id="2162" name="Shape 1307"/>
                            <p:cNvCxnSpPr/>
                            <p:nvPr/>
                          </p:nvCxnSpPr>
                          <p:spPr>
                            <a:xfrm>
                              <a:off x="5679285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gradFill>
                              <a:gsLst>
                                <a:gs pos="0">
                                  <a:srgbClr val="DBC3F7"/>
                                </a:gs>
                                <a:gs pos="35000">
                                  <a:srgbClr val="E6D6F8"/>
                                </a:gs>
                                <a:gs pos="100000">
                                  <a:srgbClr val="F6EFFC"/>
                                </a:gs>
                              </a:gsLst>
                              <a:lin ang="16200000" scaled="0"/>
                            </a:gradFill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</p:grpSp>
                    </p:grpSp>
                    <p:grpSp>
                      <p:nvGrpSpPr>
                        <p:cNvPr id="2140" name="Shape 1308"/>
                        <p:cNvGrpSpPr/>
                        <p:nvPr/>
                      </p:nvGrpSpPr>
                      <p:grpSpPr>
                        <a:xfrm rot="-5400000">
                          <a:off x="4326111" y="1907728"/>
                          <a:ext cx="484426" cy="703454"/>
                          <a:chOff x="5657848" y="5888037"/>
                          <a:chExt cx="177743" cy="210750"/>
                        </a:xfrm>
                      </p:grpSpPr>
                      <p:grpSp>
                        <p:nvGrpSpPr>
                          <p:cNvPr id="2141" name="Shape 1309"/>
                          <p:cNvGrpSpPr/>
                          <p:nvPr/>
                        </p:nvGrpSpPr>
                        <p:grpSpPr>
                          <a:xfrm>
                            <a:off x="5657848" y="5888037"/>
                            <a:ext cx="40485" cy="207961"/>
                            <a:chOff x="5657848" y="5888037"/>
                            <a:chExt cx="40485" cy="207961"/>
                          </a:xfrm>
                        </p:grpSpPr>
                        <p:cxnSp>
                          <p:nvCxnSpPr>
                            <p:cNvPr id="2154" name="Shape 1310"/>
                            <p:cNvCxnSpPr/>
                            <p:nvPr/>
                          </p:nvCxnSpPr>
                          <p:spPr>
                            <a:xfrm>
                              <a:off x="5657848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gradFill>
                              <a:gsLst>
                                <a:gs pos="0">
                                  <a:srgbClr val="DBC3F7"/>
                                </a:gs>
                                <a:gs pos="35000">
                                  <a:srgbClr val="E6D6F8"/>
                                </a:gs>
                                <a:gs pos="100000">
                                  <a:srgbClr val="F6EFFC"/>
                                </a:gs>
                              </a:gsLst>
                              <a:lin ang="16200000" scaled="0"/>
                            </a:gradFill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  <p:grpSp>
                          <p:nvGrpSpPr>
                            <p:cNvPr id="2155" name="Shape 1311"/>
                            <p:cNvGrpSpPr/>
                            <p:nvPr/>
                          </p:nvGrpSpPr>
                          <p:grpSpPr>
                            <a:xfrm>
                              <a:off x="5679285" y="5888037"/>
                              <a:ext cx="19048" cy="207961"/>
                              <a:chOff x="5638800" y="5888037"/>
                              <a:chExt cx="19048" cy="207961"/>
                            </a:xfrm>
                          </p:grpSpPr>
                          <p:cxnSp>
                            <p:nvCxnSpPr>
                              <p:cNvPr id="2156" name="Shape 1312"/>
                              <p:cNvCxnSpPr/>
                              <p:nvPr/>
                            </p:nvCxnSpPr>
                            <p:spPr>
                              <a:xfrm>
                                <a:off x="5638800" y="5888037"/>
                                <a:ext cx="0" cy="207961"/>
                              </a:xfrm>
                              <a:prstGeom prst="straightConnector1">
                                <a:avLst/>
                              </a:prstGeom>
                              <a:gradFill>
                                <a:gsLst>
                                  <a:gs pos="0">
                                    <a:srgbClr val="DBC3F7"/>
                                  </a:gs>
                                  <a:gs pos="35000">
                                    <a:srgbClr val="E6D6F8"/>
                                  </a:gs>
                                  <a:gs pos="100000">
                                    <a:srgbClr val="F6EFFC"/>
                                  </a:gs>
                                </a:gsLst>
                                <a:lin ang="16200000" scaled="0"/>
                              </a:gradFill>
                              <a:ln w="9525" cap="flat">
                                <a:solidFill>
                                  <a:srgbClr val="7C60A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157" name="Shape 1313"/>
                              <p:cNvCxnSpPr/>
                              <p:nvPr/>
                            </p:nvCxnSpPr>
                            <p:spPr>
                              <a:xfrm>
                                <a:off x="5657848" y="5888037"/>
                                <a:ext cx="0" cy="207961"/>
                              </a:xfrm>
                              <a:prstGeom prst="straightConnector1">
                                <a:avLst/>
                              </a:prstGeom>
                              <a:gradFill>
                                <a:gsLst>
                                  <a:gs pos="0">
                                    <a:srgbClr val="DBC3F7"/>
                                  </a:gs>
                                  <a:gs pos="35000">
                                    <a:srgbClr val="E6D6F8"/>
                                  </a:gs>
                                  <a:gs pos="100000">
                                    <a:srgbClr val="F6EFFC"/>
                                  </a:gs>
                                </a:gsLst>
                                <a:lin ang="16200000" scaled="0"/>
                              </a:gradFill>
                              <a:ln w="9525" cap="flat">
                                <a:solidFill>
                                  <a:srgbClr val="7C60A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</p:grpSp>
                      <p:grpSp>
                        <p:nvGrpSpPr>
                          <p:cNvPr id="2142" name="Shape 1314"/>
                          <p:cNvGrpSpPr/>
                          <p:nvPr/>
                        </p:nvGrpSpPr>
                        <p:grpSpPr>
                          <a:xfrm>
                            <a:off x="5715000" y="5888037"/>
                            <a:ext cx="59533" cy="207961"/>
                            <a:chOff x="5638800" y="5888037"/>
                            <a:chExt cx="59533" cy="207961"/>
                          </a:xfrm>
                        </p:grpSpPr>
                        <p:grpSp>
                          <p:nvGrpSpPr>
                            <p:cNvPr id="2148" name="Shape 1315"/>
                            <p:cNvGrpSpPr/>
                            <p:nvPr/>
                          </p:nvGrpSpPr>
                          <p:grpSpPr>
                            <a:xfrm>
                              <a:off x="5638800" y="5888037"/>
                              <a:ext cx="19048" cy="207961"/>
                              <a:chOff x="5638800" y="5888037"/>
                              <a:chExt cx="19048" cy="207961"/>
                            </a:xfrm>
                          </p:grpSpPr>
                          <p:cxnSp>
                            <p:nvCxnSpPr>
                              <p:cNvPr id="2152" name="Shape 1316"/>
                              <p:cNvCxnSpPr/>
                              <p:nvPr/>
                            </p:nvCxnSpPr>
                            <p:spPr>
                              <a:xfrm>
                                <a:off x="5638800" y="5888037"/>
                                <a:ext cx="0" cy="207961"/>
                              </a:xfrm>
                              <a:prstGeom prst="straightConnector1">
                                <a:avLst/>
                              </a:prstGeom>
                              <a:gradFill>
                                <a:gsLst>
                                  <a:gs pos="0">
                                    <a:srgbClr val="DBC3F7"/>
                                  </a:gs>
                                  <a:gs pos="35000">
                                    <a:srgbClr val="E6D6F8"/>
                                  </a:gs>
                                  <a:gs pos="100000">
                                    <a:srgbClr val="F6EFFC"/>
                                  </a:gs>
                                </a:gsLst>
                                <a:lin ang="16200000" scaled="0"/>
                              </a:gradFill>
                              <a:ln w="9525" cap="flat">
                                <a:solidFill>
                                  <a:srgbClr val="7C60A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153" name="Shape 1317"/>
                              <p:cNvCxnSpPr/>
                              <p:nvPr/>
                            </p:nvCxnSpPr>
                            <p:spPr>
                              <a:xfrm>
                                <a:off x="5657848" y="5888037"/>
                                <a:ext cx="0" cy="207961"/>
                              </a:xfrm>
                              <a:prstGeom prst="straightConnector1">
                                <a:avLst/>
                              </a:prstGeom>
                              <a:gradFill>
                                <a:gsLst>
                                  <a:gs pos="0">
                                    <a:srgbClr val="DBC3F7"/>
                                  </a:gs>
                                  <a:gs pos="35000">
                                    <a:srgbClr val="E6D6F8"/>
                                  </a:gs>
                                  <a:gs pos="100000">
                                    <a:srgbClr val="F6EFFC"/>
                                  </a:gs>
                                </a:gsLst>
                                <a:lin ang="16200000" scaled="0"/>
                              </a:gradFill>
                              <a:ln w="9525" cap="flat">
                                <a:solidFill>
                                  <a:srgbClr val="7C60A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  <p:grpSp>
                          <p:nvGrpSpPr>
                            <p:cNvPr id="2149" name="Shape 1318"/>
                            <p:cNvGrpSpPr/>
                            <p:nvPr/>
                          </p:nvGrpSpPr>
                          <p:grpSpPr>
                            <a:xfrm>
                              <a:off x="5679285" y="5888037"/>
                              <a:ext cx="19048" cy="207961"/>
                              <a:chOff x="5638800" y="5888037"/>
                              <a:chExt cx="19048" cy="207961"/>
                            </a:xfrm>
                          </p:grpSpPr>
                          <p:cxnSp>
                            <p:nvCxnSpPr>
                              <p:cNvPr id="2150" name="Shape 1319"/>
                              <p:cNvCxnSpPr/>
                              <p:nvPr/>
                            </p:nvCxnSpPr>
                            <p:spPr>
                              <a:xfrm>
                                <a:off x="5638800" y="5888037"/>
                                <a:ext cx="0" cy="207961"/>
                              </a:xfrm>
                              <a:prstGeom prst="straightConnector1">
                                <a:avLst/>
                              </a:prstGeom>
                              <a:gradFill>
                                <a:gsLst>
                                  <a:gs pos="0">
                                    <a:srgbClr val="DBC3F7"/>
                                  </a:gs>
                                  <a:gs pos="35000">
                                    <a:srgbClr val="E6D6F8"/>
                                  </a:gs>
                                  <a:gs pos="100000">
                                    <a:srgbClr val="F6EFFC"/>
                                  </a:gs>
                                </a:gsLst>
                                <a:lin ang="16200000" scaled="0"/>
                              </a:gradFill>
                              <a:ln w="9525" cap="flat">
                                <a:solidFill>
                                  <a:srgbClr val="7C60A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151" name="Shape 1320"/>
                              <p:cNvCxnSpPr/>
                              <p:nvPr/>
                            </p:nvCxnSpPr>
                            <p:spPr>
                              <a:xfrm>
                                <a:off x="5657848" y="5888037"/>
                                <a:ext cx="0" cy="207961"/>
                              </a:xfrm>
                              <a:prstGeom prst="straightConnector1">
                                <a:avLst/>
                              </a:prstGeom>
                              <a:gradFill>
                                <a:gsLst>
                                  <a:gs pos="0">
                                    <a:srgbClr val="DBC3F7"/>
                                  </a:gs>
                                  <a:gs pos="35000">
                                    <a:srgbClr val="E6D6F8"/>
                                  </a:gs>
                                  <a:gs pos="100000">
                                    <a:srgbClr val="F6EFFC"/>
                                  </a:gs>
                                </a:gsLst>
                                <a:lin ang="16200000" scaled="0"/>
                              </a:gradFill>
                              <a:ln w="9525" cap="flat">
                                <a:solidFill>
                                  <a:srgbClr val="7C60A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</p:grpSp>
                      <p:grpSp>
                        <p:nvGrpSpPr>
                          <p:cNvPr id="2143" name="Shape 1321"/>
                          <p:cNvGrpSpPr/>
                          <p:nvPr/>
                        </p:nvGrpSpPr>
                        <p:grpSpPr>
                          <a:xfrm>
                            <a:off x="5795106" y="5890826"/>
                            <a:ext cx="40485" cy="207961"/>
                            <a:chOff x="5638800" y="5888037"/>
                            <a:chExt cx="40485" cy="207961"/>
                          </a:xfrm>
                        </p:grpSpPr>
                        <p:grpSp>
                          <p:nvGrpSpPr>
                            <p:cNvPr id="2144" name="Shape 1322"/>
                            <p:cNvGrpSpPr/>
                            <p:nvPr/>
                          </p:nvGrpSpPr>
                          <p:grpSpPr>
                            <a:xfrm>
                              <a:off x="5638800" y="5888037"/>
                              <a:ext cx="19048" cy="207961"/>
                              <a:chOff x="5638800" y="5888037"/>
                              <a:chExt cx="19048" cy="207961"/>
                            </a:xfrm>
                          </p:grpSpPr>
                          <p:cxnSp>
                            <p:nvCxnSpPr>
                              <p:cNvPr id="2146" name="Shape 1323"/>
                              <p:cNvCxnSpPr/>
                              <p:nvPr/>
                            </p:nvCxnSpPr>
                            <p:spPr>
                              <a:xfrm>
                                <a:off x="5638800" y="5888037"/>
                                <a:ext cx="0" cy="207961"/>
                              </a:xfrm>
                              <a:prstGeom prst="straightConnector1">
                                <a:avLst/>
                              </a:prstGeom>
                              <a:gradFill>
                                <a:gsLst>
                                  <a:gs pos="0">
                                    <a:srgbClr val="DBC3F7"/>
                                  </a:gs>
                                  <a:gs pos="35000">
                                    <a:srgbClr val="E6D6F8"/>
                                  </a:gs>
                                  <a:gs pos="100000">
                                    <a:srgbClr val="F6EFFC"/>
                                  </a:gs>
                                </a:gsLst>
                                <a:lin ang="16200000" scaled="0"/>
                              </a:gradFill>
                              <a:ln w="9525" cap="flat">
                                <a:solidFill>
                                  <a:srgbClr val="7C60A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  <p:cxnSp>
                            <p:nvCxnSpPr>
                              <p:cNvPr id="2147" name="Shape 1324"/>
                              <p:cNvCxnSpPr/>
                              <p:nvPr/>
                            </p:nvCxnSpPr>
                            <p:spPr>
                              <a:xfrm>
                                <a:off x="5657848" y="5888037"/>
                                <a:ext cx="0" cy="207961"/>
                              </a:xfrm>
                              <a:prstGeom prst="straightConnector1">
                                <a:avLst/>
                              </a:prstGeom>
                              <a:gradFill>
                                <a:gsLst>
                                  <a:gs pos="0">
                                    <a:srgbClr val="DBC3F7"/>
                                  </a:gs>
                                  <a:gs pos="35000">
                                    <a:srgbClr val="E6D6F8"/>
                                  </a:gs>
                                  <a:gs pos="100000">
                                    <a:srgbClr val="F6EFFC"/>
                                  </a:gs>
                                </a:gsLst>
                                <a:lin ang="16200000" scaled="0"/>
                              </a:gradFill>
                              <a:ln w="9525" cap="flat">
                                <a:solidFill>
                                  <a:srgbClr val="7C60A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cxnSp>
                        </p:grpSp>
                        <p:cxnSp>
                          <p:nvCxnSpPr>
                            <p:cNvPr id="2145" name="Shape 1325"/>
                            <p:cNvCxnSpPr/>
                            <p:nvPr/>
                          </p:nvCxnSpPr>
                          <p:spPr>
                            <a:xfrm>
                              <a:off x="5679285" y="5888037"/>
                              <a:ext cx="0" cy="207961"/>
                            </a:xfrm>
                            <a:prstGeom prst="straightConnector1">
                              <a:avLst/>
                            </a:prstGeom>
                            <a:gradFill>
                              <a:gsLst>
                                <a:gs pos="0">
                                  <a:srgbClr val="DBC3F7"/>
                                </a:gs>
                                <a:gs pos="35000">
                                  <a:srgbClr val="E6D6F8"/>
                                </a:gs>
                                <a:gs pos="100000">
                                  <a:srgbClr val="F6EFFC"/>
                                </a:gs>
                              </a:gsLst>
                              <a:lin ang="16200000" scaled="0"/>
                            </a:gradFill>
                            <a:ln w="9525" cap="flat">
                              <a:solidFill>
                                <a:srgbClr val="7C6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cxnSp>
                      </p:grpSp>
                    </p:grpSp>
                  </p:grpSp>
                  <p:sp>
                    <p:nvSpPr>
                      <p:cNvPr id="2134" name="Shape 1326"/>
                      <p:cNvSpPr/>
                      <p:nvPr/>
                    </p:nvSpPr>
                    <p:spPr>
                      <a:xfrm>
                        <a:off x="4737092" y="1339769"/>
                        <a:ext cx="756164" cy="567121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</p:spPr>
                  </p:sp>
                  <p:grpSp>
                    <p:nvGrpSpPr>
                      <p:cNvPr id="2135" name="Shape 1327"/>
                      <p:cNvGrpSpPr/>
                      <p:nvPr/>
                    </p:nvGrpSpPr>
                    <p:grpSpPr>
                      <a:xfrm>
                        <a:off x="5144171" y="1696870"/>
                        <a:ext cx="313147" cy="217146"/>
                        <a:chOff x="5867400" y="1207994"/>
                        <a:chExt cx="1066799" cy="773205"/>
                      </a:xfrm>
                    </p:grpSpPr>
                    <p:sp>
                      <p:nvSpPr>
                        <p:cNvPr id="2136" name="Shape 1328"/>
                        <p:cNvSpPr/>
                        <p:nvPr/>
                      </p:nvSpPr>
                      <p:spPr>
                        <a:xfrm>
                          <a:off x="5867400" y="1219200"/>
                          <a:ext cx="1066799" cy="76200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>
                          <a:gsLst>
                            <a:gs pos="0">
                              <a:srgbClr val="BBBBBB"/>
                            </a:gs>
                            <a:gs pos="35000">
                              <a:srgbClr val="CFCFCF"/>
                            </a:gs>
                            <a:gs pos="100000">
                              <a:srgbClr val="EEEEEE"/>
                            </a:gs>
                          </a:gsLst>
                          <a:lin ang="16200000" scaled="0"/>
                        </a:gradFill>
                        <a:ln w="9525" cap="flat">
                          <a:solidFill>
                            <a:schemeClr val="dk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137" name="Shape 1329"/>
                        <p:cNvSpPr/>
                        <p:nvPr/>
                      </p:nvSpPr>
                      <p:spPr>
                        <a:xfrm>
                          <a:off x="5868837" y="1207994"/>
                          <a:ext cx="1065360" cy="176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>
                          <a:gsLst>
                            <a:gs pos="0">
                              <a:schemeClr val="dk1"/>
                            </a:gs>
                            <a:gs pos="100000">
                              <a:srgbClr val="BCBCBC"/>
                            </a:gs>
                          </a:gsLst>
                          <a:lin ang="16200000" scaled="0"/>
                        </a:gradFill>
                        <a:ln w="9525" cap="flat">
                          <a:solidFill>
                            <a:schemeClr val="dk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122" name="Shape 1330"/>
                    <p:cNvGrpSpPr/>
                    <p:nvPr/>
                  </p:nvGrpSpPr>
                  <p:grpSpPr>
                    <a:xfrm>
                      <a:off x="1933322" y="3909537"/>
                      <a:ext cx="485784" cy="355527"/>
                      <a:chOff x="2667000" y="1066800"/>
                      <a:chExt cx="1272538" cy="928521"/>
                    </a:xfrm>
                  </p:grpSpPr>
                  <p:sp>
                    <p:nvSpPr>
                      <p:cNvPr id="2128" name="Shape 1331"/>
                      <p:cNvSpPr/>
                      <p:nvPr/>
                    </p:nvSpPr>
                    <p:spPr>
                      <a:xfrm>
                        <a:off x="2667000" y="1066800"/>
                        <a:ext cx="1272538" cy="928521"/>
                      </a:xfrm>
                      <a:prstGeom prst="cloud">
                        <a:avLst/>
                      </a:prstGeom>
                      <a:solidFill>
                        <a:schemeClr val="lt1"/>
                      </a:solidFill>
                      <a:ln w="9525" cap="flat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129" name="Shape 1332"/>
                      <p:cNvSpPr/>
                      <p:nvPr/>
                    </p:nvSpPr>
                    <p:spPr>
                      <a:xfrm>
                        <a:off x="2957838" y="1231300"/>
                        <a:ext cx="547360" cy="610966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/>
                        </a:stretch>
                      </a:blipFill>
                    </p:spPr>
                  </p:sp>
                  <p:grpSp>
                    <p:nvGrpSpPr>
                      <p:cNvPr id="2130" name="Shape 1333"/>
                      <p:cNvGrpSpPr/>
                      <p:nvPr/>
                    </p:nvGrpSpPr>
                    <p:grpSpPr>
                      <a:xfrm>
                        <a:off x="3259142" y="1550531"/>
                        <a:ext cx="279892" cy="183021"/>
                        <a:chOff x="5867400" y="1207994"/>
                        <a:chExt cx="1066799" cy="773205"/>
                      </a:xfrm>
                    </p:grpSpPr>
                    <p:sp>
                      <p:nvSpPr>
                        <p:cNvPr id="2131" name="Shape 1334"/>
                        <p:cNvSpPr/>
                        <p:nvPr/>
                      </p:nvSpPr>
                      <p:spPr>
                        <a:xfrm>
                          <a:off x="5867400" y="1219200"/>
                          <a:ext cx="1066799" cy="76200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>
                          <a:gsLst>
                            <a:gs pos="0">
                              <a:srgbClr val="BBBBBB"/>
                            </a:gs>
                            <a:gs pos="35000">
                              <a:srgbClr val="CFCFCF"/>
                            </a:gs>
                            <a:gs pos="100000">
                              <a:srgbClr val="EEEEEE"/>
                            </a:gs>
                          </a:gsLst>
                          <a:lin ang="16200000" scaled="0"/>
                        </a:gradFill>
                        <a:ln w="9525" cap="flat">
                          <a:solidFill>
                            <a:schemeClr val="dk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132" name="Shape 1335"/>
                        <p:cNvSpPr/>
                        <p:nvPr/>
                      </p:nvSpPr>
                      <p:spPr>
                        <a:xfrm>
                          <a:off x="5868837" y="1207994"/>
                          <a:ext cx="1065360" cy="176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>
                          <a:gsLst>
                            <a:gs pos="0">
                              <a:schemeClr val="dk1"/>
                            </a:gs>
                            <a:gs pos="100000">
                              <a:srgbClr val="BCBCBC"/>
                            </a:gs>
                          </a:gsLst>
                          <a:lin ang="16200000" scaled="0"/>
                        </a:gradFill>
                        <a:ln w="9525" cap="flat">
                          <a:solidFill>
                            <a:schemeClr val="dk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123" name="Shape 1336"/>
                    <p:cNvGrpSpPr/>
                    <p:nvPr/>
                  </p:nvGrpSpPr>
                  <p:grpSpPr>
                    <a:xfrm>
                      <a:off x="2305324" y="4147104"/>
                      <a:ext cx="207391" cy="192475"/>
                      <a:chOff x="4360100" y="2401750"/>
                      <a:chExt cx="479884" cy="509059"/>
                    </a:xfrm>
                  </p:grpSpPr>
                  <p:sp>
                    <p:nvSpPr>
                      <p:cNvPr id="2124" name="Shape 1337"/>
                      <p:cNvSpPr/>
                      <p:nvPr/>
                    </p:nvSpPr>
                    <p:spPr>
                      <a:xfrm flipH="1">
                        <a:off x="4360100" y="2401750"/>
                        <a:ext cx="321751" cy="447653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/>
                        </a:stretch>
                      </a:blipFill>
                    </p:spPr>
                  </p:sp>
                  <p:grpSp>
                    <p:nvGrpSpPr>
                      <p:cNvPr id="2125" name="Shape 1338"/>
                      <p:cNvGrpSpPr/>
                      <p:nvPr/>
                    </p:nvGrpSpPr>
                    <p:grpSpPr>
                      <a:xfrm>
                        <a:off x="4572002" y="2684517"/>
                        <a:ext cx="267983" cy="226291"/>
                        <a:chOff x="5867400" y="1207994"/>
                        <a:chExt cx="1066799" cy="773205"/>
                      </a:xfrm>
                    </p:grpSpPr>
                    <p:sp>
                      <p:nvSpPr>
                        <p:cNvPr id="2126" name="Shape 1339"/>
                        <p:cNvSpPr/>
                        <p:nvPr/>
                      </p:nvSpPr>
                      <p:spPr>
                        <a:xfrm>
                          <a:off x="5867400" y="1219200"/>
                          <a:ext cx="1066799" cy="762000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>
                          <a:gsLst>
                            <a:gs pos="0">
                              <a:srgbClr val="BBBBBB"/>
                            </a:gs>
                            <a:gs pos="35000">
                              <a:srgbClr val="CFCFCF"/>
                            </a:gs>
                            <a:gs pos="100000">
                              <a:srgbClr val="EEEEEE"/>
                            </a:gs>
                          </a:gsLst>
                          <a:lin ang="16200000" scaled="0"/>
                        </a:gradFill>
                        <a:ln w="9525" cap="flat">
                          <a:solidFill>
                            <a:schemeClr val="dk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  <p:sp>
                      <p:nvSpPr>
                        <p:cNvPr id="2127" name="Shape 1340"/>
                        <p:cNvSpPr/>
                        <p:nvPr/>
                      </p:nvSpPr>
                      <p:spPr>
                        <a:xfrm>
                          <a:off x="5868837" y="1207994"/>
                          <a:ext cx="1065360" cy="17658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adFill>
                          <a:gsLst>
                            <a:gs pos="0">
                              <a:schemeClr val="dk1"/>
                            </a:gs>
                            <a:gs pos="100000">
                              <a:srgbClr val="BCBCBC"/>
                            </a:gs>
                          </a:gsLst>
                          <a:lin ang="16200000" scaled="0"/>
                        </a:gradFill>
                        <a:ln w="9525" cap="flat">
                          <a:solidFill>
                            <a:schemeClr val="dk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spAutoFit/>
                        </a:bodyPr>
                        <a:lstStyle/>
                        <a:p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2114" name="Shape 1341"/>
                  <p:cNvGrpSpPr/>
                  <p:nvPr/>
                </p:nvGrpSpPr>
                <p:grpSpPr>
                  <a:xfrm>
                    <a:off x="1886855" y="4184180"/>
                    <a:ext cx="275226" cy="295472"/>
                    <a:chOff x="1356844" y="1000347"/>
                    <a:chExt cx="2535467" cy="2834213"/>
                  </a:xfrm>
                </p:grpSpPr>
                <p:sp>
                  <p:nvSpPr>
                    <p:cNvPr id="2115" name="Shape 1342"/>
                    <p:cNvSpPr/>
                    <p:nvPr/>
                  </p:nvSpPr>
                  <p:spPr>
                    <a:xfrm rot="-2973787">
                      <a:off x="1066800" y="2142908"/>
                      <a:ext cx="3048000" cy="645033"/>
                    </a:xfrm>
                    <a:prstGeom prst="flowChartMagneticDrum">
                      <a:avLst/>
                    </a:prstGeom>
                    <a:gradFill>
                      <a:gsLst>
                        <a:gs pos="0">
                          <a:srgbClr val="FF953F"/>
                        </a:gs>
                        <a:gs pos="100000">
                          <a:srgbClr val="FFE3CB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116" name="Shape 1343"/>
                    <p:cNvSpPr/>
                    <p:nvPr/>
                  </p:nvSpPr>
                  <p:spPr>
                    <a:xfrm rot="-2973787">
                      <a:off x="3111511" y="1141704"/>
                      <a:ext cx="659335" cy="623575"/>
                    </a:xfrm>
                    <a:prstGeom prst="flowChartMagneticDrum">
                      <a:avLst/>
                    </a:prstGeom>
                    <a:solidFill>
                      <a:srgbClr val="C00000"/>
                    </a:soli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cxnSp>
                  <p:nvCxnSpPr>
                    <p:cNvPr id="2117" name="Shape 1344"/>
                    <p:cNvCxnSpPr/>
                    <p:nvPr/>
                  </p:nvCxnSpPr>
                  <p:spPr>
                    <a:xfrm flipH="1">
                      <a:off x="1685365" y="1626575"/>
                      <a:ext cx="1447800" cy="1717260"/>
                    </a:xfrm>
                    <a:prstGeom prst="straightConnector1">
                      <a:avLst/>
                    </a:prstGeom>
                    <a:noFill/>
                    <a:ln w="952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2118" name="Shape 1345"/>
                    <p:cNvCxnSpPr/>
                    <p:nvPr/>
                  </p:nvCxnSpPr>
                  <p:spPr>
                    <a:xfrm flipH="1">
                      <a:off x="1887069" y="1770530"/>
                      <a:ext cx="1447800" cy="1717260"/>
                    </a:xfrm>
                    <a:prstGeom prst="straightConnector1">
                      <a:avLst/>
                    </a:prstGeom>
                    <a:noFill/>
                    <a:ln w="952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sp>
                  <p:nvSpPr>
                    <p:cNvPr id="2119" name="Shape 1346"/>
                    <p:cNvSpPr/>
                    <p:nvPr/>
                  </p:nvSpPr>
                  <p:spPr>
                    <a:xfrm>
                      <a:off x="1524000" y="3460894"/>
                      <a:ext cx="228600" cy="209549"/>
                    </a:xfrm>
                    <a:prstGeom prst="rtTriangle">
                      <a:avLst/>
                    </a:prstGeom>
                    <a:gradFill>
                      <a:gsLst>
                        <a:gs pos="0">
                          <a:schemeClr val="dk1"/>
                        </a:gs>
                        <a:gs pos="100000">
                          <a:srgbClr val="BCBCBC"/>
                        </a:gs>
                      </a:gsLst>
                      <a:lin ang="16200000" scaled="0"/>
                    </a:gradFill>
                    <a:ln w="952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</p:grpSp>
            <p:grpSp>
              <p:nvGrpSpPr>
                <p:cNvPr id="2077" name="Shape 1347"/>
                <p:cNvGrpSpPr/>
                <p:nvPr/>
              </p:nvGrpSpPr>
              <p:grpSpPr>
                <a:xfrm>
                  <a:off x="654826" y="4355038"/>
                  <a:ext cx="992596" cy="637040"/>
                  <a:chOff x="654826" y="4355038"/>
                  <a:chExt cx="992596" cy="637040"/>
                </a:xfrm>
              </p:grpSpPr>
              <p:grpSp>
                <p:nvGrpSpPr>
                  <p:cNvPr id="2081" name="Shape 1348"/>
                  <p:cNvGrpSpPr/>
                  <p:nvPr/>
                </p:nvGrpSpPr>
                <p:grpSpPr>
                  <a:xfrm>
                    <a:off x="654826" y="4355038"/>
                    <a:ext cx="992596" cy="555681"/>
                    <a:chOff x="409295" y="3208390"/>
                    <a:chExt cx="2387242" cy="1204675"/>
                  </a:xfrm>
                </p:grpSpPr>
                <p:sp>
                  <p:nvSpPr>
                    <p:cNvPr id="2088" name="Shape 1349"/>
                    <p:cNvSpPr/>
                    <p:nvPr/>
                  </p:nvSpPr>
                  <p:spPr>
                    <a:xfrm>
                      <a:off x="409295" y="3208390"/>
                      <a:ext cx="2387242" cy="120467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lt1">
                        <a:alpha val="41568"/>
                      </a:schemeClr>
                    </a:solidFill>
                    <a:ln w="9525" cap="flat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grpSp>
                  <p:nvGrpSpPr>
                    <p:cNvPr id="2089" name="Shape 1350"/>
                    <p:cNvGrpSpPr/>
                    <p:nvPr/>
                  </p:nvGrpSpPr>
                  <p:grpSpPr>
                    <a:xfrm>
                      <a:off x="498018" y="3299457"/>
                      <a:ext cx="2209800" cy="996076"/>
                      <a:chOff x="609600" y="2909173"/>
                      <a:chExt cx="2209800" cy="996076"/>
                    </a:xfrm>
                  </p:grpSpPr>
                  <p:sp>
                    <p:nvSpPr>
                      <p:cNvPr id="2090" name="Shape 1351"/>
                      <p:cNvSpPr/>
                      <p:nvPr/>
                    </p:nvSpPr>
                    <p:spPr>
                      <a:xfrm>
                        <a:off x="828675" y="3048000"/>
                        <a:ext cx="314324" cy="2286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>
                        <a:gsLst>
                          <a:gs pos="0">
                            <a:srgbClr val="D23F3B"/>
                          </a:gs>
                          <a:gs pos="100000">
                            <a:srgbClr val="FFC2BF"/>
                          </a:gs>
                        </a:gsLst>
                        <a:lin ang="16200000" scaled="0"/>
                      </a:gradFill>
                      <a:ln w="9525" cap="flat">
                        <a:solidFill>
                          <a:srgbClr val="BE4B48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091" name="Shape 1352"/>
                      <p:cNvSpPr/>
                      <p:nvPr/>
                    </p:nvSpPr>
                    <p:spPr>
                      <a:xfrm>
                        <a:off x="838200" y="3467100"/>
                        <a:ext cx="314324" cy="2286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>
                        <a:gsLst>
                          <a:gs pos="0">
                            <a:srgbClr val="9FCA4A"/>
                          </a:gs>
                          <a:gs pos="100000">
                            <a:srgbClr val="EBFEC1"/>
                          </a:gs>
                        </a:gsLst>
                        <a:lin ang="16200000" scaled="0"/>
                      </a:gradFill>
                      <a:ln w="9525" cap="flat">
                        <a:solidFill>
                          <a:srgbClr val="98B95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092" name="Shape 1353"/>
                      <p:cNvSpPr/>
                      <p:nvPr/>
                    </p:nvSpPr>
                    <p:spPr>
                      <a:xfrm>
                        <a:off x="1295400" y="3276600"/>
                        <a:ext cx="314324" cy="2286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>
                        <a:gsLst>
                          <a:gs pos="0">
                            <a:srgbClr val="38B7D9"/>
                          </a:gs>
                          <a:gs pos="100000">
                            <a:srgbClr val="C1F1FE"/>
                          </a:gs>
                        </a:gsLst>
                        <a:lin ang="16200000" scaled="0"/>
                      </a:gradFill>
                      <a:ln w="9525" cap="flat">
                        <a:solidFill>
                          <a:srgbClr val="45AAC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093" name="Shape 1354"/>
                      <p:cNvSpPr/>
                      <p:nvPr/>
                    </p:nvSpPr>
                    <p:spPr>
                      <a:xfrm>
                        <a:off x="1295400" y="3676650"/>
                        <a:ext cx="314324" cy="2286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>
                        <a:gsLst>
                          <a:gs pos="0">
                            <a:srgbClr val="7E5AAC"/>
                          </a:gs>
                          <a:gs pos="100000">
                            <a:srgbClr val="DCC0FC"/>
                          </a:gs>
                        </a:gsLst>
                        <a:lin ang="16200000" scaled="0"/>
                      </a:gradFill>
                      <a:ln w="9525" cap="flat">
                        <a:solidFill>
                          <a:srgbClr val="7C60A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094" name="Shape 1355"/>
                      <p:cNvSpPr/>
                      <p:nvPr/>
                    </p:nvSpPr>
                    <p:spPr>
                      <a:xfrm>
                        <a:off x="1828800" y="2909173"/>
                        <a:ext cx="314324" cy="2286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>
                        <a:gsLst>
                          <a:gs pos="0">
                            <a:srgbClr val="FF953F"/>
                          </a:gs>
                          <a:gs pos="100000">
                            <a:srgbClr val="FFE3CB"/>
                          </a:gs>
                        </a:gsLst>
                        <a:lin ang="16200000" scaled="0"/>
                      </a:gradFill>
                      <a:ln w="9525" cap="flat">
                        <a:solidFill>
                          <a:srgbClr val="F6923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095" name="Shape 1356"/>
                      <p:cNvSpPr/>
                      <p:nvPr/>
                    </p:nvSpPr>
                    <p:spPr>
                      <a:xfrm>
                        <a:off x="1828800" y="3276600"/>
                        <a:ext cx="314324" cy="2286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>
                        <a:gsLst>
                          <a:gs pos="0">
                            <a:srgbClr val="000000">
                              <a:alpha val="41568"/>
                            </a:srgbClr>
                          </a:gs>
                          <a:gs pos="67000">
                            <a:srgbClr val="000000">
                              <a:alpha val="41568"/>
                            </a:srgbClr>
                          </a:gs>
                          <a:gs pos="100000">
                            <a:schemeClr val="dk1"/>
                          </a:gs>
                          <a:gs pos="100000">
                            <a:schemeClr val="dk1"/>
                          </a:gs>
                        </a:gsLst>
                        <a:lin ang="5400000" scaled="0"/>
                      </a:gradFill>
                      <a:ln w="9525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096" name="Shape 1357"/>
                      <p:cNvSpPr/>
                      <p:nvPr/>
                    </p:nvSpPr>
                    <p:spPr>
                      <a:xfrm>
                        <a:off x="1828800" y="3676650"/>
                        <a:ext cx="314324" cy="2286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>
                        <a:gsLst>
                          <a:gs pos="0">
                            <a:srgbClr val="D23F3B"/>
                          </a:gs>
                          <a:gs pos="100000">
                            <a:srgbClr val="FFC2BF"/>
                          </a:gs>
                        </a:gsLst>
                        <a:lin ang="16200000" scaled="0"/>
                      </a:gradFill>
                      <a:ln w="9525" cap="flat">
                        <a:solidFill>
                          <a:srgbClr val="BE4B48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097" name="Shape 1358"/>
                      <p:cNvSpPr/>
                      <p:nvPr/>
                    </p:nvSpPr>
                    <p:spPr>
                      <a:xfrm>
                        <a:off x="2286000" y="3050280"/>
                        <a:ext cx="314324" cy="2286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>
                        <a:gsLst>
                          <a:gs pos="0">
                            <a:srgbClr val="9FCA4A"/>
                          </a:gs>
                          <a:gs pos="100000">
                            <a:srgbClr val="EBFEC1"/>
                          </a:gs>
                        </a:gsLst>
                        <a:lin ang="16200000" scaled="0"/>
                      </a:gradFill>
                      <a:ln w="9525" cap="flat">
                        <a:solidFill>
                          <a:srgbClr val="98B95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2098" name="Shape 1359"/>
                      <p:cNvSpPr/>
                      <p:nvPr/>
                    </p:nvSpPr>
                    <p:spPr>
                      <a:xfrm>
                        <a:off x="2286000" y="3467100"/>
                        <a:ext cx="314324" cy="22860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>
                        <a:gsLst>
                          <a:gs pos="0">
                            <a:srgbClr val="3E7FCE"/>
                          </a:gs>
                          <a:gs pos="100000">
                            <a:srgbClr val="BFDCFF"/>
                          </a:gs>
                        </a:gsLst>
                        <a:lin ang="16200000" scaled="0"/>
                      </a:gradFill>
                      <a:ln w="9525" cap="flat">
                        <a:solidFill>
                          <a:srgbClr val="4A7DB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1425" tIns="45700" rIns="91425" bIns="45700" anchor="ctr" anchorCtr="0">
                        <a:spAutoFit/>
                      </a:bodyPr>
                      <a:lstStyle/>
                      <a:p>
                        <a:endParaRPr/>
                      </a:p>
                    </p:txBody>
                  </p:sp>
                  <p:cxnSp>
                    <p:nvCxnSpPr>
                      <p:cNvPr id="2099" name="Shape 1360"/>
                      <p:cNvCxnSpPr/>
                      <p:nvPr/>
                    </p:nvCxnSpPr>
                    <p:spPr>
                      <a:xfrm>
                        <a:off x="1143000" y="3162300"/>
                        <a:ext cx="152399" cy="228600"/>
                      </a:xfrm>
                      <a:prstGeom prst="straightConnector1">
                        <a:avLst/>
                      </a:pr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100" name="Shape 1361"/>
                      <p:cNvCxnSpPr/>
                      <p:nvPr/>
                    </p:nvCxnSpPr>
                    <p:spPr>
                      <a:xfrm rot="10800000" flipH="1">
                        <a:off x="1152525" y="3390898"/>
                        <a:ext cx="142875" cy="190500"/>
                      </a:xfrm>
                      <a:prstGeom prst="straightConnector1">
                        <a:avLst/>
                      </a:pr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101" name="Shape 1362"/>
                      <p:cNvCxnSpPr/>
                      <p:nvPr/>
                    </p:nvCxnSpPr>
                    <p:spPr>
                      <a:xfrm rot="-5400000" flipH="1">
                        <a:off x="1097757" y="3593305"/>
                        <a:ext cx="95250" cy="300039"/>
                      </a:xfrm>
                      <a:prstGeom prst="straightConnector1">
                        <a:avLst/>
                      </a:pr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102" name="Shape 1363"/>
                      <p:cNvCxnSpPr/>
                      <p:nvPr/>
                    </p:nvCxnSpPr>
                    <p:spPr>
                      <a:xfrm rot="10800000" flipH="1">
                        <a:off x="1609725" y="3023471"/>
                        <a:ext cx="219075" cy="367427"/>
                      </a:xfrm>
                      <a:prstGeom prst="straightConnector1">
                        <a:avLst/>
                      </a:pr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103" name="Shape 1364"/>
                      <p:cNvCxnSpPr/>
                      <p:nvPr/>
                    </p:nvCxnSpPr>
                    <p:spPr>
                      <a:xfrm rot="5400000">
                        <a:off x="1366837" y="3590924"/>
                        <a:ext cx="171449" cy="0"/>
                      </a:xfrm>
                      <a:prstGeom prst="straightConnector1">
                        <a:avLst/>
                      </a:pr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104" name="Shape 1365"/>
                      <p:cNvCxnSpPr/>
                      <p:nvPr/>
                    </p:nvCxnSpPr>
                    <p:spPr>
                      <a:xfrm rot="10800000" flipH="1">
                        <a:off x="2143125" y="3695698"/>
                        <a:ext cx="300038" cy="95250"/>
                      </a:xfrm>
                      <a:prstGeom prst="straightConnector1">
                        <a:avLst/>
                      </a:pr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105" name="Shape 1366"/>
                      <p:cNvCxnSpPr/>
                      <p:nvPr/>
                    </p:nvCxnSpPr>
                    <p:spPr>
                      <a:xfrm>
                        <a:off x="2143125" y="3390900"/>
                        <a:ext cx="142875" cy="190500"/>
                      </a:xfrm>
                      <a:prstGeom prst="straightConnector1">
                        <a:avLst/>
                      </a:pr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106" name="Shape 1367"/>
                      <p:cNvCxnSpPr/>
                      <p:nvPr/>
                    </p:nvCxnSpPr>
                    <p:spPr>
                      <a:xfrm rot="10800000" flipH="1">
                        <a:off x="2143125" y="3164579"/>
                        <a:ext cx="142875" cy="226319"/>
                      </a:xfrm>
                      <a:prstGeom prst="straightConnector1">
                        <a:avLst/>
                      </a:pr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107" name="Shape 1368"/>
                      <p:cNvCxnSpPr/>
                      <p:nvPr/>
                    </p:nvCxnSpPr>
                    <p:spPr>
                      <a:xfrm>
                        <a:off x="1609725" y="3790950"/>
                        <a:ext cx="219074" cy="0"/>
                      </a:xfrm>
                      <a:prstGeom prst="straightConnector1">
                        <a:avLst/>
                      </a:pr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108" name="Shape 1369"/>
                      <p:cNvCxnSpPr/>
                      <p:nvPr/>
                    </p:nvCxnSpPr>
                    <p:spPr>
                      <a:xfrm>
                        <a:off x="1985963" y="3137773"/>
                        <a:ext cx="0" cy="138827"/>
                      </a:xfrm>
                      <a:prstGeom prst="straightConnector1">
                        <a:avLst/>
                      </a:prstGeom>
                      <a:noFill/>
                      <a:ln w="12700" cap="flat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109" name="Shape 1370"/>
                      <p:cNvCxnSpPr/>
                      <p:nvPr/>
                    </p:nvCxnSpPr>
                    <p:spPr>
                      <a:xfrm rot="10800000" flipH="1">
                        <a:off x="2600325" y="3162300"/>
                        <a:ext cx="219075" cy="2280"/>
                      </a:xfrm>
                      <a:prstGeom prst="straightConnector1">
                        <a:avLst/>
                      </a:prstGeom>
                      <a:noFill/>
                      <a:ln w="9525" cap="flat">
                        <a:solidFill>
                          <a:srgbClr val="C00000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110" name="Shape 1371"/>
                      <p:cNvCxnSpPr/>
                      <p:nvPr/>
                    </p:nvCxnSpPr>
                    <p:spPr>
                      <a:xfrm rot="10800000" flipH="1">
                        <a:off x="2600325" y="3575605"/>
                        <a:ext cx="219074" cy="5793"/>
                      </a:xfrm>
                      <a:prstGeom prst="straightConnector1">
                        <a:avLst/>
                      </a:prstGeom>
                      <a:noFill/>
                      <a:ln w="9525" cap="flat">
                        <a:solidFill>
                          <a:srgbClr val="C00000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111" name="Shape 1372"/>
                      <p:cNvCxnSpPr/>
                      <p:nvPr/>
                    </p:nvCxnSpPr>
                    <p:spPr>
                      <a:xfrm rot="10800000" flipH="1">
                        <a:off x="609600" y="3162300"/>
                        <a:ext cx="219075" cy="2280"/>
                      </a:xfrm>
                      <a:prstGeom prst="straightConnector1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  <p:cxnSp>
                    <p:nvCxnSpPr>
                      <p:cNvPr id="2112" name="Shape 1373"/>
                      <p:cNvCxnSpPr/>
                      <p:nvPr/>
                    </p:nvCxnSpPr>
                    <p:spPr>
                      <a:xfrm>
                        <a:off x="619125" y="3581400"/>
                        <a:ext cx="219075" cy="0"/>
                      </a:xfrm>
                      <a:prstGeom prst="straightConnector1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</p:cxnSp>
                </p:grpSp>
              </p:grpSp>
              <p:grpSp>
                <p:nvGrpSpPr>
                  <p:cNvPr id="2082" name="Shape 1374"/>
                  <p:cNvGrpSpPr/>
                  <p:nvPr/>
                </p:nvGrpSpPr>
                <p:grpSpPr>
                  <a:xfrm>
                    <a:off x="657358" y="4696605"/>
                    <a:ext cx="275226" cy="295472"/>
                    <a:chOff x="1356844" y="1000347"/>
                    <a:chExt cx="2535467" cy="2834213"/>
                  </a:xfrm>
                </p:grpSpPr>
                <p:sp>
                  <p:nvSpPr>
                    <p:cNvPr id="2083" name="Shape 1375"/>
                    <p:cNvSpPr/>
                    <p:nvPr/>
                  </p:nvSpPr>
                  <p:spPr>
                    <a:xfrm rot="-2973787">
                      <a:off x="1066800" y="2142908"/>
                      <a:ext cx="3048000" cy="645033"/>
                    </a:xfrm>
                    <a:prstGeom prst="flowChartMagneticDrum">
                      <a:avLst/>
                    </a:prstGeom>
                    <a:gradFill>
                      <a:gsLst>
                        <a:gs pos="0">
                          <a:srgbClr val="FF953F"/>
                        </a:gs>
                        <a:gs pos="100000">
                          <a:srgbClr val="FFE3CB"/>
                        </a:gs>
                      </a:gsLst>
                      <a:lin ang="16200000" scaled="0"/>
                    </a:gra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084" name="Shape 1376"/>
                    <p:cNvSpPr/>
                    <p:nvPr/>
                  </p:nvSpPr>
                  <p:spPr>
                    <a:xfrm rot="-2973787">
                      <a:off x="3111511" y="1141704"/>
                      <a:ext cx="659335" cy="623575"/>
                    </a:xfrm>
                    <a:prstGeom prst="flowChartMagneticDrum">
                      <a:avLst/>
                    </a:prstGeom>
                    <a:solidFill>
                      <a:srgbClr val="C00000"/>
                    </a:solidFill>
                    <a:ln w="9525" cap="flat">
                      <a:solidFill>
                        <a:srgbClr val="F692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cxnSp>
                  <p:nvCxnSpPr>
                    <p:cNvPr id="2085" name="Shape 1377"/>
                    <p:cNvCxnSpPr/>
                    <p:nvPr/>
                  </p:nvCxnSpPr>
                  <p:spPr>
                    <a:xfrm flipH="1">
                      <a:off x="1685365" y="1626575"/>
                      <a:ext cx="1447800" cy="1717260"/>
                    </a:xfrm>
                    <a:prstGeom prst="straightConnector1">
                      <a:avLst/>
                    </a:prstGeom>
                    <a:noFill/>
                    <a:ln w="952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2086" name="Shape 1378"/>
                    <p:cNvCxnSpPr/>
                    <p:nvPr/>
                  </p:nvCxnSpPr>
                  <p:spPr>
                    <a:xfrm flipH="1">
                      <a:off x="1887069" y="1770530"/>
                      <a:ext cx="1447800" cy="1717260"/>
                    </a:xfrm>
                    <a:prstGeom prst="straightConnector1">
                      <a:avLst/>
                    </a:prstGeom>
                    <a:noFill/>
                    <a:ln w="952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sp>
                  <p:nvSpPr>
                    <p:cNvPr id="2087" name="Shape 1379"/>
                    <p:cNvSpPr/>
                    <p:nvPr/>
                  </p:nvSpPr>
                  <p:spPr>
                    <a:xfrm>
                      <a:off x="1524000" y="3460894"/>
                      <a:ext cx="228600" cy="209549"/>
                    </a:xfrm>
                    <a:prstGeom prst="rtTriangle">
                      <a:avLst/>
                    </a:prstGeom>
                    <a:gradFill>
                      <a:gsLst>
                        <a:gs pos="0">
                          <a:schemeClr val="dk1"/>
                        </a:gs>
                        <a:gs pos="100000">
                          <a:srgbClr val="BCBCBC"/>
                        </a:gs>
                      </a:gsLst>
                      <a:lin ang="16200000" scaled="0"/>
                    </a:gradFill>
                    <a:ln w="952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</p:grpSp>
            <p:grpSp>
              <p:nvGrpSpPr>
                <p:cNvPr id="2078" name="Shape 1380"/>
                <p:cNvGrpSpPr/>
                <p:nvPr/>
              </p:nvGrpSpPr>
              <p:grpSpPr>
                <a:xfrm>
                  <a:off x="123374" y="3763352"/>
                  <a:ext cx="1456750" cy="1670845"/>
                  <a:chOff x="8118" y="3439587"/>
                  <a:chExt cx="1456750" cy="1670844"/>
                </a:xfrm>
              </p:grpSpPr>
              <p:sp>
                <p:nvSpPr>
                  <p:cNvPr id="2079" name="Shape 1381"/>
                  <p:cNvSpPr/>
                  <p:nvPr/>
                </p:nvSpPr>
                <p:spPr>
                  <a:xfrm flipH="1">
                    <a:off x="723840" y="4172130"/>
                    <a:ext cx="741028" cy="74102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1425" tIns="91425" rIns="91425" bIns="91425" anchor="ctr" anchorCtr="0">
                    <a:sp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080" name="Shape 1382"/>
                  <p:cNvSpPr txBox="1"/>
                  <p:nvPr/>
                </p:nvSpPr>
                <p:spPr>
                  <a:xfrm rot="-5400000">
                    <a:off x="-673415" y="4121121"/>
                    <a:ext cx="1670844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25000"/>
                      <a:buFont typeface="Calibri"/>
                      <a:buNone/>
                    </a:pPr>
                    <a:r>
                      <a:rPr lang="en-US" sz="1400" b="1" i="0" u="none" strike="noStrike" cap="none" baseline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  <a:rtl val="0"/>
                      </a:rPr>
                      <a:t>Gateway Developer</a:t>
                    </a:r>
                  </a:p>
                </p:txBody>
              </p:sp>
            </p:grpSp>
          </p:grpSp>
        </p:grpSp>
        <p:sp>
          <p:nvSpPr>
            <p:cNvPr id="1996" name="Shape 1383"/>
            <p:cNvSpPr/>
            <p:nvPr/>
          </p:nvSpPr>
          <p:spPr>
            <a:xfrm>
              <a:off x="1032020" y="2259358"/>
              <a:ext cx="118436" cy="242050"/>
            </a:xfrm>
            <a:prstGeom prst="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3E7FCE"/>
                </a:gs>
                <a:gs pos="100000">
                  <a:srgbClr val="BFDCFF"/>
                </a:gs>
              </a:gsLst>
              <a:lin ang="16200000" scaled="0"/>
            </a:gra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1997" name="Shape 1384"/>
            <p:cNvSpPr/>
            <p:nvPr/>
          </p:nvSpPr>
          <p:spPr>
            <a:xfrm rot="5400000">
              <a:off x="2114638" y="1499671"/>
              <a:ext cx="414762" cy="635403"/>
            </a:xfrm>
            <a:prstGeom prst="bentArrow">
              <a:avLst>
                <a:gd name="adj1" fmla="val 11757"/>
                <a:gd name="adj2" fmla="val 13453"/>
                <a:gd name="adj3" fmla="val 17647"/>
                <a:gd name="adj4" fmla="val 43750"/>
              </a:avLst>
            </a:prstGeom>
            <a:gradFill>
              <a:gsLst>
                <a:gs pos="0">
                  <a:srgbClr val="3E7FCE"/>
                </a:gs>
                <a:gs pos="100000">
                  <a:srgbClr val="BFDCFF"/>
                </a:gs>
              </a:gsLst>
              <a:lin ang="16200000" scaled="0"/>
            </a:gra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1998" name="Shape 1385"/>
            <p:cNvSpPr/>
            <p:nvPr/>
          </p:nvSpPr>
          <p:spPr>
            <a:xfrm>
              <a:off x="2511135" y="2301458"/>
              <a:ext cx="696110" cy="608754"/>
            </a:xfrm>
            <a:custGeom>
              <a:avLst/>
              <a:gdLst/>
              <a:ahLst/>
              <a:cxnLst/>
              <a:rect l="0" t="0" r="0" b="0"/>
              <a:pathLst>
                <a:path w="845820" h="608755" extrusionOk="0">
                  <a:moveTo>
                    <a:pt x="845820" y="585216"/>
                  </a:moveTo>
                  <a:cubicBezTo>
                    <a:pt x="757809" y="602742"/>
                    <a:pt x="669798" y="620268"/>
                    <a:pt x="598932" y="598932"/>
                  </a:cubicBezTo>
                  <a:cubicBezTo>
                    <a:pt x="528066" y="577596"/>
                    <a:pt x="482346" y="493014"/>
                    <a:pt x="420624" y="457200"/>
                  </a:cubicBezTo>
                  <a:cubicBezTo>
                    <a:pt x="358902" y="421386"/>
                    <a:pt x="288798" y="400812"/>
                    <a:pt x="228600" y="384048"/>
                  </a:cubicBezTo>
                  <a:cubicBezTo>
                    <a:pt x="168402" y="367284"/>
                    <a:pt x="97536" y="420624"/>
                    <a:pt x="59436" y="356616"/>
                  </a:cubicBezTo>
                  <a:cubicBezTo>
                    <a:pt x="21336" y="292608"/>
                    <a:pt x="10668" y="146304"/>
                    <a:pt x="0" y="0"/>
                  </a:cubicBezTo>
                </a:path>
              </a:pathLst>
            </a:custGeom>
            <a:noFill/>
            <a:ln w="25400" cap="flat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grpSp>
          <p:nvGrpSpPr>
            <p:cNvPr id="1999" name="Shape 1386"/>
            <p:cNvGrpSpPr/>
            <p:nvPr/>
          </p:nvGrpSpPr>
          <p:grpSpPr>
            <a:xfrm>
              <a:off x="1563600" y="2101283"/>
              <a:ext cx="1289811" cy="426197"/>
              <a:chOff x="1596541" y="2311716"/>
              <a:chExt cx="1289811" cy="426197"/>
            </a:xfrm>
          </p:grpSpPr>
          <p:grpSp>
            <p:nvGrpSpPr>
              <p:cNvPr id="2067" name="Shape 1387"/>
              <p:cNvGrpSpPr/>
              <p:nvPr/>
            </p:nvGrpSpPr>
            <p:grpSpPr>
              <a:xfrm flipH="1">
                <a:off x="2367655" y="2327334"/>
                <a:ext cx="518698" cy="410578"/>
                <a:chOff x="2743199" y="5038224"/>
                <a:chExt cx="355047" cy="295775"/>
              </a:xfrm>
            </p:grpSpPr>
            <p:grpSp>
              <p:nvGrpSpPr>
                <p:cNvPr id="2069" name="Shape 1388"/>
                <p:cNvGrpSpPr/>
                <p:nvPr/>
              </p:nvGrpSpPr>
              <p:grpSpPr>
                <a:xfrm>
                  <a:off x="2743199" y="5038224"/>
                  <a:ext cx="355047" cy="295775"/>
                  <a:chOff x="4020153" y="1420312"/>
                  <a:chExt cx="229613" cy="150597"/>
                </a:xfrm>
              </p:grpSpPr>
              <p:sp>
                <p:nvSpPr>
                  <p:cNvPr id="2071" name="Shape 1389"/>
                  <p:cNvSpPr/>
                  <p:nvPr/>
                </p:nvSpPr>
                <p:spPr>
                  <a:xfrm>
                    <a:off x="4020153" y="1422495"/>
                    <a:ext cx="229613" cy="14841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lt1"/>
                  </a:solidFill>
                  <a:ln w="25400" cap="flat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sp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072" name="Shape 1390"/>
                  <p:cNvSpPr/>
                  <p:nvPr/>
                </p:nvSpPr>
                <p:spPr>
                  <a:xfrm>
                    <a:off x="4020460" y="1420312"/>
                    <a:ext cx="229303" cy="3439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4"/>
                  </a:solidFill>
                  <a:ln w="25400" cap="flat">
                    <a:solidFill>
                      <a:srgbClr val="5D497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sp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2070" name="Shape 1391"/>
                <p:cNvSpPr/>
                <p:nvPr/>
              </p:nvSpPr>
              <p:spPr>
                <a:xfrm>
                  <a:off x="2806383" y="5124826"/>
                  <a:ext cx="229157" cy="19615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</p:sp>
          </p:grpSp>
          <p:sp>
            <p:nvSpPr>
              <p:cNvPr id="2068" name="Shape 1392"/>
              <p:cNvSpPr txBox="1"/>
              <p:nvPr/>
            </p:nvSpPr>
            <p:spPr>
              <a:xfrm>
                <a:off x="1596541" y="2311716"/>
                <a:ext cx="865208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Calibri"/>
                  <a:buNone/>
                </a:pPr>
                <a:r>
                  <a:rPr lang="en-US" sz="1050" b="1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  <a:rtl val="0"/>
                  </a:rPr>
                  <a:t>Scientific Application</a:t>
                </a:r>
              </a:p>
            </p:txBody>
          </p:sp>
        </p:grpSp>
        <p:grpSp>
          <p:nvGrpSpPr>
            <p:cNvPr id="2000" name="Shape 1393"/>
            <p:cNvGrpSpPr/>
            <p:nvPr/>
          </p:nvGrpSpPr>
          <p:grpSpPr>
            <a:xfrm>
              <a:off x="3174402" y="820526"/>
              <a:ext cx="904612" cy="655063"/>
              <a:chOff x="3563598" y="1153844"/>
              <a:chExt cx="1007007" cy="716886"/>
            </a:xfrm>
          </p:grpSpPr>
          <p:sp>
            <p:nvSpPr>
              <p:cNvPr id="2065" name="Shape 1394"/>
              <p:cNvSpPr/>
              <p:nvPr/>
            </p:nvSpPr>
            <p:spPr>
              <a:xfrm>
                <a:off x="3811185" y="1153844"/>
                <a:ext cx="511831" cy="5118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</p:sp>
          <p:sp>
            <p:nvSpPr>
              <p:cNvPr id="2066" name="Shape 1395"/>
              <p:cNvSpPr txBox="1"/>
              <p:nvPr/>
            </p:nvSpPr>
            <p:spPr>
              <a:xfrm>
                <a:off x="3563598" y="1624511"/>
                <a:ext cx="1007007" cy="246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Calibri"/>
                  <a:buNone/>
                </a:pPr>
                <a:r>
                  <a:rPr lang="en-US" sz="1000" b="1" i="0" u="none" strike="noStrike" cap="none" baseline="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  <a:rtl val="0"/>
                  </a:rPr>
                  <a:t>Core Developer</a:t>
                </a:r>
              </a:p>
            </p:txBody>
          </p:sp>
        </p:grpSp>
        <p:grpSp>
          <p:nvGrpSpPr>
            <p:cNvPr id="2001" name="Shape 1396"/>
            <p:cNvGrpSpPr/>
            <p:nvPr/>
          </p:nvGrpSpPr>
          <p:grpSpPr>
            <a:xfrm>
              <a:off x="631598" y="2607779"/>
              <a:ext cx="2745986" cy="557644"/>
              <a:chOff x="951643" y="2999227"/>
              <a:chExt cx="2745986" cy="557644"/>
            </a:xfrm>
          </p:grpSpPr>
          <p:sp>
            <p:nvSpPr>
              <p:cNvPr id="2056" name="Shape 1397"/>
              <p:cNvSpPr/>
              <p:nvPr/>
            </p:nvSpPr>
            <p:spPr>
              <a:xfrm>
                <a:off x="1636295" y="3061273"/>
                <a:ext cx="1844840" cy="495599"/>
              </a:xfrm>
              <a:custGeom>
                <a:avLst/>
                <a:gdLst/>
                <a:ahLst/>
                <a:cxnLst/>
                <a:rect l="0" t="0" r="0" b="0"/>
                <a:pathLst>
                  <a:path w="1844842" h="502947" extrusionOk="0">
                    <a:moveTo>
                      <a:pt x="1844842" y="18138"/>
                    </a:moveTo>
                    <a:cubicBezTo>
                      <a:pt x="1813092" y="2430"/>
                      <a:pt x="1781342" y="-13278"/>
                      <a:pt x="1724526" y="18138"/>
                    </a:cubicBezTo>
                    <a:cubicBezTo>
                      <a:pt x="1667710" y="49554"/>
                      <a:pt x="1568784" y="137786"/>
                      <a:pt x="1503947" y="206633"/>
                    </a:cubicBezTo>
                    <a:cubicBezTo>
                      <a:pt x="1439110" y="275480"/>
                      <a:pt x="1408363" y="399138"/>
                      <a:pt x="1335505" y="431222"/>
                    </a:cubicBezTo>
                    <a:cubicBezTo>
                      <a:pt x="1262647" y="463306"/>
                      <a:pt x="1148347" y="392454"/>
                      <a:pt x="1066800" y="399138"/>
                    </a:cubicBezTo>
                    <a:cubicBezTo>
                      <a:pt x="985253" y="405822"/>
                      <a:pt x="941805" y="463975"/>
                      <a:pt x="846221" y="471328"/>
                    </a:cubicBezTo>
                    <a:cubicBezTo>
                      <a:pt x="750637" y="478681"/>
                      <a:pt x="605589" y="439244"/>
                      <a:pt x="493294" y="443254"/>
                    </a:cubicBezTo>
                    <a:cubicBezTo>
                      <a:pt x="380999" y="447264"/>
                      <a:pt x="254668" y="527475"/>
                      <a:pt x="172452" y="495391"/>
                    </a:cubicBezTo>
                    <a:cubicBezTo>
                      <a:pt x="90236" y="463307"/>
                      <a:pt x="45118" y="357028"/>
                      <a:pt x="0" y="250749"/>
                    </a:cubicBezTo>
                  </a:path>
                </a:pathLst>
              </a:custGeom>
              <a:noFill/>
              <a:ln w="25400" cap="flat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endParaRPr/>
              </a:p>
            </p:txBody>
          </p:sp>
          <p:grpSp>
            <p:nvGrpSpPr>
              <p:cNvPr id="2057" name="Shape 1398"/>
              <p:cNvGrpSpPr/>
              <p:nvPr/>
            </p:nvGrpSpPr>
            <p:grpSpPr>
              <a:xfrm>
                <a:off x="951643" y="3015439"/>
                <a:ext cx="929093" cy="337359"/>
                <a:chOff x="1205295" y="3336550"/>
                <a:chExt cx="1534832" cy="515135"/>
              </a:xfrm>
            </p:grpSpPr>
            <p:sp>
              <p:nvSpPr>
                <p:cNvPr id="2063" name="Shape 1399"/>
                <p:cNvSpPr/>
                <p:nvPr/>
              </p:nvSpPr>
              <p:spPr>
                <a:xfrm>
                  <a:off x="1205295" y="3336550"/>
                  <a:ext cx="1534832" cy="486281"/>
                </a:xfrm>
                <a:prstGeom prst="roundRect">
                  <a:avLst>
                    <a:gd name="adj" fmla="val 23186"/>
                  </a:avLst>
                </a:prstGeom>
                <a:gradFill>
                  <a:gsLst>
                    <a:gs pos="0">
                      <a:srgbClr val="BEDBFF">
                        <a:alpha val="58431"/>
                      </a:srgbClr>
                    </a:gs>
                    <a:gs pos="35000">
                      <a:srgbClr val="D1E5FE"/>
                    </a:gs>
                    <a:gs pos="100000">
                      <a:srgbClr val="EEF5FF"/>
                    </a:gs>
                  </a:gsLst>
                  <a:lin ang="16200000" scaled="0"/>
                </a:gradFill>
                <a:ln w="9525" cap="flat">
                  <a:solidFill>
                    <a:srgbClr val="D8D8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spAutoFit/>
                </a:bodyPr>
                <a:lstStyle/>
                <a:p>
                  <a:endParaRPr/>
                </a:p>
              </p:txBody>
            </p:sp>
            <p:sp>
              <p:nvSpPr>
                <p:cNvPr id="2064" name="Shape 1400"/>
                <p:cNvSpPr/>
                <p:nvPr/>
              </p:nvSpPr>
              <p:spPr>
                <a:xfrm>
                  <a:off x="1392204" y="3408696"/>
                  <a:ext cx="1161014" cy="44298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</p:sp>
          </p:grpSp>
          <p:grpSp>
            <p:nvGrpSpPr>
              <p:cNvPr id="2058" name="Shape 1401"/>
              <p:cNvGrpSpPr/>
              <p:nvPr/>
            </p:nvGrpSpPr>
            <p:grpSpPr>
              <a:xfrm rot="10800000">
                <a:off x="3438703" y="2999227"/>
                <a:ext cx="258926" cy="139052"/>
                <a:chOff x="1295400" y="4980887"/>
                <a:chExt cx="1366969" cy="734110"/>
              </a:xfrm>
            </p:grpSpPr>
            <p:sp>
              <p:nvSpPr>
                <p:cNvPr id="2059" name="Shape 1402"/>
                <p:cNvSpPr/>
                <p:nvPr/>
              </p:nvSpPr>
              <p:spPr>
                <a:xfrm>
                  <a:off x="1503695" y="5076514"/>
                  <a:ext cx="433803" cy="83220"/>
                </a:xfrm>
                <a:prstGeom prst="rect">
                  <a:avLst/>
                </a:prstGeom>
                <a:gradFill>
                  <a:gsLst>
                    <a:gs pos="0">
                      <a:srgbClr val="D23F3B"/>
                    </a:gs>
                    <a:gs pos="100000">
                      <a:srgbClr val="FFC2BF"/>
                    </a:gs>
                  </a:gsLst>
                  <a:lin ang="16200000" scaled="0"/>
                </a:gradFill>
                <a:ln w="9525" cap="flat">
                  <a:solidFill>
                    <a:srgbClr val="BE4B4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spAutoFit/>
                </a:bodyPr>
                <a:lstStyle/>
                <a:p>
                  <a:endParaRPr/>
                </a:p>
              </p:txBody>
            </p:sp>
            <p:sp>
              <p:nvSpPr>
                <p:cNvPr id="2060" name="Shape 1403"/>
                <p:cNvSpPr/>
                <p:nvPr/>
              </p:nvSpPr>
              <p:spPr>
                <a:xfrm>
                  <a:off x="1500449" y="5542916"/>
                  <a:ext cx="433803" cy="83220"/>
                </a:xfrm>
                <a:prstGeom prst="rect">
                  <a:avLst/>
                </a:prstGeom>
                <a:gradFill>
                  <a:gsLst>
                    <a:gs pos="0">
                      <a:srgbClr val="D23F3B"/>
                    </a:gs>
                    <a:gs pos="100000">
                      <a:srgbClr val="FFC2BF"/>
                    </a:gs>
                  </a:gsLst>
                  <a:lin ang="16200000" scaled="0"/>
                </a:gradFill>
                <a:ln w="9525" cap="flat">
                  <a:solidFill>
                    <a:srgbClr val="BE4B4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spAutoFit/>
                </a:bodyPr>
                <a:lstStyle/>
                <a:p>
                  <a:endParaRPr/>
                </a:p>
              </p:txBody>
            </p:sp>
            <p:sp>
              <p:nvSpPr>
                <p:cNvPr id="2061" name="Shape 1404"/>
                <p:cNvSpPr/>
                <p:nvPr/>
              </p:nvSpPr>
              <p:spPr>
                <a:xfrm>
                  <a:off x="1295400" y="5224182"/>
                  <a:ext cx="1019868" cy="242163"/>
                </a:xfrm>
                <a:prstGeom prst="flowChartMagneticDrum">
                  <a:avLst/>
                </a:prstGeom>
                <a:gradFill>
                  <a:gsLst>
                    <a:gs pos="0">
                      <a:srgbClr val="D23F3B"/>
                    </a:gs>
                    <a:gs pos="100000">
                      <a:srgbClr val="FFC2BF"/>
                    </a:gs>
                  </a:gsLst>
                  <a:lin ang="16200000" scaled="0"/>
                </a:gradFill>
                <a:ln w="9525" cap="flat">
                  <a:solidFill>
                    <a:srgbClr val="BE4B4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spAutoFit/>
                </a:bodyPr>
                <a:lstStyle/>
                <a:p>
                  <a:endParaRPr/>
                </a:p>
              </p:txBody>
            </p:sp>
            <p:sp>
              <p:nvSpPr>
                <p:cNvPr id="2062" name="Shape 1405"/>
                <p:cNvSpPr/>
                <p:nvPr/>
              </p:nvSpPr>
              <p:spPr>
                <a:xfrm>
                  <a:off x="1924366" y="4980887"/>
                  <a:ext cx="738003" cy="734110"/>
                </a:xfrm>
                <a:prstGeom prst="flowChartDelay">
                  <a:avLst/>
                </a:prstGeom>
                <a:gradFill>
                  <a:gsLst>
                    <a:gs pos="0">
                      <a:srgbClr val="D23F3B"/>
                    </a:gs>
                    <a:gs pos="100000">
                      <a:srgbClr val="FFC2BF"/>
                    </a:gs>
                  </a:gsLst>
                  <a:lin ang="16200000" scaled="0"/>
                </a:gradFill>
                <a:ln w="9525" cap="flat">
                  <a:solidFill>
                    <a:srgbClr val="BE4B4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sp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002" name="Shape 1406"/>
            <p:cNvGrpSpPr/>
            <p:nvPr/>
          </p:nvGrpSpPr>
          <p:grpSpPr>
            <a:xfrm flipH="1">
              <a:off x="3185155" y="2822487"/>
              <a:ext cx="279308" cy="143470"/>
              <a:chOff x="1295400" y="4980887"/>
              <a:chExt cx="1366969" cy="734110"/>
            </a:xfrm>
          </p:grpSpPr>
          <p:sp>
            <p:nvSpPr>
              <p:cNvPr id="2052" name="Shape 1407"/>
              <p:cNvSpPr/>
              <p:nvPr/>
            </p:nvSpPr>
            <p:spPr>
              <a:xfrm>
                <a:off x="1503695" y="5076514"/>
                <a:ext cx="433803" cy="83220"/>
              </a:xfrm>
              <a:prstGeom prst="rect">
                <a:avLst/>
              </a:prstGeom>
              <a:gradFill>
                <a:gsLst>
                  <a:gs pos="0">
                    <a:srgbClr val="7E5AAC"/>
                  </a:gs>
                  <a:gs pos="100000">
                    <a:srgbClr val="DCC0FC"/>
                  </a:gs>
                </a:gsLst>
                <a:lin ang="16200000" scaled="0"/>
              </a:gradFill>
              <a:ln w="9525" cap="flat">
                <a:solidFill>
                  <a:srgbClr val="7C60A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2053" name="Shape 1408"/>
              <p:cNvSpPr/>
              <p:nvPr/>
            </p:nvSpPr>
            <p:spPr>
              <a:xfrm>
                <a:off x="1500449" y="5542916"/>
                <a:ext cx="433803" cy="83220"/>
              </a:xfrm>
              <a:prstGeom prst="rect">
                <a:avLst/>
              </a:prstGeom>
              <a:gradFill>
                <a:gsLst>
                  <a:gs pos="0">
                    <a:srgbClr val="7E5AAC"/>
                  </a:gs>
                  <a:gs pos="100000">
                    <a:srgbClr val="DCC0FC"/>
                  </a:gs>
                </a:gsLst>
                <a:lin ang="16200000" scaled="0"/>
              </a:gradFill>
              <a:ln w="9525" cap="flat">
                <a:solidFill>
                  <a:srgbClr val="7C60A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2054" name="Shape 1409"/>
              <p:cNvSpPr/>
              <p:nvPr/>
            </p:nvSpPr>
            <p:spPr>
              <a:xfrm>
                <a:off x="1295400" y="5224182"/>
                <a:ext cx="1019868" cy="242163"/>
              </a:xfrm>
              <a:prstGeom prst="flowChartMagneticDrum">
                <a:avLst/>
              </a:prstGeom>
              <a:gradFill>
                <a:gsLst>
                  <a:gs pos="0">
                    <a:srgbClr val="7E5AAC"/>
                  </a:gs>
                  <a:gs pos="100000">
                    <a:srgbClr val="DCC0FC"/>
                  </a:gs>
                </a:gsLst>
                <a:lin ang="16200000" scaled="0"/>
              </a:gradFill>
              <a:ln w="9525" cap="flat">
                <a:solidFill>
                  <a:srgbClr val="7C60A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2055" name="Shape 1410"/>
              <p:cNvSpPr/>
              <p:nvPr/>
            </p:nvSpPr>
            <p:spPr>
              <a:xfrm>
                <a:off x="1924366" y="4980887"/>
                <a:ext cx="738003" cy="734110"/>
              </a:xfrm>
              <a:prstGeom prst="flowChartDelay">
                <a:avLst/>
              </a:prstGeom>
              <a:gradFill>
                <a:gsLst>
                  <a:gs pos="0">
                    <a:srgbClr val="7E5AAC"/>
                  </a:gs>
                  <a:gs pos="100000">
                    <a:srgbClr val="DCC0FC"/>
                  </a:gs>
                </a:gsLst>
                <a:lin ang="16200000" scaled="0"/>
              </a:gradFill>
              <a:ln w="9525" cap="flat">
                <a:solidFill>
                  <a:srgbClr val="7C60A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endParaRPr/>
              </a:p>
            </p:txBody>
          </p:sp>
        </p:grpSp>
        <p:grpSp>
          <p:nvGrpSpPr>
            <p:cNvPr id="2003" name="Shape 1411"/>
            <p:cNvGrpSpPr/>
            <p:nvPr/>
          </p:nvGrpSpPr>
          <p:grpSpPr>
            <a:xfrm>
              <a:off x="8277836" y="1717117"/>
              <a:ext cx="2085251" cy="2133010"/>
              <a:chOff x="5232628" y="4801188"/>
              <a:chExt cx="2085251" cy="2133010"/>
            </a:xfrm>
          </p:grpSpPr>
          <p:grpSp>
            <p:nvGrpSpPr>
              <p:cNvPr id="2007" name="Shape 1412"/>
              <p:cNvGrpSpPr/>
              <p:nvPr/>
            </p:nvGrpSpPr>
            <p:grpSpPr>
              <a:xfrm>
                <a:off x="5240128" y="4801188"/>
                <a:ext cx="2070252" cy="1847865"/>
                <a:chOff x="5105403" y="4592721"/>
                <a:chExt cx="2285997" cy="2056333"/>
              </a:xfrm>
            </p:grpSpPr>
            <p:sp>
              <p:nvSpPr>
                <p:cNvPr id="2009" name="Shape 1413"/>
                <p:cNvSpPr/>
                <p:nvPr/>
              </p:nvSpPr>
              <p:spPr>
                <a:xfrm>
                  <a:off x="5105403" y="4592721"/>
                  <a:ext cx="2285997" cy="2056333"/>
                </a:xfrm>
                <a:prstGeom prst="cloud">
                  <a:avLst/>
                </a:prstGeom>
                <a:solidFill>
                  <a:schemeClr val="lt1"/>
                </a:solidFill>
                <a:ln w="25400" cap="flat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spAutoFit/>
                </a:bodyPr>
                <a:lstStyle/>
                <a:p>
                  <a:endParaRPr/>
                </a:p>
              </p:txBody>
            </p:sp>
            <p:grpSp>
              <p:nvGrpSpPr>
                <p:cNvPr id="2010" name="Shape 1414"/>
                <p:cNvGrpSpPr/>
                <p:nvPr/>
              </p:nvGrpSpPr>
              <p:grpSpPr>
                <a:xfrm>
                  <a:off x="5519748" y="5904264"/>
                  <a:ext cx="443050" cy="326887"/>
                  <a:chOff x="5944795" y="5183470"/>
                  <a:chExt cx="838199" cy="609600"/>
                </a:xfrm>
              </p:grpSpPr>
              <p:grpSp>
                <p:nvGrpSpPr>
                  <p:cNvPr id="2047" name="Shape 1415"/>
                  <p:cNvGrpSpPr/>
                  <p:nvPr/>
                </p:nvGrpSpPr>
                <p:grpSpPr>
                  <a:xfrm>
                    <a:off x="5944795" y="5183470"/>
                    <a:ext cx="838199" cy="609600"/>
                    <a:chOff x="5867400" y="1219200"/>
                    <a:chExt cx="1066799" cy="762000"/>
                  </a:xfrm>
                </p:grpSpPr>
                <p:sp>
                  <p:nvSpPr>
                    <p:cNvPr id="2050" name="Shape 1416"/>
                    <p:cNvSpPr/>
                    <p:nvPr/>
                  </p:nvSpPr>
                  <p:spPr>
                    <a:xfrm>
                      <a:off x="5867400" y="1219200"/>
                      <a:ext cx="1066799" cy="76200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lt1"/>
                    </a:solidFill>
                    <a:ln w="254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051" name="Shape 1417"/>
                    <p:cNvSpPr/>
                    <p:nvPr/>
                  </p:nvSpPr>
                  <p:spPr>
                    <a:xfrm>
                      <a:off x="5868837" y="1219200"/>
                      <a:ext cx="1065360" cy="15239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dk1"/>
                    </a:solidFill>
                    <a:ln w="254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  <p:sp>
                <p:nvSpPr>
                  <p:cNvPr id="2048" name="Shape 1418"/>
                  <p:cNvSpPr/>
                  <p:nvPr/>
                </p:nvSpPr>
                <p:spPr>
                  <a:xfrm>
                    <a:off x="6209237" y="5377607"/>
                    <a:ext cx="357233" cy="35819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</p:sp>
              <p:sp>
                <p:nvSpPr>
                  <p:cNvPr id="2049" name="Shape 1419"/>
                  <p:cNvSpPr/>
                  <p:nvPr/>
                </p:nvSpPr>
                <p:spPr>
                  <a:xfrm>
                    <a:off x="6451976" y="5396366"/>
                    <a:ext cx="204834" cy="20538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</p:sp>
            </p:grpSp>
            <p:grpSp>
              <p:nvGrpSpPr>
                <p:cNvPr id="2011" name="Shape 1420"/>
                <p:cNvGrpSpPr/>
                <p:nvPr/>
              </p:nvGrpSpPr>
              <p:grpSpPr>
                <a:xfrm>
                  <a:off x="6610416" y="5682022"/>
                  <a:ext cx="443050" cy="326887"/>
                  <a:chOff x="4343243" y="4817422"/>
                  <a:chExt cx="838199" cy="609600"/>
                </a:xfrm>
              </p:grpSpPr>
              <p:grpSp>
                <p:nvGrpSpPr>
                  <p:cNvPr id="2041" name="Shape 1421"/>
                  <p:cNvGrpSpPr/>
                  <p:nvPr/>
                </p:nvGrpSpPr>
                <p:grpSpPr>
                  <a:xfrm>
                    <a:off x="4343243" y="4817422"/>
                    <a:ext cx="838199" cy="609600"/>
                    <a:chOff x="5867400" y="1219200"/>
                    <a:chExt cx="1066799" cy="762000"/>
                  </a:xfrm>
                </p:grpSpPr>
                <p:sp>
                  <p:nvSpPr>
                    <p:cNvPr id="2045" name="Shape 1422"/>
                    <p:cNvSpPr/>
                    <p:nvPr/>
                  </p:nvSpPr>
                  <p:spPr>
                    <a:xfrm>
                      <a:off x="5867400" y="1219200"/>
                      <a:ext cx="1066799" cy="76200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lt1"/>
                    </a:solidFill>
                    <a:ln w="25400" cap="flat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046" name="Shape 1423"/>
                    <p:cNvSpPr/>
                    <p:nvPr/>
                  </p:nvSpPr>
                  <p:spPr>
                    <a:xfrm>
                      <a:off x="5868830" y="1219200"/>
                      <a:ext cx="1065360" cy="15239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5"/>
                    </a:solidFill>
                    <a:ln w="25400" cap="flat">
                      <a:solidFill>
                        <a:srgbClr val="377E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  <p:sp>
                <p:nvSpPr>
                  <p:cNvPr id="2042" name="Shape 1424"/>
                  <p:cNvSpPr/>
                  <p:nvPr/>
                </p:nvSpPr>
                <p:spPr>
                  <a:xfrm>
                    <a:off x="4668648" y="5034173"/>
                    <a:ext cx="357233" cy="35819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</p:sp>
              <p:sp>
                <p:nvSpPr>
                  <p:cNvPr id="2043" name="Shape 1425"/>
                  <p:cNvSpPr/>
                  <p:nvPr/>
                </p:nvSpPr>
                <p:spPr>
                  <a:xfrm>
                    <a:off x="4900407" y="5030317"/>
                    <a:ext cx="204834" cy="20538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</p:sp>
              <p:sp>
                <p:nvSpPr>
                  <p:cNvPr id="2044" name="Shape 1426"/>
                  <p:cNvSpPr/>
                  <p:nvPr/>
                </p:nvSpPr>
                <p:spPr>
                  <a:xfrm>
                    <a:off x="4523317" y="4980751"/>
                    <a:ext cx="204836" cy="205389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</p:sp>
            </p:grpSp>
            <p:grpSp>
              <p:nvGrpSpPr>
                <p:cNvPr id="2012" name="Shape 1427"/>
                <p:cNvGrpSpPr/>
                <p:nvPr/>
              </p:nvGrpSpPr>
              <p:grpSpPr>
                <a:xfrm>
                  <a:off x="6111373" y="6067707"/>
                  <a:ext cx="443050" cy="326887"/>
                  <a:chOff x="3013930" y="5536167"/>
                  <a:chExt cx="838199" cy="609600"/>
                </a:xfrm>
              </p:grpSpPr>
              <p:grpSp>
                <p:nvGrpSpPr>
                  <p:cNvPr id="2036" name="Shape 1428"/>
                  <p:cNvGrpSpPr/>
                  <p:nvPr/>
                </p:nvGrpSpPr>
                <p:grpSpPr>
                  <a:xfrm>
                    <a:off x="3013930" y="5536167"/>
                    <a:ext cx="838199" cy="609600"/>
                    <a:chOff x="5867400" y="1219200"/>
                    <a:chExt cx="1066799" cy="762000"/>
                  </a:xfrm>
                </p:grpSpPr>
                <p:sp>
                  <p:nvSpPr>
                    <p:cNvPr id="2039" name="Shape 1429"/>
                    <p:cNvSpPr/>
                    <p:nvPr/>
                  </p:nvSpPr>
                  <p:spPr>
                    <a:xfrm>
                      <a:off x="5867400" y="1219200"/>
                      <a:ext cx="1066799" cy="76200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lt1"/>
                    </a:solidFill>
                    <a:ln w="25400" cap="flat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040" name="Shape 1430"/>
                    <p:cNvSpPr/>
                    <p:nvPr/>
                  </p:nvSpPr>
                  <p:spPr>
                    <a:xfrm>
                      <a:off x="5868837" y="1219200"/>
                      <a:ext cx="1065360" cy="15239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4"/>
                    </a:solidFill>
                    <a:ln w="25400" cap="flat">
                      <a:solidFill>
                        <a:srgbClr val="5D49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  <p:sp>
                <p:nvSpPr>
                  <p:cNvPr id="2037" name="Shape 1431"/>
                  <p:cNvSpPr/>
                  <p:nvPr/>
                </p:nvSpPr>
                <p:spPr>
                  <a:xfrm>
                    <a:off x="3204332" y="5731028"/>
                    <a:ext cx="357233" cy="35819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</p:sp>
              <p:sp>
                <p:nvSpPr>
                  <p:cNvPr id="2038" name="Shape 1432"/>
                  <p:cNvSpPr/>
                  <p:nvPr/>
                </p:nvSpPr>
                <p:spPr>
                  <a:xfrm>
                    <a:off x="3521110" y="5893089"/>
                    <a:ext cx="204836" cy="20538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</p:sp>
            </p:grpSp>
            <p:grpSp>
              <p:nvGrpSpPr>
                <p:cNvPr id="2013" name="Shape 1433"/>
                <p:cNvGrpSpPr/>
                <p:nvPr/>
              </p:nvGrpSpPr>
              <p:grpSpPr>
                <a:xfrm>
                  <a:off x="6014717" y="5500847"/>
                  <a:ext cx="443050" cy="326887"/>
                  <a:chOff x="3431900" y="6629399"/>
                  <a:chExt cx="838199" cy="609600"/>
                </a:xfrm>
              </p:grpSpPr>
              <p:grpSp>
                <p:nvGrpSpPr>
                  <p:cNvPr id="2030" name="Shape 1434"/>
                  <p:cNvGrpSpPr/>
                  <p:nvPr/>
                </p:nvGrpSpPr>
                <p:grpSpPr>
                  <a:xfrm>
                    <a:off x="3431900" y="6629399"/>
                    <a:ext cx="838199" cy="609600"/>
                    <a:chOff x="5867400" y="1219200"/>
                    <a:chExt cx="1066799" cy="762000"/>
                  </a:xfrm>
                </p:grpSpPr>
                <p:sp>
                  <p:nvSpPr>
                    <p:cNvPr id="2034" name="Shape 1435"/>
                    <p:cNvSpPr/>
                    <p:nvPr/>
                  </p:nvSpPr>
                  <p:spPr>
                    <a:xfrm>
                      <a:off x="5867400" y="1219200"/>
                      <a:ext cx="1066799" cy="76200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lt1"/>
                    </a:solidFill>
                    <a:ln w="25400" cap="flat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035" name="Shape 1436"/>
                    <p:cNvSpPr/>
                    <p:nvPr/>
                  </p:nvSpPr>
                  <p:spPr>
                    <a:xfrm>
                      <a:off x="5868837" y="1219200"/>
                      <a:ext cx="1065360" cy="15239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/>
                    </a:solidFill>
                    <a:ln w="25400" cap="flat">
                      <a:solidFill>
                        <a:srgbClr val="8C3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  <p:sp>
                <p:nvSpPr>
                  <p:cNvPr id="2031" name="Shape 1437"/>
                  <p:cNvSpPr/>
                  <p:nvPr/>
                </p:nvSpPr>
                <p:spPr>
                  <a:xfrm>
                    <a:off x="3693800" y="6819900"/>
                    <a:ext cx="357233" cy="35819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</p:sp>
              <p:sp>
                <p:nvSpPr>
                  <p:cNvPr id="2032" name="Shape 1438"/>
                  <p:cNvSpPr/>
                  <p:nvPr/>
                </p:nvSpPr>
                <p:spPr>
                  <a:xfrm>
                    <a:off x="3908151" y="6810375"/>
                    <a:ext cx="204834" cy="20538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</p:sp>
              <p:sp>
                <p:nvSpPr>
                  <p:cNvPr id="2033" name="Shape 1439"/>
                  <p:cNvSpPr/>
                  <p:nvPr/>
                </p:nvSpPr>
                <p:spPr>
                  <a:xfrm>
                    <a:off x="3903335" y="7005035"/>
                    <a:ext cx="204834" cy="20538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</p:sp>
            </p:grpSp>
            <p:grpSp>
              <p:nvGrpSpPr>
                <p:cNvPr id="2014" name="Shape 1440"/>
                <p:cNvGrpSpPr/>
                <p:nvPr/>
              </p:nvGrpSpPr>
              <p:grpSpPr>
                <a:xfrm>
                  <a:off x="5875386" y="4950866"/>
                  <a:ext cx="443050" cy="326887"/>
                  <a:chOff x="5945925" y="6629399"/>
                  <a:chExt cx="838199" cy="609600"/>
                </a:xfrm>
              </p:grpSpPr>
              <p:grpSp>
                <p:nvGrpSpPr>
                  <p:cNvPr id="2026" name="Shape 1441"/>
                  <p:cNvGrpSpPr/>
                  <p:nvPr/>
                </p:nvGrpSpPr>
                <p:grpSpPr>
                  <a:xfrm>
                    <a:off x="5945925" y="6629399"/>
                    <a:ext cx="838199" cy="609600"/>
                    <a:chOff x="5867400" y="1219200"/>
                    <a:chExt cx="1066799" cy="762000"/>
                  </a:xfrm>
                </p:grpSpPr>
                <p:sp>
                  <p:nvSpPr>
                    <p:cNvPr id="2028" name="Shape 1442"/>
                    <p:cNvSpPr/>
                    <p:nvPr/>
                  </p:nvSpPr>
                  <p:spPr>
                    <a:xfrm>
                      <a:off x="5867400" y="1219200"/>
                      <a:ext cx="1066799" cy="76200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lt1"/>
                    </a:solidFill>
                    <a:ln w="25400" cap="flat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029" name="Shape 1443"/>
                    <p:cNvSpPr/>
                    <p:nvPr/>
                  </p:nvSpPr>
                  <p:spPr>
                    <a:xfrm>
                      <a:off x="5868837" y="1219200"/>
                      <a:ext cx="1065360" cy="15239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25400" cap="flat">
                      <a:solidFill>
                        <a:srgbClr val="395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  <p:sp>
                <p:nvSpPr>
                  <p:cNvPr id="2027" name="Shape 1444"/>
                  <p:cNvSpPr/>
                  <p:nvPr/>
                </p:nvSpPr>
                <p:spPr>
                  <a:xfrm>
                    <a:off x="6208271" y="6818771"/>
                    <a:ext cx="357233" cy="358198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</p:sp>
            </p:grpSp>
            <p:grpSp>
              <p:nvGrpSpPr>
                <p:cNvPr id="2015" name="Shape 1445"/>
                <p:cNvGrpSpPr/>
                <p:nvPr/>
              </p:nvGrpSpPr>
              <p:grpSpPr>
                <a:xfrm>
                  <a:off x="6524828" y="5015739"/>
                  <a:ext cx="443050" cy="326887"/>
                  <a:chOff x="4583725" y="5935361"/>
                  <a:chExt cx="838199" cy="609600"/>
                </a:xfrm>
              </p:grpSpPr>
              <p:grpSp>
                <p:nvGrpSpPr>
                  <p:cNvPr id="2021" name="Shape 1446"/>
                  <p:cNvGrpSpPr/>
                  <p:nvPr/>
                </p:nvGrpSpPr>
                <p:grpSpPr>
                  <a:xfrm>
                    <a:off x="4583725" y="5935361"/>
                    <a:ext cx="838199" cy="609600"/>
                    <a:chOff x="5867400" y="1219200"/>
                    <a:chExt cx="1066799" cy="762000"/>
                  </a:xfrm>
                </p:grpSpPr>
                <p:sp>
                  <p:nvSpPr>
                    <p:cNvPr id="2024" name="Shape 1447"/>
                    <p:cNvSpPr/>
                    <p:nvPr/>
                  </p:nvSpPr>
                  <p:spPr>
                    <a:xfrm>
                      <a:off x="5867400" y="1219200"/>
                      <a:ext cx="1066799" cy="76200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lt1"/>
                    </a:solidFill>
                    <a:ln w="25400" cap="flat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025" name="Shape 1448"/>
                    <p:cNvSpPr/>
                    <p:nvPr/>
                  </p:nvSpPr>
                  <p:spPr>
                    <a:xfrm>
                      <a:off x="5868837" y="1219200"/>
                      <a:ext cx="1065360" cy="15239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6"/>
                    </a:solidFill>
                    <a:ln w="25400" cap="flat">
                      <a:solidFill>
                        <a:srgbClr val="B56E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  <p:sp>
                <p:nvSpPr>
                  <p:cNvPr id="2022" name="Shape 1449"/>
                  <p:cNvSpPr/>
                  <p:nvPr/>
                </p:nvSpPr>
                <p:spPr>
                  <a:xfrm>
                    <a:off x="4856791" y="6109076"/>
                    <a:ext cx="357233" cy="35819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</p:sp>
              <p:sp>
                <p:nvSpPr>
                  <p:cNvPr id="2023" name="Shape 1450"/>
                  <p:cNvSpPr/>
                  <p:nvPr/>
                </p:nvSpPr>
                <p:spPr>
                  <a:xfrm>
                    <a:off x="4745651" y="6266860"/>
                    <a:ext cx="241299" cy="241948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</p:sp>
            </p:grpSp>
            <p:grpSp>
              <p:nvGrpSpPr>
                <p:cNvPr id="2016" name="Shape 1451"/>
                <p:cNvGrpSpPr/>
                <p:nvPr/>
              </p:nvGrpSpPr>
              <p:grpSpPr>
                <a:xfrm>
                  <a:off x="5412155" y="5349172"/>
                  <a:ext cx="443050" cy="326887"/>
                  <a:chOff x="1413292" y="5536167"/>
                  <a:chExt cx="838199" cy="609600"/>
                </a:xfrm>
              </p:grpSpPr>
              <p:grpSp>
                <p:nvGrpSpPr>
                  <p:cNvPr id="2017" name="Shape 1452"/>
                  <p:cNvGrpSpPr/>
                  <p:nvPr/>
                </p:nvGrpSpPr>
                <p:grpSpPr>
                  <a:xfrm>
                    <a:off x="1413292" y="5536167"/>
                    <a:ext cx="838199" cy="609600"/>
                    <a:chOff x="5867400" y="1219200"/>
                    <a:chExt cx="1066799" cy="762000"/>
                  </a:xfrm>
                </p:grpSpPr>
                <p:sp>
                  <p:nvSpPr>
                    <p:cNvPr id="2019" name="Shape 1453"/>
                    <p:cNvSpPr/>
                    <p:nvPr/>
                  </p:nvSpPr>
                  <p:spPr>
                    <a:xfrm>
                      <a:off x="5867400" y="1219200"/>
                      <a:ext cx="1066799" cy="76200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lt1"/>
                    </a:solidFill>
                    <a:ln w="25400" cap="flat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020" name="Shape 1454"/>
                    <p:cNvSpPr/>
                    <p:nvPr/>
                  </p:nvSpPr>
                  <p:spPr>
                    <a:xfrm>
                      <a:off x="5868837" y="1219200"/>
                      <a:ext cx="1065360" cy="15239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3"/>
                    </a:solidFill>
                    <a:ln w="25400" cap="flat">
                      <a:solidFill>
                        <a:srgbClr val="718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spAutoFit/>
                    </a:bodyPr>
                    <a:lstStyle/>
                    <a:p>
                      <a:endParaRPr/>
                    </a:p>
                  </p:txBody>
                </p:sp>
              </p:grpSp>
              <p:sp>
                <p:nvSpPr>
                  <p:cNvPr id="2018" name="Shape 1455"/>
                  <p:cNvSpPr/>
                  <p:nvPr/>
                </p:nvSpPr>
                <p:spPr>
                  <a:xfrm>
                    <a:off x="1675640" y="5725539"/>
                    <a:ext cx="357233" cy="358198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</p:sp>
            </p:grpSp>
          </p:grpSp>
          <p:sp>
            <p:nvSpPr>
              <p:cNvPr id="2008" name="Shape 1456"/>
              <p:cNvSpPr txBox="1"/>
              <p:nvPr/>
            </p:nvSpPr>
            <p:spPr>
              <a:xfrm>
                <a:off x="5232628" y="6626421"/>
                <a:ext cx="208525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Calibri"/>
                  <a:buNone/>
                </a:pPr>
                <a:r>
                  <a:rPr lang="en-US" sz="1400" b="1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  <a:rtl val="0"/>
                  </a:rPr>
                  <a:t>Computational Resources</a:t>
                </a:r>
              </a:p>
            </p:txBody>
          </p:sp>
        </p:grpSp>
        <p:grpSp>
          <p:nvGrpSpPr>
            <p:cNvPr id="2004" name="Shape 1457"/>
            <p:cNvGrpSpPr/>
            <p:nvPr/>
          </p:nvGrpSpPr>
          <p:grpSpPr>
            <a:xfrm>
              <a:off x="7835438" y="2523864"/>
              <a:ext cx="471540" cy="398232"/>
              <a:chOff x="5480761" y="3496692"/>
              <a:chExt cx="509499" cy="788459"/>
            </a:xfrm>
          </p:grpSpPr>
          <p:sp>
            <p:nvSpPr>
              <p:cNvPr id="2005" name="Shape 1458"/>
              <p:cNvSpPr/>
              <p:nvPr/>
            </p:nvSpPr>
            <p:spPr>
              <a:xfrm>
                <a:off x="5512253" y="3496692"/>
                <a:ext cx="478008" cy="398304"/>
              </a:xfrm>
              <a:prstGeom prst="stripedRightArrow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rgbClr val="D23F3B"/>
                  </a:gs>
                  <a:gs pos="100000">
                    <a:srgbClr val="FFC2BF"/>
                  </a:gs>
                </a:gsLst>
                <a:lin ang="16200000" scaled="0"/>
              </a:gradFill>
              <a:ln w="9525" cap="flat">
                <a:solidFill>
                  <a:srgbClr val="BE4B4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2006" name="Shape 1459"/>
              <p:cNvSpPr/>
              <p:nvPr/>
            </p:nvSpPr>
            <p:spPr>
              <a:xfrm rot="10800000">
                <a:off x="5480761" y="3886846"/>
                <a:ext cx="478008" cy="398304"/>
              </a:xfrm>
              <a:prstGeom prst="stripedRightArrow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rgbClr val="D23F3B"/>
                  </a:gs>
                  <a:gs pos="100000">
                    <a:srgbClr val="FFC2BF"/>
                  </a:gs>
                </a:gsLst>
                <a:lin ang="16200000" scaled="0"/>
              </a:gradFill>
              <a:ln w="9525" cap="flat">
                <a:solidFill>
                  <a:srgbClr val="BE4B4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77366"/>
          </a:xfrm>
        </p:spPr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Airavata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696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69900" y="405195"/>
            <a:ext cx="8216900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Apache Airavata Components</a:t>
            </a:r>
          </a:p>
        </p:txBody>
      </p:sp>
      <p:graphicFrame>
        <p:nvGraphicFramePr>
          <p:cNvPr id="159" name="Shape 159"/>
          <p:cNvGraphicFramePr/>
          <p:nvPr>
            <p:extLst>
              <p:ext uri="{D42A27DB-BD31-4B8C-83A1-F6EECF244321}">
                <p14:modId xmlns:p14="http://schemas.microsoft.com/office/powerpoint/2010/main" val="3720789255"/>
              </p:ext>
            </p:extLst>
          </p:nvPr>
        </p:nvGraphicFramePr>
        <p:xfrm>
          <a:off x="469900" y="1156375"/>
          <a:ext cx="8420100" cy="520285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BEDBFF"/>
                    </a:gs>
                    <a:gs pos="35000">
                      <a:srgbClr val="D1E5FE"/>
                    </a:gs>
                    <a:gs pos="100000">
                      <a:srgbClr val="EEF5FF"/>
                    </a:gs>
                  </a:gsLst>
                  <a:lin ang="16200000" scaled="0"/>
                </a:gradFill>
                <a:tableStyleId>{F9F4A74D-3846-4EE6-B4CE-7B526DB15DB7}</a:tableStyleId>
              </a:tblPr>
              <a:tblGrid>
                <a:gridCol w="2725150"/>
                <a:gridCol w="5694950"/>
              </a:tblGrid>
              <a:tr h="403225"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dirty="0"/>
                        <a:t>Component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/>
                        <a:t>Description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/>
                        <a:t>XBaya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/>
                        <a:t>Workflow graphical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/>
                        <a:t>composition tool.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400"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dirty="0"/>
                        <a:t>Registry Service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dirty="0"/>
                        <a:t>Insert</a:t>
                      </a:r>
                      <a:r>
                        <a:rPr lang="en-US" sz="2000" baseline="0" dirty="0"/>
                        <a:t> and access application, host machine, workflow, and provenance data.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975"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/>
                        <a:t>Workflow Interpreter Service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/>
                        <a:t>Execute the workflow on one or more resources.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225"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/>
                        <a:t>Application</a:t>
                      </a:r>
                      <a:r>
                        <a:rPr lang="en-US" sz="2000" baseline="0"/>
                        <a:t> Factory Service (GFAC)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/>
                        <a:t>Manages the</a:t>
                      </a:r>
                      <a:r>
                        <a:rPr lang="en-US" sz="2000" baseline="0"/>
                        <a:t> execution and management of an application in a workflow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225"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aseline="0"/>
                        <a:t>Messaging System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aseline="0"/>
                        <a:t>WS-Notification and WS-Eventing compliant publish/subscribe messaging system for workflow events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225"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/>
                        <a:t>Airavata</a:t>
                      </a:r>
                      <a:r>
                        <a:rPr lang="en-US" sz="2000" baseline="0"/>
                        <a:t> API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dirty="0"/>
                        <a:t>Single wrapping client</a:t>
                      </a:r>
                      <a:r>
                        <a:rPr lang="en-US" sz="2000" baseline="0" dirty="0"/>
                        <a:t> to provide higher level programming interfaces.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9700" y="2133600"/>
            <a:ext cx="6515100" cy="2667000"/>
          </a:xfrm>
          <a:prstGeom prst="roundRect">
            <a:avLst>
              <a:gd name="adj" fmla="val 13096"/>
            </a:avLst>
          </a:prstGeom>
          <a:solidFill>
            <a:schemeClr val="lt1">
              <a:alpha val="59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50578"/>
            <a:ext cx="6096000" cy="1378472"/>
          </a:xfrm>
        </p:spPr>
        <p:txBody>
          <a:bodyPr/>
          <a:lstStyle/>
          <a:p>
            <a:r>
              <a:rPr lang="en-US" b="1" dirty="0" smtClean="0"/>
              <a:t>Apache Airavata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57600"/>
            <a:ext cx="6400800" cy="685800"/>
          </a:xfrm>
        </p:spPr>
        <p:txBody>
          <a:bodyPr/>
          <a:lstStyle/>
          <a:p>
            <a:r>
              <a:rPr lang="en-US" dirty="0" smtClean="0"/>
              <a:t>An Architectural introduction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733" y1="69340" x2="11733" y2="69340"/>
                        <a14:foregroundMark x1="88800" y1="38679" x2="88800" y2="38679"/>
                        <a14:foregroundMark x1="87867" y1="41038" x2="87867" y2="41038"/>
                        <a14:foregroundMark x1="87467" y1="39151" x2="87467" y2="39151"/>
                        <a14:foregroundMark x1="86800" y1="43396" x2="86800" y2="43396"/>
                        <a14:foregroundMark x1="88133" y1="47170" x2="88133" y2="47170"/>
                        <a14:foregroundMark x1="86800" y1="51415" x2="86800" y2="51415"/>
                        <a14:foregroundMark x1="90533" y1="42925" x2="90533" y2="42925"/>
                        <a14:foregroundMark x1="91600" y1="45283" x2="91600" y2="45283"/>
                        <a14:foregroundMark x1="92000" y1="47170" x2="92000" y2="47170"/>
                        <a14:foregroundMark x1="84400" y1="24528" x2="84400" y2="24528"/>
                        <a14:foregroundMark x1="85733" y1="20283" x2="85733" y2="20283"/>
                        <a14:foregroundMark x1="85600" y1="10849" x2="85600" y2="10849"/>
                        <a14:foregroundMark x1="84933" y1="1887" x2="84933" y2="1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450578"/>
            <a:ext cx="1333861" cy="3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8" l="9877" r="93827">
                        <a14:foregroundMark x1="43210" y1="83978" x2="43210" y2="8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2895602"/>
            <a:ext cx="7715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38200" y="1200511"/>
            <a:ext cx="2438400" cy="1695091"/>
          </a:xfrm>
          <a:prstGeom prst="wedgeRoundRectCallout">
            <a:avLst>
              <a:gd name="adj1" fmla="val 83082"/>
              <a:gd name="adj2" fmla="val 7638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Hi, I’m </a:t>
            </a:r>
            <a:r>
              <a:rPr lang="en-US" sz="1800" kern="1200" dirty="0" err="1" smtClean="0">
                <a:solidFill>
                  <a:prstClr val="black"/>
                </a:solidFill>
                <a:latin typeface="Calibri"/>
              </a:rPr>
              <a:t>Nolram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. </a:t>
            </a:r>
          </a:p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I’m a computational physicist. </a:t>
            </a:r>
          </a:p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I run computational experiments everyday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562600" y="4191000"/>
            <a:ext cx="2362200" cy="1219200"/>
          </a:xfrm>
          <a:prstGeom prst="wedgeRoundRectCallout">
            <a:avLst>
              <a:gd name="adj1" fmla="val -87296"/>
              <a:gd name="adj2" fmla="val -10872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This is how typically I run my experiments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851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601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5" animBg="1"/>
      <p:bldP spid="4" grpId="1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97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1" y="2905127"/>
            <a:ext cx="7334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95531" y1="96078" x2="95531" y2="96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1295400"/>
            <a:ext cx="1704975" cy="19431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178" b="82209" l="16000" r="80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405" y="2138950"/>
            <a:ext cx="781050" cy="84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47" b="9694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1994" y="795339"/>
            <a:ext cx="960819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triped Right Arrow 7"/>
          <p:cNvSpPr/>
          <p:nvPr/>
        </p:nvSpPr>
        <p:spPr>
          <a:xfrm rot="7923673">
            <a:off x="5013548" y="2214952"/>
            <a:ext cx="1428561" cy="257672"/>
          </a:xfrm>
          <a:prstGeom prst="stripedRightArrow">
            <a:avLst>
              <a:gd name="adj1" fmla="val 53695"/>
              <a:gd name="adj2" fmla="val 7664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48862" y="3292475"/>
            <a:ext cx="304800" cy="323850"/>
            <a:chOff x="6019800" y="4267200"/>
            <a:chExt cx="609600" cy="685800"/>
          </a:xfrm>
        </p:grpSpPr>
        <p:sp>
          <p:nvSpPr>
            <p:cNvPr id="9" name="Round Diagonal Corner Rectangle 8"/>
            <p:cNvSpPr/>
            <p:nvPr/>
          </p:nvSpPr>
          <p:spPr>
            <a:xfrm>
              <a:off x="6019800" y="4267200"/>
              <a:ext cx="609600" cy="685800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105079" y="44196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105079" y="44958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105079" y="45720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105079" y="46482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105079" y="47244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105079" y="48006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sp>
        <p:nvSpPr>
          <p:cNvPr id="24" name="Striped Right Arrow 23"/>
          <p:cNvSpPr/>
          <p:nvPr/>
        </p:nvSpPr>
        <p:spPr>
          <a:xfrm rot="9161784">
            <a:off x="5331785" y="3018529"/>
            <a:ext cx="1428561" cy="257672"/>
          </a:xfrm>
          <a:prstGeom prst="stripedRightArrow">
            <a:avLst>
              <a:gd name="adj1" fmla="val 53695"/>
              <a:gd name="adj2" fmla="val 7664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922179" y="3426883"/>
            <a:ext cx="304800" cy="323850"/>
            <a:chOff x="6019800" y="4267200"/>
            <a:chExt cx="609600" cy="685800"/>
          </a:xfrm>
        </p:grpSpPr>
        <p:sp>
          <p:nvSpPr>
            <p:cNvPr id="26" name="Round Diagonal Corner Rectangle 25"/>
            <p:cNvSpPr/>
            <p:nvPr/>
          </p:nvSpPr>
          <p:spPr>
            <a:xfrm>
              <a:off x="6019800" y="4267200"/>
              <a:ext cx="609600" cy="6858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105079" y="4419600"/>
              <a:ext cx="3938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105079" y="4495800"/>
              <a:ext cx="3938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105079" y="4572000"/>
              <a:ext cx="3938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05079" y="4648200"/>
              <a:ext cx="3938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105079" y="4724400"/>
              <a:ext cx="3938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105079" y="4800600"/>
              <a:ext cx="3938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905405" y="4324350"/>
            <a:ext cx="838200" cy="609600"/>
            <a:chOff x="5867400" y="1219200"/>
            <a:chExt cx="1066800" cy="762000"/>
          </a:xfrm>
        </p:grpSpPr>
        <p:sp>
          <p:nvSpPr>
            <p:cNvPr id="34" name="Rounded Rectangle 33"/>
            <p:cNvSpPr/>
            <p:nvPr/>
          </p:nvSpPr>
          <p:spPr>
            <a:xfrm>
              <a:off x="5867400" y="1219200"/>
              <a:ext cx="1066800" cy="762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868838" y="1219200"/>
              <a:ext cx="1065362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88" y="4524168"/>
            <a:ext cx="357235" cy="3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448" l="9877" r="93827">
                        <a14:foregroundMark x1="43210" y1="83978" x2="43210" y2="8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2895602"/>
            <a:ext cx="7715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97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6" y="2895602"/>
            <a:ext cx="7334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2906" y="4930140"/>
            <a:ext cx="219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Scientific Application</a:t>
            </a:r>
            <a:endParaRPr lang="en-US" sz="18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536034" y="4629150"/>
            <a:ext cx="304800" cy="323850"/>
            <a:chOff x="6019800" y="4267200"/>
            <a:chExt cx="609600" cy="685800"/>
          </a:xfrm>
        </p:grpSpPr>
        <p:sp>
          <p:nvSpPr>
            <p:cNvPr id="40" name="Round Diagonal Corner Rectangle 39"/>
            <p:cNvSpPr/>
            <p:nvPr/>
          </p:nvSpPr>
          <p:spPr>
            <a:xfrm>
              <a:off x="6019800" y="4267200"/>
              <a:ext cx="609600" cy="685800"/>
            </a:xfrm>
            <a:prstGeom prst="round2Diag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105079" y="4419600"/>
              <a:ext cx="393827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105079" y="4495800"/>
              <a:ext cx="393827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105079" y="4572000"/>
              <a:ext cx="393827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105079" y="4648200"/>
              <a:ext cx="393827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105079" y="4724400"/>
              <a:ext cx="393827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105079" y="4800600"/>
              <a:ext cx="393827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448" l="9877" r="93827">
                        <a14:foregroundMark x1="43210" y1="83978" x2="43210" y2="8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2895602"/>
            <a:ext cx="7715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5029200" y="5638800"/>
            <a:ext cx="838200" cy="609600"/>
            <a:chOff x="5867400" y="1219200"/>
            <a:chExt cx="1066800" cy="762000"/>
          </a:xfrm>
        </p:grpSpPr>
        <p:sp>
          <p:nvSpPr>
            <p:cNvPr id="49" name="Rounded Rectangle 48"/>
            <p:cNvSpPr/>
            <p:nvPr/>
          </p:nvSpPr>
          <p:spPr>
            <a:xfrm>
              <a:off x="5867400" y="1219200"/>
              <a:ext cx="1066800" cy="762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868838" y="1219200"/>
              <a:ext cx="1065362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47" y="5791200"/>
            <a:ext cx="357235" cy="3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6552" l="0" r="94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6" y="5970300"/>
            <a:ext cx="241299" cy="2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569985" y="6211671"/>
            <a:ext cx="1888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Another Scientific</a:t>
            </a:r>
          </a:p>
          <a:p>
            <a:pPr algn="ctr"/>
            <a:r>
              <a:rPr lang="en-US" sz="18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Application</a:t>
            </a:r>
            <a:endParaRPr lang="en-US" sz="18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665003" y="5995700"/>
            <a:ext cx="304800" cy="323850"/>
            <a:chOff x="6019800" y="4267200"/>
            <a:chExt cx="609600" cy="685800"/>
          </a:xfrm>
        </p:grpSpPr>
        <p:sp>
          <p:nvSpPr>
            <p:cNvPr id="55" name="Round Diagonal Corner Rectangle 54"/>
            <p:cNvSpPr/>
            <p:nvPr/>
          </p:nvSpPr>
          <p:spPr>
            <a:xfrm>
              <a:off x="6019800" y="4267200"/>
              <a:ext cx="609600" cy="6858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6105079" y="44196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105079" y="44958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105079" y="45720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105079" y="46482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105079" y="47244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105079" y="48006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806100" y="6064733"/>
            <a:ext cx="304800" cy="323850"/>
            <a:chOff x="6019800" y="4267200"/>
            <a:chExt cx="609600" cy="685800"/>
          </a:xfrm>
        </p:grpSpPr>
        <p:sp>
          <p:nvSpPr>
            <p:cNvPr id="63" name="Round Diagonal Corner Rectangle 62"/>
            <p:cNvSpPr/>
            <p:nvPr/>
          </p:nvSpPr>
          <p:spPr>
            <a:xfrm>
              <a:off x="6019800" y="4267200"/>
              <a:ext cx="609600" cy="6858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6105079" y="44196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105079" y="44958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105079" y="45720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105079" y="46482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105079" y="47244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105079" y="48006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948032" y="6148100"/>
            <a:ext cx="304800" cy="323850"/>
            <a:chOff x="6019800" y="4267200"/>
            <a:chExt cx="609600" cy="685800"/>
          </a:xfrm>
        </p:grpSpPr>
        <p:sp>
          <p:nvSpPr>
            <p:cNvPr id="71" name="Round Diagonal Corner Rectangle 70"/>
            <p:cNvSpPr/>
            <p:nvPr/>
          </p:nvSpPr>
          <p:spPr>
            <a:xfrm>
              <a:off x="6019800" y="4267200"/>
              <a:ext cx="609600" cy="6858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6105079" y="44196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105079" y="44958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105079" y="45720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105079" y="46482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105079" y="47244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105079" y="48006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981200" y="5754400"/>
            <a:ext cx="838200" cy="609600"/>
            <a:chOff x="811982" y="5718417"/>
            <a:chExt cx="838200" cy="609600"/>
          </a:xfrm>
        </p:grpSpPr>
        <p:grpSp>
          <p:nvGrpSpPr>
            <p:cNvPr id="78" name="Group 77"/>
            <p:cNvGrpSpPr/>
            <p:nvPr/>
          </p:nvGrpSpPr>
          <p:grpSpPr>
            <a:xfrm>
              <a:off x="811982" y="5718417"/>
              <a:ext cx="838200" cy="609600"/>
              <a:chOff x="5867400" y="1219200"/>
              <a:chExt cx="1066800" cy="762000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5867400" y="1219200"/>
                <a:ext cx="1066800" cy="762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5868838" y="1219200"/>
                <a:ext cx="1065362" cy="152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730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383" y="5935168"/>
              <a:ext cx="357235" cy="35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730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162" y="5931312"/>
              <a:ext cx="204835" cy="205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454" l="7229" r="93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6" y="2886077"/>
            <a:ext cx="7905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" y="4653915"/>
            <a:ext cx="838200" cy="609600"/>
            <a:chOff x="762000" y="3836670"/>
            <a:chExt cx="838200" cy="609600"/>
          </a:xfrm>
        </p:grpSpPr>
        <p:grpSp>
          <p:nvGrpSpPr>
            <p:cNvPr id="83" name="Group 82"/>
            <p:cNvGrpSpPr/>
            <p:nvPr/>
          </p:nvGrpSpPr>
          <p:grpSpPr>
            <a:xfrm>
              <a:off x="762000" y="3836670"/>
              <a:ext cx="838200" cy="609600"/>
              <a:chOff x="811982" y="5718417"/>
              <a:chExt cx="838200" cy="609600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811982" y="5718417"/>
                <a:ext cx="838200" cy="609600"/>
                <a:chOff x="5867400" y="1219200"/>
                <a:chExt cx="1066800" cy="762000"/>
              </a:xfrm>
            </p:grpSpPr>
            <p:sp>
              <p:nvSpPr>
                <p:cNvPr id="87" name="Rounded Rectangle 86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8" name="Rounded Rectangle 87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85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5297" y="5935168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6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9147" y="5931312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9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730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83" y="3999998"/>
              <a:ext cx="204835" cy="205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0" name="Group 89"/>
          <p:cNvGrpSpPr/>
          <p:nvPr/>
        </p:nvGrpSpPr>
        <p:grpSpPr>
          <a:xfrm>
            <a:off x="616670" y="2997200"/>
            <a:ext cx="838200" cy="609600"/>
            <a:chOff x="811982" y="5718417"/>
            <a:chExt cx="838200" cy="609600"/>
          </a:xfrm>
        </p:grpSpPr>
        <p:grpSp>
          <p:nvGrpSpPr>
            <p:cNvPr id="91" name="Group 90"/>
            <p:cNvGrpSpPr/>
            <p:nvPr/>
          </p:nvGrpSpPr>
          <p:grpSpPr>
            <a:xfrm>
              <a:off x="811982" y="5718417"/>
              <a:ext cx="838200" cy="609600"/>
              <a:chOff x="5867400" y="1219200"/>
              <a:chExt cx="1066800" cy="762000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5867400" y="1219200"/>
                <a:ext cx="1066800" cy="762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5868838" y="1219200"/>
                <a:ext cx="1065362" cy="152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730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383" y="5935168"/>
              <a:ext cx="357235" cy="35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730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162" y="6097229"/>
              <a:ext cx="204835" cy="205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8370" l="0" r="92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1" y="2895600"/>
            <a:ext cx="7334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210705" y="1470660"/>
            <a:ext cx="838200" cy="609600"/>
            <a:chOff x="1242965" y="1657350"/>
            <a:chExt cx="838200" cy="609600"/>
          </a:xfrm>
        </p:grpSpPr>
        <p:grpSp>
          <p:nvGrpSpPr>
            <p:cNvPr id="96" name="Group 95"/>
            <p:cNvGrpSpPr/>
            <p:nvPr/>
          </p:nvGrpSpPr>
          <p:grpSpPr>
            <a:xfrm>
              <a:off x="1242965" y="1657350"/>
              <a:ext cx="838200" cy="609600"/>
              <a:chOff x="811982" y="5718417"/>
              <a:chExt cx="838200" cy="60960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811982" y="5718417"/>
                <a:ext cx="838200" cy="609600"/>
                <a:chOff x="5867400" y="1219200"/>
                <a:chExt cx="1066800" cy="762000"/>
              </a:xfrm>
            </p:grpSpPr>
            <p:sp>
              <p:nvSpPr>
                <p:cNvPr id="100" name="Rounded Rectangle 99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98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142" y="5908917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9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8232" y="5899392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730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00" y="2032987"/>
              <a:ext cx="204835" cy="205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4" name="Group 103"/>
          <p:cNvGrpSpPr/>
          <p:nvPr/>
        </p:nvGrpSpPr>
        <p:grpSpPr>
          <a:xfrm>
            <a:off x="2907574" y="359268"/>
            <a:ext cx="838200" cy="609600"/>
            <a:chOff x="811982" y="5718417"/>
            <a:chExt cx="838200" cy="609600"/>
          </a:xfrm>
        </p:grpSpPr>
        <p:grpSp>
          <p:nvGrpSpPr>
            <p:cNvPr id="106" name="Group 105"/>
            <p:cNvGrpSpPr/>
            <p:nvPr/>
          </p:nvGrpSpPr>
          <p:grpSpPr>
            <a:xfrm>
              <a:off x="811982" y="5718417"/>
              <a:ext cx="838200" cy="609600"/>
              <a:chOff x="5867400" y="1219200"/>
              <a:chExt cx="1066800" cy="762000"/>
            </a:xfrm>
          </p:grpSpPr>
          <p:sp>
            <p:nvSpPr>
              <p:cNvPr id="109" name="Rounded Rectangle 108"/>
              <p:cNvSpPr/>
              <p:nvPr/>
            </p:nvSpPr>
            <p:spPr>
              <a:xfrm>
                <a:off x="5867400" y="1219200"/>
                <a:ext cx="1066800" cy="762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5868838" y="1219200"/>
                <a:ext cx="1065362" cy="152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730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328" y="5907789"/>
              <a:ext cx="357235" cy="35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1" name="Rounded Rectangular Callout 110"/>
          <p:cNvSpPr/>
          <p:nvPr/>
        </p:nvSpPr>
        <p:spPr>
          <a:xfrm>
            <a:off x="990501" y="2098651"/>
            <a:ext cx="2362200" cy="1219200"/>
          </a:xfrm>
          <a:prstGeom prst="wedgeRoundRectCallout">
            <a:avLst>
              <a:gd name="adj1" fmla="val 85071"/>
              <a:gd name="adj2" fmla="val 6533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First I collect my observed data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Rounded Rectangular Callout 111"/>
          <p:cNvSpPr/>
          <p:nvPr/>
        </p:nvSpPr>
        <p:spPr>
          <a:xfrm>
            <a:off x="2081212" y="4069640"/>
            <a:ext cx="2362200" cy="850299"/>
          </a:xfrm>
          <a:prstGeom prst="wedgeRoundRectCallout">
            <a:avLst>
              <a:gd name="adj1" fmla="val 44901"/>
              <a:gd name="adj2" fmla="val -11014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And then pass data to my applications &amp; get the result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Rounded Rectangular Callout 112"/>
          <p:cNvSpPr/>
          <p:nvPr/>
        </p:nvSpPr>
        <p:spPr>
          <a:xfrm>
            <a:off x="5413388" y="2146903"/>
            <a:ext cx="2362200" cy="850299"/>
          </a:xfrm>
          <a:prstGeom prst="wedgeRoundRectCallout">
            <a:avLst>
              <a:gd name="adj1" fmla="val -83644"/>
              <a:gd name="adj2" fmla="val 10290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This is starting to become a very tiring task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Down Arrow 12"/>
          <p:cNvSpPr/>
          <p:nvPr/>
        </p:nvSpPr>
        <p:spPr>
          <a:xfrm rot="18197694">
            <a:off x="5817124" y="3257771"/>
            <a:ext cx="303536" cy="158587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Down Arrow 113"/>
          <p:cNvSpPr/>
          <p:nvPr/>
        </p:nvSpPr>
        <p:spPr>
          <a:xfrm rot="20114711">
            <a:off x="4968967" y="4262241"/>
            <a:ext cx="303536" cy="125019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Down Arrow 114"/>
          <p:cNvSpPr/>
          <p:nvPr/>
        </p:nvSpPr>
        <p:spPr>
          <a:xfrm rot="2379567">
            <a:off x="3301399" y="4270779"/>
            <a:ext cx="303536" cy="155797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Down Arrow 115"/>
          <p:cNvSpPr/>
          <p:nvPr/>
        </p:nvSpPr>
        <p:spPr>
          <a:xfrm rot="4174259">
            <a:off x="2722060" y="3328652"/>
            <a:ext cx="303536" cy="19931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Down Arrow 116"/>
          <p:cNvSpPr/>
          <p:nvPr/>
        </p:nvSpPr>
        <p:spPr>
          <a:xfrm rot="5400000">
            <a:off x="2657953" y="2390886"/>
            <a:ext cx="303536" cy="187210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Down Arrow 117"/>
          <p:cNvSpPr/>
          <p:nvPr/>
        </p:nvSpPr>
        <p:spPr>
          <a:xfrm rot="7147550">
            <a:off x="2927278" y="1408703"/>
            <a:ext cx="303536" cy="189302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Down Arrow 118"/>
          <p:cNvSpPr/>
          <p:nvPr/>
        </p:nvSpPr>
        <p:spPr>
          <a:xfrm rot="9133648">
            <a:off x="3803577" y="1051277"/>
            <a:ext cx="303536" cy="161149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23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-0.04717 C 0.0059 -0.05064 0.00521 -0.08718 -0.00017 -0.09435 C -0.0033 -0.09851 -0.00938 -0.10661 -0.00938 -0.10661 C -0.01337 -0.1221 -0.00747 -0.10314 -0.01545 -0.11678 C -0.01649 -0.1184 -0.01615 -0.12118 -0.01701 -0.12303 C -0.01997 -0.12904 -0.02431 -0.13505 -0.02934 -0.13737 C -0.03316 -0.14107 -0.03594 -0.14662 -0.04011 -0.14962 C -0.04236 -0.15124 -0.05556 -0.15841 -0.05868 -0.1598 C -0.06754 -0.16813 -0.07761 -0.17206 -0.08785 -0.17622 C -0.10313 -0.18246 -0.11823 -0.18894 -0.13403 -0.19264 C -0.1467 -0.19842 -0.13993 -0.19634 -0.15399 -0.19865 C -0.20191 -0.1975 -0.23646 -0.19264 -0.2816 -0.19264 L -0.29392 -0.19472 " pathEditMode="relative" ptsTypes="fffffffffffAA">
                                      <p:cBhvr>
                                        <p:cTn id="10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392 -0.19467 L -0.31892 0.17199 " pathEditMode="relative" ptsTypes="AA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4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4" presetClass="entr" presetSubtype="5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 -0.26806 L -0.00312 -0.3 L -0.01562 -0.32083 L -0.04687 -0.3375 L -0.075 -0.35556 L -0.09687 -0.36945 " pathEditMode="relative" ptsTypes="AAAAAAA"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 -0.26806 L -0.00312 -0.3 L -0.01562 -0.32083 L -0.04687 -0.3375 L -0.075 -0.35556 L -0.09687 -0.36945 " pathEditMode="relative" ptsTypes="AAAAAAA">
                                      <p:cBhvr>
                                        <p:cTn id="17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 -0.26806 L -0.00312 -0.3 L -0.01562 -0.32083 L -0.04687 -0.3375 L -0.075 -0.35556 L -0.09687 -0.36945 " pathEditMode="relative" ptsTypes="AAAAAAA">
                                      <p:cBhvr>
                                        <p:cTn id="18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4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6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7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1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0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1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0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1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4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5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4" grpId="0" animBg="1"/>
      <p:bldP spid="24" grpId="1" animBg="1"/>
      <p:bldP spid="2" grpId="0"/>
      <p:bldP spid="2" grpId="1"/>
      <p:bldP spid="2" grpId="2"/>
      <p:bldP spid="53" grpId="0"/>
      <p:bldP spid="53" grpId="1"/>
      <p:bldP spid="53" grpId="2"/>
      <p:bldP spid="111" grpId="0" animBg="1"/>
      <p:bldP spid="111" grpId="1" animBg="1"/>
      <p:bldP spid="112" grpId="0" animBg="1"/>
      <p:bldP spid="112" grpId="1" animBg="1"/>
      <p:bldP spid="113" grpId="0" animBg="1"/>
      <p:bldP spid="13" grpId="0" animBg="1"/>
      <p:bldP spid="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ounded Rectangle 3091"/>
          <p:cNvSpPr/>
          <p:nvPr/>
        </p:nvSpPr>
        <p:spPr>
          <a:xfrm>
            <a:off x="841084" y="2667000"/>
            <a:ext cx="7540917" cy="3352800"/>
          </a:xfrm>
          <a:prstGeom prst="roundRect">
            <a:avLst>
              <a:gd name="adj" fmla="val 1049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44796" y="3278471"/>
            <a:ext cx="838200" cy="609600"/>
            <a:chOff x="5867400" y="1219200"/>
            <a:chExt cx="1066800" cy="762000"/>
          </a:xfrm>
        </p:grpSpPr>
        <p:sp>
          <p:nvSpPr>
            <p:cNvPr id="11" name="Rounded Rectangle 10"/>
            <p:cNvSpPr/>
            <p:nvPr/>
          </p:nvSpPr>
          <p:spPr>
            <a:xfrm>
              <a:off x="5867400" y="1219200"/>
              <a:ext cx="1066800" cy="762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u="sng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868838" y="1219200"/>
              <a:ext cx="1065362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198" y="3495222"/>
            <a:ext cx="357235" cy="3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05" l="0" r="100000">
                        <a14:backgroundMark x1="14286" y1="6122" x2="14286" y2="6122"/>
                        <a14:backgroundMark x1="89796" y1="12245" x2="89796" y2="12245"/>
                        <a14:backgroundMark x1="69388" y1="38776" x2="69388" y2="38776"/>
                        <a14:backgroundMark x1="32653" y1="28571" x2="32653" y2="28571"/>
                        <a14:backgroundMark x1="53061" y1="51020" x2="53061" y2="51020"/>
                        <a14:backgroundMark x1="59184" y1="81633" x2="59184" y2="81633"/>
                        <a14:backgroundMark x1="28571" y1="65306" x2="28571" y2="65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77" y="3491366"/>
            <a:ext cx="204835" cy="2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343244" y="2912422"/>
            <a:ext cx="838200" cy="609600"/>
            <a:chOff x="5867400" y="1219200"/>
            <a:chExt cx="1066800" cy="762000"/>
          </a:xfrm>
        </p:grpSpPr>
        <p:sp>
          <p:nvSpPr>
            <p:cNvPr id="19" name="Rounded Rectangle 18"/>
            <p:cNvSpPr/>
            <p:nvPr/>
          </p:nvSpPr>
          <p:spPr>
            <a:xfrm>
              <a:off x="5867400" y="1219200"/>
              <a:ext cx="1066800" cy="762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u="sng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868838" y="1219200"/>
              <a:ext cx="1065362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60" y="3129173"/>
            <a:ext cx="357235" cy="3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05" l="0" r="100000">
                        <a14:backgroundMark x1="12245" y1="12245" x2="12245" y2="12245"/>
                        <a14:backgroundMark x1="36735" y1="32653" x2="36735" y2="32653"/>
                        <a14:backgroundMark x1="30612" y1="61224" x2="30612" y2="61224"/>
                        <a14:backgroundMark x1="63265" y1="67347" x2="63265" y2="67347"/>
                        <a14:backgroundMark x1="77551" y1="40816" x2="77551" y2="40816"/>
                        <a14:backgroundMark x1="91837" y1="14286" x2="91837" y2="14286"/>
                        <a14:backgroundMark x1="53061" y1="48980" x2="53061" y2="48980"/>
                        <a14:backgroundMark x1="40816" y1="2041" x2="40816" y2="2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10" y="3125317"/>
            <a:ext cx="204835" cy="2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69388" y1="40816" x2="69388" y2="40816"/>
                        <a14:backgroundMark x1="69388" y1="71429" x2="69388" y2="71429"/>
                        <a14:backgroundMark x1="26531" y1="61224" x2="26531" y2="61224"/>
                        <a14:backgroundMark x1="34694" y1="36735" x2="34694" y2="36735"/>
                        <a14:backgroundMark x1="14286" y1="10204" x2="14286" y2="10204"/>
                        <a14:backgroundMark x1="83673" y1="8163" x2="83673" y2="8163"/>
                        <a14:backgroundMark x1="91837" y1="91837" x2="91837" y2="91837"/>
                        <a14:backgroundMark x1="42857" y1="4082" x2="42857" y2="4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228" y="3075750"/>
            <a:ext cx="204835" cy="2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013931" y="3631167"/>
            <a:ext cx="838200" cy="609600"/>
            <a:chOff x="5867400" y="1219200"/>
            <a:chExt cx="1066800" cy="762000"/>
          </a:xfrm>
        </p:grpSpPr>
        <p:sp>
          <p:nvSpPr>
            <p:cNvPr id="25" name="Rounded Rectangle 24"/>
            <p:cNvSpPr/>
            <p:nvPr/>
          </p:nvSpPr>
          <p:spPr>
            <a:xfrm>
              <a:off x="5867400" y="1219200"/>
              <a:ext cx="1066800" cy="762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868838" y="1219200"/>
              <a:ext cx="1065362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33" y="3847918"/>
            <a:ext cx="357235" cy="3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5306" y1="55102" x2="65306" y2="55102"/>
                        <a14:backgroundMark x1="16327" y1="8163" x2="16327" y2="8163"/>
                        <a14:backgroundMark x1="91837" y1="10204" x2="91837" y2="10204"/>
                        <a14:backgroundMark x1="91837" y1="89796" x2="91837" y2="89796"/>
                        <a14:backgroundMark x1="65306" y1="73469" x2="65306" y2="73469"/>
                        <a14:backgroundMark x1="75510" y1="40816" x2="75510" y2="40816"/>
                        <a14:backgroundMark x1="40816" y1="32653" x2="40816" y2="32653"/>
                        <a14:backgroundMark x1="28571" y1="67347" x2="28571" y2="67347"/>
                        <a14:backgroundMark x1="42857" y1="6122" x2="42857" y2="6122"/>
                        <a14:backgroundMark x1="55102" y1="4082" x2="55102" y2="4082"/>
                        <a14:backgroundMark x1="51020" y1="48980" x2="51020" y2="48980"/>
                        <a14:backgroundMark x1="44898" y1="93878" x2="44898" y2="93878"/>
                        <a14:backgroundMark x1="53061" y1="93878" x2="53061" y2="93878"/>
                        <a14:backgroundMark x1="8163" y1="51020" x2="8163" y2="5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112" y="4009979"/>
            <a:ext cx="204835" cy="2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3431901" y="4724400"/>
            <a:ext cx="838200" cy="609600"/>
            <a:chOff x="5867400" y="1219200"/>
            <a:chExt cx="1066800" cy="762000"/>
          </a:xfrm>
        </p:grpSpPr>
        <p:sp>
          <p:nvSpPr>
            <p:cNvPr id="33" name="Rounded Rectangle 32"/>
            <p:cNvSpPr/>
            <p:nvPr/>
          </p:nvSpPr>
          <p:spPr>
            <a:xfrm>
              <a:off x="5867400" y="1219200"/>
              <a:ext cx="1066800" cy="762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u="sng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868838" y="1219200"/>
              <a:ext cx="1065362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62" y="4914900"/>
            <a:ext cx="357235" cy="3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05" l="0" r="100000">
                        <a14:backgroundMark x1="44898" y1="28571" x2="44898" y2="28571"/>
                        <a14:backgroundMark x1="30612" y1="65306" x2="30612" y2="65306"/>
                        <a14:backgroundMark x1="63265" y1="73469" x2="63265" y2="73469"/>
                        <a14:backgroundMark x1="75510" y1="44898" x2="75510" y2="44898"/>
                        <a14:backgroundMark x1="53061" y1="48980" x2="53061" y2="48980"/>
                        <a14:backgroundMark x1="85714" y1="12245" x2="85714" y2="12245"/>
                        <a14:backgroundMark x1="8163" y1="6122" x2="8163" y2="6122"/>
                        <a14:backgroundMark x1="40816" y1="4082" x2="40816" y2="4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52" y="4905375"/>
            <a:ext cx="204835" cy="2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05" l="0" r="100000">
                        <a14:backgroundMark x1="65306" y1="38776" x2="65306" y2="38776"/>
                        <a14:backgroundMark x1="59184" y1="77551" x2="59184" y2="77551"/>
                        <a14:backgroundMark x1="26531" y1="61224" x2="26531" y2="61224"/>
                        <a14:backgroundMark x1="36735" y1="34694" x2="36735" y2="34694"/>
                        <a14:backgroundMark x1="16327" y1="10204" x2="16327" y2="10204"/>
                        <a14:backgroundMark x1="87755" y1="8163" x2="87755" y2="8163"/>
                        <a14:backgroundMark x1="42857" y1="4082" x2="42857" y2="4082"/>
                        <a14:backgroundMark x1="51020" y1="51020" x2="51020" y2="5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337" y="5100037"/>
            <a:ext cx="204835" cy="2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5945926" y="4724400"/>
            <a:ext cx="838200" cy="609600"/>
            <a:chOff x="5867400" y="1219200"/>
            <a:chExt cx="1066800" cy="762000"/>
          </a:xfrm>
        </p:grpSpPr>
        <p:sp>
          <p:nvSpPr>
            <p:cNvPr id="38" name="Rounded Rectangle 37"/>
            <p:cNvSpPr/>
            <p:nvPr/>
          </p:nvSpPr>
          <p:spPr>
            <a:xfrm>
              <a:off x="5867400" y="1219200"/>
              <a:ext cx="1066800" cy="762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u="sng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868838" y="1219200"/>
              <a:ext cx="1065362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73" y="4913772"/>
            <a:ext cx="357235" cy="3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4583726" y="4030361"/>
            <a:ext cx="838200" cy="609600"/>
            <a:chOff x="5867400" y="1219200"/>
            <a:chExt cx="1066800" cy="762000"/>
          </a:xfrm>
        </p:grpSpPr>
        <p:sp>
          <p:nvSpPr>
            <p:cNvPr id="41" name="Rounded Rectangle 40"/>
            <p:cNvSpPr/>
            <p:nvPr/>
          </p:nvSpPr>
          <p:spPr>
            <a:xfrm>
              <a:off x="5867400" y="1219200"/>
              <a:ext cx="1066800" cy="762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u="sng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868838" y="1219200"/>
              <a:ext cx="1065362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73" y="4182761"/>
            <a:ext cx="357235" cy="3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6552" l="0" r="94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51" y="4361861"/>
            <a:ext cx="241299" cy="2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1413294" y="3631167"/>
            <a:ext cx="838200" cy="609600"/>
            <a:chOff x="5867400" y="1219200"/>
            <a:chExt cx="1066800" cy="762000"/>
          </a:xfrm>
        </p:grpSpPr>
        <p:sp>
          <p:nvSpPr>
            <p:cNvPr id="49" name="Rounded Rectangle 48"/>
            <p:cNvSpPr/>
            <p:nvPr/>
          </p:nvSpPr>
          <p:spPr>
            <a:xfrm>
              <a:off x="5867400" y="1219200"/>
              <a:ext cx="1066800" cy="762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868838" y="1219200"/>
              <a:ext cx="1065362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41" y="3820539"/>
            <a:ext cx="357235" cy="3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48" l="9877" r="93827">
                        <a14:foregroundMark x1="43210" y1="83978" x2="43210" y2="8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75" y="762001"/>
            <a:ext cx="7715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ounded Rectangular Callout 52"/>
          <p:cNvSpPr/>
          <p:nvPr/>
        </p:nvSpPr>
        <p:spPr>
          <a:xfrm>
            <a:off x="2134450" y="152400"/>
            <a:ext cx="2362200" cy="1219200"/>
          </a:xfrm>
          <a:prstGeom prst="wedgeRoundRectCallout">
            <a:avLst>
              <a:gd name="adj1" fmla="val -61734"/>
              <a:gd name="adj2" fmla="val 554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How can I make this much simpler…?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6" name="Elbow Connector 55"/>
          <p:cNvCxnSpPr>
            <a:stCxn id="25" idx="2"/>
            <a:endCxn id="33" idx="0"/>
          </p:cNvCxnSpPr>
          <p:nvPr/>
        </p:nvCxnSpPr>
        <p:spPr>
          <a:xfrm rot="16200000" flipH="1">
            <a:off x="3400201" y="4273599"/>
            <a:ext cx="483633" cy="41797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5" idx="0"/>
            <a:endCxn id="19" idx="1"/>
          </p:cNvCxnSpPr>
          <p:nvPr/>
        </p:nvCxnSpPr>
        <p:spPr>
          <a:xfrm rot="5400000" flipH="1" flipV="1">
            <a:off x="3681166" y="2969091"/>
            <a:ext cx="413945" cy="910213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19" idx="2"/>
            <a:endCxn id="41" idx="0"/>
          </p:cNvCxnSpPr>
          <p:nvPr/>
        </p:nvCxnSpPr>
        <p:spPr>
          <a:xfrm rot="16200000" flipH="1">
            <a:off x="4628417" y="3655951"/>
            <a:ext cx="508339" cy="240482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41" idx="3"/>
            <a:endCxn id="11" idx="1"/>
          </p:cNvCxnSpPr>
          <p:nvPr/>
        </p:nvCxnSpPr>
        <p:spPr>
          <a:xfrm flipV="1">
            <a:off x="5421926" y="3583271"/>
            <a:ext cx="522870" cy="75189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75" name="Elbow Connector 3074"/>
          <p:cNvCxnSpPr>
            <a:stCxn id="11" idx="2"/>
            <a:endCxn id="39" idx="0"/>
          </p:cNvCxnSpPr>
          <p:nvPr/>
        </p:nvCxnSpPr>
        <p:spPr>
          <a:xfrm rot="16200000" flipH="1">
            <a:off x="5946580" y="4305388"/>
            <a:ext cx="836329" cy="1695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79" name="Straight Arrow Connector 3078"/>
          <p:cNvCxnSpPr>
            <a:stCxn id="38" idx="3"/>
          </p:cNvCxnSpPr>
          <p:nvPr/>
        </p:nvCxnSpPr>
        <p:spPr>
          <a:xfrm flipV="1">
            <a:off x="6784126" y="5025010"/>
            <a:ext cx="759674" cy="4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3"/>
          </p:cNvCxnSpPr>
          <p:nvPr/>
        </p:nvCxnSpPr>
        <p:spPr>
          <a:xfrm>
            <a:off x="6782997" y="3583271"/>
            <a:ext cx="759674" cy="23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ounded Rectangular Callout 75"/>
          <p:cNvSpPr/>
          <p:nvPr/>
        </p:nvSpPr>
        <p:spPr>
          <a:xfrm>
            <a:off x="2438400" y="1624012"/>
            <a:ext cx="2362200" cy="1219200"/>
          </a:xfrm>
          <a:prstGeom prst="wedgeRoundRectCallout">
            <a:avLst>
              <a:gd name="adj1" fmla="val -80724"/>
              <a:gd name="adj2" fmla="val -6910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Logically, this is how my life would be made easier…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088" name="Straight Arrow Connector 3087"/>
          <p:cNvCxnSpPr>
            <a:stCxn id="49" idx="3"/>
            <a:endCxn id="25" idx="1"/>
          </p:cNvCxnSpPr>
          <p:nvPr/>
        </p:nvCxnSpPr>
        <p:spPr>
          <a:xfrm>
            <a:off x="2251495" y="3935967"/>
            <a:ext cx="7624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90" name="Straight Arrow Connector 3089"/>
          <p:cNvCxnSpPr>
            <a:stCxn id="33" idx="3"/>
            <a:endCxn id="38" idx="1"/>
          </p:cNvCxnSpPr>
          <p:nvPr/>
        </p:nvCxnSpPr>
        <p:spPr>
          <a:xfrm>
            <a:off x="4270102" y="5029200"/>
            <a:ext cx="16758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841083" y="2029659"/>
            <a:ext cx="304800" cy="323850"/>
            <a:chOff x="6019800" y="4267200"/>
            <a:chExt cx="609600" cy="685800"/>
          </a:xfrm>
        </p:grpSpPr>
        <p:sp>
          <p:nvSpPr>
            <p:cNvPr id="86" name="Round Diagonal Corner Rectangle 85"/>
            <p:cNvSpPr/>
            <p:nvPr/>
          </p:nvSpPr>
          <p:spPr>
            <a:xfrm>
              <a:off x="6019800" y="4267200"/>
              <a:ext cx="609600" cy="685800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6105079" y="44196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105079" y="44958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105079" y="45720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105079" y="46482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105079" y="47244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105079" y="48006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914400" y="2164067"/>
            <a:ext cx="304800" cy="323850"/>
            <a:chOff x="6019800" y="4267200"/>
            <a:chExt cx="609600" cy="685800"/>
          </a:xfrm>
        </p:grpSpPr>
        <p:sp>
          <p:nvSpPr>
            <p:cNvPr id="94" name="Round Diagonal Corner Rectangle 93"/>
            <p:cNvSpPr/>
            <p:nvPr/>
          </p:nvSpPr>
          <p:spPr>
            <a:xfrm>
              <a:off x="6019800" y="4267200"/>
              <a:ext cx="609600" cy="6858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6105079" y="4419600"/>
              <a:ext cx="3938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105079" y="4495800"/>
              <a:ext cx="3938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105079" y="4572000"/>
              <a:ext cx="3938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105079" y="4648200"/>
              <a:ext cx="3938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105079" y="4724400"/>
              <a:ext cx="3938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105079" y="4800600"/>
              <a:ext cx="3938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91" name="Bent-Up Arrow 3090"/>
          <p:cNvSpPr/>
          <p:nvPr/>
        </p:nvSpPr>
        <p:spPr>
          <a:xfrm rot="5400000">
            <a:off x="356771" y="3076567"/>
            <a:ext cx="1210203" cy="713864"/>
          </a:xfrm>
          <a:prstGeom prst="bentUpArrow">
            <a:avLst>
              <a:gd name="adj1" fmla="val 25000"/>
              <a:gd name="adj2" fmla="val 25000"/>
              <a:gd name="adj3" fmla="val 2900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2070969" y="4011311"/>
            <a:ext cx="304800" cy="323850"/>
            <a:chOff x="6019800" y="4267200"/>
            <a:chExt cx="609600" cy="685800"/>
          </a:xfrm>
        </p:grpSpPr>
        <p:sp>
          <p:nvSpPr>
            <p:cNvPr id="103" name="Round Diagonal Corner Rectangle 102"/>
            <p:cNvSpPr/>
            <p:nvPr/>
          </p:nvSpPr>
          <p:spPr>
            <a:xfrm>
              <a:off x="6019800" y="4267200"/>
              <a:ext cx="609600" cy="685800"/>
            </a:xfrm>
            <a:prstGeom prst="round2Diag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6105079" y="4419600"/>
              <a:ext cx="393827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105079" y="4495800"/>
              <a:ext cx="393827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105079" y="4572000"/>
              <a:ext cx="393827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105079" y="4648200"/>
              <a:ext cx="393827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105079" y="4724400"/>
              <a:ext cx="393827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105079" y="4800600"/>
              <a:ext cx="393827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3521111" y="3495222"/>
            <a:ext cx="304800" cy="323850"/>
            <a:chOff x="6019800" y="4267200"/>
            <a:chExt cx="609600" cy="685800"/>
          </a:xfrm>
        </p:grpSpPr>
        <p:sp>
          <p:nvSpPr>
            <p:cNvPr id="111" name="Round Diagonal Corner Rectangle 110"/>
            <p:cNvSpPr/>
            <p:nvPr/>
          </p:nvSpPr>
          <p:spPr>
            <a:xfrm>
              <a:off x="6019800" y="4267200"/>
              <a:ext cx="609600" cy="6858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6105079" y="44196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105079" y="44958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105079" y="45720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6105079" y="46482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6105079" y="47244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105079" y="48006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3662208" y="3564255"/>
            <a:ext cx="304800" cy="323850"/>
            <a:chOff x="6019800" y="4267200"/>
            <a:chExt cx="609600" cy="685800"/>
          </a:xfrm>
        </p:grpSpPr>
        <p:sp>
          <p:nvSpPr>
            <p:cNvPr id="119" name="Round Diagonal Corner Rectangle 118"/>
            <p:cNvSpPr/>
            <p:nvPr/>
          </p:nvSpPr>
          <p:spPr>
            <a:xfrm>
              <a:off x="6019800" y="4267200"/>
              <a:ext cx="609600" cy="6858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6105079" y="44196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6105079" y="44958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105079" y="45720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6105079" y="46482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105079" y="47244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6105079" y="48006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3443878" y="4093146"/>
            <a:ext cx="304800" cy="323850"/>
            <a:chOff x="6019800" y="4267200"/>
            <a:chExt cx="609600" cy="685800"/>
          </a:xfrm>
        </p:grpSpPr>
        <p:sp>
          <p:nvSpPr>
            <p:cNvPr id="127" name="Round Diagonal Corner Rectangle 126"/>
            <p:cNvSpPr/>
            <p:nvPr/>
          </p:nvSpPr>
          <p:spPr>
            <a:xfrm>
              <a:off x="6019800" y="4267200"/>
              <a:ext cx="609600" cy="6858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6105079" y="44196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105079" y="44958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105079" y="45720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105079" y="46482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6105079" y="47244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105079" y="48006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4755784" y="3383635"/>
            <a:ext cx="304800" cy="323850"/>
            <a:chOff x="6019800" y="4267200"/>
            <a:chExt cx="609600" cy="685800"/>
          </a:xfrm>
        </p:grpSpPr>
        <p:sp>
          <p:nvSpPr>
            <p:cNvPr id="135" name="Round Diagonal Corner Rectangle 134"/>
            <p:cNvSpPr/>
            <p:nvPr/>
          </p:nvSpPr>
          <p:spPr>
            <a:xfrm>
              <a:off x="6019800" y="4267200"/>
              <a:ext cx="609600" cy="685800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6105079" y="44196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6105079" y="44958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105079" y="45720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105079" y="46482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6105079" y="47244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105079" y="48006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4244060" y="4743450"/>
            <a:ext cx="304800" cy="323850"/>
            <a:chOff x="6019800" y="4267200"/>
            <a:chExt cx="609600" cy="685800"/>
          </a:xfrm>
        </p:grpSpPr>
        <p:sp>
          <p:nvSpPr>
            <p:cNvPr id="143" name="Round Diagonal Corner Rectangle 142"/>
            <p:cNvSpPr/>
            <p:nvPr/>
          </p:nvSpPr>
          <p:spPr>
            <a:xfrm>
              <a:off x="6019800" y="4267200"/>
              <a:ext cx="609600" cy="685800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6105079" y="44196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105079" y="44958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105079" y="45720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105079" y="46482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105079" y="47244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6105079" y="4800600"/>
              <a:ext cx="393827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5378561" y="4278582"/>
            <a:ext cx="304800" cy="323850"/>
            <a:chOff x="6019800" y="4267200"/>
            <a:chExt cx="609600" cy="685800"/>
          </a:xfrm>
        </p:grpSpPr>
        <p:sp>
          <p:nvSpPr>
            <p:cNvPr id="151" name="Round Diagonal Corner Rectangle 150"/>
            <p:cNvSpPr/>
            <p:nvPr/>
          </p:nvSpPr>
          <p:spPr>
            <a:xfrm>
              <a:off x="6019800" y="4267200"/>
              <a:ext cx="609600" cy="685800"/>
            </a:xfrm>
            <a:prstGeom prst="round2Diag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6105079" y="4419600"/>
              <a:ext cx="393827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6105079" y="4495800"/>
              <a:ext cx="393827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105079" y="4572000"/>
              <a:ext cx="393827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6105079" y="4648200"/>
              <a:ext cx="393827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105079" y="4724400"/>
              <a:ext cx="393827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6105079" y="4800600"/>
              <a:ext cx="393827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6710730" y="3222557"/>
            <a:ext cx="304800" cy="323850"/>
            <a:chOff x="6019800" y="4267200"/>
            <a:chExt cx="609600" cy="685800"/>
          </a:xfrm>
        </p:grpSpPr>
        <p:sp>
          <p:nvSpPr>
            <p:cNvPr id="159" name="Round Diagonal Corner Rectangle 158"/>
            <p:cNvSpPr/>
            <p:nvPr/>
          </p:nvSpPr>
          <p:spPr>
            <a:xfrm>
              <a:off x="6019800" y="4267200"/>
              <a:ext cx="609600" cy="685800"/>
            </a:xfrm>
            <a:prstGeom prst="round2Diag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6105079" y="4419600"/>
              <a:ext cx="39382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6105079" y="4495800"/>
              <a:ext cx="39382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6105079" y="4572000"/>
              <a:ext cx="39382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6105079" y="4648200"/>
              <a:ext cx="39382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6105079" y="4724400"/>
              <a:ext cx="39382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6105079" y="4800600"/>
              <a:ext cx="39382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6413107" y="3767471"/>
            <a:ext cx="304800" cy="323850"/>
            <a:chOff x="6019800" y="4267200"/>
            <a:chExt cx="609600" cy="685800"/>
          </a:xfrm>
        </p:grpSpPr>
        <p:sp>
          <p:nvSpPr>
            <p:cNvPr id="167" name="Round Diagonal Corner Rectangle 166"/>
            <p:cNvSpPr/>
            <p:nvPr/>
          </p:nvSpPr>
          <p:spPr>
            <a:xfrm>
              <a:off x="6019800" y="4267200"/>
              <a:ext cx="609600" cy="685800"/>
            </a:xfrm>
            <a:prstGeom prst="round2Diag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68" name="Straight Connector 167"/>
            <p:cNvCxnSpPr/>
            <p:nvPr/>
          </p:nvCxnSpPr>
          <p:spPr>
            <a:xfrm>
              <a:off x="6105079" y="4419600"/>
              <a:ext cx="39382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6105079" y="4495800"/>
              <a:ext cx="39382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6105079" y="4572000"/>
              <a:ext cx="39382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6105079" y="4648200"/>
              <a:ext cx="39382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6105079" y="4724400"/>
              <a:ext cx="39382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6105079" y="4800600"/>
              <a:ext cx="39382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6652661" y="4653492"/>
            <a:ext cx="304800" cy="323850"/>
            <a:chOff x="6019800" y="4267200"/>
            <a:chExt cx="609600" cy="685800"/>
          </a:xfrm>
        </p:grpSpPr>
        <p:sp>
          <p:nvSpPr>
            <p:cNvPr id="175" name="Round Diagonal Corner Rectangle 174"/>
            <p:cNvSpPr/>
            <p:nvPr/>
          </p:nvSpPr>
          <p:spPr>
            <a:xfrm>
              <a:off x="6019800" y="4267200"/>
              <a:ext cx="609600" cy="6858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76" name="Straight Connector 175"/>
            <p:cNvCxnSpPr/>
            <p:nvPr/>
          </p:nvCxnSpPr>
          <p:spPr>
            <a:xfrm>
              <a:off x="6105079" y="44196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6105079" y="44958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6105079" y="45720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6105079" y="46482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6105079" y="47244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6105079" y="4800600"/>
              <a:ext cx="3938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pic>
        <p:nvPicPr>
          <p:cNvPr id="18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48" l="9877" r="93827">
                        <a14:foregroundMark x1="43210" y1="83978" x2="43210" y2="8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91" y="4669606"/>
            <a:ext cx="7715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" name="Rounded Rectangular Callout 184"/>
          <p:cNvSpPr/>
          <p:nvPr/>
        </p:nvSpPr>
        <p:spPr>
          <a:xfrm>
            <a:off x="2956806" y="4215367"/>
            <a:ext cx="2626592" cy="1198474"/>
          </a:xfrm>
          <a:prstGeom prst="wedgeRoundRectCallout">
            <a:avLst>
              <a:gd name="adj1" fmla="val 71382"/>
              <a:gd name="adj2" fmla="val 3001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Is it possible to automate this flow sequence without my guidance?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435" b="100000" l="0" r="100000">
                        <a14:foregroundMark x1="38174" y1="14833" x2="38174" y2="14833"/>
                        <a14:foregroundMark x1="27801" y1="31100" x2="27801" y2="31100"/>
                        <a14:foregroundMark x1="67220" y1="28708" x2="67220" y2="28708"/>
                        <a14:foregroundMark x1="68465" y1="31100" x2="68465" y2="31100"/>
                        <a14:foregroundMark x1="65145" y1="25359" x2="65145" y2="25359"/>
                        <a14:foregroundMark x1="32780" y1="55024" x2="32780" y2="55024"/>
                        <a14:foregroundMark x1="68880" y1="55502" x2="68880" y2="55502"/>
                        <a14:foregroundMark x1="60581" y1="89952" x2="60581" y2="89952"/>
                        <a14:backgroundMark x1="60996" y1="62201" x2="60996" y2="62201"/>
                        <a14:backgroundMark x1="53942" y1="63158" x2="53942" y2="63158"/>
                        <a14:backgroundMark x1="42739" y1="61244" x2="42739" y2="61244"/>
                        <a14:backgroundMark x1="34440" y1="60287" x2="34440" y2="60287"/>
                        <a14:backgroundMark x1="33195" y1="56459" x2="33195" y2="56459"/>
                        <a14:backgroundMark x1="30705" y1="61244" x2="30705" y2="61244"/>
                        <a14:backgroundMark x1="7884" y1="7656" x2="7884" y2="7656"/>
                        <a14:backgroundMark x1="39834" y1="14833" x2="39834" y2="14833"/>
                        <a14:backgroundMark x1="64315" y1="55981" x2="64315" y2="55981"/>
                        <a14:backgroundMark x1="65975" y1="60766" x2="65975" y2="60766"/>
                        <a14:backgroundMark x1="66390" y1="66507" x2="66390" y2="66507"/>
                        <a14:backgroundMark x1="60996" y1="88517" x2="60996" y2="88517"/>
                        <a14:backgroundMark x1="69295" y1="79904" x2="69295" y2="79904"/>
                        <a14:backgroundMark x1="63071" y1="55981" x2="63071" y2="55981"/>
                        <a14:backgroundMark x1="58921" y1="55981" x2="58921" y2="5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371477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8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401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4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0903 L 0.02847 0.20903 " pathEditMode="relative" ptsTypes="AAA">
                                      <p:cBhvr>
                                        <p:cTn id="8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0903 L 0.02847 0.20903 " pathEditMode="relative" ptsTypes="AAA">
                                      <p:cBhvr>
                                        <p:cTn id="9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14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72254E-6 L 0.07743 0.00023 " pathEditMode="relative" ptsTypes="AA">
                                      <p:cBhvr>
                                        <p:cTn id="11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5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78035E-7 L 0.06233 0.00254 L 0.06042 0.05041 " pathEditMode="relative" ptsTypes="AAA">
                                      <p:cBhvr>
                                        <p:cTn id="16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91 -0.05781 L 0.04722 -0.0555 " pathEditMode="relative" ptsTypes="AAA">
                                      <p:cBhvr>
                                        <p:cTn id="16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91 -0.05781 L 0.04722 -0.0555 " pathEditMode="relative" ptsTypes="AAA">
                                      <p:cBhvr>
                                        <p:cTn id="16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14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3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4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6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3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2963E-6 L -0.00105 0.02083 L 0.02916 0.01944 L 0.0302 0.05555 " pathEditMode="relative" ptsTypes="AAAA">
                                      <p:cBhvr>
                                        <p:cTn id="25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6" presetID="14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0105 -0.14583 L 0.00105 -0.15556 L 0.03021 -0.15556 " pathEditMode="relative" ptsTypes="AAAA">
                                      <p:cBhvr>
                                        <p:cTn id="29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8" presetID="14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0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4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3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indefinit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0" dur="indefinit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3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indefinite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6" dur="indefinite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10729 0.0287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1435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00017 0.09861 " pathEditMode="relative" ptsTypes="AA">
                                      <p:cBhvr>
                                        <p:cTn id="35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15104 0.00023 " pathEditMode="relative" ptsTypes="AA">
                                      <p:cBhvr>
                                        <p:cTn id="35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4" presetID="14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6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10729 0.0287 " pathEditMode="relative" rAng="0" ptsTypes="AA">
                                      <p:cBhvr>
                                        <p:cTn id="369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500"/>
                            </p:stCondLst>
                            <p:childTnLst>
                              <p:par>
                                <p:cTn id="371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8500"/>
                            </p:stCondLst>
                            <p:childTnLst>
                              <p:par>
                                <p:cTn id="3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3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3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3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3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3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3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3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3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39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39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0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0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0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0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0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15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19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37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39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4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4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4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4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4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5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53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55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57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37434 " pathEditMode="relative" ptsTypes="AA">
                                      <p:cBhvr>
                                        <p:cTn id="459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nimBg="1"/>
      <p:bldP spid="3092" grpId="1" animBg="1"/>
      <p:bldP spid="53" grpId="0" animBg="1"/>
      <p:bldP spid="53" grpId="1" animBg="1"/>
      <p:bldP spid="76" grpId="0" animBg="1"/>
      <p:bldP spid="76" grpId="1" animBg="1"/>
      <p:bldP spid="3091" grpId="0" animBg="1"/>
      <p:bldP spid="3091" grpId="1" animBg="1"/>
      <p:bldP spid="18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ounded Rectangle 3092"/>
          <p:cNvSpPr/>
          <p:nvPr/>
        </p:nvSpPr>
        <p:spPr>
          <a:xfrm>
            <a:off x="1524000" y="4267200"/>
            <a:ext cx="5638800" cy="2438400"/>
          </a:xfrm>
          <a:prstGeom prst="roundRect">
            <a:avLst>
              <a:gd name="adj" fmla="val 81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8" l="9877" r="93827">
                        <a14:foregroundMark x1="43210" y1="83978" x2="43210" y2="8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36489"/>
            <a:ext cx="7715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ounded Rectangular Callout 52"/>
          <p:cNvSpPr/>
          <p:nvPr/>
        </p:nvSpPr>
        <p:spPr>
          <a:xfrm>
            <a:off x="1295400" y="1219200"/>
            <a:ext cx="2743200" cy="1219200"/>
          </a:xfrm>
          <a:prstGeom prst="wedgeRoundRectCallout">
            <a:avLst>
              <a:gd name="adj1" fmla="val 50216"/>
              <a:gd name="adj2" fmla="val 7806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Scientists from many different fields  face  this problem everyday.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Rounded Rectangular Callout 185"/>
          <p:cNvSpPr/>
          <p:nvPr/>
        </p:nvSpPr>
        <p:spPr>
          <a:xfrm>
            <a:off x="5486400" y="689123"/>
            <a:ext cx="2743200" cy="1547364"/>
          </a:xfrm>
          <a:prstGeom prst="wedgeRoundRectCallout">
            <a:avLst>
              <a:gd name="adj1" fmla="val -77191"/>
              <a:gd name="adj2" fmla="val 809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The solution is to use a workflow-powered science </a:t>
            </a: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g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ateway to manage the experiment online.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Rounded Rectangular Callout 186"/>
          <p:cNvSpPr/>
          <p:nvPr/>
        </p:nvSpPr>
        <p:spPr>
          <a:xfrm>
            <a:off x="1115683" y="2330120"/>
            <a:ext cx="2743200" cy="768381"/>
          </a:xfrm>
          <a:prstGeom prst="wedgeRoundRectCallout">
            <a:avLst>
              <a:gd name="adj1" fmla="val 62663"/>
              <a:gd name="adj2" fmla="val 1473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kern="1200" dirty="0" smtClean="0">
                <a:solidFill>
                  <a:prstClr val="black"/>
                </a:solidFill>
                <a:latin typeface="Calibri"/>
              </a:rPr>
              <a:t>What is a workflow you ask?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90" l="955" r="96999">
                        <a14:backgroundMark x1="43793" y1="44444" x2="43793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763000" y="4419600"/>
            <a:ext cx="5236999" cy="212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" name="Rounded Rectangular Callout 188"/>
          <p:cNvSpPr/>
          <p:nvPr/>
        </p:nvSpPr>
        <p:spPr>
          <a:xfrm>
            <a:off x="5486400" y="2500401"/>
            <a:ext cx="2743200" cy="1219200"/>
          </a:xfrm>
          <a:prstGeom prst="wedgeRoundRectCallout">
            <a:avLst>
              <a:gd name="adj1" fmla="val -78427"/>
              <a:gd name="adj2" fmla="val -2382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Well, you just saw one in our previous animation…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19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1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1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1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0" animBg="1"/>
      <p:bldP spid="53" grpId="0" animBg="1"/>
      <p:bldP spid="53" grpId="1" animBg="1"/>
      <p:bldP spid="186" grpId="0" animBg="1"/>
      <p:bldP spid="186" grpId="1" animBg="1"/>
      <p:bldP spid="187" grpId="0" animBg="1"/>
      <p:bldP spid="187" grpId="1" animBg="1"/>
      <p:bldP spid="1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Point of This Talk?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305646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Tx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Don’t let history overly constrain the future.</a:t>
            </a:r>
          </a:p>
          <a:p>
            <a:pPr>
              <a:buClrTx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Broaden awareness of </a:t>
            </a:r>
            <a:r>
              <a:rPr lang="en-US" dirty="0" err="1" smtClean="0">
                <a:solidFill>
                  <a:schemeClr val="bg1"/>
                </a:solidFill>
              </a:rPr>
              <a:t>Airavata</a:t>
            </a:r>
            <a:r>
              <a:rPr lang="en-US" dirty="0" smtClean="0">
                <a:solidFill>
                  <a:schemeClr val="bg1"/>
                </a:solidFill>
              </a:rPr>
              <a:t> within the Apache community.</a:t>
            </a:r>
          </a:p>
          <a:p>
            <a:pPr>
              <a:buClrTx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Look for new collaborations outside the groups that we normally work with.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07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8" l="9877" r="93827">
                        <a14:foregroundMark x1="43210" y1="83978" x2="43210" y2="8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84" y="1095375"/>
            <a:ext cx="7715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ounded Rectangular Callout 52"/>
          <p:cNvSpPr/>
          <p:nvPr/>
        </p:nvSpPr>
        <p:spPr>
          <a:xfrm>
            <a:off x="2362200" y="836963"/>
            <a:ext cx="5181600" cy="1044224"/>
          </a:xfrm>
          <a:prstGeom prst="wedgeRoundRectCallout">
            <a:avLst>
              <a:gd name="adj1" fmla="val -63956"/>
              <a:gd name="adj2" fmla="val 311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We introduce </a:t>
            </a:r>
            <a:r>
              <a:rPr lang="en-US" sz="1800" b="1" kern="1200" dirty="0" smtClean="0">
                <a:solidFill>
                  <a:prstClr val="black"/>
                </a:solidFill>
                <a:latin typeface="Calibri"/>
              </a:rPr>
              <a:t>Apache Airavata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, a </a:t>
            </a: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system capable of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composing, managing, executing, </a:t>
            </a: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and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monitoring </a:t>
            </a: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small to large scale applications and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workflows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362200" y="1957387"/>
            <a:ext cx="3505200" cy="1044224"/>
          </a:xfrm>
          <a:prstGeom prst="wedgeRoundRectCallout">
            <a:avLst>
              <a:gd name="adj1" fmla="val -71394"/>
              <a:gd name="adj2" fmla="val -7414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kern="1200" dirty="0" smtClean="0">
                <a:solidFill>
                  <a:prstClr val="black"/>
                </a:solidFill>
                <a:latin typeface="Calibri"/>
              </a:rPr>
              <a:t>Want to see how it works?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19029" y="3236878"/>
            <a:ext cx="5638800" cy="2630523"/>
            <a:chOff x="1819029" y="3236876"/>
            <a:chExt cx="5638800" cy="2630523"/>
          </a:xfrm>
        </p:grpSpPr>
        <p:grpSp>
          <p:nvGrpSpPr>
            <p:cNvPr id="2" name="Group 1"/>
            <p:cNvGrpSpPr/>
            <p:nvPr/>
          </p:nvGrpSpPr>
          <p:grpSpPr>
            <a:xfrm>
              <a:off x="1819029" y="3236876"/>
              <a:ext cx="5638800" cy="2630523"/>
              <a:chOff x="1524000" y="4267199"/>
              <a:chExt cx="5638800" cy="2630523"/>
            </a:xfrm>
          </p:grpSpPr>
          <p:sp>
            <p:nvSpPr>
              <p:cNvPr id="3093" name="Rounded Rectangle 3092"/>
              <p:cNvSpPr/>
              <p:nvPr/>
            </p:nvSpPr>
            <p:spPr>
              <a:xfrm>
                <a:off x="1524000" y="4267199"/>
                <a:ext cx="5638800" cy="2630523"/>
              </a:xfrm>
              <a:prstGeom prst="roundRect">
                <a:avLst>
                  <a:gd name="adj" fmla="val 8176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990" l="955" r="96999">
                            <a14:backgroundMark x1="43793" y1="44444" x2="43793" y2="4444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H="1" flipV="1">
                <a:off x="1762999" y="4419600"/>
                <a:ext cx="5236999" cy="2121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3661088" y="5498067"/>
              <a:ext cx="2050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 Typical Workflow</a:t>
              </a:r>
              <a:endParaRPr lang="en-US" sz="18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46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01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6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ounded Rectangle 4110"/>
          <p:cNvSpPr/>
          <p:nvPr/>
        </p:nvSpPr>
        <p:spPr>
          <a:xfrm>
            <a:off x="152400" y="3694095"/>
            <a:ext cx="8839200" cy="2746413"/>
          </a:xfrm>
          <a:prstGeom prst="roundRect">
            <a:avLst>
              <a:gd name="adj" fmla="val 7264"/>
            </a:avLst>
          </a:prstGeom>
          <a:solidFill>
            <a:schemeClr val="lt1">
              <a:alpha val="62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28480" y="4071902"/>
            <a:ext cx="3212707" cy="1473661"/>
            <a:chOff x="3352800" y="3491758"/>
            <a:chExt cx="3276600" cy="1473661"/>
          </a:xfrm>
        </p:grpSpPr>
        <p:sp>
          <p:nvSpPr>
            <p:cNvPr id="5" name="Rounded Rectangle 4"/>
            <p:cNvSpPr/>
            <p:nvPr/>
          </p:nvSpPr>
          <p:spPr>
            <a:xfrm>
              <a:off x="3352800" y="3491758"/>
              <a:ext cx="3276600" cy="147366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1200" dirty="0" smtClean="0">
                <a:solidFill>
                  <a:prstClr val="white"/>
                </a:solidFill>
                <a:latin typeface="Calibri"/>
              </a:endParaRPr>
            </a:p>
            <a:p>
              <a:pPr algn="ctr"/>
              <a:r>
                <a:rPr lang="en-US" sz="3200" kern="1200" dirty="0" smtClean="0">
                  <a:solidFill>
                    <a:prstClr val="white"/>
                  </a:solidFill>
                  <a:latin typeface="Calibri"/>
                </a:rPr>
                <a:t>Apache Airavata</a:t>
              </a:r>
              <a:endParaRPr lang="en-US" sz="3200" kern="120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1733" y1="69340" x2="11733" y2="69340"/>
                          <a14:foregroundMark x1="88800" y1="38679" x2="88800" y2="38679"/>
                          <a14:foregroundMark x1="87867" y1="41038" x2="87867" y2="41038"/>
                          <a14:foregroundMark x1="87467" y1="39151" x2="87467" y2="39151"/>
                          <a14:foregroundMark x1="86800" y1="43396" x2="86800" y2="43396"/>
                          <a14:foregroundMark x1="88133" y1="47170" x2="88133" y2="47170"/>
                          <a14:foregroundMark x1="86800" y1="51415" x2="86800" y2="51415"/>
                          <a14:foregroundMark x1="90533" y1="42925" x2="90533" y2="42925"/>
                          <a14:foregroundMark x1="91600" y1="45283" x2="91600" y2="45283"/>
                          <a14:foregroundMark x1="92000" y1="47170" x2="92000" y2="47170"/>
                          <a14:foregroundMark x1="84400" y1="24528" x2="84400" y2="24528"/>
                          <a14:foregroundMark x1="85733" y1="20283" x2="85733" y2="20283"/>
                          <a14:foregroundMark x1="85600" y1="10849" x2="85600" y2="10849"/>
                          <a14:foregroundMark x1="84933" y1="1887" x2="84933" y2="18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412" y="3771900"/>
              <a:ext cx="1360388" cy="384536"/>
            </a:xfrm>
            <a:prstGeom prst="rect">
              <a:avLst/>
            </a:prstGeom>
          </p:spPr>
        </p:pic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8" l="9877" r="93827">
                        <a14:foregroundMark x1="43210" y1="83978" x2="43210" y2="8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17" y="1741830"/>
            <a:ext cx="7715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ounded Rectangular Callout 52"/>
          <p:cNvSpPr/>
          <p:nvPr/>
        </p:nvSpPr>
        <p:spPr>
          <a:xfrm>
            <a:off x="1292978" y="251176"/>
            <a:ext cx="3610914" cy="1044224"/>
          </a:xfrm>
          <a:prstGeom prst="wedgeRoundRectCallout">
            <a:avLst>
              <a:gd name="adj1" fmla="val -38701"/>
              <a:gd name="adj2" fmla="val 13367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I will handover my data &amp; my experiment details (the workflow) to the </a:t>
            </a:r>
            <a:r>
              <a:rPr lang="en-US" sz="1800" b="1" kern="1200" dirty="0" smtClean="0">
                <a:solidFill>
                  <a:prstClr val="black"/>
                </a:solidFill>
                <a:latin typeface="Calibri"/>
              </a:rPr>
              <a:t>Airavata server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102" name="Group 4101"/>
          <p:cNvGrpSpPr/>
          <p:nvPr/>
        </p:nvGrpSpPr>
        <p:grpSpPr>
          <a:xfrm>
            <a:off x="1776532" y="2111385"/>
            <a:ext cx="1310987" cy="896407"/>
            <a:chOff x="1678741" y="2111383"/>
            <a:chExt cx="1310987" cy="896407"/>
          </a:xfrm>
        </p:grpSpPr>
        <p:grpSp>
          <p:nvGrpSpPr>
            <p:cNvPr id="2" name="Group 1"/>
            <p:cNvGrpSpPr/>
            <p:nvPr/>
          </p:nvGrpSpPr>
          <p:grpSpPr>
            <a:xfrm>
              <a:off x="1678741" y="2111383"/>
              <a:ext cx="1305171" cy="761999"/>
              <a:chOff x="1524000" y="4267199"/>
              <a:chExt cx="5638800" cy="2630523"/>
            </a:xfrm>
          </p:grpSpPr>
          <p:sp>
            <p:nvSpPr>
              <p:cNvPr id="3093" name="Rounded Rectangle 3092"/>
              <p:cNvSpPr/>
              <p:nvPr/>
            </p:nvSpPr>
            <p:spPr>
              <a:xfrm>
                <a:off x="1524000" y="4267199"/>
                <a:ext cx="5638800" cy="2630523"/>
              </a:xfrm>
              <a:prstGeom prst="roundRect">
                <a:avLst>
                  <a:gd name="adj" fmla="val 8176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990" l="955" r="96999">
                            <a14:backgroundMark x1="43793" y1="44444" x2="43793" y2="4444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H="1" flipV="1">
                <a:off x="1762999" y="4419600"/>
                <a:ext cx="5236999" cy="2121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2611611" y="2549532"/>
              <a:ext cx="304800" cy="323850"/>
              <a:chOff x="6019800" y="4267200"/>
              <a:chExt cx="609600" cy="685800"/>
            </a:xfrm>
          </p:grpSpPr>
          <p:sp>
            <p:nvSpPr>
              <p:cNvPr id="12" name="Round Diagonal Corner Rectangle 11"/>
              <p:cNvSpPr/>
              <p:nvPr/>
            </p:nvSpPr>
            <p:spPr>
              <a:xfrm>
                <a:off x="6019800" y="4267200"/>
                <a:ext cx="609600" cy="685800"/>
              </a:xfrm>
              <a:prstGeom prst="round2Diag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6105079" y="44196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105079" y="44958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105079" y="45720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105079" y="46482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105079" y="47244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105079" y="48006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2684928" y="2683940"/>
              <a:ext cx="304800" cy="323850"/>
              <a:chOff x="6019800" y="4267200"/>
              <a:chExt cx="609600" cy="685800"/>
            </a:xfrm>
          </p:grpSpPr>
          <p:sp>
            <p:nvSpPr>
              <p:cNvPr id="20" name="Round Diagonal Corner Rectangle 19"/>
              <p:cNvSpPr/>
              <p:nvPr/>
            </p:nvSpPr>
            <p:spPr>
              <a:xfrm>
                <a:off x="6019800" y="4267200"/>
                <a:ext cx="609600" cy="685800"/>
              </a:xfrm>
              <a:prstGeom prst="round2Diag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6105079" y="44196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105079" y="44958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105079" y="45720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105079" y="46482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105079" y="47244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105079" y="48006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ight Arrow 7"/>
          <p:cNvSpPr/>
          <p:nvPr/>
        </p:nvSpPr>
        <p:spPr>
          <a:xfrm rot="5400000">
            <a:off x="2147991" y="3326912"/>
            <a:ext cx="579884" cy="38629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105" name="Group 4104"/>
          <p:cNvGrpSpPr/>
          <p:nvPr/>
        </p:nvGrpSpPr>
        <p:grpSpPr>
          <a:xfrm>
            <a:off x="320842" y="2369615"/>
            <a:ext cx="436880" cy="431800"/>
            <a:chOff x="7152710" y="621515"/>
            <a:chExt cx="436880" cy="431800"/>
          </a:xfrm>
        </p:grpSpPr>
        <p:grpSp>
          <p:nvGrpSpPr>
            <p:cNvPr id="265" name="Group 264"/>
            <p:cNvGrpSpPr/>
            <p:nvPr/>
          </p:nvGrpSpPr>
          <p:grpSpPr>
            <a:xfrm>
              <a:off x="7152710" y="621515"/>
              <a:ext cx="304800" cy="323850"/>
              <a:chOff x="6019800" y="4267200"/>
              <a:chExt cx="609600" cy="685800"/>
            </a:xfrm>
          </p:grpSpPr>
          <p:sp>
            <p:nvSpPr>
              <p:cNvPr id="266" name="Round Diagonal Corner Rectangle 265"/>
              <p:cNvSpPr/>
              <p:nvPr/>
            </p:nvSpPr>
            <p:spPr>
              <a:xfrm>
                <a:off x="6019800" y="4267200"/>
                <a:ext cx="609600" cy="685800"/>
              </a:xfrm>
              <a:prstGeom prst="round2DiagRect">
                <a:avLst/>
              </a:prstGeom>
              <a:ln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67" name="Straight Connector 266"/>
              <p:cNvCxnSpPr/>
              <p:nvPr/>
            </p:nvCxnSpPr>
            <p:spPr>
              <a:xfrm>
                <a:off x="6105079" y="4419600"/>
                <a:ext cx="393827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6105079" y="4495800"/>
                <a:ext cx="393827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6105079" y="4572000"/>
                <a:ext cx="393827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6105079" y="4648200"/>
                <a:ext cx="393827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6105079" y="4724400"/>
                <a:ext cx="393827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6105079" y="4800600"/>
                <a:ext cx="393827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7284790" y="729465"/>
              <a:ext cx="304800" cy="323850"/>
              <a:chOff x="6019800" y="4267200"/>
              <a:chExt cx="609600" cy="685800"/>
            </a:xfrm>
          </p:grpSpPr>
          <p:sp>
            <p:nvSpPr>
              <p:cNvPr id="274" name="Round Diagonal Corner Rectangle 273"/>
              <p:cNvSpPr/>
              <p:nvPr/>
            </p:nvSpPr>
            <p:spPr>
              <a:xfrm>
                <a:off x="6019800" y="4267200"/>
                <a:ext cx="609600" cy="685800"/>
              </a:xfrm>
              <a:prstGeom prst="round2DiagRect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75" name="Straight Connector 274"/>
              <p:cNvCxnSpPr/>
              <p:nvPr/>
            </p:nvCxnSpPr>
            <p:spPr>
              <a:xfrm>
                <a:off x="6105079" y="4419600"/>
                <a:ext cx="393827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6105079" y="4495800"/>
                <a:ext cx="393827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6105079" y="4572000"/>
                <a:ext cx="393827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6105079" y="4648200"/>
                <a:ext cx="393827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6105079" y="4724400"/>
                <a:ext cx="393827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6105079" y="4800600"/>
                <a:ext cx="393827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</p:grpSp>
      <p:sp>
        <p:nvSpPr>
          <p:cNvPr id="4099" name="Cloud 4098"/>
          <p:cNvSpPr/>
          <p:nvPr/>
        </p:nvSpPr>
        <p:spPr>
          <a:xfrm>
            <a:off x="5854640" y="3810000"/>
            <a:ext cx="2874018" cy="205633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495616" y="5121547"/>
            <a:ext cx="481950" cy="326887"/>
            <a:chOff x="5944796" y="5183471"/>
            <a:chExt cx="838200" cy="609600"/>
          </a:xfrm>
        </p:grpSpPr>
        <p:grpSp>
          <p:nvGrpSpPr>
            <p:cNvPr id="157" name="Group 156"/>
            <p:cNvGrpSpPr/>
            <p:nvPr/>
          </p:nvGrpSpPr>
          <p:grpSpPr>
            <a:xfrm>
              <a:off x="5944796" y="5183471"/>
              <a:ext cx="838200" cy="609600"/>
              <a:chOff x="5867400" y="1219200"/>
              <a:chExt cx="1066800" cy="762000"/>
            </a:xfrm>
          </p:grpSpPr>
          <p:sp>
            <p:nvSpPr>
              <p:cNvPr id="158" name="Rounded Rectangle 157"/>
              <p:cNvSpPr/>
              <p:nvPr/>
            </p:nvSpPr>
            <p:spPr>
              <a:xfrm>
                <a:off x="5867400" y="1219200"/>
                <a:ext cx="1066800" cy="762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b="1" u="sng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Rounded Rectangle 158"/>
              <p:cNvSpPr/>
              <p:nvPr/>
            </p:nvSpPr>
            <p:spPr>
              <a:xfrm>
                <a:off x="5868838" y="1219200"/>
                <a:ext cx="1065362" cy="152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b="1" u="sng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6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730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197" y="5400222"/>
              <a:ext cx="357235" cy="35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1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7305" l="0" r="100000">
                          <a14:backgroundMark x1="14286" y1="6122" x2="14286" y2="6122"/>
                          <a14:backgroundMark x1="89796" y1="12245" x2="89796" y2="12245"/>
                          <a14:backgroundMark x1="69388" y1="38776" x2="69388" y2="38776"/>
                          <a14:backgroundMark x1="32653" y1="28571" x2="32653" y2="28571"/>
                          <a14:backgroundMark x1="53061" y1="51020" x2="53061" y2="51020"/>
                          <a14:backgroundMark x1="59184" y1="81633" x2="59184" y2="81633"/>
                          <a14:backgroundMark x1="28571" y1="65306" x2="28571" y2="653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976" y="5396366"/>
              <a:ext cx="204835" cy="205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7682045" y="4899305"/>
            <a:ext cx="481950" cy="326887"/>
            <a:chOff x="4343244" y="4817422"/>
            <a:chExt cx="838200" cy="609600"/>
          </a:xfrm>
        </p:grpSpPr>
        <p:grpSp>
          <p:nvGrpSpPr>
            <p:cNvPr id="162" name="Group 161"/>
            <p:cNvGrpSpPr/>
            <p:nvPr/>
          </p:nvGrpSpPr>
          <p:grpSpPr>
            <a:xfrm>
              <a:off x="4343244" y="4817422"/>
              <a:ext cx="838200" cy="609600"/>
              <a:chOff x="5867400" y="1219200"/>
              <a:chExt cx="1066800" cy="762000"/>
            </a:xfrm>
          </p:grpSpPr>
          <p:sp>
            <p:nvSpPr>
              <p:cNvPr id="163" name="Rounded Rectangle 162"/>
              <p:cNvSpPr/>
              <p:nvPr/>
            </p:nvSpPr>
            <p:spPr>
              <a:xfrm>
                <a:off x="5867400" y="1219200"/>
                <a:ext cx="1066800" cy="762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u="sng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Rounded Rectangle 163"/>
              <p:cNvSpPr/>
              <p:nvPr/>
            </p:nvSpPr>
            <p:spPr>
              <a:xfrm>
                <a:off x="5868838" y="1219200"/>
                <a:ext cx="1065362" cy="152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u="sng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65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730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559" y="5034173"/>
              <a:ext cx="357235" cy="35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7305" l="0" r="100000">
                          <a14:backgroundMark x1="12245" y1="12245" x2="12245" y2="12245"/>
                          <a14:backgroundMark x1="36735" y1="32653" x2="36735" y2="32653"/>
                          <a14:backgroundMark x1="30612" y1="61224" x2="30612" y2="61224"/>
                          <a14:backgroundMark x1="63265" y1="67347" x2="63265" y2="67347"/>
                          <a14:backgroundMark x1="77551" y1="40816" x2="77551" y2="40816"/>
                          <a14:backgroundMark x1="91837" y1="14286" x2="91837" y2="14286"/>
                          <a14:backgroundMark x1="53061" y1="48980" x2="53061" y2="48980"/>
                          <a14:backgroundMark x1="40816" y1="2041" x2="40816" y2="20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09" y="5030317"/>
              <a:ext cx="204835" cy="205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backgroundMark x1="69388" y1="40816" x2="69388" y2="40816"/>
                          <a14:backgroundMark x1="69388" y1="71429" x2="69388" y2="71429"/>
                          <a14:backgroundMark x1="26531" y1="61224" x2="26531" y2="61224"/>
                          <a14:backgroundMark x1="34694" y1="36735" x2="34694" y2="36735"/>
                          <a14:backgroundMark x1="14286" y1="10204" x2="14286" y2="10204"/>
                          <a14:backgroundMark x1="83673" y1="8163" x2="83673" y2="8163"/>
                          <a14:backgroundMark x1="91837" y1="91837" x2="91837" y2="91837"/>
                          <a14:backgroundMark x1="42857" y1="4082" x2="42857" y2="40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227" y="4980750"/>
              <a:ext cx="204835" cy="205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7139186" y="5284990"/>
            <a:ext cx="481950" cy="326887"/>
            <a:chOff x="3013931" y="5536167"/>
            <a:chExt cx="838200" cy="609600"/>
          </a:xfrm>
        </p:grpSpPr>
        <p:grpSp>
          <p:nvGrpSpPr>
            <p:cNvPr id="168" name="Group 167"/>
            <p:cNvGrpSpPr/>
            <p:nvPr/>
          </p:nvGrpSpPr>
          <p:grpSpPr>
            <a:xfrm>
              <a:off x="3013931" y="5536167"/>
              <a:ext cx="838200" cy="609600"/>
              <a:chOff x="5867400" y="1219200"/>
              <a:chExt cx="1066800" cy="762000"/>
            </a:xfrm>
          </p:grpSpPr>
          <p:sp>
            <p:nvSpPr>
              <p:cNvPr id="169" name="Rounded Rectangle 168"/>
              <p:cNvSpPr/>
              <p:nvPr/>
            </p:nvSpPr>
            <p:spPr>
              <a:xfrm>
                <a:off x="5867400" y="1219200"/>
                <a:ext cx="1066800" cy="762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Rounded Rectangle 169"/>
              <p:cNvSpPr/>
              <p:nvPr/>
            </p:nvSpPr>
            <p:spPr>
              <a:xfrm>
                <a:off x="5868838" y="1219200"/>
                <a:ext cx="1065362" cy="152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71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730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332" y="5752918"/>
              <a:ext cx="357235" cy="35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2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65306" y1="55102" x2="65306" y2="55102"/>
                          <a14:backgroundMark x1="16327" y1="8163" x2="16327" y2="8163"/>
                          <a14:backgroundMark x1="91837" y1="10204" x2="91837" y2="10204"/>
                          <a14:backgroundMark x1="91837" y1="89796" x2="91837" y2="89796"/>
                          <a14:backgroundMark x1="65306" y1="73469" x2="65306" y2="73469"/>
                          <a14:backgroundMark x1="75510" y1="40816" x2="75510" y2="40816"/>
                          <a14:backgroundMark x1="40816" y1="32653" x2="40816" y2="32653"/>
                          <a14:backgroundMark x1="28571" y1="67347" x2="28571" y2="67347"/>
                          <a14:backgroundMark x1="42857" y1="6122" x2="42857" y2="6122"/>
                          <a14:backgroundMark x1="55102" y1="4082" x2="55102" y2="4082"/>
                          <a14:backgroundMark x1="51020" y1="48980" x2="51020" y2="48980"/>
                          <a14:backgroundMark x1="44898" y1="93878" x2="44898" y2="93878"/>
                          <a14:backgroundMark x1="53061" y1="93878" x2="53061" y2="93878"/>
                          <a14:backgroundMark x1="8163" y1="51020" x2="8163" y2="510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111" y="5914979"/>
              <a:ext cx="204835" cy="205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97" name="Group 4096"/>
          <p:cNvGrpSpPr/>
          <p:nvPr/>
        </p:nvGrpSpPr>
        <p:grpSpPr>
          <a:xfrm>
            <a:off x="7034043" y="4718130"/>
            <a:ext cx="481950" cy="326887"/>
            <a:chOff x="3431901" y="6629400"/>
            <a:chExt cx="838200" cy="609600"/>
          </a:xfrm>
        </p:grpSpPr>
        <p:grpSp>
          <p:nvGrpSpPr>
            <p:cNvPr id="173" name="Group 172"/>
            <p:cNvGrpSpPr/>
            <p:nvPr/>
          </p:nvGrpSpPr>
          <p:grpSpPr>
            <a:xfrm>
              <a:off x="3431901" y="6629400"/>
              <a:ext cx="838200" cy="609600"/>
              <a:chOff x="5867400" y="1219200"/>
              <a:chExt cx="1066800" cy="762000"/>
            </a:xfrm>
          </p:grpSpPr>
          <p:sp>
            <p:nvSpPr>
              <p:cNvPr id="174" name="Rounded Rectangle 173"/>
              <p:cNvSpPr/>
              <p:nvPr/>
            </p:nvSpPr>
            <p:spPr>
              <a:xfrm>
                <a:off x="5867400" y="1219200"/>
                <a:ext cx="1066800" cy="762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u="sng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Rounded Rectangle 174"/>
              <p:cNvSpPr/>
              <p:nvPr/>
            </p:nvSpPr>
            <p:spPr>
              <a:xfrm>
                <a:off x="5868838" y="1219200"/>
                <a:ext cx="1065362" cy="152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u="sng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7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730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061" y="6819900"/>
              <a:ext cx="357235" cy="35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7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7305" l="0" r="100000">
                          <a14:backgroundMark x1="44898" y1="28571" x2="44898" y2="28571"/>
                          <a14:backgroundMark x1="30612" y1="65306" x2="30612" y2="65306"/>
                          <a14:backgroundMark x1="63265" y1="73469" x2="63265" y2="73469"/>
                          <a14:backgroundMark x1="75510" y1="44898" x2="75510" y2="44898"/>
                          <a14:backgroundMark x1="53061" y1="48980" x2="53061" y2="48980"/>
                          <a14:backgroundMark x1="85714" y1="12245" x2="85714" y2="12245"/>
                          <a14:backgroundMark x1="8163" y1="6122" x2="8163" y2="6122"/>
                          <a14:backgroundMark x1="40816" y1="4082" x2="40816" y2="40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151" y="6810375"/>
              <a:ext cx="204835" cy="205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8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7305" l="0" r="100000">
                          <a14:backgroundMark x1="65306" y1="38776" x2="65306" y2="38776"/>
                          <a14:backgroundMark x1="59184" y1="77551" x2="59184" y2="77551"/>
                          <a14:backgroundMark x1="26531" y1="61224" x2="26531" y2="61224"/>
                          <a14:backgroundMark x1="36735" y1="34694" x2="36735" y2="34694"/>
                          <a14:backgroundMark x1="16327" y1="10204" x2="16327" y2="10204"/>
                          <a14:backgroundMark x1="87755" y1="8163" x2="87755" y2="8163"/>
                          <a14:backgroundMark x1="42857" y1="4082" x2="42857" y2="4082"/>
                          <a14:backgroundMark x1="51020" y1="51020" x2="51020" y2="510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336" y="7005037"/>
              <a:ext cx="204835" cy="205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6882480" y="4168149"/>
            <a:ext cx="481950" cy="326887"/>
            <a:chOff x="5945926" y="6629400"/>
            <a:chExt cx="838200" cy="609600"/>
          </a:xfrm>
        </p:grpSpPr>
        <p:grpSp>
          <p:nvGrpSpPr>
            <p:cNvPr id="179" name="Group 178"/>
            <p:cNvGrpSpPr/>
            <p:nvPr/>
          </p:nvGrpSpPr>
          <p:grpSpPr>
            <a:xfrm>
              <a:off x="5945926" y="6629400"/>
              <a:ext cx="838200" cy="609600"/>
              <a:chOff x="5867400" y="1219200"/>
              <a:chExt cx="1066800" cy="762000"/>
            </a:xfrm>
          </p:grpSpPr>
          <p:sp>
            <p:nvSpPr>
              <p:cNvPr id="180" name="Rounded Rectangle 179"/>
              <p:cNvSpPr/>
              <p:nvPr/>
            </p:nvSpPr>
            <p:spPr>
              <a:xfrm>
                <a:off x="5867400" y="1219200"/>
                <a:ext cx="1066800" cy="762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u="sng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" name="Rounded Rectangle 180"/>
              <p:cNvSpPr/>
              <p:nvPr/>
            </p:nvSpPr>
            <p:spPr>
              <a:xfrm>
                <a:off x="5868838" y="1219200"/>
                <a:ext cx="1065362" cy="152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u="sng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82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730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272" y="6818772"/>
              <a:ext cx="357235" cy="35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96" name="Group 4095"/>
          <p:cNvGrpSpPr/>
          <p:nvPr/>
        </p:nvGrpSpPr>
        <p:grpSpPr>
          <a:xfrm>
            <a:off x="7588940" y="4233021"/>
            <a:ext cx="481950" cy="326887"/>
            <a:chOff x="4583726" y="5935361"/>
            <a:chExt cx="838200" cy="609600"/>
          </a:xfrm>
        </p:grpSpPr>
        <p:grpSp>
          <p:nvGrpSpPr>
            <p:cNvPr id="183" name="Group 182"/>
            <p:cNvGrpSpPr/>
            <p:nvPr/>
          </p:nvGrpSpPr>
          <p:grpSpPr>
            <a:xfrm>
              <a:off x="4583726" y="5935361"/>
              <a:ext cx="838200" cy="609600"/>
              <a:chOff x="5867400" y="1219200"/>
              <a:chExt cx="1066800" cy="762000"/>
            </a:xfrm>
          </p:grpSpPr>
          <p:sp>
            <p:nvSpPr>
              <p:cNvPr id="184" name="Rounded Rectangle 183"/>
              <p:cNvSpPr/>
              <p:nvPr/>
            </p:nvSpPr>
            <p:spPr>
              <a:xfrm>
                <a:off x="5867400" y="1219200"/>
                <a:ext cx="1066800" cy="762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u="sng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" name="Rounded Rectangle 184"/>
              <p:cNvSpPr/>
              <p:nvPr/>
            </p:nvSpPr>
            <p:spPr>
              <a:xfrm>
                <a:off x="5868838" y="1219200"/>
                <a:ext cx="1065362" cy="152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u="sng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8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730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872" y="6087761"/>
              <a:ext cx="357235" cy="35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7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6552" l="0" r="948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651" y="6266861"/>
              <a:ext cx="241299" cy="24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6378577" y="4566455"/>
            <a:ext cx="481950" cy="326887"/>
            <a:chOff x="1413294" y="5536167"/>
            <a:chExt cx="838200" cy="609600"/>
          </a:xfrm>
        </p:grpSpPr>
        <p:grpSp>
          <p:nvGrpSpPr>
            <p:cNvPr id="188" name="Group 187"/>
            <p:cNvGrpSpPr/>
            <p:nvPr/>
          </p:nvGrpSpPr>
          <p:grpSpPr>
            <a:xfrm>
              <a:off x="1413294" y="5536167"/>
              <a:ext cx="838200" cy="609600"/>
              <a:chOff x="5867400" y="1219200"/>
              <a:chExt cx="1066800" cy="762000"/>
            </a:xfrm>
          </p:grpSpPr>
          <p:sp>
            <p:nvSpPr>
              <p:cNvPr id="189" name="Rounded Rectangle 188"/>
              <p:cNvSpPr/>
              <p:nvPr/>
            </p:nvSpPr>
            <p:spPr>
              <a:xfrm>
                <a:off x="5867400" y="1219200"/>
                <a:ext cx="1066800" cy="762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" name="Rounded Rectangle 189"/>
              <p:cNvSpPr/>
              <p:nvPr/>
            </p:nvSpPr>
            <p:spPr>
              <a:xfrm>
                <a:off x="5868838" y="1219200"/>
                <a:ext cx="1065362" cy="152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91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730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5640" y="5725539"/>
              <a:ext cx="357235" cy="35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00" name="TextBox 4099"/>
          <p:cNvSpPr txBox="1"/>
          <p:nvPr/>
        </p:nvSpPr>
        <p:spPr>
          <a:xfrm>
            <a:off x="6334466" y="5978844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 Gateway</a:t>
            </a:r>
            <a:endParaRPr lang="en-US" sz="24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3" name="Striped Right Arrow 4102"/>
          <p:cNvSpPr/>
          <p:nvPr/>
        </p:nvSpPr>
        <p:spPr>
          <a:xfrm>
            <a:off x="4984491" y="4348172"/>
            <a:ext cx="478009" cy="39830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2" name="Striped Right Arrow 291"/>
          <p:cNvSpPr/>
          <p:nvPr/>
        </p:nvSpPr>
        <p:spPr>
          <a:xfrm rot="10800000">
            <a:off x="4953002" y="4738327"/>
            <a:ext cx="478009" cy="39830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5" name="Striped Right Arrow 294"/>
          <p:cNvSpPr/>
          <p:nvPr/>
        </p:nvSpPr>
        <p:spPr>
          <a:xfrm>
            <a:off x="4984491" y="4343400"/>
            <a:ext cx="478009" cy="39830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6" name="Striped Right Arrow 295"/>
          <p:cNvSpPr/>
          <p:nvPr/>
        </p:nvSpPr>
        <p:spPr>
          <a:xfrm rot="10800000">
            <a:off x="4953002" y="4733555"/>
            <a:ext cx="478009" cy="39830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7" name="Striped Right Arrow 296"/>
          <p:cNvSpPr/>
          <p:nvPr/>
        </p:nvSpPr>
        <p:spPr>
          <a:xfrm>
            <a:off x="5008392" y="4343400"/>
            <a:ext cx="478009" cy="39830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8" name="Striped Right Arrow 297"/>
          <p:cNvSpPr/>
          <p:nvPr/>
        </p:nvSpPr>
        <p:spPr>
          <a:xfrm rot="10800000">
            <a:off x="4976903" y="4733555"/>
            <a:ext cx="478009" cy="39830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9" name="Striped Right Arrow 298"/>
          <p:cNvSpPr/>
          <p:nvPr/>
        </p:nvSpPr>
        <p:spPr>
          <a:xfrm>
            <a:off x="5008392" y="4343400"/>
            <a:ext cx="478009" cy="39830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0" name="Striped Right Arrow 299"/>
          <p:cNvSpPr/>
          <p:nvPr/>
        </p:nvSpPr>
        <p:spPr>
          <a:xfrm rot="10800000">
            <a:off x="4976903" y="4733555"/>
            <a:ext cx="478009" cy="39830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1" name="Striped Right Arrow 300"/>
          <p:cNvSpPr/>
          <p:nvPr/>
        </p:nvSpPr>
        <p:spPr>
          <a:xfrm>
            <a:off x="5008392" y="4393138"/>
            <a:ext cx="478009" cy="39830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2" name="Striped Right Arrow 301"/>
          <p:cNvSpPr/>
          <p:nvPr/>
        </p:nvSpPr>
        <p:spPr>
          <a:xfrm rot="10800000">
            <a:off x="4976903" y="4783293"/>
            <a:ext cx="478009" cy="39830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3" name="Striped Right Arrow 302"/>
          <p:cNvSpPr/>
          <p:nvPr/>
        </p:nvSpPr>
        <p:spPr>
          <a:xfrm>
            <a:off x="5008392" y="4343400"/>
            <a:ext cx="478009" cy="39830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4" name="Striped Right Arrow 303"/>
          <p:cNvSpPr/>
          <p:nvPr/>
        </p:nvSpPr>
        <p:spPr>
          <a:xfrm rot="10800000">
            <a:off x="4976903" y="4733555"/>
            <a:ext cx="478009" cy="39830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5" name="Striped Right Arrow 304"/>
          <p:cNvSpPr/>
          <p:nvPr/>
        </p:nvSpPr>
        <p:spPr>
          <a:xfrm>
            <a:off x="5008392" y="4343400"/>
            <a:ext cx="478009" cy="39830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6" name="Striped Right Arrow 305"/>
          <p:cNvSpPr/>
          <p:nvPr/>
        </p:nvSpPr>
        <p:spPr>
          <a:xfrm rot="10800000">
            <a:off x="4976903" y="4733555"/>
            <a:ext cx="478009" cy="39830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04" name="Bent Arrow 4103"/>
          <p:cNvSpPr/>
          <p:nvPr/>
        </p:nvSpPr>
        <p:spPr>
          <a:xfrm rot="16200000">
            <a:off x="54328" y="3470196"/>
            <a:ext cx="1648684" cy="1051487"/>
          </a:xfrm>
          <a:prstGeom prst="bentArrow">
            <a:avLst>
              <a:gd name="adj1" fmla="val 15846"/>
              <a:gd name="adj2" fmla="val 13557"/>
              <a:gd name="adj3" fmla="val 21948"/>
              <a:gd name="adj4" fmla="val 3459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1" name="Rounded Rectangular Callout 310"/>
          <p:cNvSpPr/>
          <p:nvPr/>
        </p:nvSpPr>
        <p:spPr>
          <a:xfrm>
            <a:off x="1280198" y="259014"/>
            <a:ext cx="3610914" cy="1044224"/>
          </a:xfrm>
          <a:prstGeom prst="wedgeRoundRectCallout">
            <a:avLst>
              <a:gd name="adj1" fmla="val -40054"/>
              <a:gd name="adj2" fmla="val 13337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Airavata will complete the experiment &amp; return me the results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9" name="Bent Arrow 4108"/>
          <p:cNvSpPr/>
          <p:nvPr/>
        </p:nvSpPr>
        <p:spPr>
          <a:xfrm flipH="1">
            <a:off x="1667208" y="2873382"/>
            <a:ext cx="1163809" cy="1198518"/>
          </a:xfrm>
          <a:prstGeom prst="bentArrow">
            <a:avLst>
              <a:gd name="adj1" fmla="val 9837"/>
              <a:gd name="adj2" fmla="val 9837"/>
              <a:gd name="adj3" fmla="val 13973"/>
              <a:gd name="adj4" fmla="val 20317"/>
            </a:avLst>
          </a:prstGeom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TextBox 4109"/>
          <p:cNvSpPr txBox="1"/>
          <p:nvPr/>
        </p:nvSpPr>
        <p:spPr>
          <a:xfrm>
            <a:off x="152401" y="278564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Results</a:t>
            </a:r>
            <a:endParaRPr lang="en-US" sz="16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2868720" y="3318879"/>
            <a:ext cx="2499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Progress of the experiment</a:t>
            </a:r>
            <a:endParaRPr lang="en-US" sz="16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8" name="Rounded Rectangular Callout 317"/>
          <p:cNvSpPr/>
          <p:nvPr/>
        </p:nvSpPr>
        <p:spPr>
          <a:xfrm>
            <a:off x="1280198" y="251176"/>
            <a:ext cx="3610914" cy="1044224"/>
          </a:xfrm>
          <a:prstGeom prst="wedgeRoundRectCallout">
            <a:avLst>
              <a:gd name="adj1" fmla="val -39922"/>
              <a:gd name="adj2" fmla="val 13559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… and while I wait for results, Airavata will notify me with progress updates of my experiment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Shape 153"/>
          <p:cNvSpPr/>
          <p:nvPr/>
        </p:nvSpPr>
        <p:spPr>
          <a:xfrm>
            <a:off x="5833940" y="577869"/>
            <a:ext cx="2559088" cy="2285988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9666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0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0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4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8" dur="indefinite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5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 tmFilter="0, 0; .2, .5; .8, .5; 1, 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500" autoRev="1" fill="hold"/>
                                        <p:tgtEl>
                                          <p:spTgt spid="4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  <p:bldP spid="53" grpId="0" animBg="1"/>
      <p:bldP spid="53" grpId="1" animBg="1"/>
      <p:bldP spid="8" grpId="0" animBg="1"/>
      <p:bldP spid="8" grpId="1" animBg="1"/>
      <p:bldP spid="4099" grpId="0" animBg="1"/>
      <p:bldP spid="4100" grpId="0"/>
      <p:bldP spid="4103" grpId="0" animBg="1"/>
      <p:bldP spid="292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4104" grpId="0" animBg="1"/>
      <p:bldP spid="311" grpId="0" animBg="1"/>
      <p:bldP spid="4109" grpId="0" animBg="1"/>
      <p:bldP spid="4110" grpId="0"/>
      <p:bldP spid="317" grpId="0"/>
      <p:bldP spid="318" grpId="0" animBg="1"/>
      <p:bldP spid="31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ounded Rectangle 212"/>
          <p:cNvSpPr/>
          <p:nvPr/>
        </p:nvSpPr>
        <p:spPr>
          <a:xfrm>
            <a:off x="2553153" y="3110089"/>
            <a:ext cx="6361726" cy="2628531"/>
          </a:xfrm>
          <a:prstGeom prst="roundRect">
            <a:avLst>
              <a:gd name="adj" fmla="val 7264"/>
            </a:avLst>
          </a:prstGeom>
          <a:solidFill>
            <a:schemeClr val="lt1">
              <a:alpha val="62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8" l="9877" r="93827">
                        <a14:foregroundMark x1="43210" y1="83978" x2="43210" y2="8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06" y="316720"/>
            <a:ext cx="7715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ounded Rectangular Callout 52"/>
          <p:cNvSpPr/>
          <p:nvPr/>
        </p:nvSpPr>
        <p:spPr>
          <a:xfrm>
            <a:off x="3459012" y="261883"/>
            <a:ext cx="3610914" cy="1044224"/>
          </a:xfrm>
          <a:prstGeom prst="wedgeRoundRectCallout">
            <a:avLst>
              <a:gd name="adj1" fmla="val -62136"/>
              <a:gd name="adj2" fmla="val 2498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Let’s look closely how </a:t>
            </a:r>
            <a:r>
              <a:rPr lang="en-US" sz="1800" kern="1200" dirty="0" err="1" smtClean="0">
                <a:solidFill>
                  <a:prstClr val="black"/>
                </a:solidFill>
                <a:latin typeface="Calibri"/>
              </a:rPr>
              <a:t>Airavata</a:t>
            </a: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manages workflows.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102" name="Group 4101"/>
          <p:cNvGrpSpPr/>
          <p:nvPr/>
        </p:nvGrpSpPr>
        <p:grpSpPr>
          <a:xfrm>
            <a:off x="1172915" y="3444855"/>
            <a:ext cx="1310987" cy="896407"/>
            <a:chOff x="1678741" y="2111383"/>
            <a:chExt cx="1310987" cy="896407"/>
          </a:xfrm>
        </p:grpSpPr>
        <p:grpSp>
          <p:nvGrpSpPr>
            <p:cNvPr id="2" name="Group 1"/>
            <p:cNvGrpSpPr/>
            <p:nvPr/>
          </p:nvGrpSpPr>
          <p:grpSpPr>
            <a:xfrm>
              <a:off x="1678741" y="2111383"/>
              <a:ext cx="1305171" cy="761999"/>
              <a:chOff x="1524000" y="4267199"/>
              <a:chExt cx="5638800" cy="2630523"/>
            </a:xfrm>
          </p:grpSpPr>
          <p:sp>
            <p:nvSpPr>
              <p:cNvPr id="3093" name="Rounded Rectangle 3092"/>
              <p:cNvSpPr/>
              <p:nvPr/>
            </p:nvSpPr>
            <p:spPr>
              <a:xfrm>
                <a:off x="1524000" y="4267199"/>
                <a:ext cx="5638800" cy="2630523"/>
              </a:xfrm>
              <a:prstGeom prst="roundRect">
                <a:avLst>
                  <a:gd name="adj" fmla="val 8176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990" l="955" r="96999">
                            <a14:backgroundMark x1="43793" y1="44444" x2="43793" y2="4444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H="1" flipV="1">
                <a:off x="1762999" y="4419600"/>
                <a:ext cx="5236999" cy="2121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2611611" y="2549532"/>
              <a:ext cx="304800" cy="323850"/>
              <a:chOff x="6019800" y="4267200"/>
              <a:chExt cx="609600" cy="685800"/>
            </a:xfrm>
          </p:grpSpPr>
          <p:sp>
            <p:nvSpPr>
              <p:cNvPr id="12" name="Round Diagonal Corner Rectangle 11"/>
              <p:cNvSpPr/>
              <p:nvPr/>
            </p:nvSpPr>
            <p:spPr>
              <a:xfrm>
                <a:off x="6019800" y="4267200"/>
                <a:ext cx="609600" cy="685800"/>
              </a:xfrm>
              <a:prstGeom prst="round2Diag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6105079" y="44196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105079" y="44958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105079" y="45720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105079" y="46482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105079" y="47244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105079" y="48006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2684928" y="2683940"/>
              <a:ext cx="304800" cy="323850"/>
              <a:chOff x="6019800" y="4267200"/>
              <a:chExt cx="609600" cy="685800"/>
            </a:xfrm>
          </p:grpSpPr>
          <p:sp>
            <p:nvSpPr>
              <p:cNvPr id="20" name="Round Diagonal Corner Rectangle 19"/>
              <p:cNvSpPr/>
              <p:nvPr/>
            </p:nvSpPr>
            <p:spPr>
              <a:xfrm>
                <a:off x="6019800" y="4267200"/>
                <a:ext cx="609600" cy="685800"/>
              </a:xfrm>
              <a:prstGeom prst="round2Diag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6105079" y="44196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105079" y="44958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105079" y="45720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105079" y="46482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105079" y="47244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105079" y="48006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ight Arrow 7"/>
          <p:cNvSpPr/>
          <p:nvPr/>
        </p:nvSpPr>
        <p:spPr>
          <a:xfrm>
            <a:off x="1559134" y="4303726"/>
            <a:ext cx="427317" cy="38629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77003" y="3313095"/>
            <a:ext cx="2285999" cy="2422229"/>
            <a:chOff x="5854642" y="3810000"/>
            <a:chExt cx="2486703" cy="2422229"/>
          </a:xfrm>
        </p:grpSpPr>
        <p:sp>
          <p:nvSpPr>
            <p:cNvPr id="4099" name="Cloud 4098"/>
            <p:cNvSpPr/>
            <p:nvPr/>
          </p:nvSpPr>
          <p:spPr>
            <a:xfrm>
              <a:off x="5854642" y="3810000"/>
              <a:ext cx="2486703" cy="2056334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495616" y="5121545"/>
              <a:ext cx="481950" cy="326887"/>
              <a:chOff x="5944796" y="5183471"/>
              <a:chExt cx="838200" cy="609600"/>
            </a:xfrm>
          </p:grpSpPr>
          <p:grpSp>
            <p:nvGrpSpPr>
              <p:cNvPr id="157" name="Group 156"/>
              <p:cNvGrpSpPr/>
              <p:nvPr/>
            </p:nvGrpSpPr>
            <p:grpSpPr>
              <a:xfrm>
                <a:off x="5944796" y="5183471"/>
                <a:ext cx="838200" cy="609600"/>
                <a:chOff x="5867400" y="1219200"/>
                <a:chExt cx="1066800" cy="762000"/>
              </a:xfrm>
            </p:grpSpPr>
            <p:sp>
              <p:nvSpPr>
                <p:cNvPr id="158" name="Rounded Rectangle 157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b="1" u="sng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9" name="Rounded Rectangle 158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b="1" u="sng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6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5197" y="5400222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1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7305" l="0" r="100000">
                            <a14:backgroundMark x1="14286" y1="6122" x2="14286" y2="6122"/>
                            <a14:backgroundMark x1="89796" y1="12245" x2="89796" y2="12245"/>
                            <a14:backgroundMark x1="69388" y1="38776" x2="69388" y2="38776"/>
                            <a14:backgroundMark x1="32653" y1="28571" x2="32653" y2="28571"/>
                            <a14:backgroundMark x1="53061" y1="51020" x2="53061" y2="51020"/>
                            <a14:backgroundMark x1="59184" y1="81633" x2="59184" y2="81633"/>
                            <a14:backgroundMark x1="28571" y1="65306" x2="28571" y2="653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1976" y="5396366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7682045" y="4899303"/>
              <a:ext cx="481950" cy="326887"/>
              <a:chOff x="4343244" y="4817422"/>
              <a:chExt cx="838200" cy="609600"/>
            </a:xfrm>
          </p:grpSpPr>
          <p:grpSp>
            <p:nvGrpSpPr>
              <p:cNvPr id="162" name="Group 161"/>
              <p:cNvGrpSpPr/>
              <p:nvPr/>
            </p:nvGrpSpPr>
            <p:grpSpPr>
              <a:xfrm>
                <a:off x="4343244" y="4817422"/>
                <a:ext cx="838200" cy="609600"/>
                <a:chOff x="5867400" y="1219200"/>
                <a:chExt cx="1066800" cy="762000"/>
              </a:xfrm>
            </p:grpSpPr>
            <p:sp>
              <p:nvSpPr>
                <p:cNvPr id="163" name="Rounded Rectangle 162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4" name="Rounded Rectangle 163"/>
                <p:cNvSpPr/>
                <p:nvPr/>
              </p:nvSpPr>
              <p:spPr>
                <a:xfrm>
                  <a:off x="5868830" y="1219202"/>
                  <a:ext cx="1065361" cy="15239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65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559" y="5034173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6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7305" l="0" r="100000">
                            <a14:backgroundMark x1="12245" y1="12245" x2="12245" y2="12245"/>
                            <a14:backgroundMark x1="36735" y1="32653" x2="36735" y2="32653"/>
                            <a14:backgroundMark x1="30612" y1="61224" x2="30612" y2="61224"/>
                            <a14:backgroundMark x1="63265" y1="67347" x2="63265" y2="67347"/>
                            <a14:backgroundMark x1="77551" y1="40816" x2="77551" y2="40816"/>
                            <a14:backgroundMark x1="91837" y1="14286" x2="91837" y2="14286"/>
                            <a14:backgroundMark x1="53061" y1="48980" x2="53061" y2="48980"/>
                            <a14:backgroundMark x1="40816" y1="2041" x2="40816" y2="20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0409" y="5030317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7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>
                            <a14:backgroundMark x1="69388" y1="40816" x2="69388" y2="40816"/>
                            <a14:backgroundMark x1="69388" y1="71429" x2="69388" y2="71429"/>
                            <a14:backgroundMark x1="26531" y1="61224" x2="26531" y2="61224"/>
                            <a14:backgroundMark x1="34694" y1="36735" x2="34694" y2="36735"/>
                            <a14:backgroundMark x1="14286" y1="10204" x2="14286" y2="10204"/>
                            <a14:backgroundMark x1="83673" y1="8163" x2="83673" y2="8163"/>
                            <a14:backgroundMark x1="91837" y1="91837" x2="91837" y2="91837"/>
                            <a14:backgroundMark x1="42857" y1="4082" x2="42857" y2="40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1227" y="4980750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7139186" y="5284988"/>
              <a:ext cx="481950" cy="326887"/>
              <a:chOff x="3013931" y="5536167"/>
              <a:chExt cx="838200" cy="609600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3013931" y="5536167"/>
                <a:ext cx="838200" cy="609600"/>
                <a:chOff x="5867400" y="1219200"/>
                <a:chExt cx="1066800" cy="762000"/>
              </a:xfrm>
            </p:grpSpPr>
            <p:sp>
              <p:nvSpPr>
                <p:cNvPr id="169" name="Rounded Rectangle 168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0" name="Rounded Rectangle 169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71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4332" y="5752918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2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>
                            <a14:foregroundMark x1="65306" y1="55102" x2="65306" y2="55102"/>
                            <a14:backgroundMark x1="16327" y1="8163" x2="16327" y2="8163"/>
                            <a14:backgroundMark x1="91837" y1="10204" x2="91837" y2="10204"/>
                            <a14:backgroundMark x1="91837" y1="89796" x2="91837" y2="89796"/>
                            <a14:backgroundMark x1="65306" y1="73469" x2="65306" y2="73469"/>
                            <a14:backgroundMark x1="75510" y1="40816" x2="75510" y2="40816"/>
                            <a14:backgroundMark x1="40816" y1="32653" x2="40816" y2="32653"/>
                            <a14:backgroundMark x1="28571" y1="67347" x2="28571" y2="67347"/>
                            <a14:backgroundMark x1="42857" y1="6122" x2="42857" y2="6122"/>
                            <a14:backgroundMark x1="55102" y1="4082" x2="55102" y2="4082"/>
                            <a14:backgroundMark x1="51020" y1="48980" x2="51020" y2="48980"/>
                            <a14:backgroundMark x1="44898" y1="93878" x2="44898" y2="93878"/>
                            <a14:backgroundMark x1="53061" y1="93878" x2="53061" y2="93878"/>
                            <a14:backgroundMark x1="8163" y1="51020" x2="8163" y2="510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1111" y="5914979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097" name="Group 4096"/>
            <p:cNvGrpSpPr/>
            <p:nvPr/>
          </p:nvGrpSpPr>
          <p:grpSpPr>
            <a:xfrm>
              <a:off x="7034043" y="4718128"/>
              <a:ext cx="481950" cy="326887"/>
              <a:chOff x="3431901" y="6629400"/>
              <a:chExt cx="838200" cy="609600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3431901" y="6629400"/>
                <a:ext cx="838200" cy="609600"/>
                <a:chOff x="5867400" y="1219200"/>
                <a:chExt cx="1066800" cy="762000"/>
              </a:xfrm>
            </p:grpSpPr>
            <p:sp>
              <p:nvSpPr>
                <p:cNvPr id="174" name="Rounded Rectangle 173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5" name="Rounded Rectangle 174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76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0061" y="6819900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7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7305" l="0" r="100000">
                            <a14:backgroundMark x1="44898" y1="28571" x2="44898" y2="28571"/>
                            <a14:backgroundMark x1="30612" y1="65306" x2="30612" y2="65306"/>
                            <a14:backgroundMark x1="63265" y1="73469" x2="63265" y2="73469"/>
                            <a14:backgroundMark x1="75510" y1="44898" x2="75510" y2="44898"/>
                            <a14:backgroundMark x1="53061" y1="48980" x2="53061" y2="48980"/>
                            <a14:backgroundMark x1="85714" y1="12245" x2="85714" y2="12245"/>
                            <a14:backgroundMark x1="8163" y1="6122" x2="8163" y2="6122"/>
                            <a14:backgroundMark x1="40816" y1="4082" x2="40816" y2="40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8151" y="6810375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8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7305" l="0" r="100000">
                            <a14:backgroundMark x1="65306" y1="38776" x2="65306" y2="38776"/>
                            <a14:backgroundMark x1="59184" y1="77551" x2="59184" y2="77551"/>
                            <a14:backgroundMark x1="26531" y1="61224" x2="26531" y2="61224"/>
                            <a14:backgroundMark x1="36735" y1="34694" x2="36735" y2="34694"/>
                            <a14:backgroundMark x1="16327" y1="10204" x2="16327" y2="10204"/>
                            <a14:backgroundMark x1="87755" y1="8163" x2="87755" y2="8163"/>
                            <a14:backgroundMark x1="42857" y1="4082" x2="42857" y2="4082"/>
                            <a14:backgroundMark x1="51020" y1="51020" x2="51020" y2="510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3336" y="7005037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6882480" y="4168147"/>
              <a:ext cx="481950" cy="326887"/>
              <a:chOff x="5945926" y="6629400"/>
              <a:chExt cx="838200" cy="609600"/>
            </a:xfrm>
          </p:grpSpPr>
          <p:grpSp>
            <p:nvGrpSpPr>
              <p:cNvPr id="179" name="Group 178"/>
              <p:cNvGrpSpPr/>
              <p:nvPr/>
            </p:nvGrpSpPr>
            <p:grpSpPr>
              <a:xfrm>
                <a:off x="5945926" y="6629400"/>
                <a:ext cx="838200" cy="609600"/>
                <a:chOff x="5867400" y="1219200"/>
                <a:chExt cx="1066800" cy="762000"/>
              </a:xfrm>
            </p:grpSpPr>
            <p:sp>
              <p:nvSpPr>
                <p:cNvPr id="180" name="Rounded Rectangle 179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1" name="Rounded Rectangle 180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82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8272" y="6818772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096" name="Group 4095"/>
            <p:cNvGrpSpPr/>
            <p:nvPr/>
          </p:nvGrpSpPr>
          <p:grpSpPr>
            <a:xfrm>
              <a:off x="7588940" y="4233019"/>
              <a:ext cx="481950" cy="326887"/>
              <a:chOff x="4583726" y="5935361"/>
              <a:chExt cx="838200" cy="609600"/>
            </a:xfrm>
          </p:grpSpPr>
          <p:grpSp>
            <p:nvGrpSpPr>
              <p:cNvPr id="183" name="Group 182"/>
              <p:cNvGrpSpPr/>
              <p:nvPr/>
            </p:nvGrpSpPr>
            <p:grpSpPr>
              <a:xfrm>
                <a:off x="4583726" y="5935361"/>
                <a:ext cx="838200" cy="609600"/>
                <a:chOff x="5867400" y="1219200"/>
                <a:chExt cx="1066800" cy="762000"/>
              </a:xfrm>
            </p:grpSpPr>
            <p:sp>
              <p:nvSpPr>
                <p:cNvPr id="184" name="Rounded Rectangle 183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5" name="Rounded Rectangle 184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86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8872" y="6087761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7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96552" l="0" r="9482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5651" y="6266861"/>
                <a:ext cx="241299" cy="241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6378577" y="4566453"/>
              <a:ext cx="481950" cy="326887"/>
              <a:chOff x="1413294" y="5536167"/>
              <a:chExt cx="838200" cy="609600"/>
            </a:xfrm>
          </p:grpSpPr>
          <p:grpSp>
            <p:nvGrpSpPr>
              <p:cNvPr id="188" name="Group 187"/>
              <p:cNvGrpSpPr/>
              <p:nvPr/>
            </p:nvGrpSpPr>
            <p:grpSpPr>
              <a:xfrm>
                <a:off x="1413294" y="5536167"/>
                <a:ext cx="838200" cy="609600"/>
                <a:chOff x="5867400" y="1219200"/>
                <a:chExt cx="1066800" cy="762000"/>
              </a:xfrm>
            </p:grpSpPr>
            <p:sp>
              <p:nvSpPr>
                <p:cNvPr id="189" name="Rounded Rectangle 188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0" name="Rounded Rectangle 189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91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5640" y="5725539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00" name="TextBox 4099"/>
            <p:cNvSpPr txBox="1"/>
            <p:nvPr/>
          </p:nvSpPr>
          <p:spPr>
            <a:xfrm>
              <a:off x="6157807" y="5770564"/>
              <a:ext cx="20283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The Gateway</a:t>
              </a:r>
              <a:endParaRPr lang="en-US" sz="2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43601" y="3898613"/>
            <a:ext cx="509498" cy="788461"/>
            <a:chOff x="5480763" y="3496693"/>
            <a:chExt cx="509498" cy="788461"/>
          </a:xfrm>
        </p:grpSpPr>
        <p:sp>
          <p:nvSpPr>
            <p:cNvPr id="305" name="Striped Right Arrow 304"/>
            <p:cNvSpPr/>
            <p:nvPr/>
          </p:nvSpPr>
          <p:spPr>
            <a:xfrm>
              <a:off x="5512252" y="3496693"/>
              <a:ext cx="478009" cy="398306"/>
            </a:xfrm>
            <a:prstGeom prst="strip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6" name="Striped Right Arrow 305"/>
            <p:cNvSpPr/>
            <p:nvPr/>
          </p:nvSpPr>
          <p:spPr>
            <a:xfrm rot="10800000">
              <a:off x="5480763" y="3886848"/>
              <a:ext cx="478009" cy="398306"/>
            </a:xfrm>
            <a:prstGeom prst="strip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14401" y="5304118"/>
            <a:ext cx="1209298" cy="431800"/>
            <a:chOff x="441618" y="4598431"/>
            <a:chExt cx="1209298" cy="431800"/>
          </a:xfrm>
        </p:grpSpPr>
        <p:grpSp>
          <p:nvGrpSpPr>
            <p:cNvPr id="4105" name="Group 4104"/>
            <p:cNvGrpSpPr/>
            <p:nvPr/>
          </p:nvGrpSpPr>
          <p:grpSpPr>
            <a:xfrm>
              <a:off x="441618" y="4598431"/>
              <a:ext cx="436880" cy="431800"/>
              <a:chOff x="7152710" y="621515"/>
              <a:chExt cx="436880" cy="431800"/>
            </a:xfrm>
          </p:grpSpPr>
          <p:grpSp>
            <p:nvGrpSpPr>
              <p:cNvPr id="265" name="Group 264"/>
              <p:cNvGrpSpPr/>
              <p:nvPr/>
            </p:nvGrpSpPr>
            <p:grpSpPr>
              <a:xfrm>
                <a:off x="7152710" y="621515"/>
                <a:ext cx="304800" cy="323850"/>
                <a:chOff x="6019800" y="4267200"/>
                <a:chExt cx="609600" cy="685800"/>
              </a:xfrm>
            </p:grpSpPr>
            <p:sp>
              <p:nvSpPr>
                <p:cNvPr id="266" name="Round Diagonal Corner Rectangle 265"/>
                <p:cNvSpPr/>
                <p:nvPr/>
              </p:nvSpPr>
              <p:spPr>
                <a:xfrm>
                  <a:off x="6019800" y="4267200"/>
                  <a:ext cx="609600" cy="685800"/>
                </a:xfrm>
                <a:prstGeom prst="round2DiagRect">
                  <a:avLst/>
                </a:prstGeom>
                <a:ln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267" name="Straight Connector 266"/>
                <p:cNvCxnSpPr/>
                <p:nvPr/>
              </p:nvCxnSpPr>
              <p:spPr>
                <a:xfrm>
                  <a:off x="6105079" y="44196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>
                  <a:off x="6105079" y="44958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>
                  <a:off x="6105079" y="45720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>
                  <a:off x="6105079" y="46482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>
                  <a:off x="6105079" y="47244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>
                  <a:off x="6105079" y="48006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73" name="Group 272"/>
              <p:cNvGrpSpPr/>
              <p:nvPr/>
            </p:nvGrpSpPr>
            <p:grpSpPr>
              <a:xfrm>
                <a:off x="7284790" y="729465"/>
                <a:ext cx="304800" cy="323850"/>
                <a:chOff x="6019800" y="4267200"/>
                <a:chExt cx="609600" cy="685800"/>
              </a:xfrm>
            </p:grpSpPr>
            <p:sp>
              <p:nvSpPr>
                <p:cNvPr id="274" name="Round Diagonal Corner Rectangle 273"/>
                <p:cNvSpPr/>
                <p:nvPr/>
              </p:nvSpPr>
              <p:spPr>
                <a:xfrm>
                  <a:off x="6019800" y="4267200"/>
                  <a:ext cx="609600" cy="685800"/>
                </a:xfrm>
                <a:prstGeom prst="round2DiagRect">
                  <a:avLst/>
                </a:prstGeom>
                <a:ln>
                  <a:prstDash val="sysDot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275" name="Straight Connector 274"/>
                <p:cNvCxnSpPr/>
                <p:nvPr/>
              </p:nvCxnSpPr>
              <p:spPr>
                <a:xfrm>
                  <a:off x="6105079" y="44196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>
                  <a:off x="6105079" y="44958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277" name="Straight Connector 276"/>
                <p:cNvCxnSpPr/>
                <p:nvPr/>
              </p:nvCxnSpPr>
              <p:spPr>
                <a:xfrm>
                  <a:off x="6105079" y="45720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>
                  <a:off x="6105079" y="46482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>
                  <a:off x="6105079" y="47244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>
                <a:xfrm>
                  <a:off x="6105079" y="48006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</p:grpSp>
        </p:grpSp>
        <p:sp>
          <p:nvSpPr>
            <p:cNvPr id="4110" name="TextBox 4109"/>
            <p:cNvSpPr txBox="1"/>
            <p:nvPr/>
          </p:nvSpPr>
          <p:spPr>
            <a:xfrm>
              <a:off x="850697" y="4616526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Results</a:t>
              </a:r>
              <a:endParaRPr lang="en-US" sz="1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3003" y="3455979"/>
            <a:ext cx="491617" cy="1295400"/>
            <a:chOff x="386881" y="3124200"/>
            <a:chExt cx="491617" cy="1295400"/>
          </a:xfrm>
        </p:grpSpPr>
        <p:sp>
          <p:nvSpPr>
            <p:cNvPr id="10" name="Smiley Face 9"/>
            <p:cNvSpPr/>
            <p:nvPr/>
          </p:nvSpPr>
          <p:spPr>
            <a:xfrm>
              <a:off x="414249" y="3124200"/>
              <a:ext cx="436880" cy="472009"/>
            </a:xfrm>
            <a:prstGeom prst="smileyFac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26898" y="3596209"/>
              <a:ext cx="411583" cy="823391"/>
              <a:chOff x="401669" y="3596209"/>
              <a:chExt cx="411583" cy="823391"/>
            </a:xfrm>
          </p:grpSpPr>
          <p:cxnSp>
            <p:nvCxnSpPr>
              <p:cNvPr id="33" name="Straight Connector 32"/>
              <p:cNvCxnSpPr>
                <a:stCxn id="10" idx="4"/>
              </p:cNvCxnSpPr>
              <p:nvPr/>
            </p:nvCxnSpPr>
            <p:spPr>
              <a:xfrm flipH="1">
                <a:off x="605321" y="3596209"/>
                <a:ext cx="2139" cy="62647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05321" y="4208733"/>
                <a:ext cx="207931" cy="2102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H="1">
                <a:off x="401669" y="4209387"/>
                <a:ext cx="207931" cy="2102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cxnSp>
          <p:nvCxnSpPr>
            <p:cNvPr id="48" name="Straight Connector 47"/>
            <p:cNvCxnSpPr/>
            <p:nvPr/>
          </p:nvCxnSpPr>
          <p:spPr>
            <a:xfrm>
              <a:off x="386881" y="3687459"/>
              <a:ext cx="49161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55" name="U-Turn Arrow 54"/>
          <p:cNvSpPr/>
          <p:nvPr/>
        </p:nvSpPr>
        <p:spPr>
          <a:xfrm flipH="1">
            <a:off x="555085" y="2560217"/>
            <a:ext cx="3645528" cy="870432"/>
          </a:xfrm>
          <a:prstGeom prst="uturnArrow">
            <a:avLst>
              <a:gd name="adj1" fmla="val 13942"/>
              <a:gd name="adj2" fmla="val 16707"/>
              <a:gd name="adj3" fmla="val 23157"/>
              <a:gd name="adj4" fmla="val 29006"/>
              <a:gd name="adj5" fmla="val 71314"/>
            </a:avLst>
          </a:prstGeom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U-Turn Arrow 211"/>
          <p:cNvSpPr/>
          <p:nvPr/>
        </p:nvSpPr>
        <p:spPr>
          <a:xfrm flipH="1" flipV="1">
            <a:off x="525807" y="4897718"/>
            <a:ext cx="3710420" cy="1045882"/>
          </a:xfrm>
          <a:prstGeom prst="uturnArrow">
            <a:avLst>
              <a:gd name="adj1" fmla="val 13942"/>
              <a:gd name="adj2" fmla="val 15728"/>
              <a:gd name="adj3" fmla="val 20977"/>
              <a:gd name="adj4" fmla="val 16171"/>
              <a:gd name="adj5" fmla="val 95378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954103" y="2687918"/>
            <a:ext cx="2234395" cy="338554"/>
            <a:chOff x="954103" y="2286000"/>
            <a:chExt cx="2234395" cy="338554"/>
          </a:xfrm>
        </p:grpSpPr>
        <p:sp>
          <p:nvSpPr>
            <p:cNvPr id="317" name="TextBox 316"/>
            <p:cNvSpPr txBox="1"/>
            <p:nvPr/>
          </p:nvSpPr>
          <p:spPr>
            <a:xfrm>
              <a:off x="1244336" y="2286000"/>
              <a:ext cx="1944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Experiment progress</a:t>
              </a:r>
              <a:endParaRPr lang="en-US" sz="1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954103" y="2366210"/>
              <a:ext cx="331931" cy="224590"/>
              <a:chOff x="4864768" y="5791200"/>
              <a:chExt cx="399701" cy="3048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871297" y="5791200"/>
                <a:ext cx="393172" cy="304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4864768" y="5791200"/>
                <a:ext cx="397043" cy="160421"/>
              </a:xfrm>
              <a:custGeom>
                <a:avLst/>
                <a:gdLst>
                  <a:gd name="connsiteX0" fmla="*/ 0 w 397043"/>
                  <a:gd name="connsiteY0" fmla="*/ 0 h 160421"/>
                  <a:gd name="connsiteX1" fmla="*/ 208548 w 397043"/>
                  <a:gd name="connsiteY1" fmla="*/ 160421 h 160421"/>
                  <a:gd name="connsiteX2" fmla="*/ 397043 w 397043"/>
                  <a:gd name="connsiteY2" fmla="*/ 0 h 160421"/>
                  <a:gd name="connsiteX3" fmla="*/ 397043 w 397043"/>
                  <a:gd name="connsiteY3" fmla="*/ 0 h 16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043" h="160421">
                    <a:moveTo>
                      <a:pt x="0" y="0"/>
                    </a:moveTo>
                    <a:cubicBezTo>
                      <a:pt x="71187" y="80210"/>
                      <a:pt x="142374" y="160421"/>
                      <a:pt x="208548" y="160421"/>
                    </a:cubicBezTo>
                    <a:cubicBezTo>
                      <a:pt x="274722" y="160421"/>
                      <a:pt x="397043" y="0"/>
                      <a:pt x="397043" y="0"/>
                    </a:cubicBezTo>
                    <a:lnTo>
                      <a:pt x="397043" y="0"/>
                    </a:lnTo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629874" y="3430651"/>
            <a:ext cx="3212707" cy="1473661"/>
            <a:chOff x="3352800" y="3491758"/>
            <a:chExt cx="3276600" cy="1473661"/>
          </a:xfrm>
        </p:grpSpPr>
        <p:sp>
          <p:nvSpPr>
            <p:cNvPr id="5" name="Rounded Rectangle 4"/>
            <p:cNvSpPr/>
            <p:nvPr/>
          </p:nvSpPr>
          <p:spPr>
            <a:xfrm>
              <a:off x="3352800" y="3491758"/>
              <a:ext cx="3276600" cy="147366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1200" dirty="0" smtClean="0">
                <a:solidFill>
                  <a:prstClr val="white"/>
                </a:solidFill>
                <a:latin typeface="Calibri"/>
              </a:endParaRPr>
            </a:p>
            <a:p>
              <a:pPr algn="ctr"/>
              <a:r>
                <a:rPr lang="en-US" sz="3200" kern="1200" dirty="0" smtClean="0">
                  <a:solidFill>
                    <a:prstClr val="white"/>
                  </a:solidFill>
                  <a:latin typeface="Calibri"/>
                </a:rPr>
                <a:t>Apache Airavata</a:t>
              </a:r>
              <a:endParaRPr lang="en-US" sz="3200" kern="120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>
                          <a14:foregroundMark x1="11733" y1="69340" x2="11733" y2="69340"/>
                          <a14:foregroundMark x1="88800" y1="38679" x2="88800" y2="38679"/>
                          <a14:foregroundMark x1="87867" y1="41038" x2="87867" y2="41038"/>
                          <a14:foregroundMark x1="87467" y1="39151" x2="87467" y2="39151"/>
                          <a14:foregroundMark x1="86800" y1="43396" x2="86800" y2="43396"/>
                          <a14:foregroundMark x1="88133" y1="47170" x2="88133" y2="47170"/>
                          <a14:foregroundMark x1="86800" y1="51415" x2="86800" y2="51415"/>
                          <a14:foregroundMark x1="90533" y1="42925" x2="90533" y2="42925"/>
                          <a14:foregroundMark x1="91600" y1="45283" x2="91600" y2="45283"/>
                          <a14:foregroundMark x1="92000" y1="47170" x2="92000" y2="47170"/>
                          <a14:foregroundMark x1="84400" y1="24528" x2="84400" y2="24528"/>
                          <a14:foregroundMark x1="85733" y1="20283" x2="85733" y2="20283"/>
                          <a14:foregroundMark x1="85600" y1="10849" x2="85600" y2="10849"/>
                          <a14:foregroundMark x1="84933" y1="1887" x2="84933" y2="18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412" y="3771900"/>
              <a:ext cx="1360388" cy="384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98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ounded Rectangle 212"/>
          <p:cNvSpPr/>
          <p:nvPr/>
        </p:nvSpPr>
        <p:spPr>
          <a:xfrm>
            <a:off x="2553153" y="3110089"/>
            <a:ext cx="6361726" cy="2628531"/>
          </a:xfrm>
          <a:prstGeom prst="roundRect">
            <a:avLst>
              <a:gd name="adj" fmla="val 7264"/>
            </a:avLst>
          </a:prstGeom>
          <a:solidFill>
            <a:schemeClr val="lt1">
              <a:alpha val="62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8" l="9877" r="93827">
                        <a14:foregroundMark x1="43210" y1="83978" x2="43210" y2="8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06" y="316720"/>
            <a:ext cx="7715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ounded Rectangular Callout 52"/>
          <p:cNvSpPr/>
          <p:nvPr/>
        </p:nvSpPr>
        <p:spPr>
          <a:xfrm>
            <a:off x="3459012" y="261883"/>
            <a:ext cx="3610914" cy="1044224"/>
          </a:xfrm>
          <a:prstGeom prst="wedgeRoundRectCallout">
            <a:avLst>
              <a:gd name="adj1" fmla="val -62136"/>
              <a:gd name="adj2" fmla="val 2498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Let’s look closely how </a:t>
            </a:r>
            <a:r>
              <a:rPr lang="en-US" sz="1800" kern="1200" dirty="0" err="1" smtClean="0">
                <a:solidFill>
                  <a:prstClr val="black"/>
                </a:solidFill>
                <a:latin typeface="Calibri"/>
              </a:rPr>
              <a:t>Airavata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 manages workflows.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102" name="Group 4101"/>
          <p:cNvGrpSpPr/>
          <p:nvPr/>
        </p:nvGrpSpPr>
        <p:grpSpPr>
          <a:xfrm>
            <a:off x="1172915" y="3444855"/>
            <a:ext cx="1310987" cy="896407"/>
            <a:chOff x="1678741" y="2111383"/>
            <a:chExt cx="1310987" cy="896407"/>
          </a:xfrm>
        </p:grpSpPr>
        <p:grpSp>
          <p:nvGrpSpPr>
            <p:cNvPr id="2" name="Group 1"/>
            <p:cNvGrpSpPr/>
            <p:nvPr/>
          </p:nvGrpSpPr>
          <p:grpSpPr>
            <a:xfrm>
              <a:off x="1678741" y="2111383"/>
              <a:ext cx="1305171" cy="761999"/>
              <a:chOff x="1524000" y="4267199"/>
              <a:chExt cx="5638800" cy="2630523"/>
            </a:xfrm>
          </p:grpSpPr>
          <p:sp>
            <p:nvSpPr>
              <p:cNvPr id="3093" name="Rounded Rectangle 3092"/>
              <p:cNvSpPr/>
              <p:nvPr/>
            </p:nvSpPr>
            <p:spPr>
              <a:xfrm>
                <a:off x="1524000" y="4267199"/>
                <a:ext cx="5638800" cy="2630523"/>
              </a:xfrm>
              <a:prstGeom prst="roundRect">
                <a:avLst>
                  <a:gd name="adj" fmla="val 8176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990" l="955" r="96999">
                            <a14:backgroundMark x1="43793" y1="44444" x2="43793" y2="4444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H="1" flipV="1">
                <a:off x="1762999" y="4419600"/>
                <a:ext cx="5236999" cy="2121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2611611" y="2549532"/>
              <a:ext cx="304800" cy="323850"/>
              <a:chOff x="6019800" y="4267200"/>
              <a:chExt cx="609600" cy="685800"/>
            </a:xfrm>
          </p:grpSpPr>
          <p:sp>
            <p:nvSpPr>
              <p:cNvPr id="12" name="Round Diagonal Corner Rectangle 11"/>
              <p:cNvSpPr/>
              <p:nvPr/>
            </p:nvSpPr>
            <p:spPr>
              <a:xfrm>
                <a:off x="6019800" y="4267200"/>
                <a:ext cx="609600" cy="685800"/>
              </a:xfrm>
              <a:prstGeom prst="round2Diag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6105079" y="44196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105079" y="44958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105079" y="45720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105079" y="46482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105079" y="47244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105079" y="48006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2684928" y="2683940"/>
              <a:ext cx="304800" cy="323850"/>
              <a:chOff x="6019800" y="4267200"/>
              <a:chExt cx="609600" cy="685800"/>
            </a:xfrm>
          </p:grpSpPr>
          <p:sp>
            <p:nvSpPr>
              <p:cNvPr id="20" name="Round Diagonal Corner Rectangle 19"/>
              <p:cNvSpPr/>
              <p:nvPr/>
            </p:nvSpPr>
            <p:spPr>
              <a:xfrm>
                <a:off x="6019800" y="4267200"/>
                <a:ext cx="609600" cy="685800"/>
              </a:xfrm>
              <a:prstGeom prst="round2Diag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6105079" y="44196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105079" y="44958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105079" y="45720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105079" y="46482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105079" y="47244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105079" y="48006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ight Arrow 7"/>
          <p:cNvSpPr/>
          <p:nvPr/>
        </p:nvSpPr>
        <p:spPr>
          <a:xfrm>
            <a:off x="1559134" y="4303726"/>
            <a:ext cx="427317" cy="38629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77003" y="3313095"/>
            <a:ext cx="2285999" cy="2422229"/>
            <a:chOff x="5854642" y="3810000"/>
            <a:chExt cx="2486703" cy="2422229"/>
          </a:xfrm>
        </p:grpSpPr>
        <p:sp>
          <p:nvSpPr>
            <p:cNvPr id="4099" name="Cloud 4098"/>
            <p:cNvSpPr/>
            <p:nvPr/>
          </p:nvSpPr>
          <p:spPr>
            <a:xfrm>
              <a:off x="5854642" y="3810000"/>
              <a:ext cx="2486703" cy="2056334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495616" y="5121545"/>
              <a:ext cx="481950" cy="326887"/>
              <a:chOff x="5944796" y="5183471"/>
              <a:chExt cx="838200" cy="609600"/>
            </a:xfrm>
          </p:grpSpPr>
          <p:grpSp>
            <p:nvGrpSpPr>
              <p:cNvPr id="157" name="Group 156"/>
              <p:cNvGrpSpPr/>
              <p:nvPr/>
            </p:nvGrpSpPr>
            <p:grpSpPr>
              <a:xfrm>
                <a:off x="5944796" y="5183471"/>
                <a:ext cx="838200" cy="609600"/>
                <a:chOff x="5867400" y="1219200"/>
                <a:chExt cx="1066800" cy="762000"/>
              </a:xfrm>
            </p:grpSpPr>
            <p:sp>
              <p:nvSpPr>
                <p:cNvPr id="158" name="Rounded Rectangle 157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b="1" u="sng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9" name="Rounded Rectangle 158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b="1" u="sng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6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5197" y="5400222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1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7305" l="0" r="100000">
                            <a14:backgroundMark x1="14286" y1="6122" x2="14286" y2="6122"/>
                            <a14:backgroundMark x1="89796" y1="12245" x2="89796" y2="12245"/>
                            <a14:backgroundMark x1="69388" y1="38776" x2="69388" y2="38776"/>
                            <a14:backgroundMark x1="32653" y1="28571" x2="32653" y2="28571"/>
                            <a14:backgroundMark x1="53061" y1="51020" x2="53061" y2="51020"/>
                            <a14:backgroundMark x1="59184" y1="81633" x2="59184" y2="81633"/>
                            <a14:backgroundMark x1="28571" y1="65306" x2="28571" y2="653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1976" y="5396366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7682045" y="4899303"/>
              <a:ext cx="481950" cy="326887"/>
              <a:chOff x="4343244" y="4817422"/>
              <a:chExt cx="838200" cy="609600"/>
            </a:xfrm>
          </p:grpSpPr>
          <p:grpSp>
            <p:nvGrpSpPr>
              <p:cNvPr id="162" name="Group 161"/>
              <p:cNvGrpSpPr/>
              <p:nvPr/>
            </p:nvGrpSpPr>
            <p:grpSpPr>
              <a:xfrm>
                <a:off x="4343244" y="4817422"/>
                <a:ext cx="838200" cy="609600"/>
                <a:chOff x="5867400" y="1219200"/>
                <a:chExt cx="1066800" cy="762000"/>
              </a:xfrm>
            </p:grpSpPr>
            <p:sp>
              <p:nvSpPr>
                <p:cNvPr id="163" name="Rounded Rectangle 162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4" name="Rounded Rectangle 163"/>
                <p:cNvSpPr/>
                <p:nvPr/>
              </p:nvSpPr>
              <p:spPr>
                <a:xfrm>
                  <a:off x="5868830" y="1219202"/>
                  <a:ext cx="1065361" cy="15239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65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559" y="5034173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6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7305" l="0" r="100000">
                            <a14:backgroundMark x1="12245" y1="12245" x2="12245" y2="12245"/>
                            <a14:backgroundMark x1="36735" y1="32653" x2="36735" y2="32653"/>
                            <a14:backgroundMark x1="30612" y1="61224" x2="30612" y2="61224"/>
                            <a14:backgroundMark x1="63265" y1="67347" x2="63265" y2="67347"/>
                            <a14:backgroundMark x1="77551" y1="40816" x2="77551" y2="40816"/>
                            <a14:backgroundMark x1="91837" y1="14286" x2="91837" y2="14286"/>
                            <a14:backgroundMark x1="53061" y1="48980" x2="53061" y2="48980"/>
                            <a14:backgroundMark x1="40816" y1="2041" x2="40816" y2="20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0409" y="5030317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7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>
                            <a14:backgroundMark x1="69388" y1="40816" x2="69388" y2="40816"/>
                            <a14:backgroundMark x1="69388" y1="71429" x2="69388" y2="71429"/>
                            <a14:backgroundMark x1="26531" y1="61224" x2="26531" y2="61224"/>
                            <a14:backgroundMark x1="34694" y1="36735" x2="34694" y2="36735"/>
                            <a14:backgroundMark x1="14286" y1="10204" x2="14286" y2="10204"/>
                            <a14:backgroundMark x1="83673" y1="8163" x2="83673" y2="8163"/>
                            <a14:backgroundMark x1="91837" y1="91837" x2="91837" y2="91837"/>
                            <a14:backgroundMark x1="42857" y1="4082" x2="42857" y2="40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1227" y="4980750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7139186" y="5284988"/>
              <a:ext cx="481950" cy="326887"/>
              <a:chOff x="3013931" y="5536167"/>
              <a:chExt cx="838200" cy="609600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3013931" y="5536167"/>
                <a:ext cx="838200" cy="609600"/>
                <a:chOff x="5867400" y="1219200"/>
                <a:chExt cx="1066800" cy="762000"/>
              </a:xfrm>
            </p:grpSpPr>
            <p:sp>
              <p:nvSpPr>
                <p:cNvPr id="169" name="Rounded Rectangle 168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0" name="Rounded Rectangle 169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71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4332" y="5752918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2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>
                            <a14:foregroundMark x1="65306" y1="55102" x2="65306" y2="55102"/>
                            <a14:backgroundMark x1="16327" y1="8163" x2="16327" y2="8163"/>
                            <a14:backgroundMark x1="91837" y1="10204" x2="91837" y2="10204"/>
                            <a14:backgroundMark x1="91837" y1="89796" x2="91837" y2="89796"/>
                            <a14:backgroundMark x1="65306" y1="73469" x2="65306" y2="73469"/>
                            <a14:backgroundMark x1="75510" y1="40816" x2="75510" y2="40816"/>
                            <a14:backgroundMark x1="40816" y1="32653" x2="40816" y2="32653"/>
                            <a14:backgroundMark x1="28571" y1="67347" x2="28571" y2="67347"/>
                            <a14:backgroundMark x1="42857" y1="6122" x2="42857" y2="6122"/>
                            <a14:backgroundMark x1="55102" y1="4082" x2="55102" y2="4082"/>
                            <a14:backgroundMark x1="51020" y1="48980" x2="51020" y2="48980"/>
                            <a14:backgroundMark x1="44898" y1="93878" x2="44898" y2="93878"/>
                            <a14:backgroundMark x1="53061" y1="93878" x2="53061" y2="93878"/>
                            <a14:backgroundMark x1="8163" y1="51020" x2="8163" y2="510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1111" y="5914979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097" name="Group 4096"/>
            <p:cNvGrpSpPr/>
            <p:nvPr/>
          </p:nvGrpSpPr>
          <p:grpSpPr>
            <a:xfrm>
              <a:off x="7034043" y="4718128"/>
              <a:ext cx="481950" cy="326887"/>
              <a:chOff x="3431901" y="6629400"/>
              <a:chExt cx="838200" cy="609600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3431901" y="6629400"/>
                <a:ext cx="838200" cy="609600"/>
                <a:chOff x="5867400" y="1219200"/>
                <a:chExt cx="1066800" cy="762000"/>
              </a:xfrm>
            </p:grpSpPr>
            <p:sp>
              <p:nvSpPr>
                <p:cNvPr id="174" name="Rounded Rectangle 173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5" name="Rounded Rectangle 174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76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0061" y="6819900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7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7305" l="0" r="100000">
                            <a14:backgroundMark x1="44898" y1="28571" x2="44898" y2="28571"/>
                            <a14:backgroundMark x1="30612" y1="65306" x2="30612" y2="65306"/>
                            <a14:backgroundMark x1="63265" y1="73469" x2="63265" y2="73469"/>
                            <a14:backgroundMark x1="75510" y1="44898" x2="75510" y2="44898"/>
                            <a14:backgroundMark x1="53061" y1="48980" x2="53061" y2="48980"/>
                            <a14:backgroundMark x1="85714" y1="12245" x2="85714" y2="12245"/>
                            <a14:backgroundMark x1="8163" y1="6122" x2="8163" y2="6122"/>
                            <a14:backgroundMark x1="40816" y1="4082" x2="40816" y2="40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8151" y="6810375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8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7305" l="0" r="100000">
                            <a14:backgroundMark x1="65306" y1="38776" x2="65306" y2="38776"/>
                            <a14:backgroundMark x1="59184" y1="77551" x2="59184" y2="77551"/>
                            <a14:backgroundMark x1="26531" y1="61224" x2="26531" y2="61224"/>
                            <a14:backgroundMark x1="36735" y1="34694" x2="36735" y2="34694"/>
                            <a14:backgroundMark x1="16327" y1="10204" x2="16327" y2="10204"/>
                            <a14:backgroundMark x1="87755" y1="8163" x2="87755" y2="8163"/>
                            <a14:backgroundMark x1="42857" y1="4082" x2="42857" y2="4082"/>
                            <a14:backgroundMark x1="51020" y1="51020" x2="51020" y2="510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3336" y="7005037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6882480" y="4168147"/>
              <a:ext cx="481950" cy="326887"/>
              <a:chOff x="5945926" y="6629400"/>
              <a:chExt cx="838200" cy="609600"/>
            </a:xfrm>
          </p:grpSpPr>
          <p:grpSp>
            <p:nvGrpSpPr>
              <p:cNvPr id="179" name="Group 178"/>
              <p:cNvGrpSpPr/>
              <p:nvPr/>
            </p:nvGrpSpPr>
            <p:grpSpPr>
              <a:xfrm>
                <a:off x="5945926" y="6629400"/>
                <a:ext cx="838200" cy="609600"/>
                <a:chOff x="5867400" y="1219200"/>
                <a:chExt cx="1066800" cy="762000"/>
              </a:xfrm>
            </p:grpSpPr>
            <p:sp>
              <p:nvSpPr>
                <p:cNvPr id="180" name="Rounded Rectangle 179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1" name="Rounded Rectangle 180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82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8272" y="6818772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096" name="Group 4095"/>
            <p:cNvGrpSpPr/>
            <p:nvPr/>
          </p:nvGrpSpPr>
          <p:grpSpPr>
            <a:xfrm>
              <a:off x="7588940" y="4233019"/>
              <a:ext cx="481950" cy="326887"/>
              <a:chOff x="4583726" y="5935361"/>
              <a:chExt cx="838200" cy="609600"/>
            </a:xfrm>
          </p:grpSpPr>
          <p:grpSp>
            <p:nvGrpSpPr>
              <p:cNvPr id="183" name="Group 182"/>
              <p:cNvGrpSpPr/>
              <p:nvPr/>
            </p:nvGrpSpPr>
            <p:grpSpPr>
              <a:xfrm>
                <a:off x="4583726" y="5935361"/>
                <a:ext cx="838200" cy="609600"/>
                <a:chOff x="5867400" y="1219200"/>
                <a:chExt cx="1066800" cy="762000"/>
              </a:xfrm>
            </p:grpSpPr>
            <p:sp>
              <p:nvSpPr>
                <p:cNvPr id="184" name="Rounded Rectangle 183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5" name="Rounded Rectangle 184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86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8872" y="6087761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7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96552" l="0" r="9482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5651" y="6266861"/>
                <a:ext cx="241299" cy="241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6378577" y="4566453"/>
              <a:ext cx="481950" cy="326887"/>
              <a:chOff x="1413294" y="5536167"/>
              <a:chExt cx="838200" cy="609600"/>
            </a:xfrm>
          </p:grpSpPr>
          <p:grpSp>
            <p:nvGrpSpPr>
              <p:cNvPr id="188" name="Group 187"/>
              <p:cNvGrpSpPr/>
              <p:nvPr/>
            </p:nvGrpSpPr>
            <p:grpSpPr>
              <a:xfrm>
                <a:off x="1413294" y="5536167"/>
                <a:ext cx="838200" cy="609600"/>
                <a:chOff x="5867400" y="1219200"/>
                <a:chExt cx="1066800" cy="762000"/>
              </a:xfrm>
            </p:grpSpPr>
            <p:sp>
              <p:nvSpPr>
                <p:cNvPr id="189" name="Rounded Rectangle 188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0" name="Rounded Rectangle 189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91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5640" y="5725539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00" name="TextBox 4099"/>
            <p:cNvSpPr txBox="1"/>
            <p:nvPr/>
          </p:nvSpPr>
          <p:spPr>
            <a:xfrm>
              <a:off x="6157807" y="5770564"/>
              <a:ext cx="20283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The Gateway</a:t>
              </a:r>
              <a:endParaRPr lang="en-US" sz="2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43601" y="3898613"/>
            <a:ext cx="509498" cy="788461"/>
            <a:chOff x="5480763" y="3496693"/>
            <a:chExt cx="509498" cy="788461"/>
          </a:xfrm>
        </p:grpSpPr>
        <p:sp>
          <p:nvSpPr>
            <p:cNvPr id="305" name="Striped Right Arrow 304"/>
            <p:cNvSpPr/>
            <p:nvPr/>
          </p:nvSpPr>
          <p:spPr>
            <a:xfrm>
              <a:off x="5512252" y="3496693"/>
              <a:ext cx="478009" cy="398306"/>
            </a:xfrm>
            <a:prstGeom prst="strip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6" name="Striped Right Arrow 305"/>
            <p:cNvSpPr/>
            <p:nvPr/>
          </p:nvSpPr>
          <p:spPr>
            <a:xfrm rot="10800000">
              <a:off x="5480763" y="3886848"/>
              <a:ext cx="478009" cy="398306"/>
            </a:xfrm>
            <a:prstGeom prst="strip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14401" y="5304118"/>
            <a:ext cx="1209298" cy="431800"/>
            <a:chOff x="441618" y="4598431"/>
            <a:chExt cx="1209298" cy="431800"/>
          </a:xfrm>
        </p:grpSpPr>
        <p:grpSp>
          <p:nvGrpSpPr>
            <p:cNvPr id="4105" name="Group 4104"/>
            <p:cNvGrpSpPr/>
            <p:nvPr/>
          </p:nvGrpSpPr>
          <p:grpSpPr>
            <a:xfrm>
              <a:off x="441618" y="4598431"/>
              <a:ext cx="436880" cy="431800"/>
              <a:chOff x="7152710" y="621515"/>
              <a:chExt cx="436880" cy="431800"/>
            </a:xfrm>
          </p:grpSpPr>
          <p:grpSp>
            <p:nvGrpSpPr>
              <p:cNvPr id="265" name="Group 264"/>
              <p:cNvGrpSpPr/>
              <p:nvPr/>
            </p:nvGrpSpPr>
            <p:grpSpPr>
              <a:xfrm>
                <a:off x="7152710" y="621515"/>
                <a:ext cx="304800" cy="323850"/>
                <a:chOff x="6019800" y="4267200"/>
                <a:chExt cx="609600" cy="685800"/>
              </a:xfrm>
            </p:grpSpPr>
            <p:sp>
              <p:nvSpPr>
                <p:cNvPr id="266" name="Round Diagonal Corner Rectangle 265"/>
                <p:cNvSpPr/>
                <p:nvPr/>
              </p:nvSpPr>
              <p:spPr>
                <a:xfrm>
                  <a:off x="6019800" y="4267200"/>
                  <a:ext cx="609600" cy="685800"/>
                </a:xfrm>
                <a:prstGeom prst="round2DiagRect">
                  <a:avLst/>
                </a:prstGeom>
                <a:ln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267" name="Straight Connector 266"/>
                <p:cNvCxnSpPr/>
                <p:nvPr/>
              </p:nvCxnSpPr>
              <p:spPr>
                <a:xfrm>
                  <a:off x="6105079" y="44196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>
                  <a:off x="6105079" y="44958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>
                  <a:off x="6105079" y="45720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>
                  <a:off x="6105079" y="46482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>
                  <a:off x="6105079" y="47244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>
                  <a:off x="6105079" y="48006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73" name="Group 272"/>
              <p:cNvGrpSpPr/>
              <p:nvPr/>
            </p:nvGrpSpPr>
            <p:grpSpPr>
              <a:xfrm>
                <a:off x="7284790" y="729465"/>
                <a:ext cx="304800" cy="323850"/>
                <a:chOff x="6019800" y="4267200"/>
                <a:chExt cx="609600" cy="685800"/>
              </a:xfrm>
            </p:grpSpPr>
            <p:sp>
              <p:nvSpPr>
                <p:cNvPr id="274" name="Round Diagonal Corner Rectangle 273"/>
                <p:cNvSpPr/>
                <p:nvPr/>
              </p:nvSpPr>
              <p:spPr>
                <a:xfrm>
                  <a:off x="6019800" y="4267200"/>
                  <a:ext cx="609600" cy="685800"/>
                </a:xfrm>
                <a:prstGeom prst="round2DiagRect">
                  <a:avLst/>
                </a:prstGeom>
                <a:ln>
                  <a:prstDash val="sysDot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275" name="Straight Connector 274"/>
                <p:cNvCxnSpPr/>
                <p:nvPr/>
              </p:nvCxnSpPr>
              <p:spPr>
                <a:xfrm>
                  <a:off x="6105079" y="44196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>
                  <a:off x="6105079" y="44958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277" name="Straight Connector 276"/>
                <p:cNvCxnSpPr/>
                <p:nvPr/>
              </p:nvCxnSpPr>
              <p:spPr>
                <a:xfrm>
                  <a:off x="6105079" y="45720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>
                  <a:off x="6105079" y="46482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>
                  <a:off x="6105079" y="47244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>
                <a:xfrm>
                  <a:off x="6105079" y="4800600"/>
                  <a:ext cx="393827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</p:grpSp>
        </p:grpSp>
        <p:sp>
          <p:nvSpPr>
            <p:cNvPr id="4110" name="TextBox 4109"/>
            <p:cNvSpPr txBox="1"/>
            <p:nvPr/>
          </p:nvSpPr>
          <p:spPr>
            <a:xfrm>
              <a:off x="850697" y="4616526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Results</a:t>
              </a:r>
              <a:endParaRPr lang="en-US" sz="1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3003" y="3455979"/>
            <a:ext cx="491617" cy="1295400"/>
            <a:chOff x="386881" y="3124200"/>
            <a:chExt cx="491617" cy="1295400"/>
          </a:xfrm>
        </p:grpSpPr>
        <p:sp>
          <p:nvSpPr>
            <p:cNvPr id="10" name="Smiley Face 9"/>
            <p:cNvSpPr/>
            <p:nvPr/>
          </p:nvSpPr>
          <p:spPr>
            <a:xfrm>
              <a:off x="414249" y="3124200"/>
              <a:ext cx="436880" cy="472009"/>
            </a:xfrm>
            <a:prstGeom prst="smileyFac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26898" y="3596209"/>
              <a:ext cx="411583" cy="823391"/>
              <a:chOff x="401669" y="3596209"/>
              <a:chExt cx="411583" cy="823391"/>
            </a:xfrm>
          </p:grpSpPr>
          <p:cxnSp>
            <p:nvCxnSpPr>
              <p:cNvPr id="33" name="Straight Connector 32"/>
              <p:cNvCxnSpPr>
                <a:stCxn id="10" idx="4"/>
              </p:cNvCxnSpPr>
              <p:nvPr/>
            </p:nvCxnSpPr>
            <p:spPr>
              <a:xfrm flipH="1">
                <a:off x="605321" y="3596209"/>
                <a:ext cx="2139" cy="62647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05321" y="4208733"/>
                <a:ext cx="207931" cy="2102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H="1">
                <a:off x="401669" y="4209387"/>
                <a:ext cx="207931" cy="2102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cxnSp>
          <p:nvCxnSpPr>
            <p:cNvPr id="48" name="Straight Connector 47"/>
            <p:cNvCxnSpPr/>
            <p:nvPr/>
          </p:nvCxnSpPr>
          <p:spPr>
            <a:xfrm>
              <a:off x="386881" y="3687459"/>
              <a:ext cx="49161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55" name="U-Turn Arrow 54"/>
          <p:cNvSpPr/>
          <p:nvPr/>
        </p:nvSpPr>
        <p:spPr>
          <a:xfrm flipH="1">
            <a:off x="555085" y="2560217"/>
            <a:ext cx="3645528" cy="870432"/>
          </a:xfrm>
          <a:prstGeom prst="uturnArrow">
            <a:avLst>
              <a:gd name="adj1" fmla="val 13942"/>
              <a:gd name="adj2" fmla="val 16707"/>
              <a:gd name="adj3" fmla="val 23157"/>
              <a:gd name="adj4" fmla="val 29006"/>
              <a:gd name="adj5" fmla="val 71314"/>
            </a:avLst>
          </a:prstGeom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U-Turn Arrow 211"/>
          <p:cNvSpPr/>
          <p:nvPr/>
        </p:nvSpPr>
        <p:spPr>
          <a:xfrm flipH="1" flipV="1">
            <a:off x="525807" y="4897718"/>
            <a:ext cx="3710420" cy="1045882"/>
          </a:xfrm>
          <a:prstGeom prst="uturnArrow">
            <a:avLst>
              <a:gd name="adj1" fmla="val 13942"/>
              <a:gd name="adj2" fmla="val 15728"/>
              <a:gd name="adj3" fmla="val 20977"/>
              <a:gd name="adj4" fmla="val 16171"/>
              <a:gd name="adj5" fmla="val 95378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954103" y="2687918"/>
            <a:ext cx="2234395" cy="338554"/>
            <a:chOff x="954103" y="2286000"/>
            <a:chExt cx="2234395" cy="338554"/>
          </a:xfrm>
        </p:grpSpPr>
        <p:sp>
          <p:nvSpPr>
            <p:cNvPr id="317" name="TextBox 316"/>
            <p:cNvSpPr txBox="1"/>
            <p:nvPr/>
          </p:nvSpPr>
          <p:spPr>
            <a:xfrm>
              <a:off x="1244336" y="2286000"/>
              <a:ext cx="1944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Experiment progress</a:t>
              </a:r>
              <a:endParaRPr lang="en-US" sz="1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954103" y="2366210"/>
              <a:ext cx="331931" cy="224590"/>
              <a:chOff x="4864768" y="5791200"/>
              <a:chExt cx="399701" cy="3048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871297" y="5791200"/>
                <a:ext cx="393172" cy="304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4864768" y="5791200"/>
                <a:ext cx="397043" cy="160421"/>
              </a:xfrm>
              <a:custGeom>
                <a:avLst/>
                <a:gdLst>
                  <a:gd name="connsiteX0" fmla="*/ 0 w 397043"/>
                  <a:gd name="connsiteY0" fmla="*/ 0 h 160421"/>
                  <a:gd name="connsiteX1" fmla="*/ 208548 w 397043"/>
                  <a:gd name="connsiteY1" fmla="*/ 160421 h 160421"/>
                  <a:gd name="connsiteX2" fmla="*/ 397043 w 397043"/>
                  <a:gd name="connsiteY2" fmla="*/ 0 h 160421"/>
                  <a:gd name="connsiteX3" fmla="*/ 397043 w 397043"/>
                  <a:gd name="connsiteY3" fmla="*/ 0 h 16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043" h="160421">
                    <a:moveTo>
                      <a:pt x="0" y="0"/>
                    </a:moveTo>
                    <a:cubicBezTo>
                      <a:pt x="71187" y="80210"/>
                      <a:pt x="142374" y="160421"/>
                      <a:pt x="208548" y="160421"/>
                    </a:cubicBezTo>
                    <a:cubicBezTo>
                      <a:pt x="274722" y="160421"/>
                      <a:pt x="397043" y="0"/>
                      <a:pt x="397043" y="0"/>
                    </a:cubicBezTo>
                    <a:lnTo>
                      <a:pt x="397043" y="0"/>
                    </a:lnTo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" name="Rounded Rectangle 4"/>
          <p:cNvSpPr/>
          <p:nvPr/>
        </p:nvSpPr>
        <p:spPr>
          <a:xfrm>
            <a:off x="2629874" y="3430651"/>
            <a:ext cx="3212707" cy="14736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1200" dirty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7107" y1="77778" x2="7107" y2="77778"/>
                        <a14:foregroundMark x1="11675" y1="73016" x2="11675" y2="73016"/>
                        <a14:foregroundMark x1="22335" y1="77778" x2="22335" y2="77778"/>
                        <a14:foregroundMark x1="28934" y1="69841" x2="28934" y2="69841"/>
                        <a14:foregroundMark x1="32487" y1="68254" x2="32487" y2="68254"/>
                        <a14:foregroundMark x1="40102" y1="71429" x2="40102" y2="71429"/>
                        <a14:foregroundMark x1="52284" y1="69841" x2="52284" y2="69841"/>
                        <a14:foregroundMark x1="59391" y1="73016" x2="59391" y2="73016"/>
                        <a14:foregroundMark x1="63452" y1="71429" x2="63452" y2="71429"/>
                        <a14:foregroundMark x1="71066" y1="84127" x2="71066" y2="84127"/>
                        <a14:foregroundMark x1="76650" y1="85714" x2="76650" y2="85714"/>
                        <a14:foregroundMark x1="84264" y1="79365" x2="84264" y2="79365"/>
                        <a14:foregroundMark x1="88325" y1="69841" x2="88325" y2="69841"/>
                        <a14:foregroundMark x1="95939" y1="77778" x2="95939" y2="77778"/>
                        <a14:foregroundMark x1="59898" y1="63492" x2="59898" y2="63492"/>
                        <a14:foregroundMark x1="71066" y1="77778" x2="71066" y2="77778"/>
                        <a14:backgroundMark x1="7107" y1="17460" x2="7107" y2="17460"/>
                        <a14:backgroundMark x1="13198" y1="33333" x2="13198" y2="33333"/>
                        <a14:backgroundMark x1="17259" y1="34921" x2="17259" y2="34921"/>
                        <a14:backgroundMark x1="18782" y1="20635" x2="18782" y2="20635"/>
                        <a14:backgroundMark x1="27411" y1="23810" x2="27411" y2="23810"/>
                        <a14:backgroundMark x1="36548" y1="12698" x2="36548" y2="12698"/>
                        <a14:backgroundMark x1="83249" y1="33333" x2="83249" y2="33333"/>
                        <a14:backgroundMark x1="69543" y1="42857" x2="69543" y2="42857"/>
                        <a14:backgroundMark x1="69543" y1="47619" x2="69543" y2="47619"/>
                        <a14:backgroundMark x1="74619" y1="46032" x2="74619" y2="46032"/>
                        <a14:backgroundMark x1="82741" y1="44444" x2="82741" y2="44444"/>
                        <a14:backgroundMark x1="88325" y1="36508" x2="88325" y2="36508"/>
                        <a14:backgroundMark x1="52284" y1="9524" x2="52284" y2="9524"/>
                        <a14:backgroundMark x1="58376" y1="6349" x2="58376" y2="6349"/>
                        <a14:backgroundMark x1="65482" y1="52381" x2="65482" y2="52381"/>
                        <a14:backgroundMark x1="5584" y1="71429" x2="5584" y2="71429"/>
                        <a14:backgroundMark x1="13706" y1="79365" x2="13706" y2="79365"/>
                        <a14:backgroundMark x1="20812" y1="82540" x2="20812" y2="82540"/>
                        <a14:backgroundMark x1="42132" y1="73016" x2="42132" y2="73016"/>
                        <a14:backgroundMark x1="41117" y1="74603" x2="41117" y2="74603"/>
                        <a14:backgroundMark x1="53299" y1="73016" x2="53299" y2="73016"/>
                        <a14:backgroundMark x1="82234" y1="82540" x2="82234" y2="82540"/>
                        <a14:backgroundMark x1="94924" y1="82540" x2="94924" y2="82540"/>
                        <a14:backgroundMark x1="64467" y1="95238" x2="64467" y2="95238"/>
                        <a14:backgroundMark x1="68528" y1="82540" x2="68528" y2="82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2296032" cy="73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62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3"/>
                                        </p:tgtEl>
                                      </p:cBhvr>
                                      <p:by x="10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8 0.03331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3.85576E-6 L 0.08334 0.31068 " pathEditMode="relative" ptsTypes="AA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55" grpId="0" animBg="1"/>
      <p:bldP spid="212" grpId="0" animBg="1"/>
      <p:bldP spid="5" grpId="0" animBg="1"/>
      <p:bldP spid="5" grpId="1" animBg="1"/>
      <p:bldP spid="5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ounded Rectangle 212"/>
          <p:cNvSpPr/>
          <p:nvPr/>
        </p:nvSpPr>
        <p:spPr>
          <a:xfrm>
            <a:off x="2553153" y="2040745"/>
            <a:ext cx="6361726" cy="4664857"/>
          </a:xfrm>
          <a:prstGeom prst="roundRect">
            <a:avLst>
              <a:gd name="adj" fmla="val 7264"/>
            </a:avLst>
          </a:prstGeom>
          <a:solidFill>
            <a:schemeClr val="lt1">
              <a:alpha val="62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8" l="9877" r="93827">
                        <a14:foregroundMark x1="43210" y1="83978" x2="43210" y2="8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06" y="316720"/>
            <a:ext cx="7715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ounded Rectangular Callout 52"/>
          <p:cNvSpPr/>
          <p:nvPr/>
        </p:nvSpPr>
        <p:spPr>
          <a:xfrm>
            <a:off x="3459012" y="261883"/>
            <a:ext cx="3610914" cy="1044224"/>
          </a:xfrm>
          <a:prstGeom prst="wedgeRoundRectCallout">
            <a:avLst>
              <a:gd name="adj1" fmla="val -62136"/>
              <a:gd name="adj2" fmla="val 2498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Airavata main has 4 components…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102" name="Group 4101"/>
          <p:cNvGrpSpPr/>
          <p:nvPr/>
        </p:nvGrpSpPr>
        <p:grpSpPr>
          <a:xfrm>
            <a:off x="1172915" y="3444855"/>
            <a:ext cx="1310987" cy="896407"/>
            <a:chOff x="1678741" y="2111383"/>
            <a:chExt cx="1310987" cy="896407"/>
          </a:xfrm>
        </p:grpSpPr>
        <p:grpSp>
          <p:nvGrpSpPr>
            <p:cNvPr id="2" name="Group 1"/>
            <p:cNvGrpSpPr/>
            <p:nvPr/>
          </p:nvGrpSpPr>
          <p:grpSpPr>
            <a:xfrm>
              <a:off x="1678741" y="2111383"/>
              <a:ext cx="1305171" cy="761999"/>
              <a:chOff x="1524000" y="4267199"/>
              <a:chExt cx="5638800" cy="2630523"/>
            </a:xfrm>
          </p:grpSpPr>
          <p:sp>
            <p:nvSpPr>
              <p:cNvPr id="3093" name="Rounded Rectangle 3092"/>
              <p:cNvSpPr/>
              <p:nvPr/>
            </p:nvSpPr>
            <p:spPr>
              <a:xfrm>
                <a:off x="1524000" y="4267199"/>
                <a:ext cx="5638800" cy="2630523"/>
              </a:xfrm>
              <a:prstGeom prst="roundRect">
                <a:avLst>
                  <a:gd name="adj" fmla="val 8176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990" l="955" r="96999">
                            <a14:backgroundMark x1="43793" y1="44444" x2="43793" y2="4444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H="1" flipV="1">
                <a:off x="1762999" y="4419600"/>
                <a:ext cx="5236999" cy="2121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2611611" y="2549532"/>
              <a:ext cx="304800" cy="323850"/>
              <a:chOff x="6019800" y="4267200"/>
              <a:chExt cx="609600" cy="685800"/>
            </a:xfrm>
          </p:grpSpPr>
          <p:sp>
            <p:nvSpPr>
              <p:cNvPr id="12" name="Round Diagonal Corner Rectangle 11"/>
              <p:cNvSpPr/>
              <p:nvPr/>
            </p:nvSpPr>
            <p:spPr>
              <a:xfrm>
                <a:off x="6019800" y="4267200"/>
                <a:ext cx="609600" cy="685800"/>
              </a:xfrm>
              <a:prstGeom prst="round2Diag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6105079" y="44196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105079" y="44958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105079" y="45720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105079" y="46482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105079" y="47244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105079" y="48006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2684928" y="2683940"/>
              <a:ext cx="304800" cy="323850"/>
              <a:chOff x="6019800" y="4267200"/>
              <a:chExt cx="609600" cy="685800"/>
            </a:xfrm>
          </p:grpSpPr>
          <p:sp>
            <p:nvSpPr>
              <p:cNvPr id="20" name="Round Diagonal Corner Rectangle 19"/>
              <p:cNvSpPr/>
              <p:nvPr/>
            </p:nvSpPr>
            <p:spPr>
              <a:xfrm>
                <a:off x="6019800" y="4267200"/>
                <a:ext cx="609600" cy="685800"/>
              </a:xfrm>
              <a:prstGeom prst="round2Diag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6105079" y="44196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105079" y="44958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105079" y="45720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105079" y="46482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105079" y="47244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105079" y="48006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6477003" y="3313095"/>
            <a:ext cx="2285999" cy="2422229"/>
            <a:chOff x="5854642" y="3810000"/>
            <a:chExt cx="2486703" cy="2422229"/>
          </a:xfrm>
        </p:grpSpPr>
        <p:sp>
          <p:nvSpPr>
            <p:cNvPr id="4099" name="Cloud 4098"/>
            <p:cNvSpPr/>
            <p:nvPr/>
          </p:nvSpPr>
          <p:spPr>
            <a:xfrm>
              <a:off x="5854642" y="3810000"/>
              <a:ext cx="2486703" cy="2056334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495616" y="5121545"/>
              <a:ext cx="481950" cy="326887"/>
              <a:chOff x="5944796" y="5183471"/>
              <a:chExt cx="838200" cy="609600"/>
            </a:xfrm>
          </p:grpSpPr>
          <p:grpSp>
            <p:nvGrpSpPr>
              <p:cNvPr id="157" name="Group 156"/>
              <p:cNvGrpSpPr/>
              <p:nvPr/>
            </p:nvGrpSpPr>
            <p:grpSpPr>
              <a:xfrm>
                <a:off x="5944796" y="5183471"/>
                <a:ext cx="838200" cy="609600"/>
                <a:chOff x="5867400" y="1219200"/>
                <a:chExt cx="1066800" cy="762000"/>
              </a:xfrm>
            </p:grpSpPr>
            <p:sp>
              <p:nvSpPr>
                <p:cNvPr id="158" name="Rounded Rectangle 157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b="1" u="sng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9" name="Rounded Rectangle 158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b="1" u="sng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6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5197" y="5400222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1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7305" l="0" r="100000">
                            <a14:backgroundMark x1="14286" y1="6122" x2="14286" y2="6122"/>
                            <a14:backgroundMark x1="89796" y1="12245" x2="89796" y2="12245"/>
                            <a14:backgroundMark x1="69388" y1="38776" x2="69388" y2="38776"/>
                            <a14:backgroundMark x1="32653" y1="28571" x2="32653" y2="28571"/>
                            <a14:backgroundMark x1="53061" y1="51020" x2="53061" y2="51020"/>
                            <a14:backgroundMark x1="59184" y1="81633" x2="59184" y2="81633"/>
                            <a14:backgroundMark x1="28571" y1="65306" x2="28571" y2="653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1976" y="5396366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7682045" y="4899303"/>
              <a:ext cx="481950" cy="326887"/>
              <a:chOff x="4343244" y="4817422"/>
              <a:chExt cx="838200" cy="609600"/>
            </a:xfrm>
          </p:grpSpPr>
          <p:grpSp>
            <p:nvGrpSpPr>
              <p:cNvPr id="162" name="Group 161"/>
              <p:cNvGrpSpPr/>
              <p:nvPr/>
            </p:nvGrpSpPr>
            <p:grpSpPr>
              <a:xfrm>
                <a:off x="4343244" y="4817422"/>
                <a:ext cx="838200" cy="609600"/>
                <a:chOff x="5867400" y="1219200"/>
                <a:chExt cx="1066800" cy="762000"/>
              </a:xfrm>
            </p:grpSpPr>
            <p:sp>
              <p:nvSpPr>
                <p:cNvPr id="163" name="Rounded Rectangle 162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4" name="Rounded Rectangle 163"/>
                <p:cNvSpPr/>
                <p:nvPr/>
              </p:nvSpPr>
              <p:spPr>
                <a:xfrm>
                  <a:off x="5868830" y="1219202"/>
                  <a:ext cx="1065361" cy="15239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65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559" y="5034173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6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7305" l="0" r="100000">
                            <a14:backgroundMark x1="12245" y1="12245" x2="12245" y2="12245"/>
                            <a14:backgroundMark x1="36735" y1="32653" x2="36735" y2="32653"/>
                            <a14:backgroundMark x1="30612" y1="61224" x2="30612" y2="61224"/>
                            <a14:backgroundMark x1="63265" y1="67347" x2="63265" y2="67347"/>
                            <a14:backgroundMark x1="77551" y1="40816" x2="77551" y2="40816"/>
                            <a14:backgroundMark x1="91837" y1="14286" x2="91837" y2="14286"/>
                            <a14:backgroundMark x1="53061" y1="48980" x2="53061" y2="48980"/>
                            <a14:backgroundMark x1="40816" y1="2041" x2="40816" y2="20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0409" y="5030317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7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>
                            <a14:backgroundMark x1="69388" y1="40816" x2="69388" y2="40816"/>
                            <a14:backgroundMark x1="69388" y1="71429" x2="69388" y2="71429"/>
                            <a14:backgroundMark x1="26531" y1="61224" x2="26531" y2="61224"/>
                            <a14:backgroundMark x1="34694" y1="36735" x2="34694" y2="36735"/>
                            <a14:backgroundMark x1="14286" y1="10204" x2="14286" y2="10204"/>
                            <a14:backgroundMark x1="83673" y1="8163" x2="83673" y2="8163"/>
                            <a14:backgroundMark x1="91837" y1="91837" x2="91837" y2="91837"/>
                            <a14:backgroundMark x1="42857" y1="4082" x2="42857" y2="40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1227" y="4980750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7139186" y="5284988"/>
              <a:ext cx="481950" cy="326887"/>
              <a:chOff x="3013931" y="5536167"/>
              <a:chExt cx="838200" cy="609600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3013931" y="5536167"/>
                <a:ext cx="838200" cy="609600"/>
                <a:chOff x="5867400" y="1219200"/>
                <a:chExt cx="1066800" cy="762000"/>
              </a:xfrm>
            </p:grpSpPr>
            <p:sp>
              <p:nvSpPr>
                <p:cNvPr id="169" name="Rounded Rectangle 168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0" name="Rounded Rectangle 169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71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4332" y="5752918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2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>
                            <a14:foregroundMark x1="65306" y1="55102" x2="65306" y2="55102"/>
                            <a14:backgroundMark x1="16327" y1="8163" x2="16327" y2="8163"/>
                            <a14:backgroundMark x1="91837" y1="10204" x2="91837" y2="10204"/>
                            <a14:backgroundMark x1="91837" y1="89796" x2="91837" y2="89796"/>
                            <a14:backgroundMark x1="65306" y1="73469" x2="65306" y2="73469"/>
                            <a14:backgroundMark x1="75510" y1="40816" x2="75510" y2="40816"/>
                            <a14:backgroundMark x1="40816" y1="32653" x2="40816" y2="32653"/>
                            <a14:backgroundMark x1="28571" y1="67347" x2="28571" y2="67347"/>
                            <a14:backgroundMark x1="42857" y1="6122" x2="42857" y2="6122"/>
                            <a14:backgroundMark x1="55102" y1="4082" x2="55102" y2="4082"/>
                            <a14:backgroundMark x1="51020" y1="48980" x2="51020" y2="48980"/>
                            <a14:backgroundMark x1="44898" y1="93878" x2="44898" y2="93878"/>
                            <a14:backgroundMark x1="53061" y1="93878" x2="53061" y2="93878"/>
                            <a14:backgroundMark x1="8163" y1="51020" x2="8163" y2="510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1111" y="5914979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097" name="Group 4096"/>
            <p:cNvGrpSpPr/>
            <p:nvPr/>
          </p:nvGrpSpPr>
          <p:grpSpPr>
            <a:xfrm>
              <a:off x="7034043" y="4718128"/>
              <a:ext cx="481950" cy="326887"/>
              <a:chOff x="3431901" y="6629400"/>
              <a:chExt cx="838200" cy="609600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3431901" y="6629400"/>
                <a:ext cx="838200" cy="609600"/>
                <a:chOff x="5867400" y="1219200"/>
                <a:chExt cx="1066800" cy="762000"/>
              </a:xfrm>
            </p:grpSpPr>
            <p:sp>
              <p:nvSpPr>
                <p:cNvPr id="174" name="Rounded Rectangle 173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5" name="Rounded Rectangle 174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76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0061" y="6819900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7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7305" l="0" r="100000">
                            <a14:backgroundMark x1="44898" y1="28571" x2="44898" y2="28571"/>
                            <a14:backgroundMark x1="30612" y1="65306" x2="30612" y2="65306"/>
                            <a14:backgroundMark x1="63265" y1="73469" x2="63265" y2="73469"/>
                            <a14:backgroundMark x1="75510" y1="44898" x2="75510" y2="44898"/>
                            <a14:backgroundMark x1="53061" y1="48980" x2="53061" y2="48980"/>
                            <a14:backgroundMark x1="85714" y1="12245" x2="85714" y2="12245"/>
                            <a14:backgroundMark x1="8163" y1="6122" x2="8163" y2="6122"/>
                            <a14:backgroundMark x1="40816" y1="4082" x2="40816" y2="40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8151" y="6810375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8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7305" l="0" r="100000">
                            <a14:backgroundMark x1="65306" y1="38776" x2="65306" y2="38776"/>
                            <a14:backgroundMark x1="59184" y1="77551" x2="59184" y2="77551"/>
                            <a14:backgroundMark x1="26531" y1="61224" x2="26531" y2="61224"/>
                            <a14:backgroundMark x1="36735" y1="34694" x2="36735" y2="34694"/>
                            <a14:backgroundMark x1="16327" y1="10204" x2="16327" y2="10204"/>
                            <a14:backgroundMark x1="87755" y1="8163" x2="87755" y2="8163"/>
                            <a14:backgroundMark x1="42857" y1="4082" x2="42857" y2="4082"/>
                            <a14:backgroundMark x1="51020" y1="51020" x2="51020" y2="510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3336" y="7005037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6882480" y="4168147"/>
              <a:ext cx="481950" cy="326887"/>
              <a:chOff x="5945926" y="6629400"/>
              <a:chExt cx="838200" cy="609600"/>
            </a:xfrm>
          </p:grpSpPr>
          <p:grpSp>
            <p:nvGrpSpPr>
              <p:cNvPr id="179" name="Group 178"/>
              <p:cNvGrpSpPr/>
              <p:nvPr/>
            </p:nvGrpSpPr>
            <p:grpSpPr>
              <a:xfrm>
                <a:off x="5945926" y="6629400"/>
                <a:ext cx="838200" cy="609600"/>
                <a:chOff x="5867400" y="1219200"/>
                <a:chExt cx="1066800" cy="762000"/>
              </a:xfrm>
            </p:grpSpPr>
            <p:sp>
              <p:nvSpPr>
                <p:cNvPr id="180" name="Rounded Rectangle 179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1" name="Rounded Rectangle 180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82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8272" y="6818772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096" name="Group 4095"/>
            <p:cNvGrpSpPr/>
            <p:nvPr/>
          </p:nvGrpSpPr>
          <p:grpSpPr>
            <a:xfrm>
              <a:off x="7588940" y="4233019"/>
              <a:ext cx="481950" cy="326887"/>
              <a:chOff x="4583726" y="5935361"/>
              <a:chExt cx="838200" cy="609600"/>
            </a:xfrm>
          </p:grpSpPr>
          <p:grpSp>
            <p:nvGrpSpPr>
              <p:cNvPr id="183" name="Group 182"/>
              <p:cNvGrpSpPr/>
              <p:nvPr/>
            </p:nvGrpSpPr>
            <p:grpSpPr>
              <a:xfrm>
                <a:off x="4583726" y="5935361"/>
                <a:ext cx="838200" cy="609600"/>
                <a:chOff x="5867400" y="1219200"/>
                <a:chExt cx="1066800" cy="762000"/>
              </a:xfrm>
            </p:grpSpPr>
            <p:sp>
              <p:nvSpPr>
                <p:cNvPr id="184" name="Rounded Rectangle 183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5" name="Rounded Rectangle 184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u="sng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86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8872" y="6087761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7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96552" l="0" r="9482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5651" y="6266861"/>
                <a:ext cx="241299" cy="241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6378577" y="4566453"/>
              <a:ext cx="481950" cy="326887"/>
              <a:chOff x="1413294" y="5536167"/>
              <a:chExt cx="838200" cy="609600"/>
            </a:xfrm>
          </p:grpSpPr>
          <p:grpSp>
            <p:nvGrpSpPr>
              <p:cNvPr id="188" name="Group 187"/>
              <p:cNvGrpSpPr/>
              <p:nvPr/>
            </p:nvGrpSpPr>
            <p:grpSpPr>
              <a:xfrm>
                <a:off x="1413294" y="5536167"/>
                <a:ext cx="838200" cy="609600"/>
                <a:chOff x="5867400" y="1219200"/>
                <a:chExt cx="1066800" cy="762000"/>
              </a:xfrm>
            </p:grpSpPr>
            <p:sp>
              <p:nvSpPr>
                <p:cNvPr id="189" name="Rounded Rectangle 188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0" name="Rounded Rectangle 189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91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5640" y="5725539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00" name="TextBox 4099"/>
            <p:cNvSpPr txBox="1"/>
            <p:nvPr/>
          </p:nvSpPr>
          <p:spPr>
            <a:xfrm>
              <a:off x="6157807" y="5770564"/>
              <a:ext cx="20283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The Gateway</a:t>
              </a:r>
              <a:endParaRPr lang="en-US" sz="2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3003" y="3455979"/>
            <a:ext cx="491617" cy="1295400"/>
            <a:chOff x="386881" y="3124200"/>
            <a:chExt cx="491617" cy="1295400"/>
          </a:xfrm>
        </p:grpSpPr>
        <p:sp>
          <p:nvSpPr>
            <p:cNvPr id="10" name="Smiley Face 9"/>
            <p:cNvSpPr/>
            <p:nvPr/>
          </p:nvSpPr>
          <p:spPr>
            <a:xfrm>
              <a:off x="414249" y="3124200"/>
              <a:ext cx="436880" cy="472009"/>
            </a:xfrm>
            <a:prstGeom prst="smileyFac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26898" y="3596209"/>
              <a:ext cx="411583" cy="823391"/>
              <a:chOff x="401669" y="3596209"/>
              <a:chExt cx="411583" cy="823391"/>
            </a:xfrm>
          </p:grpSpPr>
          <p:cxnSp>
            <p:nvCxnSpPr>
              <p:cNvPr id="33" name="Straight Connector 32"/>
              <p:cNvCxnSpPr>
                <a:stCxn id="10" idx="4"/>
              </p:cNvCxnSpPr>
              <p:nvPr/>
            </p:nvCxnSpPr>
            <p:spPr>
              <a:xfrm flipH="1">
                <a:off x="605321" y="3596209"/>
                <a:ext cx="2139" cy="62647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05321" y="4208733"/>
                <a:ext cx="207931" cy="2102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H="1">
                <a:off x="401669" y="4209387"/>
                <a:ext cx="207931" cy="2102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cxnSp>
          <p:nvCxnSpPr>
            <p:cNvPr id="48" name="Straight Connector 47"/>
            <p:cNvCxnSpPr/>
            <p:nvPr/>
          </p:nvCxnSpPr>
          <p:spPr>
            <a:xfrm>
              <a:off x="386881" y="3687459"/>
              <a:ext cx="49161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5" name="Rounded Rectangle 4"/>
          <p:cNvSpPr/>
          <p:nvPr/>
        </p:nvSpPr>
        <p:spPr>
          <a:xfrm>
            <a:off x="2629874" y="2209802"/>
            <a:ext cx="3212707" cy="4343399"/>
          </a:xfrm>
          <a:prstGeom prst="roundRect">
            <a:avLst>
              <a:gd name="adj" fmla="val 9970"/>
            </a:avLst>
          </a:prstGeom>
          <a:solidFill>
            <a:schemeClr val="accent1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1200" dirty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7107" y1="77778" x2="7107" y2="77778"/>
                        <a14:foregroundMark x1="11675" y1="73016" x2="11675" y2="73016"/>
                        <a14:foregroundMark x1="22335" y1="77778" x2="22335" y2="77778"/>
                        <a14:foregroundMark x1="28934" y1="69841" x2="28934" y2="69841"/>
                        <a14:foregroundMark x1="32487" y1="68254" x2="32487" y2="68254"/>
                        <a14:foregroundMark x1="40102" y1="71429" x2="40102" y2="71429"/>
                        <a14:foregroundMark x1="52284" y1="69841" x2="52284" y2="69841"/>
                        <a14:foregroundMark x1="59391" y1="73016" x2="59391" y2="73016"/>
                        <a14:foregroundMark x1="63452" y1="71429" x2="63452" y2="71429"/>
                        <a14:foregroundMark x1="71066" y1="84127" x2="71066" y2="84127"/>
                        <a14:foregroundMark x1="76650" y1="85714" x2="76650" y2="85714"/>
                        <a14:foregroundMark x1="84264" y1="79365" x2="84264" y2="79365"/>
                        <a14:foregroundMark x1="88325" y1="69841" x2="88325" y2="69841"/>
                        <a14:foregroundMark x1="95939" y1="77778" x2="95939" y2="77778"/>
                        <a14:foregroundMark x1="59898" y1="63492" x2="59898" y2="63492"/>
                        <a14:foregroundMark x1="71066" y1="77778" x2="71066" y2="77778"/>
                        <a14:backgroundMark x1="7107" y1="17460" x2="7107" y2="17460"/>
                        <a14:backgroundMark x1="13198" y1="33333" x2="13198" y2="33333"/>
                        <a14:backgroundMark x1="17259" y1="34921" x2="17259" y2="34921"/>
                        <a14:backgroundMark x1="18782" y1="20635" x2="18782" y2="20635"/>
                        <a14:backgroundMark x1="27411" y1="23810" x2="27411" y2="23810"/>
                        <a14:backgroundMark x1="36548" y1="12698" x2="36548" y2="12698"/>
                        <a14:backgroundMark x1="83249" y1="33333" x2="83249" y2="33333"/>
                        <a14:backgroundMark x1="69543" y1="42857" x2="69543" y2="42857"/>
                        <a14:backgroundMark x1="69543" y1="47619" x2="69543" y2="47619"/>
                        <a14:backgroundMark x1="74619" y1="46032" x2="74619" y2="46032"/>
                        <a14:backgroundMark x1="82741" y1="44444" x2="82741" y2="44444"/>
                        <a14:backgroundMark x1="88325" y1="36508" x2="88325" y2="36508"/>
                        <a14:backgroundMark x1="52284" y1="9524" x2="52284" y2="9524"/>
                        <a14:backgroundMark x1="58376" y1="6349" x2="58376" y2="6349"/>
                        <a14:backgroundMark x1="65482" y1="52381" x2="65482" y2="52381"/>
                        <a14:backgroundMark x1="5584" y1="71429" x2="5584" y2="71429"/>
                        <a14:backgroundMark x1="13706" y1="79365" x2="13706" y2="79365"/>
                        <a14:backgroundMark x1="20812" y1="82540" x2="20812" y2="82540"/>
                        <a14:backgroundMark x1="42132" y1="73016" x2="42132" y2="73016"/>
                        <a14:backgroundMark x1="41117" y1="74603" x2="41117" y2="74603"/>
                        <a14:backgroundMark x1="53299" y1="73016" x2="53299" y2="73016"/>
                        <a14:backgroundMark x1="82234" y1="82540" x2="82234" y2="82540"/>
                        <a14:backgroundMark x1="94924" y1="82540" x2="94924" y2="82540"/>
                        <a14:backgroundMark x1="64467" y1="95238" x2="64467" y2="95238"/>
                        <a14:backgroundMark x1="68528" y1="82540" x2="68528" y2="82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169" y="6126748"/>
            <a:ext cx="1095232" cy="35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830855" y="3898613"/>
            <a:ext cx="622243" cy="788461"/>
            <a:chOff x="5480763" y="3496693"/>
            <a:chExt cx="509498" cy="788461"/>
          </a:xfrm>
        </p:grpSpPr>
        <p:sp>
          <p:nvSpPr>
            <p:cNvPr id="305" name="Striped Right Arrow 304"/>
            <p:cNvSpPr/>
            <p:nvPr/>
          </p:nvSpPr>
          <p:spPr>
            <a:xfrm>
              <a:off x="5512252" y="3496693"/>
              <a:ext cx="478009" cy="398306"/>
            </a:xfrm>
            <a:prstGeom prst="strip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6" name="Striped Right Arrow 305"/>
            <p:cNvSpPr/>
            <p:nvPr/>
          </p:nvSpPr>
          <p:spPr>
            <a:xfrm rot="10800000">
              <a:off x="5480763" y="3886848"/>
              <a:ext cx="478009" cy="398306"/>
            </a:xfrm>
            <a:prstGeom prst="strip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2954218" y="4083801"/>
            <a:ext cx="1078554" cy="846830"/>
            <a:chOff x="4113451" y="4974625"/>
            <a:chExt cx="1078554" cy="846830"/>
          </a:xfrm>
        </p:grpSpPr>
        <p:sp>
          <p:nvSpPr>
            <p:cNvPr id="353" name="Rounded Rectangle 352"/>
            <p:cNvSpPr/>
            <p:nvPr/>
          </p:nvSpPr>
          <p:spPr>
            <a:xfrm>
              <a:off x="4113452" y="4974625"/>
              <a:ext cx="1078553" cy="846830"/>
            </a:xfrm>
            <a:prstGeom prst="roundRect">
              <a:avLst>
                <a:gd name="adj" fmla="val 12168"/>
              </a:avLst>
            </a:prstGeom>
            <a:solidFill>
              <a:srgbClr val="E1E8FF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4" name="Curved Up Arrow 353"/>
            <p:cNvSpPr/>
            <p:nvPr/>
          </p:nvSpPr>
          <p:spPr>
            <a:xfrm rot="10800000">
              <a:off x="4259537" y="5037945"/>
              <a:ext cx="276575" cy="123705"/>
            </a:xfrm>
            <a:prstGeom prst="curvedUpArrow">
              <a:avLst>
                <a:gd name="adj1" fmla="val 16601"/>
                <a:gd name="adj2" fmla="val 58465"/>
                <a:gd name="adj3" fmla="val 365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55" name="Group 354"/>
            <p:cNvGrpSpPr/>
            <p:nvPr/>
          </p:nvGrpSpPr>
          <p:grpSpPr>
            <a:xfrm rot="1357383">
              <a:off x="4389436" y="5242920"/>
              <a:ext cx="639764" cy="436357"/>
              <a:chOff x="4405652" y="5261843"/>
              <a:chExt cx="594179" cy="400704"/>
            </a:xfrm>
            <a:solidFill>
              <a:schemeClr val="accent1">
                <a:alpha val="36000"/>
              </a:schemeClr>
            </a:solidFill>
          </p:grpSpPr>
          <p:sp>
            <p:nvSpPr>
              <p:cNvPr id="411" name="Curved Up Arrow 410"/>
              <p:cNvSpPr/>
              <p:nvPr/>
            </p:nvSpPr>
            <p:spPr>
              <a:xfrm rot="2129727" flipH="1" flipV="1">
                <a:off x="4550943" y="5261843"/>
                <a:ext cx="448888" cy="194753"/>
              </a:xfrm>
              <a:prstGeom prst="curvedUpArrow">
                <a:avLst/>
              </a:prstGeom>
              <a:grpFill/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2" name="Curved Up Arrow 411"/>
              <p:cNvSpPr/>
              <p:nvPr/>
            </p:nvSpPr>
            <p:spPr>
              <a:xfrm rot="2129727">
                <a:off x="4405652" y="5467794"/>
                <a:ext cx="448888" cy="194753"/>
              </a:xfrm>
              <a:prstGeom prst="curvedUpArrow">
                <a:avLst/>
              </a:prstGeom>
              <a:grpFill/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56" name="Right Arrow 355"/>
            <p:cNvSpPr/>
            <p:nvPr/>
          </p:nvSpPr>
          <p:spPr>
            <a:xfrm>
              <a:off x="5042337" y="5403391"/>
              <a:ext cx="117118" cy="110035"/>
            </a:xfrm>
            <a:prstGeom prst="rightArrow">
              <a:avLst>
                <a:gd name="adj1" fmla="val 74030"/>
                <a:gd name="adj2" fmla="val 61625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7" name="Down Arrow 356"/>
            <p:cNvSpPr/>
            <p:nvPr/>
          </p:nvSpPr>
          <p:spPr>
            <a:xfrm>
              <a:off x="4648200" y="5735126"/>
              <a:ext cx="45719" cy="60607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58" name="Group 357"/>
            <p:cNvGrpSpPr/>
            <p:nvPr/>
          </p:nvGrpSpPr>
          <p:grpSpPr>
            <a:xfrm>
              <a:off x="4413166" y="5193004"/>
              <a:ext cx="609600" cy="530718"/>
              <a:chOff x="4413166" y="5193004"/>
              <a:chExt cx="609600" cy="530718"/>
            </a:xfrm>
            <a:noFill/>
          </p:grpSpPr>
          <p:sp>
            <p:nvSpPr>
              <p:cNvPr id="393" name="Rounded Rectangle 392"/>
              <p:cNvSpPr/>
              <p:nvPr/>
            </p:nvSpPr>
            <p:spPr>
              <a:xfrm>
                <a:off x="4413166" y="5193004"/>
                <a:ext cx="609600" cy="530718"/>
              </a:xfrm>
              <a:prstGeom prst="roundRect">
                <a:avLst/>
              </a:prstGeom>
              <a:grp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394" name="Group 393"/>
              <p:cNvGrpSpPr/>
              <p:nvPr/>
            </p:nvGrpSpPr>
            <p:grpSpPr>
              <a:xfrm rot="20875042">
                <a:off x="4515710" y="5221042"/>
                <a:ext cx="427079" cy="474642"/>
                <a:chOff x="4588515" y="5197116"/>
                <a:chExt cx="418372" cy="519807"/>
              </a:xfrm>
              <a:grpFill/>
            </p:grpSpPr>
            <p:grpSp>
              <p:nvGrpSpPr>
                <p:cNvPr id="402" name="Group 401"/>
                <p:cNvGrpSpPr/>
                <p:nvPr/>
              </p:nvGrpSpPr>
              <p:grpSpPr>
                <a:xfrm>
                  <a:off x="4588877" y="5203538"/>
                  <a:ext cx="265282" cy="265176"/>
                  <a:chOff x="2935118" y="5611874"/>
                  <a:chExt cx="265282" cy="265176"/>
                </a:xfrm>
                <a:grpFill/>
              </p:grpSpPr>
              <p:sp>
                <p:nvSpPr>
                  <p:cNvPr id="408" name="Oval 407"/>
                  <p:cNvSpPr/>
                  <p:nvPr/>
                </p:nvSpPr>
                <p:spPr>
                  <a:xfrm>
                    <a:off x="2935118" y="5611874"/>
                    <a:ext cx="265282" cy="265176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kern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09" name="Oval 408"/>
                  <p:cNvSpPr/>
                  <p:nvPr/>
                </p:nvSpPr>
                <p:spPr>
                  <a:xfrm>
                    <a:off x="2985844" y="5657189"/>
                    <a:ext cx="182880" cy="182880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kern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0" name="Oval 409"/>
                  <p:cNvSpPr/>
                  <p:nvPr/>
                </p:nvSpPr>
                <p:spPr>
                  <a:xfrm>
                    <a:off x="3033469" y="5699760"/>
                    <a:ext cx="91440" cy="9144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kern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03" name="Freeform 402"/>
                <p:cNvSpPr/>
                <p:nvPr/>
              </p:nvSpPr>
              <p:spPr>
                <a:xfrm>
                  <a:off x="4588515" y="5197116"/>
                  <a:ext cx="418371" cy="519807"/>
                </a:xfrm>
                <a:custGeom>
                  <a:avLst/>
                  <a:gdLst>
                    <a:gd name="connsiteX0" fmla="*/ 31109 w 424756"/>
                    <a:gd name="connsiteY0" fmla="*/ 229753 h 524257"/>
                    <a:gd name="connsiteX1" fmla="*/ 4915 w 424756"/>
                    <a:gd name="connsiteY1" fmla="*/ 179747 h 524257"/>
                    <a:gd name="connsiteX2" fmla="*/ 153 w 424756"/>
                    <a:gd name="connsiteY2" fmla="*/ 129740 h 524257"/>
                    <a:gd name="connsiteX3" fmla="*/ 7297 w 424756"/>
                    <a:gd name="connsiteY3" fmla="*/ 86878 h 524257"/>
                    <a:gd name="connsiteX4" fmla="*/ 28728 w 424756"/>
                    <a:gd name="connsiteY4" fmla="*/ 53540 h 524257"/>
                    <a:gd name="connsiteX5" fmla="*/ 57303 w 424756"/>
                    <a:gd name="connsiteY5" fmla="*/ 24965 h 524257"/>
                    <a:gd name="connsiteX6" fmla="*/ 109690 w 424756"/>
                    <a:gd name="connsiteY6" fmla="*/ 1153 h 524257"/>
                    <a:gd name="connsiteX7" fmla="*/ 173984 w 424756"/>
                    <a:gd name="connsiteY7" fmla="*/ 5915 h 524257"/>
                    <a:gd name="connsiteX8" fmla="*/ 214465 w 424756"/>
                    <a:gd name="connsiteY8" fmla="*/ 24965 h 524257"/>
                    <a:gd name="connsiteX9" fmla="*/ 266853 w 424756"/>
                    <a:gd name="connsiteY9" fmla="*/ 74972 h 524257"/>
                    <a:gd name="connsiteX10" fmla="*/ 416872 w 424756"/>
                    <a:gd name="connsiteY10" fmla="*/ 391678 h 524257"/>
                    <a:gd name="connsiteX11" fmla="*/ 395440 w 424756"/>
                    <a:gd name="connsiteY11" fmla="*/ 503597 h 524257"/>
                    <a:gd name="connsiteX12" fmla="*/ 324003 w 424756"/>
                    <a:gd name="connsiteY12" fmla="*/ 522647 h 524257"/>
                    <a:gd name="connsiteX13" fmla="*/ 247803 w 424756"/>
                    <a:gd name="connsiteY13" fmla="*/ 482165 h 524257"/>
                    <a:gd name="connsiteX14" fmla="*/ 31109 w 424756"/>
                    <a:gd name="connsiteY14" fmla="*/ 229753 h 524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4756" h="524257">
                      <a:moveTo>
                        <a:pt x="31109" y="229753"/>
                      </a:moveTo>
                      <a:cubicBezTo>
                        <a:pt x="-9372" y="179350"/>
                        <a:pt x="10074" y="196416"/>
                        <a:pt x="4915" y="179747"/>
                      </a:cubicBezTo>
                      <a:cubicBezTo>
                        <a:pt x="-244" y="163078"/>
                        <a:pt x="-244" y="145218"/>
                        <a:pt x="153" y="129740"/>
                      </a:cubicBezTo>
                      <a:cubicBezTo>
                        <a:pt x="550" y="114262"/>
                        <a:pt x="2534" y="99578"/>
                        <a:pt x="7297" y="86878"/>
                      </a:cubicBezTo>
                      <a:cubicBezTo>
                        <a:pt x="12060" y="74178"/>
                        <a:pt x="20394" y="63859"/>
                        <a:pt x="28728" y="53540"/>
                      </a:cubicBezTo>
                      <a:cubicBezTo>
                        <a:pt x="37062" y="43221"/>
                        <a:pt x="43809" y="33696"/>
                        <a:pt x="57303" y="24965"/>
                      </a:cubicBezTo>
                      <a:cubicBezTo>
                        <a:pt x="70797" y="16234"/>
                        <a:pt x="90243" y="4328"/>
                        <a:pt x="109690" y="1153"/>
                      </a:cubicBezTo>
                      <a:cubicBezTo>
                        <a:pt x="129137" y="-2022"/>
                        <a:pt x="156521" y="1946"/>
                        <a:pt x="173984" y="5915"/>
                      </a:cubicBezTo>
                      <a:cubicBezTo>
                        <a:pt x="191447" y="9884"/>
                        <a:pt x="198987" y="13456"/>
                        <a:pt x="214465" y="24965"/>
                      </a:cubicBezTo>
                      <a:cubicBezTo>
                        <a:pt x="229943" y="36474"/>
                        <a:pt x="233119" y="13853"/>
                        <a:pt x="266853" y="74972"/>
                      </a:cubicBezTo>
                      <a:cubicBezTo>
                        <a:pt x="300587" y="136091"/>
                        <a:pt x="395441" y="320241"/>
                        <a:pt x="416872" y="391678"/>
                      </a:cubicBezTo>
                      <a:cubicBezTo>
                        <a:pt x="438303" y="463115"/>
                        <a:pt x="410918" y="481769"/>
                        <a:pt x="395440" y="503597"/>
                      </a:cubicBezTo>
                      <a:cubicBezTo>
                        <a:pt x="379962" y="525425"/>
                        <a:pt x="348609" y="526219"/>
                        <a:pt x="324003" y="522647"/>
                      </a:cubicBezTo>
                      <a:cubicBezTo>
                        <a:pt x="299397" y="519075"/>
                        <a:pt x="297412" y="532171"/>
                        <a:pt x="247803" y="482165"/>
                      </a:cubicBezTo>
                      <a:cubicBezTo>
                        <a:pt x="198194" y="432159"/>
                        <a:pt x="71590" y="280156"/>
                        <a:pt x="31109" y="229753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404" name="Group 403"/>
                <p:cNvGrpSpPr/>
                <p:nvPr/>
              </p:nvGrpSpPr>
              <p:grpSpPr>
                <a:xfrm>
                  <a:off x="4833151" y="5543187"/>
                  <a:ext cx="173736" cy="173736"/>
                  <a:chOff x="2935118" y="5611874"/>
                  <a:chExt cx="265282" cy="265176"/>
                </a:xfrm>
                <a:grpFill/>
              </p:grpSpPr>
              <p:sp>
                <p:nvSpPr>
                  <p:cNvPr id="405" name="Oval 404"/>
                  <p:cNvSpPr/>
                  <p:nvPr/>
                </p:nvSpPr>
                <p:spPr>
                  <a:xfrm>
                    <a:off x="2935118" y="5611874"/>
                    <a:ext cx="265282" cy="265176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kern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06" name="Oval 405"/>
                  <p:cNvSpPr/>
                  <p:nvPr/>
                </p:nvSpPr>
                <p:spPr>
                  <a:xfrm>
                    <a:off x="2985844" y="5657189"/>
                    <a:ext cx="182880" cy="182880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kern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07" name="Oval 406"/>
                  <p:cNvSpPr/>
                  <p:nvPr/>
                </p:nvSpPr>
                <p:spPr>
                  <a:xfrm>
                    <a:off x="3033469" y="5699760"/>
                    <a:ext cx="91440" cy="9144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kern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395" name="Group 394"/>
              <p:cNvGrpSpPr/>
              <p:nvPr/>
            </p:nvGrpSpPr>
            <p:grpSpPr>
              <a:xfrm rot="18271815">
                <a:off x="4469359" y="5530170"/>
                <a:ext cx="179746" cy="177393"/>
                <a:chOff x="2935118" y="5611874"/>
                <a:chExt cx="265282" cy="265176"/>
              </a:xfrm>
              <a:grpFill/>
            </p:grpSpPr>
            <p:sp>
              <p:nvSpPr>
                <p:cNvPr id="399" name="Oval 398"/>
                <p:cNvSpPr/>
                <p:nvPr/>
              </p:nvSpPr>
              <p:spPr>
                <a:xfrm>
                  <a:off x="2935118" y="5611874"/>
                  <a:ext cx="265282" cy="265176"/>
                </a:xfrm>
                <a:prstGeom prst="ellipse">
                  <a:avLst/>
                </a:prstGeom>
                <a:grp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0" name="Oval 399"/>
                <p:cNvSpPr/>
                <p:nvPr/>
              </p:nvSpPr>
              <p:spPr>
                <a:xfrm>
                  <a:off x="2985844" y="5657189"/>
                  <a:ext cx="182880" cy="182880"/>
                </a:xfrm>
                <a:prstGeom prst="ellipse">
                  <a:avLst/>
                </a:prstGeom>
                <a:grpFill/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1" name="Oval 400"/>
                <p:cNvSpPr/>
                <p:nvPr/>
              </p:nvSpPr>
              <p:spPr>
                <a:xfrm>
                  <a:off x="3033469" y="5699760"/>
                  <a:ext cx="91440" cy="91440"/>
                </a:xfrm>
                <a:prstGeom prst="ellipse">
                  <a:avLst/>
                </a:prstGeom>
                <a:grp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96" name="Freeform 395"/>
              <p:cNvSpPr/>
              <p:nvPr/>
            </p:nvSpPr>
            <p:spPr>
              <a:xfrm>
                <a:off x="4528930" y="5303519"/>
                <a:ext cx="162912" cy="357123"/>
              </a:xfrm>
              <a:custGeom>
                <a:avLst/>
                <a:gdLst>
                  <a:gd name="connsiteX0" fmla="*/ 76408 w 162912"/>
                  <a:gd name="connsiteY0" fmla="*/ 25719 h 357123"/>
                  <a:gd name="connsiteX1" fmla="*/ 208 w 162912"/>
                  <a:gd name="connsiteY1" fmla="*/ 313850 h 357123"/>
                  <a:gd name="connsiteX2" fmla="*/ 57358 w 162912"/>
                  <a:gd name="connsiteY2" fmla="*/ 330519 h 357123"/>
                  <a:gd name="connsiteX3" fmla="*/ 159751 w 162912"/>
                  <a:gd name="connsiteY3" fmla="*/ 68581 h 357123"/>
                  <a:gd name="connsiteX4" fmla="*/ 131176 w 162912"/>
                  <a:gd name="connsiteY4" fmla="*/ 18575 h 357123"/>
                  <a:gd name="connsiteX5" fmla="*/ 76408 w 162912"/>
                  <a:gd name="connsiteY5" fmla="*/ 25719 h 35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912" h="357123">
                    <a:moveTo>
                      <a:pt x="76408" y="25719"/>
                    </a:moveTo>
                    <a:cubicBezTo>
                      <a:pt x="54580" y="74931"/>
                      <a:pt x="3383" y="263050"/>
                      <a:pt x="208" y="313850"/>
                    </a:cubicBezTo>
                    <a:cubicBezTo>
                      <a:pt x="-2967" y="364650"/>
                      <a:pt x="30767" y="371397"/>
                      <a:pt x="57358" y="330519"/>
                    </a:cubicBezTo>
                    <a:cubicBezTo>
                      <a:pt x="83949" y="289641"/>
                      <a:pt x="147448" y="120572"/>
                      <a:pt x="159751" y="68581"/>
                    </a:cubicBezTo>
                    <a:cubicBezTo>
                      <a:pt x="172054" y="16590"/>
                      <a:pt x="145463" y="25322"/>
                      <a:pt x="131176" y="18575"/>
                    </a:cubicBezTo>
                    <a:cubicBezTo>
                      <a:pt x="116889" y="11828"/>
                      <a:pt x="98236" y="-23493"/>
                      <a:pt x="76408" y="25719"/>
                    </a:cubicBezTo>
                    <a:close/>
                  </a:path>
                </a:pathLst>
              </a:custGeom>
              <a:grpFill/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7" name="Rounded Rectangle 396"/>
              <p:cNvSpPr/>
              <p:nvPr/>
            </p:nvSpPr>
            <p:spPr>
              <a:xfrm>
                <a:off x="4884420" y="5237774"/>
                <a:ext cx="77977" cy="45719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8" name="Rounded Rectangle 397"/>
              <p:cNvSpPr/>
              <p:nvPr/>
            </p:nvSpPr>
            <p:spPr>
              <a:xfrm>
                <a:off x="4884420" y="5291712"/>
                <a:ext cx="77977" cy="45719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59" name="Up-Down Arrow 358"/>
            <p:cNvSpPr/>
            <p:nvPr/>
          </p:nvSpPr>
          <p:spPr>
            <a:xfrm>
              <a:off x="4696077" y="5007328"/>
              <a:ext cx="62161" cy="156669"/>
            </a:xfrm>
            <a:prstGeom prst="up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0" name="Straight Connector 359"/>
            <p:cNvCxnSpPr/>
            <p:nvPr/>
          </p:nvCxnSpPr>
          <p:spPr>
            <a:xfrm>
              <a:off x="4414198" y="5543132"/>
              <a:ext cx="0" cy="11458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>
              <a:off x="4113451" y="5154233"/>
              <a:ext cx="299715" cy="506409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>
              <a:off x="4118213" y="5079205"/>
              <a:ext cx="0" cy="782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3" name="Group 362"/>
            <p:cNvGrpSpPr/>
            <p:nvPr/>
          </p:nvGrpSpPr>
          <p:grpSpPr>
            <a:xfrm rot="3536433">
              <a:off x="4138318" y="5138357"/>
              <a:ext cx="102874" cy="75428"/>
              <a:chOff x="1242965" y="1657350"/>
              <a:chExt cx="838200" cy="609600"/>
            </a:xfrm>
          </p:grpSpPr>
          <p:grpSp>
            <p:nvGrpSpPr>
              <p:cNvPr id="386" name="Group 385"/>
              <p:cNvGrpSpPr/>
              <p:nvPr/>
            </p:nvGrpSpPr>
            <p:grpSpPr>
              <a:xfrm>
                <a:off x="1242965" y="1657350"/>
                <a:ext cx="838200" cy="609600"/>
                <a:chOff x="811982" y="5718417"/>
                <a:chExt cx="838200" cy="609600"/>
              </a:xfrm>
            </p:grpSpPr>
            <p:grpSp>
              <p:nvGrpSpPr>
                <p:cNvPr id="388" name="Group 387"/>
                <p:cNvGrpSpPr/>
                <p:nvPr/>
              </p:nvGrpSpPr>
              <p:grpSpPr>
                <a:xfrm>
                  <a:off x="811982" y="5718417"/>
                  <a:ext cx="838200" cy="609600"/>
                  <a:chOff x="5867400" y="1219200"/>
                  <a:chExt cx="1066800" cy="762000"/>
                </a:xfrm>
              </p:grpSpPr>
              <p:sp>
                <p:nvSpPr>
                  <p:cNvPr id="391" name="Rounded Rectangle 390"/>
                  <p:cNvSpPr/>
                  <p:nvPr/>
                </p:nvSpPr>
                <p:spPr>
                  <a:xfrm>
                    <a:off x="5867400" y="1219200"/>
                    <a:ext cx="1066800" cy="762000"/>
                  </a:xfrm>
                  <a:prstGeom prst="roundRect">
                    <a:avLst/>
                  </a:prstGeom>
                  <a:ln w="9525"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kern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2" name="Rounded Rectangle 391"/>
                  <p:cNvSpPr/>
                  <p:nvPr/>
                </p:nvSpPr>
                <p:spPr>
                  <a:xfrm>
                    <a:off x="5868838" y="1219200"/>
                    <a:ext cx="1065362" cy="152400"/>
                  </a:xfrm>
                  <a:prstGeom prst="roundRect">
                    <a:avLst/>
                  </a:prstGeom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kern="120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389" name="Picture 2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0" b="97305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0142" y="5908917"/>
                  <a:ext cx="357235" cy="35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0" name="Picture 2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backgroundRemoval t="0" b="97305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8232" y="5899392"/>
                  <a:ext cx="204835" cy="205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387" name="Picture 2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400" y="2032987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64" name="Group 363"/>
            <p:cNvGrpSpPr/>
            <p:nvPr/>
          </p:nvGrpSpPr>
          <p:grpSpPr>
            <a:xfrm rot="3536433">
              <a:off x="4205551" y="5249432"/>
              <a:ext cx="102874" cy="75428"/>
              <a:chOff x="1242965" y="1657350"/>
              <a:chExt cx="838200" cy="609600"/>
            </a:xfrm>
          </p:grpSpPr>
          <p:grpSp>
            <p:nvGrpSpPr>
              <p:cNvPr id="379" name="Group 378"/>
              <p:cNvGrpSpPr/>
              <p:nvPr/>
            </p:nvGrpSpPr>
            <p:grpSpPr>
              <a:xfrm>
                <a:off x="1242965" y="1657350"/>
                <a:ext cx="838200" cy="609600"/>
                <a:chOff x="811982" y="5718417"/>
                <a:chExt cx="838200" cy="609600"/>
              </a:xfrm>
            </p:grpSpPr>
            <p:grpSp>
              <p:nvGrpSpPr>
                <p:cNvPr id="381" name="Group 380"/>
                <p:cNvGrpSpPr/>
                <p:nvPr/>
              </p:nvGrpSpPr>
              <p:grpSpPr>
                <a:xfrm>
                  <a:off x="811982" y="5718417"/>
                  <a:ext cx="838200" cy="609600"/>
                  <a:chOff x="5867400" y="1219200"/>
                  <a:chExt cx="1066800" cy="762000"/>
                </a:xfrm>
              </p:grpSpPr>
              <p:sp>
                <p:nvSpPr>
                  <p:cNvPr id="384" name="Rounded Rectangle 383"/>
                  <p:cNvSpPr/>
                  <p:nvPr/>
                </p:nvSpPr>
                <p:spPr>
                  <a:xfrm>
                    <a:off x="5867400" y="1219200"/>
                    <a:ext cx="1066800" cy="762000"/>
                  </a:xfrm>
                  <a:prstGeom prst="roundRect">
                    <a:avLst/>
                  </a:prstGeom>
                  <a:ln w="952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kern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5" name="Rounded Rectangle 384"/>
                  <p:cNvSpPr/>
                  <p:nvPr/>
                </p:nvSpPr>
                <p:spPr>
                  <a:xfrm>
                    <a:off x="5868838" y="1219200"/>
                    <a:ext cx="1065362" cy="152400"/>
                  </a:xfrm>
                  <a:prstGeom prst="roundRect">
                    <a:avLst/>
                  </a:prstGeom>
                  <a:ln w="9525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kern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382" name="Picture 2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0" b="97305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0142" y="5908917"/>
                  <a:ext cx="357235" cy="35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3" name="Picture 2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backgroundRemoval t="0" b="97305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8232" y="5899392"/>
                  <a:ext cx="204835" cy="205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380" name="Picture 2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400" y="2032987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65" name="Group 364"/>
            <p:cNvGrpSpPr/>
            <p:nvPr/>
          </p:nvGrpSpPr>
          <p:grpSpPr>
            <a:xfrm rot="3536433">
              <a:off x="4277267" y="5360158"/>
              <a:ext cx="102874" cy="75428"/>
              <a:chOff x="1242965" y="1657350"/>
              <a:chExt cx="838200" cy="609600"/>
            </a:xfrm>
          </p:grpSpPr>
          <p:grpSp>
            <p:nvGrpSpPr>
              <p:cNvPr id="372" name="Group 371"/>
              <p:cNvGrpSpPr/>
              <p:nvPr/>
            </p:nvGrpSpPr>
            <p:grpSpPr>
              <a:xfrm>
                <a:off x="1242965" y="1657350"/>
                <a:ext cx="838200" cy="609600"/>
                <a:chOff x="811982" y="5718417"/>
                <a:chExt cx="838200" cy="609600"/>
              </a:xfrm>
            </p:grpSpPr>
            <p:grpSp>
              <p:nvGrpSpPr>
                <p:cNvPr id="374" name="Group 373"/>
                <p:cNvGrpSpPr/>
                <p:nvPr/>
              </p:nvGrpSpPr>
              <p:grpSpPr>
                <a:xfrm>
                  <a:off x="811982" y="5718417"/>
                  <a:ext cx="838200" cy="609600"/>
                  <a:chOff x="5867400" y="1219200"/>
                  <a:chExt cx="1066800" cy="762000"/>
                </a:xfrm>
              </p:grpSpPr>
              <p:sp>
                <p:nvSpPr>
                  <p:cNvPr id="377" name="Rounded Rectangle 376"/>
                  <p:cNvSpPr/>
                  <p:nvPr/>
                </p:nvSpPr>
                <p:spPr>
                  <a:xfrm>
                    <a:off x="5867400" y="1219200"/>
                    <a:ext cx="1066800" cy="762000"/>
                  </a:xfrm>
                  <a:prstGeom prst="roundRect">
                    <a:avLst/>
                  </a:prstGeom>
                  <a:ln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kern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8" name="Rounded Rectangle 377"/>
                  <p:cNvSpPr/>
                  <p:nvPr/>
                </p:nvSpPr>
                <p:spPr>
                  <a:xfrm>
                    <a:off x="5868838" y="1219200"/>
                    <a:ext cx="1065362" cy="152400"/>
                  </a:xfrm>
                  <a:prstGeom prst="roundRect">
                    <a:avLst/>
                  </a:prstGeom>
                  <a:ln>
                    <a:solidFill>
                      <a:srgbClr val="2F243C"/>
                    </a:solidFill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kern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375" name="Picture 2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0" b="97305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0142" y="5908917"/>
                  <a:ext cx="357235" cy="35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6" name="Picture 2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backgroundRemoval t="0" b="97305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8232" y="5899392"/>
                  <a:ext cx="204835" cy="205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373" name="Picture 2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400" y="2032987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66" name="Right Arrow 365"/>
            <p:cNvSpPr/>
            <p:nvPr/>
          </p:nvSpPr>
          <p:spPr>
            <a:xfrm rot="3372250">
              <a:off x="4354122" y="5507992"/>
              <a:ext cx="112411" cy="45719"/>
            </a:xfrm>
            <a:prstGeom prst="rightArrow">
              <a:avLst>
                <a:gd name="adj1" fmla="val 98687"/>
                <a:gd name="adj2" fmla="val 436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67" name="Group 366"/>
            <p:cNvGrpSpPr/>
            <p:nvPr/>
          </p:nvGrpSpPr>
          <p:grpSpPr>
            <a:xfrm>
              <a:off x="4195087" y="5651146"/>
              <a:ext cx="130923" cy="122585"/>
              <a:chOff x="3876675" y="5660641"/>
              <a:chExt cx="130923" cy="122585"/>
            </a:xfrm>
          </p:grpSpPr>
          <p:sp>
            <p:nvSpPr>
              <p:cNvPr id="368" name="Trapezoid 367"/>
              <p:cNvSpPr/>
              <p:nvPr/>
            </p:nvSpPr>
            <p:spPr>
              <a:xfrm>
                <a:off x="3876675" y="5737507"/>
                <a:ext cx="130923" cy="45719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3886200" y="5660641"/>
                <a:ext cx="109446" cy="104787"/>
              </a:xfrm>
              <a:prstGeom prst="ellips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370" name="Straight Connector 369"/>
              <p:cNvCxnSpPr/>
              <p:nvPr/>
            </p:nvCxnSpPr>
            <p:spPr>
              <a:xfrm>
                <a:off x="3943303" y="5671448"/>
                <a:ext cx="0" cy="5465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flipH="1">
                <a:off x="3943303" y="5698775"/>
                <a:ext cx="22510" cy="2732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ight Arrow 7"/>
          <p:cNvSpPr/>
          <p:nvPr/>
        </p:nvSpPr>
        <p:spPr>
          <a:xfrm>
            <a:off x="1089122" y="4303726"/>
            <a:ext cx="1431947" cy="38629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13" name="Group 412"/>
          <p:cNvGrpSpPr/>
          <p:nvPr/>
        </p:nvGrpSpPr>
        <p:grpSpPr>
          <a:xfrm>
            <a:off x="4383977" y="3627122"/>
            <a:ext cx="1264763" cy="766209"/>
            <a:chOff x="5554154" y="2724742"/>
            <a:chExt cx="1646554" cy="1095250"/>
          </a:xfrm>
        </p:grpSpPr>
        <p:grpSp>
          <p:nvGrpSpPr>
            <p:cNvPr id="414" name="Group 413"/>
            <p:cNvGrpSpPr/>
            <p:nvPr/>
          </p:nvGrpSpPr>
          <p:grpSpPr>
            <a:xfrm>
              <a:off x="5554154" y="2724742"/>
              <a:ext cx="1646554" cy="1095250"/>
              <a:chOff x="3637088" y="5345842"/>
              <a:chExt cx="1646554" cy="1095250"/>
            </a:xfrm>
          </p:grpSpPr>
          <p:grpSp>
            <p:nvGrpSpPr>
              <p:cNvPr id="465" name="Group 464"/>
              <p:cNvGrpSpPr/>
              <p:nvPr/>
            </p:nvGrpSpPr>
            <p:grpSpPr>
              <a:xfrm>
                <a:off x="3637088" y="5707155"/>
                <a:ext cx="1646554" cy="733937"/>
                <a:chOff x="3637088" y="5707155"/>
                <a:chExt cx="1646554" cy="733937"/>
              </a:xfrm>
            </p:grpSpPr>
            <p:grpSp>
              <p:nvGrpSpPr>
                <p:cNvPr id="484" name="Group 483"/>
                <p:cNvGrpSpPr/>
                <p:nvPr/>
              </p:nvGrpSpPr>
              <p:grpSpPr>
                <a:xfrm>
                  <a:off x="3637088" y="5866334"/>
                  <a:ext cx="1646554" cy="574758"/>
                  <a:chOff x="3637088" y="5866334"/>
                  <a:chExt cx="1646554" cy="574758"/>
                </a:xfrm>
              </p:grpSpPr>
              <p:grpSp>
                <p:nvGrpSpPr>
                  <p:cNvPr id="490" name="Group 489"/>
                  <p:cNvGrpSpPr/>
                  <p:nvPr/>
                </p:nvGrpSpPr>
                <p:grpSpPr>
                  <a:xfrm>
                    <a:off x="3637088" y="5943600"/>
                    <a:ext cx="477712" cy="497492"/>
                    <a:chOff x="3637088" y="5943600"/>
                    <a:chExt cx="477712" cy="497492"/>
                  </a:xfrm>
                </p:grpSpPr>
                <p:sp>
                  <p:nvSpPr>
                    <p:cNvPr id="572" name="Cube 571"/>
                    <p:cNvSpPr/>
                    <p:nvPr/>
                  </p:nvSpPr>
                  <p:spPr>
                    <a:xfrm>
                      <a:off x="3637088" y="5943600"/>
                      <a:ext cx="477712" cy="497492"/>
                    </a:xfrm>
                    <a:prstGeom prst="cube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 kern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573" name="Group 572"/>
                    <p:cNvGrpSpPr/>
                    <p:nvPr/>
                  </p:nvGrpSpPr>
                  <p:grpSpPr>
                    <a:xfrm>
                      <a:off x="3684778" y="6103143"/>
                      <a:ext cx="265819" cy="299890"/>
                      <a:chOff x="3493810" y="6215651"/>
                      <a:chExt cx="265819" cy="299890"/>
                    </a:xfrm>
                  </p:grpSpPr>
                  <p:grpSp>
                    <p:nvGrpSpPr>
                      <p:cNvPr id="574" name="Group 573"/>
                      <p:cNvGrpSpPr/>
                      <p:nvPr/>
                    </p:nvGrpSpPr>
                    <p:grpSpPr>
                      <a:xfrm>
                        <a:off x="3493810" y="6215651"/>
                        <a:ext cx="74851" cy="117974"/>
                        <a:chOff x="4038600" y="6054226"/>
                        <a:chExt cx="74851" cy="117974"/>
                      </a:xfrm>
                    </p:grpSpPr>
                    <p:sp>
                      <p:nvSpPr>
                        <p:cNvPr id="596" name="Rectangle 595"/>
                        <p:cNvSpPr/>
                        <p:nvPr/>
                      </p:nvSpPr>
                      <p:spPr>
                        <a:xfrm>
                          <a:off x="4038600" y="6054226"/>
                          <a:ext cx="74851" cy="117974"/>
                        </a:xfrm>
                        <a:prstGeom prst="rect">
                          <a:avLst/>
                        </a:prstGeom>
                        <a:ln w="3175"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800" kern="12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cxnSp>
                      <p:nvCxnSpPr>
                        <p:cNvPr id="597" name="Straight Connector 596"/>
                        <p:cNvCxnSpPr>
                          <a:stCxn id="596" idx="0"/>
                          <a:endCxn id="596" idx="2"/>
                        </p:cNvCxnSpPr>
                        <p:nvPr/>
                      </p:nvCxnSpPr>
                      <p:spPr>
                        <a:xfrm>
                          <a:off x="4076026" y="6054226"/>
                          <a:ext cx="0" cy="117974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8" name="Straight Connector 597"/>
                        <p:cNvCxnSpPr>
                          <a:stCxn id="596" idx="1"/>
                          <a:endCxn id="596" idx="3"/>
                        </p:cNvCxnSpPr>
                        <p:nvPr/>
                      </p:nvCxnSpPr>
                      <p:spPr>
                        <a:xfrm>
                          <a:off x="4038600" y="6113213"/>
                          <a:ext cx="74851" cy="0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75" name="Group 574"/>
                      <p:cNvGrpSpPr/>
                      <p:nvPr/>
                    </p:nvGrpSpPr>
                    <p:grpSpPr>
                      <a:xfrm>
                        <a:off x="3590769" y="6215651"/>
                        <a:ext cx="74851" cy="117974"/>
                        <a:chOff x="4038600" y="6054226"/>
                        <a:chExt cx="74851" cy="117974"/>
                      </a:xfrm>
                    </p:grpSpPr>
                    <p:sp>
                      <p:nvSpPr>
                        <p:cNvPr id="593" name="Rectangle 592"/>
                        <p:cNvSpPr/>
                        <p:nvPr/>
                      </p:nvSpPr>
                      <p:spPr>
                        <a:xfrm>
                          <a:off x="4038600" y="6054226"/>
                          <a:ext cx="74851" cy="117974"/>
                        </a:xfrm>
                        <a:prstGeom prst="rect">
                          <a:avLst/>
                        </a:prstGeom>
                        <a:ln w="3175"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800" kern="12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cxnSp>
                      <p:nvCxnSpPr>
                        <p:cNvPr id="594" name="Straight Connector 593"/>
                        <p:cNvCxnSpPr>
                          <a:stCxn id="593" idx="0"/>
                          <a:endCxn id="593" idx="2"/>
                        </p:cNvCxnSpPr>
                        <p:nvPr/>
                      </p:nvCxnSpPr>
                      <p:spPr>
                        <a:xfrm>
                          <a:off x="4076026" y="6054226"/>
                          <a:ext cx="0" cy="117974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5" name="Straight Connector 594"/>
                        <p:cNvCxnSpPr>
                          <a:stCxn id="593" idx="1"/>
                          <a:endCxn id="593" idx="3"/>
                        </p:cNvCxnSpPr>
                        <p:nvPr/>
                      </p:nvCxnSpPr>
                      <p:spPr>
                        <a:xfrm>
                          <a:off x="4038600" y="6113213"/>
                          <a:ext cx="74851" cy="0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76" name="Group 575"/>
                      <p:cNvGrpSpPr/>
                      <p:nvPr/>
                    </p:nvGrpSpPr>
                    <p:grpSpPr>
                      <a:xfrm>
                        <a:off x="3683636" y="6215651"/>
                        <a:ext cx="74851" cy="117974"/>
                        <a:chOff x="4038600" y="6054226"/>
                        <a:chExt cx="74851" cy="117974"/>
                      </a:xfrm>
                    </p:grpSpPr>
                    <p:sp>
                      <p:nvSpPr>
                        <p:cNvPr id="590" name="Rectangle 589"/>
                        <p:cNvSpPr/>
                        <p:nvPr/>
                      </p:nvSpPr>
                      <p:spPr>
                        <a:xfrm>
                          <a:off x="4038600" y="6054226"/>
                          <a:ext cx="74851" cy="117974"/>
                        </a:xfrm>
                        <a:prstGeom prst="rect">
                          <a:avLst/>
                        </a:prstGeom>
                        <a:ln w="3175"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800" kern="12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cxnSp>
                      <p:nvCxnSpPr>
                        <p:cNvPr id="591" name="Straight Connector 590"/>
                        <p:cNvCxnSpPr>
                          <a:stCxn id="590" idx="0"/>
                          <a:endCxn id="590" idx="2"/>
                        </p:cNvCxnSpPr>
                        <p:nvPr/>
                      </p:nvCxnSpPr>
                      <p:spPr>
                        <a:xfrm>
                          <a:off x="4076026" y="6054226"/>
                          <a:ext cx="0" cy="117974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2" name="Straight Connector 591"/>
                        <p:cNvCxnSpPr>
                          <a:stCxn id="590" idx="1"/>
                          <a:endCxn id="590" idx="3"/>
                        </p:cNvCxnSpPr>
                        <p:nvPr/>
                      </p:nvCxnSpPr>
                      <p:spPr>
                        <a:xfrm>
                          <a:off x="4038600" y="6113213"/>
                          <a:ext cx="74851" cy="0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77" name="Group 576"/>
                      <p:cNvGrpSpPr/>
                      <p:nvPr/>
                    </p:nvGrpSpPr>
                    <p:grpSpPr>
                      <a:xfrm>
                        <a:off x="3494952" y="6397567"/>
                        <a:ext cx="264677" cy="117974"/>
                        <a:chOff x="4039006" y="6270922"/>
                        <a:chExt cx="264677" cy="117974"/>
                      </a:xfrm>
                    </p:grpSpPr>
                    <p:grpSp>
                      <p:nvGrpSpPr>
                        <p:cNvPr id="578" name="Group 577"/>
                        <p:cNvGrpSpPr/>
                        <p:nvPr/>
                      </p:nvGrpSpPr>
                      <p:grpSpPr>
                        <a:xfrm>
                          <a:off x="4039006" y="6270922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587" name="Rectangle 586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800" kern="1200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588" name="Straight Connector 587"/>
                          <p:cNvCxnSpPr>
                            <a:stCxn id="587" idx="0"/>
                            <a:endCxn id="587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89" name="Straight Connector 588"/>
                          <p:cNvCxnSpPr>
                            <a:stCxn id="587" idx="1"/>
                            <a:endCxn id="587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579" name="Group 578"/>
                        <p:cNvGrpSpPr/>
                        <p:nvPr/>
                      </p:nvGrpSpPr>
                      <p:grpSpPr>
                        <a:xfrm>
                          <a:off x="4131873" y="6270922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584" name="Rectangle 583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800" kern="1200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585" name="Straight Connector 584"/>
                          <p:cNvCxnSpPr>
                            <a:stCxn id="584" idx="0"/>
                            <a:endCxn id="584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86" name="Straight Connector 585"/>
                          <p:cNvCxnSpPr>
                            <a:stCxn id="584" idx="1"/>
                            <a:endCxn id="584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580" name="Group 579"/>
                        <p:cNvGrpSpPr/>
                        <p:nvPr/>
                      </p:nvGrpSpPr>
                      <p:grpSpPr>
                        <a:xfrm>
                          <a:off x="4228832" y="6270922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581" name="Rectangle 580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800" kern="1200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582" name="Straight Connector 581"/>
                          <p:cNvCxnSpPr>
                            <a:stCxn id="581" idx="0"/>
                            <a:endCxn id="581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83" name="Straight Connector 582"/>
                          <p:cNvCxnSpPr>
                            <a:stCxn id="581" idx="1"/>
                            <a:endCxn id="581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</p:grpSp>
              <p:grpSp>
                <p:nvGrpSpPr>
                  <p:cNvPr id="491" name="Group 490"/>
                  <p:cNvGrpSpPr/>
                  <p:nvPr/>
                </p:nvGrpSpPr>
                <p:grpSpPr>
                  <a:xfrm>
                    <a:off x="3995646" y="5866334"/>
                    <a:ext cx="957354" cy="574173"/>
                    <a:chOff x="3995646" y="5866334"/>
                    <a:chExt cx="957354" cy="574173"/>
                  </a:xfrm>
                </p:grpSpPr>
                <p:sp>
                  <p:nvSpPr>
                    <p:cNvPr id="507" name="Cube 506"/>
                    <p:cNvSpPr/>
                    <p:nvPr/>
                  </p:nvSpPr>
                  <p:spPr>
                    <a:xfrm>
                      <a:off x="3995646" y="5866334"/>
                      <a:ext cx="957354" cy="574173"/>
                    </a:xfrm>
                    <a:prstGeom prst="cube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 kern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508" name="Group 507"/>
                    <p:cNvGrpSpPr/>
                    <p:nvPr/>
                  </p:nvGrpSpPr>
                  <p:grpSpPr>
                    <a:xfrm>
                      <a:off x="4360067" y="6285059"/>
                      <a:ext cx="88104" cy="155448"/>
                      <a:chOff x="4337780" y="6285059"/>
                      <a:chExt cx="88104" cy="155448"/>
                    </a:xfrm>
                  </p:grpSpPr>
                  <p:sp>
                    <p:nvSpPr>
                      <p:cNvPr id="570" name="Rectangle 569"/>
                      <p:cNvSpPr/>
                      <p:nvPr/>
                    </p:nvSpPr>
                    <p:spPr>
                      <a:xfrm>
                        <a:off x="4337780" y="6285059"/>
                        <a:ext cx="88104" cy="155448"/>
                      </a:xfrm>
                      <a:prstGeom prst="rect">
                        <a:avLst/>
                      </a:prstGeom>
                      <a:ln w="3175"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 kern="120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71" name="Oval 570"/>
                      <p:cNvSpPr/>
                      <p:nvPr/>
                    </p:nvSpPr>
                    <p:spPr>
                      <a:xfrm>
                        <a:off x="4401312" y="6358702"/>
                        <a:ext cx="18288" cy="18288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1">
                        <a:schemeClr val="dk1"/>
                      </a:lnRef>
                      <a:fillRef idx="3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 kern="120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509" name="Group 508"/>
                    <p:cNvGrpSpPr/>
                    <p:nvPr/>
                  </p:nvGrpSpPr>
                  <p:grpSpPr>
                    <a:xfrm>
                      <a:off x="4038600" y="6103143"/>
                      <a:ext cx="736163" cy="117974"/>
                      <a:chOff x="4038600" y="6054226"/>
                      <a:chExt cx="736163" cy="117974"/>
                    </a:xfrm>
                  </p:grpSpPr>
                  <p:grpSp>
                    <p:nvGrpSpPr>
                      <p:cNvPr id="536" name="Group 535"/>
                      <p:cNvGrpSpPr/>
                      <p:nvPr/>
                    </p:nvGrpSpPr>
                    <p:grpSpPr>
                      <a:xfrm>
                        <a:off x="4038600" y="6054226"/>
                        <a:ext cx="357544" cy="117974"/>
                        <a:chOff x="4038600" y="6054226"/>
                        <a:chExt cx="357544" cy="117974"/>
                      </a:xfrm>
                    </p:grpSpPr>
                    <p:grpSp>
                      <p:nvGrpSpPr>
                        <p:cNvPr id="554" name="Group 553"/>
                        <p:cNvGrpSpPr/>
                        <p:nvPr/>
                      </p:nvGrpSpPr>
                      <p:grpSpPr>
                        <a:xfrm>
                          <a:off x="4038600" y="6054226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567" name="Rectangle 566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800" kern="1200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568" name="Straight Connector 567"/>
                          <p:cNvCxnSpPr>
                            <a:stCxn id="567" idx="0"/>
                            <a:endCxn id="567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69" name="Straight Connector 568"/>
                          <p:cNvCxnSpPr>
                            <a:stCxn id="567" idx="1"/>
                            <a:endCxn id="567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555" name="Group 554"/>
                        <p:cNvGrpSpPr/>
                        <p:nvPr/>
                      </p:nvGrpSpPr>
                      <p:grpSpPr>
                        <a:xfrm>
                          <a:off x="4131467" y="6054226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564" name="Rectangle 563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800" kern="1200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565" name="Straight Connector 564"/>
                          <p:cNvCxnSpPr>
                            <a:stCxn id="564" idx="0"/>
                            <a:endCxn id="564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66" name="Straight Connector 565"/>
                          <p:cNvCxnSpPr>
                            <a:stCxn id="564" idx="1"/>
                            <a:endCxn id="564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556" name="Group 555"/>
                        <p:cNvGrpSpPr/>
                        <p:nvPr/>
                      </p:nvGrpSpPr>
                      <p:grpSpPr>
                        <a:xfrm>
                          <a:off x="4228426" y="6054226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561" name="Rectangle 560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800" kern="1200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562" name="Straight Connector 561"/>
                          <p:cNvCxnSpPr>
                            <a:stCxn id="561" idx="0"/>
                            <a:endCxn id="561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63" name="Straight Connector 562"/>
                          <p:cNvCxnSpPr>
                            <a:stCxn id="561" idx="1"/>
                            <a:endCxn id="561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557" name="Group 556"/>
                        <p:cNvGrpSpPr/>
                        <p:nvPr/>
                      </p:nvGrpSpPr>
                      <p:grpSpPr>
                        <a:xfrm>
                          <a:off x="4321293" y="6054226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558" name="Rectangle 557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800" kern="1200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559" name="Straight Connector 558"/>
                          <p:cNvCxnSpPr>
                            <a:stCxn id="558" idx="0"/>
                            <a:endCxn id="558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60" name="Straight Connector 559"/>
                          <p:cNvCxnSpPr>
                            <a:stCxn id="558" idx="1"/>
                            <a:endCxn id="558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537" name="Group 536"/>
                      <p:cNvGrpSpPr/>
                      <p:nvPr/>
                    </p:nvGrpSpPr>
                    <p:grpSpPr>
                      <a:xfrm>
                        <a:off x="4417219" y="6054226"/>
                        <a:ext cx="357544" cy="117974"/>
                        <a:chOff x="4038600" y="6054226"/>
                        <a:chExt cx="357544" cy="117974"/>
                      </a:xfrm>
                    </p:grpSpPr>
                    <p:grpSp>
                      <p:nvGrpSpPr>
                        <p:cNvPr id="538" name="Group 537"/>
                        <p:cNvGrpSpPr/>
                        <p:nvPr/>
                      </p:nvGrpSpPr>
                      <p:grpSpPr>
                        <a:xfrm>
                          <a:off x="4038600" y="6054226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551" name="Rectangle 550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800" kern="1200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552" name="Straight Connector 551"/>
                          <p:cNvCxnSpPr>
                            <a:stCxn id="551" idx="0"/>
                            <a:endCxn id="551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53" name="Straight Connector 552"/>
                          <p:cNvCxnSpPr>
                            <a:stCxn id="551" idx="1"/>
                            <a:endCxn id="551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539" name="Group 538"/>
                        <p:cNvGrpSpPr/>
                        <p:nvPr/>
                      </p:nvGrpSpPr>
                      <p:grpSpPr>
                        <a:xfrm>
                          <a:off x="4131467" y="6054226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548" name="Rectangle 547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800" kern="1200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549" name="Straight Connector 548"/>
                          <p:cNvCxnSpPr>
                            <a:stCxn id="548" idx="0"/>
                            <a:endCxn id="548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50" name="Straight Connector 549"/>
                          <p:cNvCxnSpPr>
                            <a:stCxn id="548" idx="1"/>
                            <a:endCxn id="548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540" name="Group 539"/>
                        <p:cNvGrpSpPr/>
                        <p:nvPr/>
                      </p:nvGrpSpPr>
                      <p:grpSpPr>
                        <a:xfrm>
                          <a:off x="4228426" y="6054226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545" name="Rectangle 544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800" kern="1200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546" name="Straight Connector 545"/>
                          <p:cNvCxnSpPr>
                            <a:stCxn id="545" idx="0"/>
                            <a:endCxn id="545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47" name="Straight Connector 546"/>
                          <p:cNvCxnSpPr>
                            <a:stCxn id="545" idx="1"/>
                            <a:endCxn id="545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541" name="Group 540"/>
                        <p:cNvGrpSpPr/>
                        <p:nvPr/>
                      </p:nvGrpSpPr>
                      <p:grpSpPr>
                        <a:xfrm>
                          <a:off x="4321293" y="6054226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542" name="Rectangle 541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800" kern="1200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543" name="Straight Connector 542"/>
                          <p:cNvCxnSpPr>
                            <a:stCxn id="542" idx="0"/>
                            <a:endCxn id="542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44" name="Straight Connector 543"/>
                          <p:cNvCxnSpPr>
                            <a:stCxn id="542" idx="1"/>
                            <a:endCxn id="542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grpSp>
                  <p:nvGrpSpPr>
                    <p:cNvPr id="510" name="Group 509"/>
                    <p:cNvGrpSpPr/>
                    <p:nvPr/>
                  </p:nvGrpSpPr>
                  <p:grpSpPr>
                    <a:xfrm>
                      <a:off x="4039006" y="6285059"/>
                      <a:ext cx="264677" cy="117974"/>
                      <a:chOff x="4039006" y="6270922"/>
                      <a:chExt cx="264677" cy="117974"/>
                    </a:xfrm>
                  </p:grpSpPr>
                  <p:grpSp>
                    <p:nvGrpSpPr>
                      <p:cNvPr id="524" name="Group 523"/>
                      <p:cNvGrpSpPr/>
                      <p:nvPr/>
                    </p:nvGrpSpPr>
                    <p:grpSpPr>
                      <a:xfrm>
                        <a:off x="4039006" y="6270922"/>
                        <a:ext cx="74851" cy="117974"/>
                        <a:chOff x="4038600" y="6054226"/>
                        <a:chExt cx="74851" cy="117974"/>
                      </a:xfrm>
                    </p:grpSpPr>
                    <p:sp>
                      <p:nvSpPr>
                        <p:cNvPr id="533" name="Rectangle 532"/>
                        <p:cNvSpPr/>
                        <p:nvPr/>
                      </p:nvSpPr>
                      <p:spPr>
                        <a:xfrm>
                          <a:off x="4038600" y="6054226"/>
                          <a:ext cx="74851" cy="117974"/>
                        </a:xfrm>
                        <a:prstGeom prst="rect">
                          <a:avLst/>
                        </a:prstGeom>
                        <a:ln w="3175"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800" kern="12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cxnSp>
                      <p:nvCxnSpPr>
                        <p:cNvPr id="534" name="Straight Connector 533"/>
                        <p:cNvCxnSpPr>
                          <a:stCxn id="533" idx="0"/>
                          <a:endCxn id="533" idx="2"/>
                        </p:cNvCxnSpPr>
                        <p:nvPr/>
                      </p:nvCxnSpPr>
                      <p:spPr>
                        <a:xfrm>
                          <a:off x="4076026" y="6054226"/>
                          <a:ext cx="0" cy="117974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5" name="Straight Connector 534"/>
                        <p:cNvCxnSpPr>
                          <a:stCxn id="533" idx="1"/>
                          <a:endCxn id="533" idx="3"/>
                        </p:cNvCxnSpPr>
                        <p:nvPr/>
                      </p:nvCxnSpPr>
                      <p:spPr>
                        <a:xfrm>
                          <a:off x="4038600" y="6113213"/>
                          <a:ext cx="74851" cy="0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25" name="Group 524"/>
                      <p:cNvGrpSpPr/>
                      <p:nvPr/>
                    </p:nvGrpSpPr>
                    <p:grpSpPr>
                      <a:xfrm>
                        <a:off x="4131873" y="6270922"/>
                        <a:ext cx="74851" cy="117974"/>
                        <a:chOff x="4038600" y="6054226"/>
                        <a:chExt cx="74851" cy="117974"/>
                      </a:xfrm>
                    </p:grpSpPr>
                    <p:sp>
                      <p:nvSpPr>
                        <p:cNvPr id="530" name="Rectangle 529"/>
                        <p:cNvSpPr/>
                        <p:nvPr/>
                      </p:nvSpPr>
                      <p:spPr>
                        <a:xfrm>
                          <a:off x="4038600" y="6054226"/>
                          <a:ext cx="74851" cy="117974"/>
                        </a:xfrm>
                        <a:prstGeom prst="rect">
                          <a:avLst/>
                        </a:prstGeom>
                        <a:ln w="3175"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800" kern="12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cxnSp>
                      <p:nvCxnSpPr>
                        <p:cNvPr id="531" name="Straight Connector 530"/>
                        <p:cNvCxnSpPr>
                          <a:stCxn id="530" idx="0"/>
                          <a:endCxn id="530" idx="2"/>
                        </p:cNvCxnSpPr>
                        <p:nvPr/>
                      </p:nvCxnSpPr>
                      <p:spPr>
                        <a:xfrm>
                          <a:off x="4076026" y="6054226"/>
                          <a:ext cx="0" cy="117974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2" name="Straight Connector 531"/>
                        <p:cNvCxnSpPr>
                          <a:stCxn id="530" idx="1"/>
                          <a:endCxn id="530" idx="3"/>
                        </p:cNvCxnSpPr>
                        <p:nvPr/>
                      </p:nvCxnSpPr>
                      <p:spPr>
                        <a:xfrm>
                          <a:off x="4038600" y="6113213"/>
                          <a:ext cx="74851" cy="0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26" name="Group 525"/>
                      <p:cNvGrpSpPr/>
                      <p:nvPr/>
                    </p:nvGrpSpPr>
                    <p:grpSpPr>
                      <a:xfrm>
                        <a:off x="4228832" y="6270922"/>
                        <a:ext cx="74851" cy="117974"/>
                        <a:chOff x="4038600" y="6054226"/>
                        <a:chExt cx="74851" cy="117974"/>
                      </a:xfrm>
                    </p:grpSpPr>
                    <p:sp>
                      <p:nvSpPr>
                        <p:cNvPr id="527" name="Rectangle 526"/>
                        <p:cNvSpPr/>
                        <p:nvPr/>
                      </p:nvSpPr>
                      <p:spPr>
                        <a:xfrm>
                          <a:off x="4038600" y="6054226"/>
                          <a:ext cx="74851" cy="117974"/>
                        </a:xfrm>
                        <a:prstGeom prst="rect">
                          <a:avLst/>
                        </a:prstGeom>
                        <a:ln w="3175"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800" kern="12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cxnSp>
                      <p:nvCxnSpPr>
                        <p:cNvPr id="528" name="Straight Connector 527"/>
                        <p:cNvCxnSpPr>
                          <a:stCxn id="527" idx="0"/>
                          <a:endCxn id="527" idx="2"/>
                        </p:cNvCxnSpPr>
                        <p:nvPr/>
                      </p:nvCxnSpPr>
                      <p:spPr>
                        <a:xfrm>
                          <a:off x="4076026" y="6054226"/>
                          <a:ext cx="0" cy="117974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9" name="Straight Connector 528"/>
                        <p:cNvCxnSpPr>
                          <a:stCxn id="527" idx="1"/>
                          <a:endCxn id="527" idx="3"/>
                        </p:cNvCxnSpPr>
                        <p:nvPr/>
                      </p:nvCxnSpPr>
                      <p:spPr>
                        <a:xfrm>
                          <a:off x="4038600" y="6113213"/>
                          <a:ext cx="74851" cy="0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511" name="Group 510"/>
                    <p:cNvGrpSpPr/>
                    <p:nvPr/>
                  </p:nvGrpSpPr>
                  <p:grpSpPr>
                    <a:xfrm>
                      <a:off x="4511228" y="6285059"/>
                      <a:ext cx="264677" cy="117974"/>
                      <a:chOff x="4039006" y="6270922"/>
                      <a:chExt cx="264677" cy="117974"/>
                    </a:xfrm>
                  </p:grpSpPr>
                  <p:grpSp>
                    <p:nvGrpSpPr>
                      <p:cNvPr id="512" name="Group 511"/>
                      <p:cNvGrpSpPr/>
                      <p:nvPr/>
                    </p:nvGrpSpPr>
                    <p:grpSpPr>
                      <a:xfrm>
                        <a:off x="4039006" y="6270922"/>
                        <a:ext cx="74851" cy="117974"/>
                        <a:chOff x="4038600" y="6054226"/>
                        <a:chExt cx="74851" cy="117974"/>
                      </a:xfrm>
                    </p:grpSpPr>
                    <p:sp>
                      <p:nvSpPr>
                        <p:cNvPr id="521" name="Rectangle 520"/>
                        <p:cNvSpPr/>
                        <p:nvPr/>
                      </p:nvSpPr>
                      <p:spPr>
                        <a:xfrm>
                          <a:off x="4038600" y="6054226"/>
                          <a:ext cx="74851" cy="117974"/>
                        </a:xfrm>
                        <a:prstGeom prst="rect">
                          <a:avLst/>
                        </a:prstGeom>
                        <a:ln w="3175"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800" kern="12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cxnSp>
                      <p:nvCxnSpPr>
                        <p:cNvPr id="522" name="Straight Connector 521"/>
                        <p:cNvCxnSpPr>
                          <a:stCxn id="521" idx="0"/>
                          <a:endCxn id="521" idx="2"/>
                        </p:cNvCxnSpPr>
                        <p:nvPr/>
                      </p:nvCxnSpPr>
                      <p:spPr>
                        <a:xfrm>
                          <a:off x="4076026" y="6054226"/>
                          <a:ext cx="0" cy="117974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3" name="Straight Connector 522"/>
                        <p:cNvCxnSpPr>
                          <a:stCxn id="521" idx="1"/>
                          <a:endCxn id="521" idx="3"/>
                        </p:cNvCxnSpPr>
                        <p:nvPr/>
                      </p:nvCxnSpPr>
                      <p:spPr>
                        <a:xfrm>
                          <a:off x="4038600" y="6113213"/>
                          <a:ext cx="74851" cy="0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13" name="Group 512"/>
                      <p:cNvGrpSpPr/>
                      <p:nvPr/>
                    </p:nvGrpSpPr>
                    <p:grpSpPr>
                      <a:xfrm>
                        <a:off x="4131873" y="6270922"/>
                        <a:ext cx="74851" cy="117974"/>
                        <a:chOff x="4038600" y="6054226"/>
                        <a:chExt cx="74851" cy="117974"/>
                      </a:xfrm>
                    </p:grpSpPr>
                    <p:sp>
                      <p:nvSpPr>
                        <p:cNvPr id="518" name="Rectangle 517"/>
                        <p:cNvSpPr/>
                        <p:nvPr/>
                      </p:nvSpPr>
                      <p:spPr>
                        <a:xfrm>
                          <a:off x="4038600" y="6054226"/>
                          <a:ext cx="74851" cy="117974"/>
                        </a:xfrm>
                        <a:prstGeom prst="rect">
                          <a:avLst/>
                        </a:prstGeom>
                        <a:ln w="3175"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800" kern="12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cxnSp>
                      <p:nvCxnSpPr>
                        <p:cNvPr id="519" name="Straight Connector 518"/>
                        <p:cNvCxnSpPr>
                          <a:stCxn id="518" idx="0"/>
                          <a:endCxn id="518" idx="2"/>
                        </p:cNvCxnSpPr>
                        <p:nvPr/>
                      </p:nvCxnSpPr>
                      <p:spPr>
                        <a:xfrm>
                          <a:off x="4076026" y="6054226"/>
                          <a:ext cx="0" cy="117974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0" name="Straight Connector 519"/>
                        <p:cNvCxnSpPr>
                          <a:stCxn id="518" idx="1"/>
                          <a:endCxn id="518" idx="3"/>
                        </p:cNvCxnSpPr>
                        <p:nvPr/>
                      </p:nvCxnSpPr>
                      <p:spPr>
                        <a:xfrm>
                          <a:off x="4038600" y="6113213"/>
                          <a:ext cx="74851" cy="0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14" name="Group 513"/>
                      <p:cNvGrpSpPr/>
                      <p:nvPr/>
                    </p:nvGrpSpPr>
                    <p:grpSpPr>
                      <a:xfrm>
                        <a:off x="4228832" y="6270922"/>
                        <a:ext cx="74851" cy="117974"/>
                        <a:chOff x="4038600" y="6054226"/>
                        <a:chExt cx="74851" cy="117974"/>
                      </a:xfrm>
                    </p:grpSpPr>
                    <p:sp>
                      <p:nvSpPr>
                        <p:cNvPr id="515" name="Rectangle 514"/>
                        <p:cNvSpPr/>
                        <p:nvPr/>
                      </p:nvSpPr>
                      <p:spPr>
                        <a:xfrm>
                          <a:off x="4038600" y="6054226"/>
                          <a:ext cx="74851" cy="117974"/>
                        </a:xfrm>
                        <a:prstGeom prst="rect">
                          <a:avLst/>
                        </a:prstGeom>
                        <a:ln w="3175"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800" kern="12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cxnSp>
                      <p:nvCxnSpPr>
                        <p:cNvPr id="516" name="Straight Connector 515"/>
                        <p:cNvCxnSpPr>
                          <a:stCxn id="515" idx="0"/>
                          <a:endCxn id="515" idx="2"/>
                        </p:cNvCxnSpPr>
                        <p:nvPr/>
                      </p:nvCxnSpPr>
                      <p:spPr>
                        <a:xfrm>
                          <a:off x="4076026" y="6054226"/>
                          <a:ext cx="0" cy="117974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7" name="Straight Connector 516"/>
                        <p:cNvCxnSpPr>
                          <a:stCxn id="515" idx="1"/>
                          <a:endCxn id="515" idx="3"/>
                        </p:cNvCxnSpPr>
                        <p:nvPr/>
                      </p:nvCxnSpPr>
                      <p:spPr>
                        <a:xfrm>
                          <a:off x="4038600" y="6113213"/>
                          <a:ext cx="74851" cy="0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grpSp>
                <p:nvGrpSpPr>
                  <p:cNvPr id="492" name="Group 491"/>
                  <p:cNvGrpSpPr/>
                  <p:nvPr/>
                </p:nvGrpSpPr>
                <p:grpSpPr>
                  <a:xfrm>
                    <a:off x="4811477" y="6100762"/>
                    <a:ext cx="472165" cy="337364"/>
                    <a:chOff x="4811477" y="6100762"/>
                    <a:chExt cx="472165" cy="337364"/>
                  </a:xfrm>
                </p:grpSpPr>
                <p:sp>
                  <p:nvSpPr>
                    <p:cNvPr id="493" name="Cube 492"/>
                    <p:cNvSpPr/>
                    <p:nvPr/>
                  </p:nvSpPr>
                  <p:spPr>
                    <a:xfrm>
                      <a:off x="4811477" y="6100762"/>
                      <a:ext cx="472165" cy="337364"/>
                    </a:xfrm>
                    <a:prstGeom prst="cube">
                      <a:avLst>
                        <a:gd name="adj" fmla="val 43522"/>
                      </a:avLst>
                    </a:prstGeom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 kern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494" name="Group 493"/>
                    <p:cNvGrpSpPr/>
                    <p:nvPr/>
                  </p:nvGrpSpPr>
                  <p:grpSpPr>
                    <a:xfrm>
                      <a:off x="4827452" y="6285059"/>
                      <a:ext cx="264677" cy="117974"/>
                      <a:chOff x="4038600" y="6054226"/>
                      <a:chExt cx="264677" cy="117974"/>
                    </a:xfrm>
                  </p:grpSpPr>
                  <p:grpSp>
                    <p:nvGrpSpPr>
                      <p:cNvPr id="495" name="Group 494"/>
                      <p:cNvGrpSpPr/>
                      <p:nvPr/>
                    </p:nvGrpSpPr>
                    <p:grpSpPr>
                      <a:xfrm>
                        <a:off x="4038600" y="6054226"/>
                        <a:ext cx="74851" cy="117974"/>
                        <a:chOff x="4038600" y="6054226"/>
                        <a:chExt cx="74851" cy="117974"/>
                      </a:xfrm>
                    </p:grpSpPr>
                    <p:sp>
                      <p:nvSpPr>
                        <p:cNvPr id="504" name="Rectangle 503"/>
                        <p:cNvSpPr/>
                        <p:nvPr/>
                      </p:nvSpPr>
                      <p:spPr>
                        <a:xfrm>
                          <a:off x="4038600" y="6054226"/>
                          <a:ext cx="74851" cy="117974"/>
                        </a:xfrm>
                        <a:prstGeom prst="rect">
                          <a:avLst/>
                        </a:prstGeom>
                        <a:ln w="3175"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800" kern="12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cxnSp>
                      <p:nvCxnSpPr>
                        <p:cNvPr id="505" name="Straight Connector 504"/>
                        <p:cNvCxnSpPr>
                          <a:stCxn id="504" idx="0"/>
                          <a:endCxn id="504" idx="2"/>
                        </p:cNvCxnSpPr>
                        <p:nvPr/>
                      </p:nvCxnSpPr>
                      <p:spPr>
                        <a:xfrm>
                          <a:off x="4076026" y="6054226"/>
                          <a:ext cx="0" cy="117974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6" name="Straight Connector 505"/>
                        <p:cNvCxnSpPr>
                          <a:stCxn id="504" idx="1"/>
                          <a:endCxn id="504" idx="3"/>
                        </p:cNvCxnSpPr>
                        <p:nvPr/>
                      </p:nvCxnSpPr>
                      <p:spPr>
                        <a:xfrm>
                          <a:off x="4038600" y="6113213"/>
                          <a:ext cx="74851" cy="0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96" name="Group 495"/>
                      <p:cNvGrpSpPr/>
                      <p:nvPr/>
                    </p:nvGrpSpPr>
                    <p:grpSpPr>
                      <a:xfrm>
                        <a:off x="4131467" y="6054226"/>
                        <a:ext cx="74851" cy="117974"/>
                        <a:chOff x="4038600" y="6054226"/>
                        <a:chExt cx="74851" cy="117974"/>
                      </a:xfrm>
                    </p:grpSpPr>
                    <p:sp>
                      <p:nvSpPr>
                        <p:cNvPr id="501" name="Rectangle 500"/>
                        <p:cNvSpPr/>
                        <p:nvPr/>
                      </p:nvSpPr>
                      <p:spPr>
                        <a:xfrm>
                          <a:off x="4038600" y="6054226"/>
                          <a:ext cx="74851" cy="117974"/>
                        </a:xfrm>
                        <a:prstGeom prst="rect">
                          <a:avLst/>
                        </a:prstGeom>
                        <a:ln w="3175"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800" kern="12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cxnSp>
                      <p:nvCxnSpPr>
                        <p:cNvPr id="502" name="Straight Connector 501"/>
                        <p:cNvCxnSpPr>
                          <a:stCxn id="501" idx="0"/>
                          <a:endCxn id="501" idx="2"/>
                        </p:cNvCxnSpPr>
                        <p:nvPr/>
                      </p:nvCxnSpPr>
                      <p:spPr>
                        <a:xfrm>
                          <a:off x="4076026" y="6054226"/>
                          <a:ext cx="0" cy="117974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3" name="Straight Connector 502"/>
                        <p:cNvCxnSpPr>
                          <a:stCxn id="501" idx="1"/>
                          <a:endCxn id="501" idx="3"/>
                        </p:cNvCxnSpPr>
                        <p:nvPr/>
                      </p:nvCxnSpPr>
                      <p:spPr>
                        <a:xfrm>
                          <a:off x="4038600" y="6113213"/>
                          <a:ext cx="74851" cy="0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97" name="Group 496"/>
                      <p:cNvGrpSpPr/>
                      <p:nvPr/>
                    </p:nvGrpSpPr>
                    <p:grpSpPr>
                      <a:xfrm>
                        <a:off x="4228426" y="6054226"/>
                        <a:ext cx="74851" cy="117974"/>
                        <a:chOff x="4038600" y="6054226"/>
                        <a:chExt cx="74851" cy="117974"/>
                      </a:xfrm>
                    </p:grpSpPr>
                    <p:sp>
                      <p:nvSpPr>
                        <p:cNvPr id="498" name="Rectangle 497"/>
                        <p:cNvSpPr/>
                        <p:nvPr/>
                      </p:nvSpPr>
                      <p:spPr>
                        <a:xfrm>
                          <a:off x="4038600" y="6054226"/>
                          <a:ext cx="74851" cy="117974"/>
                        </a:xfrm>
                        <a:prstGeom prst="rect">
                          <a:avLst/>
                        </a:prstGeom>
                        <a:ln w="3175"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800" kern="12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cxnSp>
                      <p:nvCxnSpPr>
                        <p:cNvPr id="499" name="Straight Connector 498"/>
                        <p:cNvCxnSpPr>
                          <a:stCxn id="498" idx="0"/>
                          <a:endCxn id="498" idx="2"/>
                        </p:cNvCxnSpPr>
                        <p:nvPr/>
                      </p:nvCxnSpPr>
                      <p:spPr>
                        <a:xfrm>
                          <a:off x="4076026" y="6054226"/>
                          <a:ext cx="0" cy="117974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0" name="Straight Connector 499"/>
                        <p:cNvCxnSpPr>
                          <a:stCxn id="498" idx="1"/>
                          <a:endCxn id="498" idx="3"/>
                        </p:cNvCxnSpPr>
                        <p:nvPr/>
                      </p:nvCxnSpPr>
                      <p:spPr>
                        <a:xfrm>
                          <a:off x="4038600" y="6113213"/>
                          <a:ext cx="74851" cy="0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</p:grpSp>
            <p:grpSp>
              <p:nvGrpSpPr>
                <p:cNvPr id="485" name="Group 484"/>
                <p:cNvGrpSpPr/>
                <p:nvPr/>
              </p:nvGrpSpPr>
              <p:grpSpPr>
                <a:xfrm>
                  <a:off x="4533908" y="5707155"/>
                  <a:ext cx="291855" cy="229301"/>
                  <a:chOff x="4533908" y="5707155"/>
                  <a:chExt cx="291855" cy="229301"/>
                </a:xfrm>
              </p:grpSpPr>
              <p:sp>
                <p:nvSpPr>
                  <p:cNvPr id="487" name="Cube 486"/>
                  <p:cNvSpPr/>
                  <p:nvPr/>
                </p:nvSpPr>
                <p:spPr>
                  <a:xfrm>
                    <a:off x="4738480" y="5707856"/>
                    <a:ext cx="87283" cy="228600"/>
                  </a:xfrm>
                  <a:prstGeom prst="cube">
                    <a:avLst/>
                  </a:prstGeom>
                  <a:ln w="3175"/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kern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8" name="Cube 487"/>
                  <p:cNvSpPr/>
                  <p:nvPr/>
                </p:nvSpPr>
                <p:spPr>
                  <a:xfrm>
                    <a:off x="4635304" y="5707155"/>
                    <a:ext cx="87283" cy="228600"/>
                  </a:xfrm>
                  <a:prstGeom prst="cube">
                    <a:avLst/>
                  </a:prstGeom>
                  <a:ln w="3175"/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kern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9" name="Cube 488"/>
                  <p:cNvSpPr/>
                  <p:nvPr/>
                </p:nvSpPr>
                <p:spPr>
                  <a:xfrm>
                    <a:off x="4533908" y="5707155"/>
                    <a:ext cx="87283" cy="228600"/>
                  </a:xfrm>
                  <a:prstGeom prst="cube">
                    <a:avLst/>
                  </a:prstGeom>
                  <a:ln w="3175"/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kern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86" name="Cube 485"/>
                <p:cNvSpPr/>
                <p:nvPr/>
              </p:nvSpPr>
              <p:spPr>
                <a:xfrm>
                  <a:off x="3912029" y="5822155"/>
                  <a:ext cx="87283" cy="172653"/>
                </a:xfrm>
                <a:prstGeom prst="cube">
                  <a:avLst/>
                </a:prstGeom>
                <a:ln w="3175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66" name="Group 465"/>
              <p:cNvGrpSpPr/>
              <p:nvPr/>
            </p:nvGrpSpPr>
            <p:grpSpPr>
              <a:xfrm>
                <a:off x="3949363" y="5515232"/>
                <a:ext cx="299677" cy="321687"/>
                <a:chOff x="3949363" y="5515232"/>
                <a:chExt cx="299677" cy="321687"/>
              </a:xfrm>
            </p:grpSpPr>
            <p:sp>
              <p:nvSpPr>
                <p:cNvPr id="479" name="Cloud 478"/>
                <p:cNvSpPr/>
                <p:nvPr/>
              </p:nvSpPr>
              <p:spPr>
                <a:xfrm>
                  <a:off x="3949363" y="5791200"/>
                  <a:ext cx="45719" cy="45719"/>
                </a:xfrm>
                <a:prstGeom prst="cloud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0" name="Cloud 479"/>
                <p:cNvSpPr/>
                <p:nvPr/>
              </p:nvSpPr>
              <p:spPr>
                <a:xfrm>
                  <a:off x="3983836" y="5711191"/>
                  <a:ext cx="80551" cy="80009"/>
                </a:xfrm>
                <a:prstGeom prst="cloud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1" name="Cloud 480"/>
                <p:cNvSpPr/>
                <p:nvPr/>
              </p:nvSpPr>
              <p:spPr>
                <a:xfrm>
                  <a:off x="4074722" y="5663566"/>
                  <a:ext cx="76952" cy="95250"/>
                </a:xfrm>
                <a:prstGeom prst="cloud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2" name="Cloud 481"/>
                <p:cNvSpPr/>
                <p:nvPr/>
              </p:nvSpPr>
              <p:spPr>
                <a:xfrm>
                  <a:off x="4020990" y="5562600"/>
                  <a:ext cx="92867" cy="114889"/>
                </a:xfrm>
                <a:prstGeom prst="cloud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3" name="Cloud 482"/>
                <p:cNvSpPr/>
                <p:nvPr/>
              </p:nvSpPr>
              <p:spPr>
                <a:xfrm>
                  <a:off x="4151674" y="5515232"/>
                  <a:ext cx="97366" cy="148334"/>
                </a:xfrm>
                <a:prstGeom prst="cloud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67" name="Group 466"/>
              <p:cNvGrpSpPr/>
              <p:nvPr/>
            </p:nvGrpSpPr>
            <p:grpSpPr>
              <a:xfrm>
                <a:off x="4563718" y="5345842"/>
                <a:ext cx="534864" cy="377062"/>
                <a:chOff x="4563718" y="5345842"/>
                <a:chExt cx="534864" cy="377062"/>
              </a:xfrm>
            </p:grpSpPr>
            <p:sp>
              <p:nvSpPr>
                <p:cNvPr id="468" name="Cloud 467"/>
                <p:cNvSpPr/>
                <p:nvPr/>
              </p:nvSpPr>
              <p:spPr>
                <a:xfrm>
                  <a:off x="4770480" y="5677185"/>
                  <a:ext cx="45719" cy="45719"/>
                </a:xfrm>
                <a:prstGeom prst="cloud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9" name="Cloud 468"/>
                <p:cNvSpPr/>
                <p:nvPr/>
              </p:nvSpPr>
              <p:spPr>
                <a:xfrm>
                  <a:off x="4804953" y="5597176"/>
                  <a:ext cx="80551" cy="80009"/>
                </a:xfrm>
                <a:prstGeom prst="cloud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0" name="Cloud 469"/>
                <p:cNvSpPr/>
                <p:nvPr/>
              </p:nvSpPr>
              <p:spPr>
                <a:xfrm>
                  <a:off x="4663667" y="5677185"/>
                  <a:ext cx="45719" cy="45719"/>
                </a:xfrm>
                <a:prstGeom prst="cloud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1" name="Cloud 470"/>
                <p:cNvSpPr/>
                <p:nvPr/>
              </p:nvSpPr>
              <p:spPr>
                <a:xfrm>
                  <a:off x="4698140" y="5597176"/>
                  <a:ext cx="80551" cy="80009"/>
                </a:xfrm>
                <a:prstGeom prst="cloud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2" name="Cloud 471"/>
                <p:cNvSpPr/>
                <p:nvPr/>
              </p:nvSpPr>
              <p:spPr>
                <a:xfrm>
                  <a:off x="4792637" y="5473523"/>
                  <a:ext cx="137830" cy="124732"/>
                </a:xfrm>
                <a:prstGeom prst="cloud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3" name="Cloud 472"/>
                <p:cNvSpPr/>
                <p:nvPr/>
              </p:nvSpPr>
              <p:spPr>
                <a:xfrm>
                  <a:off x="4563718" y="5677185"/>
                  <a:ext cx="45719" cy="45719"/>
                </a:xfrm>
                <a:prstGeom prst="cloud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4" name="Cloud 473"/>
                <p:cNvSpPr/>
                <p:nvPr/>
              </p:nvSpPr>
              <p:spPr>
                <a:xfrm>
                  <a:off x="4598191" y="5597176"/>
                  <a:ext cx="80551" cy="80009"/>
                </a:xfrm>
                <a:prstGeom prst="cloud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5" name="Cloud 474"/>
                <p:cNvSpPr/>
                <p:nvPr/>
              </p:nvSpPr>
              <p:spPr>
                <a:xfrm>
                  <a:off x="4635345" y="5540787"/>
                  <a:ext cx="153681" cy="95250"/>
                </a:xfrm>
                <a:prstGeom prst="cloud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6" name="Cloud 475"/>
                <p:cNvSpPr/>
                <p:nvPr/>
              </p:nvSpPr>
              <p:spPr>
                <a:xfrm>
                  <a:off x="4701054" y="5473523"/>
                  <a:ext cx="92867" cy="66218"/>
                </a:xfrm>
                <a:prstGeom prst="cloud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7" name="Cloud 476"/>
                <p:cNvSpPr/>
                <p:nvPr/>
              </p:nvSpPr>
              <p:spPr>
                <a:xfrm>
                  <a:off x="4899154" y="5345842"/>
                  <a:ext cx="199428" cy="167505"/>
                </a:xfrm>
                <a:prstGeom prst="cloud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8" name="Cloud 477"/>
                <p:cNvSpPr/>
                <p:nvPr/>
              </p:nvSpPr>
              <p:spPr>
                <a:xfrm>
                  <a:off x="4777672" y="5358634"/>
                  <a:ext cx="178971" cy="114889"/>
                </a:xfrm>
                <a:prstGeom prst="cloud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415" name="Group 414"/>
            <p:cNvGrpSpPr/>
            <p:nvPr/>
          </p:nvGrpSpPr>
          <p:grpSpPr>
            <a:xfrm>
              <a:off x="6629251" y="3306459"/>
              <a:ext cx="322938" cy="273850"/>
              <a:chOff x="5008391" y="5656421"/>
              <a:chExt cx="349045" cy="269558"/>
            </a:xfrm>
          </p:grpSpPr>
          <p:grpSp>
            <p:nvGrpSpPr>
              <p:cNvPr id="461" name="Group 460"/>
              <p:cNvGrpSpPr/>
              <p:nvPr/>
            </p:nvGrpSpPr>
            <p:grpSpPr>
              <a:xfrm>
                <a:off x="5008391" y="5656421"/>
                <a:ext cx="349045" cy="269558"/>
                <a:chOff x="5867400" y="1219200"/>
                <a:chExt cx="1066800" cy="762000"/>
              </a:xfrm>
            </p:grpSpPr>
            <p:sp>
              <p:nvSpPr>
                <p:cNvPr id="463" name="Rounded Rectangle 462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4" name="Rounded Rectangle 463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462" name="Picture 2"/>
              <p:cNvPicPr>
                <a:picLocks noChangeAspect="1" noChangeArrowheads="1"/>
              </p:cNvPicPr>
              <p:nvPr/>
            </p:nvPicPr>
            <p:blipFill>
              <a:blip r:embed="rId21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0" b="97305" l="0" r="100000">
                            <a14:foregroundMark x1="65625" y1="54286" x2="65625" y2="54286"/>
                            <a14:foregroundMark x1="56250" y1="14286" x2="56250" y2="14286"/>
                            <a14:backgroundMark x1="40625" y1="34286" x2="40625" y2="34286"/>
                            <a14:backgroundMark x1="31250" y1="65714" x2="31250" y2="65714"/>
                            <a14:backgroundMark x1="62500" y1="80000" x2="62500" y2="80000"/>
                            <a14:backgroundMark x1="68750" y1="37143" x2="68750" y2="37143"/>
                            <a14:backgroundMark x1="12500" y1="5714" x2="12500" y2="5714"/>
                            <a14:backgroundMark x1="87500" y1="8571" x2="87500" y2="8571"/>
                            <a14:backgroundMark x1="53125" y1="51429" x2="53125" y2="51429"/>
                          </a14:backgroundRemoval>
                        </a14:imgEffect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3933" y="5728579"/>
                <a:ext cx="187163" cy="165128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dkEdge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16" name="Group 415"/>
            <p:cNvGrpSpPr/>
            <p:nvPr/>
          </p:nvGrpSpPr>
          <p:grpSpPr>
            <a:xfrm>
              <a:off x="6850995" y="3314769"/>
              <a:ext cx="325401" cy="269968"/>
              <a:chOff x="5615779" y="5877639"/>
              <a:chExt cx="238861" cy="228759"/>
            </a:xfrm>
          </p:grpSpPr>
          <p:grpSp>
            <p:nvGrpSpPr>
              <p:cNvPr id="420" name="Group 419"/>
              <p:cNvGrpSpPr/>
              <p:nvPr/>
            </p:nvGrpSpPr>
            <p:grpSpPr>
              <a:xfrm>
                <a:off x="5615779" y="5877639"/>
                <a:ext cx="238861" cy="228759"/>
                <a:chOff x="5615779" y="5877639"/>
                <a:chExt cx="238861" cy="228759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2" name="Rounded Rectangle 421"/>
                <p:cNvSpPr/>
                <p:nvPr/>
              </p:nvSpPr>
              <p:spPr>
                <a:xfrm>
                  <a:off x="5615779" y="5877639"/>
                  <a:ext cx="238861" cy="228759"/>
                </a:xfrm>
                <a:prstGeom prst="roundRect">
                  <a:avLst>
                    <a:gd name="adj" fmla="val 10446"/>
                  </a:avLst>
                </a:prstGeom>
                <a:ln w="3175"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423" name="Group 422"/>
                <p:cNvGrpSpPr/>
                <p:nvPr/>
              </p:nvGrpSpPr>
              <p:grpSpPr>
                <a:xfrm>
                  <a:off x="5638800" y="5888037"/>
                  <a:ext cx="196792" cy="210752"/>
                  <a:chOff x="5638800" y="5888037"/>
                  <a:chExt cx="196792" cy="210752"/>
                </a:xfrm>
              </p:grpSpPr>
              <p:grpSp>
                <p:nvGrpSpPr>
                  <p:cNvPr id="442" name="Group 441"/>
                  <p:cNvGrpSpPr/>
                  <p:nvPr/>
                </p:nvGrpSpPr>
                <p:grpSpPr>
                  <a:xfrm>
                    <a:off x="5638800" y="5888037"/>
                    <a:ext cx="59533" cy="207963"/>
                    <a:chOff x="5638800" y="5888037"/>
                    <a:chExt cx="59533" cy="207963"/>
                  </a:xfrm>
                </p:grpSpPr>
                <p:grpSp>
                  <p:nvGrpSpPr>
                    <p:cNvPr id="455" name="Group 454"/>
                    <p:cNvGrpSpPr/>
                    <p:nvPr/>
                  </p:nvGrpSpPr>
                  <p:grpSpPr>
                    <a:xfrm>
                      <a:off x="5638800" y="5888037"/>
                      <a:ext cx="19048" cy="207963"/>
                      <a:chOff x="5638800" y="5888037"/>
                      <a:chExt cx="19048" cy="207963"/>
                    </a:xfrm>
                  </p:grpSpPr>
                  <p:cxnSp>
                    <p:nvCxnSpPr>
                      <p:cNvPr id="459" name="Straight Connector 458"/>
                      <p:cNvCxnSpPr/>
                      <p:nvPr/>
                    </p:nvCxnSpPr>
                    <p:spPr>
                      <a:xfrm>
                        <a:off x="5638800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Straight Connector 459"/>
                      <p:cNvCxnSpPr/>
                      <p:nvPr/>
                    </p:nvCxnSpPr>
                    <p:spPr>
                      <a:xfrm>
                        <a:off x="5657848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56" name="Group 455"/>
                    <p:cNvGrpSpPr/>
                    <p:nvPr/>
                  </p:nvGrpSpPr>
                  <p:grpSpPr>
                    <a:xfrm>
                      <a:off x="5679285" y="5888037"/>
                      <a:ext cx="19048" cy="207963"/>
                      <a:chOff x="5638800" y="5888037"/>
                      <a:chExt cx="19048" cy="207963"/>
                    </a:xfrm>
                  </p:grpSpPr>
                  <p:cxnSp>
                    <p:nvCxnSpPr>
                      <p:cNvPr id="457" name="Straight Connector 456"/>
                      <p:cNvCxnSpPr/>
                      <p:nvPr/>
                    </p:nvCxnSpPr>
                    <p:spPr>
                      <a:xfrm>
                        <a:off x="5638800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8" name="Straight Connector 457"/>
                      <p:cNvCxnSpPr/>
                      <p:nvPr/>
                    </p:nvCxnSpPr>
                    <p:spPr>
                      <a:xfrm>
                        <a:off x="5657848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43" name="Group 442"/>
                  <p:cNvGrpSpPr/>
                  <p:nvPr/>
                </p:nvGrpSpPr>
                <p:grpSpPr>
                  <a:xfrm>
                    <a:off x="5715000" y="5888037"/>
                    <a:ext cx="59533" cy="207963"/>
                    <a:chOff x="5638800" y="5888037"/>
                    <a:chExt cx="59533" cy="207963"/>
                  </a:xfrm>
                </p:grpSpPr>
                <p:grpSp>
                  <p:nvGrpSpPr>
                    <p:cNvPr id="449" name="Group 448"/>
                    <p:cNvGrpSpPr/>
                    <p:nvPr/>
                  </p:nvGrpSpPr>
                  <p:grpSpPr>
                    <a:xfrm>
                      <a:off x="5638800" y="5888037"/>
                      <a:ext cx="19048" cy="207963"/>
                      <a:chOff x="5638800" y="5888037"/>
                      <a:chExt cx="19048" cy="207963"/>
                    </a:xfrm>
                  </p:grpSpPr>
                  <p:cxnSp>
                    <p:nvCxnSpPr>
                      <p:cNvPr id="453" name="Straight Connector 452"/>
                      <p:cNvCxnSpPr/>
                      <p:nvPr/>
                    </p:nvCxnSpPr>
                    <p:spPr>
                      <a:xfrm>
                        <a:off x="5638800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4" name="Straight Connector 453"/>
                      <p:cNvCxnSpPr/>
                      <p:nvPr/>
                    </p:nvCxnSpPr>
                    <p:spPr>
                      <a:xfrm>
                        <a:off x="5657848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50" name="Group 449"/>
                    <p:cNvGrpSpPr/>
                    <p:nvPr/>
                  </p:nvGrpSpPr>
                  <p:grpSpPr>
                    <a:xfrm>
                      <a:off x="5679285" y="5888037"/>
                      <a:ext cx="19048" cy="207963"/>
                      <a:chOff x="5638800" y="5888037"/>
                      <a:chExt cx="19048" cy="207963"/>
                    </a:xfrm>
                  </p:grpSpPr>
                  <p:cxnSp>
                    <p:nvCxnSpPr>
                      <p:cNvPr id="451" name="Straight Connector 450"/>
                      <p:cNvCxnSpPr/>
                      <p:nvPr/>
                    </p:nvCxnSpPr>
                    <p:spPr>
                      <a:xfrm>
                        <a:off x="5638800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2" name="Straight Connector 451"/>
                      <p:cNvCxnSpPr/>
                      <p:nvPr/>
                    </p:nvCxnSpPr>
                    <p:spPr>
                      <a:xfrm>
                        <a:off x="5657848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44" name="Group 443"/>
                  <p:cNvGrpSpPr/>
                  <p:nvPr/>
                </p:nvGrpSpPr>
                <p:grpSpPr>
                  <a:xfrm>
                    <a:off x="5795107" y="5890826"/>
                    <a:ext cx="40485" cy="207963"/>
                    <a:chOff x="5638800" y="5888037"/>
                    <a:chExt cx="40485" cy="207963"/>
                  </a:xfrm>
                </p:grpSpPr>
                <p:grpSp>
                  <p:nvGrpSpPr>
                    <p:cNvPr id="445" name="Group 444"/>
                    <p:cNvGrpSpPr/>
                    <p:nvPr/>
                  </p:nvGrpSpPr>
                  <p:grpSpPr>
                    <a:xfrm>
                      <a:off x="5638800" y="5888037"/>
                      <a:ext cx="19048" cy="207963"/>
                      <a:chOff x="5638800" y="5888037"/>
                      <a:chExt cx="19048" cy="207963"/>
                    </a:xfrm>
                  </p:grpSpPr>
                  <p:cxnSp>
                    <p:nvCxnSpPr>
                      <p:cNvPr id="447" name="Straight Connector 446"/>
                      <p:cNvCxnSpPr/>
                      <p:nvPr/>
                    </p:nvCxnSpPr>
                    <p:spPr>
                      <a:xfrm>
                        <a:off x="5638800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8" name="Straight Connector 447"/>
                      <p:cNvCxnSpPr/>
                      <p:nvPr/>
                    </p:nvCxnSpPr>
                    <p:spPr>
                      <a:xfrm>
                        <a:off x="5657848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46" name="Straight Connector 445"/>
                    <p:cNvCxnSpPr/>
                    <p:nvPr/>
                  </p:nvCxnSpPr>
                  <p:spPr>
                    <a:xfrm>
                      <a:off x="5679285" y="5888037"/>
                      <a:ext cx="0" cy="207963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24" name="Group 423"/>
                <p:cNvGrpSpPr/>
                <p:nvPr/>
              </p:nvGrpSpPr>
              <p:grpSpPr>
                <a:xfrm rot="16200000">
                  <a:off x="5643399" y="5879473"/>
                  <a:ext cx="177744" cy="231827"/>
                  <a:chOff x="5657848" y="5888037"/>
                  <a:chExt cx="177744" cy="210752"/>
                </a:xfrm>
              </p:grpSpPr>
              <p:grpSp>
                <p:nvGrpSpPr>
                  <p:cNvPr id="425" name="Group 424"/>
                  <p:cNvGrpSpPr/>
                  <p:nvPr/>
                </p:nvGrpSpPr>
                <p:grpSpPr>
                  <a:xfrm>
                    <a:off x="5657848" y="5888037"/>
                    <a:ext cx="40485" cy="207963"/>
                    <a:chOff x="5657848" y="5888037"/>
                    <a:chExt cx="40485" cy="207963"/>
                  </a:xfrm>
                </p:grpSpPr>
                <p:cxnSp>
                  <p:nvCxnSpPr>
                    <p:cNvPr id="438" name="Straight Connector 437"/>
                    <p:cNvCxnSpPr/>
                    <p:nvPr/>
                  </p:nvCxnSpPr>
                  <p:spPr>
                    <a:xfrm>
                      <a:off x="5657848" y="5888037"/>
                      <a:ext cx="0" cy="207963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39" name="Group 438"/>
                    <p:cNvGrpSpPr/>
                    <p:nvPr/>
                  </p:nvGrpSpPr>
                  <p:grpSpPr>
                    <a:xfrm>
                      <a:off x="5679285" y="5888037"/>
                      <a:ext cx="19048" cy="207963"/>
                      <a:chOff x="5638800" y="5888037"/>
                      <a:chExt cx="19048" cy="207963"/>
                    </a:xfrm>
                  </p:grpSpPr>
                  <p:cxnSp>
                    <p:nvCxnSpPr>
                      <p:cNvPr id="440" name="Straight Connector 439"/>
                      <p:cNvCxnSpPr/>
                      <p:nvPr/>
                    </p:nvCxnSpPr>
                    <p:spPr>
                      <a:xfrm>
                        <a:off x="5638800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1" name="Straight Connector 440"/>
                      <p:cNvCxnSpPr/>
                      <p:nvPr/>
                    </p:nvCxnSpPr>
                    <p:spPr>
                      <a:xfrm>
                        <a:off x="5657848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26" name="Group 425"/>
                  <p:cNvGrpSpPr/>
                  <p:nvPr/>
                </p:nvGrpSpPr>
                <p:grpSpPr>
                  <a:xfrm>
                    <a:off x="5715000" y="5888037"/>
                    <a:ext cx="59533" cy="207963"/>
                    <a:chOff x="5638800" y="5888037"/>
                    <a:chExt cx="59533" cy="207963"/>
                  </a:xfrm>
                </p:grpSpPr>
                <p:grpSp>
                  <p:nvGrpSpPr>
                    <p:cNvPr id="432" name="Group 431"/>
                    <p:cNvGrpSpPr/>
                    <p:nvPr/>
                  </p:nvGrpSpPr>
                  <p:grpSpPr>
                    <a:xfrm>
                      <a:off x="5638800" y="5888037"/>
                      <a:ext cx="19048" cy="207963"/>
                      <a:chOff x="5638800" y="5888037"/>
                      <a:chExt cx="19048" cy="207963"/>
                    </a:xfrm>
                  </p:grpSpPr>
                  <p:cxnSp>
                    <p:nvCxnSpPr>
                      <p:cNvPr id="436" name="Straight Connector 435"/>
                      <p:cNvCxnSpPr/>
                      <p:nvPr/>
                    </p:nvCxnSpPr>
                    <p:spPr>
                      <a:xfrm>
                        <a:off x="5638800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7" name="Straight Connector 436"/>
                      <p:cNvCxnSpPr/>
                      <p:nvPr/>
                    </p:nvCxnSpPr>
                    <p:spPr>
                      <a:xfrm>
                        <a:off x="5657848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33" name="Group 432"/>
                    <p:cNvGrpSpPr/>
                    <p:nvPr/>
                  </p:nvGrpSpPr>
                  <p:grpSpPr>
                    <a:xfrm>
                      <a:off x="5679285" y="5888037"/>
                      <a:ext cx="19048" cy="207963"/>
                      <a:chOff x="5638800" y="5888037"/>
                      <a:chExt cx="19048" cy="207963"/>
                    </a:xfrm>
                  </p:grpSpPr>
                  <p:cxnSp>
                    <p:nvCxnSpPr>
                      <p:cNvPr id="434" name="Straight Connector 433"/>
                      <p:cNvCxnSpPr/>
                      <p:nvPr/>
                    </p:nvCxnSpPr>
                    <p:spPr>
                      <a:xfrm>
                        <a:off x="5638800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5" name="Straight Connector 434"/>
                      <p:cNvCxnSpPr/>
                      <p:nvPr/>
                    </p:nvCxnSpPr>
                    <p:spPr>
                      <a:xfrm>
                        <a:off x="5657848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27" name="Group 426"/>
                  <p:cNvGrpSpPr/>
                  <p:nvPr/>
                </p:nvGrpSpPr>
                <p:grpSpPr>
                  <a:xfrm>
                    <a:off x="5795107" y="5890826"/>
                    <a:ext cx="40485" cy="207963"/>
                    <a:chOff x="5638800" y="5888037"/>
                    <a:chExt cx="40485" cy="207963"/>
                  </a:xfrm>
                </p:grpSpPr>
                <p:grpSp>
                  <p:nvGrpSpPr>
                    <p:cNvPr id="428" name="Group 427"/>
                    <p:cNvGrpSpPr/>
                    <p:nvPr/>
                  </p:nvGrpSpPr>
                  <p:grpSpPr>
                    <a:xfrm>
                      <a:off x="5638800" y="5888037"/>
                      <a:ext cx="19048" cy="207963"/>
                      <a:chOff x="5638800" y="5888037"/>
                      <a:chExt cx="19048" cy="207963"/>
                    </a:xfrm>
                  </p:grpSpPr>
                  <p:cxnSp>
                    <p:nvCxnSpPr>
                      <p:cNvPr id="430" name="Straight Connector 429"/>
                      <p:cNvCxnSpPr/>
                      <p:nvPr/>
                    </p:nvCxnSpPr>
                    <p:spPr>
                      <a:xfrm>
                        <a:off x="5638800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1" name="Straight Connector 430"/>
                      <p:cNvCxnSpPr/>
                      <p:nvPr/>
                    </p:nvCxnSpPr>
                    <p:spPr>
                      <a:xfrm>
                        <a:off x="5657848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29" name="Straight Connector 428"/>
                    <p:cNvCxnSpPr/>
                    <p:nvPr/>
                  </p:nvCxnSpPr>
                  <p:spPr>
                    <a:xfrm>
                      <a:off x="5679285" y="5888037"/>
                      <a:ext cx="0" cy="207963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pic>
            <p:nvPicPr>
              <p:cNvPr id="421" name="Picture 2"/>
              <p:cNvPicPr>
                <a:picLocks noChangeAspect="1" noChangeArrowheads="1"/>
              </p:cNvPicPr>
              <p:nvPr/>
            </p:nvPicPr>
            <p:blipFill>
              <a:blip r:embed="rId2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0" b="97305" l="0" r="100000">
                            <a14:backgroundMark x1="70588" y1="38235" x2="70588" y2="38235"/>
                            <a14:backgroundMark x1="38235" y1="29412" x2="38235" y2="29412"/>
                            <a14:backgroundMark x1="67647" y1="73529" x2="67647" y2="73529"/>
                            <a14:backgroundMark x1="32353" y1="61765" x2="32353" y2="61765"/>
                            <a14:backgroundMark x1="17647" y1="8824" x2="17647" y2="8824"/>
                            <a14:backgroundMark x1="88235" y1="5882" x2="88235" y2="5882"/>
                            <a14:backgroundMark x1="52941" y1="50000" x2="52941" y2="50000"/>
                          </a14:backgroundRemoval>
                        </a14:imgEffect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1990" y="5921179"/>
                <a:ext cx="141260" cy="141642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dkEdge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17" name="Group 416"/>
            <p:cNvGrpSpPr/>
            <p:nvPr/>
          </p:nvGrpSpPr>
          <p:grpSpPr>
            <a:xfrm>
              <a:off x="6709455" y="3159044"/>
              <a:ext cx="410555" cy="245915"/>
              <a:chOff x="5215373" y="5732397"/>
              <a:chExt cx="325744" cy="200725"/>
            </a:xfrm>
          </p:grpSpPr>
          <p:sp>
            <p:nvSpPr>
              <p:cNvPr id="418" name="Cloud 417"/>
              <p:cNvSpPr/>
              <p:nvPr/>
            </p:nvSpPr>
            <p:spPr>
              <a:xfrm>
                <a:off x="5215373" y="5732397"/>
                <a:ext cx="325744" cy="200725"/>
              </a:xfrm>
              <a:prstGeom prst="cloud">
                <a:avLst/>
              </a:prstGeom>
              <a:ln w="3175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419" name="Picture 2"/>
              <p:cNvPicPr>
                <a:picLocks noChangeAspect="1" noChangeArrowheads="1"/>
              </p:cNvPicPr>
              <p:nvPr/>
            </p:nvPicPr>
            <p:blipFill>
              <a:blip r:embed="rId2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0" b="97305" l="0" r="100000">
                            <a14:backgroundMark x1="75676" y1="37838" x2="75676" y2="37838"/>
                            <a14:backgroundMark x1="89189" y1="10811" x2="89189" y2="10811"/>
                            <a14:backgroundMark x1="18919" y1="8108" x2="18919" y2="8108"/>
                            <a14:backgroundMark x1="35135" y1="29730" x2="35135" y2="29730"/>
                            <a14:backgroundMark x1="62162" y1="75676" x2="62162" y2="75676"/>
                            <a14:backgroundMark x1="29730" y1="62162" x2="29730" y2="62162"/>
                            <a14:backgroundMark x1="51351" y1="51351" x2="51351" y2="51351"/>
                            <a14:backgroundMark x1="56757" y1="2703" x2="56757" y2="2703"/>
                            <a14:backgroundMark x1="2703" y1="59459" x2="2703" y2="59459"/>
                            <a14:backgroundMark x1="43243" y1="5405" x2="43243" y2="5405"/>
                          </a14:backgroundRemoval>
                        </a14:imgEffect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0506" y="5763895"/>
                <a:ext cx="135477" cy="13584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dkEdge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99" name="Group 598"/>
          <p:cNvGrpSpPr/>
          <p:nvPr/>
        </p:nvGrpSpPr>
        <p:grpSpPr>
          <a:xfrm>
            <a:off x="3680410" y="2771774"/>
            <a:ext cx="1031717" cy="576252"/>
            <a:chOff x="3581400" y="2347213"/>
            <a:chExt cx="1136566" cy="700787"/>
          </a:xfrm>
        </p:grpSpPr>
        <p:grpSp>
          <p:nvGrpSpPr>
            <p:cNvPr id="600" name="Group 599"/>
            <p:cNvGrpSpPr/>
            <p:nvPr/>
          </p:nvGrpSpPr>
          <p:grpSpPr>
            <a:xfrm>
              <a:off x="3581400" y="2521283"/>
              <a:ext cx="1136566" cy="526717"/>
              <a:chOff x="3581400" y="2441582"/>
              <a:chExt cx="1136566" cy="845799"/>
            </a:xfrm>
          </p:grpSpPr>
          <p:sp>
            <p:nvSpPr>
              <p:cNvPr id="625" name="Cube 624"/>
              <p:cNvSpPr/>
              <p:nvPr/>
            </p:nvSpPr>
            <p:spPr>
              <a:xfrm>
                <a:off x="3581400" y="2441582"/>
                <a:ext cx="1136566" cy="845799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626" name="Straight Connector 625"/>
              <p:cNvCxnSpPr/>
              <p:nvPr/>
            </p:nvCxnSpPr>
            <p:spPr>
              <a:xfrm>
                <a:off x="3810000" y="2452930"/>
                <a:ext cx="0" cy="206287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601" name="Group 600"/>
            <p:cNvGrpSpPr/>
            <p:nvPr/>
          </p:nvGrpSpPr>
          <p:grpSpPr>
            <a:xfrm>
              <a:off x="3810534" y="2350574"/>
              <a:ext cx="331931" cy="224590"/>
              <a:chOff x="954103" y="2768128"/>
              <a:chExt cx="331931" cy="224590"/>
            </a:xfrm>
          </p:grpSpPr>
          <p:sp>
            <p:nvSpPr>
              <p:cNvPr id="623" name="Rectangle 622"/>
              <p:cNvSpPr/>
              <p:nvPr/>
            </p:nvSpPr>
            <p:spPr>
              <a:xfrm>
                <a:off x="959525" y="2768128"/>
                <a:ext cx="326509" cy="22459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4" name="Freeform 623"/>
              <p:cNvSpPr/>
              <p:nvPr/>
            </p:nvSpPr>
            <p:spPr>
              <a:xfrm>
                <a:off x="954103" y="2768128"/>
                <a:ext cx="329724" cy="118205"/>
              </a:xfrm>
              <a:custGeom>
                <a:avLst/>
                <a:gdLst>
                  <a:gd name="connsiteX0" fmla="*/ 0 w 397043"/>
                  <a:gd name="connsiteY0" fmla="*/ 0 h 160421"/>
                  <a:gd name="connsiteX1" fmla="*/ 208548 w 397043"/>
                  <a:gd name="connsiteY1" fmla="*/ 160421 h 160421"/>
                  <a:gd name="connsiteX2" fmla="*/ 397043 w 397043"/>
                  <a:gd name="connsiteY2" fmla="*/ 0 h 160421"/>
                  <a:gd name="connsiteX3" fmla="*/ 397043 w 397043"/>
                  <a:gd name="connsiteY3" fmla="*/ 0 h 16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043" h="160421">
                    <a:moveTo>
                      <a:pt x="0" y="0"/>
                    </a:moveTo>
                    <a:cubicBezTo>
                      <a:pt x="71187" y="80210"/>
                      <a:pt x="142374" y="160421"/>
                      <a:pt x="208548" y="160421"/>
                    </a:cubicBezTo>
                    <a:cubicBezTo>
                      <a:pt x="274722" y="160421"/>
                      <a:pt x="397043" y="0"/>
                      <a:pt x="397043" y="0"/>
                    </a:cubicBezTo>
                    <a:lnTo>
                      <a:pt x="397043" y="0"/>
                    </a:lnTo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02" name="Group 601"/>
            <p:cNvGrpSpPr/>
            <p:nvPr/>
          </p:nvGrpSpPr>
          <p:grpSpPr>
            <a:xfrm>
              <a:off x="3739705" y="2412646"/>
              <a:ext cx="331931" cy="224590"/>
              <a:chOff x="954103" y="2768128"/>
              <a:chExt cx="331931" cy="224590"/>
            </a:xfrm>
          </p:grpSpPr>
          <p:sp>
            <p:nvSpPr>
              <p:cNvPr id="621" name="Rectangle 620"/>
              <p:cNvSpPr/>
              <p:nvPr/>
            </p:nvSpPr>
            <p:spPr>
              <a:xfrm>
                <a:off x="959525" y="2768128"/>
                <a:ext cx="326509" cy="22459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2" name="Freeform 621"/>
              <p:cNvSpPr/>
              <p:nvPr/>
            </p:nvSpPr>
            <p:spPr>
              <a:xfrm>
                <a:off x="954103" y="2768128"/>
                <a:ext cx="329724" cy="118205"/>
              </a:xfrm>
              <a:custGeom>
                <a:avLst/>
                <a:gdLst>
                  <a:gd name="connsiteX0" fmla="*/ 0 w 397043"/>
                  <a:gd name="connsiteY0" fmla="*/ 0 h 160421"/>
                  <a:gd name="connsiteX1" fmla="*/ 208548 w 397043"/>
                  <a:gd name="connsiteY1" fmla="*/ 160421 h 160421"/>
                  <a:gd name="connsiteX2" fmla="*/ 397043 w 397043"/>
                  <a:gd name="connsiteY2" fmla="*/ 0 h 160421"/>
                  <a:gd name="connsiteX3" fmla="*/ 397043 w 397043"/>
                  <a:gd name="connsiteY3" fmla="*/ 0 h 16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043" h="160421">
                    <a:moveTo>
                      <a:pt x="0" y="0"/>
                    </a:moveTo>
                    <a:cubicBezTo>
                      <a:pt x="71187" y="80210"/>
                      <a:pt x="142374" y="160421"/>
                      <a:pt x="208548" y="160421"/>
                    </a:cubicBezTo>
                    <a:cubicBezTo>
                      <a:pt x="274722" y="160421"/>
                      <a:pt x="397043" y="0"/>
                      <a:pt x="397043" y="0"/>
                    </a:cubicBezTo>
                    <a:lnTo>
                      <a:pt x="397043" y="0"/>
                    </a:lnTo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03" name="Group 602"/>
            <p:cNvGrpSpPr/>
            <p:nvPr/>
          </p:nvGrpSpPr>
          <p:grpSpPr>
            <a:xfrm>
              <a:off x="3992613" y="2347213"/>
              <a:ext cx="331931" cy="224590"/>
              <a:chOff x="954103" y="2768128"/>
              <a:chExt cx="331931" cy="224590"/>
            </a:xfrm>
          </p:grpSpPr>
          <p:sp>
            <p:nvSpPr>
              <p:cNvPr id="619" name="Rectangle 618"/>
              <p:cNvSpPr/>
              <p:nvPr/>
            </p:nvSpPr>
            <p:spPr>
              <a:xfrm>
                <a:off x="959525" y="2768128"/>
                <a:ext cx="326509" cy="22459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0" name="Freeform 619"/>
              <p:cNvSpPr/>
              <p:nvPr/>
            </p:nvSpPr>
            <p:spPr>
              <a:xfrm>
                <a:off x="954103" y="2768128"/>
                <a:ext cx="329724" cy="118205"/>
              </a:xfrm>
              <a:custGeom>
                <a:avLst/>
                <a:gdLst>
                  <a:gd name="connsiteX0" fmla="*/ 0 w 397043"/>
                  <a:gd name="connsiteY0" fmla="*/ 0 h 160421"/>
                  <a:gd name="connsiteX1" fmla="*/ 208548 w 397043"/>
                  <a:gd name="connsiteY1" fmla="*/ 160421 h 160421"/>
                  <a:gd name="connsiteX2" fmla="*/ 397043 w 397043"/>
                  <a:gd name="connsiteY2" fmla="*/ 0 h 160421"/>
                  <a:gd name="connsiteX3" fmla="*/ 397043 w 397043"/>
                  <a:gd name="connsiteY3" fmla="*/ 0 h 16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043" h="160421">
                    <a:moveTo>
                      <a:pt x="0" y="0"/>
                    </a:moveTo>
                    <a:cubicBezTo>
                      <a:pt x="71187" y="80210"/>
                      <a:pt x="142374" y="160421"/>
                      <a:pt x="208548" y="160421"/>
                    </a:cubicBezTo>
                    <a:cubicBezTo>
                      <a:pt x="274722" y="160421"/>
                      <a:pt x="397043" y="0"/>
                      <a:pt x="397043" y="0"/>
                    </a:cubicBezTo>
                    <a:lnTo>
                      <a:pt x="397043" y="0"/>
                    </a:lnTo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04" name="Group 603"/>
            <p:cNvGrpSpPr/>
            <p:nvPr/>
          </p:nvGrpSpPr>
          <p:grpSpPr>
            <a:xfrm>
              <a:off x="3961519" y="2403235"/>
              <a:ext cx="331931" cy="224590"/>
              <a:chOff x="954103" y="2768128"/>
              <a:chExt cx="331931" cy="224590"/>
            </a:xfrm>
          </p:grpSpPr>
          <p:sp>
            <p:nvSpPr>
              <p:cNvPr id="617" name="Rectangle 616"/>
              <p:cNvSpPr/>
              <p:nvPr/>
            </p:nvSpPr>
            <p:spPr>
              <a:xfrm>
                <a:off x="959525" y="2768128"/>
                <a:ext cx="326509" cy="22459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8" name="Freeform 617"/>
              <p:cNvSpPr/>
              <p:nvPr/>
            </p:nvSpPr>
            <p:spPr>
              <a:xfrm>
                <a:off x="954103" y="2768128"/>
                <a:ext cx="329724" cy="118205"/>
              </a:xfrm>
              <a:custGeom>
                <a:avLst/>
                <a:gdLst>
                  <a:gd name="connsiteX0" fmla="*/ 0 w 397043"/>
                  <a:gd name="connsiteY0" fmla="*/ 0 h 160421"/>
                  <a:gd name="connsiteX1" fmla="*/ 208548 w 397043"/>
                  <a:gd name="connsiteY1" fmla="*/ 160421 h 160421"/>
                  <a:gd name="connsiteX2" fmla="*/ 397043 w 397043"/>
                  <a:gd name="connsiteY2" fmla="*/ 0 h 160421"/>
                  <a:gd name="connsiteX3" fmla="*/ 397043 w 397043"/>
                  <a:gd name="connsiteY3" fmla="*/ 0 h 16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043" h="160421">
                    <a:moveTo>
                      <a:pt x="0" y="0"/>
                    </a:moveTo>
                    <a:cubicBezTo>
                      <a:pt x="71187" y="80210"/>
                      <a:pt x="142374" y="160421"/>
                      <a:pt x="208548" y="160421"/>
                    </a:cubicBezTo>
                    <a:cubicBezTo>
                      <a:pt x="274722" y="160421"/>
                      <a:pt x="397043" y="0"/>
                      <a:pt x="397043" y="0"/>
                    </a:cubicBezTo>
                    <a:lnTo>
                      <a:pt x="397043" y="0"/>
                    </a:lnTo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05" name="Group 604"/>
            <p:cNvGrpSpPr/>
            <p:nvPr/>
          </p:nvGrpSpPr>
          <p:grpSpPr>
            <a:xfrm>
              <a:off x="4210252" y="2402654"/>
              <a:ext cx="331931" cy="224590"/>
              <a:chOff x="954103" y="2768128"/>
              <a:chExt cx="331931" cy="224590"/>
            </a:xfrm>
          </p:grpSpPr>
          <p:sp>
            <p:nvSpPr>
              <p:cNvPr id="615" name="Rectangle 614"/>
              <p:cNvSpPr/>
              <p:nvPr/>
            </p:nvSpPr>
            <p:spPr>
              <a:xfrm>
                <a:off x="959525" y="2768128"/>
                <a:ext cx="326509" cy="22459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6" name="Freeform 615"/>
              <p:cNvSpPr/>
              <p:nvPr/>
            </p:nvSpPr>
            <p:spPr>
              <a:xfrm>
                <a:off x="954103" y="2768128"/>
                <a:ext cx="329724" cy="118205"/>
              </a:xfrm>
              <a:custGeom>
                <a:avLst/>
                <a:gdLst>
                  <a:gd name="connsiteX0" fmla="*/ 0 w 397043"/>
                  <a:gd name="connsiteY0" fmla="*/ 0 h 160421"/>
                  <a:gd name="connsiteX1" fmla="*/ 208548 w 397043"/>
                  <a:gd name="connsiteY1" fmla="*/ 160421 h 160421"/>
                  <a:gd name="connsiteX2" fmla="*/ 397043 w 397043"/>
                  <a:gd name="connsiteY2" fmla="*/ 0 h 160421"/>
                  <a:gd name="connsiteX3" fmla="*/ 397043 w 397043"/>
                  <a:gd name="connsiteY3" fmla="*/ 0 h 16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043" h="160421">
                    <a:moveTo>
                      <a:pt x="0" y="0"/>
                    </a:moveTo>
                    <a:cubicBezTo>
                      <a:pt x="71187" y="80210"/>
                      <a:pt x="142374" y="160421"/>
                      <a:pt x="208548" y="160421"/>
                    </a:cubicBezTo>
                    <a:cubicBezTo>
                      <a:pt x="274722" y="160421"/>
                      <a:pt x="397043" y="0"/>
                      <a:pt x="397043" y="0"/>
                    </a:cubicBezTo>
                    <a:lnTo>
                      <a:pt x="397043" y="0"/>
                    </a:lnTo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06" name="Group 605"/>
            <p:cNvGrpSpPr/>
            <p:nvPr/>
          </p:nvGrpSpPr>
          <p:grpSpPr>
            <a:xfrm>
              <a:off x="3649990" y="2506745"/>
              <a:ext cx="331931" cy="142533"/>
              <a:chOff x="954103" y="2768128"/>
              <a:chExt cx="331931" cy="142533"/>
            </a:xfrm>
          </p:grpSpPr>
          <p:sp>
            <p:nvSpPr>
              <p:cNvPr id="613" name="Rectangle 612"/>
              <p:cNvSpPr/>
              <p:nvPr/>
            </p:nvSpPr>
            <p:spPr>
              <a:xfrm>
                <a:off x="959525" y="2768128"/>
                <a:ext cx="326509" cy="142533"/>
              </a:xfrm>
              <a:prstGeom prst="rect">
                <a:avLst/>
              </a:prstGeo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4" name="Freeform 613"/>
              <p:cNvSpPr/>
              <p:nvPr/>
            </p:nvSpPr>
            <p:spPr>
              <a:xfrm>
                <a:off x="954103" y="2768128"/>
                <a:ext cx="329724" cy="118205"/>
              </a:xfrm>
              <a:custGeom>
                <a:avLst/>
                <a:gdLst>
                  <a:gd name="connsiteX0" fmla="*/ 0 w 397043"/>
                  <a:gd name="connsiteY0" fmla="*/ 0 h 160421"/>
                  <a:gd name="connsiteX1" fmla="*/ 208548 w 397043"/>
                  <a:gd name="connsiteY1" fmla="*/ 160421 h 160421"/>
                  <a:gd name="connsiteX2" fmla="*/ 397043 w 397043"/>
                  <a:gd name="connsiteY2" fmla="*/ 0 h 160421"/>
                  <a:gd name="connsiteX3" fmla="*/ 397043 w 397043"/>
                  <a:gd name="connsiteY3" fmla="*/ 0 h 16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043" h="160421">
                    <a:moveTo>
                      <a:pt x="0" y="0"/>
                    </a:moveTo>
                    <a:cubicBezTo>
                      <a:pt x="71187" y="80210"/>
                      <a:pt x="142374" y="160421"/>
                      <a:pt x="208548" y="160421"/>
                    </a:cubicBezTo>
                    <a:cubicBezTo>
                      <a:pt x="274722" y="160421"/>
                      <a:pt x="397043" y="0"/>
                      <a:pt x="397043" y="0"/>
                    </a:cubicBezTo>
                    <a:lnTo>
                      <a:pt x="397043" y="0"/>
                    </a:lnTo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07" name="Group 606"/>
            <p:cNvGrpSpPr/>
            <p:nvPr/>
          </p:nvGrpSpPr>
          <p:grpSpPr>
            <a:xfrm>
              <a:off x="3932560" y="2508441"/>
              <a:ext cx="331931" cy="142533"/>
              <a:chOff x="954103" y="2768128"/>
              <a:chExt cx="331931" cy="142533"/>
            </a:xfrm>
          </p:grpSpPr>
          <p:sp>
            <p:nvSpPr>
              <p:cNvPr id="611" name="Rectangle 610"/>
              <p:cNvSpPr/>
              <p:nvPr/>
            </p:nvSpPr>
            <p:spPr>
              <a:xfrm>
                <a:off x="959525" y="2768128"/>
                <a:ext cx="326509" cy="142533"/>
              </a:xfrm>
              <a:prstGeom prst="rect">
                <a:avLst/>
              </a:prstGeo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2" name="Freeform 611"/>
              <p:cNvSpPr/>
              <p:nvPr/>
            </p:nvSpPr>
            <p:spPr>
              <a:xfrm>
                <a:off x="954103" y="2768128"/>
                <a:ext cx="329724" cy="118205"/>
              </a:xfrm>
              <a:custGeom>
                <a:avLst/>
                <a:gdLst>
                  <a:gd name="connsiteX0" fmla="*/ 0 w 397043"/>
                  <a:gd name="connsiteY0" fmla="*/ 0 h 160421"/>
                  <a:gd name="connsiteX1" fmla="*/ 208548 w 397043"/>
                  <a:gd name="connsiteY1" fmla="*/ 160421 h 160421"/>
                  <a:gd name="connsiteX2" fmla="*/ 397043 w 397043"/>
                  <a:gd name="connsiteY2" fmla="*/ 0 h 160421"/>
                  <a:gd name="connsiteX3" fmla="*/ 397043 w 397043"/>
                  <a:gd name="connsiteY3" fmla="*/ 0 h 16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043" h="160421">
                    <a:moveTo>
                      <a:pt x="0" y="0"/>
                    </a:moveTo>
                    <a:cubicBezTo>
                      <a:pt x="71187" y="80210"/>
                      <a:pt x="142374" y="160421"/>
                      <a:pt x="208548" y="160421"/>
                    </a:cubicBezTo>
                    <a:cubicBezTo>
                      <a:pt x="274722" y="160421"/>
                      <a:pt x="397043" y="0"/>
                      <a:pt x="397043" y="0"/>
                    </a:cubicBezTo>
                    <a:lnTo>
                      <a:pt x="397043" y="0"/>
                    </a:lnTo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08" name="Group 607"/>
            <p:cNvGrpSpPr/>
            <p:nvPr/>
          </p:nvGrpSpPr>
          <p:grpSpPr>
            <a:xfrm>
              <a:off x="4184303" y="2513076"/>
              <a:ext cx="331931" cy="142533"/>
              <a:chOff x="954103" y="2768128"/>
              <a:chExt cx="331931" cy="142533"/>
            </a:xfrm>
          </p:grpSpPr>
          <p:sp>
            <p:nvSpPr>
              <p:cNvPr id="609" name="Rectangle 608"/>
              <p:cNvSpPr/>
              <p:nvPr/>
            </p:nvSpPr>
            <p:spPr>
              <a:xfrm>
                <a:off x="959525" y="2768128"/>
                <a:ext cx="326509" cy="142533"/>
              </a:xfrm>
              <a:prstGeom prst="rect">
                <a:avLst/>
              </a:prstGeo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0" name="Freeform 609"/>
              <p:cNvSpPr/>
              <p:nvPr/>
            </p:nvSpPr>
            <p:spPr>
              <a:xfrm>
                <a:off x="954103" y="2768128"/>
                <a:ext cx="329724" cy="118205"/>
              </a:xfrm>
              <a:custGeom>
                <a:avLst/>
                <a:gdLst>
                  <a:gd name="connsiteX0" fmla="*/ 0 w 397043"/>
                  <a:gd name="connsiteY0" fmla="*/ 0 h 160421"/>
                  <a:gd name="connsiteX1" fmla="*/ 208548 w 397043"/>
                  <a:gd name="connsiteY1" fmla="*/ 160421 h 160421"/>
                  <a:gd name="connsiteX2" fmla="*/ 397043 w 397043"/>
                  <a:gd name="connsiteY2" fmla="*/ 0 h 160421"/>
                  <a:gd name="connsiteX3" fmla="*/ 397043 w 397043"/>
                  <a:gd name="connsiteY3" fmla="*/ 0 h 16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043" h="160421">
                    <a:moveTo>
                      <a:pt x="0" y="0"/>
                    </a:moveTo>
                    <a:cubicBezTo>
                      <a:pt x="71187" y="80210"/>
                      <a:pt x="142374" y="160421"/>
                      <a:pt x="208548" y="160421"/>
                    </a:cubicBezTo>
                    <a:cubicBezTo>
                      <a:pt x="274722" y="160421"/>
                      <a:pt x="397043" y="0"/>
                      <a:pt x="397043" y="0"/>
                    </a:cubicBezTo>
                    <a:lnTo>
                      <a:pt x="397043" y="0"/>
                    </a:lnTo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627" name="Group 626"/>
          <p:cNvGrpSpPr/>
          <p:nvPr/>
        </p:nvGrpSpPr>
        <p:grpSpPr>
          <a:xfrm>
            <a:off x="3761765" y="5399661"/>
            <a:ext cx="781050" cy="848741"/>
            <a:chOff x="461938" y="3331285"/>
            <a:chExt cx="781050" cy="848741"/>
          </a:xfrm>
        </p:grpSpPr>
        <p:pic>
          <p:nvPicPr>
            <p:cNvPr id="628" name="Picture 3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17178" b="82209" l="16000" r="80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38" y="3331285"/>
              <a:ext cx="781050" cy="848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29" name="Group 628"/>
            <p:cNvGrpSpPr/>
            <p:nvPr/>
          </p:nvGrpSpPr>
          <p:grpSpPr>
            <a:xfrm>
              <a:off x="752109" y="3810053"/>
              <a:ext cx="413949" cy="251908"/>
              <a:chOff x="752109" y="3810053"/>
              <a:chExt cx="413949" cy="251908"/>
            </a:xfrm>
            <a:solidFill>
              <a:schemeClr val="bg1">
                <a:alpha val="66000"/>
              </a:schemeClr>
            </a:solidFill>
          </p:grpSpPr>
          <p:sp>
            <p:nvSpPr>
              <p:cNvPr id="630" name="Rounded Rectangle 629"/>
              <p:cNvSpPr/>
              <p:nvPr/>
            </p:nvSpPr>
            <p:spPr>
              <a:xfrm>
                <a:off x="752109" y="3810053"/>
                <a:ext cx="413949" cy="251908"/>
              </a:xfrm>
              <a:prstGeom prst="roundRect">
                <a:avLst/>
              </a:prstGeom>
              <a:grp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631" name="Group 630"/>
              <p:cNvGrpSpPr/>
              <p:nvPr/>
            </p:nvGrpSpPr>
            <p:grpSpPr>
              <a:xfrm>
                <a:off x="775251" y="3862418"/>
                <a:ext cx="385954" cy="170484"/>
                <a:chOff x="1276940" y="3491763"/>
                <a:chExt cx="492427" cy="268926"/>
              </a:xfrm>
              <a:grpFill/>
            </p:grpSpPr>
            <p:sp>
              <p:nvSpPr>
                <p:cNvPr id="632" name="Freeform 631"/>
                <p:cNvSpPr/>
                <p:nvPr/>
              </p:nvSpPr>
              <p:spPr>
                <a:xfrm>
                  <a:off x="1306758" y="3491763"/>
                  <a:ext cx="462609" cy="268926"/>
                </a:xfrm>
                <a:custGeom>
                  <a:avLst/>
                  <a:gdLst>
                    <a:gd name="connsiteX0" fmla="*/ 0 w 462609"/>
                    <a:gd name="connsiteY0" fmla="*/ 0 h 268926"/>
                    <a:gd name="connsiteX1" fmla="*/ 69574 w 462609"/>
                    <a:gd name="connsiteY1" fmla="*/ 139148 h 268926"/>
                    <a:gd name="connsiteX2" fmla="*/ 168965 w 462609"/>
                    <a:gd name="connsiteY2" fmla="*/ 9939 h 268926"/>
                    <a:gd name="connsiteX3" fmla="*/ 238539 w 462609"/>
                    <a:gd name="connsiteY3" fmla="*/ 268357 h 268926"/>
                    <a:gd name="connsiteX4" fmla="*/ 258417 w 462609"/>
                    <a:gd name="connsiteY4" fmla="*/ 79513 h 268926"/>
                    <a:gd name="connsiteX5" fmla="*/ 437321 w 462609"/>
                    <a:gd name="connsiteY5" fmla="*/ 79513 h 268926"/>
                    <a:gd name="connsiteX6" fmla="*/ 457200 w 462609"/>
                    <a:gd name="connsiteY6" fmla="*/ 89452 h 268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609" h="268926">
                      <a:moveTo>
                        <a:pt x="0" y="0"/>
                      </a:moveTo>
                      <a:cubicBezTo>
                        <a:pt x="20706" y="68745"/>
                        <a:pt x="41413" y="137491"/>
                        <a:pt x="69574" y="139148"/>
                      </a:cubicBezTo>
                      <a:cubicBezTo>
                        <a:pt x="97735" y="140805"/>
                        <a:pt x="140804" y="-11596"/>
                        <a:pt x="168965" y="9939"/>
                      </a:cubicBezTo>
                      <a:cubicBezTo>
                        <a:pt x="197126" y="31474"/>
                        <a:pt x="223630" y="256761"/>
                        <a:pt x="238539" y="268357"/>
                      </a:cubicBezTo>
                      <a:cubicBezTo>
                        <a:pt x="253448" y="279953"/>
                        <a:pt x="225287" y="110987"/>
                        <a:pt x="258417" y="79513"/>
                      </a:cubicBezTo>
                      <a:cubicBezTo>
                        <a:pt x="291547" y="48039"/>
                        <a:pt x="404191" y="77857"/>
                        <a:pt x="437321" y="79513"/>
                      </a:cubicBezTo>
                      <a:cubicBezTo>
                        <a:pt x="470451" y="81169"/>
                        <a:pt x="463825" y="85310"/>
                        <a:pt x="457200" y="89452"/>
                      </a:cubicBezTo>
                    </a:path>
                  </a:pathLst>
                </a:custGeom>
                <a:grpFill/>
                <a:ln w="19050"/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33" name="Freeform 632"/>
                <p:cNvSpPr/>
                <p:nvPr/>
              </p:nvSpPr>
              <p:spPr>
                <a:xfrm>
                  <a:off x="1276940" y="3541030"/>
                  <a:ext cx="447261" cy="159455"/>
                </a:xfrm>
                <a:custGeom>
                  <a:avLst/>
                  <a:gdLst>
                    <a:gd name="connsiteX0" fmla="*/ 0 w 447261"/>
                    <a:gd name="connsiteY0" fmla="*/ 159455 h 159455"/>
                    <a:gd name="connsiteX1" fmla="*/ 129209 w 447261"/>
                    <a:gd name="connsiteY1" fmla="*/ 429 h 159455"/>
                    <a:gd name="connsiteX2" fmla="*/ 238539 w 447261"/>
                    <a:gd name="connsiteY2" fmla="*/ 109759 h 159455"/>
                    <a:gd name="connsiteX3" fmla="*/ 337931 w 447261"/>
                    <a:gd name="connsiteY3" fmla="*/ 20307 h 159455"/>
                    <a:gd name="connsiteX4" fmla="*/ 387626 w 447261"/>
                    <a:gd name="connsiteY4" fmla="*/ 129637 h 159455"/>
                    <a:gd name="connsiteX5" fmla="*/ 447261 w 447261"/>
                    <a:gd name="connsiteY5" fmla="*/ 50124 h 159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7261" h="159455">
                      <a:moveTo>
                        <a:pt x="0" y="159455"/>
                      </a:moveTo>
                      <a:cubicBezTo>
                        <a:pt x="44726" y="84083"/>
                        <a:pt x="89452" y="8712"/>
                        <a:pt x="129209" y="429"/>
                      </a:cubicBezTo>
                      <a:cubicBezTo>
                        <a:pt x="168966" y="-7854"/>
                        <a:pt x="203752" y="106446"/>
                        <a:pt x="238539" y="109759"/>
                      </a:cubicBezTo>
                      <a:cubicBezTo>
                        <a:pt x="273326" y="113072"/>
                        <a:pt x="313083" y="16994"/>
                        <a:pt x="337931" y="20307"/>
                      </a:cubicBezTo>
                      <a:cubicBezTo>
                        <a:pt x="362779" y="23620"/>
                        <a:pt x="369404" y="124667"/>
                        <a:pt x="387626" y="129637"/>
                      </a:cubicBezTo>
                      <a:cubicBezTo>
                        <a:pt x="405848" y="134606"/>
                        <a:pt x="426554" y="92365"/>
                        <a:pt x="447261" y="50124"/>
                      </a:cubicBezTo>
                    </a:path>
                  </a:pathLst>
                </a:custGeom>
                <a:grpFill/>
                <a:ln w="1270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kern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p:sp>
        <p:nvSpPr>
          <p:cNvPr id="634" name="Rounded Rectangular Callout 633"/>
          <p:cNvSpPr/>
          <p:nvPr/>
        </p:nvSpPr>
        <p:spPr>
          <a:xfrm>
            <a:off x="3452398" y="261883"/>
            <a:ext cx="3610914" cy="1044224"/>
          </a:xfrm>
          <a:prstGeom prst="wedgeRoundRectCallout">
            <a:avLst>
              <a:gd name="adj1" fmla="val -62136"/>
              <a:gd name="adj2" fmla="val 2498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kern="1200" dirty="0" smtClean="0">
                <a:solidFill>
                  <a:prstClr val="black"/>
                </a:solidFill>
                <a:latin typeface="Calibri"/>
              </a:rPr>
              <a:t>1. Workflow Interpreter</a:t>
            </a:r>
          </a:p>
          <a:p>
            <a:pPr algn="r"/>
            <a:r>
              <a:rPr lang="en-US" sz="1600" kern="1200" dirty="0" smtClean="0">
                <a:solidFill>
                  <a:prstClr val="black"/>
                </a:solidFill>
                <a:latin typeface="Calibri"/>
              </a:rPr>
              <a:t>Steer the workflow execution</a:t>
            </a:r>
            <a:endParaRPr lang="en-US" sz="16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5" name="Rounded Rectangular Callout 634"/>
          <p:cNvSpPr/>
          <p:nvPr/>
        </p:nvSpPr>
        <p:spPr>
          <a:xfrm>
            <a:off x="3450957" y="261883"/>
            <a:ext cx="3610914" cy="1044224"/>
          </a:xfrm>
          <a:prstGeom prst="wedgeRoundRectCallout">
            <a:avLst>
              <a:gd name="adj1" fmla="val -62136"/>
              <a:gd name="adj2" fmla="val 2498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kern="12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800" b="1" kern="1200" dirty="0" smtClean="0">
                <a:solidFill>
                  <a:prstClr val="black"/>
                </a:solidFill>
                <a:latin typeface="Calibri"/>
              </a:rPr>
              <a:t>. The </a:t>
            </a:r>
            <a:r>
              <a:rPr lang="en-US" sz="1800" b="1" kern="1200" dirty="0" err="1" smtClean="0">
                <a:solidFill>
                  <a:prstClr val="black"/>
                </a:solidFill>
                <a:latin typeface="Calibri"/>
              </a:rPr>
              <a:t>GFac</a:t>
            </a:r>
            <a:endParaRPr lang="en-US" sz="1800" b="1" kern="1200" dirty="0" smtClean="0">
              <a:solidFill>
                <a:prstClr val="black"/>
              </a:solidFill>
              <a:latin typeface="Calibri"/>
            </a:endParaRPr>
          </a:p>
          <a:p>
            <a:pPr algn="r"/>
            <a:r>
              <a:rPr lang="en-US" sz="1600" kern="1200" dirty="0" smtClean="0">
                <a:solidFill>
                  <a:prstClr val="black"/>
                </a:solidFill>
                <a:latin typeface="Calibri"/>
              </a:rPr>
              <a:t>Steer science app executions &amp; data transfers </a:t>
            </a:r>
            <a:endParaRPr lang="en-US" sz="16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0140" y="4932947"/>
            <a:ext cx="1791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Workflow Interpreter</a:t>
            </a:r>
            <a:endParaRPr lang="en-US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36" name="TextBox 635"/>
          <p:cNvSpPr txBox="1"/>
          <p:nvPr/>
        </p:nvSpPr>
        <p:spPr>
          <a:xfrm>
            <a:off x="4751718" y="4475869"/>
            <a:ext cx="54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GFac</a:t>
            </a:r>
            <a:endParaRPr lang="en-US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37" name="TextBox 636"/>
          <p:cNvSpPr txBox="1"/>
          <p:nvPr/>
        </p:nvSpPr>
        <p:spPr>
          <a:xfrm>
            <a:off x="4678681" y="2933205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Message Box</a:t>
            </a:r>
            <a:endParaRPr lang="en-US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38" name="TextBox 637"/>
          <p:cNvSpPr txBox="1"/>
          <p:nvPr/>
        </p:nvSpPr>
        <p:spPr>
          <a:xfrm>
            <a:off x="3771610" y="6062545"/>
            <a:ext cx="788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Registry</a:t>
            </a:r>
            <a:endParaRPr lang="en-US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39" name="Rounded Rectangular Callout 638"/>
          <p:cNvSpPr/>
          <p:nvPr/>
        </p:nvSpPr>
        <p:spPr>
          <a:xfrm>
            <a:off x="3450957" y="258561"/>
            <a:ext cx="3610914" cy="1044224"/>
          </a:xfrm>
          <a:prstGeom prst="wedgeRoundRectCallout">
            <a:avLst>
              <a:gd name="adj1" fmla="val -62136"/>
              <a:gd name="adj2" fmla="val 2498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kern="1200" dirty="0" smtClean="0">
                <a:solidFill>
                  <a:prstClr val="black"/>
                </a:solidFill>
                <a:latin typeface="Calibri"/>
              </a:rPr>
              <a:t>3. The Registry</a:t>
            </a:r>
          </a:p>
          <a:p>
            <a:pPr algn="r"/>
            <a:r>
              <a:rPr lang="en-US" sz="1600" kern="1200" dirty="0" smtClean="0">
                <a:solidFill>
                  <a:prstClr val="black"/>
                </a:solidFill>
                <a:latin typeface="Calibri"/>
              </a:rPr>
              <a:t>Defines the available applications &amp; records all results of experiments</a:t>
            </a:r>
            <a:endParaRPr lang="en-US" sz="16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0" name="Rounded Rectangular Callout 639"/>
          <p:cNvSpPr/>
          <p:nvPr/>
        </p:nvSpPr>
        <p:spPr>
          <a:xfrm>
            <a:off x="3438192" y="261883"/>
            <a:ext cx="3610914" cy="1044224"/>
          </a:xfrm>
          <a:prstGeom prst="wedgeRoundRectCallout">
            <a:avLst>
              <a:gd name="adj1" fmla="val -62136"/>
              <a:gd name="adj2" fmla="val 2498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kern="1200" dirty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1800" b="1" kern="1200" dirty="0" smtClean="0">
                <a:solidFill>
                  <a:prstClr val="black"/>
                </a:solidFill>
                <a:latin typeface="Calibri"/>
              </a:rPr>
              <a:t>. The Message Box</a:t>
            </a:r>
          </a:p>
          <a:p>
            <a:pPr algn="r"/>
            <a:r>
              <a:rPr lang="en-US" sz="1600" kern="1200" dirty="0" smtClean="0">
                <a:solidFill>
                  <a:prstClr val="black"/>
                </a:solidFill>
                <a:latin typeface="Calibri"/>
              </a:rPr>
              <a:t>Records the progress of the workflow execution</a:t>
            </a:r>
            <a:endParaRPr lang="en-US" sz="16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1" name="Bent Arrow 640"/>
          <p:cNvSpPr/>
          <p:nvPr/>
        </p:nvSpPr>
        <p:spPr>
          <a:xfrm rot="16200000">
            <a:off x="938906" y="4390135"/>
            <a:ext cx="1205925" cy="2022571"/>
          </a:xfrm>
          <a:prstGeom prst="bentArrow">
            <a:avLst>
              <a:gd name="adj1" fmla="val 15846"/>
              <a:gd name="adj2" fmla="val 13557"/>
              <a:gd name="adj3" fmla="val 26525"/>
              <a:gd name="adj4" fmla="val 3459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2" name="Bent Arrow 641"/>
          <p:cNvSpPr/>
          <p:nvPr/>
        </p:nvSpPr>
        <p:spPr>
          <a:xfrm rot="16200000" flipH="1">
            <a:off x="1252422" y="2098536"/>
            <a:ext cx="578892" cy="2022570"/>
          </a:xfrm>
          <a:prstGeom prst="bentArrow">
            <a:avLst>
              <a:gd name="adj1" fmla="val 19674"/>
              <a:gd name="adj2" fmla="val 28265"/>
              <a:gd name="adj3" fmla="val 35033"/>
              <a:gd name="adj4" fmla="val 20317"/>
            </a:avLst>
          </a:prstGeom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3" name="Right Arrow 642"/>
          <p:cNvSpPr/>
          <p:nvPr/>
        </p:nvSpPr>
        <p:spPr>
          <a:xfrm>
            <a:off x="1082041" y="4312922"/>
            <a:ext cx="1824791" cy="38629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Bent Arrow 31"/>
          <p:cNvSpPr/>
          <p:nvPr/>
        </p:nvSpPr>
        <p:spPr>
          <a:xfrm rot="16200000" flipV="1">
            <a:off x="4322298" y="4146524"/>
            <a:ext cx="166623" cy="712778"/>
          </a:xfrm>
          <a:prstGeom prst="bentArrow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44" name="Group 643"/>
          <p:cNvGrpSpPr/>
          <p:nvPr/>
        </p:nvGrpSpPr>
        <p:grpSpPr>
          <a:xfrm>
            <a:off x="5586753" y="3898635"/>
            <a:ext cx="859768" cy="788461"/>
            <a:chOff x="5480763" y="3496693"/>
            <a:chExt cx="509500" cy="788461"/>
          </a:xfrm>
        </p:grpSpPr>
        <p:sp>
          <p:nvSpPr>
            <p:cNvPr id="645" name="Striped Right Arrow 644"/>
            <p:cNvSpPr/>
            <p:nvPr/>
          </p:nvSpPr>
          <p:spPr>
            <a:xfrm>
              <a:off x="5512254" y="3496693"/>
              <a:ext cx="478009" cy="398306"/>
            </a:xfrm>
            <a:prstGeom prst="strip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6" name="Striped Right Arrow 645"/>
            <p:cNvSpPr/>
            <p:nvPr/>
          </p:nvSpPr>
          <p:spPr>
            <a:xfrm rot="10800000">
              <a:off x="5480763" y="3886848"/>
              <a:ext cx="478009" cy="398306"/>
            </a:xfrm>
            <a:prstGeom prst="strip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47" name="Bent Arrow 646"/>
          <p:cNvSpPr/>
          <p:nvPr/>
        </p:nvSpPr>
        <p:spPr>
          <a:xfrm flipV="1">
            <a:off x="3405954" y="5207720"/>
            <a:ext cx="458267" cy="527602"/>
          </a:xfrm>
          <a:prstGeom prst="bentArrow">
            <a:avLst>
              <a:gd name="adj1" fmla="val 10094"/>
              <a:gd name="adj2" fmla="val 11698"/>
              <a:gd name="adj3" fmla="val 15023"/>
              <a:gd name="adj4" fmla="val 7169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8" name="Bent Arrow 647"/>
          <p:cNvSpPr/>
          <p:nvPr/>
        </p:nvSpPr>
        <p:spPr>
          <a:xfrm flipH="1" flipV="1">
            <a:off x="4426898" y="4738800"/>
            <a:ext cx="613812" cy="996523"/>
          </a:xfrm>
          <a:prstGeom prst="bentArrow">
            <a:avLst>
              <a:gd name="adj1" fmla="val 8492"/>
              <a:gd name="adj2" fmla="val 8093"/>
              <a:gd name="adj3" fmla="val 10698"/>
              <a:gd name="adj4" fmla="val 7169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0" name="Bent Arrow 649"/>
          <p:cNvSpPr/>
          <p:nvPr/>
        </p:nvSpPr>
        <p:spPr>
          <a:xfrm rot="16200000">
            <a:off x="1610223" y="3712388"/>
            <a:ext cx="1205925" cy="3365207"/>
          </a:xfrm>
          <a:prstGeom prst="bentArrow">
            <a:avLst>
              <a:gd name="adj1" fmla="val 15846"/>
              <a:gd name="adj2" fmla="val 13557"/>
              <a:gd name="adj3" fmla="val 26525"/>
              <a:gd name="adj4" fmla="val 3459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1" name="Bent Arrow 650"/>
          <p:cNvSpPr/>
          <p:nvPr/>
        </p:nvSpPr>
        <p:spPr>
          <a:xfrm>
            <a:off x="3347260" y="3240981"/>
            <a:ext cx="310341" cy="797620"/>
          </a:xfrm>
          <a:prstGeom prst="bentArrow">
            <a:avLst>
              <a:gd name="adj1" fmla="val 10094"/>
              <a:gd name="adj2" fmla="val 11698"/>
              <a:gd name="adj3" fmla="val 15023"/>
              <a:gd name="adj4" fmla="val 7169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2" name="Bent Arrow 651"/>
          <p:cNvSpPr/>
          <p:nvPr/>
        </p:nvSpPr>
        <p:spPr>
          <a:xfrm flipH="1">
            <a:off x="4748240" y="3207422"/>
            <a:ext cx="310341" cy="428648"/>
          </a:xfrm>
          <a:prstGeom prst="bentArrow">
            <a:avLst>
              <a:gd name="adj1" fmla="val 10094"/>
              <a:gd name="adj2" fmla="val 11698"/>
              <a:gd name="adj3" fmla="val 15023"/>
              <a:gd name="adj4" fmla="val 7169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3" name="Bent Arrow 652"/>
          <p:cNvSpPr/>
          <p:nvPr/>
        </p:nvSpPr>
        <p:spPr>
          <a:xfrm rot="16200000" flipH="1">
            <a:off x="1817017" y="1515053"/>
            <a:ext cx="578893" cy="3181417"/>
          </a:xfrm>
          <a:prstGeom prst="bentArrow">
            <a:avLst>
              <a:gd name="adj1" fmla="val 19674"/>
              <a:gd name="adj2" fmla="val 28265"/>
              <a:gd name="adj3" fmla="val 35033"/>
              <a:gd name="adj4" fmla="val 20317"/>
            </a:avLst>
          </a:prstGeom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42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3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3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3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3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8" grpId="0" animBg="1"/>
      <p:bldP spid="634" grpId="0" animBg="1"/>
      <p:bldP spid="634" grpId="1" animBg="1"/>
      <p:bldP spid="635" grpId="0" animBg="1"/>
      <p:bldP spid="635" grpId="1" animBg="1"/>
      <p:bldP spid="6" grpId="0"/>
      <p:bldP spid="636" grpId="0"/>
      <p:bldP spid="637" grpId="0"/>
      <p:bldP spid="638" grpId="0"/>
      <p:bldP spid="639" grpId="0" animBg="1"/>
      <p:bldP spid="639" grpId="1" animBg="1"/>
      <p:bldP spid="640" grpId="0" animBg="1"/>
      <p:bldP spid="641" grpId="0" animBg="1"/>
      <p:bldP spid="642" grpId="0" animBg="1"/>
      <p:bldP spid="643" grpId="0" animBg="1"/>
      <p:bldP spid="32" grpId="0" animBg="1"/>
      <p:bldP spid="647" grpId="0" animBg="1"/>
      <p:bldP spid="648" grpId="0" animBg="1"/>
      <p:bldP spid="650" grpId="0" animBg="1"/>
      <p:bldP spid="651" grpId="0" animBg="1"/>
      <p:bldP spid="652" grpId="0" animBg="1"/>
      <p:bldP spid="6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8" l="9877" r="93827">
                        <a14:foregroundMark x1="43210" y1="83978" x2="43210" y2="8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6" y="2590802"/>
            <a:ext cx="7715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ounded Rectangular Callout 52"/>
          <p:cNvSpPr/>
          <p:nvPr/>
        </p:nvSpPr>
        <p:spPr>
          <a:xfrm>
            <a:off x="698679" y="1657350"/>
            <a:ext cx="3610914" cy="1066800"/>
          </a:xfrm>
          <a:prstGeom prst="wedgeRoundRectCallout">
            <a:avLst>
              <a:gd name="adj1" fmla="val 52346"/>
              <a:gd name="adj2" fmla="val 8385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Now  you have a basic understanding of what Airavata is, why it is useful &amp; how it works.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2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3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48119" y="2931458"/>
            <a:ext cx="6158754" cy="1336917"/>
            <a:chOff x="579486" y="1492508"/>
            <a:chExt cx="8240701" cy="20591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86" y="1492508"/>
              <a:ext cx="1929230" cy="2059178"/>
            </a:xfrm>
            <a:prstGeom prst="rect">
              <a:avLst/>
            </a:prstGeom>
          </p:spPr>
        </p:pic>
        <p:sp>
          <p:nvSpPr>
            <p:cNvPr id="7" name="Title 3"/>
            <p:cNvSpPr txBox="1">
              <a:spLocks/>
            </p:cNvSpPr>
            <p:nvPr/>
          </p:nvSpPr>
          <p:spPr>
            <a:xfrm>
              <a:off x="2767306" y="1722526"/>
              <a:ext cx="6052881" cy="159914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>
                  <a:solidFill>
                    <a:prstClr val="black"/>
                  </a:solidFill>
                  <a:latin typeface="Calibri Light"/>
                </a:rPr>
                <a:t>Being a Part of Airavata 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653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0.00087 -0.331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66015" y="434391"/>
            <a:ext cx="7936698" cy="1712738"/>
            <a:chOff x="579486" y="1492508"/>
            <a:chExt cx="9239496" cy="205917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86" y="1492508"/>
              <a:ext cx="1929230" cy="2059178"/>
            </a:xfrm>
            <a:prstGeom prst="rect">
              <a:avLst/>
            </a:prstGeom>
          </p:spPr>
        </p:pic>
        <p:sp>
          <p:nvSpPr>
            <p:cNvPr id="10" name="Title 3"/>
            <p:cNvSpPr txBox="1">
              <a:spLocks/>
            </p:cNvSpPr>
            <p:nvPr/>
          </p:nvSpPr>
          <p:spPr>
            <a:xfrm>
              <a:off x="2767306" y="1722526"/>
              <a:ext cx="7051676" cy="159914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>
                  <a:solidFill>
                    <a:prstClr val="black"/>
                  </a:solidFill>
                  <a:latin typeface="Calibri Light"/>
                </a:rPr>
                <a:t>Being a Part of Airavata Community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5721" y="2965622"/>
            <a:ext cx="80353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Play</a:t>
            </a:r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with different popular Apache technologies &amp; tools</a:t>
            </a:r>
          </a:p>
          <a:p>
            <a:endParaRPr lang="en-US" sz="2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r>
              <a:rPr lang="en-US" sz="32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Experiment</a:t>
            </a:r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with the Cloud, the Grid… it’s all </a:t>
            </a:r>
            <a:r>
              <a:rPr lang="en-US" sz="32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here</a:t>
            </a: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</a:t>
            </a:r>
          </a:p>
          <a:p>
            <a:endParaRPr lang="en-US" sz="2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r>
              <a:rPr lang="en-US" sz="32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Learn</a:t>
            </a:r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&amp; </a:t>
            </a:r>
            <a:r>
              <a:rPr lang="en-US" sz="32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Engage</a:t>
            </a:r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with a multidisciplinary community</a:t>
            </a:r>
          </a:p>
        </p:txBody>
      </p:sp>
    </p:spTree>
    <p:extLst>
      <p:ext uri="{BB962C8B-B14F-4D97-AF65-F5344CB8AC3E}">
        <p14:creationId xmlns:p14="http://schemas.microsoft.com/office/powerpoint/2010/main" val="135269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48116" y="2689411"/>
            <a:ext cx="5811309" cy="1615739"/>
            <a:chOff x="589699" y="2148709"/>
            <a:chExt cx="9607231" cy="2857143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446842" y="2764437"/>
              <a:ext cx="6750088" cy="162568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>
                  <a:solidFill>
                    <a:prstClr val="black"/>
                  </a:solidFill>
                  <a:latin typeface="Calibri Light"/>
                </a:rPr>
                <a:t>The recent </a:t>
              </a:r>
              <a:r>
                <a:rPr lang="en-US" sz="4000" dirty="0" smtClean="0">
                  <a:solidFill>
                    <a:prstClr val="black"/>
                  </a:solidFill>
                  <a:latin typeface="Calibri Light"/>
                </a:rPr>
                <a:t>impact </a:t>
              </a:r>
              <a:r>
                <a:rPr lang="en-US" sz="4000" dirty="0">
                  <a:solidFill>
                    <a:prstClr val="black"/>
                  </a:solidFill>
                  <a:latin typeface="Calibri Light"/>
                </a:rPr>
                <a:t>from the community…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99" y="2148709"/>
              <a:ext cx="2857143" cy="2857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732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21788" y="95532"/>
            <a:ext cx="7684636" cy="15725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Calibri Light"/>
              </a:rPr>
              <a:t>A Pluggable &amp; Customizable Framework for Registries</a:t>
            </a:r>
            <a:endParaRPr lang="en-US" dirty="0">
              <a:solidFill>
                <a:prstClr val="black"/>
              </a:solidFill>
              <a:latin typeface="Calibri Ligh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27682" y="3451139"/>
            <a:ext cx="3212707" cy="1473661"/>
            <a:chOff x="3352800" y="3491758"/>
            <a:chExt cx="3276600" cy="1473661"/>
          </a:xfrm>
        </p:grpSpPr>
        <p:sp>
          <p:nvSpPr>
            <p:cNvPr id="15" name="Rounded Rectangle 14"/>
            <p:cNvSpPr/>
            <p:nvPr/>
          </p:nvSpPr>
          <p:spPr>
            <a:xfrm>
              <a:off x="3352800" y="3491758"/>
              <a:ext cx="3276600" cy="147366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 smtClean="0">
                <a:solidFill>
                  <a:prstClr val="white"/>
                </a:solidFill>
                <a:latin typeface="Calibri"/>
              </a:endParaRPr>
            </a:p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Calibri"/>
                </a:rPr>
                <a:t>Apache Airavata</a:t>
              </a:r>
              <a:endParaRPr lang="en-US" sz="320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1733" y1="69340" x2="11733" y2="69340"/>
                          <a14:foregroundMark x1="88800" y1="38679" x2="88800" y2="38679"/>
                          <a14:foregroundMark x1="87867" y1="41038" x2="87867" y2="41038"/>
                          <a14:foregroundMark x1="87467" y1="39151" x2="87467" y2="39151"/>
                          <a14:foregroundMark x1="86800" y1="43396" x2="86800" y2="43396"/>
                          <a14:foregroundMark x1="88133" y1="47170" x2="88133" y2="47170"/>
                          <a14:foregroundMark x1="86800" y1="51415" x2="86800" y2="51415"/>
                          <a14:foregroundMark x1="90533" y1="42925" x2="90533" y2="42925"/>
                          <a14:foregroundMark x1="91600" y1="45283" x2="91600" y2="45283"/>
                          <a14:foregroundMark x1="92000" y1="47170" x2="92000" y2="47170"/>
                          <a14:foregroundMark x1="84400" y1="24528" x2="84400" y2="24528"/>
                          <a14:foregroundMark x1="85733" y1="20283" x2="85733" y2="20283"/>
                          <a14:foregroundMark x1="85600" y1="10849" x2="85600" y2="10849"/>
                          <a14:foregroundMark x1="84933" y1="1887" x2="84933" y2="18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412" y="3771900"/>
              <a:ext cx="1360388" cy="384536"/>
            </a:xfrm>
            <a:prstGeom prst="rect">
              <a:avLst/>
            </a:prstGeom>
          </p:spPr>
        </p:pic>
      </p:grpSp>
      <p:pic>
        <p:nvPicPr>
          <p:cNvPr id="17" name="Picture 16" descr="C:\Users\samindaw\Desktop\1353605323_Person_Undefined_Male_L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788" y="3821240"/>
            <a:ext cx="741029" cy="73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262817" y="4226092"/>
            <a:ext cx="815735" cy="16281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262817" y="4034409"/>
            <a:ext cx="815735" cy="16281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245343" y="3462094"/>
            <a:ext cx="2580003" cy="1853625"/>
            <a:chOff x="5890661" y="3810000"/>
            <a:chExt cx="2806521" cy="2369590"/>
          </a:xfrm>
        </p:grpSpPr>
        <p:sp>
          <p:nvSpPr>
            <p:cNvPr id="20" name="Cloud 19"/>
            <p:cNvSpPr/>
            <p:nvPr/>
          </p:nvSpPr>
          <p:spPr>
            <a:xfrm>
              <a:off x="6050570" y="3810000"/>
              <a:ext cx="2486703" cy="2056334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495616" y="5121545"/>
              <a:ext cx="481950" cy="326887"/>
              <a:chOff x="5944796" y="5183471"/>
              <a:chExt cx="838200" cy="609600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5944796" y="5183471"/>
                <a:ext cx="838200" cy="609600"/>
                <a:chOff x="5867400" y="1219200"/>
                <a:chExt cx="1066800" cy="762000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b="1" u="sng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3" name="Rounded Rectangle 62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b="1" u="sng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60" name="Picture 5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5197" y="5400222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6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>
                            <a14:backgroundMark x1="14286" y1="6122" x2="14286" y2="6122"/>
                            <a14:backgroundMark x1="89796" y1="12245" x2="89796" y2="12245"/>
                            <a14:backgroundMark x1="69388" y1="38776" x2="69388" y2="38776"/>
                            <a14:backgroundMark x1="32653" y1="28571" x2="32653" y2="28571"/>
                            <a14:backgroundMark x1="53061" y1="51020" x2="53061" y2="51020"/>
                            <a14:backgroundMark x1="59184" y1="81633" x2="59184" y2="81633"/>
                            <a14:backgroundMark x1="28571" y1="65306" x2="28571" y2="653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1976" y="5396366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7682045" y="4899303"/>
              <a:ext cx="481950" cy="326887"/>
              <a:chOff x="4343244" y="4817422"/>
              <a:chExt cx="838200" cy="609600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4343244" y="4817422"/>
                <a:ext cx="838200" cy="609600"/>
                <a:chOff x="5867400" y="1219200"/>
                <a:chExt cx="1066800" cy="762000"/>
              </a:xfrm>
            </p:grpSpPr>
            <p:sp>
              <p:nvSpPr>
                <p:cNvPr id="57" name="Rounded Rectangle 56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5868830" y="1219202"/>
                  <a:ext cx="1065361" cy="15239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54" name="Picture 5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559" y="5034173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5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>
                            <a14:backgroundMark x1="12245" y1="12245" x2="12245" y2="12245"/>
                            <a14:backgroundMark x1="36735" y1="32653" x2="36735" y2="32653"/>
                            <a14:backgroundMark x1="30612" y1="61224" x2="30612" y2="61224"/>
                            <a14:backgroundMark x1="63265" y1="67347" x2="63265" y2="67347"/>
                            <a14:backgroundMark x1="77551" y1="40816" x2="77551" y2="40816"/>
                            <a14:backgroundMark x1="91837" y1="14286" x2="91837" y2="14286"/>
                            <a14:backgroundMark x1="53061" y1="48980" x2="53061" y2="48980"/>
                            <a14:backgroundMark x1="40816" y1="2041" x2="40816" y2="20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0409" y="5030317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5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backgroundMark x1="69388" y1="40816" x2="69388" y2="40816"/>
                            <a14:backgroundMark x1="69388" y1="71429" x2="69388" y2="71429"/>
                            <a14:backgroundMark x1="26531" y1="61224" x2="26531" y2="61224"/>
                            <a14:backgroundMark x1="34694" y1="36735" x2="34694" y2="36735"/>
                            <a14:backgroundMark x1="14286" y1="10204" x2="14286" y2="10204"/>
                            <a14:backgroundMark x1="83673" y1="8163" x2="83673" y2="8163"/>
                            <a14:backgroundMark x1="91837" y1="91837" x2="91837" y2="91837"/>
                            <a14:backgroundMark x1="42857" y1="4082" x2="42857" y2="40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1227" y="4980750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7139186" y="5284988"/>
              <a:ext cx="481950" cy="326887"/>
              <a:chOff x="3013931" y="5536167"/>
              <a:chExt cx="838200" cy="609600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013931" y="5536167"/>
                <a:ext cx="838200" cy="609600"/>
                <a:chOff x="5867400" y="1219200"/>
                <a:chExt cx="1066800" cy="762000"/>
              </a:xfrm>
            </p:grpSpPr>
            <p:sp>
              <p:nvSpPr>
                <p:cNvPr id="51" name="Rounded Rectangle 50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4332" y="5752918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4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65306" y1="55102" x2="65306" y2="55102"/>
                            <a14:backgroundMark x1="16327" y1="8163" x2="16327" y2="8163"/>
                            <a14:backgroundMark x1="91837" y1="10204" x2="91837" y2="10204"/>
                            <a14:backgroundMark x1="91837" y1="89796" x2="91837" y2="89796"/>
                            <a14:backgroundMark x1="65306" y1="73469" x2="65306" y2="73469"/>
                            <a14:backgroundMark x1="75510" y1="40816" x2="75510" y2="40816"/>
                            <a14:backgroundMark x1="40816" y1="32653" x2="40816" y2="32653"/>
                            <a14:backgroundMark x1="28571" y1="67347" x2="28571" y2="67347"/>
                            <a14:backgroundMark x1="42857" y1="6122" x2="42857" y2="6122"/>
                            <a14:backgroundMark x1="55102" y1="4082" x2="55102" y2="4082"/>
                            <a14:backgroundMark x1="51020" y1="48980" x2="51020" y2="48980"/>
                            <a14:backgroundMark x1="44898" y1="93878" x2="44898" y2="93878"/>
                            <a14:backgroundMark x1="53061" y1="93878" x2="53061" y2="93878"/>
                            <a14:backgroundMark x1="8163" y1="51020" x2="8163" y2="510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1111" y="5914979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7034043" y="4718128"/>
              <a:ext cx="481950" cy="326887"/>
              <a:chOff x="3431901" y="6629400"/>
              <a:chExt cx="838200" cy="60960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431901" y="6629400"/>
                <a:ext cx="838200" cy="609600"/>
                <a:chOff x="5867400" y="1219200"/>
                <a:chExt cx="1066800" cy="762000"/>
              </a:xfrm>
            </p:grpSpPr>
            <p:sp>
              <p:nvSpPr>
                <p:cNvPr id="46" name="Rounded Rectangle 45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" name="Rounded Rectangle 46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43" name="Picture 4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0061" y="6819900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4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>
                            <a14:backgroundMark x1="44898" y1="28571" x2="44898" y2="28571"/>
                            <a14:backgroundMark x1="30612" y1="65306" x2="30612" y2="65306"/>
                            <a14:backgroundMark x1="63265" y1="73469" x2="63265" y2="73469"/>
                            <a14:backgroundMark x1="75510" y1="44898" x2="75510" y2="44898"/>
                            <a14:backgroundMark x1="53061" y1="48980" x2="53061" y2="48980"/>
                            <a14:backgroundMark x1="85714" y1="12245" x2="85714" y2="12245"/>
                            <a14:backgroundMark x1="8163" y1="6122" x2="8163" y2="6122"/>
                            <a14:backgroundMark x1="40816" y1="4082" x2="40816" y2="40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8151" y="6810375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4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305" l="0" r="100000">
                            <a14:backgroundMark x1="65306" y1="38776" x2="65306" y2="38776"/>
                            <a14:backgroundMark x1="59184" y1="77551" x2="59184" y2="77551"/>
                            <a14:backgroundMark x1="26531" y1="61224" x2="26531" y2="61224"/>
                            <a14:backgroundMark x1="36735" y1="34694" x2="36735" y2="34694"/>
                            <a14:backgroundMark x1="16327" y1="10204" x2="16327" y2="10204"/>
                            <a14:backgroundMark x1="87755" y1="8163" x2="87755" y2="8163"/>
                            <a14:backgroundMark x1="42857" y1="4082" x2="42857" y2="4082"/>
                            <a14:backgroundMark x1="51020" y1="51020" x2="51020" y2="510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3336" y="7005037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882480" y="4168147"/>
              <a:ext cx="481950" cy="326887"/>
              <a:chOff x="5945926" y="6629400"/>
              <a:chExt cx="838200" cy="60960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945926" y="6629400"/>
                <a:ext cx="838200" cy="609600"/>
                <a:chOff x="5867400" y="1219200"/>
                <a:chExt cx="1066800" cy="762000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39" name="Picture 3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8272" y="6818772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7588940" y="4233019"/>
              <a:ext cx="481950" cy="326887"/>
              <a:chOff x="4583726" y="5935361"/>
              <a:chExt cx="838200" cy="60960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583726" y="5935361"/>
                <a:ext cx="838200" cy="609600"/>
                <a:chOff x="5867400" y="1219200"/>
                <a:chExt cx="1066800" cy="762000"/>
              </a:xfrm>
            </p:grpSpPr>
            <p:sp>
              <p:nvSpPr>
                <p:cNvPr id="36" name="Rounded Rectangle 35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34" name="Picture 3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8872" y="6087761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34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6552" l="0" r="9482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5651" y="6266861"/>
                <a:ext cx="241299" cy="241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6378577" y="4566453"/>
              <a:ext cx="481950" cy="326887"/>
              <a:chOff x="1413294" y="5536167"/>
              <a:chExt cx="838200" cy="60960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413294" y="5536167"/>
                <a:ext cx="838200" cy="609600"/>
                <a:chOff x="5867400" y="1219200"/>
                <a:chExt cx="1066800" cy="762000"/>
              </a:xfrm>
            </p:grpSpPr>
            <p:sp>
              <p:nvSpPr>
                <p:cNvPr id="31" name="Rounded Rectangle 30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30" name="Picture 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5640" y="5725539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8" name="TextBox 35"/>
            <p:cNvSpPr txBox="1"/>
            <p:nvPr/>
          </p:nvSpPr>
          <p:spPr>
            <a:xfrm>
              <a:off x="5890661" y="5810258"/>
              <a:ext cx="2806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Computational Resources</a:t>
              </a:r>
            </a:p>
          </p:txBody>
        </p:sp>
      </p:grpSp>
      <p:sp>
        <p:nvSpPr>
          <p:cNvPr id="64" name="Right Arrow 63"/>
          <p:cNvSpPr/>
          <p:nvPr/>
        </p:nvSpPr>
        <p:spPr>
          <a:xfrm rot="10800000">
            <a:off x="5600319" y="3872455"/>
            <a:ext cx="508774" cy="19642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ight Arrow 64"/>
          <p:cNvSpPr/>
          <p:nvPr/>
        </p:nvSpPr>
        <p:spPr>
          <a:xfrm rot="10800000">
            <a:off x="5600319" y="4095050"/>
            <a:ext cx="508774" cy="19642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ight Arrow 65"/>
          <p:cNvSpPr/>
          <p:nvPr/>
        </p:nvSpPr>
        <p:spPr>
          <a:xfrm rot="10800000">
            <a:off x="5600319" y="4357667"/>
            <a:ext cx="508774" cy="19642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Right Arrow 66"/>
          <p:cNvSpPr/>
          <p:nvPr/>
        </p:nvSpPr>
        <p:spPr>
          <a:xfrm rot="10800000">
            <a:off x="5600319" y="4608621"/>
            <a:ext cx="508774" cy="19642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97223" y="2221527"/>
            <a:ext cx="867113" cy="942263"/>
            <a:chOff x="1155068" y="4347938"/>
            <a:chExt cx="867113" cy="942263"/>
          </a:xfrm>
        </p:grpSpPr>
        <p:pic>
          <p:nvPicPr>
            <p:cNvPr id="69" name="Picture 6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7178" b="82209" l="16000" r="80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068" y="4347938"/>
              <a:ext cx="867113" cy="942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189" y="4815931"/>
              <a:ext cx="334230" cy="474270"/>
            </a:xfrm>
            <a:prstGeom prst="rect">
              <a:avLst/>
            </a:prstGeom>
          </p:spPr>
        </p:pic>
      </p:grpSp>
      <p:sp>
        <p:nvSpPr>
          <p:cNvPr id="75" name="Right Arrow 74"/>
          <p:cNvSpPr/>
          <p:nvPr/>
        </p:nvSpPr>
        <p:spPr>
          <a:xfrm rot="5400000">
            <a:off x="4081762" y="3212807"/>
            <a:ext cx="241164" cy="18931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2929294" y="4663514"/>
            <a:ext cx="3622564" cy="2111401"/>
            <a:chOff x="2929294" y="4663514"/>
            <a:chExt cx="3622564" cy="2111401"/>
          </a:xfrm>
        </p:grpSpPr>
        <p:sp>
          <p:nvSpPr>
            <p:cNvPr id="76" name="Rounded Rectangle 75"/>
            <p:cNvSpPr/>
            <p:nvPr/>
          </p:nvSpPr>
          <p:spPr>
            <a:xfrm>
              <a:off x="3962397" y="4663514"/>
              <a:ext cx="1289758" cy="23891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kern="1200" dirty="0" smtClean="0">
                  <a:solidFill>
                    <a:prstClr val="white"/>
                  </a:solidFill>
                  <a:latin typeface="Calibri"/>
                </a:rPr>
                <a:t>Registry API</a:t>
              </a:r>
              <a:endParaRPr lang="en-US" kern="120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81" name="Picture 80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7178" b="82209" l="16000" r="80333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930" y="5774128"/>
              <a:ext cx="867113" cy="942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81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7178" b="82209" l="16000" r="80333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0394" y="5770987"/>
              <a:ext cx="867113" cy="942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" name="Cloud 82"/>
            <p:cNvSpPr/>
            <p:nvPr/>
          </p:nvSpPr>
          <p:spPr>
            <a:xfrm>
              <a:off x="5760699" y="5398396"/>
              <a:ext cx="791159" cy="653859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WS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3364383" y="5936006"/>
              <a:ext cx="560529" cy="429560"/>
              <a:chOff x="3013931" y="5536167"/>
              <a:chExt cx="838200" cy="609600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3013931" y="5536167"/>
                <a:ext cx="838200" cy="609600"/>
                <a:chOff x="5867400" y="1219200"/>
                <a:chExt cx="1066800" cy="762000"/>
              </a:xfrm>
            </p:grpSpPr>
            <p:sp>
              <p:nvSpPr>
                <p:cNvPr id="133" name="Rounded Rectangle 132"/>
                <p:cNvSpPr/>
                <p:nvPr/>
              </p:nvSpPr>
              <p:spPr>
                <a:xfrm>
                  <a:off x="5867400" y="1219200"/>
                  <a:ext cx="1066800" cy="762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" name="Rounded Rectangle 133"/>
                <p:cNvSpPr/>
                <p:nvPr/>
              </p:nvSpPr>
              <p:spPr>
                <a:xfrm>
                  <a:off x="5868838" y="1219200"/>
                  <a:ext cx="1065362" cy="152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31" name="Picture 13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730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4332" y="5752918"/>
                <a:ext cx="357235" cy="35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2" name="Picture 131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0" b="100000" l="0" r="100000">
                            <a14:foregroundMark x1="65306" y1="55102" x2="65306" y2="55102"/>
                            <a14:backgroundMark x1="16327" y1="8163" x2="16327" y2="8163"/>
                            <a14:backgroundMark x1="91837" y1="10204" x2="91837" y2="10204"/>
                            <a14:backgroundMark x1="91837" y1="89796" x2="91837" y2="89796"/>
                            <a14:backgroundMark x1="65306" y1="73469" x2="65306" y2="73469"/>
                            <a14:backgroundMark x1="75510" y1="40816" x2="75510" y2="40816"/>
                            <a14:backgroundMark x1="40816" y1="32653" x2="40816" y2="32653"/>
                            <a14:backgroundMark x1="28571" y1="67347" x2="28571" y2="67347"/>
                            <a14:backgroundMark x1="42857" y1="6122" x2="42857" y2="6122"/>
                            <a14:backgroundMark x1="55102" y1="4082" x2="55102" y2="4082"/>
                            <a14:backgroundMark x1="51020" y1="48980" x2="51020" y2="48980"/>
                            <a14:backgroundMark x1="44898" y1="93878" x2="44898" y2="93878"/>
                            <a14:backgroundMark x1="53061" y1="93878" x2="53061" y2="93878"/>
                            <a14:backgroundMark x1="8163" y1="51020" x2="8163" y2="510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1111" y="5914979"/>
                <a:ext cx="204835" cy="205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38" name="Right Arrow 137"/>
            <p:cNvSpPr/>
            <p:nvPr/>
          </p:nvSpPr>
          <p:spPr>
            <a:xfrm rot="7078938">
              <a:off x="3545436" y="5313111"/>
              <a:ext cx="936008" cy="223102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Right Arrow 138"/>
            <p:cNvSpPr/>
            <p:nvPr/>
          </p:nvSpPr>
          <p:spPr>
            <a:xfrm rot="5400000">
              <a:off x="4056042" y="5356451"/>
              <a:ext cx="936008" cy="223102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0" name="Right Arrow 139"/>
            <p:cNvSpPr/>
            <p:nvPr/>
          </p:nvSpPr>
          <p:spPr>
            <a:xfrm rot="3372319">
              <a:off x="4551706" y="5356451"/>
              <a:ext cx="936008" cy="223102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Right Arrow 140"/>
            <p:cNvSpPr/>
            <p:nvPr/>
          </p:nvSpPr>
          <p:spPr>
            <a:xfrm rot="2194842">
              <a:off x="5014249" y="5146842"/>
              <a:ext cx="794477" cy="19249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2" name="TextBox 35"/>
            <p:cNvSpPr txBox="1"/>
            <p:nvPr/>
          </p:nvSpPr>
          <p:spPr>
            <a:xfrm>
              <a:off x="4749508" y="6467138"/>
              <a:ext cx="13663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Derby/Casandra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TextBox 35"/>
            <p:cNvSpPr txBox="1"/>
            <p:nvPr/>
          </p:nvSpPr>
          <p:spPr>
            <a:xfrm>
              <a:off x="2929294" y="6379283"/>
              <a:ext cx="14022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Somebody’s App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50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Cyberinfrastructure?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3975" y="1555450"/>
            <a:ext cx="8575423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“Cyberinfrastructure consists of computing systems,</a:t>
            </a:r>
          </a:p>
          <a:p>
            <a:r>
              <a:rPr lang="en-US" sz="2800" i="1" dirty="0"/>
              <a:t>data storage systems, advanced instruments and</a:t>
            </a:r>
          </a:p>
          <a:p>
            <a:r>
              <a:rPr lang="en-US" sz="2800" i="1" dirty="0"/>
              <a:t>data repositories, visualization environments, and</a:t>
            </a:r>
          </a:p>
          <a:p>
            <a:r>
              <a:rPr lang="en-US" sz="2800" i="1" dirty="0"/>
              <a:t>people, all linked together by software and high</a:t>
            </a:r>
          </a:p>
          <a:p>
            <a:r>
              <a:rPr lang="en-US" sz="2800" i="1" dirty="0"/>
              <a:t>performance networks to improve research</a:t>
            </a:r>
          </a:p>
          <a:p>
            <a:r>
              <a:rPr lang="en-US" sz="2800" i="1" dirty="0"/>
              <a:t>productivity and enable breakthroughs not otherwise</a:t>
            </a:r>
          </a:p>
          <a:p>
            <a:r>
              <a:rPr lang="en-US" sz="2800" i="1" dirty="0"/>
              <a:t>possible.</a:t>
            </a:r>
            <a:r>
              <a:rPr lang="en-US" sz="2800" i="1" dirty="0" smtClean="0"/>
              <a:t>” </a:t>
            </a:r>
          </a:p>
          <a:p>
            <a:r>
              <a:rPr lang="en-US" sz="2800" i="1" dirty="0"/>
              <a:t>	</a:t>
            </a:r>
            <a:r>
              <a:rPr lang="en-US" sz="2800" i="1" dirty="0" smtClean="0"/>
              <a:t>		–Craig Stewart, Indiana University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5037" y="5310033"/>
            <a:ext cx="8062148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See talk by the NSF’s Dr. Dan Katz </a:t>
            </a:r>
          </a:p>
          <a:p>
            <a:pPr algn="ctr"/>
            <a:r>
              <a:rPr lang="en-US" sz="2800" dirty="0" smtClean="0"/>
              <a:t>2:30 pm during Thursday’s session.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3115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4200" y="462738"/>
            <a:ext cx="7899400" cy="1423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Calibri Light"/>
              </a:rPr>
              <a:t>Support for Cloud-Bursting </a:t>
            </a:r>
            <a:r>
              <a:rPr lang="en-US" dirty="0">
                <a:solidFill>
                  <a:prstClr val="black"/>
                </a:solidFill>
                <a:latin typeface="Calibri Light"/>
              </a:rPr>
              <a:t>Applications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382121" y="3031782"/>
            <a:ext cx="8303558" cy="2074387"/>
            <a:chOff x="521788" y="3241332"/>
            <a:chExt cx="8303558" cy="2074387"/>
          </a:xfrm>
        </p:grpSpPr>
        <p:grpSp>
          <p:nvGrpSpPr>
            <p:cNvPr id="14" name="Group 13"/>
            <p:cNvGrpSpPr/>
            <p:nvPr/>
          </p:nvGrpSpPr>
          <p:grpSpPr>
            <a:xfrm>
              <a:off x="2327682" y="3451139"/>
              <a:ext cx="3212707" cy="1473661"/>
              <a:chOff x="3352800" y="3491758"/>
              <a:chExt cx="3276600" cy="1473661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3352800" y="3491758"/>
                <a:ext cx="3276600" cy="1473661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/>
                <a:r>
                  <a:rPr lang="en-US" sz="3200" dirty="0" smtClean="0">
                    <a:solidFill>
                      <a:prstClr val="white"/>
                    </a:solidFill>
                    <a:latin typeface="Calibri"/>
                  </a:rPr>
                  <a:t>Apache Airavata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11733" y1="69340" x2="11733" y2="69340"/>
                            <a14:foregroundMark x1="88800" y1="38679" x2="88800" y2="38679"/>
                            <a14:foregroundMark x1="87867" y1="41038" x2="87867" y2="41038"/>
                            <a14:foregroundMark x1="87467" y1="39151" x2="87467" y2="39151"/>
                            <a14:foregroundMark x1="86800" y1="43396" x2="86800" y2="43396"/>
                            <a14:foregroundMark x1="88133" y1="47170" x2="88133" y2="47170"/>
                            <a14:foregroundMark x1="86800" y1="51415" x2="86800" y2="51415"/>
                            <a14:foregroundMark x1="90533" y1="42925" x2="90533" y2="42925"/>
                            <a14:foregroundMark x1="91600" y1="45283" x2="91600" y2="45283"/>
                            <a14:foregroundMark x1="92000" y1="47170" x2="92000" y2="47170"/>
                            <a14:foregroundMark x1="84400" y1="24528" x2="84400" y2="24528"/>
                            <a14:foregroundMark x1="85733" y1="20283" x2="85733" y2="20283"/>
                            <a14:foregroundMark x1="85600" y1="10849" x2="85600" y2="10849"/>
                            <a14:foregroundMark x1="84933" y1="1887" x2="84933" y2="18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8412" y="3771900"/>
                <a:ext cx="1360388" cy="384536"/>
              </a:xfrm>
              <a:prstGeom prst="rect">
                <a:avLst/>
              </a:prstGeom>
            </p:spPr>
          </p:pic>
        </p:grpSp>
        <p:pic>
          <p:nvPicPr>
            <p:cNvPr id="15" name="Picture 14" descr="C:\Users\samindaw\Desktop\1353605323_Person_Undefined_Male_Ligh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1788" y="3821240"/>
              <a:ext cx="741029" cy="733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ight Arrow 15"/>
            <p:cNvSpPr/>
            <p:nvPr/>
          </p:nvSpPr>
          <p:spPr>
            <a:xfrm>
              <a:off x="1262817" y="4226092"/>
              <a:ext cx="815735" cy="16281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262817" y="4034409"/>
              <a:ext cx="815735" cy="16281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6164463" y="3241332"/>
              <a:ext cx="2660883" cy="2074387"/>
              <a:chOff x="6164463" y="3241332"/>
              <a:chExt cx="2660883" cy="2074387"/>
            </a:xfrm>
          </p:grpSpPr>
          <p:sp>
            <p:nvSpPr>
              <p:cNvPr id="43" name="Cloud 42"/>
              <p:cNvSpPr/>
              <p:nvPr/>
            </p:nvSpPr>
            <p:spPr>
              <a:xfrm>
                <a:off x="6164463" y="3241332"/>
                <a:ext cx="2575424" cy="1853625"/>
              </a:xfrm>
              <a:prstGeom prst="cloud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TextBox 35"/>
              <p:cNvSpPr txBox="1"/>
              <p:nvPr/>
            </p:nvSpPr>
            <p:spPr>
              <a:xfrm>
                <a:off x="6245343" y="5026807"/>
                <a:ext cx="2580003" cy="288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Computational Resources</a:t>
                </a: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4725531" y="3569354"/>
              <a:ext cx="658433" cy="606199"/>
              <a:chOff x="5456154" y="2794775"/>
              <a:chExt cx="794324" cy="710477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5456154" y="2794775"/>
                <a:ext cx="794324" cy="679648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kern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62944" y1="79327" x2="62944" y2="79327"/>
                            <a14:foregroundMark x1="52792" y1="84615" x2="52792" y2="84615"/>
                            <a14:foregroundMark x1="71574" y1="71635" x2="71574" y2="71635"/>
                            <a14:foregroundMark x1="67005" y1="75481" x2="67005" y2="75481"/>
                            <a14:foregroundMark x1="77157" y1="62500" x2="77157" y2="62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389" y="2822327"/>
                <a:ext cx="646809" cy="682925"/>
              </a:xfrm>
              <a:prstGeom prst="rect">
                <a:avLst/>
              </a:prstGeom>
            </p:spPr>
          </p:pic>
        </p:grpSp>
        <p:grpSp>
          <p:nvGrpSpPr>
            <p:cNvPr id="93" name="Group 92"/>
            <p:cNvGrpSpPr/>
            <p:nvPr/>
          </p:nvGrpSpPr>
          <p:grpSpPr>
            <a:xfrm>
              <a:off x="6424630" y="3884207"/>
              <a:ext cx="2055091" cy="567876"/>
              <a:chOff x="438779" y="1956140"/>
              <a:chExt cx="2055091" cy="567876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438779" y="1956140"/>
                <a:ext cx="2055091" cy="567876"/>
              </a:xfrm>
              <a:prstGeom prst="roundRect">
                <a:avLst/>
              </a:prstGeom>
              <a:ln w="3810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084" y="2052759"/>
                <a:ext cx="1817435" cy="428789"/>
              </a:xfrm>
              <a:prstGeom prst="rect">
                <a:avLst/>
              </a:prstGeom>
            </p:spPr>
          </p:pic>
        </p:grpSp>
        <p:cxnSp>
          <p:nvCxnSpPr>
            <p:cNvPr id="95" name="Elbow Connector 94"/>
            <p:cNvCxnSpPr>
              <a:stCxn id="25" idx="3"/>
              <a:endCxn id="92" idx="1"/>
            </p:cNvCxnSpPr>
            <p:nvPr/>
          </p:nvCxnSpPr>
          <p:spPr>
            <a:xfrm>
              <a:off x="5383964" y="3859302"/>
              <a:ext cx="1040666" cy="308843"/>
            </a:xfrm>
            <a:prstGeom prst="bentConnector3">
              <a:avLst/>
            </a:prstGeom>
            <a:ln w="57150">
              <a:headEnd type="stealth"/>
              <a:tailEnd type="stealt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119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835873" y="492879"/>
            <a:ext cx="5317695" cy="1423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prstClr val="black"/>
                </a:solidFill>
                <a:latin typeface="Calibri Light"/>
              </a:rPr>
              <a:t>A Stable API for Airavata</a:t>
            </a:r>
          </a:p>
        </p:txBody>
      </p:sp>
      <p:grpSp>
        <p:nvGrpSpPr>
          <p:cNvPr id="660" name="Group 659"/>
          <p:cNvGrpSpPr/>
          <p:nvPr/>
        </p:nvGrpSpPr>
        <p:grpSpPr>
          <a:xfrm>
            <a:off x="703517" y="2245089"/>
            <a:ext cx="7847674" cy="3733800"/>
            <a:chOff x="1048291" y="2305050"/>
            <a:chExt cx="7847674" cy="3733800"/>
          </a:xfrm>
        </p:grpSpPr>
        <p:grpSp>
          <p:nvGrpSpPr>
            <p:cNvPr id="284" name="Group 283"/>
            <p:cNvGrpSpPr/>
            <p:nvPr/>
          </p:nvGrpSpPr>
          <p:grpSpPr>
            <a:xfrm>
              <a:off x="4196836" y="3917880"/>
              <a:ext cx="1634430" cy="739358"/>
              <a:chOff x="2493949" y="3427406"/>
              <a:chExt cx="1634430" cy="739358"/>
            </a:xfrm>
          </p:grpSpPr>
          <p:sp>
            <p:nvSpPr>
              <p:cNvPr id="286" name="Rounded Rectangle 285"/>
              <p:cNvSpPr/>
              <p:nvPr/>
            </p:nvSpPr>
            <p:spPr>
              <a:xfrm>
                <a:off x="2493949" y="3427406"/>
                <a:ext cx="1620664" cy="739358"/>
              </a:xfrm>
              <a:prstGeom prst="roundRect">
                <a:avLst>
                  <a:gd name="adj" fmla="val 16667"/>
                </a:avLst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 dirty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87" name="Group 286"/>
              <p:cNvGrpSpPr/>
              <p:nvPr/>
            </p:nvGrpSpPr>
            <p:grpSpPr>
              <a:xfrm>
                <a:off x="2972881" y="3618629"/>
                <a:ext cx="1155498" cy="374831"/>
                <a:chOff x="499576" y="4912834"/>
                <a:chExt cx="1155498" cy="374831"/>
              </a:xfrm>
            </p:grpSpPr>
            <p:sp>
              <p:nvSpPr>
                <p:cNvPr id="327" name="TextBox 478"/>
                <p:cNvSpPr txBox="1"/>
                <p:nvPr/>
              </p:nvSpPr>
              <p:spPr>
                <a:xfrm>
                  <a:off x="499576" y="5041444"/>
                  <a:ext cx="115549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000" b="1" dirty="0" smtClean="0">
                      <a:solidFill>
                        <a:prstClr val="white"/>
                      </a:solidFill>
                      <a:latin typeface="Calibri"/>
                    </a:rPr>
                    <a:t>Apache Airavata</a:t>
                  </a:r>
                  <a:endParaRPr lang="en-US" sz="1000" b="1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328" name="Picture 3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0" r="100000">
                              <a14:foregroundMark x1="11733" y1="69340" x2="11733" y2="69340"/>
                              <a14:foregroundMark x1="88800" y1="38679" x2="88800" y2="38679"/>
                              <a14:foregroundMark x1="87867" y1="41038" x2="87867" y2="41038"/>
                              <a14:foregroundMark x1="87467" y1="39151" x2="87467" y2="39151"/>
                              <a14:foregroundMark x1="86800" y1="43396" x2="86800" y2="43396"/>
                              <a14:foregroundMark x1="88133" y1="47170" x2="88133" y2="47170"/>
                              <a14:foregroundMark x1="86800" y1="51415" x2="86800" y2="51415"/>
                              <a14:foregroundMark x1="90533" y1="42925" x2="90533" y2="42925"/>
                              <a14:foregroundMark x1="91600" y1="45283" x2="91600" y2="45283"/>
                              <a14:foregroundMark x1="92000" y1="47170" x2="92000" y2="47170"/>
                              <a14:foregroundMark x1="84400" y1="24528" x2="84400" y2="24528"/>
                              <a14:foregroundMark x1="85733" y1="20283" x2="85733" y2="20283"/>
                              <a14:foregroundMark x1="85600" y1="10849" x2="85600" y2="10849"/>
                              <a14:foregroundMark x1="84933" y1="1887" x2="84933" y2="188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8659" y="4912834"/>
                  <a:ext cx="477331" cy="156300"/>
                </a:xfrm>
                <a:prstGeom prst="rect">
                  <a:avLst/>
                </a:prstGeom>
              </p:spPr>
            </p:pic>
          </p:grpSp>
          <p:grpSp>
            <p:nvGrpSpPr>
              <p:cNvPr id="288" name="Group 287"/>
              <p:cNvGrpSpPr/>
              <p:nvPr/>
            </p:nvGrpSpPr>
            <p:grpSpPr>
              <a:xfrm>
                <a:off x="2635833" y="3510786"/>
                <a:ext cx="412167" cy="572598"/>
                <a:chOff x="1035633" y="4722580"/>
                <a:chExt cx="412167" cy="572598"/>
              </a:xfrm>
            </p:grpSpPr>
            <p:grpSp>
              <p:nvGrpSpPr>
                <p:cNvPr id="289" name="Group 288"/>
                <p:cNvGrpSpPr/>
                <p:nvPr/>
              </p:nvGrpSpPr>
              <p:grpSpPr>
                <a:xfrm>
                  <a:off x="1035633" y="4722580"/>
                  <a:ext cx="184226" cy="570778"/>
                  <a:chOff x="1035633" y="4722580"/>
                  <a:chExt cx="184226" cy="570778"/>
                </a:xfrm>
              </p:grpSpPr>
              <p:grpSp>
                <p:nvGrpSpPr>
                  <p:cNvPr id="309" name="Group 308"/>
                  <p:cNvGrpSpPr/>
                  <p:nvPr/>
                </p:nvGrpSpPr>
                <p:grpSpPr>
                  <a:xfrm>
                    <a:off x="1035633" y="4722580"/>
                    <a:ext cx="184226" cy="157021"/>
                    <a:chOff x="1518236" y="5409238"/>
                    <a:chExt cx="184226" cy="157021"/>
                  </a:xfrm>
                </p:grpSpPr>
                <p:sp>
                  <p:nvSpPr>
                    <p:cNvPr id="322" name="Rounded Rectangle 321"/>
                    <p:cNvSpPr/>
                    <p:nvPr/>
                  </p:nvSpPr>
                  <p:spPr>
                    <a:xfrm>
                      <a:off x="1518236" y="5409238"/>
                      <a:ext cx="184226" cy="157021"/>
                    </a:xfrm>
                    <a:prstGeom prst="roundRect">
                      <a:avLst>
                        <a:gd name="adj" fmla="val 28634"/>
                      </a:avLst>
                    </a:prstGeom>
                    <a:solidFill>
                      <a:schemeClr val="bg1"/>
                    </a:solidFill>
                    <a:ln w="9525"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2700" prst="relaxedInset"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323" name="Group 322"/>
                    <p:cNvGrpSpPr/>
                    <p:nvPr/>
                  </p:nvGrpSpPr>
                  <p:grpSpPr>
                    <a:xfrm>
                      <a:off x="1555590" y="5436563"/>
                      <a:ext cx="109495" cy="102370"/>
                      <a:chOff x="2667000" y="4920175"/>
                      <a:chExt cx="252607" cy="261425"/>
                    </a:xfrm>
                  </p:grpSpPr>
                  <p:sp>
                    <p:nvSpPr>
                      <p:cNvPr id="324" name="Flowchart: Delay 323"/>
                      <p:cNvSpPr/>
                      <p:nvPr/>
                    </p:nvSpPr>
                    <p:spPr>
                      <a:xfrm rot="16200000">
                        <a:off x="2739503" y="5078205"/>
                        <a:ext cx="111606" cy="95183"/>
                      </a:xfrm>
                      <a:prstGeom prst="flowChartDelay">
                        <a:avLst/>
                      </a:prstGeom>
                      <a:ln w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1750" h="25400" prst="relaxedInset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25" name="Rectangle 324"/>
                      <p:cNvSpPr/>
                      <p:nvPr/>
                    </p:nvSpPr>
                    <p:spPr>
                      <a:xfrm>
                        <a:off x="2667000" y="4920175"/>
                        <a:ext cx="45719" cy="116646"/>
                      </a:xfrm>
                      <a:prstGeom prst="rect">
                        <a:avLst/>
                      </a:prstGeom>
                      <a:ln w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1750" h="25400" prst="relaxedInset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26" name="Rectangle 325"/>
                      <p:cNvSpPr/>
                      <p:nvPr/>
                    </p:nvSpPr>
                    <p:spPr>
                      <a:xfrm>
                        <a:off x="2873888" y="4922462"/>
                        <a:ext cx="45719" cy="116646"/>
                      </a:xfrm>
                      <a:prstGeom prst="rect">
                        <a:avLst/>
                      </a:prstGeom>
                      <a:ln w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1750" h="25400" prst="relaxedInset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10" name="Group 309"/>
                  <p:cNvGrpSpPr/>
                  <p:nvPr/>
                </p:nvGrpSpPr>
                <p:grpSpPr>
                  <a:xfrm>
                    <a:off x="1035633" y="4931560"/>
                    <a:ext cx="184226" cy="157021"/>
                    <a:chOff x="1518236" y="5409238"/>
                    <a:chExt cx="184226" cy="157021"/>
                  </a:xfrm>
                </p:grpSpPr>
                <p:sp>
                  <p:nvSpPr>
                    <p:cNvPr id="317" name="Rounded Rectangle 316"/>
                    <p:cNvSpPr/>
                    <p:nvPr/>
                  </p:nvSpPr>
                  <p:spPr>
                    <a:xfrm>
                      <a:off x="1518236" y="5409238"/>
                      <a:ext cx="184226" cy="157021"/>
                    </a:xfrm>
                    <a:prstGeom prst="roundRect">
                      <a:avLst>
                        <a:gd name="adj" fmla="val 28634"/>
                      </a:avLst>
                    </a:prstGeom>
                    <a:solidFill>
                      <a:schemeClr val="bg1"/>
                    </a:solidFill>
                    <a:ln w="9525"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2700" prst="relaxedInset"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318" name="Group 317"/>
                    <p:cNvGrpSpPr/>
                    <p:nvPr/>
                  </p:nvGrpSpPr>
                  <p:grpSpPr>
                    <a:xfrm>
                      <a:off x="1555590" y="5436563"/>
                      <a:ext cx="109495" cy="102370"/>
                      <a:chOff x="2667000" y="4920175"/>
                      <a:chExt cx="252607" cy="261425"/>
                    </a:xfrm>
                  </p:grpSpPr>
                  <p:sp>
                    <p:nvSpPr>
                      <p:cNvPr id="319" name="Flowchart: Delay 318"/>
                      <p:cNvSpPr/>
                      <p:nvPr/>
                    </p:nvSpPr>
                    <p:spPr>
                      <a:xfrm rot="16200000">
                        <a:off x="2739503" y="5078205"/>
                        <a:ext cx="111606" cy="95183"/>
                      </a:xfrm>
                      <a:prstGeom prst="flowChartDelay">
                        <a:avLst/>
                      </a:prstGeom>
                      <a:ln w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1750" h="25400" prst="relaxedInset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20" name="Rectangle 319"/>
                      <p:cNvSpPr/>
                      <p:nvPr/>
                    </p:nvSpPr>
                    <p:spPr>
                      <a:xfrm>
                        <a:off x="2667000" y="4920175"/>
                        <a:ext cx="45719" cy="116646"/>
                      </a:xfrm>
                      <a:prstGeom prst="rect">
                        <a:avLst/>
                      </a:prstGeom>
                      <a:ln w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1750" h="25400" prst="relaxedInset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21" name="Rectangle 320"/>
                      <p:cNvSpPr/>
                      <p:nvPr/>
                    </p:nvSpPr>
                    <p:spPr>
                      <a:xfrm>
                        <a:off x="2873888" y="4922462"/>
                        <a:ext cx="45719" cy="116646"/>
                      </a:xfrm>
                      <a:prstGeom prst="rect">
                        <a:avLst/>
                      </a:prstGeom>
                      <a:ln w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1750" h="25400" prst="relaxedInset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11" name="Group 310"/>
                  <p:cNvGrpSpPr/>
                  <p:nvPr/>
                </p:nvGrpSpPr>
                <p:grpSpPr>
                  <a:xfrm>
                    <a:off x="1035633" y="5136337"/>
                    <a:ext cx="184226" cy="157021"/>
                    <a:chOff x="1518236" y="5409238"/>
                    <a:chExt cx="184226" cy="157021"/>
                  </a:xfrm>
                </p:grpSpPr>
                <p:sp>
                  <p:nvSpPr>
                    <p:cNvPr id="312" name="Rounded Rectangle 311"/>
                    <p:cNvSpPr/>
                    <p:nvPr/>
                  </p:nvSpPr>
                  <p:spPr>
                    <a:xfrm>
                      <a:off x="1518236" y="5409238"/>
                      <a:ext cx="184226" cy="157021"/>
                    </a:xfrm>
                    <a:prstGeom prst="roundRect">
                      <a:avLst>
                        <a:gd name="adj" fmla="val 28634"/>
                      </a:avLst>
                    </a:prstGeom>
                    <a:solidFill>
                      <a:schemeClr val="bg1"/>
                    </a:solidFill>
                    <a:ln w="9525"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2700" prst="relaxedInset"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313" name="Group 312"/>
                    <p:cNvGrpSpPr/>
                    <p:nvPr/>
                  </p:nvGrpSpPr>
                  <p:grpSpPr>
                    <a:xfrm>
                      <a:off x="1555590" y="5436563"/>
                      <a:ext cx="109495" cy="102370"/>
                      <a:chOff x="2667000" y="4920175"/>
                      <a:chExt cx="252607" cy="261425"/>
                    </a:xfrm>
                  </p:grpSpPr>
                  <p:sp>
                    <p:nvSpPr>
                      <p:cNvPr id="314" name="Flowchart: Delay 313"/>
                      <p:cNvSpPr/>
                      <p:nvPr/>
                    </p:nvSpPr>
                    <p:spPr>
                      <a:xfrm rot="16200000">
                        <a:off x="2739503" y="5078205"/>
                        <a:ext cx="111606" cy="95183"/>
                      </a:xfrm>
                      <a:prstGeom prst="flowChartDelay">
                        <a:avLst/>
                      </a:prstGeom>
                      <a:ln w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1750" h="25400" prst="relaxedInset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15" name="Rectangle 314"/>
                      <p:cNvSpPr/>
                      <p:nvPr/>
                    </p:nvSpPr>
                    <p:spPr>
                      <a:xfrm>
                        <a:off x="2667000" y="4920175"/>
                        <a:ext cx="45719" cy="116646"/>
                      </a:xfrm>
                      <a:prstGeom prst="rect">
                        <a:avLst/>
                      </a:prstGeom>
                      <a:ln w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1750" h="25400" prst="relaxedInset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16" name="Rectangle 315"/>
                      <p:cNvSpPr/>
                      <p:nvPr/>
                    </p:nvSpPr>
                    <p:spPr>
                      <a:xfrm>
                        <a:off x="2873888" y="4922462"/>
                        <a:ext cx="45719" cy="116646"/>
                      </a:xfrm>
                      <a:prstGeom prst="rect">
                        <a:avLst/>
                      </a:prstGeom>
                      <a:ln w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1750" h="25400" prst="relaxedInset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90" name="Group 289"/>
                <p:cNvGrpSpPr/>
                <p:nvPr/>
              </p:nvGrpSpPr>
              <p:grpSpPr>
                <a:xfrm>
                  <a:off x="1263574" y="4724400"/>
                  <a:ext cx="184226" cy="570778"/>
                  <a:chOff x="1035633" y="4722580"/>
                  <a:chExt cx="184226" cy="570778"/>
                </a:xfrm>
              </p:grpSpPr>
              <p:grpSp>
                <p:nvGrpSpPr>
                  <p:cNvPr id="291" name="Group 290"/>
                  <p:cNvGrpSpPr/>
                  <p:nvPr/>
                </p:nvGrpSpPr>
                <p:grpSpPr>
                  <a:xfrm>
                    <a:off x="1035633" y="4722580"/>
                    <a:ext cx="184226" cy="157021"/>
                    <a:chOff x="1518236" y="5409238"/>
                    <a:chExt cx="184226" cy="157021"/>
                  </a:xfrm>
                </p:grpSpPr>
                <p:sp>
                  <p:nvSpPr>
                    <p:cNvPr id="304" name="Rounded Rectangle 303"/>
                    <p:cNvSpPr/>
                    <p:nvPr/>
                  </p:nvSpPr>
                  <p:spPr>
                    <a:xfrm>
                      <a:off x="1518236" y="5409238"/>
                      <a:ext cx="184226" cy="157021"/>
                    </a:xfrm>
                    <a:prstGeom prst="roundRect">
                      <a:avLst>
                        <a:gd name="adj" fmla="val 28634"/>
                      </a:avLst>
                    </a:prstGeom>
                    <a:solidFill>
                      <a:schemeClr val="bg1"/>
                    </a:solidFill>
                    <a:ln w="9525"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2700" prst="relaxedInset"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305" name="Group 304"/>
                    <p:cNvGrpSpPr/>
                    <p:nvPr/>
                  </p:nvGrpSpPr>
                  <p:grpSpPr>
                    <a:xfrm>
                      <a:off x="1555590" y="5436563"/>
                      <a:ext cx="109495" cy="102370"/>
                      <a:chOff x="2667000" y="4920175"/>
                      <a:chExt cx="252607" cy="261425"/>
                    </a:xfrm>
                  </p:grpSpPr>
                  <p:sp>
                    <p:nvSpPr>
                      <p:cNvPr id="306" name="Flowchart: Delay 305"/>
                      <p:cNvSpPr/>
                      <p:nvPr/>
                    </p:nvSpPr>
                    <p:spPr>
                      <a:xfrm rot="16200000">
                        <a:off x="2739503" y="5078205"/>
                        <a:ext cx="111606" cy="95183"/>
                      </a:xfrm>
                      <a:prstGeom prst="flowChartDelay">
                        <a:avLst/>
                      </a:prstGeom>
                      <a:ln w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1750" h="25400" prst="relaxedInset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07" name="Rectangle 306"/>
                      <p:cNvSpPr/>
                      <p:nvPr/>
                    </p:nvSpPr>
                    <p:spPr>
                      <a:xfrm>
                        <a:off x="2667000" y="4920175"/>
                        <a:ext cx="45719" cy="116646"/>
                      </a:xfrm>
                      <a:prstGeom prst="rect">
                        <a:avLst/>
                      </a:prstGeom>
                      <a:ln w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1750" h="25400" prst="relaxedInset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08" name="Rectangle 307"/>
                      <p:cNvSpPr/>
                      <p:nvPr/>
                    </p:nvSpPr>
                    <p:spPr>
                      <a:xfrm>
                        <a:off x="2873888" y="4922462"/>
                        <a:ext cx="45719" cy="116646"/>
                      </a:xfrm>
                      <a:prstGeom prst="rect">
                        <a:avLst/>
                      </a:prstGeom>
                      <a:ln w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1750" h="25400" prst="relaxedInset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oup 291"/>
                  <p:cNvGrpSpPr/>
                  <p:nvPr/>
                </p:nvGrpSpPr>
                <p:grpSpPr>
                  <a:xfrm>
                    <a:off x="1035633" y="4931560"/>
                    <a:ext cx="184226" cy="157021"/>
                    <a:chOff x="1518236" y="5409238"/>
                    <a:chExt cx="184226" cy="157021"/>
                  </a:xfrm>
                </p:grpSpPr>
                <p:sp>
                  <p:nvSpPr>
                    <p:cNvPr id="299" name="Rounded Rectangle 298"/>
                    <p:cNvSpPr/>
                    <p:nvPr/>
                  </p:nvSpPr>
                  <p:spPr>
                    <a:xfrm>
                      <a:off x="1518236" y="5409238"/>
                      <a:ext cx="184226" cy="157021"/>
                    </a:xfrm>
                    <a:prstGeom prst="roundRect">
                      <a:avLst>
                        <a:gd name="adj" fmla="val 28634"/>
                      </a:avLst>
                    </a:prstGeom>
                    <a:solidFill>
                      <a:schemeClr val="bg1"/>
                    </a:solidFill>
                    <a:ln w="9525"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2700" prst="relaxedInset"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300" name="Group 299"/>
                    <p:cNvGrpSpPr/>
                    <p:nvPr/>
                  </p:nvGrpSpPr>
                  <p:grpSpPr>
                    <a:xfrm>
                      <a:off x="1555590" y="5436563"/>
                      <a:ext cx="109495" cy="102370"/>
                      <a:chOff x="2667000" y="4920175"/>
                      <a:chExt cx="252607" cy="261425"/>
                    </a:xfrm>
                  </p:grpSpPr>
                  <p:sp>
                    <p:nvSpPr>
                      <p:cNvPr id="301" name="Flowchart: Delay 300"/>
                      <p:cNvSpPr/>
                      <p:nvPr/>
                    </p:nvSpPr>
                    <p:spPr>
                      <a:xfrm rot="16200000">
                        <a:off x="2739503" y="5078205"/>
                        <a:ext cx="111606" cy="95183"/>
                      </a:xfrm>
                      <a:prstGeom prst="flowChartDelay">
                        <a:avLst/>
                      </a:prstGeom>
                      <a:ln w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1750" h="25400" prst="relaxedInset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02" name="Rectangle 301"/>
                      <p:cNvSpPr/>
                      <p:nvPr/>
                    </p:nvSpPr>
                    <p:spPr>
                      <a:xfrm>
                        <a:off x="2667000" y="4920175"/>
                        <a:ext cx="45719" cy="116646"/>
                      </a:xfrm>
                      <a:prstGeom prst="rect">
                        <a:avLst/>
                      </a:prstGeom>
                      <a:ln w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1750" h="25400" prst="relaxedInset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03" name="Rectangle 302"/>
                      <p:cNvSpPr/>
                      <p:nvPr/>
                    </p:nvSpPr>
                    <p:spPr>
                      <a:xfrm>
                        <a:off x="2873888" y="4922462"/>
                        <a:ext cx="45719" cy="116646"/>
                      </a:xfrm>
                      <a:prstGeom prst="rect">
                        <a:avLst/>
                      </a:prstGeom>
                      <a:ln w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1750" h="25400" prst="relaxedInset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93" name="Group 292"/>
                  <p:cNvGrpSpPr/>
                  <p:nvPr/>
                </p:nvGrpSpPr>
                <p:grpSpPr>
                  <a:xfrm>
                    <a:off x="1035633" y="5136337"/>
                    <a:ext cx="184226" cy="157021"/>
                    <a:chOff x="1518236" y="5409238"/>
                    <a:chExt cx="184226" cy="157021"/>
                  </a:xfrm>
                </p:grpSpPr>
                <p:sp>
                  <p:nvSpPr>
                    <p:cNvPr id="294" name="Rounded Rectangle 293"/>
                    <p:cNvSpPr/>
                    <p:nvPr/>
                  </p:nvSpPr>
                  <p:spPr>
                    <a:xfrm>
                      <a:off x="1518236" y="5409238"/>
                      <a:ext cx="184226" cy="157021"/>
                    </a:xfrm>
                    <a:prstGeom prst="roundRect">
                      <a:avLst>
                        <a:gd name="adj" fmla="val 28634"/>
                      </a:avLst>
                    </a:prstGeom>
                    <a:solidFill>
                      <a:schemeClr val="bg1"/>
                    </a:solidFill>
                    <a:ln w="9525"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2700" prst="relaxedInset"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295" name="Group 294"/>
                    <p:cNvGrpSpPr/>
                    <p:nvPr/>
                  </p:nvGrpSpPr>
                  <p:grpSpPr>
                    <a:xfrm>
                      <a:off x="1555590" y="5436563"/>
                      <a:ext cx="109495" cy="102370"/>
                      <a:chOff x="2667000" y="4920175"/>
                      <a:chExt cx="252607" cy="261425"/>
                    </a:xfrm>
                  </p:grpSpPr>
                  <p:sp>
                    <p:nvSpPr>
                      <p:cNvPr id="296" name="Flowchart: Delay 295"/>
                      <p:cNvSpPr/>
                      <p:nvPr/>
                    </p:nvSpPr>
                    <p:spPr>
                      <a:xfrm rot="16200000">
                        <a:off x="2739503" y="5078205"/>
                        <a:ext cx="111606" cy="95183"/>
                      </a:xfrm>
                      <a:prstGeom prst="flowChartDelay">
                        <a:avLst/>
                      </a:prstGeom>
                      <a:ln w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1750" h="25400" prst="relaxedInset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7" name="Rectangle 296"/>
                      <p:cNvSpPr/>
                      <p:nvPr/>
                    </p:nvSpPr>
                    <p:spPr>
                      <a:xfrm>
                        <a:off x="2667000" y="4920175"/>
                        <a:ext cx="45719" cy="116646"/>
                      </a:xfrm>
                      <a:prstGeom prst="rect">
                        <a:avLst/>
                      </a:prstGeom>
                      <a:ln w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1750" h="25400" prst="relaxedInset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8" name="Rectangle 297"/>
                      <p:cNvSpPr/>
                      <p:nvPr/>
                    </p:nvSpPr>
                    <p:spPr>
                      <a:xfrm>
                        <a:off x="2873888" y="4922462"/>
                        <a:ext cx="45719" cy="116646"/>
                      </a:xfrm>
                      <a:prstGeom prst="rect">
                        <a:avLst/>
                      </a:prstGeom>
                      <a:ln w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1750" h="25400" prst="relaxedInset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2" name="Freeform 1"/>
            <p:cNvSpPr/>
            <p:nvPr/>
          </p:nvSpPr>
          <p:spPr>
            <a:xfrm>
              <a:off x="2466435" y="4020401"/>
              <a:ext cx="1616175" cy="249087"/>
            </a:xfrm>
            <a:custGeom>
              <a:avLst/>
              <a:gdLst>
                <a:gd name="connsiteX0" fmla="*/ 0 w 1616175"/>
                <a:gd name="connsiteY0" fmla="*/ 153666 h 249087"/>
                <a:gd name="connsiteX1" fmla="*/ 440267 w 1616175"/>
                <a:gd name="connsiteY1" fmla="*/ 246799 h 249087"/>
                <a:gd name="connsiteX2" fmla="*/ 770467 w 1616175"/>
                <a:gd name="connsiteY2" fmla="*/ 68999 h 249087"/>
                <a:gd name="connsiteX3" fmla="*/ 1185333 w 1616175"/>
                <a:gd name="connsiteY3" fmla="*/ 1266 h 249087"/>
                <a:gd name="connsiteX4" fmla="*/ 1447800 w 1616175"/>
                <a:gd name="connsiteY4" fmla="*/ 119799 h 249087"/>
                <a:gd name="connsiteX5" fmla="*/ 1608667 w 1616175"/>
                <a:gd name="connsiteY5" fmla="*/ 43599 h 249087"/>
                <a:gd name="connsiteX6" fmla="*/ 1574800 w 1616175"/>
                <a:gd name="connsiteY6" fmla="*/ 52066 h 24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6175" h="249087">
                  <a:moveTo>
                    <a:pt x="0" y="153666"/>
                  </a:moveTo>
                  <a:cubicBezTo>
                    <a:pt x="155928" y="207288"/>
                    <a:pt x="311856" y="260910"/>
                    <a:pt x="440267" y="246799"/>
                  </a:cubicBezTo>
                  <a:cubicBezTo>
                    <a:pt x="568678" y="232688"/>
                    <a:pt x="646289" y="109921"/>
                    <a:pt x="770467" y="68999"/>
                  </a:cubicBezTo>
                  <a:cubicBezTo>
                    <a:pt x="894645" y="28077"/>
                    <a:pt x="1072444" y="-7201"/>
                    <a:pt x="1185333" y="1266"/>
                  </a:cubicBezTo>
                  <a:cubicBezTo>
                    <a:pt x="1298222" y="9733"/>
                    <a:pt x="1377244" y="112743"/>
                    <a:pt x="1447800" y="119799"/>
                  </a:cubicBezTo>
                  <a:cubicBezTo>
                    <a:pt x="1518356" y="126854"/>
                    <a:pt x="1587500" y="54888"/>
                    <a:pt x="1608667" y="43599"/>
                  </a:cubicBezTo>
                  <a:cubicBezTo>
                    <a:pt x="1629834" y="32310"/>
                    <a:pt x="1602317" y="42188"/>
                    <a:pt x="1574800" y="52066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50644" y="2305050"/>
              <a:ext cx="1826495" cy="1245953"/>
              <a:chOff x="-184832" y="2643454"/>
              <a:chExt cx="1826495" cy="1245953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128447" y="2643454"/>
                <a:ext cx="898384" cy="657492"/>
                <a:chOff x="3476624" y="4621734"/>
                <a:chExt cx="2200273" cy="1410626"/>
              </a:xfrm>
            </p:grpSpPr>
            <p:sp>
              <p:nvSpPr>
                <p:cNvPr id="226" name="Rounded Rectangle 225"/>
                <p:cNvSpPr/>
                <p:nvPr/>
              </p:nvSpPr>
              <p:spPr>
                <a:xfrm>
                  <a:off x="3476624" y="4621734"/>
                  <a:ext cx="2200273" cy="1017334"/>
                </a:xfrm>
                <a:prstGeom prst="roundRect">
                  <a:avLst>
                    <a:gd name="adj" fmla="val 23186"/>
                  </a:avLst>
                </a:prstGeom>
                <a:solidFill>
                  <a:schemeClr val="lt1">
                    <a:alpha val="48000"/>
                  </a:schemeClr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227" name="Group 226"/>
                <p:cNvGrpSpPr/>
                <p:nvPr/>
              </p:nvGrpSpPr>
              <p:grpSpPr>
                <a:xfrm>
                  <a:off x="3779040" y="4730357"/>
                  <a:ext cx="735580" cy="875795"/>
                  <a:chOff x="632488" y="3084685"/>
                  <a:chExt cx="1297230" cy="1544508"/>
                </a:xfrm>
              </p:grpSpPr>
              <p:grpSp>
                <p:nvGrpSpPr>
                  <p:cNvPr id="234" name="Group 233"/>
                  <p:cNvGrpSpPr/>
                  <p:nvPr/>
                </p:nvGrpSpPr>
                <p:grpSpPr>
                  <a:xfrm>
                    <a:off x="632488" y="3084685"/>
                    <a:ext cx="992430" cy="1239708"/>
                    <a:chOff x="632488" y="3084685"/>
                    <a:chExt cx="992430" cy="1239708"/>
                  </a:xfrm>
                </p:grpSpPr>
                <p:grpSp>
                  <p:nvGrpSpPr>
                    <p:cNvPr id="259" name="Group 258"/>
                    <p:cNvGrpSpPr/>
                    <p:nvPr/>
                  </p:nvGrpSpPr>
                  <p:grpSpPr>
                    <a:xfrm>
                      <a:off x="632488" y="3084685"/>
                      <a:ext cx="863427" cy="924185"/>
                      <a:chOff x="632488" y="3084685"/>
                      <a:chExt cx="863427" cy="924185"/>
                    </a:xfrm>
                  </p:grpSpPr>
                  <p:sp>
                    <p:nvSpPr>
                      <p:cNvPr id="261" name="Folded Corner 260"/>
                      <p:cNvSpPr/>
                      <p:nvPr/>
                    </p:nvSpPr>
                    <p:spPr>
                      <a:xfrm>
                        <a:off x="632488" y="3084685"/>
                        <a:ext cx="863427" cy="924185"/>
                      </a:xfrm>
                      <a:prstGeom prst="foldedCorner">
                        <a:avLst/>
                      </a:prstGeom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262" name="Group 261"/>
                      <p:cNvGrpSpPr/>
                      <p:nvPr/>
                    </p:nvGrpSpPr>
                    <p:grpSpPr>
                      <a:xfrm>
                        <a:off x="753721" y="3239384"/>
                        <a:ext cx="629238" cy="583679"/>
                        <a:chOff x="753721" y="3239384"/>
                        <a:chExt cx="629238" cy="583679"/>
                      </a:xfrm>
                    </p:grpSpPr>
                    <p:grpSp>
                      <p:nvGrpSpPr>
                        <p:cNvPr id="263" name="Group 262"/>
                        <p:cNvGrpSpPr/>
                        <p:nvPr/>
                      </p:nvGrpSpPr>
                      <p:grpSpPr>
                        <a:xfrm>
                          <a:off x="753721" y="3239384"/>
                          <a:ext cx="626690" cy="152400"/>
                          <a:chOff x="753721" y="3239384"/>
                          <a:chExt cx="626690" cy="152400"/>
                        </a:xfrm>
                      </p:grpSpPr>
                      <p:cxnSp>
                        <p:nvCxnSpPr>
                          <p:cNvPr id="268" name="Straight Connector 267"/>
                          <p:cNvCxnSpPr/>
                          <p:nvPr/>
                        </p:nvCxnSpPr>
                        <p:spPr>
                          <a:xfrm>
                            <a:off x="759452" y="3239384"/>
                            <a:ext cx="620959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69" name="Straight Connector 268"/>
                          <p:cNvCxnSpPr/>
                          <p:nvPr/>
                        </p:nvCxnSpPr>
                        <p:spPr>
                          <a:xfrm>
                            <a:off x="753721" y="3391784"/>
                            <a:ext cx="620959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64" name="Group 263"/>
                        <p:cNvGrpSpPr/>
                        <p:nvPr/>
                      </p:nvGrpSpPr>
                      <p:grpSpPr>
                        <a:xfrm>
                          <a:off x="754668" y="3531326"/>
                          <a:ext cx="628291" cy="152400"/>
                          <a:chOff x="759452" y="3239384"/>
                          <a:chExt cx="628291" cy="152400"/>
                        </a:xfrm>
                      </p:grpSpPr>
                      <p:cxnSp>
                        <p:nvCxnSpPr>
                          <p:cNvPr id="266" name="Straight Connector 265"/>
                          <p:cNvCxnSpPr/>
                          <p:nvPr/>
                        </p:nvCxnSpPr>
                        <p:spPr>
                          <a:xfrm>
                            <a:off x="759452" y="3239384"/>
                            <a:ext cx="620959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67" name="Straight Connector 266"/>
                          <p:cNvCxnSpPr/>
                          <p:nvPr/>
                        </p:nvCxnSpPr>
                        <p:spPr>
                          <a:xfrm>
                            <a:off x="766784" y="3391784"/>
                            <a:ext cx="620959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65" name="Straight Connector 264"/>
                        <p:cNvCxnSpPr/>
                        <p:nvPr/>
                      </p:nvCxnSpPr>
                      <p:spPr>
                        <a:xfrm>
                          <a:off x="762000" y="3823063"/>
                          <a:ext cx="310479" cy="0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pic>
                  <p:nvPicPr>
                    <p:cNvPr id="260" name="Picture 25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69293" y="3527477"/>
                      <a:ext cx="755625" cy="79691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35" name="Group 234"/>
                  <p:cNvGrpSpPr/>
                  <p:nvPr/>
                </p:nvGrpSpPr>
                <p:grpSpPr>
                  <a:xfrm>
                    <a:off x="784888" y="3237085"/>
                    <a:ext cx="992430" cy="1239708"/>
                    <a:chOff x="632488" y="3084685"/>
                    <a:chExt cx="992430" cy="1239708"/>
                  </a:xfrm>
                </p:grpSpPr>
                <p:grpSp>
                  <p:nvGrpSpPr>
                    <p:cNvPr id="248" name="Group 247"/>
                    <p:cNvGrpSpPr/>
                    <p:nvPr/>
                  </p:nvGrpSpPr>
                  <p:grpSpPr>
                    <a:xfrm>
                      <a:off x="632488" y="3084685"/>
                      <a:ext cx="863427" cy="924185"/>
                      <a:chOff x="632488" y="3084685"/>
                      <a:chExt cx="863427" cy="924185"/>
                    </a:xfrm>
                  </p:grpSpPr>
                  <p:sp>
                    <p:nvSpPr>
                      <p:cNvPr id="250" name="Folded Corner 249"/>
                      <p:cNvSpPr/>
                      <p:nvPr/>
                    </p:nvSpPr>
                    <p:spPr>
                      <a:xfrm>
                        <a:off x="632488" y="3084685"/>
                        <a:ext cx="863427" cy="924185"/>
                      </a:xfrm>
                      <a:prstGeom prst="foldedCorner">
                        <a:avLst/>
                      </a:prstGeom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251" name="Group 250"/>
                      <p:cNvGrpSpPr/>
                      <p:nvPr/>
                    </p:nvGrpSpPr>
                    <p:grpSpPr>
                      <a:xfrm>
                        <a:off x="753721" y="3239384"/>
                        <a:ext cx="629238" cy="583679"/>
                        <a:chOff x="753721" y="3239384"/>
                        <a:chExt cx="629238" cy="583679"/>
                      </a:xfrm>
                    </p:grpSpPr>
                    <p:grpSp>
                      <p:nvGrpSpPr>
                        <p:cNvPr id="252" name="Group 251"/>
                        <p:cNvGrpSpPr/>
                        <p:nvPr/>
                      </p:nvGrpSpPr>
                      <p:grpSpPr>
                        <a:xfrm>
                          <a:off x="753721" y="3239384"/>
                          <a:ext cx="626690" cy="152400"/>
                          <a:chOff x="753721" y="3239384"/>
                          <a:chExt cx="626690" cy="152400"/>
                        </a:xfrm>
                      </p:grpSpPr>
                      <p:cxnSp>
                        <p:nvCxnSpPr>
                          <p:cNvPr id="257" name="Straight Connector 256"/>
                          <p:cNvCxnSpPr/>
                          <p:nvPr/>
                        </p:nvCxnSpPr>
                        <p:spPr>
                          <a:xfrm>
                            <a:off x="759452" y="3239384"/>
                            <a:ext cx="620959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8" name="Straight Connector 257"/>
                          <p:cNvCxnSpPr/>
                          <p:nvPr/>
                        </p:nvCxnSpPr>
                        <p:spPr>
                          <a:xfrm>
                            <a:off x="753721" y="3391784"/>
                            <a:ext cx="620959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53" name="Group 252"/>
                        <p:cNvGrpSpPr/>
                        <p:nvPr/>
                      </p:nvGrpSpPr>
                      <p:grpSpPr>
                        <a:xfrm>
                          <a:off x="754668" y="3531326"/>
                          <a:ext cx="628291" cy="152400"/>
                          <a:chOff x="759452" y="3239384"/>
                          <a:chExt cx="628291" cy="152400"/>
                        </a:xfrm>
                      </p:grpSpPr>
                      <p:cxnSp>
                        <p:nvCxnSpPr>
                          <p:cNvPr id="255" name="Straight Connector 254"/>
                          <p:cNvCxnSpPr/>
                          <p:nvPr/>
                        </p:nvCxnSpPr>
                        <p:spPr>
                          <a:xfrm>
                            <a:off x="759452" y="3239384"/>
                            <a:ext cx="620959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6" name="Straight Connector 255"/>
                          <p:cNvCxnSpPr/>
                          <p:nvPr/>
                        </p:nvCxnSpPr>
                        <p:spPr>
                          <a:xfrm>
                            <a:off x="766784" y="3391784"/>
                            <a:ext cx="620959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54" name="Straight Connector 253"/>
                        <p:cNvCxnSpPr/>
                        <p:nvPr/>
                      </p:nvCxnSpPr>
                      <p:spPr>
                        <a:xfrm>
                          <a:off x="762000" y="3823063"/>
                          <a:ext cx="310479" cy="0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pic>
                  <p:nvPicPr>
                    <p:cNvPr id="249" name="Picture 24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69293" y="3527477"/>
                      <a:ext cx="755625" cy="79691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36" name="Group 235"/>
                  <p:cNvGrpSpPr/>
                  <p:nvPr/>
                </p:nvGrpSpPr>
                <p:grpSpPr>
                  <a:xfrm>
                    <a:off x="937288" y="3389485"/>
                    <a:ext cx="992430" cy="1239708"/>
                    <a:chOff x="632488" y="3084685"/>
                    <a:chExt cx="992430" cy="1239708"/>
                  </a:xfrm>
                </p:grpSpPr>
                <p:grpSp>
                  <p:nvGrpSpPr>
                    <p:cNvPr id="237" name="Group 236"/>
                    <p:cNvGrpSpPr/>
                    <p:nvPr/>
                  </p:nvGrpSpPr>
                  <p:grpSpPr>
                    <a:xfrm>
                      <a:off x="632488" y="3084685"/>
                      <a:ext cx="863427" cy="924185"/>
                      <a:chOff x="632488" y="3084685"/>
                      <a:chExt cx="863427" cy="924185"/>
                    </a:xfrm>
                  </p:grpSpPr>
                  <p:sp>
                    <p:nvSpPr>
                      <p:cNvPr id="239" name="Folded Corner 238"/>
                      <p:cNvSpPr/>
                      <p:nvPr/>
                    </p:nvSpPr>
                    <p:spPr>
                      <a:xfrm>
                        <a:off x="632488" y="3084685"/>
                        <a:ext cx="863427" cy="924185"/>
                      </a:xfrm>
                      <a:prstGeom prst="foldedCorner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240" name="Group 239"/>
                      <p:cNvGrpSpPr/>
                      <p:nvPr/>
                    </p:nvGrpSpPr>
                    <p:grpSpPr>
                      <a:xfrm>
                        <a:off x="753721" y="3239384"/>
                        <a:ext cx="629238" cy="583679"/>
                        <a:chOff x="753721" y="3239384"/>
                        <a:chExt cx="629238" cy="583679"/>
                      </a:xfrm>
                    </p:grpSpPr>
                    <p:grpSp>
                      <p:nvGrpSpPr>
                        <p:cNvPr id="241" name="Group 240"/>
                        <p:cNvGrpSpPr/>
                        <p:nvPr/>
                      </p:nvGrpSpPr>
                      <p:grpSpPr>
                        <a:xfrm>
                          <a:off x="753721" y="3239384"/>
                          <a:ext cx="626690" cy="152400"/>
                          <a:chOff x="753721" y="3239384"/>
                          <a:chExt cx="626690" cy="152400"/>
                        </a:xfrm>
                      </p:grpSpPr>
                      <p:cxnSp>
                        <p:nvCxnSpPr>
                          <p:cNvPr id="246" name="Straight Connector 245"/>
                          <p:cNvCxnSpPr/>
                          <p:nvPr/>
                        </p:nvCxnSpPr>
                        <p:spPr>
                          <a:xfrm>
                            <a:off x="759452" y="3239384"/>
                            <a:ext cx="620959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47" name="Straight Connector 246"/>
                          <p:cNvCxnSpPr/>
                          <p:nvPr/>
                        </p:nvCxnSpPr>
                        <p:spPr>
                          <a:xfrm>
                            <a:off x="753721" y="3391784"/>
                            <a:ext cx="620959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42" name="Group 241"/>
                        <p:cNvGrpSpPr/>
                        <p:nvPr/>
                      </p:nvGrpSpPr>
                      <p:grpSpPr>
                        <a:xfrm>
                          <a:off x="754668" y="3531326"/>
                          <a:ext cx="628291" cy="152400"/>
                          <a:chOff x="759452" y="3239384"/>
                          <a:chExt cx="628291" cy="152400"/>
                        </a:xfrm>
                      </p:grpSpPr>
                      <p:cxnSp>
                        <p:nvCxnSpPr>
                          <p:cNvPr id="244" name="Straight Connector 243"/>
                          <p:cNvCxnSpPr/>
                          <p:nvPr/>
                        </p:nvCxnSpPr>
                        <p:spPr>
                          <a:xfrm>
                            <a:off x="759452" y="3239384"/>
                            <a:ext cx="620959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45" name="Straight Connector 244"/>
                          <p:cNvCxnSpPr/>
                          <p:nvPr/>
                        </p:nvCxnSpPr>
                        <p:spPr>
                          <a:xfrm>
                            <a:off x="766784" y="3391784"/>
                            <a:ext cx="620959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43" name="Straight Connector 242"/>
                        <p:cNvCxnSpPr/>
                        <p:nvPr/>
                      </p:nvCxnSpPr>
                      <p:spPr>
                        <a:xfrm>
                          <a:off x="762000" y="3823063"/>
                          <a:ext cx="310479" cy="0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pic>
                  <p:nvPicPr>
                    <p:cNvPr id="238" name="Picture 23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69293" y="3527477"/>
                      <a:ext cx="755625" cy="796916"/>
                    </a:xfrm>
                    <a:prstGeom prst="rect">
                      <a:avLst/>
                    </a:prstGeom>
                  </p:spPr>
                </p:pic>
              </p:grpSp>
            </p:grpSp>
            <p:graphicFrame>
              <p:nvGraphicFramePr>
                <p:cNvPr id="228" name="Diagram 227"/>
                <p:cNvGraphicFramePr/>
                <p:nvPr/>
              </p:nvGraphicFramePr>
              <p:xfrm>
                <a:off x="4571997" y="4721168"/>
                <a:ext cx="657887" cy="59981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" r:lo="rId6" r:qs="rId7" r:cs="rId8"/>
                </a:graphicData>
              </a:graphic>
            </p:graphicFrame>
            <p:grpSp>
              <p:nvGrpSpPr>
                <p:cNvPr id="229" name="Group 228"/>
                <p:cNvGrpSpPr/>
                <p:nvPr/>
              </p:nvGrpSpPr>
              <p:grpSpPr>
                <a:xfrm>
                  <a:off x="4570633" y="4888939"/>
                  <a:ext cx="915767" cy="1143421"/>
                  <a:chOff x="2227274" y="3328051"/>
                  <a:chExt cx="1165048" cy="1577658"/>
                </a:xfrm>
              </p:grpSpPr>
              <p:grpSp>
                <p:nvGrpSpPr>
                  <p:cNvPr id="230" name="Group 229"/>
                  <p:cNvGrpSpPr/>
                  <p:nvPr/>
                </p:nvGrpSpPr>
                <p:grpSpPr>
                  <a:xfrm>
                    <a:off x="2359467" y="3328051"/>
                    <a:ext cx="954613" cy="996329"/>
                    <a:chOff x="2359467" y="3328051"/>
                    <a:chExt cx="954613" cy="996329"/>
                  </a:xfrm>
                </p:grpSpPr>
                <p:sp>
                  <p:nvSpPr>
                    <p:cNvPr id="232" name="Pie 231"/>
                    <p:cNvSpPr/>
                    <p:nvPr/>
                  </p:nvSpPr>
                  <p:spPr>
                    <a:xfrm rot="773661">
                      <a:off x="2397029" y="3454972"/>
                      <a:ext cx="917051" cy="830353"/>
                    </a:xfrm>
                    <a:prstGeom prst="pie">
                      <a:avLst>
                        <a:gd name="adj1" fmla="val 6209845"/>
                        <a:gd name="adj2" fmla="val 16199997"/>
                      </a:avLst>
                    </a:prstGeom>
                    <a:scene3d>
                      <a:camera prst="orthographicFront">
                        <a:rot lat="18840000" lon="0" rev="0"/>
                      </a:camera>
                      <a:lightRig rig="threePt" dir="t"/>
                    </a:scene3d>
                    <a:sp3d>
                      <a:bevelT h="1397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33" name="Pie 232"/>
                    <p:cNvSpPr/>
                    <p:nvPr/>
                  </p:nvSpPr>
                  <p:spPr>
                    <a:xfrm rot="9095916">
                      <a:off x="2359467" y="3328051"/>
                      <a:ext cx="931175" cy="996329"/>
                    </a:xfrm>
                    <a:prstGeom prst="pie">
                      <a:avLst>
                        <a:gd name="adj1" fmla="val 8616944"/>
                        <a:gd name="adj2" fmla="val 16907066"/>
                      </a:avLst>
                    </a:prstGeom>
                    <a:scene3d>
                      <a:camera prst="orthographicFront">
                        <a:rot lat="1858554" lon="2889613" rev="171000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h="139700"/>
                    </a:sp3d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31" name="Pie 230"/>
                  <p:cNvSpPr/>
                  <p:nvPr/>
                </p:nvSpPr>
                <p:spPr>
                  <a:xfrm rot="9095916">
                    <a:off x="2227274" y="3695204"/>
                    <a:ext cx="1165048" cy="1210505"/>
                  </a:xfrm>
                  <a:prstGeom prst="pie">
                    <a:avLst>
                      <a:gd name="adj1" fmla="val 8616944"/>
                      <a:gd name="adj2" fmla="val 10506513"/>
                    </a:avLst>
                  </a:prstGeom>
                  <a:scene3d>
                    <a:camera prst="orthographicFront">
                      <a:rot lat="8146" lon="18006209" rev="14075233"/>
                    </a:camera>
                    <a:lightRig rig="threePt" dir="t">
                      <a:rot lat="0" lon="0" rev="1200000"/>
                    </a:lightRig>
                  </a:scene3d>
                  <a:sp3d>
                    <a:bevelT h="14605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48" name="Group 147"/>
              <p:cNvGrpSpPr/>
              <p:nvPr/>
            </p:nvGrpSpPr>
            <p:grpSpPr>
              <a:xfrm>
                <a:off x="275930" y="2797882"/>
                <a:ext cx="902333" cy="453948"/>
                <a:chOff x="4669335" y="5248585"/>
                <a:chExt cx="2200273" cy="1106919"/>
              </a:xfrm>
            </p:grpSpPr>
            <p:sp>
              <p:nvSpPr>
                <p:cNvPr id="186" name="Rounded Rectangle 185"/>
                <p:cNvSpPr/>
                <p:nvPr/>
              </p:nvSpPr>
              <p:spPr>
                <a:xfrm>
                  <a:off x="4669335" y="5248585"/>
                  <a:ext cx="2200273" cy="1017335"/>
                </a:xfrm>
                <a:prstGeom prst="roundRect">
                  <a:avLst>
                    <a:gd name="adj" fmla="val 23186"/>
                  </a:avLst>
                </a:prstGeom>
                <a:solidFill>
                  <a:schemeClr val="lt1">
                    <a:alpha val="48000"/>
                  </a:schemeClr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187" name="Group 186"/>
                <p:cNvGrpSpPr/>
                <p:nvPr/>
              </p:nvGrpSpPr>
              <p:grpSpPr>
                <a:xfrm>
                  <a:off x="4767811" y="5248590"/>
                  <a:ext cx="2051015" cy="912221"/>
                  <a:chOff x="2525546" y="5244180"/>
                  <a:chExt cx="2239557" cy="996077"/>
                </a:xfrm>
              </p:grpSpPr>
              <p:grpSp>
                <p:nvGrpSpPr>
                  <p:cNvPr id="189" name="Group 188"/>
                  <p:cNvGrpSpPr/>
                  <p:nvPr/>
                </p:nvGrpSpPr>
                <p:grpSpPr>
                  <a:xfrm>
                    <a:off x="2525546" y="5244180"/>
                    <a:ext cx="2209800" cy="996077"/>
                    <a:chOff x="609600" y="2909173"/>
                    <a:chExt cx="2209800" cy="996077"/>
                  </a:xfrm>
                </p:grpSpPr>
                <p:sp>
                  <p:nvSpPr>
                    <p:cNvPr id="203" name="Rounded Rectangle 202"/>
                    <p:cNvSpPr/>
                    <p:nvPr/>
                  </p:nvSpPr>
                  <p:spPr>
                    <a:xfrm>
                      <a:off x="828675" y="3048000"/>
                      <a:ext cx="314325" cy="228600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4" name="Rounded Rectangle 203"/>
                    <p:cNvSpPr/>
                    <p:nvPr/>
                  </p:nvSpPr>
                  <p:spPr>
                    <a:xfrm>
                      <a:off x="838200" y="3467100"/>
                      <a:ext cx="314325" cy="228600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5" name="Rounded Rectangle 204"/>
                    <p:cNvSpPr/>
                    <p:nvPr/>
                  </p:nvSpPr>
                  <p:spPr>
                    <a:xfrm>
                      <a:off x="1295400" y="3276600"/>
                      <a:ext cx="314325" cy="228600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3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6" name="Rounded Rectangle 205"/>
                    <p:cNvSpPr/>
                    <p:nvPr/>
                  </p:nvSpPr>
                  <p:spPr>
                    <a:xfrm>
                      <a:off x="1295401" y="3676650"/>
                      <a:ext cx="314325" cy="228600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7" name="Rounded Rectangle 206"/>
                    <p:cNvSpPr/>
                    <p:nvPr/>
                  </p:nvSpPr>
                  <p:spPr>
                    <a:xfrm>
                      <a:off x="1828800" y="2909173"/>
                      <a:ext cx="314325" cy="228600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6"/>
                    </a:lnRef>
                    <a:fillRef idx="3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8" name="Rounded Rectangle 207"/>
                    <p:cNvSpPr/>
                    <p:nvPr/>
                  </p:nvSpPr>
                  <p:spPr>
                    <a:xfrm>
                      <a:off x="1828800" y="3276600"/>
                      <a:ext cx="314325" cy="228600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67000">
                          <a:schemeClr val="dk1">
                            <a:shade val="51000"/>
                            <a:satMod val="130000"/>
                            <a:alpha val="42000"/>
                          </a:schemeClr>
                        </a:gs>
                        <a:gs pos="100000">
                          <a:schemeClr val="dk1">
                            <a:shade val="93000"/>
                            <a:satMod val="130000"/>
                          </a:schemeClr>
                        </a:gs>
                        <a:gs pos="100000">
                          <a:schemeClr val="dk1">
                            <a:shade val="94000"/>
                            <a:satMod val="135000"/>
                          </a:schemeClr>
                        </a:gs>
                      </a:gsLst>
                      <a:lin ang="5400000" scaled="0"/>
                      <a:tileRect/>
                    </a:gradFill>
                    <a:ln/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9" name="Rounded Rectangle 208"/>
                    <p:cNvSpPr/>
                    <p:nvPr/>
                  </p:nvSpPr>
                  <p:spPr>
                    <a:xfrm>
                      <a:off x="1828800" y="3676650"/>
                      <a:ext cx="314325" cy="228600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0" name="Rounded Rectangle 209"/>
                    <p:cNvSpPr/>
                    <p:nvPr/>
                  </p:nvSpPr>
                  <p:spPr>
                    <a:xfrm>
                      <a:off x="2286000" y="3050280"/>
                      <a:ext cx="314325" cy="228600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1" name="Rounded Rectangle 210"/>
                    <p:cNvSpPr/>
                    <p:nvPr/>
                  </p:nvSpPr>
                  <p:spPr>
                    <a:xfrm>
                      <a:off x="2286000" y="3467100"/>
                      <a:ext cx="314325" cy="228600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12" name="Elbow Connector 211"/>
                    <p:cNvCxnSpPr>
                      <a:stCxn id="203" idx="3"/>
                      <a:endCxn id="205" idx="1"/>
                    </p:cNvCxnSpPr>
                    <p:nvPr/>
                  </p:nvCxnSpPr>
                  <p:spPr>
                    <a:xfrm>
                      <a:off x="1143000" y="3162300"/>
                      <a:ext cx="152400" cy="228600"/>
                    </a:xfrm>
                    <a:prstGeom prst="bentConnector3">
                      <a:avLst>
                        <a:gd name="adj1" fmla="val 30646"/>
                      </a:avLst>
                    </a:prstGeom>
                    <a:ln w="12700">
                      <a:tailEnd type="triangle" w="med" len="sm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Elbow Connector 212"/>
                    <p:cNvCxnSpPr>
                      <a:stCxn id="204" idx="3"/>
                      <a:endCxn id="205" idx="1"/>
                    </p:cNvCxnSpPr>
                    <p:nvPr/>
                  </p:nvCxnSpPr>
                  <p:spPr>
                    <a:xfrm flipV="1">
                      <a:off x="1152525" y="3390900"/>
                      <a:ext cx="142875" cy="190500"/>
                    </a:xfrm>
                    <a:prstGeom prst="bentConnector3">
                      <a:avLst>
                        <a:gd name="adj1" fmla="val 50000"/>
                      </a:avLst>
                    </a:prstGeom>
                    <a:ln w="12700">
                      <a:tailEnd type="triangle" w="med" len="sm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" name="Elbow Connector 213"/>
                    <p:cNvCxnSpPr>
                      <a:stCxn id="204" idx="2"/>
                    </p:cNvCxnSpPr>
                    <p:nvPr/>
                  </p:nvCxnSpPr>
                  <p:spPr>
                    <a:xfrm rot="16200000" flipH="1">
                      <a:off x="1097757" y="3593305"/>
                      <a:ext cx="95250" cy="300039"/>
                    </a:xfrm>
                    <a:prstGeom prst="bentConnector2">
                      <a:avLst/>
                    </a:prstGeom>
                    <a:ln w="12700">
                      <a:tailEnd type="triangle" w="med" len="sm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" name="Elbow Connector 214"/>
                    <p:cNvCxnSpPr>
                      <a:stCxn id="205" idx="3"/>
                      <a:endCxn id="207" idx="1"/>
                    </p:cNvCxnSpPr>
                    <p:nvPr/>
                  </p:nvCxnSpPr>
                  <p:spPr>
                    <a:xfrm flipV="1">
                      <a:off x="1609725" y="3023473"/>
                      <a:ext cx="219075" cy="367427"/>
                    </a:xfrm>
                    <a:prstGeom prst="bentConnector3">
                      <a:avLst>
                        <a:gd name="adj1" fmla="val 50000"/>
                      </a:avLst>
                    </a:prstGeom>
                    <a:ln w="12700">
                      <a:tailEnd type="triangle" w="med" len="sm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Elbow Connector 215"/>
                    <p:cNvCxnSpPr>
                      <a:stCxn id="205" idx="2"/>
                      <a:endCxn id="206" idx="0"/>
                    </p:cNvCxnSpPr>
                    <p:nvPr/>
                  </p:nvCxnSpPr>
                  <p:spPr>
                    <a:xfrm rot="16200000" flipH="1">
                      <a:off x="1366838" y="3590924"/>
                      <a:ext cx="171450" cy="1"/>
                    </a:xfrm>
                    <a:prstGeom prst="bentConnector3">
                      <a:avLst>
                        <a:gd name="adj1" fmla="val 50000"/>
                      </a:avLst>
                    </a:prstGeom>
                    <a:ln w="12700">
                      <a:tailEnd type="triangle" w="med" len="sm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" name="Elbow Connector 216"/>
                    <p:cNvCxnSpPr>
                      <a:stCxn id="209" idx="3"/>
                      <a:endCxn id="211" idx="2"/>
                    </p:cNvCxnSpPr>
                    <p:nvPr/>
                  </p:nvCxnSpPr>
                  <p:spPr>
                    <a:xfrm flipV="1">
                      <a:off x="2143125" y="3695700"/>
                      <a:ext cx="300038" cy="95250"/>
                    </a:xfrm>
                    <a:prstGeom prst="bentConnector2">
                      <a:avLst/>
                    </a:prstGeom>
                    <a:ln w="12700">
                      <a:tailEnd type="triangle" w="med" len="sm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" name="Elbow Connector 217"/>
                    <p:cNvCxnSpPr>
                      <a:stCxn id="208" idx="3"/>
                      <a:endCxn id="211" idx="1"/>
                    </p:cNvCxnSpPr>
                    <p:nvPr/>
                  </p:nvCxnSpPr>
                  <p:spPr>
                    <a:xfrm>
                      <a:off x="2143125" y="3390900"/>
                      <a:ext cx="142875" cy="190500"/>
                    </a:xfrm>
                    <a:prstGeom prst="bentConnector3">
                      <a:avLst>
                        <a:gd name="adj1" fmla="val 50000"/>
                      </a:avLst>
                    </a:prstGeom>
                    <a:ln w="12700">
                      <a:tailEnd type="triangle" w="med" len="sm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" name="Elbow Connector 218"/>
                    <p:cNvCxnSpPr>
                      <a:stCxn id="208" idx="3"/>
                      <a:endCxn id="210" idx="1"/>
                    </p:cNvCxnSpPr>
                    <p:nvPr/>
                  </p:nvCxnSpPr>
                  <p:spPr>
                    <a:xfrm flipV="1">
                      <a:off x="2143125" y="3164580"/>
                      <a:ext cx="142875" cy="226320"/>
                    </a:xfrm>
                    <a:prstGeom prst="bentConnector3">
                      <a:avLst>
                        <a:gd name="adj1" fmla="val 50000"/>
                      </a:avLst>
                    </a:prstGeom>
                    <a:ln w="12700">
                      <a:tailEnd type="triangle" w="med" len="sm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Arrow Connector 219"/>
                    <p:cNvCxnSpPr>
                      <a:stCxn id="206" idx="3"/>
                      <a:endCxn id="209" idx="1"/>
                    </p:cNvCxnSpPr>
                    <p:nvPr/>
                  </p:nvCxnSpPr>
                  <p:spPr>
                    <a:xfrm>
                      <a:off x="1609726" y="3790950"/>
                      <a:ext cx="219074" cy="0"/>
                    </a:xfrm>
                    <a:prstGeom prst="straightConnector1">
                      <a:avLst/>
                    </a:prstGeom>
                    <a:ln w="12700">
                      <a:tailEnd type="triangle" w="med" len="sm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" name="Straight Arrow Connector 220"/>
                    <p:cNvCxnSpPr>
                      <a:stCxn id="207" idx="2"/>
                      <a:endCxn id="208" idx="0"/>
                    </p:cNvCxnSpPr>
                    <p:nvPr/>
                  </p:nvCxnSpPr>
                  <p:spPr>
                    <a:xfrm>
                      <a:off x="1985963" y="3137773"/>
                      <a:ext cx="0" cy="138827"/>
                    </a:xfrm>
                    <a:prstGeom prst="straightConnector1">
                      <a:avLst/>
                    </a:prstGeom>
                    <a:ln w="12700">
                      <a:tailEnd type="triangle" w="med" len="sm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Straight Arrow Connector 221"/>
                    <p:cNvCxnSpPr>
                      <a:stCxn id="210" idx="3"/>
                    </p:cNvCxnSpPr>
                    <p:nvPr/>
                  </p:nvCxnSpPr>
                  <p:spPr>
                    <a:xfrm flipV="1">
                      <a:off x="2600325" y="3162300"/>
                      <a:ext cx="219075" cy="2280"/>
                    </a:xfrm>
                    <a:prstGeom prst="straightConnector1">
                      <a:avLst/>
                    </a:prstGeom>
                    <a:ln>
                      <a:solidFill>
                        <a:srgbClr val="C00000"/>
                      </a:solidFill>
                      <a:tailEnd type="triangle" w="med" len="sm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Straight Arrow Connector 222"/>
                    <p:cNvCxnSpPr>
                      <a:stCxn id="211" idx="3"/>
                    </p:cNvCxnSpPr>
                    <p:nvPr/>
                  </p:nvCxnSpPr>
                  <p:spPr>
                    <a:xfrm flipV="1">
                      <a:off x="2600325" y="3575606"/>
                      <a:ext cx="219074" cy="5794"/>
                    </a:xfrm>
                    <a:prstGeom prst="straightConnector1">
                      <a:avLst/>
                    </a:prstGeom>
                    <a:ln>
                      <a:solidFill>
                        <a:srgbClr val="C00000"/>
                      </a:solidFill>
                      <a:tailEnd type="triangle" w="med" len="sm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Arrow Connector 223"/>
                    <p:cNvCxnSpPr>
                      <a:endCxn id="203" idx="1"/>
                    </p:cNvCxnSpPr>
                    <p:nvPr/>
                  </p:nvCxnSpPr>
                  <p:spPr>
                    <a:xfrm flipV="1">
                      <a:off x="609600" y="3162300"/>
                      <a:ext cx="219075" cy="2280"/>
                    </a:xfrm>
                    <a:prstGeom prst="straightConnector1">
                      <a:avLst/>
                    </a:prstGeom>
                    <a:ln>
                      <a:tailEnd type="triangle" w="med" len="sm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" name="Straight Arrow Connector 224"/>
                    <p:cNvCxnSpPr>
                      <a:endCxn id="204" idx="1"/>
                    </p:cNvCxnSpPr>
                    <p:nvPr/>
                  </p:nvCxnSpPr>
                  <p:spPr>
                    <a:xfrm>
                      <a:off x="619125" y="3581400"/>
                      <a:ext cx="219075" cy="0"/>
                    </a:xfrm>
                    <a:prstGeom prst="straightConnector1">
                      <a:avLst/>
                    </a:prstGeom>
                    <a:ln>
                      <a:tailEnd type="triangle" w="med" len="sm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0" name="Group 189"/>
                  <p:cNvGrpSpPr/>
                  <p:nvPr/>
                </p:nvGrpSpPr>
                <p:grpSpPr>
                  <a:xfrm>
                    <a:off x="3552684" y="5439136"/>
                    <a:ext cx="1212419" cy="755529"/>
                    <a:chOff x="1803396" y="5725907"/>
                    <a:chExt cx="1212419" cy="755529"/>
                  </a:xfrm>
                </p:grpSpPr>
                <p:sp>
                  <p:nvSpPr>
                    <p:cNvPr id="191" name="Flowchart: Connector 190"/>
                    <p:cNvSpPr/>
                    <p:nvPr/>
                  </p:nvSpPr>
                  <p:spPr>
                    <a:xfrm>
                      <a:off x="1838527" y="5725907"/>
                      <a:ext cx="617730" cy="637421"/>
                    </a:xfrm>
                    <a:prstGeom prst="flowChartConnector">
                      <a:avLst/>
                    </a:prstGeom>
                    <a:gradFill flip="none" rotWithShape="1">
                      <a:gsLst>
                        <a:gs pos="0">
                          <a:schemeClr val="dk1">
                            <a:tint val="50000"/>
                            <a:satMod val="300000"/>
                          </a:schemeClr>
                        </a:gs>
                        <a:gs pos="35000">
                          <a:schemeClr val="dk1">
                            <a:tint val="37000"/>
                            <a:satMod val="300000"/>
                            <a:lumMod val="0"/>
                            <a:lumOff val="100000"/>
                          </a:schemeClr>
                        </a:gs>
                        <a:gs pos="100000">
                          <a:schemeClr val="dk1">
                            <a:tint val="15000"/>
                            <a:satMod val="350000"/>
                          </a:schemeClr>
                        </a:gs>
                      </a:gsLst>
                      <a:lin ang="81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2" name="Rounded Rectangle 191"/>
                    <p:cNvSpPr/>
                    <p:nvPr/>
                  </p:nvSpPr>
                  <p:spPr>
                    <a:xfrm>
                      <a:off x="1884126" y="5878089"/>
                      <a:ext cx="526189" cy="362167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67000">
                          <a:schemeClr val="dk1">
                            <a:shade val="51000"/>
                            <a:satMod val="130000"/>
                            <a:alpha val="42000"/>
                          </a:schemeClr>
                        </a:gs>
                        <a:gs pos="100000">
                          <a:schemeClr val="dk1">
                            <a:shade val="93000"/>
                            <a:satMod val="130000"/>
                          </a:schemeClr>
                        </a:gs>
                        <a:gs pos="100000">
                          <a:schemeClr val="dk1">
                            <a:shade val="94000"/>
                            <a:satMod val="135000"/>
                          </a:schemeClr>
                        </a:gs>
                      </a:gsLst>
                      <a:lin ang="5400000" scaled="0"/>
                      <a:tileRect/>
                    </a:gradFill>
                    <a:ln/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pic>
                  <p:nvPicPr>
                    <p:cNvPr id="193" name="Picture 19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duotone>
                        <a:schemeClr val="accent2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11">
                              <a14:imgEffect>
                                <a14:backgroundRemoval t="0" b="97305" l="0" r="100000"/>
                              </a14:imgEffect>
                              <a14:imgEffect>
                                <a14:artisticGlowEdges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00752" y="6030706"/>
                      <a:ext cx="174580" cy="1750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94" name="Picture 19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>
                      <a:duotone>
                        <a:schemeClr val="accent2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13">
                              <a14:imgEffect>
                                <a14:backgroundRemoval t="0" b="97305" l="0" r="100000"/>
                              </a14:imgEffect>
                              <a14:imgEffect>
                                <a14:artisticGlowEdges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27112" y="5895295"/>
                      <a:ext cx="223411" cy="2240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cxnSp>
                  <p:nvCxnSpPr>
                    <p:cNvPr id="195" name="Straight Arrow Connector 194"/>
                    <p:cNvCxnSpPr/>
                    <p:nvPr/>
                  </p:nvCxnSpPr>
                  <p:spPr>
                    <a:xfrm>
                      <a:off x="2147392" y="5763357"/>
                      <a:ext cx="0" cy="114733"/>
                    </a:xfrm>
                    <a:prstGeom prst="straightConnector1">
                      <a:avLst/>
                    </a:prstGeom>
                    <a:ln w="38100">
                      <a:tailEnd type="triangle" w="med" len="sm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96" name="Group 195"/>
                    <p:cNvGrpSpPr/>
                    <p:nvPr/>
                  </p:nvGrpSpPr>
                  <p:grpSpPr>
                    <a:xfrm>
                      <a:off x="1803396" y="5725925"/>
                      <a:ext cx="1212419" cy="755511"/>
                      <a:chOff x="1698888" y="5758040"/>
                      <a:chExt cx="1044355" cy="625067"/>
                    </a:xfrm>
                  </p:grpSpPr>
                  <p:sp>
                    <p:nvSpPr>
                      <p:cNvPr id="197" name="Can 196"/>
                      <p:cNvSpPr/>
                      <p:nvPr/>
                    </p:nvSpPr>
                    <p:spPr>
                      <a:xfrm rot="18135322">
                        <a:off x="2401440" y="6041304"/>
                        <a:ext cx="105492" cy="578114"/>
                      </a:xfrm>
                      <a:prstGeom prst="can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3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198" name="Group 197"/>
                      <p:cNvGrpSpPr/>
                      <p:nvPr/>
                    </p:nvGrpSpPr>
                    <p:grpSpPr>
                      <a:xfrm>
                        <a:off x="1698888" y="5758040"/>
                        <a:ext cx="587112" cy="556929"/>
                        <a:chOff x="1698888" y="5758040"/>
                        <a:chExt cx="587112" cy="556929"/>
                      </a:xfrm>
                    </p:grpSpPr>
                    <p:grpSp>
                      <p:nvGrpSpPr>
                        <p:cNvPr id="199" name="Group 198"/>
                        <p:cNvGrpSpPr/>
                        <p:nvPr/>
                      </p:nvGrpSpPr>
                      <p:grpSpPr>
                        <a:xfrm>
                          <a:off x="1698888" y="5758040"/>
                          <a:ext cx="587112" cy="556929"/>
                          <a:chOff x="1698888" y="5758040"/>
                          <a:chExt cx="587112" cy="556929"/>
                        </a:xfrm>
                      </p:grpSpPr>
                      <p:sp>
                        <p:nvSpPr>
                          <p:cNvPr id="201" name="Flowchart: Connector 200"/>
                          <p:cNvSpPr/>
                          <p:nvPr/>
                        </p:nvSpPr>
                        <p:spPr>
                          <a:xfrm>
                            <a:off x="1728476" y="5758040"/>
                            <a:ext cx="557524" cy="527365"/>
                          </a:xfrm>
                          <a:prstGeom prst="flowChartConnector">
                            <a:avLst/>
                          </a:prstGeom>
                          <a:noFill/>
                          <a:ln w="6350"/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/>
                            <a:endParaRPr lang="en-US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202" name="Flowchart: Connector 201"/>
                          <p:cNvSpPr/>
                          <p:nvPr/>
                        </p:nvSpPr>
                        <p:spPr>
                          <a:xfrm>
                            <a:off x="1698888" y="5787604"/>
                            <a:ext cx="557524" cy="527365"/>
                          </a:xfrm>
                          <a:prstGeom prst="flowChartConnector">
                            <a:avLst/>
                          </a:prstGeom>
                          <a:noFill/>
                          <a:ln w="6350"/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/>
                            <a:endParaRPr lang="en-US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00" name="Flowchart: Connector 199"/>
                        <p:cNvSpPr/>
                        <p:nvPr/>
                      </p:nvSpPr>
                      <p:spPr>
                        <a:xfrm>
                          <a:off x="1741085" y="5758040"/>
                          <a:ext cx="532101" cy="527365"/>
                        </a:xfrm>
                        <a:prstGeom prst="flowChartConnector">
                          <a:avLst/>
                        </a:prstGeom>
                        <a:solidFill>
                          <a:schemeClr val="bg1">
                            <a:alpha val="22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</p:grpSp>
            </p:grpSp>
            <p:pic>
              <p:nvPicPr>
                <p:cNvPr id="188" name="Picture 187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749973">
                  <a:off x="4746625" y="6016172"/>
                  <a:ext cx="355943" cy="339332"/>
                </a:xfrm>
                <a:prstGeom prst="rect">
                  <a:avLst/>
                </a:prstGeom>
              </p:spPr>
            </p:pic>
          </p:grpSp>
          <p:grpSp>
            <p:nvGrpSpPr>
              <p:cNvPr id="149" name="Group 148"/>
              <p:cNvGrpSpPr/>
              <p:nvPr/>
            </p:nvGrpSpPr>
            <p:grpSpPr>
              <a:xfrm>
                <a:off x="464168" y="2916995"/>
                <a:ext cx="954712" cy="559561"/>
                <a:chOff x="618114" y="434246"/>
                <a:chExt cx="2537293" cy="1325359"/>
              </a:xfrm>
            </p:grpSpPr>
            <p:grpSp>
              <p:nvGrpSpPr>
                <p:cNvPr id="153" name="Group 152"/>
                <p:cNvGrpSpPr/>
                <p:nvPr/>
              </p:nvGrpSpPr>
              <p:grpSpPr>
                <a:xfrm>
                  <a:off x="618114" y="434246"/>
                  <a:ext cx="2537293" cy="1325359"/>
                  <a:chOff x="618114" y="434246"/>
                  <a:chExt cx="2537293" cy="1325359"/>
                </a:xfrm>
              </p:grpSpPr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618114" y="434246"/>
                    <a:ext cx="2438400" cy="1157823"/>
                    <a:chOff x="381000" y="2807501"/>
                    <a:chExt cx="2438400" cy="1157823"/>
                  </a:xfrm>
                </p:grpSpPr>
                <p:grpSp>
                  <p:nvGrpSpPr>
                    <p:cNvPr id="161" name="Group 160"/>
                    <p:cNvGrpSpPr/>
                    <p:nvPr/>
                  </p:nvGrpSpPr>
                  <p:grpSpPr>
                    <a:xfrm>
                      <a:off x="495300" y="2883625"/>
                      <a:ext cx="2209800" cy="996077"/>
                      <a:chOff x="609600" y="2909173"/>
                      <a:chExt cx="2209800" cy="996077"/>
                    </a:xfrm>
                  </p:grpSpPr>
                  <p:sp>
                    <p:nvSpPr>
                      <p:cNvPr id="163" name="Rounded Rectangle 162"/>
                      <p:cNvSpPr/>
                      <p:nvPr/>
                    </p:nvSpPr>
                    <p:spPr>
                      <a:xfrm>
                        <a:off x="828675" y="3048000"/>
                        <a:ext cx="314325" cy="228600"/>
                      </a:xfrm>
                      <a:prstGeom prst="roundRect">
                        <a:avLst/>
                      </a:prstGeom>
                      <a:ln/>
                    </p:spPr>
                    <p:style>
                      <a:lnRef idx="1">
                        <a:schemeClr val="accent2"/>
                      </a:lnRef>
                      <a:fillRef idx="3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64" name="Rounded Rectangle 163"/>
                      <p:cNvSpPr/>
                      <p:nvPr/>
                    </p:nvSpPr>
                    <p:spPr>
                      <a:xfrm>
                        <a:off x="838200" y="3467100"/>
                        <a:ext cx="314325" cy="228600"/>
                      </a:xfrm>
                      <a:prstGeom prst="roundRect">
                        <a:avLst/>
                      </a:prstGeom>
                      <a:ln/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65" name="Rounded Rectangle 164"/>
                      <p:cNvSpPr/>
                      <p:nvPr/>
                    </p:nvSpPr>
                    <p:spPr>
                      <a:xfrm>
                        <a:off x="1295400" y="3276600"/>
                        <a:ext cx="314325" cy="228600"/>
                      </a:xfrm>
                      <a:prstGeom prst="roundRect">
                        <a:avLst/>
                      </a:prstGeom>
                      <a:ln/>
                    </p:spPr>
                    <p:style>
                      <a:lnRef idx="1">
                        <a:schemeClr val="accent5"/>
                      </a:lnRef>
                      <a:fillRef idx="3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66" name="Rounded Rectangle 165"/>
                      <p:cNvSpPr/>
                      <p:nvPr/>
                    </p:nvSpPr>
                    <p:spPr>
                      <a:xfrm>
                        <a:off x="1295401" y="3676650"/>
                        <a:ext cx="314325" cy="228600"/>
                      </a:xfrm>
                      <a:prstGeom prst="roundRect">
                        <a:avLst/>
                      </a:prstGeom>
                      <a:ln/>
                    </p:spPr>
                    <p:style>
                      <a:lnRef idx="1">
                        <a:schemeClr val="accent4"/>
                      </a:lnRef>
                      <a:fillRef idx="3">
                        <a:schemeClr val="accent4"/>
                      </a:fillRef>
                      <a:effectRef idx="2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67" name="Rounded Rectangle 166"/>
                      <p:cNvSpPr/>
                      <p:nvPr/>
                    </p:nvSpPr>
                    <p:spPr>
                      <a:xfrm>
                        <a:off x="1828800" y="2909173"/>
                        <a:ext cx="314325" cy="228600"/>
                      </a:xfrm>
                      <a:prstGeom prst="roundRect">
                        <a:avLst/>
                      </a:prstGeom>
                      <a:ln/>
                    </p:spPr>
                    <p:style>
                      <a:lnRef idx="1">
                        <a:schemeClr val="accent6"/>
                      </a:lnRef>
                      <a:fillRef idx="3">
                        <a:schemeClr val="accent6"/>
                      </a:fillRef>
                      <a:effectRef idx="2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68" name="Rounded Rectangle 167"/>
                      <p:cNvSpPr/>
                      <p:nvPr/>
                    </p:nvSpPr>
                    <p:spPr>
                      <a:xfrm>
                        <a:off x="1828800" y="3276600"/>
                        <a:ext cx="314325" cy="228600"/>
                      </a:xfrm>
                      <a:prstGeom prst="roundRect">
                        <a:avLst/>
                      </a:prstGeom>
                      <a:gradFill flip="none" rotWithShape="1">
                        <a:gsLst>
                          <a:gs pos="67000">
                            <a:schemeClr val="dk1">
                              <a:shade val="51000"/>
                              <a:satMod val="130000"/>
                              <a:alpha val="42000"/>
                            </a:schemeClr>
                          </a:gs>
                          <a:gs pos="100000">
                            <a:schemeClr val="dk1">
                              <a:shade val="93000"/>
                              <a:satMod val="130000"/>
                            </a:schemeClr>
                          </a:gs>
                          <a:gs pos="100000">
                            <a:schemeClr val="dk1">
                              <a:shade val="94000"/>
                              <a:satMod val="135000"/>
                            </a:schemeClr>
                          </a:gs>
                        </a:gsLst>
                        <a:lin ang="5400000" scaled="0"/>
                        <a:tileRect/>
                      </a:gradFill>
                      <a:ln/>
                    </p:spPr>
                    <p:style>
                      <a:lnRef idx="1">
                        <a:schemeClr val="dk1"/>
                      </a:lnRef>
                      <a:fillRef idx="3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69" name="Rounded Rectangle 168"/>
                      <p:cNvSpPr/>
                      <p:nvPr/>
                    </p:nvSpPr>
                    <p:spPr>
                      <a:xfrm>
                        <a:off x="1828800" y="3676650"/>
                        <a:ext cx="314325" cy="228600"/>
                      </a:xfrm>
                      <a:prstGeom prst="roundRect">
                        <a:avLst/>
                      </a:prstGeom>
                      <a:ln/>
                    </p:spPr>
                    <p:style>
                      <a:lnRef idx="1">
                        <a:schemeClr val="accent2"/>
                      </a:lnRef>
                      <a:fillRef idx="3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70" name="Rounded Rectangle 169"/>
                      <p:cNvSpPr/>
                      <p:nvPr/>
                    </p:nvSpPr>
                    <p:spPr>
                      <a:xfrm>
                        <a:off x="2286000" y="3050280"/>
                        <a:ext cx="314325" cy="228600"/>
                      </a:xfrm>
                      <a:prstGeom prst="roundRect">
                        <a:avLst/>
                      </a:prstGeom>
                      <a:ln/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71" name="Rounded Rectangle 170"/>
                      <p:cNvSpPr/>
                      <p:nvPr/>
                    </p:nvSpPr>
                    <p:spPr>
                      <a:xfrm>
                        <a:off x="2286000" y="3467100"/>
                        <a:ext cx="314325" cy="228600"/>
                      </a:xfrm>
                      <a:prstGeom prst="roundRect">
                        <a:avLst/>
                      </a:prstGeom>
                      <a:ln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cxnSp>
                    <p:nvCxnSpPr>
                      <p:cNvPr id="172" name="Elbow Connector 171"/>
                      <p:cNvCxnSpPr>
                        <a:stCxn id="163" idx="3"/>
                        <a:endCxn id="165" idx="1"/>
                      </p:cNvCxnSpPr>
                      <p:nvPr/>
                    </p:nvCxnSpPr>
                    <p:spPr>
                      <a:xfrm>
                        <a:off x="1143000" y="3162300"/>
                        <a:ext cx="152400" cy="228600"/>
                      </a:xfrm>
                      <a:prstGeom prst="bentConnector3">
                        <a:avLst>
                          <a:gd name="adj1" fmla="val 30646"/>
                        </a:avLst>
                      </a:prstGeom>
                      <a:ln w="12700">
                        <a:tailEnd type="triangle" w="med" len="sm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3" name="Elbow Connector 172"/>
                      <p:cNvCxnSpPr>
                        <a:stCxn id="164" idx="3"/>
                        <a:endCxn id="165" idx="1"/>
                      </p:cNvCxnSpPr>
                      <p:nvPr/>
                    </p:nvCxnSpPr>
                    <p:spPr>
                      <a:xfrm flipV="1">
                        <a:off x="1152525" y="3390900"/>
                        <a:ext cx="142875" cy="190500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ln w="12700">
                        <a:tailEnd type="triangle" w="med" len="sm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4" name="Elbow Connector 173"/>
                      <p:cNvCxnSpPr>
                        <a:stCxn id="164" idx="2"/>
                      </p:cNvCxnSpPr>
                      <p:nvPr/>
                    </p:nvCxnSpPr>
                    <p:spPr>
                      <a:xfrm rot="16200000" flipH="1">
                        <a:off x="1097757" y="3593305"/>
                        <a:ext cx="95250" cy="300039"/>
                      </a:xfrm>
                      <a:prstGeom prst="bentConnector2">
                        <a:avLst/>
                      </a:prstGeom>
                      <a:ln w="12700">
                        <a:tailEnd type="triangle" w="med" len="sm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" name="Elbow Connector 174"/>
                      <p:cNvCxnSpPr>
                        <a:stCxn id="165" idx="3"/>
                        <a:endCxn id="167" idx="1"/>
                      </p:cNvCxnSpPr>
                      <p:nvPr/>
                    </p:nvCxnSpPr>
                    <p:spPr>
                      <a:xfrm flipV="1">
                        <a:off x="1609725" y="3023473"/>
                        <a:ext cx="219075" cy="367427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ln w="12700">
                        <a:tailEnd type="triangle" w="med" len="sm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6" name="Elbow Connector 175"/>
                      <p:cNvCxnSpPr>
                        <a:stCxn id="165" idx="2"/>
                        <a:endCxn id="166" idx="0"/>
                      </p:cNvCxnSpPr>
                      <p:nvPr/>
                    </p:nvCxnSpPr>
                    <p:spPr>
                      <a:xfrm rot="16200000" flipH="1">
                        <a:off x="1366838" y="3590924"/>
                        <a:ext cx="171450" cy="1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ln w="12700">
                        <a:tailEnd type="triangle" w="med" len="sm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7" name="Elbow Connector 176"/>
                      <p:cNvCxnSpPr>
                        <a:stCxn id="169" idx="3"/>
                        <a:endCxn id="171" idx="2"/>
                      </p:cNvCxnSpPr>
                      <p:nvPr/>
                    </p:nvCxnSpPr>
                    <p:spPr>
                      <a:xfrm flipV="1">
                        <a:off x="2143125" y="3695700"/>
                        <a:ext cx="300038" cy="95250"/>
                      </a:xfrm>
                      <a:prstGeom prst="bentConnector2">
                        <a:avLst/>
                      </a:prstGeom>
                      <a:ln w="12700">
                        <a:tailEnd type="triangle" w="med" len="sm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8" name="Elbow Connector 177"/>
                      <p:cNvCxnSpPr>
                        <a:stCxn id="168" idx="3"/>
                        <a:endCxn id="171" idx="1"/>
                      </p:cNvCxnSpPr>
                      <p:nvPr/>
                    </p:nvCxnSpPr>
                    <p:spPr>
                      <a:xfrm>
                        <a:off x="2143125" y="3390900"/>
                        <a:ext cx="142875" cy="190500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ln w="12700">
                        <a:tailEnd type="triangle" w="med" len="sm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" name="Elbow Connector 178"/>
                      <p:cNvCxnSpPr>
                        <a:stCxn id="168" idx="3"/>
                        <a:endCxn id="170" idx="1"/>
                      </p:cNvCxnSpPr>
                      <p:nvPr/>
                    </p:nvCxnSpPr>
                    <p:spPr>
                      <a:xfrm flipV="1">
                        <a:off x="2143125" y="3164580"/>
                        <a:ext cx="142875" cy="226320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ln w="12700">
                        <a:tailEnd type="triangle" w="med" len="sm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" name="Straight Arrow Connector 179"/>
                      <p:cNvCxnSpPr>
                        <a:stCxn id="166" idx="3"/>
                        <a:endCxn id="169" idx="1"/>
                      </p:cNvCxnSpPr>
                      <p:nvPr/>
                    </p:nvCxnSpPr>
                    <p:spPr>
                      <a:xfrm>
                        <a:off x="1609726" y="3790950"/>
                        <a:ext cx="219074" cy="0"/>
                      </a:xfrm>
                      <a:prstGeom prst="straightConnector1">
                        <a:avLst/>
                      </a:prstGeom>
                      <a:ln w="12700">
                        <a:tailEnd type="triangle" w="med" len="sm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1" name="Straight Arrow Connector 180"/>
                      <p:cNvCxnSpPr>
                        <a:stCxn id="167" idx="2"/>
                        <a:endCxn id="168" idx="0"/>
                      </p:cNvCxnSpPr>
                      <p:nvPr/>
                    </p:nvCxnSpPr>
                    <p:spPr>
                      <a:xfrm>
                        <a:off x="1985963" y="3137773"/>
                        <a:ext cx="0" cy="138827"/>
                      </a:xfrm>
                      <a:prstGeom prst="straightConnector1">
                        <a:avLst/>
                      </a:prstGeom>
                      <a:ln w="12700">
                        <a:tailEnd type="triangle" w="med" len="sm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2" name="Straight Arrow Connector 181"/>
                      <p:cNvCxnSpPr>
                        <a:stCxn id="170" idx="3"/>
                      </p:cNvCxnSpPr>
                      <p:nvPr/>
                    </p:nvCxnSpPr>
                    <p:spPr>
                      <a:xfrm flipV="1">
                        <a:off x="2600325" y="3162300"/>
                        <a:ext cx="219075" cy="2280"/>
                      </a:xfrm>
                      <a:prstGeom prst="straightConnector1">
                        <a:avLst/>
                      </a:prstGeom>
                      <a:ln>
                        <a:solidFill>
                          <a:srgbClr val="C00000"/>
                        </a:solidFill>
                        <a:tailEnd type="triangle" w="med" len="sm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" name="Straight Arrow Connector 182"/>
                      <p:cNvCxnSpPr>
                        <a:stCxn id="171" idx="3"/>
                      </p:cNvCxnSpPr>
                      <p:nvPr/>
                    </p:nvCxnSpPr>
                    <p:spPr>
                      <a:xfrm flipV="1">
                        <a:off x="2600325" y="3575606"/>
                        <a:ext cx="219074" cy="5794"/>
                      </a:xfrm>
                      <a:prstGeom prst="straightConnector1">
                        <a:avLst/>
                      </a:prstGeom>
                      <a:ln>
                        <a:solidFill>
                          <a:srgbClr val="C00000"/>
                        </a:solidFill>
                        <a:tailEnd type="triangle" w="med" len="sm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" name="Straight Arrow Connector 183"/>
                      <p:cNvCxnSpPr>
                        <a:endCxn id="163" idx="1"/>
                      </p:cNvCxnSpPr>
                      <p:nvPr/>
                    </p:nvCxnSpPr>
                    <p:spPr>
                      <a:xfrm flipV="1">
                        <a:off x="609600" y="3162300"/>
                        <a:ext cx="219075" cy="2280"/>
                      </a:xfrm>
                      <a:prstGeom prst="straightConnector1">
                        <a:avLst/>
                      </a:prstGeom>
                      <a:ln>
                        <a:tailEnd type="triangle" w="med" len="sm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5" name="Straight Arrow Connector 184"/>
                      <p:cNvCxnSpPr>
                        <a:endCxn id="164" idx="1"/>
                      </p:cNvCxnSpPr>
                      <p:nvPr/>
                    </p:nvCxnSpPr>
                    <p:spPr>
                      <a:xfrm>
                        <a:off x="619125" y="3581400"/>
                        <a:ext cx="219075" cy="0"/>
                      </a:xfrm>
                      <a:prstGeom prst="straightConnector1">
                        <a:avLst/>
                      </a:prstGeom>
                      <a:ln>
                        <a:tailEnd type="triangle" w="med" len="sm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62" name="Rounded Rectangle 161"/>
                    <p:cNvSpPr/>
                    <p:nvPr/>
                  </p:nvSpPr>
                  <p:spPr>
                    <a:xfrm>
                      <a:off x="381000" y="2807501"/>
                      <a:ext cx="2438400" cy="1157823"/>
                    </a:xfrm>
                    <a:prstGeom prst="roundRect">
                      <a:avLst>
                        <a:gd name="adj" fmla="val 24401"/>
                      </a:avLst>
                    </a:prstGeom>
                    <a:solidFill>
                      <a:schemeClr val="lt1">
                        <a:alpha val="77000"/>
                      </a:schemeClr>
                    </a:solidFill>
                    <a:ln w="952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2693444" y="1296394"/>
                    <a:ext cx="461963" cy="463211"/>
                    <a:chOff x="5336380" y="1716793"/>
                    <a:chExt cx="461963" cy="463211"/>
                  </a:xfrm>
                </p:grpSpPr>
                <p:pic>
                  <p:nvPicPr>
                    <p:cNvPr id="157" name="Picture 15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>
                      <a:duotone>
                        <a:schemeClr val="accent2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16">
                              <a14:imgEffect>
                                <a14:backgroundRemoval t="0" b="97305" l="0" r="100000"/>
                              </a14:imgEffect>
                              <a14:imgEffect>
                                <a14:artisticGlowEdges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336380" y="1716793"/>
                      <a:ext cx="461963" cy="46321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grpSp>
                  <p:nvGrpSpPr>
                    <p:cNvPr id="158" name="Group 157"/>
                    <p:cNvGrpSpPr/>
                    <p:nvPr/>
                  </p:nvGrpSpPr>
                  <p:grpSpPr>
                    <a:xfrm rot="18761969">
                      <a:off x="5460496" y="1834181"/>
                      <a:ext cx="214547" cy="230832"/>
                      <a:chOff x="1143000" y="3410520"/>
                      <a:chExt cx="354838" cy="323280"/>
                    </a:xfrm>
                    <a:solidFill>
                      <a:srgbClr val="FF0000"/>
                    </a:solidFill>
                  </p:grpSpPr>
                  <p:sp>
                    <p:nvSpPr>
                      <p:cNvPr id="159" name="Curved Right Arrow 158"/>
                      <p:cNvSpPr/>
                      <p:nvPr/>
                    </p:nvSpPr>
                    <p:spPr>
                      <a:xfrm>
                        <a:off x="1143000" y="3429000"/>
                        <a:ext cx="152400" cy="304800"/>
                      </a:xfrm>
                      <a:prstGeom prst="curvedRightArrow">
                        <a:avLst>
                          <a:gd name="adj1" fmla="val 0"/>
                          <a:gd name="adj2" fmla="val 29792"/>
                          <a:gd name="adj3" fmla="val 11364"/>
                        </a:avLst>
                      </a:prstGeom>
                      <a:grp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60" name="Curved Right Arrow 159"/>
                      <p:cNvSpPr/>
                      <p:nvPr/>
                    </p:nvSpPr>
                    <p:spPr>
                      <a:xfrm flipH="1" flipV="1">
                        <a:off x="1345437" y="3410520"/>
                        <a:ext cx="152401" cy="304801"/>
                      </a:xfrm>
                      <a:prstGeom prst="curvedRightArrow">
                        <a:avLst>
                          <a:gd name="adj1" fmla="val 0"/>
                          <a:gd name="adj2" fmla="val 29792"/>
                          <a:gd name="adj3" fmla="val 11364"/>
                        </a:avLst>
                      </a:prstGeom>
                      <a:grp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54" name="Isosceles Triangle 153"/>
                <p:cNvSpPr/>
                <p:nvPr/>
              </p:nvSpPr>
              <p:spPr>
                <a:xfrm rot="5400000">
                  <a:off x="1618975" y="904141"/>
                  <a:ext cx="436678" cy="258888"/>
                </a:xfrm>
                <a:prstGeom prst="triangl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>
                <a:off x="-184832" y="2800308"/>
                <a:ext cx="1826495" cy="1089099"/>
                <a:chOff x="-279668" y="1363033"/>
                <a:chExt cx="1826495" cy="1089099"/>
              </a:xfrm>
            </p:grpSpPr>
            <p:pic>
              <p:nvPicPr>
                <p:cNvPr id="151" name="Picture 150" descr="C:\Users\samindaw\Desktop\1353605387_userconfig.png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641882" y="1547187"/>
                  <a:ext cx="904945" cy="9049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2" name="TextBox 483"/>
                <p:cNvSpPr txBox="1"/>
                <p:nvPr/>
              </p:nvSpPr>
              <p:spPr>
                <a:xfrm rot="16200000">
                  <a:off x="-584912" y="1668277"/>
                  <a:ext cx="91826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b="1" dirty="0" smtClean="0">
                      <a:solidFill>
                        <a:prstClr val="black"/>
                      </a:solidFill>
                      <a:latin typeface="Calibri"/>
                    </a:rPr>
                    <a:t>End Users</a:t>
                  </a:r>
                  <a:endParaRPr lang="en-US" sz="14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4" name="Down Arrow 13"/>
            <p:cNvSpPr/>
            <p:nvPr/>
          </p:nvSpPr>
          <p:spPr>
            <a:xfrm rot="10800000">
              <a:off x="1948500" y="4438650"/>
              <a:ext cx="118437" cy="2420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48291" y="4385069"/>
              <a:ext cx="3233769" cy="1653781"/>
              <a:chOff x="457152" y="3375419"/>
              <a:chExt cx="3233769" cy="1653781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1828800" y="3488993"/>
                <a:ext cx="1648380" cy="1140413"/>
              </a:xfrm>
              <a:custGeom>
                <a:avLst/>
                <a:gdLst>
                  <a:gd name="connsiteX0" fmla="*/ 1648380 w 1648380"/>
                  <a:gd name="connsiteY0" fmla="*/ 41493 h 1140413"/>
                  <a:gd name="connsiteX1" fmla="*/ 1385952 w 1648380"/>
                  <a:gd name="connsiteY1" fmla="*/ 25091 h 1140413"/>
                  <a:gd name="connsiteX2" fmla="*/ 1185030 w 1648380"/>
                  <a:gd name="connsiteY2" fmla="*/ 336725 h 1140413"/>
                  <a:gd name="connsiteX3" fmla="*/ 807788 w 1648380"/>
                  <a:gd name="connsiteY3" fmla="*/ 431036 h 1140413"/>
                  <a:gd name="connsiteX4" fmla="*/ 479752 w 1648380"/>
                  <a:gd name="connsiteY4" fmla="*/ 549949 h 1140413"/>
                  <a:gd name="connsiteX5" fmla="*/ 385442 w 1648380"/>
                  <a:gd name="connsiteY5" fmla="*/ 734469 h 1140413"/>
                  <a:gd name="connsiteX6" fmla="*/ 0 w 1648380"/>
                  <a:gd name="connsiteY6" fmla="*/ 1140413 h 1140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8380" h="1140413">
                    <a:moveTo>
                      <a:pt x="1648380" y="41493"/>
                    </a:moveTo>
                    <a:cubicBezTo>
                      <a:pt x="1555778" y="8689"/>
                      <a:pt x="1463177" y="-24114"/>
                      <a:pt x="1385952" y="25091"/>
                    </a:cubicBezTo>
                    <a:cubicBezTo>
                      <a:pt x="1308727" y="74296"/>
                      <a:pt x="1281391" y="269068"/>
                      <a:pt x="1185030" y="336725"/>
                    </a:cubicBezTo>
                    <a:cubicBezTo>
                      <a:pt x="1088669" y="404382"/>
                      <a:pt x="925334" y="395499"/>
                      <a:pt x="807788" y="431036"/>
                    </a:cubicBezTo>
                    <a:cubicBezTo>
                      <a:pt x="690242" y="466573"/>
                      <a:pt x="550143" y="499377"/>
                      <a:pt x="479752" y="549949"/>
                    </a:cubicBezTo>
                    <a:cubicBezTo>
                      <a:pt x="409361" y="600521"/>
                      <a:pt x="465401" y="636058"/>
                      <a:pt x="385442" y="734469"/>
                    </a:cubicBezTo>
                    <a:cubicBezTo>
                      <a:pt x="305483" y="832880"/>
                      <a:pt x="152741" y="986646"/>
                      <a:pt x="0" y="1140413"/>
                    </a:cubicBezTo>
                  </a:path>
                </a:pathLst>
              </a:cu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 rot="10069951">
                <a:off x="3431995" y="3428121"/>
                <a:ext cx="258926" cy="139056"/>
                <a:chOff x="1295400" y="4980888"/>
                <a:chExt cx="1366971" cy="734112"/>
              </a:xfrm>
            </p:grpSpPr>
            <p:sp>
              <p:nvSpPr>
                <p:cNvPr id="143" name="Rectangle 142"/>
                <p:cNvSpPr/>
                <p:nvPr/>
              </p:nvSpPr>
              <p:spPr>
                <a:xfrm>
                  <a:off x="1503696" y="5076515"/>
                  <a:ext cx="433803" cy="83222"/>
                </a:xfrm>
                <a:prstGeom prst="rect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1500449" y="5542916"/>
                  <a:ext cx="433803" cy="83222"/>
                </a:xfrm>
                <a:prstGeom prst="rect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5" name="Flowchart: Direct Access Storage 144"/>
                <p:cNvSpPr/>
                <p:nvPr/>
              </p:nvSpPr>
              <p:spPr>
                <a:xfrm>
                  <a:off x="1295400" y="5224182"/>
                  <a:ext cx="1019869" cy="242163"/>
                </a:xfrm>
                <a:prstGeom prst="flowChartMagneticDrum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6" name="Flowchart: Delay 145"/>
                <p:cNvSpPr/>
                <p:nvPr/>
              </p:nvSpPr>
              <p:spPr>
                <a:xfrm>
                  <a:off x="1924367" y="4980888"/>
                  <a:ext cx="738004" cy="734112"/>
                </a:xfrm>
                <a:prstGeom prst="flowChartDelay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457152" y="3375419"/>
                <a:ext cx="1524048" cy="1653781"/>
                <a:chOff x="123375" y="3763350"/>
                <a:chExt cx="1524048" cy="1670845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437914" y="4191000"/>
                  <a:ext cx="1009886" cy="609117"/>
                  <a:chOff x="1897863" y="3886683"/>
                  <a:chExt cx="1009886" cy="609117"/>
                </a:xfrm>
              </p:grpSpPr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1897863" y="3886683"/>
                    <a:ext cx="1009886" cy="509619"/>
                    <a:chOff x="1897863" y="3886683"/>
                    <a:chExt cx="1009886" cy="509619"/>
                  </a:xfrm>
                </p:grpSpPr>
                <p:sp>
                  <p:nvSpPr>
                    <p:cNvPr id="86" name="Rounded Rectangle 85"/>
                    <p:cNvSpPr/>
                    <p:nvPr/>
                  </p:nvSpPr>
                  <p:spPr>
                    <a:xfrm>
                      <a:off x="1897863" y="3886683"/>
                      <a:ext cx="1009886" cy="509619"/>
                    </a:xfrm>
                    <a:prstGeom prst="roundRect">
                      <a:avLst/>
                    </a:prstGeom>
                    <a:solidFill>
                      <a:schemeClr val="lt1">
                        <a:alpha val="42000"/>
                      </a:schemeClr>
                    </a:solidFill>
                    <a:ln w="6350"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87" name="Group 86"/>
                    <p:cNvGrpSpPr/>
                    <p:nvPr/>
                  </p:nvGrpSpPr>
                  <p:grpSpPr>
                    <a:xfrm>
                      <a:off x="2443652" y="3907159"/>
                      <a:ext cx="419550" cy="299301"/>
                      <a:chOff x="4572001" y="1262114"/>
                      <a:chExt cx="1094341" cy="824535"/>
                    </a:xfrm>
                  </p:grpSpPr>
                  <p:grpSp>
                    <p:nvGrpSpPr>
                      <p:cNvPr id="99" name="Group 98"/>
                      <p:cNvGrpSpPr/>
                      <p:nvPr/>
                    </p:nvGrpSpPr>
                    <p:grpSpPr>
                      <a:xfrm>
                        <a:off x="4572001" y="1262114"/>
                        <a:ext cx="1094341" cy="824535"/>
                        <a:chOff x="4214843" y="1938542"/>
                        <a:chExt cx="724799" cy="623467"/>
                      </a:xfrm>
                    </p:grpSpPr>
                    <p:sp>
                      <p:nvSpPr>
                        <p:cNvPr id="104" name="Rounded Rectangle 103"/>
                        <p:cNvSpPr/>
                        <p:nvPr/>
                      </p:nvSpPr>
                      <p:spPr>
                        <a:xfrm>
                          <a:off x="4214843" y="1938542"/>
                          <a:ext cx="724799" cy="623467"/>
                        </a:xfrm>
                        <a:prstGeom prst="roundRect">
                          <a:avLst>
                            <a:gd name="adj" fmla="val 10446"/>
                          </a:avLst>
                        </a:prstGeom>
                        <a:ln/>
                      </p:spPr>
                      <p:style>
                        <a:lnRef idx="1">
                          <a:schemeClr val="accent4"/>
                        </a:lnRef>
                        <a:fillRef idx="2">
                          <a:schemeClr val="accent4"/>
                        </a:fillRef>
                        <a:effectRef idx="1">
                          <a:schemeClr val="accent4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grpSp>
                      <p:nvGrpSpPr>
                        <p:cNvPr id="105" name="Group 104"/>
                        <p:cNvGrpSpPr/>
                        <p:nvPr/>
                      </p:nvGrpSpPr>
                      <p:grpSpPr>
                        <a:xfrm>
                          <a:off x="4284698" y="1966881"/>
                          <a:ext cx="597145" cy="574390"/>
                          <a:chOff x="5638800" y="5888037"/>
                          <a:chExt cx="196792" cy="210752"/>
                        </a:xfrm>
                      </p:grpSpPr>
                      <p:grpSp>
                        <p:nvGrpSpPr>
                          <p:cNvPr id="124" name="Group 123"/>
                          <p:cNvGrpSpPr/>
                          <p:nvPr/>
                        </p:nvGrpSpPr>
                        <p:grpSpPr>
                          <a:xfrm>
                            <a:off x="5638800" y="5888037"/>
                            <a:ext cx="59533" cy="207963"/>
                            <a:chOff x="5638800" y="5888037"/>
                            <a:chExt cx="59533" cy="207963"/>
                          </a:xfrm>
                        </p:grpSpPr>
                        <p:grpSp>
                          <p:nvGrpSpPr>
                            <p:cNvPr id="137" name="Group 136"/>
                            <p:cNvGrpSpPr/>
                            <p:nvPr/>
                          </p:nvGrpSpPr>
                          <p:grpSpPr>
                            <a:xfrm>
                              <a:off x="5638800" y="5888037"/>
                              <a:ext cx="19048" cy="207963"/>
                              <a:chOff x="5638800" y="5888037"/>
                              <a:chExt cx="19048" cy="207963"/>
                            </a:xfrm>
                          </p:grpSpPr>
                          <p:cxnSp>
                            <p:nvCxnSpPr>
                              <p:cNvPr id="141" name="Straight Connector 140"/>
                              <p:cNvCxnSpPr/>
                              <p:nvPr/>
                            </p:nvCxnSpPr>
                            <p:spPr>
                              <a:xfrm>
                                <a:off x="5638800" y="5888037"/>
                                <a:ext cx="0" cy="207963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</p:cxnSp>
                          <p:cxnSp>
                            <p:nvCxnSpPr>
                              <p:cNvPr id="142" name="Straight Connector 141"/>
                              <p:cNvCxnSpPr/>
                              <p:nvPr/>
                            </p:nvCxnSpPr>
                            <p:spPr>
                              <a:xfrm>
                                <a:off x="5657848" y="5888037"/>
                                <a:ext cx="0" cy="207963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</p:cxnSp>
                        </p:grpSp>
                        <p:grpSp>
                          <p:nvGrpSpPr>
                            <p:cNvPr id="138" name="Group 137"/>
                            <p:cNvGrpSpPr/>
                            <p:nvPr/>
                          </p:nvGrpSpPr>
                          <p:grpSpPr>
                            <a:xfrm>
                              <a:off x="5679285" y="5888037"/>
                              <a:ext cx="19048" cy="207963"/>
                              <a:chOff x="5638800" y="5888037"/>
                              <a:chExt cx="19048" cy="207963"/>
                            </a:xfrm>
                          </p:grpSpPr>
                          <p:cxnSp>
                            <p:nvCxnSpPr>
                              <p:cNvPr id="139" name="Straight Connector 138"/>
                              <p:cNvCxnSpPr/>
                              <p:nvPr/>
                            </p:nvCxnSpPr>
                            <p:spPr>
                              <a:xfrm>
                                <a:off x="5638800" y="5888037"/>
                                <a:ext cx="0" cy="207963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</p:cxnSp>
                          <p:cxnSp>
                            <p:nvCxnSpPr>
                              <p:cNvPr id="140" name="Straight Connector 139"/>
                              <p:cNvCxnSpPr/>
                              <p:nvPr/>
                            </p:nvCxnSpPr>
                            <p:spPr>
                              <a:xfrm>
                                <a:off x="5657848" y="5888037"/>
                                <a:ext cx="0" cy="207963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</p:cxnSp>
                        </p:grpSp>
                      </p:grpSp>
                      <p:grpSp>
                        <p:nvGrpSpPr>
                          <p:cNvPr id="125" name="Group 124"/>
                          <p:cNvGrpSpPr/>
                          <p:nvPr/>
                        </p:nvGrpSpPr>
                        <p:grpSpPr>
                          <a:xfrm>
                            <a:off x="5715000" y="5888037"/>
                            <a:ext cx="59533" cy="207963"/>
                            <a:chOff x="5638800" y="5888037"/>
                            <a:chExt cx="59533" cy="207963"/>
                          </a:xfrm>
                        </p:grpSpPr>
                        <p:grpSp>
                          <p:nvGrpSpPr>
                            <p:cNvPr id="131" name="Group 130"/>
                            <p:cNvGrpSpPr/>
                            <p:nvPr/>
                          </p:nvGrpSpPr>
                          <p:grpSpPr>
                            <a:xfrm>
                              <a:off x="5638800" y="5888037"/>
                              <a:ext cx="19048" cy="207963"/>
                              <a:chOff x="5638800" y="5888037"/>
                              <a:chExt cx="19048" cy="207963"/>
                            </a:xfrm>
                          </p:grpSpPr>
                          <p:cxnSp>
                            <p:nvCxnSpPr>
                              <p:cNvPr id="135" name="Straight Connector 134"/>
                              <p:cNvCxnSpPr/>
                              <p:nvPr/>
                            </p:nvCxnSpPr>
                            <p:spPr>
                              <a:xfrm>
                                <a:off x="5638800" y="5888037"/>
                                <a:ext cx="0" cy="207963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</p:cxnSp>
                          <p:cxnSp>
                            <p:nvCxnSpPr>
                              <p:cNvPr id="136" name="Straight Connector 135"/>
                              <p:cNvCxnSpPr/>
                              <p:nvPr/>
                            </p:nvCxnSpPr>
                            <p:spPr>
                              <a:xfrm>
                                <a:off x="5657848" y="5888037"/>
                                <a:ext cx="0" cy="207963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</p:cxnSp>
                        </p:grpSp>
                        <p:grpSp>
                          <p:nvGrpSpPr>
                            <p:cNvPr id="132" name="Group 131"/>
                            <p:cNvGrpSpPr/>
                            <p:nvPr/>
                          </p:nvGrpSpPr>
                          <p:grpSpPr>
                            <a:xfrm>
                              <a:off x="5679285" y="5888037"/>
                              <a:ext cx="19048" cy="207963"/>
                              <a:chOff x="5638800" y="5888037"/>
                              <a:chExt cx="19048" cy="207963"/>
                            </a:xfrm>
                          </p:grpSpPr>
                          <p:cxnSp>
                            <p:nvCxnSpPr>
                              <p:cNvPr id="133" name="Straight Connector 132"/>
                              <p:cNvCxnSpPr/>
                              <p:nvPr/>
                            </p:nvCxnSpPr>
                            <p:spPr>
                              <a:xfrm>
                                <a:off x="5638800" y="5888037"/>
                                <a:ext cx="0" cy="207963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</p:cxnSp>
                          <p:cxnSp>
                            <p:nvCxnSpPr>
                              <p:cNvPr id="134" name="Straight Connector 133"/>
                              <p:cNvCxnSpPr/>
                              <p:nvPr/>
                            </p:nvCxnSpPr>
                            <p:spPr>
                              <a:xfrm>
                                <a:off x="5657848" y="5888037"/>
                                <a:ext cx="0" cy="207963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</p:cxnSp>
                        </p:grpSp>
                      </p:grpSp>
                      <p:grpSp>
                        <p:nvGrpSpPr>
                          <p:cNvPr id="126" name="Group 125"/>
                          <p:cNvGrpSpPr/>
                          <p:nvPr/>
                        </p:nvGrpSpPr>
                        <p:grpSpPr>
                          <a:xfrm>
                            <a:off x="5795107" y="5890826"/>
                            <a:ext cx="40485" cy="207963"/>
                            <a:chOff x="5638800" y="5888037"/>
                            <a:chExt cx="40485" cy="207963"/>
                          </a:xfrm>
                        </p:grpSpPr>
                        <p:grpSp>
                          <p:nvGrpSpPr>
                            <p:cNvPr id="127" name="Group 126"/>
                            <p:cNvGrpSpPr/>
                            <p:nvPr/>
                          </p:nvGrpSpPr>
                          <p:grpSpPr>
                            <a:xfrm>
                              <a:off x="5638800" y="5888037"/>
                              <a:ext cx="19048" cy="207963"/>
                              <a:chOff x="5638800" y="5888037"/>
                              <a:chExt cx="19048" cy="207963"/>
                            </a:xfrm>
                          </p:grpSpPr>
                          <p:cxnSp>
                            <p:nvCxnSpPr>
                              <p:cNvPr id="129" name="Straight Connector 128"/>
                              <p:cNvCxnSpPr/>
                              <p:nvPr/>
                            </p:nvCxnSpPr>
                            <p:spPr>
                              <a:xfrm>
                                <a:off x="5638800" y="5888037"/>
                                <a:ext cx="0" cy="207963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</p:cxnSp>
                          <p:cxnSp>
                            <p:nvCxnSpPr>
                              <p:cNvPr id="130" name="Straight Connector 129"/>
                              <p:cNvCxnSpPr/>
                              <p:nvPr/>
                            </p:nvCxnSpPr>
                            <p:spPr>
                              <a:xfrm>
                                <a:off x="5657848" y="5888037"/>
                                <a:ext cx="0" cy="207963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</p:cxnSp>
                        </p:grpSp>
                        <p:cxnSp>
                          <p:nvCxnSpPr>
                            <p:cNvPr id="128" name="Straight Connector 127"/>
                            <p:cNvCxnSpPr/>
                            <p:nvPr/>
                          </p:nvCxnSpPr>
                          <p:spPr>
                            <a:xfrm>
                              <a:off x="5679285" y="5888037"/>
                              <a:ext cx="0" cy="207963"/>
                            </a:xfrm>
                            <a:prstGeom prst="line">
                              <a:avLst/>
                            </a:prstGeom>
                            <a:ln/>
                          </p:spPr>
                          <p:style>
                            <a:lnRef idx="1">
                              <a:schemeClr val="accent4"/>
                            </a:lnRef>
                            <a:fillRef idx="2">
                              <a:schemeClr val="accent4"/>
                            </a:fillRef>
                            <a:effectRef idx="1">
                              <a:schemeClr val="accent4"/>
                            </a:effectRef>
                            <a:fontRef idx="minor">
                              <a:schemeClr val="dk1"/>
                            </a:fontRef>
                          </p:style>
                        </p:cxnSp>
                      </p:grpSp>
                    </p:grpSp>
                    <p:grpSp>
                      <p:nvGrpSpPr>
                        <p:cNvPr id="106" name="Group 105"/>
                        <p:cNvGrpSpPr/>
                        <p:nvPr/>
                      </p:nvGrpSpPr>
                      <p:grpSpPr>
                        <a:xfrm rot="16200000">
                          <a:off x="4326112" y="1907728"/>
                          <a:ext cx="484429" cy="703455"/>
                          <a:chOff x="5657848" y="5888037"/>
                          <a:chExt cx="177744" cy="210752"/>
                        </a:xfrm>
                      </p:grpSpPr>
                      <p:grpSp>
                        <p:nvGrpSpPr>
                          <p:cNvPr id="107" name="Group 106"/>
                          <p:cNvGrpSpPr/>
                          <p:nvPr/>
                        </p:nvGrpSpPr>
                        <p:grpSpPr>
                          <a:xfrm>
                            <a:off x="5657848" y="5888037"/>
                            <a:ext cx="40485" cy="207963"/>
                            <a:chOff x="5657848" y="5888037"/>
                            <a:chExt cx="40485" cy="207963"/>
                          </a:xfrm>
                        </p:grpSpPr>
                        <p:cxnSp>
                          <p:nvCxnSpPr>
                            <p:cNvPr id="120" name="Straight Connector 119"/>
                            <p:cNvCxnSpPr/>
                            <p:nvPr/>
                          </p:nvCxnSpPr>
                          <p:spPr>
                            <a:xfrm>
                              <a:off x="5657848" y="5888037"/>
                              <a:ext cx="0" cy="207963"/>
                            </a:xfrm>
                            <a:prstGeom prst="line">
                              <a:avLst/>
                            </a:prstGeom>
                            <a:ln/>
                          </p:spPr>
                          <p:style>
                            <a:lnRef idx="1">
                              <a:schemeClr val="accent4"/>
                            </a:lnRef>
                            <a:fillRef idx="2">
                              <a:schemeClr val="accent4"/>
                            </a:fillRef>
                            <a:effectRef idx="1">
                              <a:schemeClr val="accent4"/>
                            </a:effectRef>
                            <a:fontRef idx="minor">
                              <a:schemeClr val="dk1"/>
                            </a:fontRef>
                          </p:style>
                        </p:cxnSp>
                        <p:grpSp>
                          <p:nvGrpSpPr>
                            <p:cNvPr id="121" name="Group 120"/>
                            <p:cNvGrpSpPr/>
                            <p:nvPr/>
                          </p:nvGrpSpPr>
                          <p:grpSpPr>
                            <a:xfrm>
                              <a:off x="5679285" y="5888037"/>
                              <a:ext cx="19048" cy="207963"/>
                              <a:chOff x="5638800" y="5888037"/>
                              <a:chExt cx="19048" cy="207963"/>
                            </a:xfrm>
                          </p:grpSpPr>
                          <p:cxnSp>
                            <p:nvCxnSpPr>
                              <p:cNvPr id="122" name="Straight Connector 121"/>
                              <p:cNvCxnSpPr/>
                              <p:nvPr/>
                            </p:nvCxnSpPr>
                            <p:spPr>
                              <a:xfrm>
                                <a:off x="5638800" y="5888037"/>
                                <a:ext cx="0" cy="207963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</p:cxnSp>
                          <p:cxnSp>
                            <p:nvCxnSpPr>
                              <p:cNvPr id="123" name="Straight Connector 122"/>
                              <p:cNvCxnSpPr/>
                              <p:nvPr/>
                            </p:nvCxnSpPr>
                            <p:spPr>
                              <a:xfrm>
                                <a:off x="5657848" y="5888037"/>
                                <a:ext cx="0" cy="207963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</p:cxnSp>
                        </p:grpSp>
                      </p:grpSp>
                      <p:grpSp>
                        <p:nvGrpSpPr>
                          <p:cNvPr id="108" name="Group 107"/>
                          <p:cNvGrpSpPr/>
                          <p:nvPr/>
                        </p:nvGrpSpPr>
                        <p:grpSpPr>
                          <a:xfrm>
                            <a:off x="5715000" y="5888037"/>
                            <a:ext cx="59533" cy="207963"/>
                            <a:chOff x="5638800" y="5888037"/>
                            <a:chExt cx="59533" cy="207963"/>
                          </a:xfrm>
                        </p:grpSpPr>
                        <p:grpSp>
                          <p:nvGrpSpPr>
                            <p:cNvPr id="114" name="Group 113"/>
                            <p:cNvGrpSpPr/>
                            <p:nvPr/>
                          </p:nvGrpSpPr>
                          <p:grpSpPr>
                            <a:xfrm>
                              <a:off x="5638800" y="5888037"/>
                              <a:ext cx="19048" cy="207963"/>
                              <a:chOff x="5638800" y="5888037"/>
                              <a:chExt cx="19048" cy="207963"/>
                            </a:xfrm>
                          </p:grpSpPr>
                          <p:cxnSp>
                            <p:nvCxnSpPr>
                              <p:cNvPr id="118" name="Straight Connector 117"/>
                              <p:cNvCxnSpPr/>
                              <p:nvPr/>
                            </p:nvCxnSpPr>
                            <p:spPr>
                              <a:xfrm>
                                <a:off x="5638800" y="5888037"/>
                                <a:ext cx="0" cy="207963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</p:cxnSp>
                          <p:cxnSp>
                            <p:nvCxnSpPr>
                              <p:cNvPr id="119" name="Straight Connector 118"/>
                              <p:cNvCxnSpPr/>
                              <p:nvPr/>
                            </p:nvCxnSpPr>
                            <p:spPr>
                              <a:xfrm>
                                <a:off x="5657848" y="5888037"/>
                                <a:ext cx="0" cy="207963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</p:cxnSp>
                        </p:grpSp>
                        <p:grpSp>
                          <p:nvGrpSpPr>
                            <p:cNvPr id="115" name="Group 114"/>
                            <p:cNvGrpSpPr/>
                            <p:nvPr/>
                          </p:nvGrpSpPr>
                          <p:grpSpPr>
                            <a:xfrm>
                              <a:off x="5679285" y="5888037"/>
                              <a:ext cx="19048" cy="207963"/>
                              <a:chOff x="5638800" y="5888037"/>
                              <a:chExt cx="19048" cy="207963"/>
                            </a:xfrm>
                          </p:grpSpPr>
                          <p:cxnSp>
                            <p:nvCxnSpPr>
                              <p:cNvPr id="116" name="Straight Connector 115"/>
                              <p:cNvCxnSpPr/>
                              <p:nvPr/>
                            </p:nvCxnSpPr>
                            <p:spPr>
                              <a:xfrm>
                                <a:off x="5638800" y="5888037"/>
                                <a:ext cx="0" cy="207963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</p:cxnSp>
                          <p:cxnSp>
                            <p:nvCxnSpPr>
                              <p:cNvPr id="117" name="Straight Connector 116"/>
                              <p:cNvCxnSpPr/>
                              <p:nvPr/>
                            </p:nvCxnSpPr>
                            <p:spPr>
                              <a:xfrm>
                                <a:off x="5657848" y="5888037"/>
                                <a:ext cx="0" cy="207963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</p:cxnSp>
                        </p:grpSp>
                      </p:grpSp>
                      <p:grpSp>
                        <p:nvGrpSpPr>
                          <p:cNvPr id="109" name="Group 108"/>
                          <p:cNvGrpSpPr/>
                          <p:nvPr/>
                        </p:nvGrpSpPr>
                        <p:grpSpPr>
                          <a:xfrm>
                            <a:off x="5795107" y="5890826"/>
                            <a:ext cx="40485" cy="207963"/>
                            <a:chOff x="5638800" y="5888037"/>
                            <a:chExt cx="40485" cy="207963"/>
                          </a:xfrm>
                        </p:grpSpPr>
                        <p:grpSp>
                          <p:nvGrpSpPr>
                            <p:cNvPr id="110" name="Group 109"/>
                            <p:cNvGrpSpPr/>
                            <p:nvPr/>
                          </p:nvGrpSpPr>
                          <p:grpSpPr>
                            <a:xfrm>
                              <a:off x="5638800" y="5888037"/>
                              <a:ext cx="19048" cy="207963"/>
                              <a:chOff x="5638800" y="5888037"/>
                              <a:chExt cx="19048" cy="207963"/>
                            </a:xfrm>
                          </p:grpSpPr>
                          <p:cxnSp>
                            <p:nvCxnSpPr>
                              <p:cNvPr id="112" name="Straight Connector 111"/>
                              <p:cNvCxnSpPr/>
                              <p:nvPr/>
                            </p:nvCxnSpPr>
                            <p:spPr>
                              <a:xfrm>
                                <a:off x="5638800" y="5888037"/>
                                <a:ext cx="0" cy="207963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</p:cxnSp>
                          <p:cxnSp>
                            <p:nvCxnSpPr>
                              <p:cNvPr id="113" name="Straight Connector 112"/>
                              <p:cNvCxnSpPr/>
                              <p:nvPr/>
                            </p:nvCxnSpPr>
                            <p:spPr>
                              <a:xfrm>
                                <a:off x="5657848" y="5888037"/>
                                <a:ext cx="0" cy="207963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</p:cxnSp>
                        </p:grpSp>
                        <p:cxnSp>
                          <p:nvCxnSpPr>
                            <p:cNvPr id="111" name="Straight Connector 110"/>
                            <p:cNvCxnSpPr/>
                            <p:nvPr/>
                          </p:nvCxnSpPr>
                          <p:spPr>
                            <a:xfrm>
                              <a:off x="5679285" y="5888037"/>
                              <a:ext cx="0" cy="207963"/>
                            </a:xfrm>
                            <a:prstGeom prst="line">
                              <a:avLst/>
                            </a:prstGeom>
                            <a:ln/>
                          </p:spPr>
                          <p:style>
                            <a:lnRef idx="1">
                              <a:schemeClr val="accent4"/>
                            </a:lnRef>
                            <a:fillRef idx="2">
                              <a:schemeClr val="accent4"/>
                            </a:fillRef>
                            <a:effectRef idx="1">
                              <a:schemeClr val="accent4"/>
                            </a:effectRef>
                            <a:fontRef idx="minor">
                              <a:schemeClr val="dk1"/>
                            </a:fontRef>
                          </p:style>
                        </p:cxnSp>
                      </p:grpSp>
                    </p:grpSp>
                  </p:grpSp>
                  <p:pic>
                    <p:nvPicPr>
                      <p:cNvPr id="100" name="Picture 99"/>
                      <p:cNvPicPr>
                        <a:picLocks noChangeAspect="1"/>
                      </p:cNvPicPr>
                      <p:nvPr/>
                    </p:nvPicPr>
                    <p:blipFill>
                      <a:blip r:embed="rId18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9">
                                <a14:imgEffect>
                                  <a14:backgroundRemoval t="10000" b="100000" l="10000" r="93250">
                                    <a14:foregroundMark x1="75250" y1="76000" x2="75250" y2="76000"/>
                                  </a14:backgroundRemoval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37093" y="1339769"/>
                        <a:ext cx="756164" cy="567123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101" name="Group 100"/>
                      <p:cNvGrpSpPr/>
                      <p:nvPr/>
                    </p:nvGrpSpPr>
                    <p:grpSpPr>
                      <a:xfrm>
                        <a:off x="5144171" y="1696871"/>
                        <a:ext cx="313147" cy="217147"/>
                        <a:chOff x="5867400" y="1207994"/>
                        <a:chExt cx="1066800" cy="773206"/>
                      </a:xfrm>
                    </p:grpSpPr>
                    <p:sp>
                      <p:nvSpPr>
                        <p:cNvPr id="102" name="Rounded Rectangle 101"/>
                        <p:cNvSpPr/>
                        <p:nvPr/>
                      </p:nvSpPr>
                      <p:spPr>
                        <a:xfrm>
                          <a:off x="5867400" y="1219200"/>
                          <a:ext cx="1066800" cy="762000"/>
                        </a:xfrm>
                        <a:prstGeom prst="roundRect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03" name="Rounded Rectangle 102"/>
                        <p:cNvSpPr/>
                        <p:nvPr/>
                      </p:nvSpPr>
                      <p:spPr>
                        <a:xfrm>
                          <a:off x="5868838" y="1207994"/>
                          <a:ext cx="1065362" cy="176587"/>
                        </a:xfrm>
                        <a:prstGeom prst="roundRect">
                          <a:avLst/>
                        </a:prstGeom>
                      </p:spPr>
                      <p:style>
                        <a:lnRef idx="0">
                          <a:schemeClr val="dk1"/>
                        </a:lnRef>
                        <a:fillRef idx="3">
                          <a:schemeClr val="dk1"/>
                        </a:fillRef>
                        <a:effectRef idx="3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8" name="Group 87"/>
                    <p:cNvGrpSpPr/>
                    <p:nvPr/>
                  </p:nvGrpSpPr>
                  <p:grpSpPr>
                    <a:xfrm>
                      <a:off x="1933322" y="3909537"/>
                      <a:ext cx="485784" cy="355527"/>
                      <a:chOff x="2667000" y="1066800"/>
                      <a:chExt cx="1272538" cy="928521"/>
                    </a:xfrm>
                  </p:grpSpPr>
                  <p:sp>
                    <p:nvSpPr>
                      <p:cNvPr id="94" name="Cloud 93"/>
                      <p:cNvSpPr/>
                      <p:nvPr/>
                    </p:nvSpPr>
                    <p:spPr>
                      <a:xfrm>
                        <a:off x="2667000" y="1066800"/>
                        <a:ext cx="1272538" cy="928521"/>
                      </a:xfrm>
                      <a:prstGeom prst="cloud">
                        <a:avLst/>
                      </a:prstGeom>
                      <a:ln w="6350"/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pic>
                    <p:nvPicPr>
                      <p:cNvPr id="95" name="Picture 94"/>
                      <p:cNvPicPr>
                        <a:picLocks noChangeAspect="1"/>
                      </p:cNvPicPr>
                      <p:nvPr/>
                    </p:nvPicPr>
                    <p:blipFill>
                      <a:blip r:embed="rId2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57838" y="1231301"/>
                        <a:ext cx="547362" cy="610967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96" name="Group 95"/>
                      <p:cNvGrpSpPr/>
                      <p:nvPr/>
                    </p:nvGrpSpPr>
                    <p:grpSpPr>
                      <a:xfrm>
                        <a:off x="3259143" y="1550533"/>
                        <a:ext cx="279893" cy="183022"/>
                        <a:chOff x="5867400" y="1207994"/>
                        <a:chExt cx="1066800" cy="773206"/>
                      </a:xfrm>
                    </p:grpSpPr>
                    <p:sp>
                      <p:nvSpPr>
                        <p:cNvPr id="97" name="Rounded Rectangle 96"/>
                        <p:cNvSpPr/>
                        <p:nvPr/>
                      </p:nvSpPr>
                      <p:spPr>
                        <a:xfrm>
                          <a:off x="5867400" y="1219200"/>
                          <a:ext cx="1066800" cy="762000"/>
                        </a:xfrm>
                        <a:prstGeom prst="roundRect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98" name="Rounded Rectangle 97"/>
                        <p:cNvSpPr/>
                        <p:nvPr/>
                      </p:nvSpPr>
                      <p:spPr>
                        <a:xfrm>
                          <a:off x="5868838" y="1207994"/>
                          <a:ext cx="1065362" cy="176587"/>
                        </a:xfrm>
                        <a:prstGeom prst="roundRect">
                          <a:avLst/>
                        </a:prstGeom>
                      </p:spPr>
                      <p:style>
                        <a:lnRef idx="0">
                          <a:schemeClr val="dk1"/>
                        </a:lnRef>
                        <a:fillRef idx="3">
                          <a:schemeClr val="dk1"/>
                        </a:fillRef>
                        <a:effectRef idx="3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9" name="Group 88"/>
                    <p:cNvGrpSpPr/>
                    <p:nvPr/>
                  </p:nvGrpSpPr>
                  <p:grpSpPr>
                    <a:xfrm>
                      <a:off x="2305325" y="4147105"/>
                      <a:ext cx="207392" cy="192475"/>
                      <a:chOff x="4360101" y="2401751"/>
                      <a:chExt cx="479885" cy="509059"/>
                    </a:xfrm>
                  </p:grpSpPr>
                  <p:pic>
                    <p:nvPicPr>
                      <p:cNvPr id="90" name="Picture 89"/>
                      <p:cNvPicPr>
                        <a:picLocks noChangeAspect="1"/>
                      </p:cNvPicPr>
                      <p:nvPr/>
                    </p:nvPicPr>
                    <p:blipFill>
                      <a:blip r:embed="rId21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22">
                                <a14:imgEffect>
                                  <a14:backgroundRemoval t="0" b="100000" l="0" r="100000">
                                    <a14:foregroundMark x1="91304" y1="26875" x2="91304" y2="26875"/>
                                  </a14:backgroundRemoval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flipH="1">
                        <a:off x="4360101" y="2401751"/>
                        <a:ext cx="321751" cy="447654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91" name="Group 90"/>
                      <p:cNvGrpSpPr/>
                      <p:nvPr/>
                    </p:nvGrpSpPr>
                    <p:grpSpPr>
                      <a:xfrm>
                        <a:off x="4572002" y="2684518"/>
                        <a:ext cx="267984" cy="226292"/>
                        <a:chOff x="5867400" y="1207994"/>
                        <a:chExt cx="1066800" cy="773206"/>
                      </a:xfrm>
                    </p:grpSpPr>
                    <p:sp>
                      <p:nvSpPr>
                        <p:cNvPr id="92" name="Rounded Rectangle 91"/>
                        <p:cNvSpPr/>
                        <p:nvPr/>
                      </p:nvSpPr>
                      <p:spPr>
                        <a:xfrm>
                          <a:off x="5867400" y="1219200"/>
                          <a:ext cx="1066800" cy="762000"/>
                        </a:xfrm>
                        <a:prstGeom prst="roundRect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93" name="Rounded Rectangle 92"/>
                        <p:cNvSpPr/>
                        <p:nvPr/>
                      </p:nvSpPr>
                      <p:spPr>
                        <a:xfrm>
                          <a:off x="5868838" y="1207994"/>
                          <a:ext cx="1065362" cy="176587"/>
                        </a:xfrm>
                        <a:prstGeom prst="roundRect">
                          <a:avLst/>
                        </a:prstGeom>
                      </p:spPr>
                      <p:style>
                        <a:lnRef idx="0">
                          <a:schemeClr val="dk1"/>
                        </a:lnRef>
                        <a:fillRef idx="3">
                          <a:schemeClr val="dk1"/>
                        </a:fillRef>
                        <a:effectRef idx="3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1905000" y="4178039"/>
                    <a:ext cx="241956" cy="317761"/>
                    <a:chOff x="1524000" y="941426"/>
                    <a:chExt cx="2228966" cy="3048000"/>
                  </a:xfrm>
                </p:grpSpPr>
                <p:sp>
                  <p:nvSpPr>
                    <p:cNvPr id="81" name="Flowchart: Direct Access Storage 80"/>
                    <p:cNvSpPr/>
                    <p:nvPr/>
                  </p:nvSpPr>
                  <p:spPr>
                    <a:xfrm rot="18626212">
                      <a:off x="1066800" y="2142909"/>
                      <a:ext cx="3048000" cy="645034"/>
                    </a:xfrm>
                    <a:prstGeom prst="flowChartMagneticDrum">
                      <a:avLst/>
                    </a:prstGeom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2" name="Flowchart: Direct Access Storage 81"/>
                    <p:cNvSpPr/>
                    <p:nvPr/>
                  </p:nvSpPr>
                  <p:spPr>
                    <a:xfrm rot="18626212">
                      <a:off x="3111511" y="1141706"/>
                      <a:ext cx="659336" cy="623575"/>
                    </a:xfrm>
                    <a:prstGeom prst="flowChartMagneticDrum">
                      <a:avLst/>
                    </a:prstGeom>
                    <a:solidFill>
                      <a:srgbClr val="C00000"/>
                    </a:solidFill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 flipH="1">
                      <a:off x="1685365" y="1626575"/>
                      <a:ext cx="1447800" cy="1717260"/>
                    </a:xfrm>
                    <a:prstGeom prst="line">
                      <a:avLst/>
                    </a:prstGeom>
                    <a:ln w="952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/>
                    <p:cNvCxnSpPr/>
                    <p:nvPr/>
                  </p:nvCxnSpPr>
                  <p:spPr>
                    <a:xfrm flipH="1">
                      <a:off x="1887070" y="1770530"/>
                      <a:ext cx="1447800" cy="1717260"/>
                    </a:xfrm>
                    <a:prstGeom prst="line">
                      <a:avLst/>
                    </a:prstGeom>
                    <a:ln w="952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5" name="Right Triangle 84"/>
                    <p:cNvSpPr/>
                    <p:nvPr/>
                  </p:nvSpPr>
                  <p:spPr>
                    <a:xfrm>
                      <a:off x="1524000" y="3460895"/>
                      <a:ext cx="228600" cy="209551"/>
                    </a:xfrm>
                    <a:prstGeom prst="rtTriangle">
                      <a:avLst/>
                    </a:prstGeom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43" name="Group 42"/>
                <p:cNvGrpSpPr/>
                <p:nvPr/>
              </p:nvGrpSpPr>
              <p:grpSpPr>
                <a:xfrm>
                  <a:off x="654826" y="4355038"/>
                  <a:ext cx="992597" cy="653187"/>
                  <a:chOff x="654826" y="4355038"/>
                  <a:chExt cx="992597" cy="653187"/>
                </a:xfrm>
              </p:grpSpPr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654826" y="4355038"/>
                    <a:ext cx="992597" cy="555681"/>
                    <a:chOff x="409297" y="3208390"/>
                    <a:chExt cx="2387243" cy="1204675"/>
                  </a:xfrm>
                </p:grpSpPr>
                <p:sp>
                  <p:nvSpPr>
                    <p:cNvPr id="54" name="Rounded Rectangle 53"/>
                    <p:cNvSpPr/>
                    <p:nvPr/>
                  </p:nvSpPr>
                  <p:spPr>
                    <a:xfrm>
                      <a:off x="409297" y="3208390"/>
                      <a:ext cx="2387243" cy="1204675"/>
                    </a:xfrm>
                    <a:prstGeom prst="roundRect">
                      <a:avLst/>
                    </a:prstGeom>
                    <a:solidFill>
                      <a:schemeClr val="lt1">
                        <a:alpha val="42000"/>
                      </a:schemeClr>
                    </a:solidFill>
                    <a:ln w="6350"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55" name="Group 54"/>
                    <p:cNvGrpSpPr/>
                    <p:nvPr/>
                  </p:nvGrpSpPr>
                  <p:grpSpPr>
                    <a:xfrm>
                      <a:off x="498018" y="3299457"/>
                      <a:ext cx="2209800" cy="996077"/>
                      <a:chOff x="609600" y="2909173"/>
                      <a:chExt cx="2209800" cy="996077"/>
                    </a:xfrm>
                  </p:grpSpPr>
                  <p:sp>
                    <p:nvSpPr>
                      <p:cNvPr id="56" name="Rounded Rectangle 55"/>
                      <p:cNvSpPr/>
                      <p:nvPr/>
                    </p:nvSpPr>
                    <p:spPr>
                      <a:xfrm>
                        <a:off x="828675" y="3048000"/>
                        <a:ext cx="314325" cy="228600"/>
                      </a:xfrm>
                      <a:prstGeom prst="roundRect">
                        <a:avLst/>
                      </a:prstGeom>
                      <a:ln/>
                    </p:spPr>
                    <p:style>
                      <a:lnRef idx="1">
                        <a:schemeClr val="accent2"/>
                      </a:lnRef>
                      <a:fillRef idx="3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7" name="Rounded Rectangle 56"/>
                      <p:cNvSpPr/>
                      <p:nvPr/>
                    </p:nvSpPr>
                    <p:spPr>
                      <a:xfrm>
                        <a:off x="838200" y="3467100"/>
                        <a:ext cx="314325" cy="228600"/>
                      </a:xfrm>
                      <a:prstGeom prst="roundRect">
                        <a:avLst/>
                      </a:prstGeom>
                      <a:ln/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8" name="Rounded Rectangle 57"/>
                      <p:cNvSpPr/>
                      <p:nvPr/>
                    </p:nvSpPr>
                    <p:spPr>
                      <a:xfrm>
                        <a:off x="1295400" y="3276600"/>
                        <a:ext cx="314325" cy="228600"/>
                      </a:xfrm>
                      <a:prstGeom prst="roundRect">
                        <a:avLst/>
                      </a:prstGeom>
                      <a:ln/>
                    </p:spPr>
                    <p:style>
                      <a:lnRef idx="1">
                        <a:schemeClr val="accent5"/>
                      </a:lnRef>
                      <a:fillRef idx="3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9" name="Rounded Rectangle 58"/>
                      <p:cNvSpPr/>
                      <p:nvPr/>
                    </p:nvSpPr>
                    <p:spPr>
                      <a:xfrm>
                        <a:off x="1295401" y="3676650"/>
                        <a:ext cx="314325" cy="228600"/>
                      </a:xfrm>
                      <a:prstGeom prst="roundRect">
                        <a:avLst/>
                      </a:prstGeom>
                      <a:ln/>
                    </p:spPr>
                    <p:style>
                      <a:lnRef idx="1">
                        <a:schemeClr val="accent4"/>
                      </a:lnRef>
                      <a:fillRef idx="3">
                        <a:schemeClr val="accent4"/>
                      </a:fillRef>
                      <a:effectRef idx="2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60" name="Rounded Rectangle 59"/>
                      <p:cNvSpPr/>
                      <p:nvPr/>
                    </p:nvSpPr>
                    <p:spPr>
                      <a:xfrm>
                        <a:off x="1828800" y="2909173"/>
                        <a:ext cx="314325" cy="228600"/>
                      </a:xfrm>
                      <a:prstGeom prst="roundRect">
                        <a:avLst/>
                      </a:prstGeom>
                      <a:ln/>
                    </p:spPr>
                    <p:style>
                      <a:lnRef idx="1">
                        <a:schemeClr val="accent6"/>
                      </a:lnRef>
                      <a:fillRef idx="3">
                        <a:schemeClr val="accent6"/>
                      </a:fillRef>
                      <a:effectRef idx="2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61" name="Rounded Rectangle 60"/>
                      <p:cNvSpPr/>
                      <p:nvPr/>
                    </p:nvSpPr>
                    <p:spPr>
                      <a:xfrm>
                        <a:off x="1828800" y="3276600"/>
                        <a:ext cx="314325" cy="228600"/>
                      </a:xfrm>
                      <a:prstGeom prst="roundRect">
                        <a:avLst/>
                      </a:prstGeom>
                      <a:gradFill flip="none" rotWithShape="1">
                        <a:gsLst>
                          <a:gs pos="67000">
                            <a:schemeClr val="dk1">
                              <a:shade val="51000"/>
                              <a:satMod val="130000"/>
                              <a:alpha val="42000"/>
                            </a:schemeClr>
                          </a:gs>
                          <a:gs pos="100000">
                            <a:schemeClr val="dk1">
                              <a:shade val="93000"/>
                              <a:satMod val="130000"/>
                            </a:schemeClr>
                          </a:gs>
                          <a:gs pos="100000">
                            <a:schemeClr val="dk1">
                              <a:shade val="94000"/>
                              <a:satMod val="135000"/>
                            </a:schemeClr>
                          </a:gs>
                        </a:gsLst>
                        <a:lin ang="5400000" scaled="0"/>
                        <a:tileRect/>
                      </a:gradFill>
                      <a:ln/>
                    </p:spPr>
                    <p:style>
                      <a:lnRef idx="1">
                        <a:schemeClr val="dk1"/>
                      </a:lnRef>
                      <a:fillRef idx="3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62" name="Rounded Rectangle 61"/>
                      <p:cNvSpPr/>
                      <p:nvPr/>
                    </p:nvSpPr>
                    <p:spPr>
                      <a:xfrm>
                        <a:off x="1828800" y="3676650"/>
                        <a:ext cx="314325" cy="228600"/>
                      </a:xfrm>
                      <a:prstGeom prst="roundRect">
                        <a:avLst/>
                      </a:prstGeom>
                      <a:ln/>
                    </p:spPr>
                    <p:style>
                      <a:lnRef idx="1">
                        <a:schemeClr val="accent2"/>
                      </a:lnRef>
                      <a:fillRef idx="3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63" name="Rounded Rectangle 62"/>
                      <p:cNvSpPr/>
                      <p:nvPr/>
                    </p:nvSpPr>
                    <p:spPr>
                      <a:xfrm>
                        <a:off x="2286000" y="3050280"/>
                        <a:ext cx="314325" cy="228600"/>
                      </a:xfrm>
                      <a:prstGeom prst="roundRect">
                        <a:avLst/>
                      </a:prstGeom>
                      <a:ln/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64" name="Rounded Rectangle 63"/>
                      <p:cNvSpPr/>
                      <p:nvPr/>
                    </p:nvSpPr>
                    <p:spPr>
                      <a:xfrm>
                        <a:off x="2286000" y="3467100"/>
                        <a:ext cx="314325" cy="228600"/>
                      </a:xfrm>
                      <a:prstGeom prst="roundRect">
                        <a:avLst/>
                      </a:prstGeom>
                      <a:ln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cxnSp>
                    <p:nvCxnSpPr>
                      <p:cNvPr id="65" name="Elbow Connector 64"/>
                      <p:cNvCxnSpPr>
                        <a:stCxn id="56" idx="3"/>
                        <a:endCxn id="58" idx="1"/>
                      </p:cNvCxnSpPr>
                      <p:nvPr/>
                    </p:nvCxnSpPr>
                    <p:spPr>
                      <a:xfrm>
                        <a:off x="1143000" y="3162300"/>
                        <a:ext cx="152400" cy="228600"/>
                      </a:xfrm>
                      <a:prstGeom prst="bentConnector3">
                        <a:avLst>
                          <a:gd name="adj1" fmla="val 30646"/>
                        </a:avLst>
                      </a:prstGeom>
                      <a:ln w="12700">
                        <a:tailEnd type="triangle" w="med" len="sm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Elbow Connector 65"/>
                      <p:cNvCxnSpPr>
                        <a:stCxn id="57" idx="3"/>
                        <a:endCxn id="58" idx="1"/>
                      </p:cNvCxnSpPr>
                      <p:nvPr/>
                    </p:nvCxnSpPr>
                    <p:spPr>
                      <a:xfrm flipV="1">
                        <a:off x="1152525" y="3390900"/>
                        <a:ext cx="142875" cy="190500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ln w="12700">
                        <a:tailEnd type="triangle" w="med" len="sm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Elbow Connector 66"/>
                      <p:cNvCxnSpPr>
                        <a:stCxn id="57" idx="2"/>
                      </p:cNvCxnSpPr>
                      <p:nvPr/>
                    </p:nvCxnSpPr>
                    <p:spPr>
                      <a:xfrm rot="16200000" flipH="1">
                        <a:off x="1097757" y="3593305"/>
                        <a:ext cx="95250" cy="300039"/>
                      </a:xfrm>
                      <a:prstGeom prst="bentConnector2">
                        <a:avLst/>
                      </a:prstGeom>
                      <a:ln w="12700">
                        <a:tailEnd type="triangle" w="med" len="sm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Elbow Connector 67"/>
                      <p:cNvCxnSpPr>
                        <a:stCxn id="58" idx="3"/>
                        <a:endCxn id="60" idx="1"/>
                      </p:cNvCxnSpPr>
                      <p:nvPr/>
                    </p:nvCxnSpPr>
                    <p:spPr>
                      <a:xfrm flipV="1">
                        <a:off x="1609725" y="3023473"/>
                        <a:ext cx="219075" cy="367427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ln w="12700">
                        <a:tailEnd type="triangle" w="med" len="sm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Elbow Connector 68"/>
                      <p:cNvCxnSpPr>
                        <a:stCxn id="58" idx="2"/>
                        <a:endCxn id="59" idx="0"/>
                      </p:cNvCxnSpPr>
                      <p:nvPr/>
                    </p:nvCxnSpPr>
                    <p:spPr>
                      <a:xfrm rot="16200000" flipH="1">
                        <a:off x="1366838" y="3590924"/>
                        <a:ext cx="171450" cy="1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ln w="12700">
                        <a:tailEnd type="triangle" w="med" len="sm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Elbow Connector 69"/>
                      <p:cNvCxnSpPr>
                        <a:stCxn id="62" idx="3"/>
                        <a:endCxn id="64" idx="2"/>
                      </p:cNvCxnSpPr>
                      <p:nvPr/>
                    </p:nvCxnSpPr>
                    <p:spPr>
                      <a:xfrm flipV="1">
                        <a:off x="2143125" y="3695700"/>
                        <a:ext cx="300038" cy="95250"/>
                      </a:xfrm>
                      <a:prstGeom prst="bentConnector2">
                        <a:avLst/>
                      </a:prstGeom>
                      <a:ln w="12700">
                        <a:tailEnd type="triangle" w="med" len="sm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Elbow Connector 70"/>
                      <p:cNvCxnSpPr>
                        <a:stCxn id="61" idx="3"/>
                        <a:endCxn id="64" idx="1"/>
                      </p:cNvCxnSpPr>
                      <p:nvPr/>
                    </p:nvCxnSpPr>
                    <p:spPr>
                      <a:xfrm>
                        <a:off x="2143125" y="3390900"/>
                        <a:ext cx="142875" cy="190500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ln w="12700">
                        <a:tailEnd type="triangle" w="med" len="sm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Elbow Connector 71"/>
                      <p:cNvCxnSpPr>
                        <a:stCxn id="61" idx="3"/>
                        <a:endCxn id="63" idx="1"/>
                      </p:cNvCxnSpPr>
                      <p:nvPr/>
                    </p:nvCxnSpPr>
                    <p:spPr>
                      <a:xfrm flipV="1">
                        <a:off x="2143125" y="3164580"/>
                        <a:ext cx="142875" cy="226320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ln w="12700">
                        <a:tailEnd type="triangle" w="med" len="sm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Straight Arrow Connector 72"/>
                      <p:cNvCxnSpPr>
                        <a:stCxn id="59" idx="3"/>
                        <a:endCxn id="62" idx="1"/>
                      </p:cNvCxnSpPr>
                      <p:nvPr/>
                    </p:nvCxnSpPr>
                    <p:spPr>
                      <a:xfrm>
                        <a:off x="1609726" y="3790950"/>
                        <a:ext cx="219074" cy="0"/>
                      </a:xfrm>
                      <a:prstGeom prst="straightConnector1">
                        <a:avLst/>
                      </a:prstGeom>
                      <a:ln w="12700">
                        <a:tailEnd type="triangle" w="med" len="sm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Straight Arrow Connector 73"/>
                      <p:cNvCxnSpPr>
                        <a:stCxn id="60" idx="2"/>
                        <a:endCxn id="61" idx="0"/>
                      </p:cNvCxnSpPr>
                      <p:nvPr/>
                    </p:nvCxnSpPr>
                    <p:spPr>
                      <a:xfrm>
                        <a:off x="1985963" y="3137773"/>
                        <a:ext cx="0" cy="138827"/>
                      </a:xfrm>
                      <a:prstGeom prst="straightConnector1">
                        <a:avLst/>
                      </a:prstGeom>
                      <a:ln w="12700">
                        <a:tailEnd type="triangle" w="med" len="sm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Straight Arrow Connector 74"/>
                      <p:cNvCxnSpPr>
                        <a:stCxn id="63" idx="3"/>
                      </p:cNvCxnSpPr>
                      <p:nvPr/>
                    </p:nvCxnSpPr>
                    <p:spPr>
                      <a:xfrm flipV="1">
                        <a:off x="2600325" y="3162300"/>
                        <a:ext cx="219075" cy="2280"/>
                      </a:xfrm>
                      <a:prstGeom prst="straightConnector1">
                        <a:avLst/>
                      </a:prstGeom>
                      <a:ln>
                        <a:solidFill>
                          <a:srgbClr val="C00000"/>
                        </a:solidFill>
                        <a:tailEnd type="triangle" w="med" len="sm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Straight Arrow Connector 75"/>
                      <p:cNvCxnSpPr>
                        <a:stCxn id="64" idx="3"/>
                      </p:cNvCxnSpPr>
                      <p:nvPr/>
                    </p:nvCxnSpPr>
                    <p:spPr>
                      <a:xfrm flipV="1">
                        <a:off x="2600325" y="3575606"/>
                        <a:ext cx="219074" cy="5794"/>
                      </a:xfrm>
                      <a:prstGeom prst="straightConnector1">
                        <a:avLst/>
                      </a:prstGeom>
                      <a:ln>
                        <a:solidFill>
                          <a:srgbClr val="C00000"/>
                        </a:solidFill>
                        <a:tailEnd type="triangle" w="med" len="sm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" name="Straight Arrow Connector 76"/>
                      <p:cNvCxnSpPr>
                        <a:endCxn id="56" idx="1"/>
                      </p:cNvCxnSpPr>
                      <p:nvPr/>
                    </p:nvCxnSpPr>
                    <p:spPr>
                      <a:xfrm flipV="1">
                        <a:off x="609600" y="3162300"/>
                        <a:ext cx="219075" cy="2280"/>
                      </a:xfrm>
                      <a:prstGeom prst="straightConnector1">
                        <a:avLst/>
                      </a:prstGeom>
                      <a:ln>
                        <a:tailEnd type="triangle" w="med" len="sm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" name="Straight Arrow Connector 77"/>
                      <p:cNvCxnSpPr>
                        <a:endCxn id="57" idx="1"/>
                      </p:cNvCxnSpPr>
                      <p:nvPr/>
                    </p:nvCxnSpPr>
                    <p:spPr>
                      <a:xfrm>
                        <a:off x="619125" y="3581400"/>
                        <a:ext cx="219075" cy="0"/>
                      </a:xfrm>
                      <a:prstGeom prst="straightConnector1">
                        <a:avLst/>
                      </a:prstGeom>
                      <a:ln>
                        <a:tailEnd type="triangle" w="med" len="sm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675503" y="4690464"/>
                    <a:ext cx="241956" cy="317761"/>
                    <a:chOff x="1524000" y="941426"/>
                    <a:chExt cx="2228966" cy="3048000"/>
                  </a:xfrm>
                </p:grpSpPr>
                <p:sp>
                  <p:nvSpPr>
                    <p:cNvPr id="49" name="Flowchart: Direct Access Storage 48"/>
                    <p:cNvSpPr/>
                    <p:nvPr/>
                  </p:nvSpPr>
                  <p:spPr>
                    <a:xfrm rot="18626212">
                      <a:off x="1066800" y="2142909"/>
                      <a:ext cx="3048000" cy="645034"/>
                    </a:xfrm>
                    <a:prstGeom prst="flowChartMagneticDrum">
                      <a:avLst/>
                    </a:prstGeom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0" name="Flowchart: Direct Access Storage 49"/>
                    <p:cNvSpPr/>
                    <p:nvPr/>
                  </p:nvSpPr>
                  <p:spPr>
                    <a:xfrm rot="18626212">
                      <a:off x="3111511" y="1141706"/>
                      <a:ext cx="659336" cy="623575"/>
                    </a:xfrm>
                    <a:prstGeom prst="flowChartMagneticDrum">
                      <a:avLst/>
                    </a:prstGeom>
                    <a:solidFill>
                      <a:srgbClr val="C00000"/>
                    </a:solidFill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51" name="Straight Connector 50"/>
                    <p:cNvCxnSpPr/>
                    <p:nvPr/>
                  </p:nvCxnSpPr>
                  <p:spPr>
                    <a:xfrm flipH="1">
                      <a:off x="1685365" y="1626575"/>
                      <a:ext cx="1447800" cy="1717260"/>
                    </a:xfrm>
                    <a:prstGeom prst="line">
                      <a:avLst/>
                    </a:prstGeom>
                    <a:ln w="952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 flipH="1">
                      <a:off x="1887070" y="1770530"/>
                      <a:ext cx="1447800" cy="1717260"/>
                    </a:xfrm>
                    <a:prstGeom prst="line">
                      <a:avLst/>
                    </a:prstGeom>
                    <a:ln w="952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3" name="Right Triangle 52"/>
                    <p:cNvSpPr/>
                    <p:nvPr/>
                  </p:nvSpPr>
                  <p:spPr>
                    <a:xfrm>
                      <a:off x="1524000" y="3460895"/>
                      <a:ext cx="228600" cy="209551"/>
                    </a:xfrm>
                    <a:prstGeom prst="rtTriangle">
                      <a:avLst/>
                    </a:prstGeom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44" name="Group 43"/>
                <p:cNvGrpSpPr/>
                <p:nvPr/>
              </p:nvGrpSpPr>
              <p:grpSpPr>
                <a:xfrm>
                  <a:off x="123375" y="3763350"/>
                  <a:ext cx="1456751" cy="1670845"/>
                  <a:chOff x="8118" y="3439587"/>
                  <a:chExt cx="1456751" cy="1670845"/>
                </a:xfrm>
              </p:grpSpPr>
              <p:pic>
                <p:nvPicPr>
                  <p:cNvPr id="45" name="Picture 44" descr="C:\Users\samindaw\Desktop\1353605323_Person_Undefined_Male_Light.png"/>
                  <p:cNvPicPr>
                    <a:picLocks noChangeAspect="1" noChangeArrowheads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723840" y="4172131"/>
                    <a:ext cx="741029" cy="74102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6" name="TextBox 488"/>
                  <p:cNvSpPr txBox="1"/>
                  <p:nvPr/>
                </p:nvSpPr>
                <p:spPr>
                  <a:xfrm rot="16200000">
                    <a:off x="-673416" y="4121121"/>
                    <a:ext cx="167084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400" b="1" dirty="0" smtClean="0">
                        <a:solidFill>
                          <a:prstClr val="black"/>
                        </a:solidFill>
                        <a:latin typeface="Calibri"/>
                      </a:rPr>
                      <a:t>Gateway Developer</a:t>
                    </a:r>
                    <a:endParaRPr lang="en-US" sz="14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6" name="Down Arrow 15"/>
            <p:cNvSpPr/>
            <p:nvPr/>
          </p:nvSpPr>
          <p:spPr>
            <a:xfrm>
              <a:off x="1943205" y="3660458"/>
              <a:ext cx="118437" cy="2420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542782" y="4025091"/>
              <a:ext cx="929093" cy="337359"/>
              <a:chOff x="1205296" y="3336550"/>
              <a:chExt cx="1534832" cy="515135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1205296" y="3336550"/>
                <a:ext cx="1534832" cy="486281"/>
              </a:xfrm>
              <a:prstGeom prst="roundRect">
                <a:avLst>
                  <a:gd name="adj" fmla="val 23186"/>
                </a:avLst>
              </a:prstGeom>
              <a:gradFill>
                <a:gsLst>
                  <a:gs pos="0">
                    <a:schemeClr val="accent1">
                      <a:tint val="50000"/>
                      <a:satMod val="300000"/>
                      <a:alpha val="59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</a:gra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72" t="30308" r="9210" b="21672"/>
              <a:stretch/>
            </p:blipFill>
            <p:spPr>
              <a:xfrm>
                <a:off x="1392205" y="3408696"/>
                <a:ext cx="1161014" cy="442989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 rot="10800000">
              <a:off x="4029844" y="4008854"/>
              <a:ext cx="258926" cy="139056"/>
              <a:chOff x="1295400" y="4980888"/>
              <a:chExt cx="1366971" cy="734112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503696" y="5076515"/>
                <a:ext cx="433803" cy="83222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500449" y="5542916"/>
                <a:ext cx="433803" cy="83222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Flowchart: Direct Access Storage 34"/>
              <p:cNvSpPr/>
              <p:nvPr/>
            </p:nvSpPr>
            <p:spPr>
              <a:xfrm>
                <a:off x="1295400" y="5224182"/>
                <a:ext cx="1019869" cy="242163"/>
              </a:xfrm>
              <a:prstGeom prst="flowChartMagneticDrum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Flowchart: Delay 35"/>
              <p:cNvSpPr/>
              <p:nvPr/>
            </p:nvSpPr>
            <p:spPr>
              <a:xfrm>
                <a:off x="1924367" y="4980888"/>
                <a:ext cx="738004" cy="734112"/>
              </a:xfrm>
              <a:prstGeom prst="flowChartDelay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9" name="Bent Arrow 18"/>
            <p:cNvSpPr/>
            <p:nvPr/>
          </p:nvSpPr>
          <p:spPr>
            <a:xfrm rot="5400000">
              <a:off x="3025823" y="2900771"/>
              <a:ext cx="414763" cy="635403"/>
            </a:xfrm>
            <a:prstGeom prst="bentArrow">
              <a:avLst>
                <a:gd name="adj1" fmla="val 11757"/>
                <a:gd name="adj2" fmla="val 13453"/>
                <a:gd name="adj3" fmla="val 17647"/>
                <a:gd name="adj4" fmla="val 4375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 flipH="1">
              <a:off x="4096338" y="4223613"/>
              <a:ext cx="279309" cy="143476"/>
              <a:chOff x="1295400" y="4980888"/>
              <a:chExt cx="1366971" cy="73411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03696" y="5076515"/>
                <a:ext cx="433803" cy="83222"/>
              </a:xfrm>
              <a:prstGeom prst="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500449" y="5542916"/>
                <a:ext cx="433803" cy="83222"/>
              </a:xfrm>
              <a:prstGeom prst="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Flowchart: Direct Access Storage 30"/>
              <p:cNvSpPr/>
              <p:nvPr/>
            </p:nvSpPr>
            <p:spPr>
              <a:xfrm>
                <a:off x="1295400" y="5224182"/>
                <a:ext cx="1019869" cy="242163"/>
              </a:xfrm>
              <a:prstGeom prst="flowChartMagneticDrum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Flowchart: Delay 31"/>
              <p:cNvSpPr/>
              <p:nvPr/>
            </p:nvSpPr>
            <p:spPr>
              <a:xfrm>
                <a:off x="1924367" y="4980888"/>
                <a:ext cx="738004" cy="734112"/>
              </a:xfrm>
              <a:prstGeom prst="flowChartDelay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3422321" y="3702558"/>
              <a:ext cx="696110" cy="608755"/>
            </a:xfrm>
            <a:custGeom>
              <a:avLst/>
              <a:gdLst>
                <a:gd name="connsiteX0" fmla="*/ 845820 w 845820"/>
                <a:gd name="connsiteY0" fmla="*/ 585216 h 608755"/>
                <a:gd name="connsiteX1" fmla="*/ 598932 w 845820"/>
                <a:gd name="connsiteY1" fmla="*/ 598932 h 608755"/>
                <a:gd name="connsiteX2" fmla="*/ 420624 w 845820"/>
                <a:gd name="connsiteY2" fmla="*/ 457200 h 608755"/>
                <a:gd name="connsiteX3" fmla="*/ 228600 w 845820"/>
                <a:gd name="connsiteY3" fmla="*/ 384048 h 608755"/>
                <a:gd name="connsiteX4" fmla="*/ 59436 w 845820"/>
                <a:gd name="connsiteY4" fmla="*/ 356616 h 608755"/>
                <a:gd name="connsiteX5" fmla="*/ 0 w 845820"/>
                <a:gd name="connsiteY5" fmla="*/ 0 h 6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5820" h="608755">
                  <a:moveTo>
                    <a:pt x="845820" y="585216"/>
                  </a:moveTo>
                  <a:cubicBezTo>
                    <a:pt x="757809" y="602742"/>
                    <a:pt x="669798" y="620268"/>
                    <a:pt x="598932" y="598932"/>
                  </a:cubicBezTo>
                  <a:cubicBezTo>
                    <a:pt x="528066" y="577596"/>
                    <a:pt x="482346" y="493014"/>
                    <a:pt x="420624" y="457200"/>
                  </a:cubicBezTo>
                  <a:cubicBezTo>
                    <a:pt x="358902" y="421386"/>
                    <a:pt x="288798" y="400812"/>
                    <a:pt x="228600" y="384048"/>
                  </a:cubicBezTo>
                  <a:cubicBezTo>
                    <a:pt x="168402" y="367284"/>
                    <a:pt x="97536" y="420624"/>
                    <a:pt x="59436" y="356616"/>
                  </a:cubicBezTo>
                  <a:cubicBezTo>
                    <a:pt x="21336" y="292608"/>
                    <a:pt x="10668" y="146304"/>
                    <a:pt x="0" y="0"/>
                  </a:cubicBezTo>
                </a:path>
              </a:pathLst>
            </a:cu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474786" y="3502382"/>
              <a:ext cx="1289811" cy="426195"/>
              <a:chOff x="1596543" y="2311717"/>
              <a:chExt cx="1289811" cy="426195"/>
            </a:xfrm>
          </p:grpSpPr>
          <p:grpSp>
            <p:nvGrpSpPr>
              <p:cNvPr id="23" name="Group 22"/>
              <p:cNvGrpSpPr/>
              <p:nvPr/>
            </p:nvGrpSpPr>
            <p:grpSpPr>
              <a:xfrm flipH="1">
                <a:off x="2367656" y="2327335"/>
                <a:ext cx="518698" cy="410577"/>
                <a:chOff x="2743200" y="5038225"/>
                <a:chExt cx="355047" cy="295775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2743200" y="5038225"/>
                  <a:ext cx="355047" cy="295775"/>
                  <a:chOff x="4020154" y="1420313"/>
                  <a:chExt cx="229613" cy="150598"/>
                </a:xfrm>
              </p:grpSpPr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4020154" y="1422497"/>
                    <a:ext cx="229613" cy="148414"/>
                  </a:xfrm>
                  <a:prstGeom prst="roundRect">
                    <a:avLst/>
                  </a:prstGeom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4020460" y="1420313"/>
                    <a:ext cx="229303" cy="34394"/>
                  </a:xfrm>
                  <a:prstGeom prst="round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backgroundRemoval t="0" b="100000" l="0" r="100000">
                              <a14:foregroundMark x1="10288" y1="37019" x2="10288" y2="37019"/>
                              <a14:foregroundMark x1="11523" y1="33654" x2="11523" y2="33654"/>
                              <a14:foregroundMark x1="8642" y1="33654" x2="8642" y2="33654"/>
                              <a14:foregroundMark x1="61317" y1="8173" x2="61317" y2="8173"/>
                              <a14:foregroundMark x1="81070" y1="13942" x2="81070" y2="13942"/>
                              <a14:foregroundMark x1="94239" y1="76923" x2="94239" y2="76923"/>
                              <a14:foregroundMark x1="89712" y1="87981" x2="89712" y2="87981"/>
                              <a14:foregroundMark x1="78601" y1="95192" x2="78601" y2="95192"/>
                              <a14:foregroundMark x1="23868" y1="86538" x2="23868" y2="86538"/>
                              <a14:foregroundMark x1="14403" y1="79327" x2="14403" y2="7932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6384" y="5124827"/>
                  <a:ext cx="229158" cy="196153"/>
                </a:xfrm>
                <a:prstGeom prst="rect">
                  <a:avLst/>
                </a:prstGeom>
              </p:spPr>
            </p:pic>
          </p:grpSp>
          <p:sp>
            <p:nvSpPr>
              <p:cNvPr id="24" name="TextBox 786"/>
              <p:cNvSpPr txBox="1"/>
              <p:nvPr/>
            </p:nvSpPr>
            <p:spPr>
              <a:xfrm>
                <a:off x="1596543" y="2311717"/>
                <a:ext cx="86520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50" b="1" dirty="0" smtClean="0">
                    <a:solidFill>
                      <a:prstClr val="black"/>
                    </a:solidFill>
                    <a:latin typeface="Calibri"/>
                  </a:rPr>
                  <a:t>Scientific Application</a:t>
                </a:r>
                <a:endParaRPr lang="en-US" sz="105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15" name="Group 614"/>
            <p:cNvGrpSpPr/>
            <p:nvPr/>
          </p:nvGrpSpPr>
          <p:grpSpPr>
            <a:xfrm>
              <a:off x="6315964" y="3380362"/>
              <a:ext cx="2580001" cy="2260272"/>
              <a:chOff x="5915625" y="3922390"/>
              <a:chExt cx="2806521" cy="2260272"/>
            </a:xfrm>
          </p:grpSpPr>
          <p:sp>
            <p:nvSpPr>
              <p:cNvPr id="616" name="Cloud 615"/>
              <p:cNvSpPr/>
              <p:nvPr/>
            </p:nvSpPr>
            <p:spPr>
              <a:xfrm>
                <a:off x="6017702" y="3922390"/>
                <a:ext cx="2608935" cy="1854003"/>
              </a:xfrm>
              <a:prstGeom prst="cloud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617" name="Group 616"/>
              <p:cNvGrpSpPr/>
              <p:nvPr/>
            </p:nvGrpSpPr>
            <p:grpSpPr>
              <a:xfrm>
                <a:off x="6495616" y="5121545"/>
                <a:ext cx="481950" cy="326887"/>
                <a:chOff x="5944796" y="5183471"/>
                <a:chExt cx="838200" cy="609600"/>
              </a:xfrm>
            </p:grpSpPr>
            <p:grpSp>
              <p:nvGrpSpPr>
                <p:cNvPr id="655" name="Group 654"/>
                <p:cNvGrpSpPr/>
                <p:nvPr/>
              </p:nvGrpSpPr>
              <p:grpSpPr>
                <a:xfrm>
                  <a:off x="5944796" y="5183471"/>
                  <a:ext cx="838200" cy="609600"/>
                  <a:chOff x="5867400" y="1219200"/>
                  <a:chExt cx="1066800" cy="762000"/>
                </a:xfrm>
              </p:grpSpPr>
              <p:sp>
                <p:nvSpPr>
                  <p:cNvPr id="658" name="Rounded Rectangle 657"/>
                  <p:cNvSpPr/>
                  <p:nvPr/>
                </p:nvSpPr>
                <p:spPr>
                  <a:xfrm>
                    <a:off x="5867400" y="1219200"/>
                    <a:ext cx="1066800" cy="762000"/>
                  </a:xfrm>
                  <a:prstGeom prst="round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b="1" u="sng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59" name="Rounded Rectangle 658"/>
                  <p:cNvSpPr/>
                  <p:nvPr/>
                </p:nvSpPr>
                <p:spPr>
                  <a:xfrm>
                    <a:off x="5868838" y="1219200"/>
                    <a:ext cx="1065362" cy="152400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b="1" u="sng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656" name="Picture 655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BEBA8EAE-BF5A-486C-A8C5-ECC9F3942E4B}">
                      <a14:imgProps xmlns:a14="http://schemas.microsoft.com/office/drawing/2010/main">
                        <a14:imgLayer r:embed="rId28">
                          <a14:imgEffect>
                            <a14:backgroundRemoval t="0" b="97305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5197" y="5400222"/>
                  <a:ext cx="357235" cy="35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57" name="Picture 656"/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BEBA8EAE-BF5A-486C-A8C5-ECC9F3942E4B}">
                      <a14:imgProps xmlns:a14="http://schemas.microsoft.com/office/drawing/2010/main">
                        <a14:imgLayer r:embed="rId30">
                          <a14:imgEffect>
                            <a14:backgroundRemoval t="0" b="97305" l="0" r="100000">
                              <a14:backgroundMark x1="14286" y1="6122" x2="14286" y2="6122"/>
                              <a14:backgroundMark x1="89796" y1="12245" x2="89796" y2="12245"/>
                              <a14:backgroundMark x1="69388" y1="38776" x2="69388" y2="38776"/>
                              <a14:backgroundMark x1="32653" y1="28571" x2="32653" y2="28571"/>
                              <a14:backgroundMark x1="53061" y1="51020" x2="53061" y2="51020"/>
                              <a14:backgroundMark x1="59184" y1="81633" x2="59184" y2="81633"/>
                              <a14:backgroundMark x1="28571" y1="65306" x2="28571" y2="6530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1976" y="5396366"/>
                  <a:ext cx="204835" cy="205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618" name="Group 617"/>
              <p:cNvGrpSpPr/>
              <p:nvPr/>
            </p:nvGrpSpPr>
            <p:grpSpPr>
              <a:xfrm>
                <a:off x="7682045" y="4899303"/>
                <a:ext cx="481950" cy="326887"/>
                <a:chOff x="4343244" y="4817422"/>
                <a:chExt cx="838200" cy="609600"/>
              </a:xfrm>
            </p:grpSpPr>
            <p:grpSp>
              <p:nvGrpSpPr>
                <p:cNvPr id="649" name="Group 648"/>
                <p:cNvGrpSpPr/>
                <p:nvPr/>
              </p:nvGrpSpPr>
              <p:grpSpPr>
                <a:xfrm>
                  <a:off x="4343244" y="4817422"/>
                  <a:ext cx="838200" cy="609600"/>
                  <a:chOff x="5867400" y="1219200"/>
                  <a:chExt cx="1066800" cy="762000"/>
                </a:xfrm>
              </p:grpSpPr>
              <p:sp>
                <p:nvSpPr>
                  <p:cNvPr id="653" name="Rounded Rectangle 652"/>
                  <p:cNvSpPr/>
                  <p:nvPr/>
                </p:nvSpPr>
                <p:spPr>
                  <a:xfrm>
                    <a:off x="5867400" y="1219200"/>
                    <a:ext cx="1066800" cy="762000"/>
                  </a:xfrm>
                  <a:prstGeom prst="round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54" name="Rounded Rectangle 653"/>
                  <p:cNvSpPr/>
                  <p:nvPr/>
                </p:nvSpPr>
                <p:spPr>
                  <a:xfrm>
                    <a:off x="5868830" y="1219202"/>
                    <a:ext cx="1065361" cy="152399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650" name="Picture 649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BEBA8EAE-BF5A-486C-A8C5-ECC9F3942E4B}">
                      <a14:imgProps xmlns:a14="http://schemas.microsoft.com/office/drawing/2010/main">
                        <a14:imgLayer r:embed="rId28">
                          <a14:imgEffect>
                            <a14:backgroundRemoval t="0" b="97305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6559" y="5034173"/>
                  <a:ext cx="357235" cy="35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51" name="Picture 650"/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BEBA8EAE-BF5A-486C-A8C5-ECC9F3942E4B}">
                      <a14:imgProps xmlns:a14="http://schemas.microsoft.com/office/drawing/2010/main">
                        <a14:imgLayer r:embed="rId30">
                          <a14:imgEffect>
                            <a14:backgroundRemoval t="0" b="97305" l="0" r="100000">
                              <a14:backgroundMark x1="12245" y1="12245" x2="12245" y2="12245"/>
                              <a14:backgroundMark x1="36735" y1="32653" x2="36735" y2="32653"/>
                              <a14:backgroundMark x1="30612" y1="61224" x2="30612" y2="61224"/>
                              <a14:backgroundMark x1="63265" y1="67347" x2="63265" y2="67347"/>
                              <a14:backgroundMark x1="77551" y1="40816" x2="77551" y2="40816"/>
                              <a14:backgroundMark x1="91837" y1="14286" x2="91837" y2="14286"/>
                              <a14:backgroundMark x1="53061" y1="48980" x2="53061" y2="48980"/>
                              <a14:backgroundMark x1="40816" y1="2041" x2="40816" y2="204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00409" y="5030317"/>
                  <a:ext cx="204835" cy="205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52" name="Picture 651"/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BEBA8EAE-BF5A-486C-A8C5-ECC9F3942E4B}">
                      <a14:imgProps xmlns:a14="http://schemas.microsoft.com/office/drawing/2010/main">
                        <a14:imgLayer r:embed="rId30">
                          <a14:imgEffect>
                            <a14:backgroundRemoval t="0" b="100000" l="0" r="100000">
                              <a14:backgroundMark x1="69388" y1="40816" x2="69388" y2="40816"/>
                              <a14:backgroundMark x1="69388" y1="71429" x2="69388" y2="71429"/>
                              <a14:backgroundMark x1="26531" y1="61224" x2="26531" y2="61224"/>
                              <a14:backgroundMark x1="34694" y1="36735" x2="34694" y2="36735"/>
                              <a14:backgroundMark x1="14286" y1="10204" x2="14286" y2="10204"/>
                              <a14:backgroundMark x1="83673" y1="8163" x2="83673" y2="8163"/>
                              <a14:backgroundMark x1="91837" y1="91837" x2="91837" y2="91837"/>
                              <a14:backgroundMark x1="42857" y1="4082" x2="42857" y2="408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31227" y="4980750"/>
                  <a:ext cx="204835" cy="205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619" name="Group 618"/>
              <p:cNvGrpSpPr/>
              <p:nvPr/>
            </p:nvGrpSpPr>
            <p:grpSpPr>
              <a:xfrm>
                <a:off x="7139186" y="5284988"/>
                <a:ext cx="481950" cy="326887"/>
                <a:chOff x="3013931" y="5536167"/>
                <a:chExt cx="838200" cy="609600"/>
              </a:xfrm>
            </p:grpSpPr>
            <p:grpSp>
              <p:nvGrpSpPr>
                <p:cNvPr id="644" name="Group 643"/>
                <p:cNvGrpSpPr/>
                <p:nvPr/>
              </p:nvGrpSpPr>
              <p:grpSpPr>
                <a:xfrm>
                  <a:off x="3013931" y="5536167"/>
                  <a:ext cx="838200" cy="609600"/>
                  <a:chOff x="5867400" y="1219200"/>
                  <a:chExt cx="1066800" cy="762000"/>
                </a:xfrm>
              </p:grpSpPr>
              <p:sp>
                <p:nvSpPr>
                  <p:cNvPr id="647" name="Rounded Rectangle 646"/>
                  <p:cNvSpPr/>
                  <p:nvPr/>
                </p:nvSpPr>
                <p:spPr>
                  <a:xfrm>
                    <a:off x="5867400" y="1219200"/>
                    <a:ext cx="1066800" cy="762000"/>
                  </a:xfrm>
                  <a:prstGeom prst="round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8" name="Rounded Rectangle 647"/>
                  <p:cNvSpPr/>
                  <p:nvPr/>
                </p:nvSpPr>
                <p:spPr>
                  <a:xfrm>
                    <a:off x="5868838" y="1219200"/>
                    <a:ext cx="1065362" cy="152400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645" name="Picture 644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BEBA8EAE-BF5A-486C-A8C5-ECC9F3942E4B}">
                      <a14:imgProps xmlns:a14="http://schemas.microsoft.com/office/drawing/2010/main">
                        <a14:imgLayer r:embed="rId28">
                          <a14:imgEffect>
                            <a14:backgroundRemoval t="0" b="97305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4332" y="5752918"/>
                  <a:ext cx="357235" cy="35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46" name="Picture 645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BEBA8EAE-BF5A-486C-A8C5-ECC9F3942E4B}">
                      <a14:imgProps xmlns:a14="http://schemas.microsoft.com/office/drawing/2010/main">
                        <a14:imgLayer r:embed="rId30">
                          <a14:imgEffect>
                            <a14:backgroundRemoval t="0" b="100000" l="0" r="100000">
                              <a14:foregroundMark x1="65306" y1="55102" x2="65306" y2="55102"/>
                              <a14:backgroundMark x1="16327" y1="8163" x2="16327" y2="8163"/>
                              <a14:backgroundMark x1="91837" y1="10204" x2="91837" y2="10204"/>
                              <a14:backgroundMark x1="91837" y1="89796" x2="91837" y2="89796"/>
                              <a14:backgroundMark x1="65306" y1="73469" x2="65306" y2="73469"/>
                              <a14:backgroundMark x1="75510" y1="40816" x2="75510" y2="40816"/>
                              <a14:backgroundMark x1="40816" y1="32653" x2="40816" y2="32653"/>
                              <a14:backgroundMark x1="28571" y1="67347" x2="28571" y2="67347"/>
                              <a14:backgroundMark x1="42857" y1="6122" x2="42857" y2="6122"/>
                              <a14:backgroundMark x1="55102" y1="4082" x2="55102" y2="4082"/>
                              <a14:backgroundMark x1="51020" y1="48980" x2="51020" y2="48980"/>
                              <a14:backgroundMark x1="44898" y1="93878" x2="44898" y2="93878"/>
                              <a14:backgroundMark x1="53061" y1="93878" x2="53061" y2="93878"/>
                              <a14:backgroundMark x1="8163" y1="51020" x2="8163" y2="5102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1111" y="5914979"/>
                  <a:ext cx="204835" cy="205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620" name="Group 619"/>
              <p:cNvGrpSpPr/>
              <p:nvPr/>
            </p:nvGrpSpPr>
            <p:grpSpPr>
              <a:xfrm>
                <a:off x="7034043" y="4718128"/>
                <a:ext cx="481950" cy="326887"/>
                <a:chOff x="3431901" y="6629400"/>
                <a:chExt cx="838200" cy="609600"/>
              </a:xfrm>
            </p:grpSpPr>
            <p:grpSp>
              <p:nvGrpSpPr>
                <p:cNvPr id="638" name="Group 637"/>
                <p:cNvGrpSpPr/>
                <p:nvPr/>
              </p:nvGrpSpPr>
              <p:grpSpPr>
                <a:xfrm>
                  <a:off x="3431901" y="6629400"/>
                  <a:ext cx="838200" cy="609600"/>
                  <a:chOff x="5867400" y="1219200"/>
                  <a:chExt cx="1066800" cy="762000"/>
                </a:xfrm>
              </p:grpSpPr>
              <p:sp>
                <p:nvSpPr>
                  <p:cNvPr id="642" name="Rounded Rectangle 641"/>
                  <p:cNvSpPr/>
                  <p:nvPr/>
                </p:nvSpPr>
                <p:spPr>
                  <a:xfrm>
                    <a:off x="5867400" y="1219200"/>
                    <a:ext cx="1066800" cy="762000"/>
                  </a:xfrm>
                  <a:prstGeom prst="round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3" name="Rounded Rectangle 642"/>
                  <p:cNvSpPr/>
                  <p:nvPr/>
                </p:nvSpPr>
                <p:spPr>
                  <a:xfrm>
                    <a:off x="5868838" y="1219200"/>
                    <a:ext cx="1065362" cy="152400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639" name="Picture 638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BEBA8EAE-BF5A-486C-A8C5-ECC9F3942E4B}">
                      <a14:imgProps xmlns:a14="http://schemas.microsoft.com/office/drawing/2010/main">
                        <a14:imgLayer r:embed="rId28">
                          <a14:imgEffect>
                            <a14:backgroundRemoval t="0" b="97305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0061" y="6819900"/>
                  <a:ext cx="357235" cy="35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40" name="Picture 639"/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BEBA8EAE-BF5A-486C-A8C5-ECC9F3942E4B}">
                      <a14:imgProps xmlns:a14="http://schemas.microsoft.com/office/drawing/2010/main">
                        <a14:imgLayer r:embed="rId30">
                          <a14:imgEffect>
                            <a14:backgroundRemoval t="0" b="97305" l="0" r="100000">
                              <a14:backgroundMark x1="44898" y1="28571" x2="44898" y2="28571"/>
                              <a14:backgroundMark x1="30612" y1="65306" x2="30612" y2="65306"/>
                              <a14:backgroundMark x1="63265" y1="73469" x2="63265" y2="73469"/>
                              <a14:backgroundMark x1="75510" y1="44898" x2="75510" y2="44898"/>
                              <a14:backgroundMark x1="53061" y1="48980" x2="53061" y2="48980"/>
                              <a14:backgroundMark x1="85714" y1="12245" x2="85714" y2="12245"/>
                              <a14:backgroundMark x1="8163" y1="6122" x2="8163" y2="6122"/>
                              <a14:backgroundMark x1="40816" y1="4082" x2="40816" y2="408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8151" y="6810375"/>
                  <a:ext cx="204835" cy="205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41" name="Picture 640"/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BEBA8EAE-BF5A-486C-A8C5-ECC9F3942E4B}">
                      <a14:imgProps xmlns:a14="http://schemas.microsoft.com/office/drawing/2010/main">
                        <a14:imgLayer r:embed="rId30">
                          <a14:imgEffect>
                            <a14:backgroundRemoval t="0" b="97305" l="0" r="100000">
                              <a14:backgroundMark x1="65306" y1="38776" x2="65306" y2="38776"/>
                              <a14:backgroundMark x1="59184" y1="77551" x2="59184" y2="77551"/>
                              <a14:backgroundMark x1="26531" y1="61224" x2="26531" y2="61224"/>
                              <a14:backgroundMark x1="36735" y1="34694" x2="36735" y2="34694"/>
                              <a14:backgroundMark x1="16327" y1="10204" x2="16327" y2="10204"/>
                              <a14:backgroundMark x1="87755" y1="8163" x2="87755" y2="8163"/>
                              <a14:backgroundMark x1="42857" y1="4082" x2="42857" y2="4082"/>
                              <a14:backgroundMark x1="51020" y1="51020" x2="51020" y2="5102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3336" y="7005037"/>
                  <a:ext cx="204835" cy="205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621" name="Group 620"/>
              <p:cNvGrpSpPr/>
              <p:nvPr/>
            </p:nvGrpSpPr>
            <p:grpSpPr>
              <a:xfrm>
                <a:off x="6882480" y="4168147"/>
                <a:ext cx="481950" cy="326887"/>
                <a:chOff x="5945926" y="6629400"/>
                <a:chExt cx="838200" cy="609600"/>
              </a:xfrm>
            </p:grpSpPr>
            <p:grpSp>
              <p:nvGrpSpPr>
                <p:cNvPr id="634" name="Group 633"/>
                <p:cNvGrpSpPr/>
                <p:nvPr/>
              </p:nvGrpSpPr>
              <p:grpSpPr>
                <a:xfrm>
                  <a:off x="5945926" y="6629400"/>
                  <a:ext cx="838200" cy="609600"/>
                  <a:chOff x="5867400" y="1219200"/>
                  <a:chExt cx="1066800" cy="762000"/>
                </a:xfrm>
              </p:grpSpPr>
              <p:sp>
                <p:nvSpPr>
                  <p:cNvPr id="636" name="Rounded Rectangle 635"/>
                  <p:cNvSpPr/>
                  <p:nvPr/>
                </p:nvSpPr>
                <p:spPr>
                  <a:xfrm>
                    <a:off x="5867400" y="1219200"/>
                    <a:ext cx="1066800" cy="762000"/>
                  </a:xfrm>
                  <a:prstGeom prst="round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37" name="Rounded Rectangle 636"/>
                  <p:cNvSpPr/>
                  <p:nvPr/>
                </p:nvSpPr>
                <p:spPr>
                  <a:xfrm>
                    <a:off x="5868838" y="1219200"/>
                    <a:ext cx="1065362" cy="152400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635" name="Picture 634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BEBA8EAE-BF5A-486C-A8C5-ECC9F3942E4B}">
                      <a14:imgProps xmlns:a14="http://schemas.microsoft.com/office/drawing/2010/main">
                        <a14:imgLayer r:embed="rId28">
                          <a14:imgEffect>
                            <a14:backgroundRemoval t="0" b="97305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08272" y="6818772"/>
                  <a:ext cx="357235" cy="35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622" name="Group 621"/>
              <p:cNvGrpSpPr/>
              <p:nvPr/>
            </p:nvGrpSpPr>
            <p:grpSpPr>
              <a:xfrm>
                <a:off x="7588940" y="4233019"/>
                <a:ext cx="481950" cy="326887"/>
                <a:chOff x="4583726" y="5935361"/>
                <a:chExt cx="838200" cy="609600"/>
              </a:xfrm>
            </p:grpSpPr>
            <p:grpSp>
              <p:nvGrpSpPr>
                <p:cNvPr id="629" name="Group 628"/>
                <p:cNvGrpSpPr/>
                <p:nvPr/>
              </p:nvGrpSpPr>
              <p:grpSpPr>
                <a:xfrm>
                  <a:off x="4583726" y="5935361"/>
                  <a:ext cx="838200" cy="609600"/>
                  <a:chOff x="5867400" y="1219200"/>
                  <a:chExt cx="1066800" cy="762000"/>
                </a:xfrm>
              </p:grpSpPr>
              <p:sp>
                <p:nvSpPr>
                  <p:cNvPr id="632" name="Rounded Rectangle 631"/>
                  <p:cNvSpPr/>
                  <p:nvPr/>
                </p:nvSpPr>
                <p:spPr>
                  <a:xfrm>
                    <a:off x="5867400" y="1219200"/>
                    <a:ext cx="1066800" cy="762000"/>
                  </a:xfrm>
                  <a:prstGeom prst="round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33" name="Rounded Rectangle 632"/>
                  <p:cNvSpPr/>
                  <p:nvPr/>
                </p:nvSpPr>
                <p:spPr>
                  <a:xfrm>
                    <a:off x="5868838" y="1219200"/>
                    <a:ext cx="1065362" cy="152400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630" name="Picture 629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BEBA8EAE-BF5A-486C-A8C5-ECC9F3942E4B}">
                      <a14:imgProps xmlns:a14="http://schemas.microsoft.com/office/drawing/2010/main">
                        <a14:imgLayer r:embed="rId28">
                          <a14:imgEffect>
                            <a14:backgroundRemoval t="0" b="97305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28872" y="6087761"/>
                  <a:ext cx="357235" cy="35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31" name="Picture 630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extLst>
                    <a:ext uri="{BEBA8EAE-BF5A-486C-A8C5-ECC9F3942E4B}">
                      <a14:imgProps xmlns:a14="http://schemas.microsoft.com/office/drawing/2010/main">
                        <a14:imgLayer r:embed="rId34">
                          <a14:imgEffect>
                            <a14:backgroundRemoval t="0" b="96552" l="0" r="9482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45651" y="6266861"/>
                  <a:ext cx="241299" cy="2419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623" name="Group 622"/>
              <p:cNvGrpSpPr/>
              <p:nvPr/>
            </p:nvGrpSpPr>
            <p:grpSpPr>
              <a:xfrm>
                <a:off x="6378577" y="4566453"/>
                <a:ext cx="481950" cy="326887"/>
                <a:chOff x="1413294" y="5536167"/>
                <a:chExt cx="838200" cy="609600"/>
              </a:xfrm>
            </p:grpSpPr>
            <p:grpSp>
              <p:nvGrpSpPr>
                <p:cNvPr id="625" name="Group 624"/>
                <p:cNvGrpSpPr/>
                <p:nvPr/>
              </p:nvGrpSpPr>
              <p:grpSpPr>
                <a:xfrm>
                  <a:off x="1413294" y="5536167"/>
                  <a:ext cx="838200" cy="609600"/>
                  <a:chOff x="5867400" y="1219200"/>
                  <a:chExt cx="1066800" cy="762000"/>
                </a:xfrm>
              </p:grpSpPr>
              <p:sp>
                <p:nvSpPr>
                  <p:cNvPr id="627" name="Rounded Rectangle 626"/>
                  <p:cNvSpPr/>
                  <p:nvPr/>
                </p:nvSpPr>
                <p:spPr>
                  <a:xfrm>
                    <a:off x="5867400" y="1219200"/>
                    <a:ext cx="1066800" cy="762000"/>
                  </a:xfrm>
                  <a:prstGeom prst="round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28" name="Rounded Rectangle 627"/>
                  <p:cNvSpPr/>
                  <p:nvPr/>
                </p:nvSpPr>
                <p:spPr>
                  <a:xfrm>
                    <a:off x="5868838" y="1219200"/>
                    <a:ext cx="1065362" cy="152400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626" name="Picture 625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BEBA8EAE-BF5A-486C-A8C5-ECC9F3942E4B}">
                      <a14:imgProps xmlns:a14="http://schemas.microsoft.com/office/drawing/2010/main">
                        <a14:imgLayer r:embed="rId28">
                          <a14:imgEffect>
                            <a14:backgroundRemoval t="0" b="97305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5640" y="5725539"/>
                  <a:ext cx="357235" cy="35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624" name="TextBox 35"/>
              <p:cNvSpPr txBox="1"/>
              <p:nvPr/>
            </p:nvSpPr>
            <p:spPr>
              <a:xfrm>
                <a:off x="5915625" y="5813330"/>
                <a:ext cx="2806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Computational Resources</a:t>
                </a:r>
              </a:p>
            </p:txBody>
          </p:sp>
        </p:grpSp>
        <p:sp>
          <p:nvSpPr>
            <p:cNvPr id="7" name="Left-Right Arrow 6"/>
            <p:cNvSpPr/>
            <p:nvPr/>
          </p:nvSpPr>
          <p:spPr>
            <a:xfrm>
              <a:off x="5831266" y="4147911"/>
              <a:ext cx="524564" cy="237158"/>
            </a:xfrm>
            <a:prstGeom prst="left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79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869679" y="535176"/>
            <a:ext cx="5317695" cy="1423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prstClr val="black"/>
                </a:solidFill>
                <a:latin typeface="Calibri Light"/>
              </a:rPr>
              <a:t>Solutions for </a:t>
            </a:r>
            <a:r>
              <a:rPr lang="en-US" dirty="0" smtClean="0">
                <a:solidFill>
                  <a:prstClr val="black"/>
                </a:solidFill>
                <a:latin typeface="Calibri Light"/>
              </a:rPr>
              <a:t>Unique </a:t>
            </a:r>
            <a:r>
              <a:rPr lang="en-US" dirty="0">
                <a:solidFill>
                  <a:prstClr val="black"/>
                </a:solidFill>
                <a:latin typeface="Calibri Light"/>
              </a:rPr>
              <a:t>Security Requirements</a:t>
            </a:r>
          </a:p>
        </p:txBody>
      </p:sp>
      <p:grpSp>
        <p:nvGrpSpPr>
          <p:cNvPr id="298" name="Group 297"/>
          <p:cNvGrpSpPr/>
          <p:nvPr/>
        </p:nvGrpSpPr>
        <p:grpSpPr>
          <a:xfrm>
            <a:off x="738735" y="2466569"/>
            <a:ext cx="7828191" cy="3171065"/>
            <a:chOff x="10948" y="2205312"/>
            <a:chExt cx="7828191" cy="3171065"/>
          </a:xfrm>
        </p:grpSpPr>
        <p:grpSp>
          <p:nvGrpSpPr>
            <p:cNvPr id="14" name="Group 13"/>
            <p:cNvGrpSpPr/>
            <p:nvPr/>
          </p:nvGrpSpPr>
          <p:grpSpPr>
            <a:xfrm>
              <a:off x="2188015" y="3241589"/>
              <a:ext cx="3212707" cy="1473661"/>
              <a:chOff x="3352800" y="3491758"/>
              <a:chExt cx="3276600" cy="1473661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3352800" y="3491758"/>
                <a:ext cx="3276600" cy="1473661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/>
                <a:r>
                  <a:rPr lang="en-US" sz="3200" dirty="0" smtClean="0">
                    <a:solidFill>
                      <a:prstClr val="white"/>
                    </a:solidFill>
                    <a:latin typeface="Calibri"/>
                  </a:rPr>
                  <a:t>Apache Airavata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11733" y1="69340" x2="11733" y2="69340"/>
                            <a14:foregroundMark x1="88800" y1="38679" x2="88800" y2="38679"/>
                            <a14:foregroundMark x1="87867" y1="41038" x2="87867" y2="41038"/>
                            <a14:foregroundMark x1="87467" y1="39151" x2="87467" y2="39151"/>
                            <a14:foregroundMark x1="86800" y1="43396" x2="86800" y2="43396"/>
                            <a14:foregroundMark x1="88133" y1="47170" x2="88133" y2="47170"/>
                            <a14:foregroundMark x1="86800" y1="51415" x2="86800" y2="51415"/>
                            <a14:foregroundMark x1="90533" y1="42925" x2="90533" y2="42925"/>
                            <a14:foregroundMark x1="91600" y1="45283" x2="91600" y2="45283"/>
                            <a14:foregroundMark x1="92000" y1="47170" x2="92000" y2="47170"/>
                            <a14:foregroundMark x1="84400" y1="24528" x2="84400" y2="24528"/>
                            <a14:foregroundMark x1="85733" y1="20283" x2="85733" y2="20283"/>
                            <a14:foregroundMark x1="85600" y1="10849" x2="85600" y2="10849"/>
                            <a14:foregroundMark x1="84933" y1="1887" x2="84933" y2="18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8412" y="3771900"/>
                <a:ext cx="1360388" cy="384536"/>
              </a:xfrm>
              <a:prstGeom prst="rect">
                <a:avLst/>
              </a:prstGeom>
            </p:spPr>
          </p:pic>
        </p:grpSp>
        <p:pic>
          <p:nvPicPr>
            <p:cNvPr id="15" name="Picture 14" descr="C:\Users\samindaw\Desktop\1353605323_Person_Undefined_Male_Ligh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3961" y="2205312"/>
              <a:ext cx="659719" cy="65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6348136" y="3667750"/>
              <a:ext cx="1491003" cy="1293260"/>
              <a:chOff x="7334343" y="4164434"/>
              <a:chExt cx="1491003" cy="1293260"/>
            </a:xfrm>
          </p:grpSpPr>
          <p:sp>
            <p:nvSpPr>
              <p:cNvPr id="26" name="Cloud 25"/>
              <p:cNvSpPr/>
              <p:nvPr/>
            </p:nvSpPr>
            <p:spPr>
              <a:xfrm>
                <a:off x="7437039" y="4164434"/>
                <a:ext cx="1302847" cy="930523"/>
              </a:xfrm>
              <a:prstGeom prst="cloud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TextBox 35"/>
              <p:cNvSpPr txBox="1"/>
              <p:nvPr/>
            </p:nvSpPr>
            <p:spPr>
              <a:xfrm>
                <a:off x="7334343" y="5026807"/>
                <a:ext cx="149100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solidFill>
                      <a:prstClr val="black"/>
                    </a:solidFill>
                    <a:latin typeface="Calibri"/>
                  </a:rPr>
                  <a:t>Computational Resources</a:t>
                </a:r>
              </a:p>
            </p:txBody>
          </p:sp>
        </p:grpSp>
        <p:pic>
          <p:nvPicPr>
            <p:cNvPr id="35" name="Picture 34" descr="C:\Users\samindaw\Desktop\1353605387_userconfi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6722" y="2965087"/>
              <a:ext cx="774648" cy="774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8" y="3965860"/>
              <a:ext cx="658425" cy="65232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46" y="4724048"/>
              <a:ext cx="658425" cy="652329"/>
            </a:xfrm>
            <a:prstGeom prst="rect">
              <a:avLst/>
            </a:prstGeom>
          </p:spPr>
        </p:pic>
        <p:cxnSp>
          <p:nvCxnSpPr>
            <p:cNvPr id="170" name="Elbow Connector 169"/>
            <p:cNvCxnSpPr/>
            <p:nvPr/>
          </p:nvCxnSpPr>
          <p:spPr>
            <a:xfrm>
              <a:off x="1327797" y="2691232"/>
              <a:ext cx="918791" cy="83734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6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lbow Connector 171"/>
            <p:cNvCxnSpPr/>
            <p:nvPr/>
          </p:nvCxnSpPr>
          <p:spPr>
            <a:xfrm>
              <a:off x="1086065" y="3490884"/>
              <a:ext cx="1096336" cy="4153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Elbow Connector 173"/>
            <p:cNvCxnSpPr/>
            <p:nvPr/>
          </p:nvCxnSpPr>
          <p:spPr>
            <a:xfrm flipV="1">
              <a:off x="667007" y="4132392"/>
              <a:ext cx="1579581" cy="6712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Elbow Connector 175"/>
            <p:cNvCxnSpPr/>
            <p:nvPr/>
          </p:nvCxnSpPr>
          <p:spPr>
            <a:xfrm flipV="1">
              <a:off x="1322813" y="4366051"/>
              <a:ext cx="859588" cy="6400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Group 180"/>
            <p:cNvGrpSpPr/>
            <p:nvPr/>
          </p:nvGrpSpPr>
          <p:grpSpPr>
            <a:xfrm>
              <a:off x="1603731" y="2503596"/>
              <a:ext cx="411611" cy="476365"/>
              <a:chOff x="6019800" y="4267200"/>
              <a:chExt cx="609600" cy="685800"/>
            </a:xfrm>
          </p:grpSpPr>
          <p:sp>
            <p:nvSpPr>
              <p:cNvPr id="182" name="Round Diagonal Corner Rectangle 181"/>
              <p:cNvSpPr/>
              <p:nvPr/>
            </p:nvSpPr>
            <p:spPr>
              <a:xfrm>
                <a:off x="6019800" y="4267200"/>
                <a:ext cx="609600" cy="685800"/>
              </a:xfrm>
              <a:prstGeom prst="round2Diag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83" name="Straight Connector 182"/>
              <p:cNvCxnSpPr/>
              <p:nvPr/>
            </p:nvCxnSpPr>
            <p:spPr>
              <a:xfrm>
                <a:off x="6105079" y="44196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6105079" y="44958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6105079" y="45720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6105079" y="46482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6105079" y="47244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6105079" y="48006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98" name="Picture 197" descr="C:\Users\samindaw\Desktop\1353605323_Person_Undefined_Male_Light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10508" y="2402503"/>
              <a:ext cx="272026" cy="26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1" name="Group 200"/>
            <p:cNvGrpSpPr/>
            <p:nvPr/>
          </p:nvGrpSpPr>
          <p:grpSpPr>
            <a:xfrm>
              <a:off x="1157243" y="3515993"/>
              <a:ext cx="411611" cy="476365"/>
              <a:chOff x="6019800" y="4267200"/>
              <a:chExt cx="609600" cy="685800"/>
            </a:xfrm>
          </p:grpSpPr>
          <p:sp>
            <p:nvSpPr>
              <p:cNvPr id="203" name="Round Diagonal Corner Rectangle 202"/>
              <p:cNvSpPr/>
              <p:nvPr/>
            </p:nvSpPr>
            <p:spPr>
              <a:xfrm>
                <a:off x="6019800" y="4267200"/>
                <a:ext cx="609600" cy="685800"/>
              </a:xfrm>
              <a:prstGeom prst="round2Diag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04" name="Straight Connector 203"/>
              <p:cNvCxnSpPr/>
              <p:nvPr/>
            </p:nvCxnSpPr>
            <p:spPr>
              <a:xfrm>
                <a:off x="6105079" y="44196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6105079" y="44958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6105079" y="45720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6105079" y="46482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6105079" y="47244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6105079" y="48006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pic>
          <p:nvPicPr>
            <p:cNvPr id="210" name="Picture 209" descr="C:\Users\samindaw\Desktop\1353605387_userconfi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34876" y="3306935"/>
              <a:ext cx="349362" cy="349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3" name="Group 212"/>
            <p:cNvGrpSpPr/>
            <p:nvPr/>
          </p:nvGrpSpPr>
          <p:grpSpPr>
            <a:xfrm>
              <a:off x="725593" y="4117919"/>
              <a:ext cx="411611" cy="476365"/>
              <a:chOff x="6019800" y="4267200"/>
              <a:chExt cx="609600" cy="685800"/>
            </a:xfrm>
          </p:grpSpPr>
          <p:sp>
            <p:nvSpPr>
              <p:cNvPr id="215" name="Round Diagonal Corner Rectangle 214"/>
              <p:cNvSpPr/>
              <p:nvPr/>
            </p:nvSpPr>
            <p:spPr>
              <a:xfrm>
                <a:off x="6019800" y="4267200"/>
                <a:ext cx="609600" cy="685800"/>
              </a:xfrm>
              <a:prstGeom prst="round2Diag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16" name="Straight Connector 215"/>
              <p:cNvCxnSpPr/>
              <p:nvPr/>
            </p:nvCxnSpPr>
            <p:spPr>
              <a:xfrm>
                <a:off x="6105079" y="44196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6105079" y="44958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6105079" y="45720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6105079" y="46482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6105079" y="47244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6105079" y="4800600"/>
                <a:ext cx="3938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39" y="3982100"/>
              <a:ext cx="305089" cy="302264"/>
            </a:xfrm>
            <a:prstGeom prst="rect">
              <a:avLst/>
            </a:prstGeom>
          </p:spPr>
        </p:pic>
        <p:grpSp>
          <p:nvGrpSpPr>
            <p:cNvPr id="223" name="Group 222"/>
            <p:cNvGrpSpPr/>
            <p:nvPr/>
          </p:nvGrpSpPr>
          <p:grpSpPr>
            <a:xfrm>
              <a:off x="1667725" y="4725081"/>
              <a:ext cx="411611" cy="476365"/>
              <a:chOff x="6019800" y="4267200"/>
              <a:chExt cx="609600" cy="685800"/>
            </a:xfrm>
          </p:grpSpPr>
          <p:sp>
            <p:nvSpPr>
              <p:cNvPr id="224" name="Round Diagonal Corner Rectangle 223"/>
              <p:cNvSpPr/>
              <p:nvPr/>
            </p:nvSpPr>
            <p:spPr>
              <a:xfrm>
                <a:off x="6019800" y="4267200"/>
                <a:ext cx="609600" cy="685800"/>
              </a:xfrm>
              <a:prstGeom prst="round2Diag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25" name="Straight Connector 224"/>
              <p:cNvCxnSpPr/>
              <p:nvPr/>
            </p:nvCxnSpPr>
            <p:spPr>
              <a:xfrm>
                <a:off x="6105079" y="44196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6105079" y="44958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6105079" y="45720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6105079" y="46482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6105079" y="47244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6105079" y="48006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</p:grpSp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685" y="4608704"/>
              <a:ext cx="333763" cy="330673"/>
            </a:xfrm>
            <a:prstGeom prst="rect">
              <a:avLst/>
            </a:prstGeom>
          </p:spPr>
        </p:pic>
        <p:cxnSp>
          <p:nvCxnSpPr>
            <p:cNvPr id="241" name="Elbow Connector 240"/>
            <p:cNvCxnSpPr/>
            <p:nvPr/>
          </p:nvCxnSpPr>
          <p:spPr>
            <a:xfrm>
              <a:off x="5375042" y="3810056"/>
              <a:ext cx="1109657" cy="17712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Elbow Connector 241"/>
            <p:cNvCxnSpPr/>
            <p:nvPr/>
          </p:nvCxnSpPr>
          <p:spPr>
            <a:xfrm flipV="1">
              <a:off x="5398702" y="4064894"/>
              <a:ext cx="1054151" cy="221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Elbow Connector 242"/>
            <p:cNvCxnSpPr/>
            <p:nvPr/>
          </p:nvCxnSpPr>
          <p:spPr>
            <a:xfrm>
              <a:off x="5400722" y="4339539"/>
              <a:ext cx="1090483" cy="16562"/>
            </a:xfrm>
            <a:prstGeom prst="straightConnector1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Elbow Connector 243"/>
            <p:cNvCxnSpPr/>
            <p:nvPr/>
          </p:nvCxnSpPr>
          <p:spPr>
            <a:xfrm>
              <a:off x="5366651" y="4538102"/>
              <a:ext cx="1118048" cy="24305"/>
            </a:xfrm>
            <a:prstGeom prst="straightConnector1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5" name="Group 264"/>
            <p:cNvGrpSpPr/>
            <p:nvPr/>
          </p:nvGrpSpPr>
          <p:grpSpPr>
            <a:xfrm>
              <a:off x="6017780" y="3414944"/>
              <a:ext cx="362474" cy="455995"/>
              <a:chOff x="6116922" y="3165858"/>
              <a:chExt cx="362474" cy="455995"/>
            </a:xfrm>
          </p:grpSpPr>
          <p:grpSp>
            <p:nvGrpSpPr>
              <p:cNvPr id="249" name="Group 248"/>
              <p:cNvGrpSpPr/>
              <p:nvPr/>
            </p:nvGrpSpPr>
            <p:grpSpPr>
              <a:xfrm>
                <a:off x="6116922" y="3279659"/>
                <a:ext cx="264076" cy="342194"/>
                <a:chOff x="6019800" y="4267200"/>
                <a:chExt cx="609600" cy="685800"/>
              </a:xfrm>
            </p:grpSpPr>
            <p:sp>
              <p:nvSpPr>
                <p:cNvPr id="250" name="Round Diagonal Corner Rectangle 249"/>
                <p:cNvSpPr/>
                <p:nvPr/>
              </p:nvSpPr>
              <p:spPr>
                <a:xfrm>
                  <a:off x="6019800" y="4267200"/>
                  <a:ext cx="609600" cy="685800"/>
                </a:xfrm>
                <a:prstGeom prst="round2Diag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251" name="Straight Connector 250"/>
                <p:cNvCxnSpPr/>
                <p:nvPr/>
              </p:nvCxnSpPr>
              <p:spPr>
                <a:xfrm>
                  <a:off x="6105079" y="4419600"/>
                  <a:ext cx="393827" cy="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>
                  <a:off x="6105079" y="4495800"/>
                  <a:ext cx="393827" cy="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</p:cxnSp>
            <p:cxnSp>
              <p:nvCxnSpPr>
                <p:cNvPr id="253" name="Straight Connector 252"/>
                <p:cNvCxnSpPr/>
                <p:nvPr/>
              </p:nvCxnSpPr>
              <p:spPr>
                <a:xfrm>
                  <a:off x="6105079" y="4572000"/>
                  <a:ext cx="393827" cy="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6105079" y="4648200"/>
                  <a:ext cx="393827" cy="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6105079" y="4724400"/>
                  <a:ext cx="393827" cy="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>
                  <a:off x="6105079" y="4800600"/>
                  <a:ext cx="393827" cy="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</p:cxnSp>
          </p:grpSp>
          <p:pic>
            <p:nvPicPr>
              <p:cNvPr id="257" name="Picture 256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93778" l="9778" r="8977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7419" y="3165858"/>
                <a:ext cx="251977" cy="251977"/>
              </a:xfrm>
              <a:prstGeom prst="rect">
                <a:avLst/>
              </a:prstGeom>
            </p:spPr>
          </p:pic>
        </p:grpSp>
        <p:grpSp>
          <p:nvGrpSpPr>
            <p:cNvPr id="267" name="Group 266"/>
            <p:cNvGrpSpPr/>
            <p:nvPr/>
          </p:nvGrpSpPr>
          <p:grpSpPr>
            <a:xfrm>
              <a:off x="5629394" y="3840741"/>
              <a:ext cx="264076" cy="342194"/>
              <a:chOff x="6019800" y="4267200"/>
              <a:chExt cx="609600" cy="685800"/>
            </a:xfrm>
          </p:grpSpPr>
          <p:sp>
            <p:nvSpPr>
              <p:cNvPr id="269" name="Round Diagonal Corner Rectangle 268"/>
              <p:cNvSpPr/>
              <p:nvPr/>
            </p:nvSpPr>
            <p:spPr>
              <a:xfrm>
                <a:off x="6019800" y="4267200"/>
                <a:ext cx="609600" cy="685800"/>
              </a:xfrm>
              <a:prstGeom prst="round2Diag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70" name="Straight Connector 269"/>
              <p:cNvCxnSpPr/>
              <p:nvPr/>
            </p:nvCxnSpPr>
            <p:spPr>
              <a:xfrm>
                <a:off x="6105079" y="44196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6105079" y="44958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6105079" y="45720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6105079" y="46482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6105079" y="47244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6105079" y="48006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pic>
          <p:nvPicPr>
            <p:cNvPr id="268" name="Picture 267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3778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891" y="3726940"/>
              <a:ext cx="251977" cy="251977"/>
            </a:xfrm>
            <a:prstGeom prst="rect">
              <a:avLst/>
            </a:prstGeom>
          </p:spPr>
        </p:pic>
        <p:grpSp>
          <p:nvGrpSpPr>
            <p:cNvPr id="277" name="Group 276"/>
            <p:cNvGrpSpPr/>
            <p:nvPr/>
          </p:nvGrpSpPr>
          <p:grpSpPr>
            <a:xfrm>
              <a:off x="5975759" y="4099895"/>
              <a:ext cx="264076" cy="342194"/>
              <a:chOff x="6019800" y="4267200"/>
              <a:chExt cx="609600" cy="685800"/>
            </a:xfrm>
          </p:grpSpPr>
          <p:sp>
            <p:nvSpPr>
              <p:cNvPr id="279" name="Round Diagonal Corner Rectangle 278"/>
              <p:cNvSpPr/>
              <p:nvPr/>
            </p:nvSpPr>
            <p:spPr>
              <a:xfrm>
                <a:off x="6019800" y="4267200"/>
                <a:ext cx="609600" cy="685800"/>
              </a:xfrm>
              <a:prstGeom prst="round2Diag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80" name="Straight Connector 279"/>
              <p:cNvCxnSpPr/>
              <p:nvPr/>
            </p:nvCxnSpPr>
            <p:spPr>
              <a:xfrm>
                <a:off x="6105079" y="44196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>
                <a:off x="6105079" y="44958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6105079" y="45720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6105079" y="46482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>
                <a:off x="6105079" y="47244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>
                <a:off x="6105079" y="48006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pic>
          <p:nvPicPr>
            <p:cNvPr id="278" name="Picture 277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3778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256" y="3986094"/>
              <a:ext cx="251977" cy="251977"/>
            </a:xfrm>
            <a:prstGeom prst="rect">
              <a:avLst/>
            </a:prstGeom>
          </p:spPr>
        </p:pic>
        <p:grpSp>
          <p:nvGrpSpPr>
            <p:cNvPr id="287" name="Group 286"/>
            <p:cNvGrpSpPr/>
            <p:nvPr/>
          </p:nvGrpSpPr>
          <p:grpSpPr>
            <a:xfrm>
              <a:off x="5514887" y="4381055"/>
              <a:ext cx="264076" cy="342194"/>
              <a:chOff x="6019800" y="4267200"/>
              <a:chExt cx="609600" cy="685800"/>
            </a:xfrm>
          </p:grpSpPr>
          <p:sp>
            <p:nvSpPr>
              <p:cNvPr id="289" name="Round Diagonal Corner Rectangle 288"/>
              <p:cNvSpPr/>
              <p:nvPr/>
            </p:nvSpPr>
            <p:spPr>
              <a:xfrm>
                <a:off x="6019800" y="4267200"/>
                <a:ext cx="609600" cy="685800"/>
              </a:xfrm>
              <a:prstGeom prst="round2Diag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90" name="Straight Connector 289"/>
              <p:cNvCxnSpPr/>
              <p:nvPr/>
            </p:nvCxnSpPr>
            <p:spPr>
              <a:xfrm>
                <a:off x="6105079" y="44196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>
                <a:off x="6105079" y="44958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>
                <a:off x="6105079" y="45720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>
                <a:off x="6105079" y="46482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>
                <a:off x="6105079" y="47244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>
                <a:off x="6105079" y="4800600"/>
                <a:ext cx="393827" cy="0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</p:grpSp>
        <p:pic>
          <p:nvPicPr>
            <p:cNvPr id="288" name="Picture 287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3778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384" y="4267254"/>
              <a:ext cx="251977" cy="251977"/>
            </a:xfrm>
            <a:prstGeom prst="rect">
              <a:avLst/>
            </a:prstGeom>
          </p:spPr>
        </p:pic>
      </p:grpSp>
      <p:grpSp>
        <p:nvGrpSpPr>
          <p:cNvPr id="297" name="Group 296"/>
          <p:cNvGrpSpPr/>
          <p:nvPr/>
        </p:nvGrpSpPr>
        <p:grpSpPr>
          <a:xfrm>
            <a:off x="4239887" y="2358236"/>
            <a:ext cx="4096428" cy="1714874"/>
            <a:chOff x="3512100" y="2096979"/>
            <a:chExt cx="4096428" cy="1714874"/>
          </a:xfrm>
        </p:grpSpPr>
        <p:sp>
          <p:nvSpPr>
            <p:cNvPr id="24" name="Rounded Rectangle 23"/>
            <p:cNvSpPr/>
            <p:nvPr/>
          </p:nvSpPr>
          <p:spPr>
            <a:xfrm>
              <a:off x="4407586" y="3361707"/>
              <a:ext cx="915631" cy="45014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kern="1200" dirty="0" smtClean="0">
                  <a:solidFill>
                    <a:prstClr val="black"/>
                  </a:solidFill>
                  <a:latin typeface="Calibri"/>
                </a:rPr>
                <a:t>Credential </a:t>
              </a:r>
              <a:br>
                <a:rPr lang="en-US" sz="1200" kern="1200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en-US" sz="1200" kern="1200" dirty="0" smtClean="0">
                  <a:solidFill>
                    <a:prstClr val="black"/>
                  </a:solidFill>
                  <a:latin typeface="Calibri"/>
                </a:rPr>
                <a:t>Store</a:t>
              </a:r>
              <a:endParaRPr lang="en-US" sz="1200" kern="12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484699" y="2096979"/>
              <a:ext cx="1123829" cy="1284682"/>
              <a:chOff x="6876882" y="940831"/>
              <a:chExt cx="1575603" cy="1793276"/>
            </a:xfrm>
          </p:grpSpPr>
          <p:pic>
            <p:nvPicPr>
              <p:cNvPr id="156" name="Picture 155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17178" b="82209" l="16000" r="8033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882" y="999883"/>
                <a:ext cx="1401754" cy="1734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0" b="93778" l="9778" r="8977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7759" y="1820990"/>
                <a:ext cx="607133" cy="607133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0" b="93778" l="9778" r="8977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4628" y="1873883"/>
                <a:ext cx="607133" cy="607133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0" b="93778" l="9778" r="8977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5352" y="1919053"/>
                <a:ext cx="607133" cy="607133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7168" y="940831"/>
                <a:ext cx="557460" cy="791032"/>
              </a:xfrm>
              <a:prstGeom prst="rect">
                <a:avLst/>
              </a:prstGeom>
            </p:spPr>
          </p:pic>
        </p:grpSp>
        <p:grpSp>
          <p:nvGrpSpPr>
            <p:cNvPr id="168" name="Group 167"/>
            <p:cNvGrpSpPr/>
            <p:nvPr/>
          </p:nvGrpSpPr>
          <p:grpSpPr>
            <a:xfrm>
              <a:off x="3512100" y="2202304"/>
              <a:ext cx="947603" cy="1179356"/>
              <a:chOff x="5236994" y="2550490"/>
              <a:chExt cx="1023945" cy="1274369"/>
            </a:xfrm>
          </p:grpSpPr>
          <p:pic>
            <p:nvPicPr>
              <p:cNvPr id="159" name="Picture 158"/>
              <p:cNvPicPr>
                <a:picLocks noChangeAspect="1" noChangeArrowheads="1"/>
              </p:cNvPicPr>
              <p:nvPr/>
            </p:nvPicPr>
            <p:blipFill>
              <a:blip r:embed="rId1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17178" b="82209" l="16000" r="8033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6994" y="2558053"/>
                <a:ext cx="1023945" cy="12668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4386" y="2550490"/>
                <a:ext cx="406188" cy="576378"/>
              </a:xfrm>
              <a:prstGeom prst="rect">
                <a:avLst/>
              </a:prstGeom>
            </p:spPr>
          </p:pic>
          <p:pic>
            <p:nvPicPr>
              <p:cNvPr id="164" name="Picture 163" descr="C:\Users\samindaw\Desktop\1353605323_Person_Undefined_Male_Light.pn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20162" y="3149239"/>
                <a:ext cx="306098" cy="302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164" descr="C:\Users\samindaw\Desktop\1353605387_userconfig.png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883890" y="3163176"/>
                <a:ext cx="359423" cy="359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3839" y="3296166"/>
                <a:ext cx="305498" cy="302670"/>
              </a:xfrm>
              <a:prstGeom prst="rect">
                <a:avLst/>
              </a:prstGeom>
            </p:spPr>
          </p:pic>
        </p:grpSp>
        <p:cxnSp>
          <p:nvCxnSpPr>
            <p:cNvPr id="232" name="Elbow Connector 231"/>
            <p:cNvCxnSpPr>
              <a:stCxn id="159" idx="3"/>
            </p:cNvCxnSpPr>
            <p:nvPr/>
          </p:nvCxnSpPr>
          <p:spPr>
            <a:xfrm>
              <a:off x="4459703" y="2795482"/>
              <a:ext cx="271347" cy="556929"/>
            </a:xfrm>
            <a:prstGeom prst="bentConnector2">
              <a:avLst/>
            </a:prstGeom>
            <a:ln w="38100">
              <a:solidFill>
                <a:srgbClr val="C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Elbow Connector 235"/>
            <p:cNvCxnSpPr/>
            <p:nvPr/>
          </p:nvCxnSpPr>
          <p:spPr>
            <a:xfrm rot="10800000" flipV="1">
              <a:off x="5283386" y="2853775"/>
              <a:ext cx="1306507" cy="63710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926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26305" y="2440961"/>
            <a:ext cx="5317695" cy="1423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prstClr val="black"/>
                </a:solidFill>
                <a:latin typeface="Calibri Light"/>
              </a:rPr>
              <a:t>Real-time Debugging Workflows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60802" y="-113265"/>
            <a:ext cx="5317695" cy="1423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prstClr val="black"/>
                </a:solidFill>
                <a:latin typeface="Calibri Light"/>
              </a:rPr>
              <a:t>UNICORE Support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990" y="3593759"/>
            <a:ext cx="5317695" cy="1423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prstClr val="black"/>
                </a:solidFill>
                <a:latin typeface="Calibri Light"/>
              </a:rPr>
              <a:t>An Extendable Application Factory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65048" y="5078862"/>
            <a:ext cx="5317695" cy="1423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prstClr val="black"/>
                </a:solidFill>
                <a:latin typeface="Calibri Light"/>
              </a:rPr>
              <a:t>The Concept of steering Apps &amp; Workflows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447869" y="1288163"/>
            <a:ext cx="5317695" cy="1423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prstClr val="black"/>
                </a:solidFill>
                <a:latin typeface="Calibri Light"/>
              </a:rPr>
              <a:t>Airavata as a Service</a:t>
            </a:r>
          </a:p>
        </p:txBody>
      </p:sp>
    </p:spTree>
    <p:extLst>
      <p:ext uri="{BB962C8B-B14F-4D97-AF65-F5344CB8AC3E}">
        <p14:creationId xmlns:p14="http://schemas.microsoft.com/office/powerpoint/2010/main" val="410165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59859" y="2796988"/>
            <a:ext cx="6249610" cy="1434953"/>
            <a:chOff x="589699" y="2376995"/>
            <a:chExt cx="9607231" cy="2400571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446842" y="2764437"/>
              <a:ext cx="6750088" cy="162568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dirty="0" smtClean="0">
                  <a:solidFill>
                    <a:prstClr val="black"/>
                  </a:solidFill>
                  <a:latin typeface="Calibri Light"/>
                </a:rPr>
                <a:t>Impact </a:t>
              </a:r>
              <a:r>
                <a:rPr lang="en-US" sz="4400" dirty="0">
                  <a:solidFill>
                    <a:prstClr val="black"/>
                  </a:solidFill>
                  <a:latin typeface="Calibri Light"/>
                </a:rPr>
                <a:t>from Airavata to the community…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99" y="2376995"/>
              <a:ext cx="2857143" cy="2400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77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/>
          <p:cNvGrpSpPr/>
          <p:nvPr/>
        </p:nvGrpSpPr>
        <p:grpSpPr>
          <a:xfrm>
            <a:off x="989375" y="202877"/>
            <a:ext cx="7060998" cy="1339475"/>
            <a:chOff x="1567543" y="392828"/>
            <a:chExt cx="7060998" cy="1339475"/>
          </a:xfrm>
        </p:grpSpPr>
        <p:grpSp>
          <p:nvGrpSpPr>
            <p:cNvPr id="10" name="Group 9"/>
            <p:cNvGrpSpPr/>
            <p:nvPr/>
          </p:nvGrpSpPr>
          <p:grpSpPr>
            <a:xfrm>
              <a:off x="1567543" y="392828"/>
              <a:ext cx="1744921" cy="1163990"/>
              <a:chOff x="5554154" y="2724742"/>
              <a:chExt cx="1646554" cy="109525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554154" y="2724742"/>
                <a:ext cx="1646554" cy="1095250"/>
                <a:chOff x="3637088" y="5345842"/>
                <a:chExt cx="1646554" cy="109525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3637088" y="5707154"/>
                  <a:ext cx="1646554" cy="733938"/>
                  <a:chOff x="3637088" y="5707154"/>
                  <a:chExt cx="1646554" cy="733938"/>
                </a:xfrm>
              </p:grpSpPr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3637088" y="5866334"/>
                    <a:ext cx="1646554" cy="574758"/>
                    <a:chOff x="3637088" y="5866334"/>
                    <a:chExt cx="1646554" cy="574758"/>
                  </a:xfrm>
                </p:grpSpPr>
                <p:grpSp>
                  <p:nvGrpSpPr>
                    <p:cNvPr id="87" name="Group 86"/>
                    <p:cNvGrpSpPr/>
                    <p:nvPr/>
                  </p:nvGrpSpPr>
                  <p:grpSpPr>
                    <a:xfrm>
                      <a:off x="3637088" y="5943600"/>
                      <a:ext cx="477712" cy="497492"/>
                      <a:chOff x="3637088" y="5943600"/>
                      <a:chExt cx="477712" cy="497492"/>
                    </a:xfrm>
                  </p:grpSpPr>
                  <p:sp>
                    <p:nvSpPr>
                      <p:cNvPr id="169" name="Cube 168"/>
                      <p:cNvSpPr/>
                      <p:nvPr/>
                    </p:nvSpPr>
                    <p:spPr>
                      <a:xfrm>
                        <a:off x="3637088" y="5943600"/>
                        <a:ext cx="477712" cy="497492"/>
                      </a:xfrm>
                      <a:prstGeom prst="cube">
                        <a:avLst/>
                      </a:prstGeom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170" name="Group 169"/>
                      <p:cNvGrpSpPr/>
                      <p:nvPr/>
                    </p:nvGrpSpPr>
                    <p:grpSpPr>
                      <a:xfrm>
                        <a:off x="3684778" y="6103143"/>
                        <a:ext cx="265819" cy="299890"/>
                        <a:chOff x="3493810" y="6215651"/>
                        <a:chExt cx="265819" cy="299890"/>
                      </a:xfrm>
                    </p:grpSpPr>
                    <p:grpSp>
                      <p:nvGrpSpPr>
                        <p:cNvPr id="171" name="Group 170"/>
                        <p:cNvGrpSpPr/>
                        <p:nvPr/>
                      </p:nvGrpSpPr>
                      <p:grpSpPr>
                        <a:xfrm>
                          <a:off x="3493810" y="6215651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193" name="Rectangle 192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/>
                            <a:endParaRPr lang="en-US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194" name="Straight Connector 193"/>
                          <p:cNvCxnSpPr>
                            <a:stCxn id="193" idx="0"/>
                            <a:endCxn id="193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5" name="Straight Connector 194"/>
                          <p:cNvCxnSpPr>
                            <a:stCxn id="193" idx="1"/>
                            <a:endCxn id="193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172" name="Group 171"/>
                        <p:cNvGrpSpPr/>
                        <p:nvPr/>
                      </p:nvGrpSpPr>
                      <p:grpSpPr>
                        <a:xfrm>
                          <a:off x="3590769" y="6215651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190" name="Rectangle 189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/>
                            <a:endParaRPr lang="en-US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191" name="Straight Connector 190"/>
                          <p:cNvCxnSpPr>
                            <a:stCxn id="190" idx="0"/>
                            <a:endCxn id="190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2" name="Straight Connector 191"/>
                          <p:cNvCxnSpPr>
                            <a:stCxn id="190" idx="1"/>
                            <a:endCxn id="190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173" name="Group 172"/>
                        <p:cNvGrpSpPr/>
                        <p:nvPr/>
                      </p:nvGrpSpPr>
                      <p:grpSpPr>
                        <a:xfrm>
                          <a:off x="3683636" y="6215651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187" name="Rectangle 186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/>
                            <a:endParaRPr lang="en-US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188" name="Straight Connector 187"/>
                          <p:cNvCxnSpPr>
                            <a:stCxn id="187" idx="0"/>
                            <a:endCxn id="187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9" name="Straight Connector 188"/>
                          <p:cNvCxnSpPr>
                            <a:stCxn id="187" idx="1"/>
                            <a:endCxn id="187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174" name="Group 173"/>
                        <p:cNvGrpSpPr/>
                        <p:nvPr/>
                      </p:nvGrpSpPr>
                      <p:grpSpPr>
                        <a:xfrm>
                          <a:off x="3494952" y="6397567"/>
                          <a:ext cx="264677" cy="117974"/>
                          <a:chOff x="4039006" y="6270922"/>
                          <a:chExt cx="264677" cy="117974"/>
                        </a:xfrm>
                      </p:grpSpPr>
                      <p:grpSp>
                        <p:nvGrpSpPr>
                          <p:cNvPr id="175" name="Group 174"/>
                          <p:cNvGrpSpPr/>
                          <p:nvPr/>
                        </p:nvGrpSpPr>
                        <p:grpSpPr>
                          <a:xfrm>
                            <a:off x="4039006" y="6270922"/>
                            <a:ext cx="74851" cy="117974"/>
                            <a:chOff x="4038600" y="6054226"/>
                            <a:chExt cx="74851" cy="117974"/>
                          </a:xfrm>
                        </p:grpSpPr>
                        <p:sp>
                          <p:nvSpPr>
                            <p:cNvPr id="184" name="Rectangle 183"/>
                            <p:cNvSpPr/>
                            <p:nvPr/>
                          </p:nvSpPr>
                          <p:spPr>
                            <a:xfrm>
                              <a:off x="4038600" y="6054226"/>
                              <a:ext cx="74851" cy="117974"/>
                            </a:xfrm>
                            <a:prstGeom prst="rect">
                              <a:avLst/>
                            </a:prstGeom>
                            <a:ln w="3175"/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n-US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/>
                              <a:endParaRPr lang="en-US">
                                <a:solidFill>
                                  <a:prstClr val="black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cxnSp>
                          <p:nvCxnSpPr>
                            <p:cNvPr id="185" name="Straight Connector 184"/>
                            <p:cNvCxnSpPr>
                              <a:stCxn id="184" idx="0"/>
                              <a:endCxn id="184" idx="2"/>
                            </p:cNvCxnSpPr>
                            <p:nvPr/>
                          </p:nvCxnSpPr>
                          <p:spPr>
                            <a:xfrm>
                              <a:off x="4076026" y="6054226"/>
                              <a:ext cx="0" cy="117974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86" name="Straight Connector 185"/>
                            <p:cNvCxnSpPr>
                              <a:stCxn id="184" idx="1"/>
                              <a:endCxn id="184" idx="3"/>
                            </p:cNvCxnSpPr>
                            <p:nvPr/>
                          </p:nvCxnSpPr>
                          <p:spPr>
                            <a:xfrm>
                              <a:off x="4038600" y="6113213"/>
                              <a:ext cx="74851" cy="0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76" name="Group 175"/>
                          <p:cNvGrpSpPr/>
                          <p:nvPr/>
                        </p:nvGrpSpPr>
                        <p:grpSpPr>
                          <a:xfrm>
                            <a:off x="4131873" y="6270922"/>
                            <a:ext cx="74851" cy="117974"/>
                            <a:chOff x="4038600" y="6054226"/>
                            <a:chExt cx="74851" cy="117974"/>
                          </a:xfrm>
                        </p:grpSpPr>
                        <p:sp>
                          <p:nvSpPr>
                            <p:cNvPr id="181" name="Rectangle 180"/>
                            <p:cNvSpPr/>
                            <p:nvPr/>
                          </p:nvSpPr>
                          <p:spPr>
                            <a:xfrm>
                              <a:off x="4038600" y="6054226"/>
                              <a:ext cx="74851" cy="117974"/>
                            </a:xfrm>
                            <a:prstGeom prst="rect">
                              <a:avLst/>
                            </a:prstGeom>
                            <a:ln w="3175"/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n-US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/>
                              <a:endParaRPr lang="en-US">
                                <a:solidFill>
                                  <a:prstClr val="black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cxnSp>
                          <p:nvCxnSpPr>
                            <p:cNvPr id="182" name="Straight Connector 181"/>
                            <p:cNvCxnSpPr>
                              <a:stCxn id="181" idx="0"/>
                              <a:endCxn id="181" idx="2"/>
                            </p:cNvCxnSpPr>
                            <p:nvPr/>
                          </p:nvCxnSpPr>
                          <p:spPr>
                            <a:xfrm>
                              <a:off x="4076026" y="6054226"/>
                              <a:ext cx="0" cy="117974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83" name="Straight Connector 182"/>
                            <p:cNvCxnSpPr>
                              <a:stCxn id="181" idx="1"/>
                              <a:endCxn id="181" idx="3"/>
                            </p:cNvCxnSpPr>
                            <p:nvPr/>
                          </p:nvCxnSpPr>
                          <p:spPr>
                            <a:xfrm>
                              <a:off x="4038600" y="6113213"/>
                              <a:ext cx="74851" cy="0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77" name="Group 176"/>
                          <p:cNvGrpSpPr/>
                          <p:nvPr/>
                        </p:nvGrpSpPr>
                        <p:grpSpPr>
                          <a:xfrm>
                            <a:off x="4228832" y="6270922"/>
                            <a:ext cx="74851" cy="117974"/>
                            <a:chOff x="4038600" y="6054226"/>
                            <a:chExt cx="74851" cy="117974"/>
                          </a:xfrm>
                        </p:grpSpPr>
                        <p:sp>
                          <p:nvSpPr>
                            <p:cNvPr id="178" name="Rectangle 177"/>
                            <p:cNvSpPr/>
                            <p:nvPr/>
                          </p:nvSpPr>
                          <p:spPr>
                            <a:xfrm>
                              <a:off x="4038600" y="6054226"/>
                              <a:ext cx="74851" cy="117974"/>
                            </a:xfrm>
                            <a:prstGeom prst="rect">
                              <a:avLst/>
                            </a:prstGeom>
                            <a:ln w="3175"/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n-US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/>
                              <a:endParaRPr lang="en-US">
                                <a:solidFill>
                                  <a:prstClr val="black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cxnSp>
                          <p:nvCxnSpPr>
                            <p:cNvPr id="179" name="Straight Connector 178"/>
                            <p:cNvCxnSpPr>
                              <a:stCxn id="178" idx="0"/>
                              <a:endCxn id="178" idx="2"/>
                            </p:cNvCxnSpPr>
                            <p:nvPr/>
                          </p:nvCxnSpPr>
                          <p:spPr>
                            <a:xfrm>
                              <a:off x="4076026" y="6054226"/>
                              <a:ext cx="0" cy="117974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80" name="Straight Connector 179"/>
                            <p:cNvCxnSpPr>
                              <a:stCxn id="178" idx="1"/>
                              <a:endCxn id="178" idx="3"/>
                            </p:cNvCxnSpPr>
                            <p:nvPr/>
                          </p:nvCxnSpPr>
                          <p:spPr>
                            <a:xfrm>
                              <a:off x="4038600" y="6113213"/>
                              <a:ext cx="74851" cy="0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</p:grpSp>
                <p:grpSp>
                  <p:nvGrpSpPr>
                    <p:cNvPr id="88" name="Group 87"/>
                    <p:cNvGrpSpPr/>
                    <p:nvPr/>
                  </p:nvGrpSpPr>
                  <p:grpSpPr>
                    <a:xfrm>
                      <a:off x="3995646" y="5866334"/>
                      <a:ext cx="957354" cy="574173"/>
                      <a:chOff x="3995646" y="5866334"/>
                      <a:chExt cx="957354" cy="574173"/>
                    </a:xfrm>
                  </p:grpSpPr>
                  <p:sp>
                    <p:nvSpPr>
                      <p:cNvPr id="104" name="Cube 103"/>
                      <p:cNvSpPr/>
                      <p:nvPr/>
                    </p:nvSpPr>
                    <p:spPr>
                      <a:xfrm>
                        <a:off x="3995646" y="5866334"/>
                        <a:ext cx="957354" cy="574173"/>
                      </a:xfrm>
                      <a:prstGeom prst="cube">
                        <a:avLst/>
                      </a:prstGeom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105" name="Group 104"/>
                      <p:cNvGrpSpPr/>
                      <p:nvPr/>
                    </p:nvGrpSpPr>
                    <p:grpSpPr>
                      <a:xfrm>
                        <a:off x="4360067" y="6285059"/>
                        <a:ext cx="88104" cy="155448"/>
                        <a:chOff x="4337780" y="6285059"/>
                        <a:chExt cx="88104" cy="155448"/>
                      </a:xfrm>
                    </p:grpSpPr>
                    <p:sp>
                      <p:nvSpPr>
                        <p:cNvPr id="167" name="Rectangle 166"/>
                        <p:cNvSpPr/>
                        <p:nvPr/>
                      </p:nvSpPr>
                      <p:spPr>
                        <a:xfrm>
                          <a:off x="4337780" y="6285059"/>
                          <a:ext cx="88104" cy="155448"/>
                        </a:xfrm>
                        <a:prstGeom prst="rect">
                          <a:avLst/>
                        </a:prstGeom>
                        <a:ln w="3175"/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68" name="Oval 167"/>
                        <p:cNvSpPr/>
                        <p:nvPr/>
                      </p:nvSpPr>
                      <p:spPr>
                        <a:xfrm>
                          <a:off x="4401312" y="6358702"/>
                          <a:ext cx="18288" cy="18288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5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1">
                          <a:schemeClr val="dk1"/>
                        </a:lnRef>
                        <a:fillRef idx="3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06" name="Group 105"/>
                      <p:cNvGrpSpPr/>
                      <p:nvPr/>
                    </p:nvGrpSpPr>
                    <p:grpSpPr>
                      <a:xfrm>
                        <a:off x="4038600" y="6103143"/>
                        <a:ext cx="736163" cy="117974"/>
                        <a:chOff x="4038600" y="6054226"/>
                        <a:chExt cx="736163" cy="117974"/>
                      </a:xfrm>
                    </p:grpSpPr>
                    <p:grpSp>
                      <p:nvGrpSpPr>
                        <p:cNvPr id="133" name="Group 132"/>
                        <p:cNvGrpSpPr/>
                        <p:nvPr/>
                      </p:nvGrpSpPr>
                      <p:grpSpPr>
                        <a:xfrm>
                          <a:off x="4038600" y="6054226"/>
                          <a:ext cx="357544" cy="117974"/>
                          <a:chOff x="4038600" y="6054226"/>
                          <a:chExt cx="357544" cy="117974"/>
                        </a:xfrm>
                      </p:grpSpPr>
                      <p:grpSp>
                        <p:nvGrpSpPr>
                          <p:cNvPr id="151" name="Group 150"/>
                          <p:cNvGrpSpPr/>
                          <p:nvPr/>
                        </p:nvGrpSpPr>
                        <p:grpSpPr>
                          <a:xfrm>
                            <a:off x="4038600" y="6054226"/>
                            <a:ext cx="74851" cy="117974"/>
                            <a:chOff x="4038600" y="6054226"/>
                            <a:chExt cx="74851" cy="117974"/>
                          </a:xfrm>
                        </p:grpSpPr>
                        <p:sp>
                          <p:nvSpPr>
                            <p:cNvPr id="164" name="Rectangle 163"/>
                            <p:cNvSpPr/>
                            <p:nvPr/>
                          </p:nvSpPr>
                          <p:spPr>
                            <a:xfrm>
                              <a:off x="4038600" y="6054226"/>
                              <a:ext cx="74851" cy="117974"/>
                            </a:xfrm>
                            <a:prstGeom prst="rect">
                              <a:avLst/>
                            </a:prstGeom>
                            <a:ln w="3175"/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n-US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/>
                              <a:endParaRPr lang="en-US">
                                <a:solidFill>
                                  <a:prstClr val="black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cxnSp>
                          <p:nvCxnSpPr>
                            <p:cNvPr id="165" name="Straight Connector 164"/>
                            <p:cNvCxnSpPr>
                              <a:stCxn id="164" idx="0"/>
                              <a:endCxn id="164" idx="2"/>
                            </p:cNvCxnSpPr>
                            <p:nvPr/>
                          </p:nvCxnSpPr>
                          <p:spPr>
                            <a:xfrm>
                              <a:off x="4076026" y="6054226"/>
                              <a:ext cx="0" cy="117974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6" name="Straight Connector 165"/>
                            <p:cNvCxnSpPr>
                              <a:stCxn id="164" idx="1"/>
                              <a:endCxn id="164" idx="3"/>
                            </p:cNvCxnSpPr>
                            <p:nvPr/>
                          </p:nvCxnSpPr>
                          <p:spPr>
                            <a:xfrm>
                              <a:off x="4038600" y="6113213"/>
                              <a:ext cx="74851" cy="0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52" name="Group 151"/>
                          <p:cNvGrpSpPr/>
                          <p:nvPr/>
                        </p:nvGrpSpPr>
                        <p:grpSpPr>
                          <a:xfrm>
                            <a:off x="4131467" y="6054226"/>
                            <a:ext cx="74851" cy="117974"/>
                            <a:chOff x="4038600" y="6054226"/>
                            <a:chExt cx="74851" cy="117974"/>
                          </a:xfrm>
                        </p:grpSpPr>
                        <p:sp>
                          <p:nvSpPr>
                            <p:cNvPr id="161" name="Rectangle 160"/>
                            <p:cNvSpPr/>
                            <p:nvPr/>
                          </p:nvSpPr>
                          <p:spPr>
                            <a:xfrm>
                              <a:off x="4038600" y="6054226"/>
                              <a:ext cx="74851" cy="117974"/>
                            </a:xfrm>
                            <a:prstGeom prst="rect">
                              <a:avLst/>
                            </a:prstGeom>
                            <a:ln w="3175"/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n-US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/>
                              <a:endParaRPr lang="en-US">
                                <a:solidFill>
                                  <a:prstClr val="black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cxnSp>
                          <p:nvCxnSpPr>
                            <p:cNvPr id="162" name="Straight Connector 161"/>
                            <p:cNvCxnSpPr>
                              <a:stCxn id="161" idx="0"/>
                              <a:endCxn id="161" idx="2"/>
                            </p:cNvCxnSpPr>
                            <p:nvPr/>
                          </p:nvCxnSpPr>
                          <p:spPr>
                            <a:xfrm>
                              <a:off x="4076026" y="6054226"/>
                              <a:ext cx="0" cy="117974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3" name="Straight Connector 162"/>
                            <p:cNvCxnSpPr>
                              <a:stCxn id="161" idx="1"/>
                              <a:endCxn id="161" idx="3"/>
                            </p:cNvCxnSpPr>
                            <p:nvPr/>
                          </p:nvCxnSpPr>
                          <p:spPr>
                            <a:xfrm>
                              <a:off x="4038600" y="6113213"/>
                              <a:ext cx="74851" cy="0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53" name="Group 152"/>
                          <p:cNvGrpSpPr/>
                          <p:nvPr/>
                        </p:nvGrpSpPr>
                        <p:grpSpPr>
                          <a:xfrm>
                            <a:off x="4228426" y="6054226"/>
                            <a:ext cx="74851" cy="117974"/>
                            <a:chOff x="4038600" y="6054226"/>
                            <a:chExt cx="74851" cy="117974"/>
                          </a:xfrm>
                        </p:grpSpPr>
                        <p:sp>
                          <p:nvSpPr>
                            <p:cNvPr id="158" name="Rectangle 157"/>
                            <p:cNvSpPr/>
                            <p:nvPr/>
                          </p:nvSpPr>
                          <p:spPr>
                            <a:xfrm>
                              <a:off x="4038600" y="6054226"/>
                              <a:ext cx="74851" cy="117974"/>
                            </a:xfrm>
                            <a:prstGeom prst="rect">
                              <a:avLst/>
                            </a:prstGeom>
                            <a:ln w="3175"/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n-US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/>
                              <a:endParaRPr lang="en-US">
                                <a:solidFill>
                                  <a:prstClr val="black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cxnSp>
                          <p:nvCxnSpPr>
                            <p:cNvPr id="159" name="Straight Connector 158"/>
                            <p:cNvCxnSpPr>
                              <a:stCxn id="158" idx="0"/>
                              <a:endCxn id="158" idx="2"/>
                            </p:cNvCxnSpPr>
                            <p:nvPr/>
                          </p:nvCxnSpPr>
                          <p:spPr>
                            <a:xfrm>
                              <a:off x="4076026" y="6054226"/>
                              <a:ext cx="0" cy="117974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0" name="Straight Connector 159"/>
                            <p:cNvCxnSpPr>
                              <a:stCxn id="158" idx="1"/>
                              <a:endCxn id="158" idx="3"/>
                            </p:cNvCxnSpPr>
                            <p:nvPr/>
                          </p:nvCxnSpPr>
                          <p:spPr>
                            <a:xfrm>
                              <a:off x="4038600" y="6113213"/>
                              <a:ext cx="74851" cy="0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54" name="Group 153"/>
                          <p:cNvGrpSpPr/>
                          <p:nvPr/>
                        </p:nvGrpSpPr>
                        <p:grpSpPr>
                          <a:xfrm>
                            <a:off x="4321293" y="6054226"/>
                            <a:ext cx="74851" cy="117974"/>
                            <a:chOff x="4038600" y="6054226"/>
                            <a:chExt cx="74851" cy="117974"/>
                          </a:xfrm>
                        </p:grpSpPr>
                        <p:sp>
                          <p:nvSpPr>
                            <p:cNvPr id="155" name="Rectangle 154"/>
                            <p:cNvSpPr/>
                            <p:nvPr/>
                          </p:nvSpPr>
                          <p:spPr>
                            <a:xfrm>
                              <a:off x="4038600" y="6054226"/>
                              <a:ext cx="74851" cy="117974"/>
                            </a:xfrm>
                            <a:prstGeom prst="rect">
                              <a:avLst/>
                            </a:prstGeom>
                            <a:ln w="3175"/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n-US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/>
                              <a:endParaRPr lang="en-US">
                                <a:solidFill>
                                  <a:prstClr val="black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cxnSp>
                          <p:nvCxnSpPr>
                            <p:cNvPr id="156" name="Straight Connector 155"/>
                            <p:cNvCxnSpPr>
                              <a:stCxn id="155" idx="0"/>
                              <a:endCxn id="155" idx="2"/>
                            </p:cNvCxnSpPr>
                            <p:nvPr/>
                          </p:nvCxnSpPr>
                          <p:spPr>
                            <a:xfrm>
                              <a:off x="4076026" y="6054226"/>
                              <a:ext cx="0" cy="117974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7" name="Straight Connector 156"/>
                            <p:cNvCxnSpPr>
                              <a:stCxn id="155" idx="1"/>
                              <a:endCxn id="155" idx="3"/>
                            </p:cNvCxnSpPr>
                            <p:nvPr/>
                          </p:nvCxnSpPr>
                          <p:spPr>
                            <a:xfrm>
                              <a:off x="4038600" y="6113213"/>
                              <a:ext cx="74851" cy="0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grpSp>
                      <p:nvGrpSpPr>
                        <p:cNvPr id="134" name="Group 133"/>
                        <p:cNvGrpSpPr/>
                        <p:nvPr/>
                      </p:nvGrpSpPr>
                      <p:grpSpPr>
                        <a:xfrm>
                          <a:off x="4417219" y="6054226"/>
                          <a:ext cx="357544" cy="117974"/>
                          <a:chOff x="4038600" y="6054226"/>
                          <a:chExt cx="357544" cy="117974"/>
                        </a:xfrm>
                      </p:grpSpPr>
                      <p:grpSp>
                        <p:nvGrpSpPr>
                          <p:cNvPr id="135" name="Group 134"/>
                          <p:cNvGrpSpPr/>
                          <p:nvPr/>
                        </p:nvGrpSpPr>
                        <p:grpSpPr>
                          <a:xfrm>
                            <a:off x="4038600" y="6054226"/>
                            <a:ext cx="74851" cy="117974"/>
                            <a:chOff x="4038600" y="6054226"/>
                            <a:chExt cx="74851" cy="117974"/>
                          </a:xfrm>
                        </p:grpSpPr>
                        <p:sp>
                          <p:nvSpPr>
                            <p:cNvPr id="148" name="Rectangle 147"/>
                            <p:cNvSpPr/>
                            <p:nvPr/>
                          </p:nvSpPr>
                          <p:spPr>
                            <a:xfrm>
                              <a:off x="4038600" y="6054226"/>
                              <a:ext cx="74851" cy="117974"/>
                            </a:xfrm>
                            <a:prstGeom prst="rect">
                              <a:avLst/>
                            </a:prstGeom>
                            <a:ln w="3175"/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n-US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/>
                              <a:endParaRPr lang="en-US">
                                <a:solidFill>
                                  <a:prstClr val="black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cxnSp>
                          <p:nvCxnSpPr>
                            <p:cNvPr id="149" name="Straight Connector 148"/>
                            <p:cNvCxnSpPr>
                              <a:stCxn id="148" idx="0"/>
                              <a:endCxn id="148" idx="2"/>
                            </p:cNvCxnSpPr>
                            <p:nvPr/>
                          </p:nvCxnSpPr>
                          <p:spPr>
                            <a:xfrm>
                              <a:off x="4076026" y="6054226"/>
                              <a:ext cx="0" cy="117974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0" name="Straight Connector 149"/>
                            <p:cNvCxnSpPr>
                              <a:stCxn id="148" idx="1"/>
                              <a:endCxn id="148" idx="3"/>
                            </p:cNvCxnSpPr>
                            <p:nvPr/>
                          </p:nvCxnSpPr>
                          <p:spPr>
                            <a:xfrm>
                              <a:off x="4038600" y="6113213"/>
                              <a:ext cx="74851" cy="0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36" name="Group 135"/>
                          <p:cNvGrpSpPr/>
                          <p:nvPr/>
                        </p:nvGrpSpPr>
                        <p:grpSpPr>
                          <a:xfrm>
                            <a:off x="4131467" y="6054226"/>
                            <a:ext cx="74851" cy="117974"/>
                            <a:chOff x="4038600" y="6054226"/>
                            <a:chExt cx="74851" cy="117974"/>
                          </a:xfrm>
                        </p:grpSpPr>
                        <p:sp>
                          <p:nvSpPr>
                            <p:cNvPr id="145" name="Rectangle 144"/>
                            <p:cNvSpPr/>
                            <p:nvPr/>
                          </p:nvSpPr>
                          <p:spPr>
                            <a:xfrm>
                              <a:off x="4038600" y="6054226"/>
                              <a:ext cx="74851" cy="117974"/>
                            </a:xfrm>
                            <a:prstGeom prst="rect">
                              <a:avLst/>
                            </a:prstGeom>
                            <a:ln w="3175"/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n-US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/>
                              <a:endParaRPr lang="en-US">
                                <a:solidFill>
                                  <a:prstClr val="black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cxnSp>
                          <p:nvCxnSpPr>
                            <p:cNvPr id="146" name="Straight Connector 145"/>
                            <p:cNvCxnSpPr>
                              <a:stCxn id="145" idx="0"/>
                              <a:endCxn id="145" idx="2"/>
                            </p:cNvCxnSpPr>
                            <p:nvPr/>
                          </p:nvCxnSpPr>
                          <p:spPr>
                            <a:xfrm>
                              <a:off x="4076026" y="6054226"/>
                              <a:ext cx="0" cy="117974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7" name="Straight Connector 146"/>
                            <p:cNvCxnSpPr>
                              <a:stCxn id="145" idx="1"/>
                              <a:endCxn id="145" idx="3"/>
                            </p:cNvCxnSpPr>
                            <p:nvPr/>
                          </p:nvCxnSpPr>
                          <p:spPr>
                            <a:xfrm>
                              <a:off x="4038600" y="6113213"/>
                              <a:ext cx="74851" cy="0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37" name="Group 136"/>
                          <p:cNvGrpSpPr/>
                          <p:nvPr/>
                        </p:nvGrpSpPr>
                        <p:grpSpPr>
                          <a:xfrm>
                            <a:off x="4228426" y="6054226"/>
                            <a:ext cx="74851" cy="117974"/>
                            <a:chOff x="4038600" y="6054226"/>
                            <a:chExt cx="74851" cy="117974"/>
                          </a:xfrm>
                        </p:grpSpPr>
                        <p:sp>
                          <p:nvSpPr>
                            <p:cNvPr id="142" name="Rectangle 141"/>
                            <p:cNvSpPr/>
                            <p:nvPr/>
                          </p:nvSpPr>
                          <p:spPr>
                            <a:xfrm>
                              <a:off x="4038600" y="6054226"/>
                              <a:ext cx="74851" cy="117974"/>
                            </a:xfrm>
                            <a:prstGeom prst="rect">
                              <a:avLst/>
                            </a:prstGeom>
                            <a:ln w="3175"/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n-US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/>
                              <a:endParaRPr lang="en-US">
                                <a:solidFill>
                                  <a:prstClr val="black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cxnSp>
                          <p:nvCxnSpPr>
                            <p:cNvPr id="143" name="Straight Connector 142"/>
                            <p:cNvCxnSpPr>
                              <a:stCxn id="142" idx="0"/>
                              <a:endCxn id="142" idx="2"/>
                            </p:cNvCxnSpPr>
                            <p:nvPr/>
                          </p:nvCxnSpPr>
                          <p:spPr>
                            <a:xfrm>
                              <a:off x="4076026" y="6054226"/>
                              <a:ext cx="0" cy="117974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4" name="Straight Connector 143"/>
                            <p:cNvCxnSpPr>
                              <a:stCxn id="142" idx="1"/>
                              <a:endCxn id="142" idx="3"/>
                            </p:cNvCxnSpPr>
                            <p:nvPr/>
                          </p:nvCxnSpPr>
                          <p:spPr>
                            <a:xfrm>
                              <a:off x="4038600" y="6113213"/>
                              <a:ext cx="74851" cy="0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38" name="Group 137"/>
                          <p:cNvGrpSpPr/>
                          <p:nvPr/>
                        </p:nvGrpSpPr>
                        <p:grpSpPr>
                          <a:xfrm>
                            <a:off x="4321293" y="6054226"/>
                            <a:ext cx="74851" cy="117974"/>
                            <a:chOff x="4038600" y="6054226"/>
                            <a:chExt cx="74851" cy="117974"/>
                          </a:xfrm>
                        </p:grpSpPr>
                        <p:sp>
                          <p:nvSpPr>
                            <p:cNvPr id="139" name="Rectangle 138"/>
                            <p:cNvSpPr/>
                            <p:nvPr/>
                          </p:nvSpPr>
                          <p:spPr>
                            <a:xfrm>
                              <a:off x="4038600" y="6054226"/>
                              <a:ext cx="74851" cy="117974"/>
                            </a:xfrm>
                            <a:prstGeom prst="rect">
                              <a:avLst/>
                            </a:prstGeom>
                            <a:ln w="3175"/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n-US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dk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/>
                              <a:endParaRPr lang="en-US">
                                <a:solidFill>
                                  <a:prstClr val="black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cxnSp>
                          <p:nvCxnSpPr>
                            <p:cNvPr id="140" name="Straight Connector 139"/>
                            <p:cNvCxnSpPr>
                              <a:stCxn id="139" idx="0"/>
                              <a:endCxn id="139" idx="2"/>
                            </p:cNvCxnSpPr>
                            <p:nvPr/>
                          </p:nvCxnSpPr>
                          <p:spPr>
                            <a:xfrm>
                              <a:off x="4076026" y="6054226"/>
                              <a:ext cx="0" cy="117974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1" name="Straight Connector 140"/>
                            <p:cNvCxnSpPr>
                              <a:stCxn id="139" idx="1"/>
                              <a:endCxn id="139" idx="3"/>
                            </p:cNvCxnSpPr>
                            <p:nvPr/>
                          </p:nvCxnSpPr>
                          <p:spPr>
                            <a:xfrm>
                              <a:off x="4038600" y="6113213"/>
                              <a:ext cx="74851" cy="0"/>
                            </a:xfrm>
                            <a:prstGeom prst="line">
                              <a:avLst/>
                            </a:prstGeom>
                            <a:ln w="3175"/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107" name="Group 106"/>
                      <p:cNvGrpSpPr/>
                      <p:nvPr/>
                    </p:nvGrpSpPr>
                    <p:grpSpPr>
                      <a:xfrm>
                        <a:off x="4039006" y="6285059"/>
                        <a:ext cx="264677" cy="117974"/>
                        <a:chOff x="4039006" y="6270922"/>
                        <a:chExt cx="264677" cy="117974"/>
                      </a:xfrm>
                    </p:grpSpPr>
                    <p:grpSp>
                      <p:nvGrpSpPr>
                        <p:cNvPr id="121" name="Group 120"/>
                        <p:cNvGrpSpPr/>
                        <p:nvPr/>
                      </p:nvGrpSpPr>
                      <p:grpSpPr>
                        <a:xfrm>
                          <a:off x="4039006" y="6270922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130" name="Rectangle 129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/>
                            <a:endParaRPr lang="en-US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131" name="Straight Connector 130"/>
                          <p:cNvCxnSpPr>
                            <a:stCxn id="130" idx="0"/>
                            <a:endCxn id="130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2" name="Straight Connector 131"/>
                          <p:cNvCxnSpPr>
                            <a:stCxn id="130" idx="1"/>
                            <a:endCxn id="130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122" name="Group 121"/>
                        <p:cNvGrpSpPr/>
                        <p:nvPr/>
                      </p:nvGrpSpPr>
                      <p:grpSpPr>
                        <a:xfrm>
                          <a:off x="4131873" y="6270922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127" name="Rectangle 126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/>
                            <a:endParaRPr lang="en-US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128" name="Straight Connector 127"/>
                          <p:cNvCxnSpPr>
                            <a:stCxn id="127" idx="0"/>
                            <a:endCxn id="127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29" name="Straight Connector 128"/>
                          <p:cNvCxnSpPr>
                            <a:stCxn id="127" idx="1"/>
                            <a:endCxn id="127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123" name="Group 122"/>
                        <p:cNvGrpSpPr/>
                        <p:nvPr/>
                      </p:nvGrpSpPr>
                      <p:grpSpPr>
                        <a:xfrm>
                          <a:off x="4228832" y="6270922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124" name="Rectangle 123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/>
                            <a:endParaRPr lang="en-US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125" name="Straight Connector 124"/>
                          <p:cNvCxnSpPr>
                            <a:stCxn id="124" idx="0"/>
                            <a:endCxn id="124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26" name="Straight Connector 125"/>
                          <p:cNvCxnSpPr>
                            <a:stCxn id="124" idx="1"/>
                            <a:endCxn id="124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108" name="Group 107"/>
                      <p:cNvGrpSpPr/>
                      <p:nvPr/>
                    </p:nvGrpSpPr>
                    <p:grpSpPr>
                      <a:xfrm>
                        <a:off x="4511228" y="6285059"/>
                        <a:ext cx="264677" cy="117974"/>
                        <a:chOff x="4039006" y="6270922"/>
                        <a:chExt cx="264677" cy="117974"/>
                      </a:xfrm>
                    </p:grpSpPr>
                    <p:grpSp>
                      <p:nvGrpSpPr>
                        <p:cNvPr id="109" name="Group 108"/>
                        <p:cNvGrpSpPr/>
                        <p:nvPr/>
                      </p:nvGrpSpPr>
                      <p:grpSpPr>
                        <a:xfrm>
                          <a:off x="4039006" y="6270922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118" name="Rectangle 117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/>
                            <a:endParaRPr lang="en-US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119" name="Straight Connector 118"/>
                          <p:cNvCxnSpPr>
                            <a:stCxn id="118" idx="0"/>
                            <a:endCxn id="118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20" name="Straight Connector 119"/>
                          <p:cNvCxnSpPr>
                            <a:stCxn id="118" idx="1"/>
                            <a:endCxn id="118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110" name="Group 109"/>
                        <p:cNvGrpSpPr/>
                        <p:nvPr/>
                      </p:nvGrpSpPr>
                      <p:grpSpPr>
                        <a:xfrm>
                          <a:off x="4131873" y="6270922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115" name="Rectangle 114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/>
                            <a:endParaRPr lang="en-US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116" name="Straight Connector 115"/>
                          <p:cNvCxnSpPr>
                            <a:stCxn id="115" idx="0"/>
                            <a:endCxn id="115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7" name="Straight Connector 116"/>
                          <p:cNvCxnSpPr>
                            <a:stCxn id="115" idx="1"/>
                            <a:endCxn id="115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111" name="Group 110"/>
                        <p:cNvGrpSpPr/>
                        <p:nvPr/>
                      </p:nvGrpSpPr>
                      <p:grpSpPr>
                        <a:xfrm>
                          <a:off x="4228832" y="6270922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112" name="Rectangle 111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/>
                            <a:endParaRPr lang="en-US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113" name="Straight Connector 112"/>
                          <p:cNvCxnSpPr>
                            <a:stCxn id="112" idx="0"/>
                            <a:endCxn id="112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4" name="Straight Connector 113"/>
                          <p:cNvCxnSpPr>
                            <a:stCxn id="112" idx="1"/>
                            <a:endCxn id="112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grpSp>
                  <p:nvGrpSpPr>
                    <p:cNvPr id="89" name="Group 88"/>
                    <p:cNvGrpSpPr/>
                    <p:nvPr/>
                  </p:nvGrpSpPr>
                  <p:grpSpPr>
                    <a:xfrm>
                      <a:off x="4811477" y="6100762"/>
                      <a:ext cx="472165" cy="337364"/>
                      <a:chOff x="4811477" y="6100762"/>
                      <a:chExt cx="472165" cy="337364"/>
                    </a:xfrm>
                  </p:grpSpPr>
                  <p:sp>
                    <p:nvSpPr>
                      <p:cNvPr id="90" name="Cube 89"/>
                      <p:cNvSpPr/>
                      <p:nvPr/>
                    </p:nvSpPr>
                    <p:spPr>
                      <a:xfrm>
                        <a:off x="4811477" y="6100762"/>
                        <a:ext cx="472165" cy="337364"/>
                      </a:xfrm>
                      <a:prstGeom prst="cube">
                        <a:avLst>
                          <a:gd name="adj" fmla="val 43522"/>
                        </a:avLst>
                      </a:prstGeom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91" name="Group 90"/>
                      <p:cNvGrpSpPr/>
                      <p:nvPr/>
                    </p:nvGrpSpPr>
                    <p:grpSpPr>
                      <a:xfrm>
                        <a:off x="4827452" y="6285059"/>
                        <a:ext cx="264677" cy="117974"/>
                        <a:chOff x="4038600" y="6054226"/>
                        <a:chExt cx="264677" cy="117974"/>
                      </a:xfrm>
                    </p:grpSpPr>
                    <p:grpSp>
                      <p:nvGrpSpPr>
                        <p:cNvPr id="92" name="Group 91"/>
                        <p:cNvGrpSpPr/>
                        <p:nvPr/>
                      </p:nvGrpSpPr>
                      <p:grpSpPr>
                        <a:xfrm>
                          <a:off x="4038600" y="6054226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101" name="Rectangle 100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/>
                            <a:endParaRPr lang="en-US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102" name="Straight Connector 101"/>
                          <p:cNvCxnSpPr>
                            <a:stCxn id="101" idx="0"/>
                            <a:endCxn id="101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3" name="Straight Connector 102"/>
                          <p:cNvCxnSpPr>
                            <a:stCxn id="101" idx="1"/>
                            <a:endCxn id="101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93" name="Group 92"/>
                        <p:cNvGrpSpPr/>
                        <p:nvPr/>
                      </p:nvGrpSpPr>
                      <p:grpSpPr>
                        <a:xfrm>
                          <a:off x="4131467" y="6054226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98" name="Rectangle 97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/>
                            <a:endParaRPr lang="en-US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99" name="Straight Connector 98"/>
                          <p:cNvCxnSpPr>
                            <a:stCxn id="98" idx="0"/>
                            <a:endCxn id="98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0" name="Straight Connector 99"/>
                          <p:cNvCxnSpPr>
                            <a:stCxn id="98" idx="1"/>
                            <a:endCxn id="98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94" name="Group 93"/>
                        <p:cNvGrpSpPr/>
                        <p:nvPr/>
                      </p:nvGrpSpPr>
                      <p:grpSpPr>
                        <a:xfrm>
                          <a:off x="4228426" y="6054226"/>
                          <a:ext cx="74851" cy="117974"/>
                          <a:chOff x="4038600" y="6054226"/>
                          <a:chExt cx="74851" cy="117974"/>
                        </a:xfrm>
                      </p:grpSpPr>
                      <p:sp>
                        <p:nvSpPr>
                          <p:cNvPr id="95" name="Rectangle 94"/>
                          <p:cNvSpPr/>
                          <p:nvPr/>
                        </p:nvSpPr>
                        <p:spPr>
                          <a:xfrm>
                            <a:off x="4038600" y="6054226"/>
                            <a:ext cx="74851" cy="117974"/>
                          </a:xfrm>
                          <a:prstGeom prst="rect">
                            <a:avLst/>
                          </a:prstGeom>
                          <a:ln w="3175"/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/>
                            <a:endParaRPr lang="en-US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96" name="Straight Connector 95"/>
                          <p:cNvCxnSpPr>
                            <a:stCxn id="95" idx="0"/>
                            <a:endCxn id="95" idx="2"/>
                          </p:cNvCxnSpPr>
                          <p:nvPr/>
                        </p:nvCxnSpPr>
                        <p:spPr>
                          <a:xfrm>
                            <a:off x="4076026" y="6054226"/>
                            <a:ext cx="0" cy="117974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7" name="Straight Connector 96"/>
                          <p:cNvCxnSpPr>
                            <a:stCxn id="95" idx="1"/>
                            <a:endCxn id="95" idx="3"/>
                          </p:cNvCxnSpPr>
                          <p:nvPr/>
                        </p:nvCxnSpPr>
                        <p:spPr>
                          <a:xfrm>
                            <a:off x="4038600" y="6113213"/>
                            <a:ext cx="74851" cy="0"/>
                          </a:xfrm>
                          <a:prstGeom prst="line">
                            <a:avLst/>
                          </a:prstGeom>
                          <a:ln w="3175"/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</p:grpSp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4533908" y="5707154"/>
                    <a:ext cx="291855" cy="229302"/>
                    <a:chOff x="4533908" y="5707154"/>
                    <a:chExt cx="291855" cy="229302"/>
                  </a:xfrm>
                </p:grpSpPr>
                <p:sp>
                  <p:nvSpPr>
                    <p:cNvPr id="84" name="Cube 83"/>
                    <p:cNvSpPr/>
                    <p:nvPr/>
                  </p:nvSpPr>
                  <p:spPr>
                    <a:xfrm>
                      <a:off x="4738480" y="5707856"/>
                      <a:ext cx="87283" cy="228600"/>
                    </a:xfrm>
                    <a:prstGeom prst="cube">
                      <a:avLst/>
                    </a:prstGeom>
                    <a:ln w="3175"/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5" name="Cube 84"/>
                    <p:cNvSpPr/>
                    <p:nvPr/>
                  </p:nvSpPr>
                  <p:spPr>
                    <a:xfrm>
                      <a:off x="4635304" y="5707155"/>
                      <a:ext cx="87283" cy="228600"/>
                    </a:xfrm>
                    <a:prstGeom prst="cube">
                      <a:avLst/>
                    </a:prstGeom>
                    <a:ln w="3175"/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6" name="Cube 85"/>
                    <p:cNvSpPr/>
                    <p:nvPr/>
                  </p:nvSpPr>
                  <p:spPr>
                    <a:xfrm>
                      <a:off x="4533908" y="5707154"/>
                      <a:ext cx="87284" cy="228600"/>
                    </a:xfrm>
                    <a:prstGeom prst="cube">
                      <a:avLst/>
                    </a:prstGeom>
                    <a:ln w="3175"/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83" name="Cube 82"/>
                  <p:cNvSpPr/>
                  <p:nvPr/>
                </p:nvSpPr>
                <p:spPr>
                  <a:xfrm>
                    <a:off x="3912029" y="5822155"/>
                    <a:ext cx="87283" cy="172653"/>
                  </a:xfrm>
                  <a:prstGeom prst="cube">
                    <a:avLst/>
                  </a:prstGeom>
                  <a:ln w="3175"/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3949363" y="5515232"/>
                  <a:ext cx="299677" cy="321687"/>
                  <a:chOff x="3949363" y="5515232"/>
                  <a:chExt cx="299677" cy="321687"/>
                </a:xfrm>
              </p:grpSpPr>
              <p:sp>
                <p:nvSpPr>
                  <p:cNvPr id="76" name="Cloud 75"/>
                  <p:cNvSpPr/>
                  <p:nvPr/>
                </p:nvSpPr>
                <p:spPr>
                  <a:xfrm>
                    <a:off x="3949363" y="5791200"/>
                    <a:ext cx="45719" cy="45719"/>
                  </a:xfrm>
                  <a:prstGeom prst="cloud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7" name="Cloud 76"/>
                  <p:cNvSpPr/>
                  <p:nvPr/>
                </p:nvSpPr>
                <p:spPr>
                  <a:xfrm>
                    <a:off x="3983836" y="5711191"/>
                    <a:ext cx="80551" cy="80009"/>
                  </a:xfrm>
                  <a:prstGeom prst="cloud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" name="Cloud 77"/>
                  <p:cNvSpPr/>
                  <p:nvPr/>
                </p:nvSpPr>
                <p:spPr>
                  <a:xfrm>
                    <a:off x="4074722" y="5663566"/>
                    <a:ext cx="76952" cy="95250"/>
                  </a:xfrm>
                  <a:prstGeom prst="cloud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9" name="Cloud 78"/>
                  <p:cNvSpPr/>
                  <p:nvPr/>
                </p:nvSpPr>
                <p:spPr>
                  <a:xfrm>
                    <a:off x="4020990" y="5562600"/>
                    <a:ext cx="92867" cy="114889"/>
                  </a:xfrm>
                  <a:prstGeom prst="cloud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0" name="Cloud 79"/>
                  <p:cNvSpPr/>
                  <p:nvPr/>
                </p:nvSpPr>
                <p:spPr>
                  <a:xfrm>
                    <a:off x="4151674" y="5515232"/>
                    <a:ext cx="97366" cy="148334"/>
                  </a:xfrm>
                  <a:prstGeom prst="cloud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4563718" y="5345842"/>
                  <a:ext cx="534864" cy="377062"/>
                  <a:chOff x="4563718" y="5345842"/>
                  <a:chExt cx="534864" cy="377062"/>
                </a:xfrm>
              </p:grpSpPr>
              <p:sp>
                <p:nvSpPr>
                  <p:cNvPr id="65" name="Cloud 64"/>
                  <p:cNvSpPr/>
                  <p:nvPr/>
                </p:nvSpPr>
                <p:spPr>
                  <a:xfrm>
                    <a:off x="4770480" y="5677185"/>
                    <a:ext cx="45719" cy="45719"/>
                  </a:xfrm>
                  <a:prstGeom prst="cloud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" name="Cloud 65"/>
                  <p:cNvSpPr/>
                  <p:nvPr/>
                </p:nvSpPr>
                <p:spPr>
                  <a:xfrm>
                    <a:off x="4804953" y="5597176"/>
                    <a:ext cx="80551" cy="80009"/>
                  </a:xfrm>
                  <a:prstGeom prst="cloud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7" name="Cloud 66"/>
                  <p:cNvSpPr/>
                  <p:nvPr/>
                </p:nvSpPr>
                <p:spPr>
                  <a:xfrm>
                    <a:off x="4663667" y="5677185"/>
                    <a:ext cx="45719" cy="45719"/>
                  </a:xfrm>
                  <a:prstGeom prst="cloud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8" name="Cloud 67"/>
                  <p:cNvSpPr/>
                  <p:nvPr/>
                </p:nvSpPr>
                <p:spPr>
                  <a:xfrm>
                    <a:off x="4698140" y="5597176"/>
                    <a:ext cx="80551" cy="80009"/>
                  </a:xfrm>
                  <a:prstGeom prst="cloud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9" name="Cloud 68"/>
                  <p:cNvSpPr/>
                  <p:nvPr/>
                </p:nvSpPr>
                <p:spPr>
                  <a:xfrm>
                    <a:off x="4792637" y="5473523"/>
                    <a:ext cx="137830" cy="124732"/>
                  </a:xfrm>
                  <a:prstGeom prst="cloud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0" name="Cloud 69"/>
                  <p:cNvSpPr/>
                  <p:nvPr/>
                </p:nvSpPr>
                <p:spPr>
                  <a:xfrm>
                    <a:off x="4563718" y="5677185"/>
                    <a:ext cx="45719" cy="45719"/>
                  </a:xfrm>
                  <a:prstGeom prst="cloud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1" name="Cloud 70"/>
                  <p:cNvSpPr/>
                  <p:nvPr/>
                </p:nvSpPr>
                <p:spPr>
                  <a:xfrm>
                    <a:off x="4598191" y="5597176"/>
                    <a:ext cx="80551" cy="80009"/>
                  </a:xfrm>
                  <a:prstGeom prst="cloud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" name="Cloud 71"/>
                  <p:cNvSpPr/>
                  <p:nvPr/>
                </p:nvSpPr>
                <p:spPr>
                  <a:xfrm>
                    <a:off x="4635345" y="5540787"/>
                    <a:ext cx="153681" cy="95250"/>
                  </a:xfrm>
                  <a:prstGeom prst="cloud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3" name="Cloud 72"/>
                  <p:cNvSpPr/>
                  <p:nvPr/>
                </p:nvSpPr>
                <p:spPr>
                  <a:xfrm>
                    <a:off x="4701054" y="5473523"/>
                    <a:ext cx="92867" cy="66218"/>
                  </a:xfrm>
                  <a:prstGeom prst="cloud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4" name="Cloud 73"/>
                  <p:cNvSpPr/>
                  <p:nvPr/>
                </p:nvSpPr>
                <p:spPr>
                  <a:xfrm>
                    <a:off x="4899154" y="5345842"/>
                    <a:ext cx="199428" cy="167505"/>
                  </a:xfrm>
                  <a:prstGeom prst="cloud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5" name="Cloud 74"/>
                  <p:cNvSpPr/>
                  <p:nvPr/>
                </p:nvSpPr>
                <p:spPr>
                  <a:xfrm>
                    <a:off x="4777672" y="5358634"/>
                    <a:ext cx="178971" cy="114889"/>
                  </a:xfrm>
                  <a:prstGeom prst="cloud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2" name="Group 11"/>
              <p:cNvGrpSpPr/>
              <p:nvPr/>
            </p:nvGrpSpPr>
            <p:grpSpPr>
              <a:xfrm>
                <a:off x="6629251" y="3306459"/>
                <a:ext cx="322938" cy="273850"/>
                <a:chOff x="5008391" y="5656421"/>
                <a:chExt cx="349045" cy="269558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5008391" y="5656421"/>
                  <a:ext cx="349045" cy="269558"/>
                  <a:chOff x="5867400" y="1219200"/>
                  <a:chExt cx="1066800" cy="762000"/>
                </a:xfrm>
              </p:grpSpPr>
              <p:sp>
                <p:nvSpPr>
                  <p:cNvPr id="60" name="Rounded Rectangle 59"/>
                  <p:cNvSpPr/>
                  <p:nvPr/>
                </p:nvSpPr>
                <p:spPr>
                  <a:xfrm>
                    <a:off x="5867400" y="1219200"/>
                    <a:ext cx="1066800" cy="762000"/>
                  </a:xfrm>
                  <a:prstGeom prst="roundRect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1" name="Rounded Rectangle 60"/>
                  <p:cNvSpPr/>
                  <p:nvPr/>
                </p:nvSpPr>
                <p:spPr>
                  <a:xfrm>
                    <a:off x="5868838" y="1219200"/>
                    <a:ext cx="1065362" cy="152400"/>
                  </a:xfrm>
                  <a:prstGeom prst="round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59" name="Picture 58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7305" l="0" r="100000">
                              <a14:foregroundMark x1="65625" y1="54286" x2="65625" y2="54286"/>
                              <a14:foregroundMark x1="56250" y1="14286" x2="56250" y2="14286"/>
                              <a14:backgroundMark x1="40625" y1="34286" x2="40625" y2="34286"/>
                              <a14:backgroundMark x1="31250" y1="65714" x2="31250" y2="65714"/>
                              <a14:backgroundMark x1="62500" y1="80000" x2="62500" y2="80000"/>
                              <a14:backgroundMark x1="68750" y1="37143" x2="68750" y2="37143"/>
                              <a14:backgroundMark x1="12500" y1="5714" x2="12500" y2="5714"/>
                              <a14:backgroundMark x1="87500" y1="8571" x2="87500" y2="8571"/>
                              <a14:backgroundMark x1="53125" y1="51429" x2="53125" y2="51429"/>
                            </a14:backgroundRemoval>
                          </a14:imgEffect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3933" y="5728579"/>
                  <a:ext cx="187163" cy="1651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 prstMaterial="dkEdge"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6850995" y="3314769"/>
                <a:ext cx="325401" cy="269968"/>
                <a:chOff x="5615779" y="5877639"/>
                <a:chExt cx="238861" cy="228759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5615779" y="5877639"/>
                  <a:ext cx="238861" cy="228759"/>
                  <a:chOff x="5615779" y="5877639"/>
                  <a:chExt cx="238861" cy="228759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9" name="Rounded Rectangle 18"/>
                  <p:cNvSpPr/>
                  <p:nvPr/>
                </p:nvSpPr>
                <p:spPr>
                  <a:xfrm>
                    <a:off x="5615779" y="5877639"/>
                    <a:ext cx="238861" cy="228759"/>
                  </a:xfrm>
                  <a:prstGeom prst="roundRect">
                    <a:avLst>
                      <a:gd name="adj" fmla="val 10446"/>
                    </a:avLst>
                  </a:prstGeom>
                  <a:ln w="3175"/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5638800" y="5888037"/>
                    <a:ext cx="196792" cy="210752"/>
                    <a:chOff x="5638800" y="5888037"/>
                    <a:chExt cx="196792" cy="210752"/>
                  </a:xfrm>
                </p:grpSpPr>
                <p:grpSp>
                  <p:nvGrpSpPr>
                    <p:cNvPr id="39" name="Group 38"/>
                    <p:cNvGrpSpPr/>
                    <p:nvPr/>
                  </p:nvGrpSpPr>
                  <p:grpSpPr>
                    <a:xfrm>
                      <a:off x="5638800" y="5888037"/>
                      <a:ext cx="59533" cy="207963"/>
                      <a:chOff x="5638800" y="5888037"/>
                      <a:chExt cx="59533" cy="207963"/>
                    </a:xfrm>
                  </p:grpSpPr>
                  <p:grpSp>
                    <p:nvGrpSpPr>
                      <p:cNvPr id="52" name="Group 51"/>
                      <p:cNvGrpSpPr/>
                      <p:nvPr/>
                    </p:nvGrpSpPr>
                    <p:grpSpPr>
                      <a:xfrm>
                        <a:off x="5638800" y="5888037"/>
                        <a:ext cx="19048" cy="207963"/>
                        <a:chOff x="5638800" y="5888037"/>
                        <a:chExt cx="19048" cy="207963"/>
                      </a:xfrm>
                    </p:grpSpPr>
                    <p:cxnSp>
                      <p:nvCxnSpPr>
                        <p:cNvPr id="56" name="Straight Connector 55"/>
                        <p:cNvCxnSpPr/>
                        <p:nvPr/>
                      </p:nvCxnSpPr>
                      <p:spPr>
                        <a:xfrm>
                          <a:off x="5638800" y="5888037"/>
                          <a:ext cx="0" cy="207963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" name="Straight Connector 56"/>
                        <p:cNvCxnSpPr/>
                        <p:nvPr/>
                      </p:nvCxnSpPr>
                      <p:spPr>
                        <a:xfrm>
                          <a:off x="5657848" y="5888037"/>
                          <a:ext cx="0" cy="207963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3" name="Group 52"/>
                      <p:cNvGrpSpPr/>
                      <p:nvPr/>
                    </p:nvGrpSpPr>
                    <p:grpSpPr>
                      <a:xfrm>
                        <a:off x="5679285" y="5888037"/>
                        <a:ext cx="19048" cy="207963"/>
                        <a:chOff x="5638800" y="5888037"/>
                        <a:chExt cx="19048" cy="207963"/>
                      </a:xfrm>
                    </p:grpSpPr>
                    <p:cxnSp>
                      <p:nvCxnSpPr>
                        <p:cNvPr id="54" name="Straight Connector 53"/>
                        <p:cNvCxnSpPr/>
                        <p:nvPr/>
                      </p:nvCxnSpPr>
                      <p:spPr>
                        <a:xfrm>
                          <a:off x="5638800" y="5888037"/>
                          <a:ext cx="0" cy="207963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Straight Connector 54"/>
                        <p:cNvCxnSpPr/>
                        <p:nvPr/>
                      </p:nvCxnSpPr>
                      <p:spPr>
                        <a:xfrm>
                          <a:off x="5657848" y="5888037"/>
                          <a:ext cx="0" cy="207963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5715000" y="5888037"/>
                      <a:ext cx="59533" cy="207963"/>
                      <a:chOff x="5638800" y="5888037"/>
                      <a:chExt cx="59533" cy="207963"/>
                    </a:xfrm>
                  </p:grpSpPr>
                  <p:grpSp>
                    <p:nvGrpSpPr>
                      <p:cNvPr id="46" name="Group 45"/>
                      <p:cNvGrpSpPr/>
                      <p:nvPr/>
                    </p:nvGrpSpPr>
                    <p:grpSpPr>
                      <a:xfrm>
                        <a:off x="5638800" y="5888037"/>
                        <a:ext cx="19048" cy="207963"/>
                        <a:chOff x="5638800" y="5888037"/>
                        <a:chExt cx="19048" cy="207963"/>
                      </a:xfrm>
                    </p:grpSpPr>
                    <p:cxnSp>
                      <p:nvCxnSpPr>
                        <p:cNvPr id="50" name="Straight Connector 49"/>
                        <p:cNvCxnSpPr/>
                        <p:nvPr/>
                      </p:nvCxnSpPr>
                      <p:spPr>
                        <a:xfrm>
                          <a:off x="5638800" y="5888037"/>
                          <a:ext cx="0" cy="207963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Straight Connector 50"/>
                        <p:cNvCxnSpPr/>
                        <p:nvPr/>
                      </p:nvCxnSpPr>
                      <p:spPr>
                        <a:xfrm>
                          <a:off x="5657848" y="5888037"/>
                          <a:ext cx="0" cy="207963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7" name="Group 46"/>
                      <p:cNvGrpSpPr/>
                      <p:nvPr/>
                    </p:nvGrpSpPr>
                    <p:grpSpPr>
                      <a:xfrm>
                        <a:off x="5679285" y="5888037"/>
                        <a:ext cx="19048" cy="207963"/>
                        <a:chOff x="5638800" y="5888037"/>
                        <a:chExt cx="19048" cy="207963"/>
                      </a:xfrm>
                    </p:grpSpPr>
                    <p:cxnSp>
                      <p:nvCxnSpPr>
                        <p:cNvPr id="48" name="Straight Connector 47"/>
                        <p:cNvCxnSpPr/>
                        <p:nvPr/>
                      </p:nvCxnSpPr>
                      <p:spPr>
                        <a:xfrm>
                          <a:off x="5638800" y="5888037"/>
                          <a:ext cx="0" cy="207963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" name="Straight Connector 48"/>
                        <p:cNvCxnSpPr/>
                        <p:nvPr/>
                      </p:nvCxnSpPr>
                      <p:spPr>
                        <a:xfrm>
                          <a:off x="5657848" y="5888037"/>
                          <a:ext cx="0" cy="207963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5795107" y="5890826"/>
                      <a:ext cx="40485" cy="207963"/>
                      <a:chOff x="5638800" y="5888037"/>
                      <a:chExt cx="40485" cy="207963"/>
                    </a:xfrm>
                  </p:grpSpPr>
                  <p:grpSp>
                    <p:nvGrpSpPr>
                      <p:cNvPr id="42" name="Group 41"/>
                      <p:cNvGrpSpPr/>
                      <p:nvPr/>
                    </p:nvGrpSpPr>
                    <p:grpSpPr>
                      <a:xfrm>
                        <a:off x="5638800" y="5888037"/>
                        <a:ext cx="19048" cy="207963"/>
                        <a:chOff x="5638800" y="5888037"/>
                        <a:chExt cx="19048" cy="207963"/>
                      </a:xfrm>
                    </p:grpSpPr>
                    <p:cxnSp>
                      <p:nvCxnSpPr>
                        <p:cNvPr id="44" name="Straight Connector 43"/>
                        <p:cNvCxnSpPr/>
                        <p:nvPr/>
                      </p:nvCxnSpPr>
                      <p:spPr>
                        <a:xfrm>
                          <a:off x="5638800" y="5888037"/>
                          <a:ext cx="0" cy="207963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" name="Straight Connector 44"/>
                        <p:cNvCxnSpPr/>
                        <p:nvPr/>
                      </p:nvCxnSpPr>
                      <p:spPr>
                        <a:xfrm>
                          <a:off x="5657848" y="5888037"/>
                          <a:ext cx="0" cy="207963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43" name="Straight Connector 42"/>
                      <p:cNvCxnSpPr/>
                      <p:nvPr/>
                    </p:nvCxnSpPr>
                    <p:spPr>
                      <a:xfrm>
                        <a:off x="5679285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 rot="16200000">
                    <a:off x="5643400" y="5879475"/>
                    <a:ext cx="177744" cy="231827"/>
                    <a:chOff x="5657848" y="5888037"/>
                    <a:chExt cx="177744" cy="210752"/>
                  </a:xfrm>
                </p:grpSpPr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5657848" y="5888037"/>
                      <a:ext cx="40485" cy="207963"/>
                      <a:chOff x="5657848" y="5888037"/>
                      <a:chExt cx="40485" cy="207963"/>
                    </a:xfrm>
                  </p:grpSpPr>
                  <p:cxnSp>
                    <p:nvCxnSpPr>
                      <p:cNvPr id="35" name="Straight Connector 34"/>
                      <p:cNvCxnSpPr/>
                      <p:nvPr/>
                    </p:nvCxnSpPr>
                    <p:spPr>
                      <a:xfrm>
                        <a:off x="5657848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6" name="Group 35"/>
                      <p:cNvGrpSpPr/>
                      <p:nvPr/>
                    </p:nvGrpSpPr>
                    <p:grpSpPr>
                      <a:xfrm>
                        <a:off x="5679285" y="5888037"/>
                        <a:ext cx="19048" cy="207963"/>
                        <a:chOff x="5638800" y="5888037"/>
                        <a:chExt cx="19048" cy="207963"/>
                      </a:xfrm>
                    </p:grpSpPr>
                    <p:cxnSp>
                      <p:nvCxnSpPr>
                        <p:cNvPr id="37" name="Straight Connector 36"/>
                        <p:cNvCxnSpPr/>
                        <p:nvPr/>
                      </p:nvCxnSpPr>
                      <p:spPr>
                        <a:xfrm>
                          <a:off x="5638800" y="5888037"/>
                          <a:ext cx="0" cy="207963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" name="Straight Connector 37"/>
                        <p:cNvCxnSpPr/>
                        <p:nvPr/>
                      </p:nvCxnSpPr>
                      <p:spPr>
                        <a:xfrm>
                          <a:off x="5657848" y="5888037"/>
                          <a:ext cx="0" cy="207963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5715000" y="5888037"/>
                      <a:ext cx="59533" cy="207963"/>
                      <a:chOff x="5638800" y="5888037"/>
                      <a:chExt cx="59533" cy="207963"/>
                    </a:xfrm>
                  </p:grpSpPr>
                  <p:grpSp>
                    <p:nvGrpSpPr>
                      <p:cNvPr id="29" name="Group 28"/>
                      <p:cNvGrpSpPr/>
                      <p:nvPr/>
                    </p:nvGrpSpPr>
                    <p:grpSpPr>
                      <a:xfrm>
                        <a:off x="5638800" y="5888037"/>
                        <a:ext cx="19048" cy="207963"/>
                        <a:chOff x="5638800" y="5888037"/>
                        <a:chExt cx="19048" cy="207963"/>
                      </a:xfrm>
                    </p:grpSpPr>
                    <p:cxnSp>
                      <p:nvCxnSpPr>
                        <p:cNvPr id="33" name="Straight Connector 32"/>
                        <p:cNvCxnSpPr/>
                        <p:nvPr/>
                      </p:nvCxnSpPr>
                      <p:spPr>
                        <a:xfrm>
                          <a:off x="5638800" y="5888037"/>
                          <a:ext cx="0" cy="207963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" name="Straight Connector 33"/>
                        <p:cNvCxnSpPr/>
                        <p:nvPr/>
                      </p:nvCxnSpPr>
                      <p:spPr>
                        <a:xfrm>
                          <a:off x="5657848" y="5888037"/>
                          <a:ext cx="0" cy="207963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0" name="Group 29"/>
                      <p:cNvGrpSpPr/>
                      <p:nvPr/>
                    </p:nvGrpSpPr>
                    <p:grpSpPr>
                      <a:xfrm>
                        <a:off x="5679285" y="5888037"/>
                        <a:ext cx="19048" cy="207963"/>
                        <a:chOff x="5638800" y="5888037"/>
                        <a:chExt cx="19048" cy="207963"/>
                      </a:xfrm>
                    </p:grpSpPr>
                    <p:cxnSp>
                      <p:nvCxnSpPr>
                        <p:cNvPr id="31" name="Straight Connector 30"/>
                        <p:cNvCxnSpPr/>
                        <p:nvPr/>
                      </p:nvCxnSpPr>
                      <p:spPr>
                        <a:xfrm>
                          <a:off x="5638800" y="5888037"/>
                          <a:ext cx="0" cy="207963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" name="Straight Connector 31"/>
                        <p:cNvCxnSpPr/>
                        <p:nvPr/>
                      </p:nvCxnSpPr>
                      <p:spPr>
                        <a:xfrm>
                          <a:off x="5657848" y="5888037"/>
                          <a:ext cx="0" cy="207963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5795107" y="5890826"/>
                      <a:ext cx="40485" cy="207963"/>
                      <a:chOff x="5638800" y="5888037"/>
                      <a:chExt cx="40485" cy="207963"/>
                    </a:xfrm>
                  </p:grpSpPr>
                  <p:grpSp>
                    <p:nvGrpSpPr>
                      <p:cNvPr id="25" name="Group 24"/>
                      <p:cNvGrpSpPr/>
                      <p:nvPr/>
                    </p:nvGrpSpPr>
                    <p:grpSpPr>
                      <a:xfrm>
                        <a:off x="5638800" y="5888037"/>
                        <a:ext cx="19048" cy="207963"/>
                        <a:chOff x="5638800" y="5888037"/>
                        <a:chExt cx="19048" cy="207963"/>
                      </a:xfrm>
                    </p:grpSpPr>
                    <p:cxnSp>
                      <p:nvCxnSpPr>
                        <p:cNvPr id="27" name="Straight Connector 26"/>
                        <p:cNvCxnSpPr/>
                        <p:nvPr/>
                      </p:nvCxnSpPr>
                      <p:spPr>
                        <a:xfrm>
                          <a:off x="5638800" y="5888037"/>
                          <a:ext cx="0" cy="207963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" name="Straight Connector 27"/>
                        <p:cNvCxnSpPr/>
                        <p:nvPr/>
                      </p:nvCxnSpPr>
                      <p:spPr>
                        <a:xfrm>
                          <a:off x="5657848" y="5888037"/>
                          <a:ext cx="0" cy="207963"/>
                        </a:xfrm>
                        <a:prstGeom prst="line">
                          <a:avLst/>
                        </a:prstGeom>
                        <a:ln w="3175"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>
                        <a:off x="5679285" y="5888037"/>
                        <a:ext cx="0" cy="20796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4"/>
                      </a:lnRef>
                      <a:fillRef idx="0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pic>
              <p:nvPicPr>
                <p:cNvPr id="18" name="Picture 1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97305" l="0" r="100000">
                              <a14:backgroundMark x1="70588" y1="38235" x2="70588" y2="38235"/>
                              <a14:backgroundMark x1="38235" y1="29412" x2="38235" y2="29412"/>
                              <a14:backgroundMark x1="67647" y1="73529" x2="67647" y2="73529"/>
                              <a14:backgroundMark x1="32353" y1="61765" x2="32353" y2="61765"/>
                              <a14:backgroundMark x1="17647" y1="8824" x2="17647" y2="8824"/>
                              <a14:backgroundMark x1="88235" y1="5882" x2="88235" y2="5882"/>
                              <a14:backgroundMark x1="52941" y1="50000" x2="52941" y2="50000"/>
                            </a14:backgroundRemoval>
                          </a14:imgEffect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1990" y="5921179"/>
                  <a:ext cx="141260" cy="1416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 prstMaterial="dkEdge"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709455" y="3159044"/>
                <a:ext cx="410555" cy="245915"/>
                <a:chOff x="5215373" y="5732397"/>
                <a:chExt cx="325744" cy="200725"/>
              </a:xfrm>
            </p:grpSpPr>
            <p:sp>
              <p:nvSpPr>
                <p:cNvPr id="15" name="Cloud 14"/>
                <p:cNvSpPr/>
                <p:nvPr/>
              </p:nvSpPr>
              <p:spPr>
                <a:xfrm>
                  <a:off x="5215373" y="5732397"/>
                  <a:ext cx="325744" cy="200725"/>
                </a:xfrm>
                <a:prstGeom prst="cloud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16" name="Picture 1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97305" l="0" r="100000">
                              <a14:backgroundMark x1="75676" y1="37838" x2="75676" y2="37838"/>
                              <a14:backgroundMark x1="89189" y1="10811" x2="89189" y2="10811"/>
                              <a14:backgroundMark x1="18919" y1="8108" x2="18919" y2="8108"/>
                              <a14:backgroundMark x1="35135" y1="29730" x2="35135" y2="29730"/>
                              <a14:backgroundMark x1="62162" y1="75676" x2="62162" y2="75676"/>
                              <a14:backgroundMark x1="29730" y1="62162" x2="29730" y2="62162"/>
                              <a14:backgroundMark x1="51351" y1="51351" x2="51351" y2="51351"/>
                              <a14:backgroundMark x1="56757" y1="2703" x2="56757" y2="2703"/>
                              <a14:backgroundMark x1="2703" y1="59459" x2="2703" y2="59459"/>
                              <a14:backgroundMark x1="43243" y1="5405" x2="43243" y2="5405"/>
                            </a14:backgroundRemoval>
                          </a14:imgEffect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10506" y="5763895"/>
                  <a:ext cx="135477" cy="1358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 prstMaterial="dkEdge"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96" name="Content Placeholder 4"/>
            <p:cNvSpPr txBox="1">
              <a:spLocks/>
            </p:cNvSpPr>
            <p:nvPr/>
          </p:nvSpPr>
          <p:spPr>
            <a:xfrm>
              <a:off x="3365361" y="445622"/>
              <a:ext cx="5263180" cy="12866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4400" dirty="0" smtClean="0">
                  <a:solidFill>
                    <a:prstClr val="black"/>
                  </a:solidFill>
                  <a:latin typeface="Calibri"/>
                </a:rPr>
                <a:t>A Generic Application Factory</a:t>
              </a:r>
              <a:endParaRPr lang="en-US" sz="44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1668306" y="1789523"/>
            <a:ext cx="6937172" cy="1557763"/>
            <a:chOff x="511627" y="2248051"/>
            <a:chExt cx="6937172" cy="1557763"/>
          </a:xfrm>
        </p:grpSpPr>
        <p:sp>
          <p:nvSpPr>
            <p:cNvPr id="8" name="Content Placeholder 4"/>
            <p:cNvSpPr txBox="1">
              <a:spLocks/>
            </p:cNvSpPr>
            <p:nvPr/>
          </p:nvSpPr>
          <p:spPr>
            <a:xfrm>
              <a:off x="511627" y="2248051"/>
              <a:ext cx="5723535" cy="15577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sz="4000" dirty="0" smtClean="0">
                  <a:solidFill>
                    <a:prstClr val="black"/>
                  </a:solidFill>
                  <a:latin typeface="Calibri"/>
                </a:rPr>
                <a:t>A Pub-Sub Messaging</a:t>
              </a:r>
            </a:p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sz="4000" dirty="0" smtClean="0">
                  <a:solidFill>
                    <a:prstClr val="black"/>
                  </a:solidFill>
                  <a:latin typeface="Calibri"/>
                </a:rPr>
                <a:t>Framework</a:t>
              </a:r>
            </a:p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4000" dirty="0" smtClean="0">
                  <a:solidFill>
                    <a:prstClr val="black"/>
                  </a:solidFill>
                  <a:latin typeface="Calibri"/>
                </a:rPr>
                <a:t> </a:t>
              </a:r>
              <a:endParaRPr lang="en-US" sz="40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99" name="Group 198"/>
            <p:cNvGrpSpPr/>
            <p:nvPr/>
          </p:nvGrpSpPr>
          <p:grpSpPr>
            <a:xfrm>
              <a:off x="5769488" y="2342289"/>
              <a:ext cx="1679311" cy="1096842"/>
              <a:chOff x="3581400" y="2347213"/>
              <a:chExt cx="1136566" cy="700787"/>
            </a:xfrm>
          </p:grpSpPr>
          <p:grpSp>
            <p:nvGrpSpPr>
              <p:cNvPr id="200" name="Group 199"/>
              <p:cNvGrpSpPr/>
              <p:nvPr/>
            </p:nvGrpSpPr>
            <p:grpSpPr>
              <a:xfrm>
                <a:off x="3581400" y="2521283"/>
                <a:ext cx="1136566" cy="526717"/>
                <a:chOff x="3581400" y="2441582"/>
                <a:chExt cx="1136566" cy="845799"/>
              </a:xfrm>
            </p:grpSpPr>
            <p:sp>
              <p:nvSpPr>
                <p:cNvPr id="225" name="Cube 224"/>
                <p:cNvSpPr/>
                <p:nvPr/>
              </p:nvSpPr>
              <p:spPr>
                <a:xfrm>
                  <a:off x="3581400" y="2441582"/>
                  <a:ext cx="1136566" cy="845799"/>
                </a:xfrm>
                <a:prstGeom prst="cub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3810000" y="2452930"/>
                  <a:ext cx="0" cy="206287"/>
                </a:xfrm>
                <a:prstGeom prst="line">
                  <a:avLst/>
                </a:prstGeom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200"/>
              <p:cNvGrpSpPr/>
              <p:nvPr/>
            </p:nvGrpSpPr>
            <p:grpSpPr>
              <a:xfrm>
                <a:off x="3810534" y="2350574"/>
                <a:ext cx="331931" cy="224590"/>
                <a:chOff x="954103" y="2768128"/>
                <a:chExt cx="331931" cy="224590"/>
              </a:xfrm>
            </p:grpSpPr>
            <p:sp>
              <p:nvSpPr>
                <p:cNvPr id="223" name="Rectangle 222"/>
                <p:cNvSpPr/>
                <p:nvPr/>
              </p:nvSpPr>
              <p:spPr>
                <a:xfrm>
                  <a:off x="959525" y="2768128"/>
                  <a:ext cx="326509" cy="22459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4" name="Freeform 223"/>
                <p:cNvSpPr/>
                <p:nvPr/>
              </p:nvSpPr>
              <p:spPr>
                <a:xfrm>
                  <a:off x="954103" y="2768128"/>
                  <a:ext cx="329724" cy="118205"/>
                </a:xfrm>
                <a:custGeom>
                  <a:avLst/>
                  <a:gdLst>
                    <a:gd name="connsiteX0" fmla="*/ 0 w 397043"/>
                    <a:gd name="connsiteY0" fmla="*/ 0 h 160421"/>
                    <a:gd name="connsiteX1" fmla="*/ 208548 w 397043"/>
                    <a:gd name="connsiteY1" fmla="*/ 160421 h 160421"/>
                    <a:gd name="connsiteX2" fmla="*/ 397043 w 397043"/>
                    <a:gd name="connsiteY2" fmla="*/ 0 h 160421"/>
                    <a:gd name="connsiteX3" fmla="*/ 397043 w 397043"/>
                    <a:gd name="connsiteY3" fmla="*/ 0 h 160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043" h="160421">
                      <a:moveTo>
                        <a:pt x="0" y="0"/>
                      </a:moveTo>
                      <a:cubicBezTo>
                        <a:pt x="71187" y="80210"/>
                        <a:pt x="142374" y="160421"/>
                        <a:pt x="208548" y="160421"/>
                      </a:cubicBezTo>
                      <a:cubicBezTo>
                        <a:pt x="274722" y="160421"/>
                        <a:pt x="397043" y="0"/>
                        <a:pt x="397043" y="0"/>
                      </a:cubicBezTo>
                      <a:lnTo>
                        <a:pt x="397043" y="0"/>
                      </a:lnTo>
                    </a:path>
                  </a:pathLst>
                </a:cu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02" name="Group 201"/>
              <p:cNvGrpSpPr/>
              <p:nvPr/>
            </p:nvGrpSpPr>
            <p:grpSpPr>
              <a:xfrm>
                <a:off x="3739705" y="2412646"/>
                <a:ext cx="331931" cy="224590"/>
                <a:chOff x="954103" y="2768128"/>
                <a:chExt cx="331931" cy="224590"/>
              </a:xfrm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959525" y="2768128"/>
                  <a:ext cx="326509" cy="22459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2" name="Freeform 221"/>
                <p:cNvSpPr/>
                <p:nvPr/>
              </p:nvSpPr>
              <p:spPr>
                <a:xfrm>
                  <a:off x="954103" y="2768128"/>
                  <a:ext cx="329724" cy="118205"/>
                </a:xfrm>
                <a:custGeom>
                  <a:avLst/>
                  <a:gdLst>
                    <a:gd name="connsiteX0" fmla="*/ 0 w 397043"/>
                    <a:gd name="connsiteY0" fmla="*/ 0 h 160421"/>
                    <a:gd name="connsiteX1" fmla="*/ 208548 w 397043"/>
                    <a:gd name="connsiteY1" fmla="*/ 160421 h 160421"/>
                    <a:gd name="connsiteX2" fmla="*/ 397043 w 397043"/>
                    <a:gd name="connsiteY2" fmla="*/ 0 h 160421"/>
                    <a:gd name="connsiteX3" fmla="*/ 397043 w 397043"/>
                    <a:gd name="connsiteY3" fmla="*/ 0 h 160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043" h="160421">
                      <a:moveTo>
                        <a:pt x="0" y="0"/>
                      </a:moveTo>
                      <a:cubicBezTo>
                        <a:pt x="71187" y="80210"/>
                        <a:pt x="142374" y="160421"/>
                        <a:pt x="208548" y="160421"/>
                      </a:cubicBezTo>
                      <a:cubicBezTo>
                        <a:pt x="274722" y="160421"/>
                        <a:pt x="397043" y="0"/>
                        <a:pt x="397043" y="0"/>
                      </a:cubicBezTo>
                      <a:lnTo>
                        <a:pt x="397043" y="0"/>
                      </a:lnTo>
                    </a:path>
                  </a:pathLst>
                </a:cu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03" name="Group 202"/>
              <p:cNvGrpSpPr/>
              <p:nvPr/>
            </p:nvGrpSpPr>
            <p:grpSpPr>
              <a:xfrm>
                <a:off x="3992613" y="2347213"/>
                <a:ext cx="331931" cy="224590"/>
                <a:chOff x="954103" y="2768128"/>
                <a:chExt cx="331931" cy="224590"/>
              </a:xfrm>
            </p:grpSpPr>
            <p:sp>
              <p:nvSpPr>
                <p:cNvPr id="219" name="Rectangle 218"/>
                <p:cNvSpPr/>
                <p:nvPr/>
              </p:nvSpPr>
              <p:spPr>
                <a:xfrm>
                  <a:off x="959525" y="2768128"/>
                  <a:ext cx="326509" cy="22459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>
                  <a:off x="954103" y="2768128"/>
                  <a:ext cx="329724" cy="118205"/>
                </a:xfrm>
                <a:custGeom>
                  <a:avLst/>
                  <a:gdLst>
                    <a:gd name="connsiteX0" fmla="*/ 0 w 397043"/>
                    <a:gd name="connsiteY0" fmla="*/ 0 h 160421"/>
                    <a:gd name="connsiteX1" fmla="*/ 208548 w 397043"/>
                    <a:gd name="connsiteY1" fmla="*/ 160421 h 160421"/>
                    <a:gd name="connsiteX2" fmla="*/ 397043 w 397043"/>
                    <a:gd name="connsiteY2" fmla="*/ 0 h 160421"/>
                    <a:gd name="connsiteX3" fmla="*/ 397043 w 397043"/>
                    <a:gd name="connsiteY3" fmla="*/ 0 h 160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043" h="160421">
                      <a:moveTo>
                        <a:pt x="0" y="0"/>
                      </a:moveTo>
                      <a:cubicBezTo>
                        <a:pt x="71187" y="80210"/>
                        <a:pt x="142374" y="160421"/>
                        <a:pt x="208548" y="160421"/>
                      </a:cubicBezTo>
                      <a:cubicBezTo>
                        <a:pt x="274722" y="160421"/>
                        <a:pt x="397043" y="0"/>
                        <a:pt x="397043" y="0"/>
                      </a:cubicBezTo>
                      <a:lnTo>
                        <a:pt x="397043" y="0"/>
                      </a:lnTo>
                    </a:path>
                  </a:pathLst>
                </a:cu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3961519" y="2403235"/>
                <a:ext cx="331931" cy="224590"/>
                <a:chOff x="954103" y="2768128"/>
                <a:chExt cx="331931" cy="224590"/>
              </a:xfrm>
            </p:grpSpPr>
            <p:sp>
              <p:nvSpPr>
                <p:cNvPr id="217" name="Rectangle 216"/>
                <p:cNvSpPr/>
                <p:nvPr/>
              </p:nvSpPr>
              <p:spPr>
                <a:xfrm>
                  <a:off x="959525" y="2768128"/>
                  <a:ext cx="326509" cy="22459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8" name="Freeform 217"/>
                <p:cNvSpPr/>
                <p:nvPr/>
              </p:nvSpPr>
              <p:spPr>
                <a:xfrm>
                  <a:off x="954103" y="2768128"/>
                  <a:ext cx="329724" cy="118205"/>
                </a:xfrm>
                <a:custGeom>
                  <a:avLst/>
                  <a:gdLst>
                    <a:gd name="connsiteX0" fmla="*/ 0 w 397043"/>
                    <a:gd name="connsiteY0" fmla="*/ 0 h 160421"/>
                    <a:gd name="connsiteX1" fmla="*/ 208548 w 397043"/>
                    <a:gd name="connsiteY1" fmla="*/ 160421 h 160421"/>
                    <a:gd name="connsiteX2" fmla="*/ 397043 w 397043"/>
                    <a:gd name="connsiteY2" fmla="*/ 0 h 160421"/>
                    <a:gd name="connsiteX3" fmla="*/ 397043 w 397043"/>
                    <a:gd name="connsiteY3" fmla="*/ 0 h 160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043" h="160421">
                      <a:moveTo>
                        <a:pt x="0" y="0"/>
                      </a:moveTo>
                      <a:cubicBezTo>
                        <a:pt x="71187" y="80210"/>
                        <a:pt x="142374" y="160421"/>
                        <a:pt x="208548" y="160421"/>
                      </a:cubicBezTo>
                      <a:cubicBezTo>
                        <a:pt x="274722" y="160421"/>
                        <a:pt x="397043" y="0"/>
                        <a:pt x="397043" y="0"/>
                      </a:cubicBezTo>
                      <a:lnTo>
                        <a:pt x="397043" y="0"/>
                      </a:lnTo>
                    </a:path>
                  </a:pathLst>
                </a:cu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4210252" y="2402654"/>
                <a:ext cx="331931" cy="224590"/>
                <a:chOff x="954103" y="2768128"/>
                <a:chExt cx="331931" cy="224590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959525" y="2768128"/>
                  <a:ext cx="326509" cy="22459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>
                <a:xfrm>
                  <a:off x="954103" y="2768128"/>
                  <a:ext cx="329724" cy="118205"/>
                </a:xfrm>
                <a:custGeom>
                  <a:avLst/>
                  <a:gdLst>
                    <a:gd name="connsiteX0" fmla="*/ 0 w 397043"/>
                    <a:gd name="connsiteY0" fmla="*/ 0 h 160421"/>
                    <a:gd name="connsiteX1" fmla="*/ 208548 w 397043"/>
                    <a:gd name="connsiteY1" fmla="*/ 160421 h 160421"/>
                    <a:gd name="connsiteX2" fmla="*/ 397043 w 397043"/>
                    <a:gd name="connsiteY2" fmla="*/ 0 h 160421"/>
                    <a:gd name="connsiteX3" fmla="*/ 397043 w 397043"/>
                    <a:gd name="connsiteY3" fmla="*/ 0 h 160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043" h="160421">
                      <a:moveTo>
                        <a:pt x="0" y="0"/>
                      </a:moveTo>
                      <a:cubicBezTo>
                        <a:pt x="71187" y="80210"/>
                        <a:pt x="142374" y="160421"/>
                        <a:pt x="208548" y="160421"/>
                      </a:cubicBezTo>
                      <a:cubicBezTo>
                        <a:pt x="274722" y="160421"/>
                        <a:pt x="397043" y="0"/>
                        <a:pt x="397043" y="0"/>
                      </a:cubicBezTo>
                      <a:lnTo>
                        <a:pt x="397043" y="0"/>
                      </a:lnTo>
                    </a:path>
                  </a:pathLst>
                </a:cu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3649990" y="2506745"/>
                <a:ext cx="331931" cy="142533"/>
                <a:chOff x="954103" y="2768128"/>
                <a:chExt cx="331931" cy="142533"/>
              </a:xfrm>
            </p:grpSpPr>
            <p:sp>
              <p:nvSpPr>
                <p:cNvPr id="213" name="Rectangle 212"/>
                <p:cNvSpPr/>
                <p:nvPr/>
              </p:nvSpPr>
              <p:spPr>
                <a:xfrm>
                  <a:off x="959525" y="2768128"/>
                  <a:ext cx="326509" cy="142533"/>
                </a:xfrm>
                <a:prstGeom prst="rect">
                  <a:avLst/>
                </a:prstGeo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4" name="Freeform 213"/>
                <p:cNvSpPr/>
                <p:nvPr/>
              </p:nvSpPr>
              <p:spPr>
                <a:xfrm>
                  <a:off x="954103" y="2768128"/>
                  <a:ext cx="329724" cy="118205"/>
                </a:xfrm>
                <a:custGeom>
                  <a:avLst/>
                  <a:gdLst>
                    <a:gd name="connsiteX0" fmla="*/ 0 w 397043"/>
                    <a:gd name="connsiteY0" fmla="*/ 0 h 160421"/>
                    <a:gd name="connsiteX1" fmla="*/ 208548 w 397043"/>
                    <a:gd name="connsiteY1" fmla="*/ 160421 h 160421"/>
                    <a:gd name="connsiteX2" fmla="*/ 397043 w 397043"/>
                    <a:gd name="connsiteY2" fmla="*/ 0 h 160421"/>
                    <a:gd name="connsiteX3" fmla="*/ 397043 w 397043"/>
                    <a:gd name="connsiteY3" fmla="*/ 0 h 160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043" h="160421">
                      <a:moveTo>
                        <a:pt x="0" y="0"/>
                      </a:moveTo>
                      <a:cubicBezTo>
                        <a:pt x="71187" y="80210"/>
                        <a:pt x="142374" y="160421"/>
                        <a:pt x="208548" y="160421"/>
                      </a:cubicBezTo>
                      <a:cubicBezTo>
                        <a:pt x="274722" y="160421"/>
                        <a:pt x="397043" y="0"/>
                        <a:pt x="397043" y="0"/>
                      </a:cubicBezTo>
                      <a:lnTo>
                        <a:pt x="397043" y="0"/>
                      </a:lnTo>
                    </a:path>
                  </a:pathLst>
                </a:cu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3932560" y="2508441"/>
                <a:ext cx="331931" cy="142533"/>
                <a:chOff x="954103" y="2768128"/>
                <a:chExt cx="331931" cy="142533"/>
              </a:xfrm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959525" y="2768128"/>
                  <a:ext cx="326509" cy="142533"/>
                </a:xfrm>
                <a:prstGeom prst="rect">
                  <a:avLst/>
                </a:prstGeo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2" name="Freeform 211"/>
                <p:cNvSpPr/>
                <p:nvPr/>
              </p:nvSpPr>
              <p:spPr>
                <a:xfrm>
                  <a:off x="954103" y="2768128"/>
                  <a:ext cx="329724" cy="118205"/>
                </a:xfrm>
                <a:custGeom>
                  <a:avLst/>
                  <a:gdLst>
                    <a:gd name="connsiteX0" fmla="*/ 0 w 397043"/>
                    <a:gd name="connsiteY0" fmla="*/ 0 h 160421"/>
                    <a:gd name="connsiteX1" fmla="*/ 208548 w 397043"/>
                    <a:gd name="connsiteY1" fmla="*/ 160421 h 160421"/>
                    <a:gd name="connsiteX2" fmla="*/ 397043 w 397043"/>
                    <a:gd name="connsiteY2" fmla="*/ 0 h 160421"/>
                    <a:gd name="connsiteX3" fmla="*/ 397043 w 397043"/>
                    <a:gd name="connsiteY3" fmla="*/ 0 h 160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043" h="160421">
                      <a:moveTo>
                        <a:pt x="0" y="0"/>
                      </a:moveTo>
                      <a:cubicBezTo>
                        <a:pt x="71187" y="80210"/>
                        <a:pt x="142374" y="160421"/>
                        <a:pt x="208548" y="160421"/>
                      </a:cubicBezTo>
                      <a:cubicBezTo>
                        <a:pt x="274722" y="160421"/>
                        <a:pt x="397043" y="0"/>
                        <a:pt x="397043" y="0"/>
                      </a:cubicBezTo>
                      <a:lnTo>
                        <a:pt x="397043" y="0"/>
                      </a:lnTo>
                    </a:path>
                  </a:pathLst>
                </a:cu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4184303" y="2513076"/>
                <a:ext cx="331931" cy="142533"/>
                <a:chOff x="954103" y="2768128"/>
                <a:chExt cx="331931" cy="142533"/>
              </a:xfrm>
            </p:grpSpPr>
            <p:sp>
              <p:nvSpPr>
                <p:cNvPr id="209" name="Rectangle 208"/>
                <p:cNvSpPr/>
                <p:nvPr/>
              </p:nvSpPr>
              <p:spPr>
                <a:xfrm>
                  <a:off x="959525" y="2768128"/>
                  <a:ext cx="326509" cy="142533"/>
                </a:xfrm>
                <a:prstGeom prst="rect">
                  <a:avLst/>
                </a:prstGeo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0" name="Freeform 209"/>
                <p:cNvSpPr/>
                <p:nvPr/>
              </p:nvSpPr>
              <p:spPr>
                <a:xfrm>
                  <a:off x="954103" y="2768128"/>
                  <a:ext cx="329724" cy="118205"/>
                </a:xfrm>
                <a:custGeom>
                  <a:avLst/>
                  <a:gdLst>
                    <a:gd name="connsiteX0" fmla="*/ 0 w 397043"/>
                    <a:gd name="connsiteY0" fmla="*/ 0 h 160421"/>
                    <a:gd name="connsiteX1" fmla="*/ 208548 w 397043"/>
                    <a:gd name="connsiteY1" fmla="*/ 160421 h 160421"/>
                    <a:gd name="connsiteX2" fmla="*/ 397043 w 397043"/>
                    <a:gd name="connsiteY2" fmla="*/ 0 h 160421"/>
                    <a:gd name="connsiteX3" fmla="*/ 397043 w 397043"/>
                    <a:gd name="connsiteY3" fmla="*/ 0 h 160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043" h="160421">
                      <a:moveTo>
                        <a:pt x="0" y="0"/>
                      </a:moveTo>
                      <a:cubicBezTo>
                        <a:pt x="71187" y="80210"/>
                        <a:pt x="142374" y="160421"/>
                        <a:pt x="208548" y="160421"/>
                      </a:cubicBezTo>
                      <a:cubicBezTo>
                        <a:pt x="274722" y="160421"/>
                        <a:pt x="397043" y="0"/>
                        <a:pt x="397043" y="0"/>
                      </a:cubicBezTo>
                      <a:lnTo>
                        <a:pt x="397043" y="0"/>
                      </a:lnTo>
                    </a:path>
                  </a:pathLst>
                </a:cu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254" name="Group 253"/>
          <p:cNvGrpSpPr/>
          <p:nvPr/>
        </p:nvGrpSpPr>
        <p:grpSpPr>
          <a:xfrm>
            <a:off x="1344701" y="4745543"/>
            <a:ext cx="7355125" cy="2217511"/>
            <a:chOff x="0" y="4826225"/>
            <a:chExt cx="7355125" cy="2217511"/>
          </a:xfrm>
        </p:grpSpPr>
        <p:sp>
          <p:nvSpPr>
            <p:cNvPr id="7" name="Content Placeholder 4"/>
            <p:cNvSpPr txBox="1">
              <a:spLocks/>
            </p:cNvSpPr>
            <p:nvPr/>
          </p:nvSpPr>
          <p:spPr>
            <a:xfrm>
              <a:off x="0" y="5355668"/>
              <a:ext cx="5667609" cy="8277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4400" dirty="0" smtClean="0">
                  <a:solidFill>
                    <a:prstClr val="black"/>
                  </a:solidFill>
                  <a:latin typeface="Calibri"/>
                </a:rPr>
                <a:t>A Student 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4400" dirty="0" smtClean="0">
                  <a:solidFill>
                    <a:prstClr val="black"/>
                  </a:solidFill>
                  <a:latin typeface="Calibri"/>
                </a:rPr>
                <a:t>Introduction</a:t>
              </a:r>
              <a:endParaRPr lang="en-US" sz="44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47" name="Group 246"/>
            <p:cNvGrpSpPr/>
            <p:nvPr/>
          </p:nvGrpSpPr>
          <p:grpSpPr>
            <a:xfrm>
              <a:off x="4523231" y="4826225"/>
              <a:ext cx="2831894" cy="2217511"/>
              <a:chOff x="3868102" y="2036921"/>
              <a:chExt cx="3705225" cy="2947511"/>
            </a:xfrm>
          </p:grpSpPr>
          <p:pic>
            <p:nvPicPr>
              <p:cNvPr id="248" name="Picture 24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1102" y="2036921"/>
                <a:ext cx="2562225" cy="1781175"/>
              </a:xfrm>
              <a:prstGeom prst="rect">
                <a:avLst/>
              </a:prstGeom>
            </p:spPr>
          </p:pic>
          <p:pic>
            <p:nvPicPr>
              <p:cNvPr id="249" name="Picture 24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8102" y="2531268"/>
                <a:ext cx="2286000" cy="1524000"/>
              </a:xfrm>
              <a:prstGeom prst="rect">
                <a:avLst/>
              </a:prstGeom>
            </p:spPr>
          </p:pic>
          <p:pic>
            <p:nvPicPr>
              <p:cNvPr id="250" name="Picture 24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6818" b="100000" l="0" r="100000">
                            <a14:foregroundMark x1="42358" y1="8182" x2="42358" y2="81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2102" y="2888932"/>
                <a:ext cx="2181225" cy="2095500"/>
              </a:xfrm>
              <a:prstGeom prst="rect">
                <a:avLst/>
              </a:prstGeom>
            </p:spPr>
          </p:pic>
        </p:grpSp>
      </p:grpSp>
      <p:grpSp>
        <p:nvGrpSpPr>
          <p:cNvPr id="252" name="Group 251"/>
          <p:cNvGrpSpPr/>
          <p:nvPr/>
        </p:nvGrpSpPr>
        <p:grpSpPr>
          <a:xfrm>
            <a:off x="408591" y="3319161"/>
            <a:ext cx="7464050" cy="1849001"/>
            <a:chOff x="938430" y="3777888"/>
            <a:chExt cx="7464050" cy="1849001"/>
          </a:xfrm>
        </p:grpSpPr>
        <p:sp>
          <p:nvSpPr>
            <p:cNvPr id="9" name="Content Placeholder 4"/>
            <p:cNvSpPr txBox="1">
              <a:spLocks/>
            </p:cNvSpPr>
            <p:nvPr/>
          </p:nvSpPr>
          <p:spPr>
            <a:xfrm>
              <a:off x="4082676" y="4182369"/>
              <a:ext cx="4319804" cy="730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4000" dirty="0" smtClean="0">
                  <a:solidFill>
                    <a:prstClr val="black"/>
                  </a:solidFill>
                  <a:latin typeface="Calibri"/>
                </a:rPr>
                <a:t>A Credential Store</a:t>
              </a:r>
            </a:p>
          </p:txBody>
        </p:sp>
        <p:grpSp>
          <p:nvGrpSpPr>
            <p:cNvPr id="251" name="Group 250"/>
            <p:cNvGrpSpPr/>
            <p:nvPr/>
          </p:nvGrpSpPr>
          <p:grpSpPr>
            <a:xfrm>
              <a:off x="938430" y="3777888"/>
              <a:ext cx="3476192" cy="1849001"/>
              <a:chOff x="1259466" y="3504659"/>
              <a:chExt cx="3476192" cy="1849001"/>
            </a:xfrm>
          </p:grpSpPr>
          <p:sp>
            <p:nvSpPr>
              <p:cNvPr id="229" name="Rounded Rectangle 228"/>
              <p:cNvSpPr/>
              <p:nvPr/>
            </p:nvSpPr>
            <p:spPr>
              <a:xfrm>
                <a:off x="1280160" y="3504659"/>
                <a:ext cx="3277373" cy="1417303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kern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230" name="Group 229"/>
              <p:cNvGrpSpPr/>
              <p:nvPr/>
            </p:nvGrpSpPr>
            <p:grpSpPr>
              <a:xfrm>
                <a:off x="1259466" y="3508523"/>
                <a:ext cx="1297650" cy="1516074"/>
                <a:chOff x="6876881" y="940831"/>
                <a:chExt cx="1575604" cy="1793276"/>
              </a:xfrm>
            </p:grpSpPr>
            <p:pic>
              <p:nvPicPr>
                <p:cNvPr id="239" name="Picture 238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17178" b="82209" l="16000" r="8033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76881" y="999883"/>
                  <a:ext cx="1401754" cy="1734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0" name="Picture 239"/>
                <p:cNvPicPr>
                  <a:picLocks noChangeAspect="1"/>
                </p:cNvPicPr>
                <p:nvPr/>
              </p:nvPicPr>
              <p:blipFill>
                <a:blip r:embed="rId1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0" b="93778" l="9778" r="8977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77759" y="1820990"/>
                  <a:ext cx="607133" cy="607133"/>
                </a:xfrm>
                <a:prstGeom prst="rect">
                  <a:avLst/>
                </a:prstGeom>
              </p:spPr>
            </p:pic>
            <p:pic>
              <p:nvPicPr>
                <p:cNvPr id="241" name="Picture 240"/>
                <p:cNvPicPr>
                  <a:picLocks noChangeAspect="1"/>
                </p:cNvPicPr>
                <p:nvPr/>
              </p:nvPicPr>
              <p:blipFill>
                <a:blip r:embed="rId14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0" b="93778" l="9778" r="8977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04628" y="1873883"/>
                  <a:ext cx="607133" cy="607133"/>
                </a:xfrm>
                <a:prstGeom prst="rect">
                  <a:avLst/>
                </a:prstGeom>
              </p:spPr>
            </p:pic>
            <p:pic>
              <p:nvPicPr>
                <p:cNvPr id="242" name="Picture 241"/>
                <p:cNvPicPr>
                  <a:picLocks noChangeAspect="1"/>
                </p:cNvPicPr>
                <p:nvPr/>
              </p:nvPicPr>
              <p:blipFill>
                <a:blip r:embed="rId1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0" b="93778" l="9778" r="8977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45352" y="1919053"/>
                  <a:ext cx="607133" cy="607133"/>
                </a:xfrm>
                <a:prstGeom prst="rect">
                  <a:avLst/>
                </a:prstGeom>
              </p:spPr>
            </p:pic>
            <p:pic>
              <p:nvPicPr>
                <p:cNvPr id="243" name="Picture 242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168" y="940831"/>
                  <a:ext cx="557460" cy="791032"/>
                </a:xfrm>
                <a:prstGeom prst="rect">
                  <a:avLst/>
                </a:prstGeom>
              </p:spPr>
            </p:pic>
          </p:grpSp>
          <p:sp>
            <p:nvSpPr>
              <p:cNvPr id="244" name="TextBox 243"/>
              <p:cNvSpPr txBox="1"/>
              <p:nvPr/>
            </p:nvSpPr>
            <p:spPr>
              <a:xfrm>
                <a:off x="2415546" y="3631651"/>
                <a:ext cx="221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kern="120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Community Credential Management</a:t>
                </a:r>
              </a:p>
            </p:txBody>
          </p:sp>
          <p:grpSp>
            <p:nvGrpSpPr>
              <p:cNvPr id="231" name="Group 230"/>
              <p:cNvGrpSpPr/>
              <p:nvPr/>
            </p:nvGrpSpPr>
            <p:grpSpPr>
              <a:xfrm>
                <a:off x="4144148" y="4585454"/>
                <a:ext cx="591510" cy="768206"/>
                <a:chOff x="5236994" y="2550490"/>
                <a:chExt cx="1023945" cy="1274369"/>
              </a:xfrm>
            </p:grpSpPr>
            <p:pic>
              <p:nvPicPr>
                <p:cNvPr id="234" name="Picture 233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17178" b="82209" l="16000" r="8033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6994" y="2558053"/>
                  <a:ext cx="1023945" cy="12668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5" name="Picture 234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94386" y="2550490"/>
                  <a:ext cx="406188" cy="576378"/>
                </a:xfrm>
                <a:prstGeom prst="rect">
                  <a:avLst/>
                </a:prstGeom>
              </p:spPr>
            </p:pic>
            <p:pic>
              <p:nvPicPr>
                <p:cNvPr id="236" name="Picture 235" descr="C:\Users\samindaw\Desktop\1353605323_Person_Undefined_Male_Light.png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720162" y="3149239"/>
                  <a:ext cx="306098" cy="3029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7" name="Picture 236" descr="C:\Users\samindaw\Desktop\1353605387_userconfig.pn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883890" y="3163176"/>
                  <a:ext cx="359423" cy="3594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8" name="Picture 237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3839" y="3296166"/>
                  <a:ext cx="305498" cy="30267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6330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48116" y="2393577"/>
            <a:ext cx="5818607" cy="1917149"/>
            <a:chOff x="1226438" y="2528047"/>
            <a:chExt cx="6232710" cy="2347456"/>
          </a:xfrm>
        </p:grpSpPr>
        <p:sp>
          <p:nvSpPr>
            <p:cNvPr id="8" name="Title 5"/>
            <p:cNvSpPr txBox="1">
              <a:spLocks/>
            </p:cNvSpPr>
            <p:nvPr/>
          </p:nvSpPr>
          <p:spPr>
            <a:xfrm>
              <a:off x="1226438" y="2528047"/>
              <a:ext cx="4986104" cy="10572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b="1" dirty="0">
                  <a:solidFill>
                    <a:prstClr val="black"/>
                  </a:solidFill>
                  <a:latin typeface="Calibri Light"/>
                </a:rPr>
                <a:t>Creating New Ties…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94" y="3585317"/>
              <a:ext cx="1945854" cy="1290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221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81" y="3841289"/>
            <a:ext cx="21209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0" y="5019201"/>
            <a:ext cx="3197460" cy="1099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0" y="3238566"/>
            <a:ext cx="3048000" cy="565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65" y="3790950"/>
            <a:ext cx="2621364" cy="774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05" y="2018953"/>
            <a:ext cx="3626476" cy="855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80" y="2814728"/>
            <a:ext cx="238125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11" y="499841"/>
            <a:ext cx="3018737" cy="10593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47" y="5283747"/>
            <a:ext cx="2379318" cy="11451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98" y="4499487"/>
            <a:ext cx="1402809" cy="14811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02" y="1625497"/>
            <a:ext cx="2362200" cy="666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3" y="698274"/>
            <a:ext cx="2395898" cy="70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8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5374" y="1558901"/>
            <a:ext cx="8344929" cy="2982980"/>
            <a:chOff x="2456544" y="400827"/>
            <a:chExt cx="8822724" cy="31294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751" y="400827"/>
              <a:ext cx="2598508" cy="2070524"/>
            </a:xfrm>
            <a:prstGeom prst="rect">
              <a:avLst/>
            </a:prstGeom>
          </p:spPr>
        </p:pic>
        <p:sp>
          <p:nvSpPr>
            <p:cNvPr id="8" name="Title 5"/>
            <p:cNvSpPr txBox="1">
              <a:spLocks/>
            </p:cNvSpPr>
            <p:nvPr/>
          </p:nvSpPr>
          <p:spPr>
            <a:xfrm>
              <a:off x="2456544" y="1978737"/>
              <a:ext cx="8822724" cy="15515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Calibri Light"/>
                </a:rPr>
                <a:t>Extend </a:t>
              </a:r>
              <a:r>
                <a:rPr lang="en-US" b="1" dirty="0">
                  <a:solidFill>
                    <a:prstClr val="black"/>
                  </a:solidFill>
                  <a:latin typeface="Calibri Light"/>
                </a:rPr>
                <a:t>Airavata </a:t>
              </a:r>
              <a:r>
                <a:rPr lang="en-US" dirty="0">
                  <a:solidFill>
                    <a:prstClr val="black"/>
                  </a:solidFill>
                  <a:latin typeface="Calibri Light"/>
                </a:rPr>
                <a:t>from your project or </a:t>
              </a:r>
              <a:r>
                <a:rPr lang="en-US" b="1" dirty="0">
                  <a:solidFill>
                    <a:prstClr val="black"/>
                  </a:solidFill>
                  <a:latin typeface="Calibri Light"/>
                </a:rPr>
                <a:t>extend your project </a:t>
              </a:r>
              <a:r>
                <a:rPr lang="en-US" dirty="0">
                  <a:solidFill>
                    <a:prstClr val="black"/>
                  </a:solidFill>
                  <a:latin typeface="Calibri Light"/>
                </a:rPr>
                <a:t>from Airavata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439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2379" y="1507639"/>
            <a:ext cx="8822724" cy="3182519"/>
            <a:chOff x="2273644" y="840373"/>
            <a:chExt cx="8822724" cy="31825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752" y="840373"/>
              <a:ext cx="2598508" cy="1630978"/>
            </a:xfrm>
            <a:prstGeom prst="rect">
              <a:avLst/>
            </a:prstGeom>
          </p:spPr>
        </p:pic>
        <p:sp>
          <p:nvSpPr>
            <p:cNvPr id="8" name="Title 5"/>
            <p:cNvSpPr txBox="1">
              <a:spLocks/>
            </p:cNvSpPr>
            <p:nvPr/>
          </p:nvSpPr>
          <p:spPr>
            <a:xfrm>
              <a:off x="2273644" y="2471351"/>
              <a:ext cx="8822724" cy="15515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prstClr val="black"/>
                  </a:solidFill>
                  <a:latin typeface="Calibri Light"/>
                </a:rPr>
                <a:t>Or just come up with your own idea to make Airavata 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233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598" cy="3692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</a:t>
            </a:r>
          </a:p>
        </p:txBody>
      </p:sp>
      <p:sp>
        <p:nvSpPr>
          <p:cNvPr id="94" name="Shape 94"/>
          <p:cNvSpPr/>
          <p:nvPr/>
        </p:nvSpPr>
        <p:spPr>
          <a:xfrm>
            <a:off x="1" y="12700"/>
            <a:ext cx="9143999" cy="68452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2919265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7739"/>
            <a:ext cx="7316180" cy="971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prstClr val="black"/>
                </a:solidFill>
                <a:latin typeface="Calibri Light"/>
              </a:rPr>
              <a:t>Useful Workflow Components</a:t>
            </a:r>
            <a:endParaRPr lang="en-US" sz="36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9882" y="971722"/>
            <a:ext cx="8027053" cy="6484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prstClr val="black"/>
                </a:solidFill>
                <a:latin typeface="Calibri Light"/>
              </a:rPr>
              <a:t>Enhanced Data Layer (</a:t>
            </a:r>
            <a:r>
              <a:rPr lang="en-US" sz="3600" dirty="0" err="1" smtClean="0">
                <a:solidFill>
                  <a:prstClr val="black"/>
                </a:solidFill>
                <a:latin typeface="Calibri Light"/>
              </a:rPr>
              <a:t>eg</a:t>
            </a:r>
            <a:r>
              <a:rPr lang="en-US" sz="3600" dirty="0" smtClean="0">
                <a:solidFill>
                  <a:prstClr val="black"/>
                </a:solidFill>
                <a:latin typeface="Calibri Light"/>
              </a:rPr>
              <a:t>: </a:t>
            </a:r>
            <a:r>
              <a:rPr lang="en-US" sz="3600" dirty="0" err="1" smtClean="0">
                <a:solidFill>
                  <a:prstClr val="black"/>
                </a:solidFill>
                <a:latin typeface="Calibri Light"/>
              </a:rPr>
              <a:t>NoSQL</a:t>
            </a:r>
            <a:r>
              <a:rPr lang="en-US" sz="3600" dirty="0" smtClean="0">
                <a:solidFill>
                  <a:prstClr val="black"/>
                </a:solidFill>
                <a:latin typeface="Calibri Light"/>
              </a:rPr>
              <a:t>)</a:t>
            </a:r>
            <a:endParaRPr lang="en-US" sz="36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42161" y="4321719"/>
            <a:ext cx="4620466" cy="6484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prstClr val="black"/>
                </a:solidFill>
                <a:latin typeface="Calibri Light"/>
              </a:rPr>
              <a:t>Data Visualization</a:t>
            </a:r>
            <a:endParaRPr lang="en-US" sz="36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8635" y="1969944"/>
            <a:ext cx="8379339" cy="1267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  <a:latin typeface="Calibri Light"/>
              </a:rPr>
              <a:t>CLI/Graphical Tools (</a:t>
            </a:r>
            <a:r>
              <a:rPr lang="en-US" sz="3600" dirty="0" err="1" smtClean="0">
                <a:solidFill>
                  <a:prstClr val="black"/>
                </a:solidFill>
                <a:latin typeface="Calibri Light"/>
              </a:rPr>
              <a:t>Plugins,Gadgets,Mobile</a:t>
            </a:r>
            <a:r>
              <a:rPr lang="en-US" sz="3600" dirty="0" smtClean="0">
                <a:solidFill>
                  <a:prstClr val="black"/>
                </a:solidFill>
                <a:latin typeface="Calibri Light"/>
              </a:rPr>
              <a:t> Apps etc.)</a:t>
            </a:r>
            <a:endParaRPr lang="en-US" sz="36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58090" y="3441369"/>
            <a:ext cx="5905079" cy="6484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prstClr val="black"/>
                </a:solidFill>
                <a:latin typeface="Calibri Light"/>
              </a:rPr>
              <a:t>Multitenant Support</a:t>
            </a:r>
            <a:endParaRPr lang="en-US" sz="36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38921" y="4998812"/>
            <a:ext cx="5905079" cy="1358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>
                <a:solidFill>
                  <a:prstClr val="black"/>
                </a:solidFill>
                <a:latin typeface="Calibri Light"/>
              </a:rPr>
              <a:t>Providers for Computing Resources</a:t>
            </a:r>
            <a:endParaRPr lang="en-US" sz="36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684468" y="6047963"/>
            <a:ext cx="5905079" cy="6484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prstClr val="black"/>
                </a:solidFill>
                <a:latin typeface="Calibri Light"/>
              </a:rPr>
              <a:t>Throttling Support</a:t>
            </a:r>
            <a:endParaRPr lang="en-US" sz="3600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814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dirty="0" err="1" smtClean="0"/>
              <a:t>Airavata</a:t>
            </a:r>
            <a:r>
              <a:rPr lang="en-US" dirty="0" smtClean="0"/>
              <a:t> Easy Deployment</a:t>
            </a:r>
            <a:endParaRPr lang="en" dirty="0"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" sz="3600" dirty="0"/>
              <a:t>Airavata Deployment Studio (</a:t>
            </a:r>
            <a:r>
              <a:rPr lang="en" sz="3600" dirty="0" smtClean="0"/>
              <a:t>ADS)</a:t>
            </a:r>
            <a:endParaRPr lang="en-US" sz="3600" dirty="0"/>
          </a:p>
          <a:p>
            <a:pPr>
              <a:buClr>
                <a:schemeClr val="dk1"/>
              </a:buClr>
              <a:buSzPct val="100000"/>
            </a:pPr>
            <a:r>
              <a:rPr lang="en" sz="3600" dirty="0" smtClean="0"/>
              <a:t>FutureGrid</a:t>
            </a:r>
            <a:endParaRPr lang="en-US" sz="3600" dirty="0"/>
          </a:p>
          <a:p>
            <a:pPr>
              <a:buClr>
                <a:schemeClr val="dk1"/>
              </a:buClr>
              <a:buSzPct val="100000"/>
            </a:pPr>
            <a:r>
              <a:rPr lang="en" sz="3600" dirty="0" smtClean="0"/>
              <a:t>One </a:t>
            </a:r>
            <a:r>
              <a:rPr lang="en" sz="3600" dirty="0"/>
              <a:t>button configurable deployment</a:t>
            </a:r>
          </a:p>
          <a:p>
            <a:pPr marL="914400" lvl="1" indent="-4572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dirty="0"/>
              <a:t>OpenStack, EC2, </a:t>
            </a:r>
            <a:r>
              <a:rPr lang="en" dirty="0" smtClean="0"/>
              <a:t>Eucalyptus</a:t>
            </a:r>
            <a:endParaRPr lang="en-US" dirty="0" smtClean="0"/>
          </a:p>
          <a:p>
            <a:pPr marL="914400" lvl="1" indent="-4572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dirty="0" smtClean="0"/>
              <a:t>Ubuntu</a:t>
            </a:r>
            <a:r>
              <a:rPr lang="en" dirty="0"/>
              <a:t>, CentOS, </a:t>
            </a:r>
            <a:r>
              <a:rPr lang="en" dirty="0" smtClean="0"/>
              <a:t>Redhat</a:t>
            </a:r>
            <a:endParaRPr lang="en-US" dirty="0" smtClean="0"/>
          </a:p>
          <a:p>
            <a:pPr marL="914400" lvl="1" indent="-4572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dirty="0" smtClean="0"/>
              <a:t>X86</a:t>
            </a:r>
            <a:r>
              <a:rPr lang="en" dirty="0"/>
              <a:t>, </a:t>
            </a:r>
            <a:r>
              <a:rPr lang="en" dirty="0" smtClean="0"/>
              <a:t>64-bit</a:t>
            </a:r>
            <a:endParaRPr lang="en-US" dirty="0" smtClean="0"/>
          </a:p>
          <a:p>
            <a:pPr marL="914400" lvl="1" indent="-4572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dirty="0" smtClean="0"/>
              <a:t>Airavata </a:t>
            </a:r>
            <a:r>
              <a:rPr lang="en" dirty="0"/>
              <a:t>0.6</a:t>
            </a:r>
          </a:p>
          <a:p>
            <a:endParaRPr lang="en" dirty="0"/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8503231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ADS Sneak Peak 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60" name="Shape 60"/>
          <p:cNvSpPr/>
          <p:nvPr/>
        </p:nvSpPr>
        <p:spPr>
          <a:xfrm>
            <a:off x="0" y="1513554"/>
            <a:ext cx="9144000" cy="51409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091024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ADS Sneak Peak ...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67" name="Shape 67"/>
          <p:cNvSpPr/>
          <p:nvPr/>
        </p:nvSpPr>
        <p:spPr>
          <a:xfrm>
            <a:off x="0" y="1513554"/>
            <a:ext cx="9144000" cy="51409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587401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Shape 1491"/>
          <p:cNvSpPr txBox="1">
            <a:spLocks noGrp="1"/>
          </p:cNvSpPr>
          <p:nvPr>
            <p:ph type="title"/>
          </p:nvPr>
        </p:nvSpPr>
        <p:spPr>
          <a:xfrm>
            <a:off x="457200" y="104820"/>
            <a:ext cx="8229600" cy="8617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Further Information</a:t>
            </a:r>
          </a:p>
        </p:txBody>
      </p:sp>
      <p:sp>
        <p:nvSpPr>
          <p:cNvPr id="1492" name="Shape 1492"/>
          <p:cNvSpPr txBox="1">
            <a:spLocks noGrp="1"/>
          </p:cNvSpPr>
          <p:nvPr>
            <p:ph type="body" idx="1"/>
          </p:nvPr>
        </p:nvSpPr>
        <p:spPr>
          <a:xfrm>
            <a:off x="457200" y="973573"/>
            <a:ext cx="8229600" cy="43806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Contact: </a:t>
            </a:r>
            <a:r>
              <a:rPr lang="en-US" sz="32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  <a:rtl val="0"/>
              </a:rPr>
              <a:t>marpierc@iu.edu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, </a:t>
            </a:r>
            <a:r>
              <a:rPr lang="en-US" sz="32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  <a:rtl val="0"/>
              </a:rPr>
              <a:t>smarru@iu.edu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Apache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Airavata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: </a:t>
            </a:r>
            <a:r>
              <a:rPr lang="en-US" sz="32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  <a:rtl val="0"/>
              </a:rPr>
              <a:t>http://airavata.apache.org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You can contribute to Apache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Airavata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!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Join the mailing list: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  <a:rtl val="0"/>
              </a:rPr>
              <a:t>dev@airavata.apache.org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lvl="0" indent="-228600">
              <a:buSzPct val="98958"/>
            </a:pPr>
            <a:r>
              <a:rPr lang="en-US" dirty="0" smtClean="0"/>
              <a:t>YouTube presentation on Apache and </a:t>
            </a:r>
            <a:r>
              <a:rPr lang="en-US" dirty="0"/>
              <a:t>NSF Cyberinfrastructure: </a:t>
            </a:r>
            <a:r>
              <a:rPr lang="en-US" dirty="0">
                <a:hlinkClick r:id="rId7"/>
              </a:rPr>
              <a:t>http://www.youtube.com/watch?v=</a:t>
            </a:r>
            <a:r>
              <a:rPr lang="en-US" dirty="0" smtClean="0">
                <a:hlinkClick r:id="rId7"/>
              </a:rPr>
              <a:t>AN7LoQct17U</a:t>
            </a:r>
            <a:endParaRPr lang="en-US" sz="3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2" name="Picture 1" descr="portland_doughnut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48" y="4829763"/>
            <a:ext cx="3621852" cy="202823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from 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encrypted-tbn2.gstatic.com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xmlbeans.apache.org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http://airavata.apache.org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cwiki.apache.org/confluence/display/AIRAVATA/index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7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598" cy="3692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</a:t>
            </a:r>
          </a:p>
        </p:txBody>
      </p:sp>
      <p:sp>
        <p:nvSpPr>
          <p:cNvPr id="100" name="Shape 100"/>
          <p:cNvSpPr/>
          <p:nvPr/>
        </p:nvSpPr>
        <p:spPr>
          <a:xfrm>
            <a:off x="1266304" y="1767840"/>
            <a:ext cx="410094" cy="54864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pSp>
        <p:nvGrpSpPr>
          <p:cNvPr id="101" name="Shape 101"/>
          <p:cNvGrpSpPr/>
          <p:nvPr/>
        </p:nvGrpSpPr>
        <p:grpSpPr>
          <a:xfrm>
            <a:off x="1600201" y="4486250"/>
            <a:ext cx="5951763" cy="1131069"/>
            <a:chOff x="1600200" y="5574531"/>
            <a:chExt cx="5951763" cy="1131069"/>
          </a:xfrm>
        </p:grpSpPr>
        <p:sp>
          <p:nvSpPr>
            <p:cNvPr id="102" name="Shape 102"/>
            <p:cNvSpPr/>
            <p:nvPr/>
          </p:nvSpPr>
          <p:spPr>
            <a:xfrm>
              <a:off x="1600200" y="6331074"/>
              <a:ext cx="5951763" cy="37452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9B9BB"/>
                </a:gs>
                <a:gs pos="45000">
                  <a:srgbClr val="C7C7CB"/>
                </a:gs>
                <a:gs pos="100000">
                  <a:srgbClr val="E1E1E3"/>
                </a:gs>
              </a:gsLst>
              <a:path path="circle">
                <a:fillToRect l="50000" t="50000" r="50000" b="50000"/>
              </a:path>
              <a:tileRect/>
            </a:gradFill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 baseline="0">
                  <a:solidFill>
                    <a:srgbClr val="070709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Knowledge and Expertise</a:t>
              </a:r>
            </a:p>
          </p:txBody>
        </p:sp>
        <p:sp>
          <p:nvSpPr>
            <p:cNvPr id="103" name="Shape 103"/>
            <p:cNvSpPr/>
            <p:nvPr/>
          </p:nvSpPr>
          <p:spPr>
            <a:xfrm>
              <a:off x="1812763" y="5574531"/>
              <a:ext cx="1275375" cy="461624"/>
            </a:xfrm>
            <a:prstGeom prst="rect">
              <a:avLst/>
            </a:prstGeom>
            <a:solidFill>
              <a:srgbClr val="6E2265"/>
            </a:solidFill>
            <a:ln w="26425" cap="flat">
              <a:solidFill>
                <a:srgbClr val="6B767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Computational Resources</a:t>
              </a:r>
            </a:p>
          </p:txBody>
        </p:sp>
        <p:sp>
          <p:nvSpPr>
            <p:cNvPr id="104" name="Shape 104"/>
            <p:cNvSpPr/>
            <p:nvPr/>
          </p:nvSpPr>
          <p:spPr>
            <a:xfrm>
              <a:off x="3229816" y="5574532"/>
              <a:ext cx="1275375" cy="461624"/>
            </a:xfrm>
            <a:prstGeom prst="rect">
              <a:avLst/>
            </a:prstGeom>
            <a:solidFill>
              <a:srgbClr val="002060"/>
            </a:solidFill>
            <a:ln w="26425" cap="flat">
              <a:solidFill>
                <a:srgbClr val="6B767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Scientific Instruments</a:t>
              </a:r>
            </a:p>
          </p:txBody>
        </p:sp>
        <p:sp>
          <p:nvSpPr>
            <p:cNvPr id="105" name="Shape 105"/>
            <p:cNvSpPr/>
            <p:nvPr/>
          </p:nvSpPr>
          <p:spPr>
            <a:xfrm>
              <a:off x="4646935" y="5574531"/>
              <a:ext cx="1275375" cy="461624"/>
            </a:xfrm>
            <a:prstGeom prst="rect">
              <a:avLst/>
            </a:prstGeom>
            <a:solidFill>
              <a:srgbClr val="531921"/>
            </a:solidFill>
            <a:ln w="26425" cap="flat">
              <a:solidFill>
                <a:srgbClr val="6B767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Algorithms and Models</a:t>
              </a:r>
            </a:p>
          </p:txBody>
        </p:sp>
        <p:sp>
          <p:nvSpPr>
            <p:cNvPr id="106" name="Shape 106"/>
            <p:cNvSpPr/>
            <p:nvPr/>
          </p:nvSpPr>
          <p:spPr>
            <a:xfrm>
              <a:off x="6064023" y="5574531"/>
              <a:ext cx="1275375" cy="461624"/>
            </a:xfrm>
            <a:prstGeom prst="rect">
              <a:avLst/>
            </a:prstGeom>
            <a:solidFill>
              <a:srgbClr val="AA3312"/>
            </a:solidFill>
            <a:ln w="26425" cap="flat">
              <a:solidFill>
                <a:srgbClr val="6B767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2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Archived Data and Metadata</a:t>
              </a:r>
            </a:p>
          </p:txBody>
        </p:sp>
      </p:grpSp>
      <p:sp>
        <p:nvSpPr>
          <p:cNvPr id="107" name="Shape 107"/>
          <p:cNvSpPr/>
          <p:nvPr/>
        </p:nvSpPr>
        <p:spPr>
          <a:xfrm>
            <a:off x="1741909" y="3644465"/>
            <a:ext cx="5739199" cy="34047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488C4"/>
              </a:gs>
              <a:gs pos="52999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 w="26425" cap="flat">
            <a:solidFill>
              <a:srgbClr val="6B767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70709"/>
                </a:solidFill>
                <a:latin typeface="Arial"/>
                <a:ea typeface="Arial"/>
                <a:cs typeface="Arial"/>
                <a:sym typeface="Arial"/>
                <a:rtl val="0"/>
              </a:rPr>
              <a:t>Advanced Science Tools</a:t>
            </a:r>
          </a:p>
        </p:txBody>
      </p:sp>
      <p:sp>
        <p:nvSpPr>
          <p:cNvPr id="108" name="Shape 108"/>
          <p:cNvSpPr/>
          <p:nvPr/>
        </p:nvSpPr>
        <p:spPr>
          <a:xfrm>
            <a:off x="7362306" y="1767840"/>
            <a:ext cx="410094" cy="54864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9" name="Shape 109"/>
          <p:cNvSpPr/>
          <p:nvPr/>
        </p:nvSpPr>
        <p:spPr>
          <a:xfrm>
            <a:off x="1160017" y="2699475"/>
            <a:ext cx="6612379" cy="468449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4221480" y="1676400"/>
            <a:ext cx="731520" cy="73152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11" name="Shape 111"/>
          <p:cNvSpPr/>
          <p:nvPr/>
        </p:nvSpPr>
        <p:spPr>
          <a:xfrm>
            <a:off x="4846319" y="1676400"/>
            <a:ext cx="731520" cy="73152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12" name="Shape 112"/>
          <p:cNvSpPr/>
          <p:nvPr/>
        </p:nvSpPr>
        <p:spPr>
          <a:xfrm>
            <a:off x="5684519" y="1798318"/>
            <a:ext cx="640080" cy="64008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13" name="Shape 113"/>
          <p:cNvSpPr/>
          <p:nvPr/>
        </p:nvSpPr>
        <p:spPr>
          <a:xfrm>
            <a:off x="3550919" y="1722117"/>
            <a:ext cx="640080" cy="64008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14" name="Shape 114"/>
          <p:cNvSpPr/>
          <p:nvPr/>
        </p:nvSpPr>
        <p:spPr>
          <a:xfrm>
            <a:off x="6414672" y="1722119"/>
            <a:ext cx="748129" cy="640079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grpSp>
        <p:nvGrpSpPr>
          <p:cNvPr id="115" name="Shape 115"/>
          <p:cNvGrpSpPr/>
          <p:nvPr/>
        </p:nvGrpSpPr>
        <p:grpSpPr>
          <a:xfrm>
            <a:off x="1866868" y="1724392"/>
            <a:ext cx="723931" cy="635154"/>
            <a:chOff x="6275" y="10650"/>
            <a:chExt cx="2993725" cy="2976925"/>
          </a:xfrm>
        </p:grpSpPr>
        <p:sp>
          <p:nvSpPr>
            <p:cNvPr id="116" name="Shape 116"/>
            <p:cNvSpPr/>
            <p:nvPr/>
          </p:nvSpPr>
          <p:spPr>
            <a:xfrm>
              <a:off x="6275" y="10650"/>
              <a:ext cx="2993725" cy="2976925"/>
            </a:xfrm>
            <a:custGeom>
              <a:avLst/>
              <a:gdLst/>
              <a:ahLst/>
              <a:cxnLst/>
              <a:rect l="0" t="0" r="0" b="0"/>
              <a:pathLst>
                <a:path w="119749" h="119077" extrusionOk="0">
                  <a:moveTo>
                    <a:pt x="64770" y="3059"/>
                  </a:moveTo>
                  <a:lnTo>
                    <a:pt x="64895" y="3273"/>
                  </a:lnTo>
                  <a:lnTo>
                    <a:pt x="65021" y="3486"/>
                  </a:lnTo>
                  <a:lnTo>
                    <a:pt x="65084" y="3771"/>
                  </a:lnTo>
                  <a:lnTo>
                    <a:pt x="65272" y="3984"/>
                  </a:lnTo>
                  <a:lnTo>
                    <a:pt x="65774" y="3344"/>
                  </a:lnTo>
                  <a:lnTo>
                    <a:pt x="66339" y="2846"/>
                  </a:lnTo>
                  <a:lnTo>
                    <a:pt x="66904" y="2419"/>
                  </a:lnTo>
                  <a:lnTo>
                    <a:pt x="67531" y="2064"/>
                  </a:lnTo>
                  <a:lnTo>
                    <a:pt x="68222" y="1779"/>
                  </a:lnTo>
                  <a:lnTo>
                    <a:pt x="68912" y="1637"/>
                  </a:lnTo>
                  <a:lnTo>
                    <a:pt x="69603" y="1566"/>
                  </a:lnTo>
                  <a:lnTo>
                    <a:pt x="70356" y="1566"/>
                  </a:lnTo>
                  <a:lnTo>
                    <a:pt x="71234" y="1637"/>
                  </a:lnTo>
                  <a:lnTo>
                    <a:pt x="72050" y="1850"/>
                  </a:lnTo>
                  <a:lnTo>
                    <a:pt x="72866" y="2206"/>
                  </a:lnTo>
                  <a:lnTo>
                    <a:pt x="73557" y="2633"/>
                  </a:lnTo>
                  <a:lnTo>
                    <a:pt x="74310" y="3202"/>
                  </a:lnTo>
                  <a:lnTo>
                    <a:pt x="74937" y="3771"/>
                  </a:lnTo>
                  <a:lnTo>
                    <a:pt x="75565" y="4482"/>
                  </a:lnTo>
                  <a:lnTo>
                    <a:pt x="76193" y="5265"/>
                  </a:lnTo>
                  <a:lnTo>
                    <a:pt x="77259" y="5265"/>
                  </a:lnTo>
                  <a:lnTo>
                    <a:pt x="78264" y="5478"/>
                  </a:lnTo>
                  <a:lnTo>
                    <a:pt x="79205" y="5763"/>
                  </a:lnTo>
                  <a:lnTo>
                    <a:pt x="80084" y="6118"/>
                  </a:lnTo>
                  <a:lnTo>
                    <a:pt x="81025" y="6545"/>
                  </a:lnTo>
                  <a:lnTo>
                    <a:pt x="81904" y="7043"/>
                  </a:lnTo>
                  <a:lnTo>
                    <a:pt x="82782" y="7470"/>
                  </a:lnTo>
                  <a:lnTo>
                    <a:pt x="83724" y="7896"/>
                  </a:lnTo>
                  <a:lnTo>
                    <a:pt x="84540" y="8608"/>
                  </a:lnTo>
                  <a:lnTo>
                    <a:pt x="85230" y="9390"/>
                  </a:lnTo>
                  <a:lnTo>
                    <a:pt x="85795" y="10315"/>
                  </a:lnTo>
                  <a:lnTo>
                    <a:pt x="86360" y="11240"/>
                  </a:lnTo>
                  <a:lnTo>
                    <a:pt x="86925" y="12093"/>
                  </a:lnTo>
                  <a:lnTo>
                    <a:pt x="87490" y="13018"/>
                  </a:lnTo>
                  <a:lnTo>
                    <a:pt x="88180" y="13729"/>
                  </a:lnTo>
                  <a:lnTo>
                    <a:pt x="88996" y="14369"/>
                  </a:lnTo>
                  <a:lnTo>
                    <a:pt x="90314" y="16006"/>
                  </a:lnTo>
                  <a:lnTo>
                    <a:pt x="91318" y="17855"/>
                  </a:lnTo>
                  <a:lnTo>
                    <a:pt x="91946" y="19847"/>
                  </a:lnTo>
                  <a:lnTo>
                    <a:pt x="92322" y="21910"/>
                  </a:lnTo>
                  <a:lnTo>
                    <a:pt x="92448" y="24115"/>
                  </a:lnTo>
                  <a:lnTo>
                    <a:pt x="92322" y="26320"/>
                  </a:lnTo>
                  <a:lnTo>
                    <a:pt x="92071" y="28525"/>
                  </a:lnTo>
                  <a:lnTo>
                    <a:pt x="91632" y="30730"/>
                  </a:lnTo>
                  <a:lnTo>
                    <a:pt x="92008" y="31370"/>
                  </a:lnTo>
                  <a:lnTo>
                    <a:pt x="92134" y="32153"/>
                  </a:lnTo>
                  <a:lnTo>
                    <a:pt x="92197" y="32864"/>
                  </a:lnTo>
                  <a:lnTo>
                    <a:pt x="92762" y="33220"/>
                  </a:lnTo>
                  <a:lnTo>
                    <a:pt x="93452" y="34144"/>
                  </a:lnTo>
                  <a:lnTo>
                    <a:pt x="93703" y="35282"/>
                  </a:lnTo>
                  <a:lnTo>
                    <a:pt x="93766" y="36563"/>
                  </a:lnTo>
                  <a:lnTo>
                    <a:pt x="93766" y="37772"/>
                  </a:lnTo>
                  <a:lnTo>
                    <a:pt x="93703" y="38697"/>
                  </a:lnTo>
                  <a:lnTo>
                    <a:pt x="93515" y="39621"/>
                  </a:lnTo>
                  <a:lnTo>
                    <a:pt x="93326" y="40546"/>
                  </a:lnTo>
                  <a:lnTo>
                    <a:pt x="93075" y="41471"/>
                  </a:lnTo>
                  <a:lnTo>
                    <a:pt x="92762" y="42324"/>
                  </a:lnTo>
                  <a:lnTo>
                    <a:pt x="92385" y="43249"/>
                  </a:lnTo>
                  <a:lnTo>
                    <a:pt x="91946" y="44103"/>
                  </a:lnTo>
                  <a:lnTo>
                    <a:pt x="91506" y="44956"/>
                  </a:lnTo>
                  <a:lnTo>
                    <a:pt x="93326" y="47090"/>
                  </a:lnTo>
                  <a:lnTo>
                    <a:pt x="95021" y="49367"/>
                  </a:lnTo>
                  <a:lnTo>
                    <a:pt x="96402" y="51856"/>
                  </a:lnTo>
                  <a:lnTo>
                    <a:pt x="97594" y="54417"/>
                  </a:lnTo>
                  <a:lnTo>
                    <a:pt x="98473" y="57120"/>
                  </a:lnTo>
                  <a:lnTo>
                    <a:pt x="99100" y="59965"/>
                  </a:lnTo>
                  <a:lnTo>
                    <a:pt x="99414" y="62882"/>
                  </a:lnTo>
                  <a:lnTo>
                    <a:pt x="99477" y="65940"/>
                  </a:lnTo>
                  <a:lnTo>
                    <a:pt x="99289" y="67150"/>
                  </a:lnTo>
                  <a:lnTo>
                    <a:pt x="99163" y="68288"/>
                  </a:lnTo>
                  <a:lnTo>
                    <a:pt x="98975" y="69497"/>
                  </a:lnTo>
                  <a:lnTo>
                    <a:pt x="98661" y="70635"/>
                  </a:lnTo>
                  <a:lnTo>
                    <a:pt x="99226" y="72627"/>
                  </a:lnTo>
                  <a:lnTo>
                    <a:pt x="99603" y="74690"/>
                  </a:lnTo>
                  <a:lnTo>
                    <a:pt x="99728" y="76895"/>
                  </a:lnTo>
                  <a:lnTo>
                    <a:pt x="99728" y="79029"/>
                  </a:lnTo>
                  <a:lnTo>
                    <a:pt x="99477" y="81163"/>
                  </a:lnTo>
                  <a:lnTo>
                    <a:pt x="99100" y="83225"/>
                  </a:lnTo>
                  <a:lnTo>
                    <a:pt x="98598" y="85288"/>
                  </a:lnTo>
                  <a:lnTo>
                    <a:pt x="97908" y="87138"/>
                  </a:lnTo>
                  <a:lnTo>
                    <a:pt x="98912" y="87209"/>
                  </a:lnTo>
                  <a:lnTo>
                    <a:pt x="100042" y="87351"/>
                  </a:lnTo>
                  <a:lnTo>
                    <a:pt x="101109" y="87422"/>
                  </a:lnTo>
                  <a:lnTo>
                    <a:pt x="102301" y="87422"/>
                  </a:lnTo>
                  <a:lnTo>
                    <a:pt x="103431" y="87422"/>
                  </a:lnTo>
                  <a:lnTo>
                    <a:pt x="104498" y="87280"/>
                  </a:lnTo>
                  <a:lnTo>
                    <a:pt x="105628" y="87138"/>
                  </a:lnTo>
                  <a:lnTo>
                    <a:pt x="106632" y="86853"/>
                  </a:lnTo>
                  <a:lnTo>
                    <a:pt x="106820" y="87280"/>
                  </a:lnTo>
                  <a:lnTo>
                    <a:pt x="106946" y="87778"/>
                  </a:lnTo>
                  <a:lnTo>
                    <a:pt x="107008" y="88276"/>
                  </a:lnTo>
                  <a:lnTo>
                    <a:pt x="107071" y="88774"/>
                  </a:lnTo>
                  <a:lnTo>
                    <a:pt x="107573" y="90268"/>
                  </a:lnTo>
                  <a:lnTo>
                    <a:pt x="108075" y="91761"/>
                  </a:lnTo>
                  <a:lnTo>
                    <a:pt x="108640" y="93184"/>
                  </a:lnTo>
                  <a:lnTo>
                    <a:pt x="109205" y="94678"/>
                  </a:lnTo>
                  <a:lnTo>
                    <a:pt x="109770" y="96100"/>
                  </a:lnTo>
                  <a:lnTo>
                    <a:pt x="110398" y="97523"/>
                  </a:lnTo>
                  <a:lnTo>
                    <a:pt x="111151" y="98946"/>
                  </a:lnTo>
                  <a:lnTo>
                    <a:pt x="111904" y="100226"/>
                  </a:lnTo>
                  <a:lnTo>
                    <a:pt x="112218" y="100866"/>
                  </a:lnTo>
                  <a:lnTo>
                    <a:pt x="113159" y="102502"/>
                  </a:lnTo>
                  <a:lnTo>
                    <a:pt x="114414" y="104850"/>
                  </a:lnTo>
                  <a:lnTo>
                    <a:pt x="115858" y="107695"/>
                  </a:lnTo>
                  <a:lnTo>
                    <a:pt x="117239" y="110754"/>
                  </a:lnTo>
                  <a:lnTo>
                    <a:pt x="118494" y="113670"/>
                  </a:lnTo>
                  <a:lnTo>
                    <a:pt x="119435" y="116160"/>
                  </a:lnTo>
                  <a:lnTo>
                    <a:pt x="119749" y="118009"/>
                  </a:lnTo>
                  <a:lnTo>
                    <a:pt x="119561" y="118080"/>
                  </a:lnTo>
                  <a:lnTo>
                    <a:pt x="119184" y="118080"/>
                  </a:lnTo>
                  <a:lnTo>
                    <a:pt x="118619" y="118080"/>
                  </a:lnTo>
                  <a:lnTo>
                    <a:pt x="117803" y="118080"/>
                  </a:lnTo>
                  <a:lnTo>
                    <a:pt x="116925" y="118009"/>
                  </a:lnTo>
                  <a:lnTo>
                    <a:pt x="115921" y="117938"/>
                  </a:lnTo>
                  <a:lnTo>
                    <a:pt x="114791" y="117867"/>
                  </a:lnTo>
                  <a:lnTo>
                    <a:pt x="113536" y="117725"/>
                  </a:lnTo>
                  <a:lnTo>
                    <a:pt x="112280" y="117582"/>
                  </a:lnTo>
                  <a:lnTo>
                    <a:pt x="110962" y="117511"/>
                  </a:lnTo>
                  <a:lnTo>
                    <a:pt x="109707" y="117369"/>
                  </a:lnTo>
                  <a:lnTo>
                    <a:pt x="108389" y="117227"/>
                  </a:lnTo>
                  <a:lnTo>
                    <a:pt x="107134" y="117084"/>
                  </a:lnTo>
                  <a:lnTo>
                    <a:pt x="105941" y="117013"/>
                  </a:lnTo>
                  <a:lnTo>
                    <a:pt x="104875" y="116871"/>
                  </a:lnTo>
                  <a:lnTo>
                    <a:pt x="103870" y="116800"/>
                  </a:lnTo>
                  <a:lnTo>
                    <a:pt x="93326" y="116800"/>
                  </a:lnTo>
                  <a:lnTo>
                    <a:pt x="92385" y="116729"/>
                  </a:lnTo>
                  <a:lnTo>
                    <a:pt x="91506" y="116729"/>
                  </a:lnTo>
                  <a:lnTo>
                    <a:pt x="90565" y="116871"/>
                  </a:lnTo>
                  <a:lnTo>
                    <a:pt x="89686" y="117013"/>
                  </a:lnTo>
                  <a:lnTo>
                    <a:pt x="88808" y="117156"/>
                  </a:lnTo>
                  <a:lnTo>
                    <a:pt x="87866" y="117298"/>
                  </a:lnTo>
                  <a:lnTo>
                    <a:pt x="86987" y="117369"/>
                  </a:lnTo>
                  <a:lnTo>
                    <a:pt x="86046" y="117440"/>
                  </a:lnTo>
                  <a:lnTo>
                    <a:pt x="72615" y="117440"/>
                  </a:lnTo>
                  <a:lnTo>
                    <a:pt x="54352" y="119076"/>
                  </a:lnTo>
                  <a:lnTo>
                    <a:pt x="48201" y="118720"/>
                  </a:lnTo>
                  <a:lnTo>
                    <a:pt x="33703" y="117227"/>
                  </a:lnTo>
                  <a:lnTo>
                    <a:pt x="23849" y="117227"/>
                  </a:lnTo>
                  <a:lnTo>
                    <a:pt x="13996" y="117653"/>
                  </a:lnTo>
                  <a:lnTo>
                    <a:pt x="13117" y="117653"/>
                  </a:lnTo>
                  <a:lnTo>
                    <a:pt x="12239" y="117725"/>
                  </a:lnTo>
                  <a:lnTo>
                    <a:pt x="11360" y="117796"/>
                  </a:lnTo>
                  <a:lnTo>
                    <a:pt x="10544" y="117938"/>
                  </a:lnTo>
                  <a:lnTo>
                    <a:pt x="9665" y="118080"/>
                  </a:lnTo>
                  <a:lnTo>
                    <a:pt x="8787" y="118222"/>
                  </a:lnTo>
                  <a:lnTo>
                    <a:pt x="7971" y="118365"/>
                  </a:lnTo>
                  <a:lnTo>
                    <a:pt x="7092" y="118507"/>
                  </a:lnTo>
                  <a:lnTo>
                    <a:pt x="6276" y="118649"/>
                  </a:lnTo>
                  <a:lnTo>
                    <a:pt x="5398" y="118792"/>
                  </a:lnTo>
                  <a:lnTo>
                    <a:pt x="4582" y="118863"/>
                  </a:lnTo>
                  <a:lnTo>
                    <a:pt x="3703" y="119005"/>
                  </a:lnTo>
                  <a:lnTo>
                    <a:pt x="2887" y="119005"/>
                  </a:lnTo>
                  <a:lnTo>
                    <a:pt x="2008" y="119005"/>
                  </a:lnTo>
                  <a:lnTo>
                    <a:pt x="1193" y="118934"/>
                  </a:lnTo>
                  <a:lnTo>
                    <a:pt x="314" y="118863"/>
                  </a:lnTo>
                  <a:lnTo>
                    <a:pt x="63" y="118578"/>
                  </a:lnTo>
                  <a:lnTo>
                    <a:pt x="0" y="118151"/>
                  </a:lnTo>
                  <a:lnTo>
                    <a:pt x="126" y="117653"/>
                  </a:lnTo>
                  <a:lnTo>
                    <a:pt x="251" y="117227"/>
                  </a:lnTo>
                  <a:lnTo>
                    <a:pt x="753" y="115591"/>
                  </a:lnTo>
                  <a:lnTo>
                    <a:pt x="1381" y="114026"/>
                  </a:lnTo>
                  <a:lnTo>
                    <a:pt x="2197" y="112532"/>
                  </a:lnTo>
                  <a:lnTo>
                    <a:pt x="3075" y="111038"/>
                  </a:lnTo>
                  <a:lnTo>
                    <a:pt x="4017" y="109615"/>
                  </a:lnTo>
                  <a:lnTo>
                    <a:pt x="5021" y="108193"/>
                  </a:lnTo>
                  <a:lnTo>
                    <a:pt x="6088" y="106770"/>
                  </a:lnTo>
                  <a:lnTo>
                    <a:pt x="7218" y="105419"/>
                  </a:lnTo>
                  <a:lnTo>
                    <a:pt x="14310" y="94749"/>
                  </a:lnTo>
                  <a:lnTo>
                    <a:pt x="19268" y="87351"/>
                  </a:lnTo>
                  <a:lnTo>
                    <a:pt x="19456" y="87067"/>
                  </a:lnTo>
                  <a:lnTo>
                    <a:pt x="19770" y="86995"/>
                  </a:lnTo>
                  <a:lnTo>
                    <a:pt x="20021" y="86995"/>
                  </a:lnTo>
                  <a:lnTo>
                    <a:pt x="20272" y="86995"/>
                  </a:lnTo>
                  <a:lnTo>
                    <a:pt x="21339" y="86853"/>
                  </a:lnTo>
                  <a:lnTo>
                    <a:pt x="22343" y="86853"/>
                  </a:lnTo>
                  <a:lnTo>
                    <a:pt x="23410" y="86853"/>
                  </a:lnTo>
                  <a:lnTo>
                    <a:pt x="24414" y="86995"/>
                  </a:lnTo>
                  <a:lnTo>
                    <a:pt x="25481" y="87067"/>
                  </a:lnTo>
                  <a:lnTo>
                    <a:pt x="26548" y="87209"/>
                  </a:lnTo>
                  <a:lnTo>
                    <a:pt x="27615" y="87280"/>
                  </a:lnTo>
                  <a:lnTo>
                    <a:pt x="28682" y="87280"/>
                  </a:lnTo>
                  <a:lnTo>
                    <a:pt x="28745" y="86711"/>
                  </a:lnTo>
                  <a:lnTo>
                    <a:pt x="28870" y="86142"/>
                  </a:lnTo>
                  <a:lnTo>
                    <a:pt x="28933" y="85644"/>
                  </a:lnTo>
                  <a:lnTo>
                    <a:pt x="28870" y="85075"/>
                  </a:lnTo>
                  <a:lnTo>
                    <a:pt x="27678" y="84577"/>
                  </a:lnTo>
                  <a:lnTo>
                    <a:pt x="26423" y="84008"/>
                  </a:lnTo>
                  <a:lnTo>
                    <a:pt x="25230" y="83297"/>
                  </a:lnTo>
                  <a:lnTo>
                    <a:pt x="24100" y="82514"/>
                  </a:lnTo>
                  <a:lnTo>
                    <a:pt x="23034" y="81661"/>
                  </a:lnTo>
                  <a:lnTo>
                    <a:pt x="22029" y="80665"/>
                  </a:lnTo>
                  <a:lnTo>
                    <a:pt x="21151" y="79455"/>
                  </a:lnTo>
                  <a:lnTo>
                    <a:pt x="20398" y="78104"/>
                  </a:lnTo>
                  <a:lnTo>
                    <a:pt x="19268" y="74903"/>
                  </a:lnTo>
                  <a:lnTo>
                    <a:pt x="18703" y="71560"/>
                  </a:lnTo>
                  <a:lnTo>
                    <a:pt x="18640" y="68217"/>
                  </a:lnTo>
                  <a:lnTo>
                    <a:pt x="19080" y="64802"/>
                  </a:lnTo>
                  <a:lnTo>
                    <a:pt x="19833" y="61459"/>
                  </a:lnTo>
                  <a:lnTo>
                    <a:pt x="20962" y="58258"/>
                  </a:lnTo>
                  <a:lnTo>
                    <a:pt x="22280" y="55271"/>
                  </a:lnTo>
                  <a:lnTo>
                    <a:pt x="23787" y="52425"/>
                  </a:lnTo>
                  <a:lnTo>
                    <a:pt x="24916" y="50931"/>
                  </a:lnTo>
                  <a:lnTo>
                    <a:pt x="26109" y="49509"/>
                  </a:lnTo>
                  <a:lnTo>
                    <a:pt x="27301" y="48157"/>
                  </a:lnTo>
                  <a:lnTo>
                    <a:pt x="28557" y="46877"/>
                  </a:lnTo>
                  <a:lnTo>
                    <a:pt x="29812" y="45597"/>
                  </a:lnTo>
                  <a:lnTo>
                    <a:pt x="31130" y="44458"/>
                  </a:lnTo>
                  <a:lnTo>
                    <a:pt x="32448" y="43391"/>
                  </a:lnTo>
                  <a:lnTo>
                    <a:pt x="33766" y="42324"/>
                  </a:lnTo>
                  <a:lnTo>
                    <a:pt x="35146" y="41329"/>
                  </a:lnTo>
                  <a:lnTo>
                    <a:pt x="36590" y="40404"/>
                  </a:lnTo>
                  <a:lnTo>
                    <a:pt x="37971" y="39479"/>
                  </a:lnTo>
                  <a:lnTo>
                    <a:pt x="39414" y="38626"/>
                  </a:lnTo>
                  <a:lnTo>
                    <a:pt x="40858" y="37772"/>
                  </a:lnTo>
                  <a:lnTo>
                    <a:pt x="42301" y="36990"/>
                  </a:lnTo>
                  <a:lnTo>
                    <a:pt x="43808" y="36207"/>
                  </a:lnTo>
                  <a:lnTo>
                    <a:pt x="45251" y="35496"/>
                  </a:lnTo>
                  <a:lnTo>
                    <a:pt x="44812" y="34358"/>
                  </a:lnTo>
                  <a:lnTo>
                    <a:pt x="44686" y="33220"/>
                  </a:lnTo>
                  <a:lnTo>
                    <a:pt x="44686" y="31939"/>
                  </a:lnTo>
                  <a:lnTo>
                    <a:pt x="44875" y="30730"/>
                  </a:lnTo>
                  <a:lnTo>
                    <a:pt x="44372" y="30588"/>
                  </a:lnTo>
                  <a:lnTo>
                    <a:pt x="43933" y="30232"/>
                  </a:lnTo>
                  <a:lnTo>
                    <a:pt x="43557" y="29876"/>
                  </a:lnTo>
                  <a:lnTo>
                    <a:pt x="43243" y="29378"/>
                  </a:lnTo>
                  <a:lnTo>
                    <a:pt x="42992" y="28880"/>
                  </a:lnTo>
                  <a:lnTo>
                    <a:pt x="42741" y="28383"/>
                  </a:lnTo>
                  <a:lnTo>
                    <a:pt x="42615" y="27813"/>
                  </a:lnTo>
                  <a:lnTo>
                    <a:pt x="42490" y="27244"/>
                  </a:lnTo>
                  <a:lnTo>
                    <a:pt x="42552" y="26604"/>
                  </a:lnTo>
                  <a:lnTo>
                    <a:pt x="42490" y="26106"/>
                  </a:lnTo>
                  <a:lnTo>
                    <a:pt x="42176" y="25751"/>
                  </a:lnTo>
                  <a:lnTo>
                    <a:pt x="41862" y="25537"/>
                  </a:lnTo>
                  <a:lnTo>
                    <a:pt x="41485" y="25253"/>
                  </a:lnTo>
                  <a:lnTo>
                    <a:pt x="41109" y="24968"/>
                  </a:lnTo>
                  <a:lnTo>
                    <a:pt x="40921" y="24613"/>
                  </a:lnTo>
                  <a:lnTo>
                    <a:pt x="40795" y="24043"/>
                  </a:lnTo>
                  <a:lnTo>
                    <a:pt x="40858" y="23190"/>
                  </a:lnTo>
                  <a:lnTo>
                    <a:pt x="40983" y="22336"/>
                  </a:lnTo>
                  <a:lnTo>
                    <a:pt x="41234" y="21554"/>
                  </a:lnTo>
                  <a:lnTo>
                    <a:pt x="41548" y="20843"/>
                  </a:lnTo>
                  <a:lnTo>
                    <a:pt x="41987" y="20131"/>
                  </a:lnTo>
                  <a:lnTo>
                    <a:pt x="42490" y="19491"/>
                  </a:lnTo>
                  <a:lnTo>
                    <a:pt x="42992" y="18922"/>
                  </a:lnTo>
                  <a:lnTo>
                    <a:pt x="43619" y="18353"/>
                  </a:lnTo>
                  <a:lnTo>
                    <a:pt x="43368" y="17144"/>
                  </a:lnTo>
                  <a:lnTo>
                    <a:pt x="43431" y="16006"/>
                  </a:lnTo>
                  <a:lnTo>
                    <a:pt x="43682" y="14939"/>
                  </a:lnTo>
                  <a:lnTo>
                    <a:pt x="44121" y="13943"/>
                  </a:lnTo>
                  <a:lnTo>
                    <a:pt x="44749" y="12947"/>
                  </a:lnTo>
                  <a:lnTo>
                    <a:pt x="45439" y="12093"/>
                  </a:lnTo>
                  <a:lnTo>
                    <a:pt x="46193" y="11240"/>
                  </a:lnTo>
                  <a:lnTo>
                    <a:pt x="46946" y="10457"/>
                  </a:lnTo>
                  <a:lnTo>
                    <a:pt x="47448" y="10173"/>
                  </a:lnTo>
                  <a:lnTo>
                    <a:pt x="47950" y="9888"/>
                  </a:lnTo>
                  <a:lnTo>
                    <a:pt x="48452" y="9604"/>
                  </a:lnTo>
                  <a:lnTo>
                    <a:pt x="49017" y="9390"/>
                  </a:lnTo>
                  <a:lnTo>
                    <a:pt x="49519" y="9248"/>
                  </a:lnTo>
                  <a:lnTo>
                    <a:pt x="50084" y="9106"/>
                  </a:lnTo>
                  <a:lnTo>
                    <a:pt x="50649" y="9035"/>
                  </a:lnTo>
                  <a:lnTo>
                    <a:pt x="51276" y="9035"/>
                  </a:lnTo>
                  <a:lnTo>
                    <a:pt x="51088" y="7683"/>
                  </a:lnTo>
                  <a:lnTo>
                    <a:pt x="51088" y="6189"/>
                  </a:lnTo>
                  <a:lnTo>
                    <a:pt x="51339" y="4767"/>
                  </a:lnTo>
                  <a:lnTo>
                    <a:pt x="52029" y="3557"/>
                  </a:lnTo>
                  <a:lnTo>
                    <a:pt x="52845" y="2562"/>
                  </a:lnTo>
                  <a:lnTo>
                    <a:pt x="53787" y="1779"/>
                  </a:lnTo>
                  <a:lnTo>
                    <a:pt x="54791" y="1139"/>
                  </a:lnTo>
                  <a:lnTo>
                    <a:pt x="55795" y="570"/>
                  </a:lnTo>
                  <a:lnTo>
                    <a:pt x="56925" y="214"/>
                  </a:lnTo>
                  <a:lnTo>
                    <a:pt x="58054" y="72"/>
                  </a:lnTo>
                  <a:lnTo>
                    <a:pt x="59247" y="1"/>
                  </a:lnTo>
                  <a:lnTo>
                    <a:pt x="60502" y="143"/>
                  </a:lnTo>
                  <a:lnTo>
                    <a:pt x="61067" y="428"/>
                  </a:lnTo>
                  <a:lnTo>
                    <a:pt x="61632" y="712"/>
                  </a:lnTo>
                  <a:lnTo>
                    <a:pt x="62134" y="997"/>
                  </a:lnTo>
                  <a:lnTo>
                    <a:pt x="62699" y="1352"/>
                  </a:lnTo>
                  <a:lnTo>
                    <a:pt x="63201" y="1779"/>
                  </a:lnTo>
                  <a:lnTo>
                    <a:pt x="63703" y="2206"/>
                  </a:lnTo>
                  <a:lnTo>
                    <a:pt x="64268" y="2633"/>
                  </a:lnTo>
                  <a:lnTo>
                    <a:pt x="64770" y="30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142250" y="670400"/>
              <a:ext cx="1046575" cy="684675"/>
            </a:xfrm>
            <a:custGeom>
              <a:avLst/>
              <a:gdLst/>
              <a:ahLst/>
              <a:cxnLst/>
              <a:rect l="0" t="0" r="0" b="0"/>
              <a:pathLst>
                <a:path w="41863" h="27387" extrusionOk="0">
                  <a:moveTo>
                    <a:pt x="33201" y="1566"/>
                  </a:moveTo>
                  <a:lnTo>
                    <a:pt x="33515" y="1495"/>
                  </a:lnTo>
                  <a:lnTo>
                    <a:pt x="33829" y="1352"/>
                  </a:lnTo>
                  <a:lnTo>
                    <a:pt x="34143" y="1210"/>
                  </a:lnTo>
                  <a:lnTo>
                    <a:pt x="34456" y="1068"/>
                  </a:lnTo>
                  <a:lnTo>
                    <a:pt x="34770" y="997"/>
                  </a:lnTo>
                  <a:lnTo>
                    <a:pt x="35084" y="926"/>
                  </a:lnTo>
                  <a:lnTo>
                    <a:pt x="35398" y="926"/>
                  </a:lnTo>
                  <a:lnTo>
                    <a:pt x="35774" y="1068"/>
                  </a:lnTo>
                  <a:lnTo>
                    <a:pt x="36277" y="1921"/>
                  </a:lnTo>
                  <a:lnTo>
                    <a:pt x="36465" y="2988"/>
                  </a:lnTo>
                  <a:lnTo>
                    <a:pt x="36653" y="4055"/>
                  </a:lnTo>
                  <a:lnTo>
                    <a:pt x="37218" y="4909"/>
                  </a:lnTo>
                  <a:lnTo>
                    <a:pt x="37720" y="5691"/>
                  </a:lnTo>
                  <a:lnTo>
                    <a:pt x="38285" y="6189"/>
                  </a:lnTo>
                  <a:lnTo>
                    <a:pt x="38975" y="6545"/>
                  </a:lnTo>
                  <a:lnTo>
                    <a:pt x="39728" y="6758"/>
                  </a:lnTo>
                  <a:lnTo>
                    <a:pt x="40419" y="6972"/>
                  </a:lnTo>
                  <a:lnTo>
                    <a:pt x="41046" y="7327"/>
                  </a:lnTo>
                  <a:lnTo>
                    <a:pt x="41548" y="7825"/>
                  </a:lnTo>
                  <a:lnTo>
                    <a:pt x="41862" y="8679"/>
                  </a:lnTo>
                  <a:lnTo>
                    <a:pt x="39917" y="11951"/>
                  </a:lnTo>
                  <a:lnTo>
                    <a:pt x="34205" y="18566"/>
                  </a:lnTo>
                  <a:lnTo>
                    <a:pt x="33954" y="19064"/>
                  </a:lnTo>
                  <a:lnTo>
                    <a:pt x="33829" y="19633"/>
                  </a:lnTo>
                  <a:lnTo>
                    <a:pt x="33703" y="20274"/>
                  </a:lnTo>
                  <a:lnTo>
                    <a:pt x="33641" y="20843"/>
                  </a:lnTo>
                  <a:lnTo>
                    <a:pt x="33515" y="21412"/>
                  </a:lnTo>
                  <a:lnTo>
                    <a:pt x="33264" y="21910"/>
                  </a:lnTo>
                  <a:lnTo>
                    <a:pt x="32887" y="22265"/>
                  </a:lnTo>
                  <a:lnTo>
                    <a:pt x="32323" y="22479"/>
                  </a:lnTo>
                  <a:lnTo>
                    <a:pt x="31758" y="22977"/>
                  </a:lnTo>
                  <a:lnTo>
                    <a:pt x="31193" y="23403"/>
                  </a:lnTo>
                  <a:lnTo>
                    <a:pt x="30565" y="23759"/>
                  </a:lnTo>
                  <a:lnTo>
                    <a:pt x="29938" y="24044"/>
                  </a:lnTo>
                  <a:lnTo>
                    <a:pt x="29310" y="24328"/>
                  </a:lnTo>
                  <a:lnTo>
                    <a:pt x="28620" y="24613"/>
                  </a:lnTo>
                  <a:lnTo>
                    <a:pt x="27992" y="24826"/>
                  </a:lnTo>
                  <a:lnTo>
                    <a:pt x="27302" y="24968"/>
                  </a:lnTo>
                  <a:lnTo>
                    <a:pt x="26611" y="25182"/>
                  </a:lnTo>
                  <a:lnTo>
                    <a:pt x="25984" y="25395"/>
                  </a:lnTo>
                  <a:lnTo>
                    <a:pt x="25293" y="25608"/>
                  </a:lnTo>
                  <a:lnTo>
                    <a:pt x="24666" y="25822"/>
                  </a:lnTo>
                  <a:lnTo>
                    <a:pt x="24038" y="26106"/>
                  </a:lnTo>
                  <a:lnTo>
                    <a:pt x="23410" y="26462"/>
                  </a:lnTo>
                  <a:lnTo>
                    <a:pt x="22783" y="26818"/>
                  </a:lnTo>
                  <a:lnTo>
                    <a:pt x="22218" y="27244"/>
                  </a:lnTo>
                  <a:lnTo>
                    <a:pt x="21528" y="27316"/>
                  </a:lnTo>
                  <a:lnTo>
                    <a:pt x="20837" y="27387"/>
                  </a:lnTo>
                  <a:lnTo>
                    <a:pt x="20147" y="27316"/>
                  </a:lnTo>
                  <a:lnTo>
                    <a:pt x="19456" y="27244"/>
                  </a:lnTo>
                  <a:lnTo>
                    <a:pt x="18829" y="27102"/>
                  </a:lnTo>
                  <a:lnTo>
                    <a:pt x="18201" y="26889"/>
                  </a:lnTo>
                  <a:lnTo>
                    <a:pt x="17511" y="26675"/>
                  </a:lnTo>
                  <a:lnTo>
                    <a:pt x="16883" y="26462"/>
                  </a:lnTo>
                  <a:lnTo>
                    <a:pt x="16256" y="26177"/>
                  </a:lnTo>
                  <a:lnTo>
                    <a:pt x="15628" y="25893"/>
                  </a:lnTo>
                  <a:lnTo>
                    <a:pt x="15063" y="25608"/>
                  </a:lnTo>
                  <a:lnTo>
                    <a:pt x="14436" y="25253"/>
                  </a:lnTo>
                  <a:lnTo>
                    <a:pt x="13808" y="24968"/>
                  </a:lnTo>
                  <a:lnTo>
                    <a:pt x="13243" y="24613"/>
                  </a:lnTo>
                  <a:lnTo>
                    <a:pt x="12615" y="24257"/>
                  </a:lnTo>
                  <a:lnTo>
                    <a:pt x="12051" y="23972"/>
                  </a:lnTo>
                  <a:lnTo>
                    <a:pt x="10795" y="23474"/>
                  </a:lnTo>
                  <a:lnTo>
                    <a:pt x="9540" y="22905"/>
                  </a:lnTo>
                  <a:lnTo>
                    <a:pt x="8348" y="22194"/>
                  </a:lnTo>
                  <a:lnTo>
                    <a:pt x="7218" y="21269"/>
                  </a:lnTo>
                  <a:lnTo>
                    <a:pt x="6151" y="20274"/>
                  </a:lnTo>
                  <a:lnTo>
                    <a:pt x="5335" y="19064"/>
                  </a:lnTo>
                  <a:lnTo>
                    <a:pt x="4707" y="17713"/>
                  </a:lnTo>
                  <a:lnTo>
                    <a:pt x="4394" y="16148"/>
                  </a:lnTo>
                  <a:lnTo>
                    <a:pt x="4959" y="15721"/>
                  </a:lnTo>
                  <a:lnTo>
                    <a:pt x="5335" y="15152"/>
                  </a:lnTo>
                  <a:lnTo>
                    <a:pt x="5712" y="14512"/>
                  </a:lnTo>
                  <a:lnTo>
                    <a:pt x="6025" y="13872"/>
                  </a:lnTo>
                  <a:lnTo>
                    <a:pt x="6025" y="13089"/>
                  </a:lnTo>
                  <a:lnTo>
                    <a:pt x="5900" y="12378"/>
                  </a:lnTo>
                  <a:lnTo>
                    <a:pt x="5712" y="11667"/>
                  </a:lnTo>
                  <a:lnTo>
                    <a:pt x="5461" y="10955"/>
                  </a:lnTo>
                  <a:lnTo>
                    <a:pt x="5084" y="10600"/>
                  </a:lnTo>
                  <a:lnTo>
                    <a:pt x="4645" y="10244"/>
                  </a:lnTo>
                  <a:lnTo>
                    <a:pt x="4268" y="9959"/>
                  </a:lnTo>
                  <a:lnTo>
                    <a:pt x="3766" y="10102"/>
                  </a:lnTo>
                  <a:lnTo>
                    <a:pt x="3515" y="10102"/>
                  </a:lnTo>
                  <a:lnTo>
                    <a:pt x="3327" y="10173"/>
                  </a:lnTo>
                  <a:lnTo>
                    <a:pt x="3076" y="10244"/>
                  </a:lnTo>
                  <a:lnTo>
                    <a:pt x="2825" y="10315"/>
                  </a:lnTo>
                  <a:lnTo>
                    <a:pt x="2574" y="10315"/>
                  </a:lnTo>
                  <a:lnTo>
                    <a:pt x="2323" y="10386"/>
                  </a:lnTo>
                  <a:lnTo>
                    <a:pt x="2072" y="10386"/>
                  </a:lnTo>
                  <a:lnTo>
                    <a:pt x="1820" y="10315"/>
                  </a:lnTo>
                  <a:lnTo>
                    <a:pt x="1381" y="9817"/>
                  </a:lnTo>
                  <a:lnTo>
                    <a:pt x="942" y="9319"/>
                  </a:lnTo>
                  <a:lnTo>
                    <a:pt x="565" y="8750"/>
                  </a:lnTo>
                  <a:lnTo>
                    <a:pt x="314" y="8110"/>
                  </a:lnTo>
                  <a:lnTo>
                    <a:pt x="126" y="7470"/>
                  </a:lnTo>
                  <a:lnTo>
                    <a:pt x="0" y="6758"/>
                  </a:lnTo>
                  <a:lnTo>
                    <a:pt x="0" y="6047"/>
                  </a:lnTo>
                  <a:lnTo>
                    <a:pt x="189" y="5265"/>
                  </a:lnTo>
                  <a:lnTo>
                    <a:pt x="377" y="4553"/>
                  </a:lnTo>
                  <a:lnTo>
                    <a:pt x="754" y="3913"/>
                  </a:lnTo>
                  <a:lnTo>
                    <a:pt x="1130" y="3344"/>
                  </a:lnTo>
                  <a:lnTo>
                    <a:pt x="1632" y="2846"/>
                  </a:lnTo>
                  <a:lnTo>
                    <a:pt x="1883" y="2775"/>
                  </a:lnTo>
                  <a:lnTo>
                    <a:pt x="2134" y="2775"/>
                  </a:lnTo>
                  <a:lnTo>
                    <a:pt x="2385" y="2704"/>
                  </a:lnTo>
                  <a:lnTo>
                    <a:pt x="2636" y="2704"/>
                  </a:lnTo>
                  <a:lnTo>
                    <a:pt x="2950" y="2704"/>
                  </a:lnTo>
                  <a:lnTo>
                    <a:pt x="3201" y="2704"/>
                  </a:lnTo>
                  <a:lnTo>
                    <a:pt x="3515" y="2704"/>
                  </a:lnTo>
                  <a:lnTo>
                    <a:pt x="3766" y="2704"/>
                  </a:lnTo>
                  <a:lnTo>
                    <a:pt x="4017" y="3202"/>
                  </a:lnTo>
                  <a:lnTo>
                    <a:pt x="4268" y="3700"/>
                  </a:lnTo>
                  <a:lnTo>
                    <a:pt x="4645" y="3984"/>
                  </a:lnTo>
                  <a:lnTo>
                    <a:pt x="5084" y="3700"/>
                  </a:lnTo>
                  <a:lnTo>
                    <a:pt x="5210" y="3273"/>
                  </a:lnTo>
                  <a:lnTo>
                    <a:pt x="5335" y="2846"/>
                  </a:lnTo>
                  <a:lnTo>
                    <a:pt x="5523" y="2348"/>
                  </a:lnTo>
                  <a:lnTo>
                    <a:pt x="5712" y="1921"/>
                  </a:lnTo>
                  <a:lnTo>
                    <a:pt x="5963" y="1566"/>
                  </a:lnTo>
                  <a:lnTo>
                    <a:pt x="6277" y="1210"/>
                  </a:lnTo>
                  <a:lnTo>
                    <a:pt x="6590" y="854"/>
                  </a:lnTo>
                  <a:lnTo>
                    <a:pt x="6967" y="641"/>
                  </a:lnTo>
                  <a:lnTo>
                    <a:pt x="7720" y="499"/>
                  </a:lnTo>
                  <a:lnTo>
                    <a:pt x="8348" y="712"/>
                  </a:lnTo>
                  <a:lnTo>
                    <a:pt x="8850" y="1068"/>
                  </a:lnTo>
                  <a:lnTo>
                    <a:pt x="9352" y="1637"/>
                  </a:lnTo>
                  <a:lnTo>
                    <a:pt x="9791" y="2206"/>
                  </a:lnTo>
                  <a:lnTo>
                    <a:pt x="10293" y="2846"/>
                  </a:lnTo>
                  <a:lnTo>
                    <a:pt x="10858" y="3273"/>
                  </a:lnTo>
                  <a:lnTo>
                    <a:pt x="11486" y="3629"/>
                  </a:lnTo>
                  <a:lnTo>
                    <a:pt x="12427" y="3842"/>
                  </a:lnTo>
                  <a:lnTo>
                    <a:pt x="13369" y="3913"/>
                  </a:lnTo>
                  <a:lnTo>
                    <a:pt x="14310" y="3984"/>
                  </a:lnTo>
                  <a:lnTo>
                    <a:pt x="15314" y="3984"/>
                  </a:lnTo>
                  <a:lnTo>
                    <a:pt x="16193" y="3913"/>
                  </a:lnTo>
                  <a:lnTo>
                    <a:pt x="17134" y="3771"/>
                  </a:lnTo>
                  <a:lnTo>
                    <a:pt x="18076" y="3557"/>
                  </a:lnTo>
                  <a:lnTo>
                    <a:pt x="19017" y="3344"/>
                  </a:lnTo>
                  <a:lnTo>
                    <a:pt x="19896" y="3060"/>
                  </a:lnTo>
                  <a:lnTo>
                    <a:pt x="20774" y="2775"/>
                  </a:lnTo>
                  <a:lnTo>
                    <a:pt x="21653" y="2419"/>
                  </a:lnTo>
                  <a:lnTo>
                    <a:pt x="22532" y="1993"/>
                  </a:lnTo>
                  <a:lnTo>
                    <a:pt x="23348" y="1566"/>
                  </a:lnTo>
                  <a:lnTo>
                    <a:pt x="24226" y="1068"/>
                  </a:lnTo>
                  <a:lnTo>
                    <a:pt x="24979" y="570"/>
                  </a:lnTo>
                  <a:lnTo>
                    <a:pt x="25795" y="1"/>
                  </a:lnTo>
                  <a:lnTo>
                    <a:pt x="26800" y="72"/>
                  </a:lnTo>
                  <a:lnTo>
                    <a:pt x="27678" y="285"/>
                  </a:lnTo>
                  <a:lnTo>
                    <a:pt x="28620" y="570"/>
                  </a:lnTo>
                  <a:lnTo>
                    <a:pt x="29498" y="926"/>
                  </a:lnTo>
                  <a:lnTo>
                    <a:pt x="30377" y="1210"/>
                  </a:lnTo>
                  <a:lnTo>
                    <a:pt x="31256" y="1495"/>
                  </a:lnTo>
                  <a:lnTo>
                    <a:pt x="32197" y="1637"/>
                  </a:lnTo>
                  <a:lnTo>
                    <a:pt x="33201" y="1566"/>
                  </a:lnTo>
                  <a:close/>
                </a:path>
              </a:pathLst>
            </a:custGeom>
            <a:solidFill>
              <a:srgbClr val="8C3F2B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2005225" y="802000"/>
              <a:ext cx="318525" cy="517525"/>
            </a:xfrm>
            <a:custGeom>
              <a:avLst/>
              <a:gdLst/>
              <a:ahLst/>
              <a:cxnLst/>
              <a:rect l="0" t="0" r="0" b="0"/>
              <a:pathLst>
                <a:path w="12741" h="20701" extrusionOk="0">
                  <a:moveTo>
                    <a:pt x="11360" y="5051"/>
                  </a:moveTo>
                  <a:lnTo>
                    <a:pt x="11423" y="5264"/>
                  </a:lnTo>
                  <a:lnTo>
                    <a:pt x="11360" y="5762"/>
                  </a:lnTo>
                  <a:lnTo>
                    <a:pt x="11297" y="6189"/>
                  </a:lnTo>
                  <a:lnTo>
                    <a:pt x="11423" y="6331"/>
                  </a:lnTo>
                  <a:lnTo>
                    <a:pt x="11799" y="5762"/>
                  </a:lnTo>
                  <a:lnTo>
                    <a:pt x="12113" y="4909"/>
                  </a:lnTo>
                  <a:lnTo>
                    <a:pt x="12364" y="4126"/>
                  </a:lnTo>
                  <a:lnTo>
                    <a:pt x="12678" y="3557"/>
                  </a:lnTo>
                  <a:lnTo>
                    <a:pt x="12741" y="5762"/>
                  </a:lnTo>
                  <a:lnTo>
                    <a:pt x="12490" y="7896"/>
                  </a:lnTo>
                  <a:lnTo>
                    <a:pt x="12050" y="9888"/>
                  </a:lnTo>
                  <a:lnTo>
                    <a:pt x="11360" y="11809"/>
                  </a:lnTo>
                  <a:lnTo>
                    <a:pt x="10544" y="13729"/>
                  </a:lnTo>
                  <a:lnTo>
                    <a:pt x="9540" y="15507"/>
                  </a:lnTo>
                  <a:lnTo>
                    <a:pt x="8473" y="17286"/>
                  </a:lnTo>
                  <a:lnTo>
                    <a:pt x="7406" y="19064"/>
                  </a:lnTo>
                  <a:lnTo>
                    <a:pt x="6653" y="19349"/>
                  </a:lnTo>
                  <a:lnTo>
                    <a:pt x="5900" y="19704"/>
                  </a:lnTo>
                  <a:lnTo>
                    <a:pt x="5084" y="20131"/>
                  </a:lnTo>
                  <a:lnTo>
                    <a:pt x="4268" y="20416"/>
                  </a:lnTo>
                  <a:lnTo>
                    <a:pt x="3452" y="20629"/>
                  </a:lnTo>
                  <a:lnTo>
                    <a:pt x="2699" y="20700"/>
                  </a:lnTo>
                  <a:lnTo>
                    <a:pt x="1946" y="20487"/>
                  </a:lnTo>
                  <a:lnTo>
                    <a:pt x="1193" y="19918"/>
                  </a:lnTo>
                  <a:lnTo>
                    <a:pt x="502" y="18851"/>
                  </a:lnTo>
                  <a:lnTo>
                    <a:pt x="126" y="17713"/>
                  </a:lnTo>
                  <a:lnTo>
                    <a:pt x="0" y="16432"/>
                  </a:lnTo>
                  <a:lnTo>
                    <a:pt x="126" y="15081"/>
                  </a:lnTo>
                  <a:lnTo>
                    <a:pt x="628" y="14014"/>
                  </a:lnTo>
                  <a:lnTo>
                    <a:pt x="1193" y="13089"/>
                  </a:lnTo>
                  <a:lnTo>
                    <a:pt x="1883" y="12164"/>
                  </a:lnTo>
                  <a:lnTo>
                    <a:pt x="2636" y="11311"/>
                  </a:lnTo>
                  <a:lnTo>
                    <a:pt x="3452" y="10528"/>
                  </a:lnTo>
                  <a:lnTo>
                    <a:pt x="4205" y="9675"/>
                  </a:lnTo>
                  <a:lnTo>
                    <a:pt x="5021" y="8892"/>
                  </a:lnTo>
                  <a:lnTo>
                    <a:pt x="5712" y="7967"/>
                  </a:lnTo>
                  <a:lnTo>
                    <a:pt x="6088" y="7469"/>
                  </a:lnTo>
                  <a:lnTo>
                    <a:pt x="6465" y="6972"/>
                  </a:lnTo>
                  <a:lnTo>
                    <a:pt x="6841" y="6474"/>
                  </a:lnTo>
                  <a:lnTo>
                    <a:pt x="7155" y="5905"/>
                  </a:lnTo>
                  <a:lnTo>
                    <a:pt x="7469" y="5336"/>
                  </a:lnTo>
                  <a:lnTo>
                    <a:pt x="7720" y="4766"/>
                  </a:lnTo>
                  <a:lnTo>
                    <a:pt x="8034" y="4197"/>
                  </a:lnTo>
                  <a:lnTo>
                    <a:pt x="8285" y="3628"/>
                  </a:lnTo>
                  <a:lnTo>
                    <a:pt x="8410" y="4838"/>
                  </a:lnTo>
                  <a:lnTo>
                    <a:pt x="8347" y="5976"/>
                  </a:lnTo>
                  <a:lnTo>
                    <a:pt x="8159" y="7114"/>
                  </a:lnTo>
                  <a:lnTo>
                    <a:pt x="7971" y="8252"/>
                  </a:lnTo>
                  <a:lnTo>
                    <a:pt x="8159" y="8465"/>
                  </a:lnTo>
                  <a:lnTo>
                    <a:pt x="8347" y="8536"/>
                  </a:lnTo>
                  <a:lnTo>
                    <a:pt x="8536" y="8608"/>
                  </a:lnTo>
                  <a:lnTo>
                    <a:pt x="8787" y="8608"/>
                  </a:lnTo>
                  <a:lnTo>
                    <a:pt x="9163" y="7541"/>
                  </a:lnTo>
                  <a:lnTo>
                    <a:pt x="9477" y="6474"/>
                  </a:lnTo>
                  <a:lnTo>
                    <a:pt x="9791" y="5407"/>
                  </a:lnTo>
                  <a:lnTo>
                    <a:pt x="10042" y="4269"/>
                  </a:lnTo>
                  <a:lnTo>
                    <a:pt x="10230" y="3202"/>
                  </a:lnTo>
                  <a:lnTo>
                    <a:pt x="10544" y="2135"/>
                  </a:lnTo>
                  <a:lnTo>
                    <a:pt x="10858" y="1068"/>
                  </a:lnTo>
                  <a:lnTo>
                    <a:pt x="11235" y="1"/>
                  </a:lnTo>
                  <a:lnTo>
                    <a:pt x="11360" y="5051"/>
                  </a:lnTo>
                  <a:close/>
                </a:path>
              </a:pathLst>
            </a:custGeom>
            <a:solidFill>
              <a:srgbClr val="8C3F2B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489525" y="924700"/>
              <a:ext cx="1628700" cy="1271525"/>
            </a:xfrm>
            <a:custGeom>
              <a:avLst/>
              <a:gdLst/>
              <a:ahLst/>
              <a:cxnLst/>
              <a:rect l="0" t="0" r="0" b="0"/>
              <a:pathLst>
                <a:path w="65148" h="50861" extrusionOk="0">
                  <a:moveTo>
                    <a:pt x="27616" y="1068"/>
                  </a:moveTo>
                  <a:lnTo>
                    <a:pt x="27239" y="1708"/>
                  </a:lnTo>
                  <a:lnTo>
                    <a:pt x="26988" y="2419"/>
                  </a:lnTo>
                  <a:lnTo>
                    <a:pt x="26925" y="3202"/>
                  </a:lnTo>
                  <a:lnTo>
                    <a:pt x="27051" y="3984"/>
                  </a:lnTo>
                  <a:lnTo>
                    <a:pt x="27239" y="4695"/>
                  </a:lnTo>
                  <a:lnTo>
                    <a:pt x="27616" y="5407"/>
                  </a:lnTo>
                  <a:lnTo>
                    <a:pt x="28055" y="5905"/>
                  </a:lnTo>
                  <a:lnTo>
                    <a:pt x="28745" y="6118"/>
                  </a:lnTo>
                  <a:lnTo>
                    <a:pt x="28996" y="6189"/>
                  </a:lnTo>
                  <a:lnTo>
                    <a:pt x="29247" y="6260"/>
                  </a:lnTo>
                  <a:lnTo>
                    <a:pt x="29561" y="6260"/>
                  </a:lnTo>
                  <a:lnTo>
                    <a:pt x="29875" y="6260"/>
                  </a:lnTo>
                  <a:lnTo>
                    <a:pt x="30063" y="7470"/>
                  </a:lnTo>
                  <a:lnTo>
                    <a:pt x="30440" y="8537"/>
                  </a:lnTo>
                  <a:lnTo>
                    <a:pt x="30879" y="9532"/>
                  </a:lnTo>
                  <a:lnTo>
                    <a:pt x="31444" y="10386"/>
                  </a:lnTo>
                  <a:lnTo>
                    <a:pt x="32072" y="11168"/>
                  </a:lnTo>
                  <a:lnTo>
                    <a:pt x="32825" y="11880"/>
                  </a:lnTo>
                  <a:lnTo>
                    <a:pt x="33578" y="12520"/>
                  </a:lnTo>
                  <a:lnTo>
                    <a:pt x="34394" y="13089"/>
                  </a:lnTo>
                  <a:lnTo>
                    <a:pt x="35273" y="13587"/>
                  </a:lnTo>
                  <a:lnTo>
                    <a:pt x="36151" y="14085"/>
                  </a:lnTo>
                  <a:lnTo>
                    <a:pt x="37093" y="14512"/>
                  </a:lnTo>
                  <a:lnTo>
                    <a:pt x="38034" y="14938"/>
                  </a:lnTo>
                  <a:lnTo>
                    <a:pt x="38913" y="15365"/>
                  </a:lnTo>
                  <a:lnTo>
                    <a:pt x="39791" y="15792"/>
                  </a:lnTo>
                  <a:lnTo>
                    <a:pt x="40670" y="16219"/>
                  </a:lnTo>
                  <a:lnTo>
                    <a:pt x="41486" y="16646"/>
                  </a:lnTo>
                  <a:lnTo>
                    <a:pt x="42114" y="17001"/>
                  </a:lnTo>
                  <a:lnTo>
                    <a:pt x="42741" y="17357"/>
                  </a:lnTo>
                  <a:lnTo>
                    <a:pt x="43432" y="17642"/>
                  </a:lnTo>
                  <a:lnTo>
                    <a:pt x="44122" y="17855"/>
                  </a:lnTo>
                  <a:lnTo>
                    <a:pt x="44750" y="18139"/>
                  </a:lnTo>
                  <a:lnTo>
                    <a:pt x="45440" y="18282"/>
                  </a:lnTo>
                  <a:lnTo>
                    <a:pt x="46130" y="18353"/>
                  </a:lnTo>
                  <a:lnTo>
                    <a:pt x="46883" y="18424"/>
                  </a:lnTo>
                  <a:lnTo>
                    <a:pt x="47574" y="18424"/>
                  </a:lnTo>
                  <a:lnTo>
                    <a:pt x="48264" y="18353"/>
                  </a:lnTo>
                  <a:lnTo>
                    <a:pt x="48955" y="18211"/>
                  </a:lnTo>
                  <a:lnTo>
                    <a:pt x="49708" y="17997"/>
                  </a:lnTo>
                  <a:lnTo>
                    <a:pt x="50398" y="17713"/>
                  </a:lnTo>
                  <a:lnTo>
                    <a:pt x="51088" y="17357"/>
                  </a:lnTo>
                  <a:lnTo>
                    <a:pt x="51779" y="16859"/>
                  </a:lnTo>
                  <a:lnTo>
                    <a:pt x="52469" y="16290"/>
                  </a:lnTo>
                  <a:lnTo>
                    <a:pt x="53473" y="16077"/>
                  </a:lnTo>
                  <a:lnTo>
                    <a:pt x="54478" y="15792"/>
                  </a:lnTo>
                  <a:lnTo>
                    <a:pt x="55419" y="15365"/>
                  </a:lnTo>
                  <a:lnTo>
                    <a:pt x="56360" y="14938"/>
                  </a:lnTo>
                  <a:lnTo>
                    <a:pt x="57239" y="14441"/>
                  </a:lnTo>
                  <a:lnTo>
                    <a:pt x="58118" y="13872"/>
                  </a:lnTo>
                  <a:lnTo>
                    <a:pt x="58996" y="13302"/>
                  </a:lnTo>
                  <a:lnTo>
                    <a:pt x="59875" y="12733"/>
                  </a:lnTo>
                  <a:lnTo>
                    <a:pt x="59938" y="13445"/>
                  </a:lnTo>
                  <a:lnTo>
                    <a:pt x="60189" y="14085"/>
                  </a:lnTo>
                  <a:lnTo>
                    <a:pt x="60503" y="14654"/>
                  </a:lnTo>
                  <a:lnTo>
                    <a:pt x="60879" y="15223"/>
                  </a:lnTo>
                  <a:lnTo>
                    <a:pt x="61319" y="15721"/>
                  </a:lnTo>
                  <a:lnTo>
                    <a:pt x="61758" y="16219"/>
                  </a:lnTo>
                  <a:lnTo>
                    <a:pt x="62134" y="16788"/>
                  </a:lnTo>
                  <a:lnTo>
                    <a:pt x="62386" y="17286"/>
                  </a:lnTo>
                  <a:lnTo>
                    <a:pt x="62637" y="21554"/>
                  </a:lnTo>
                  <a:lnTo>
                    <a:pt x="62511" y="25893"/>
                  </a:lnTo>
                  <a:lnTo>
                    <a:pt x="62197" y="30232"/>
                  </a:lnTo>
                  <a:lnTo>
                    <a:pt x="61946" y="34500"/>
                  </a:lnTo>
                  <a:lnTo>
                    <a:pt x="61946" y="38768"/>
                  </a:lnTo>
                  <a:lnTo>
                    <a:pt x="62323" y="42822"/>
                  </a:lnTo>
                  <a:lnTo>
                    <a:pt x="63327" y="46663"/>
                  </a:lnTo>
                  <a:lnTo>
                    <a:pt x="65147" y="50291"/>
                  </a:lnTo>
                  <a:lnTo>
                    <a:pt x="64331" y="50291"/>
                  </a:lnTo>
                  <a:lnTo>
                    <a:pt x="63264" y="50291"/>
                  </a:lnTo>
                  <a:lnTo>
                    <a:pt x="61946" y="50362"/>
                  </a:lnTo>
                  <a:lnTo>
                    <a:pt x="60440" y="50433"/>
                  </a:lnTo>
                  <a:lnTo>
                    <a:pt x="58745" y="50433"/>
                  </a:lnTo>
                  <a:lnTo>
                    <a:pt x="56988" y="50505"/>
                  </a:lnTo>
                  <a:lnTo>
                    <a:pt x="55105" y="50576"/>
                  </a:lnTo>
                  <a:lnTo>
                    <a:pt x="53222" y="50647"/>
                  </a:lnTo>
                  <a:lnTo>
                    <a:pt x="51402" y="50647"/>
                  </a:lnTo>
                  <a:lnTo>
                    <a:pt x="49582" y="50718"/>
                  </a:lnTo>
                  <a:lnTo>
                    <a:pt x="47950" y="50789"/>
                  </a:lnTo>
                  <a:lnTo>
                    <a:pt x="46444" y="50789"/>
                  </a:lnTo>
                  <a:lnTo>
                    <a:pt x="45189" y="50789"/>
                  </a:lnTo>
                  <a:lnTo>
                    <a:pt x="44185" y="50860"/>
                  </a:lnTo>
                  <a:lnTo>
                    <a:pt x="43432" y="50789"/>
                  </a:lnTo>
                  <a:lnTo>
                    <a:pt x="43055" y="50789"/>
                  </a:lnTo>
                  <a:lnTo>
                    <a:pt x="43494" y="50362"/>
                  </a:lnTo>
                  <a:lnTo>
                    <a:pt x="43996" y="50007"/>
                  </a:lnTo>
                  <a:lnTo>
                    <a:pt x="44373" y="49509"/>
                  </a:lnTo>
                  <a:lnTo>
                    <a:pt x="44498" y="48869"/>
                  </a:lnTo>
                  <a:lnTo>
                    <a:pt x="43934" y="48442"/>
                  </a:lnTo>
                  <a:lnTo>
                    <a:pt x="43557" y="49011"/>
                  </a:lnTo>
                  <a:lnTo>
                    <a:pt x="43118" y="49509"/>
                  </a:lnTo>
                  <a:lnTo>
                    <a:pt x="42553" y="49936"/>
                  </a:lnTo>
                  <a:lnTo>
                    <a:pt x="41988" y="50220"/>
                  </a:lnTo>
                  <a:lnTo>
                    <a:pt x="41360" y="50433"/>
                  </a:lnTo>
                  <a:lnTo>
                    <a:pt x="40733" y="50505"/>
                  </a:lnTo>
                  <a:lnTo>
                    <a:pt x="40105" y="50505"/>
                  </a:lnTo>
                  <a:lnTo>
                    <a:pt x="39415" y="50433"/>
                  </a:lnTo>
                  <a:lnTo>
                    <a:pt x="38975" y="50362"/>
                  </a:lnTo>
                  <a:lnTo>
                    <a:pt x="38599" y="50078"/>
                  </a:lnTo>
                  <a:lnTo>
                    <a:pt x="38222" y="49651"/>
                  </a:lnTo>
                  <a:lnTo>
                    <a:pt x="37971" y="49153"/>
                  </a:lnTo>
                  <a:lnTo>
                    <a:pt x="37657" y="48797"/>
                  </a:lnTo>
                  <a:lnTo>
                    <a:pt x="37406" y="48513"/>
                  </a:lnTo>
                  <a:lnTo>
                    <a:pt x="37030" y="48513"/>
                  </a:lnTo>
                  <a:lnTo>
                    <a:pt x="36653" y="48869"/>
                  </a:lnTo>
                  <a:lnTo>
                    <a:pt x="36842" y="49438"/>
                  </a:lnTo>
                  <a:lnTo>
                    <a:pt x="37218" y="49864"/>
                  </a:lnTo>
                  <a:lnTo>
                    <a:pt x="37595" y="50291"/>
                  </a:lnTo>
                  <a:lnTo>
                    <a:pt x="37909" y="50789"/>
                  </a:lnTo>
                  <a:lnTo>
                    <a:pt x="36151" y="50718"/>
                  </a:lnTo>
                  <a:lnTo>
                    <a:pt x="34331" y="50647"/>
                  </a:lnTo>
                  <a:lnTo>
                    <a:pt x="32574" y="50576"/>
                  </a:lnTo>
                  <a:lnTo>
                    <a:pt x="30879" y="50576"/>
                  </a:lnTo>
                  <a:lnTo>
                    <a:pt x="29122" y="50576"/>
                  </a:lnTo>
                  <a:lnTo>
                    <a:pt x="27427" y="50576"/>
                  </a:lnTo>
                  <a:lnTo>
                    <a:pt x="25670" y="50576"/>
                  </a:lnTo>
                  <a:lnTo>
                    <a:pt x="23975" y="50647"/>
                  </a:lnTo>
                  <a:lnTo>
                    <a:pt x="22281" y="50647"/>
                  </a:lnTo>
                  <a:lnTo>
                    <a:pt x="20586" y="50718"/>
                  </a:lnTo>
                  <a:lnTo>
                    <a:pt x="18829" y="50718"/>
                  </a:lnTo>
                  <a:lnTo>
                    <a:pt x="17134" y="50718"/>
                  </a:lnTo>
                  <a:lnTo>
                    <a:pt x="15440" y="50789"/>
                  </a:lnTo>
                  <a:lnTo>
                    <a:pt x="13745" y="50789"/>
                  </a:lnTo>
                  <a:lnTo>
                    <a:pt x="12051" y="50718"/>
                  </a:lnTo>
                  <a:lnTo>
                    <a:pt x="10356" y="50718"/>
                  </a:lnTo>
                  <a:lnTo>
                    <a:pt x="10356" y="49082"/>
                  </a:lnTo>
                  <a:lnTo>
                    <a:pt x="11298" y="49295"/>
                  </a:lnTo>
                  <a:lnTo>
                    <a:pt x="12302" y="49509"/>
                  </a:lnTo>
                  <a:lnTo>
                    <a:pt x="13306" y="49722"/>
                  </a:lnTo>
                  <a:lnTo>
                    <a:pt x="14373" y="49864"/>
                  </a:lnTo>
                  <a:lnTo>
                    <a:pt x="15377" y="50007"/>
                  </a:lnTo>
                  <a:lnTo>
                    <a:pt x="16444" y="50149"/>
                  </a:lnTo>
                  <a:lnTo>
                    <a:pt x="17511" y="50220"/>
                  </a:lnTo>
                  <a:lnTo>
                    <a:pt x="18578" y="50149"/>
                  </a:lnTo>
                  <a:lnTo>
                    <a:pt x="19645" y="50078"/>
                  </a:lnTo>
                  <a:lnTo>
                    <a:pt x="20649" y="49936"/>
                  </a:lnTo>
                  <a:lnTo>
                    <a:pt x="21653" y="49722"/>
                  </a:lnTo>
                  <a:lnTo>
                    <a:pt x="22595" y="49366"/>
                  </a:lnTo>
                  <a:lnTo>
                    <a:pt x="23536" y="49011"/>
                  </a:lnTo>
                  <a:lnTo>
                    <a:pt x="24415" y="48442"/>
                  </a:lnTo>
                  <a:lnTo>
                    <a:pt x="25293" y="47802"/>
                  </a:lnTo>
                  <a:lnTo>
                    <a:pt x="26047" y="47019"/>
                  </a:lnTo>
                  <a:lnTo>
                    <a:pt x="26674" y="46166"/>
                  </a:lnTo>
                  <a:lnTo>
                    <a:pt x="27302" y="45312"/>
                  </a:lnTo>
                  <a:lnTo>
                    <a:pt x="27867" y="44458"/>
                  </a:lnTo>
                  <a:lnTo>
                    <a:pt x="28494" y="43605"/>
                  </a:lnTo>
                  <a:lnTo>
                    <a:pt x="29059" y="42751"/>
                  </a:lnTo>
                  <a:lnTo>
                    <a:pt x="29687" y="41826"/>
                  </a:lnTo>
                  <a:lnTo>
                    <a:pt x="30252" y="40902"/>
                  </a:lnTo>
                  <a:lnTo>
                    <a:pt x="30754" y="39977"/>
                  </a:lnTo>
                  <a:lnTo>
                    <a:pt x="30942" y="39693"/>
                  </a:lnTo>
                  <a:lnTo>
                    <a:pt x="31193" y="39479"/>
                  </a:lnTo>
                  <a:lnTo>
                    <a:pt x="31507" y="39337"/>
                  </a:lnTo>
                  <a:lnTo>
                    <a:pt x="31758" y="39266"/>
                  </a:lnTo>
                  <a:lnTo>
                    <a:pt x="32072" y="39195"/>
                  </a:lnTo>
                  <a:lnTo>
                    <a:pt x="32323" y="39123"/>
                  </a:lnTo>
                  <a:lnTo>
                    <a:pt x="32574" y="38981"/>
                  </a:lnTo>
                  <a:lnTo>
                    <a:pt x="32825" y="38768"/>
                  </a:lnTo>
                  <a:lnTo>
                    <a:pt x="33327" y="38341"/>
                  </a:lnTo>
                  <a:lnTo>
                    <a:pt x="33766" y="37914"/>
                  </a:lnTo>
                  <a:lnTo>
                    <a:pt x="34268" y="37416"/>
                  </a:lnTo>
                  <a:lnTo>
                    <a:pt x="34708" y="36989"/>
                  </a:lnTo>
                  <a:lnTo>
                    <a:pt x="35210" y="36563"/>
                  </a:lnTo>
                  <a:lnTo>
                    <a:pt x="35712" y="36278"/>
                  </a:lnTo>
                  <a:lnTo>
                    <a:pt x="36214" y="35994"/>
                  </a:lnTo>
                  <a:lnTo>
                    <a:pt x="36779" y="35851"/>
                  </a:lnTo>
                  <a:lnTo>
                    <a:pt x="38348" y="44458"/>
                  </a:lnTo>
                  <a:lnTo>
                    <a:pt x="37720" y="43960"/>
                  </a:lnTo>
                  <a:lnTo>
                    <a:pt x="37532" y="43249"/>
                  </a:lnTo>
                  <a:lnTo>
                    <a:pt x="37469" y="42396"/>
                  </a:lnTo>
                  <a:lnTo>
                    <a:pt x="37344" y="41542"/>
                  </a:lnTo>
                  <a:lnTo>
                    <a:pt x="37093" y="40546"/>
                  </a:lnTo>
                  <a:lnTo>
                    <a:pt x="36842" y="39550"/>
                  </a:lnTo>
                  <a:lnTo>
                    <a:pt x="36528" y="38626"/>
                  </a:lnTo>
                  <a:lnTo>
                    <a:pt x="35900" y="37914"/>
                  </a:lnTo>
                  <a:lnTo>
                    <a:pt x="35649" y="37914"/>
                  </a:lnTo>
                  <a:lnTo>
                    <a:pt x="35398" y="37843"/>
                  </a:lnTo>
                  <a:lnTo>
                    <a:pt x="35147" y="37914"/>
                  </a:lnTo>
                  <a:lnTo>
                    <a:pt x="35022" y="38128"/>
                  </a:lnTo>
                  <a:lnTo>
                    <a:pt x="35147" y="39906"/>
                  </a:lnTo>
                  <a:lnTo>
                    <a:pt x="35273" y="41684"/>
                  </a:lnTo>
                  <a:lnTo>
                    <a:pt x="35586" y="43391"/>
                  </a:lnTo>
                  <a:lnTo>
                    <a:pt x="36151" y="44956"/>
                  </a:lnTo>
                  <a:lnTo>
                    <a:pt x="36402" y="45099"/>
                  </a:lnTo>
                  <a:lnTo>
                    <a:pt x="36716" y="45241"/>
                  </a:lnTo>
                  <a:lnTo>
                    <a:pt x="37030" y="45383"/>
                  </a:lnTo>
                  <a:lnTo>
                    <a:pt x="37344" y="45525"/>
                  </a:lnTo>
                  <a:lnTo>
                    <a:pt x="37657" y="45739"/>
                  </a:lnTo>
                  <a:lnTo>
                    <a:pt x="37909" y="45952"/>
                  </a:lnTo>
                  <a:lnTo>
                    <a:pt x="38097" y="46166"/>
                  </a:lnTo>
                  <a:lnTo>
                    <a:pt x="38285" y="46521"/>
                  </a:lnTo>
                  <a:lnTo>
                    <a:pt x="38285" y="47019"/>
                  </a:lnTo>
                  <a:lnTo>
                    <a:pt x="38473" y="47446"/>
                  </a:lnTo>
                  <a:lnTo>
                    <a:pt x="38724" y="47802"/>
                  </a:lnTo>
                  <a:lnTo>
                    <a:pt x="39038" y="48086"/>
                  </a:lnTo>
                  <a:lnTo>
                    <a:pt x="39352" y="48371"/>
                  </a:lnTo>
                  <a:lnTo>
                    <a:pt x="39729" y="48584"/>
                  </a:lnTo>
                  <a:lnTo>
                    <a:pt x="40105" y="48869"/>
                  </a:lnTo>
                  <a:lnTo>
                    <a:pt x="40482" y="49082"/>
                  </a:lnTo>
                  <a:lnTo>
                    <a:pt x="40921" y="49082"/>
                  </a:lnTo>
                  <a:lnTo>
                    <a:pt x="41298" y="49011"/>
                  </a:lnTo>
                  <a:lnTo>
                    <a:pt x="41674" y="48869"/>
                  </a:lnTo>
                  <a:lnTo>
                    <a:pt x="41988" y="48726"/>
                  </a:lnTo>
                  <a:lnTo>
                    <a:pt x="42302" y="48442"/>
                  </a:lnTo>
                  <a:lnTo>
                    <a:pt x="42616" y="48157"/>
                  </a:lnTo>
                  <a:lnTo>
                    <a:pt x="42867" y="47873"/>
                  </a:lnTo>
                  <a:lnTo>
                    <a:pt x="43055" y="47517"/>
                  </a:lnTo>
                  <a:lnTo>
                    <a:pt x="43243" y="46521"/>
                  </a:lnTo>
                  <a:lnTo>
                    <a:pt x="43306" y="45525"/>
                  </a:lnTo>
                  <a:lnTo>
                    <a:pt x="43181" y="44601"/>
                  </a:lnTo>
                  <a:lnTo>
                    <a:pt x="42929" y="43676"/>
                  </a:lnTo>
                  <a:lnTo>
                    <a:pt x="42678" y="42751"/>
                  </a:lnTo>
                  <a:lnTo>
                    <a:pt x="42427" y="41826"/>
                  </a:lnTo>
                  <a:lnTo>
                    <a:pt x="42176" y="40902"/>
                  </a:lnTo>
                  <a:lnTo>
                    <a:pt x="42051" y="39906"/>
                  </a:lnTo>
                  <a:lnTo>
                    <a:pt x="42490" y="39977"/>
                  </a:lnTo>
                  <a:lnTo>
                    <a:pt x="42804" y="39764"/>
                  </a:lnTo>
                  <a:lnTo>
                    <a:pt x="43055" y="39408"/>
                  </a:lnTo>
                  <a:lnTo>
                    <a:pt x="43181" y="38981"/>
                  </a:lnTo>
                  <a:lnTo>
                    <a:pt x="43306" y="37487"/>
                  </a:lnTo>
                  <a:lnTo>
                    <a:pt x="43243" y="35994"/>
                  </a:lnTo>
                  <a:lnTo>
                    <a:pt x="42929" y="34571"/>
                  </a:lnTo>
                  <a:lnTo>
                    <a:pt x="42302" y="33291"/>
                  </a:lnTo>
                  <a:lnTo>
                    <a:pt x="42365" y="32579"/>
                  </a:lnTo>
                  <a:lnTo>
                    <a:pt x="42239" y="31868"/>
                  </a:lnTo>
                  <a:lnTo>
                    <a:pt x="42051" y="31157"/>
                  </a:lnTo>
                  <a:lnTo>
                    <a:pt x="41737" y="30516"/>
                  </a:lnTo>
                  <a:lnTo>
                    <a:pt x="41360" y="29876"/>
                  </a:lnTo>
                  <a:lnTo>
                    <a:pt x="40921" y="29307"/>
                  </a:lnTo>
                  <a:lnTo>
                    <a:pt x="40356" y="28809"/>
                  </a:lnTo>
                  <a:lnTo>
                    <a:pt x="39791" y="28382"/>
                  </a:lnTo>
                  <a:lnTo>
                    <a:pt x="40419" y="27956"/>
                  </a:lnTo>
                  <a:lnTo>
                    <a:pt x="40858" y="27244"/>
                  </a:lnTo>
                  <a:lnTo>
                    <a:pt x="41172" y="26462"/>
                  </a:lnTo>
                  <a:lnTo>
                    <a:pt x="41423" y="25679"/>
                  </a:lnTo>
                  <a:lnTo>
                    <a:pt x="41423" y="25039"/>
                  </a:lnTo>
                  <a:lnTo>
                    <a:pt x="41360" y="24399"/>
                  </a:lnTo>
                  <a:lnTo>
                    <a:pt x="41235" y="23901"/>
                  </a:lnTo>
                  <a:lnTo>
                    <a:pt x="40921" y="23403"/>
                  </a:lnTo>
                  <a:lnTo>
                    <a:pt x="40545" y="23119"/>
                  </a:lnTo>
                  <a:lnTo>
                    <a:pt x="40168" y="22834"/>
                  </a:lnTo>
                  <a:lnTo>
                    <a:pt x="39791" y="22763"/>
                  </a:lnTo>
                  <a:lnTo>
                    <a:pt x="39415" y="23048"/>
                  </a:lnTo>
                  <a:lnTo>
                    <a:pt x="39038" y="23261"/>
                  </a:lnTo>
                  <a:lnTo>
                    <a:pt x="38662" y="22052"/>
                  </a:lnTo>
                  <a:lnTo>
                    <a:pt x="38411" y="20842"/>
                  </a:lnTo>
                  <a:lnTo>
                    <a:pt x="38160" y="19562"/>
                  </a:lnTo>
                  <a:lnTo>
                    <a:pt x="37909" y="18353"/>
                  </a:lnTo>
                  <a:lnTo>
                    <a:pt x="37595" y="17855"/>
                  </a:lnTo>
                  <a:lnTo>
                    <a:pt x="37218" y="17428"/>
                  </a:lnTo>
                  <a:lnTo>
                    <a:pt x="36904" y="16930"/>
                  </a:lnTo>
                  <a:lnTo>
                    <a:pt x="36591" y="16432"/>
                  </a:lnTo>
                  <a:lnTo>
                    <a:pt x="36277" y="15934"/>
                  </a:lnTo>
                  <a:lnTo>
                    <a:pt x="35900" y="15508"/>
                  </a:lnTo>
                  <a:lnTo>
                    <a:pt x="35586" y="15010"/>
                  </a:lnTo>
                  <a:lnTo>
                    <a:pt x="35210" y="14583"/>
                  </a:lnTo>
                  <a:lnTo>
                    <a:pt x="35022" y="14583"/>
                  </a:lnTo>
                  <a:lnTo>
                    <a:pt x="34833" y="14654"/>
                  </a:lnTo>
                  <a:lnTo>
                    <a:pt x="34708" y="14867"/>
                  </a:lnTo>
                  <a:lnTo>
                    <a:pt x="34519" y="15010"/>
                  </a:lnTo>
                  <a:lnTo>
                    <a:pt x="33892" y="17215"/>
                  </a:lnTo>
                  <a:lnTo>
                    <a:pt x="34017" y="19349"/>
                  </a:lnTo>
                  <a:lnTo>
                    <a:pt x="34394" y="21554"/>
                  </a:lnTo>
                  <a:lnTo>
                    <a:pt x="34770" y="23759"/>
                  </a:lnTo>
                  <a:lnTo>
                    <a:pt x="33390" y="24257"/>
                  </a:lnTo>
                  <a:lnTo>
                    <a:pt x="32197" y="25039"/>
                  </a:lnTo>
                  <a:lnTo>
                    <a:pt x="31319" y="26177"/>
                  </a:lnTo>
                  <a:lnTo>
                    <a:pt x="30565" y="27458"/>
                  </a:lnTo>
                  <a:lnTo>
                    <a:pt x="29938" y="28880"/>
                  </a:lnTo>
                  <a:lnTo>
                    <a:pt x="29436" y="30303"/>
                  </a:lnTo>
                  <a:lnTo>
                    <a:pt x="28934" y="31797"/>
                  </a:lnTo>
                  <a:lnTo>
                    <a:pt x="28494" y="33148"/>
                  </a:lnTo>
                  <a:lnTo>
                    <a:pt x="27616" y="34073"/>
                  </a:lnTo>
                  <a:lnTo>
                    <a:pt x="26674" y="34856"/>
                  </a:lnTo>
                  <a:lnTo>
                    <a:pt x="25670" y="35496"/>
                  </a:lnTo>
                  <a:lnTo>
                    <a:pt x="24666" y="35922"/>
                  </a:lnTo>
                  <a:lnTo>
                    <a:pt x="23536" y="36278"/>
                  </a:lnTo>
                  <a:lnTo>
                    <a:pt x="22406" y="36420"/>
                  </a:lnTo>
                  <a:lnTo>
                    <a:pt x="21277" y="36420"/>
                  </a:lnTo>
                  <a:lnTo>
                    <a:pt x="20084" y="36207"/>
                  </a:lnTo>
                  <a:lnTo>
                    <a:pt x="19582" y="35922"/>
                  </a:lnTo>
                  <a:lnTo>
                    <a:pt x="19080" y="35567"/>
                  </a:lnTo>
                  <a:lnTo>
                    <a:pt x="18641" y="35069"/>
                  </a:lnTo>
                  <a:lnTo>
                    <a:pt x="18264" y="34571"/>
                  </a:lnTo>
                  <a:lnTo>
                    <a:pt x="18139" y="33148"/>
                  </a:lnTo>
                  <a:lnTo>
                    <a:pt x="18139" y="31797"/>
                  </a:lnTo>
                  <a:lnTo>
                    <a:pt x="18390" y="30445"/>
                  </a:lnTo>
                  <a:lnTo>
                    <a:pt x="18704" y="29165"/>
                  </a:lnTo>
                  <a:lnTo>
                    <a:pt x="19206" y="27885"/>
                  </a:lnTo>
                  <a:lnTo>
                    <a:pt x="19770" y="26675"/>
                  </a:lnTo>
                  <a:lnTo>
                    <a:pt x="20398" y="25537"/>
                  </a:lnTo>
                  <a:lnTo>
                    <a:pt x="21026" y="24399"/>
                  </a:lnTo>
                  <a:lnTo>
                    <a:pt x="21277" y="24043"/>
                  </a:lnTo>
                  <a:lnTo>
                    <a:pt x="21465" y="23759"/>
                  </a:lnTo>
                  <a:lnTo>
                    <a:pt x="21653" y="23545"/>
                  </a:lnTo>
                  <a:lnTo>
                    <a:pt x="21904" y="23332"/>
                  </a:lnTo>
                  <a:lnTo>
                    <a:pt x="22155" y="23190"/>
                  </a:lnTo>
                  <a:lnTo>
                    <a:pt x="22469" y="23048"/>
                  </a:lnTo>
                  <a:lnTo>
                    <a:pt x="22846" y="22905"/>
                  </a:lnTo>
                  <a:lnTo>
                    <a:pt x="23348" y="22834"/>
                  </a:lnTo>
                  <a:lnTo>
                    <a:pt x="23348" y="22550"/>
                  </a:lnTo>
                  <a:lnTo>
                    <a:pt x="23285" y="22336"/>
                  </a:lnTo>
                  <a:lnTo>
                    <a:pt x="23097" y="22123"/>
                  </a:lnTo>
                  <a:lnTo>
                    <a:pt x="22909" y="22052"/>
                  </a:lnTo>
                  <a:lnTo>
                    <a:pt x="22093" y="22052"/>
                  </a:lnTo>
                  <a:lnTo>
                    <a:pt x="21402" y="22407"/>
                  </a:lnTo>
                  <a:lnTo>
                    <a:pt x="20712" y="22905"/>
                  </a:lnTo>
                  <a:lnTo>
                    <a:pt x="20210" y="23617"/>
                  </a:lnTo>
                  <a:lnTo>
                    <a:pt x="19708" y="24399"/>
                  </a:lnTo>
                  <a:lnTo>
                    <a:pt x="19268" y="25253"/>
                  </a:lnTo>
                  <a:lnTo>
                    <a:pt x="18829" y="26035"/>
                  </a:lnTo>
                  <a:lnTo>
                    <a:pt x="18452" y="26818"/>
                  </a:lnTo>
                  <a:lnTo>
                    <a:pt x="18139" y="27813"/>
                  </a:lnTo>
                  <a:lnTo>
                    <a:pt x="17762" y="28880"/>
                  </a:lnTo>
                  <a:lnTo>
                    <a:pt x="17448" y="29947"/>
                  </a:lnTo>
                  <a:lnTo>
                    <a:pt x="17197" y="31086"/>
                  </a:lnTo>
                  <a:lnTo>
                    <a:pt x="17072" y="32224"/>
                  </a:lnTo>
                  <a:lnTo>
                    <a:pt x="17134" y="33362"/>
                  </a:lnTo>
                  <a:lnTo>
                    <a:pt x="17323" y="34429"/>
                  </a:lnTo>
                  <a:lnTo>
                    <a:pt x="17762" y="35425"/>
                  </a:lnTo>
                  <a:lnTo>
                    <a:pt x="18390" y="36207"/>
                  </a:lnTo>
                  <a:lnTo>
                    <a:pt x="19080" y="36776"/>
                  </a:lnTo>
                  <a:lnTo>
                    <a:pt x="19833" y="37132"/>
                  </a:lnTo>
                  <a:lnTo>
                    <a:pt x="20712" y="37345"/>
                  </a:lnTo>
                  <a:lnTo>
                    <a:pt x="21591" y="37416"/>
                  </a:lnTo>
                  <a:lnTo>
                    <a:pt x="22469" y="37487"/>
                  </a:lnTo>
                  <a:lnTo>
                    <a:pt x="23411" y="37416"/>
                  </a:lnTo>
                  <a:lnTo>
                    <a:pt x="24289" y="37345"/>
                  </a:lnTo>
                  <a:lnTo>
                    <a:pt x="24854" y="37274"/>
                  </a:lnTo>
                  <a:lnTo>
                    <a:pt x="25419" y="37061"/>
                  </a:lnTo>
                  <a:lnTo>
                    <a:pt x="25984" y="36776"/>
                  </a:lnTo>
                  <a:lnTo>
                    <a:pt x="26486" y="36420"/>
                  </a:lnTo>
                  <a:lnTo>
                    <a:pt x="26988" y="35994"/>
                  </a:lnTo>
                  <a:lnTo>
                    <a:pt x="27490" y="35567"/>
                  </a:lnTo>
                  <a:lnTo>
                    <a:pt x="27992" y="35140"/>
                  </a:lnTo>
                  <a:lnTo>
                    <a:pt x="28494" y="34713"/>
                  </a:lnTo>
                  <a:lnTo>
                    <a:pt x="29122" y="35638"/>
                  </a:lnTo>
                  <a:lnTo>
                    <a:pt x="29687" y="36634"/>
                  </a:lnTo>
                  <a:lnTo>
                    <a:pt x="30063" y="37772"/>
                  </a:lnTo>
                  <a:lnTo>
                    <a:pt x="30189" y="38981"/>
                  </a:lnTo>
                  <a:lnTo>
                    <a:pt x="29247" y="40404"/>
                  </a:lnTo>
                  <a:lnTo>
                    <a:pt x="28369" y="41826"/>
                  </a:lnTo>
                  <a:lnTo>
                    <a:pt x="27365" y="43320"/>
                  </a:lnTo>
                  <a:lnTo>
                    <a:pt x="26360" y="44743"/>
                  </a:lnTo>
                  <a:lnTo>
                    <a:pt x="25231" y="46094"/>
                  </a:lnTo>
                  <a:lnTo>
                    <a:pt x="24038" y="47161"/>
                  </a:lnTo>
                  <a:lnTo>
                    <a:pt x="22720" y="48015"/>
                  </a:lnTo>
                  <a:lnTo>
                    <a:pt x="21214" y="48513"/>
                  </a:lnTo>
                  <a:lnTo>
                    <a:pt x="20084" y="48797"/>
                  </a:lnTo>
                  <a:lnTo>
                    <a:pt x="19017" y="48940"/>
                  </a:lnTo>
                  <a:lnTo>
                    <a:pt x="17950" y="49082"/>
                  </a:lnTo>
                  <a:lnTo>
                    <a:pt x="16883" y="49082"/>
                  </a:lnTo>
                  <a:lnTo>
                    <a:pt x="15816" y="49082"/>
                  </a:lnTo>
                  <a:lnTo>
                    <a:pt x="14750" y="48940"/>
                  </a:lnTo>
                  <a:lnTo>
                    <a:pt x="13683" y="48797"/>
                  </a:lnTo>
                  <a:lnTo>
                    <a:pt x="12678" y="48513"/>
                  </a:lnTo>
                  <a:lnTo>
                    <a:pt x="11611" y="48228"/>
                  </a:lnTo>
                  <a:lnTo>
                    <a:pt x="10607" y="47873"/>
                  </a:lnTo>
                  <a:lnTo>
                    <a:pt x="9603" y="47446"/>
                  </a:lnTo>
                  <a:lnTo>
                    <a:pt x="8599" y="46948"/>
                  </a:lnTo>
                  <a:lnTo>
                    <a:pt x="7595" y="46450"/>
                  </a:lnTo>
                  <a:lnTo>
                    <a:pt x="6591" y="45881"/>
                  </a:lnTo>
                  <a:lnTo>
                    <a:pt x="5649" y="45241"/>
                  </a:lnTo>
                  <a:lnTo>
                    <a:pt x="4645" y="44529"/>
                  </a:lnTo>
                  <a:lnTo>
                    <a:pt x="2888" y="42893"/>
                  </a:lnTo>
                  <a:lnTo>
                    <a:pt x="1632" y="40902"/>
                  </a:lnTo>
                  <a:lnTo>
                    <a:pt x="754" y="38697"/>
                  </a:lnTo>
                  <a:lnTo>
                    <a:pt x="189" y="36278"/>
                  </a:lnTo>
                  <a:lnTo>
                    <a:pt x="1" y="33789"/>
                  </a:lnTo>
                  <a:lnTo>
                    <a:pt x="63" y="31157"/>
                  </a:lnTo>
                  <a:lnTo>
                    <a:pt x="440" y="28596"/>
                  </a:lnTo>
                  <a:lnTo>
                    <a:pt x="942" y="26177"/>
                  </a:lnTo>
                  <a:lnTo>
                    <a:pt x="1381" y="24399"/>
                  </a:lnTo>
                  <a:lnTo>
                    <a:pt x="2009" y="22692"/>
                  </a:lnTo>
                  <a:lnTo>
                    <a:pt x="2699" y="20985"/>
                  </a:lnTo>
                  <a:lnTo>
                    <a:pt x="3578" y="19349"/>
                  </a:lnTo>
                  <a:lnTo>
                    <a:pt x="4519" y="17713"/>
                  </a:lnTo>
                  <a:lnTo>
                    <a:pt x="5524" y="16148"/>
                  </a:lnTo>
                  <a:lnTo>
                    <a:pt x="6653" y="14654"/>
                  </a:lnTo>
                  <a:lnTo>
                    <a:pt x="7846" y="13231"/>
                  </a:lnTo>
                  <a:lnTo>
                    <a:pt x="9101" y="11880"/>
                  </a:lnTo>
                  <a:lnTo>
                    <a:pt x="10419" y="10528"/>
                  </a:lnTo>
                  <a:lnTo>
                    <a:pt x="11737" y="9248"/>
                  </a:lnTo>
                  <a:lnTo>
                    <a:pt x="13118" y="8110"/>
                  </a:lnTo>
                  <a:lnTo>
                    <a:pt x="14561" y="6972"/>
                  </a:lnTo>
                  <a:lnTo>
                    <a:pt x="15942" y="5905"/>
                  </a:lnTo>
                  <a:lnTo>
                    <a:pt x="17386" y="4909"/>
                  </a:lnTo>
                  <a:lnTo>
                    <a:pt x="18766" y="3984"/>
                  </a:lnTo>
                  <a:lnTo>
                    <a:pt x="19708" y="3486"/>
                  </a:lnTo>
                  <a:lnTo>
                    <a:pt x="20649" y="2917"/>
                  </a:lnTo>
                  <a:lnTo>
                    <a:pt x="21528" y="2419"/>
                  </a:lnTo>
                  <a:lnTo>
                    <a:pt x="22469" y="1850"/>
                  </a:lnTo>
                  <a:lnTo>
                    <a:pt x="23411" y="1352"/>
                  </a:lnTo>
                  <a:lnTo>
                    <a:pt x="24352" y="854"/>
                  </a:lnTo>
                  <a:lnTo>
                    <a:pt x="25293" y="428"/>
                  </a:lnTo>
                  <a:lnTo>
                    <a:pt x="26298" y="1"/>
                  </a:lnTo>
                  <a:lnTo>
                    <a:pt x="26674" y="72"/>
                  </a:lnTo>
                  <a:lnTo>
                    <a:pt x="26988" y="428"/>
                  </a:lnTo>
                  <a:lnTo>
                    <a:pt x="27302" y="783"/>
                  </a:lnTo>
                  <a:lnTo>
                    <a:pt x="27616" y="1068"/>
                  </a:lnTo>
                  <a:close/>
                </a:path>
              </a:pathLst>
            </a:custGeom>
            <a:solidFill>
              <a:srgbClr val="BA75FF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1184600" y="951375"/>
              <a:ext cx="84775" cy="101400"/>
            </a:xfrm>
            <a:custGeom>
              <a:avLst/>
              <a:gdLst/>
              <a:ahLst/>
              <a:cxnLst/>
              <a:rect l="0" t="0" r="0" b="0"/>
              <a:pathLst>
                <a:path w="3391" h="4056" extrusionOk="0">
                  <a:moveTo>
                    <a:pt x="3265" y="854"/>
                  </a:moveTo>
                  <a:lnTo>
                    <a:pt x="3390" y="1637"/>
                  </a:lnTo>
                  <a:lnTo>
                    <a:pt x="3265" y="2277"/>
                  </a:lnTo>
                  <a:lnTo>
                    <a:pt x="2951" y="2988"/>
                  </a:lnTo>
                  <a:lnTo>
                    <a:pt x="2637" y="3557"/>
                  </a:lnTo>
                  <a:lnTo>
                    <a:pt x="2198" y="3842"/>
                  </a:lnTo>
                  <a:lnTo>
                    <a:pt x="1758" y="4055"/>
                  </a:lnTo>
                  <a:lnTo>
                    <a:pt x="1256" y="4055"/>
                  </a:lnTo>
                  <a:lnTo>
                    <a:pt x="817" y="3913"/>
                  </a:lnTo>
                  <a:lnTo>
                    <a:pt x="503" y="3557"/>
                  </a:lnTo>
                  <a:lnTo>
                    <a:pt x="315" y="3202"/>
                  </a:lnTo>
                  <a:lnTo>
                    <a:pt x="189" y="2775"/>
                  </a:lnTo>
                  <a:lnTo>
                    <a:pt x="1" y="2419"/>
                  </a:lnTo>
                  <a:lnTo>
                    <a:pt x="126" y="1637"/>
                  </a:lnTo>
                  <a:lnTo>
                    <a:pt x="503" y="997"/>
                  </a:lnTo>
                  <a:lnTo>
                    <a:pt x="1005" y="428"/>
                  </a:lnTo>
                  <a:lnTo>
                    <a:pt x="1507" y="1"/>
                  </a:lnTo>
                  <a:lnTo>
                    <a:pt x="2072" y="1"/>
                  </a:lnTo>
                  <a:lnTo>
                    <a:pt x="2574" y="72"/>
                  </a:lnTo>
                  <a:lnTo>
                    <a:pt x="3013" y="285"/>
                  </a:lnTo>
                  <a:lnTo>
                    <a:pt x="3265" y="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1807525" y="954925"/>
              <a:ext cx="153775" cy="58725"/>
            </a:xfrm>
            <a:custGeom>
              <a:avLst/>
              <a:gdLst/>
              <a:ahLst/>
              <a:cxnLst/>
              <a:rect l="0" t="0" r="0" b="0"/>
              <a:pathLst>
                <a:path w="6151" h="2349" extrusionOk="0">
                  <a:moveTo>
                    <a:pt x="6025" y="855"/>
                  </a:moveTo>
                  <a:lnTo>
                    <a:pt x="5398" y="1352"/>
                  </a:lnTo>
                  <a:lnTo>
                    <a:pt x="4770" y="1779"/>
                  </a:lnTo>
                  <a:lnTo>
                    <a:pt x="4080" y="2064"/>
                  </a:lnTo>
                  <a:lnTo>
                    <a:pt x="3327" y="2277"/>
                  </a:lnTo>
                  <a:lnTo>
                    <a:pt x="2573" y="2348"/>
                  </a:lnTo>
                  <a:lnTo>
                    <a:pt x="1820" y="2348"/>
                  </a:lnTo>
                  <a:lnTo>
                    <a:pt x="1067" y="2135"/>
                  </a:lnTo>
                  <a:lnTo>
                    <a:pt x="314" y="1850"/>
                  </a:lnTo>
                  <a:lnTo>
                    <a:pt x="189" y="1708"/>
                  </a:lnTo>
                  <a:lnTo>
                    <a:pt x="63" y="1495"/>
                  </a:lnTo>
                  <a:lnTo>
                    <a:pt x="0" y="1352"/>
                  </a:lnTo>
                  <a:lnTo>
                    <a:pt x="126" y="1139"/>
                  </a:lnTo>
                  <a:lnTo>
                    <a:pt x="816" y="1352"/>
                  </a:lnTo>
                  <a:lnTo>
                    <a:pt x="1507" y="1495"/>
                  </a:lnTo>
                  <a:lnTo>
                    <a:pt x="2260" y="1495"/>
                  </a:lnTo>
                  <a:lnTo>
                    <a:pt x="2950" y="1424"/>
                  </a:lnTo>
                  <a:lnTo>
                    <a:pt x="3703" y="1210"/>
                  </a:lnTo>
                  <a:lnTo>
                    <a:pt x="4394" y="926"/>
                  </a:lnTo>
                  <a:lnTo>
                    <a:pt x="5021" y="499"/>
                  </a:lnTo>
                  <a:lnTo>
                    <a:pt x="5586" y="1"/>
                  </a:lnTo>
                  <a:lnTo>
                    <a:pt x="5900" y="72"/>
                  </a:lnTo>
                  <a:lnTo>
                    <a:pt x="6088" y="286"/>
                  </a:lnTo>
                  <a:lnTo>
                    <a:pt x="6151" y="570"/>
                  </a:lnTo>
                  <a:lnTo>
                    <a:pt x="6025" y="8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94850" y="956725"/>
              <a:ext cx="166350" cy="60475"/>
            </a:xfrm>
            <a:custGeom>
              <a:avLst/>
              <a:gdLst/>
              <a:ahLst/>
              <a:cxnLst/>
              <a:rect l="0" t="0" r="0" b="0"/>
              <a:pathLst>
                <a:path w="6654" h="2419" extrusionOk="0">
                  <a:moveTo>
                    <a:pt x="6654" y="1707"/>
                  </a:moveTo>
                  <a:lnTo>
                    <a:pt x="6654" y="2063"/>
                  </a:lnTo>
                  <a:lnTo>
                    <a:pt x="6403" y="2134"/>
                  </a:lnTo>
                  <a:lnTo>
                    <a:pt x="6152" y="2276"/>
                  </a:lnTo>
                  <a:lnTo>
                    <a:pt x="5963" y="2419"/>
                  </a:lnTo>
                  <a:lnTo>
                    <a:pt x="5147" y="2419"/>
                  </a:lnTo>
                  <a:lnTo>
                    <a:pt x="4332" y="2347"/>
                  </a:lnTo>
                  <a:lnTo>
                    <a:pt x="3516" y="2276"/>
                  </a:lnTo>
                  <a:lnTo>
                    <a:pt x="2762" y="2063"/>
                  </a:lnTo>
                  <a:lnTo>
                    <a:pt x="2009" y="1850"/>
                  </a:lnTo>
                  <a:lnTo>
                    <a:pt x="1256" y="1494"/>
                  </a:lnTo>
                  <a:lnTo>
                    <a:pt x="629" y="996"/>
                  </a:lnTo>
                  <a:lnTo>
                    <a:pt x="1" y="427"/>
                  </a:lnTo>
                  <a:lnTo>
                    <a:pt x="127" y="0"/>
                  </a:lnTo>
                  <a:lnTo>
                    <a:pt x="880" y="427"/>
                  </a:lnTo>
                  <a:lnTo>
                    <a:pt x="1633" y="854"/>
                  </a:lnTo>
                  <a:lnTo>
                    <a:pt x="2449" y="1138"/>
                  </a:lnTo>
                  <a:lnTo>
                    <a:pt x="3265" y="1352"/>
                  </a:lnTo>
                  <a:lnTo>
                    <a:pt x="4080" y="1494"/>
                  </a:lnTo>
                  <a:lnTo>
                    <a:pt x="4959" y="1636"/>
                  </a:lnTo>
                  <a:lnTo>
                    <a:pt x="5775" y="1707"/>
                  </a:lnTo>
                  <a:lnTo>
                    <a:pt x="6654" y="17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587850" y="1082975"/>
              <a:ext cx="160075" cy="81825"/>
            </a:xfrm>
            <a:custGeom>
              <a:avLst/>
              <a:gdLst/>
              <a:ahLst/>
              <a:cxnLst/>
              <a:rect l="0" t="0" r="0" b="0"/>
              <a:pathLst>
                <a:path w="6403" h="3273" extrusionOk="0">
                  <a:moveTo>
                    <a:pt x="1507" y="2561"/>
                  </a:moveTo>
                  <a:lnTo>
                    <a:pt x="1883" y="2490"/>
                  </a:lnTo>
                  <a:lnTo>
                    <a:pt x="2323" y="2419"/>
                  </a:lnTo>
                  <a:lnTo>
                    <a:pt x="2699" y="2277"/>
                  </a:lnTo>
                  <a:lnTo>
                    <a:pt x="3139" y="2206"/>
                  </a:lnTo>
                  <a:lnTo>
                    <a:pt x="3578" y="2063"/>
                  </a:lnTo>
                  <a:lnTo>
                    <a:pt x="4017" y="2063"/>
                  </a:lnTo>
                  <a:lnTo>
                    <a:pt x="4394" y="1992"/>
                  </a:lnTo>
                  <a:lnTo>
                    <a:pt x="4833" y="2063"/>
                  </a:lnTo>
                  <a:lnTo>
                    <a:pt x="5210" y="1850"/>
                  </a:lnTo>
                  <a:lnTo>
                    <a:pt x="5649" y="1494"/>
                  </a:lnTo>
                  <a:lnTo>
                    <a:pt x="6026" y="1281"/>
                  </a:lnTo>
                  <a:lnTo>
                    <a:pt x="6402" y="1565"/>
                  </a:lnTo>
                  <a:lnTo>
                    <a:pt x="6277" y="2206"/>
                  </a:lnTo>
                  <a:lnTo>
                    <a:pt x="5900" y="2632"/>
                  </a:lnTo>
                  <a:lnTo>
                    <a:pt x="5335" y="2988"/>
                  </a:lnTo>
                  <a:lnTo>
                    <a:pt x="4833" y="3201"/>
                  </a:lnTo>
                  <a:lnTo>
                    <a:pt x="4206" y="3130"/>
                  </a:lnTo>
                  <a:lnTo>
                    <a:pt x="3515" y="3130"/>
                  </a:lnTo>
                  <a:lnTo>
                    <a:pt x="2825" y="3201"/>
                  </a:lnTo>
                  <a:lnTo>
                    <a:pt x="2135" y="3273"/>
                  </a:lnTo>
                  <a:lnTo>
                    <a:pt x="1507" y="3273"/>
                  </a:lnTo>
                  <a:lnTo>
                    <a:pt x="879" y="3059"/>
                  </a:lnTo>
                  <a:lnTo>
                    <a:pt x="377" y="2632"/>
                  </a:lnTo>
                  <a:lnTo>
                    <a:pt x="1" y="1850"/>
                  </a:lnTo>
                  <a:lnTo>
                    <a:pt x="1" y="1352"/>
                  </a:lnTo>
                  <a:lnTo>
                    <a:pt x="63" y="925"/>
                  </a:lnTo>
                  <a:lnTo>
                    <a:pt x="126" y="498"/>
                  </a:lnTo>
                  <a:lnTo>
                    <a:pt x="252" y="1"/>
                  </a:lnTo>
                  <a:lnTo>
                    <a:pt x="691" y="427"/>
                  </a:lnTo>
                  <a:lnTo>
                    <a:pt x="691" y="1281"/>
                  </a:lnTo>
                  <a:lnTo>
                    <a:pt x="817" y="2134"/>
                  </a:lnTo>
                  <a:lnTo>
                    <a:pt x="1507" y="2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210750" y="1161225"/>
              <a:ext cx="260500" cy="579750"/>
            </a:xfrm>
            <a:custGeom>
              <a:avLst/>
              <a:gdLst/>
              <a:ahLst/>
              <a:cxnLst/>
              <a:rect l="0" t="0" r="0" b="0"/>
              <a:pathLst>
                <a:path w="10420" h="23190" extrusionOk="0">
                  <a:moveTo>
                    <a:pt x="7532" y="6331"/>
                  </a:moveTo>
                  <a:lnTo>
                    <a:pt x="8474" y="8181"/>
                  </a:lnTo>
                  <a:lnTo>
                    <a:pt x="9227" y="10172"/>
                  </a:lnTo>
                  <a:lnTo>
                    <a:pt x="9792" y="12235"/>
                  </a:lnTo>
                  <a:lnTo>
                    <a:pt x="10168" y="14440"/>
                  </a:lnTo>
                  <a:lnTo>
                    <a:pt x="10357" y="16645"/>
                  </a:lnTo>
                  <a:lnTo>
                    <a:pt x="10419" y="18850"/>
                  </a:lnTo>
                  <a:lnTo>
                    <a:pt x="10231" y="21055"/>
                  </a:lnTo>
                  <a:lnTo>
                    <a:pt x="9917" y="23189"/>
                  </a:lnTo>
                  <a:lnTo>
                    <a:pt x="9227" y="22122"/>
                  </a:lnTo>
                  <a:lnTo>
                    <a:pt x="8474" y="21055"/>
                  </a:lnTo>
                  <a:lnTo>
                    <a:pt x="7658" y="19988"/>
                  </a:lnTo>
                  <a:lnTo>
                    <a:pt x="6905" y="18921"/>
                  </a:lnTo>
                  <a:lnTo>
                    <a:pt x="6152" y="17854"/>
                  </a:lnTo>
                  <a:lnTo>
                    <a:pt x="5461" y="16716"/>
                  </a:lnTo>
                  <a:lnTo>
                    <a:pt x="4834" y="15649"/>
                  </a:lnTo>
                  <a:lnTo>
                    <a:pt x="4269" y="14440"/>
                  </a:lnTo>
                  <a:lnTo>
                    <a:pt x="3578" y="13444"/>
                  </a:lnTo>
                  <a:lnTo>
                    <a:pt x="2888" y="12377"/>
                  </a:lnTo>
                  <a:lnTo>
                    <a:pt x="2260" y="11310"/>
                  </a:lnTo>
                  <a:lnTo>
                    <a:pt x="1758" y="10172"/>
                  </a:lnTo>
                  <a:lnTo>
                    <a:pt x="1256" y="9034"/>
                  </a:lnTo>
                  <a:lnTo>
                    <a:pt x="754" y="7896"/>
                  </a:lnTo>
                  <a:lnTo>
                    <a:pt x="378" y="6758"/>
                  </a:lnTo>
                  <a:lnTo>
                    <a:pt x="1" y="5549"/>
                  </a:lnTo>
                  <a:lnTo>
                    <a:pt x="3014" y="0"/>
                  </a:lnTo>
                  <a:lnTo>
                    <a:pt x="3767" y="498"/>
                  </a:lnTo>
                  <a:lnTo>
                    <a:pt x="4457" y="1210"/>
                  </a:lnTo>
                  <a:lnTo>
                    <a:pt x="5022" y="1921"/>
                  </a:lnTo>
                  <a:lnTo>
                    <a:pt x="5587" y="2774"/>
                  </a:lnTo>
                  <a:lnTo>
                    <a:pt x="6089" y="3699"/>
                  </a:lnTo>
                  <a:lnTo>
                    <a:pt x="6591" y="4553"/>
                  </a:lnTo>
                  <a:lnTo>
                    <a:pt x="7093" y="5477"/>
                  </a:lnTo>
                  <a:lnTo>
                    <a:pt x="7532" y="6331"/>
                  </a:lnTo>
                  <a:close/>
                </a:path>
              </a:pathLst>
            </a:custGeom>
            <a:solidFill>
              <a:srgbClr val="BA75FF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1725925" y="1173675"/>
              <a:ext cx="134975" cy="74700"/>
            </a:xfrm>
            <a:custGeom>
              <a:avLst/>
              <a:gdLst/>
              <a:ahLst/>
              <a:cxnLst/>
              <a:rect l="0" t="0" r="0" b="0"/>
              <a:pathLst>
                <a:path w="5399" h="2988" extrusionOk="0">
                  <a:moveTo>
                    <a:pt x="5398" y="640"/>
                  </a:moveTo>
                  <a:lnTo>
                    <a:pt x="5147" y="854"/>
                  </a:lnTo>
                  <a:lnTo>
                    <a:pt x="4645" y="1138"/>
                  </a:lnTo>
                  <a:lnTo>
                    <a:pt x="4017" y="1494"/>
                  </a:lnTo>
                  <a:lnTo>
                    <a:pt x="3264" y="1850"/>
                  </a:lnTo>
                  <a:lnTo>
                    <a:pt x="2448" y="2205"/>
                  </a:lnTo>
                  <a:lnTo>
                    <a:pt x="1695" y="2561"/>
                  </a:lnTo>
                  <a:lnTo>
                    <a:pt x="1005" y="2774"/>
                  </a:lnTo>
                  <a:lnTo>
                    <a:pt x="440" y="2988"/>
                  </a:lnTo>
                  <a:lnTo>
                    <a:pt x="1" y="2561"/>
                  </a:lnTo>
                  <a:lnTo>
                    <a:pt x="566" y="2205"/>
                  </a:lnTo>
                  <a:lnTo>
                    <a:pt x="1130" y="1850"/>
                  </a:lnTo>
                  <a:lnTo>
                    <a:pt x="1695" y="1494"/>
                  </a:lnTo>
                  <a:lnTo>
                    <a:pt x="2260" y="1138"/>
                  </a:lnTo>
                  <a:lnTo>
                    <a:pt x="2888" y="854"/>
                  </a:lnTo>
                  <a:lnTo>
                    <a:pt x="3515" y="569"/>
                  </a:lnTo>
                  <a:lnTo>
                    <a:pt x="4080" y="285"/>
                  </a:lnTo>
                  <a:lnTo>
                    <a:pt x="4708" y="0"/>
                  </a:lnTo>
                  <a:lnTo>
                    <a:pt x="4959" y="71"/>
                  </a:lnTo>
                  <a:lnTo>
                    <a:pt x="5147" y="214"/>
                  </a:lnTo>
                  <a:lnTo>
                    <a:pt x="5335" y="356"/>
                  </a:lnTo>
                  <a:lnTo>
                    <a:pt x="5398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061700" y="1312375"/>
              <a:ext cx="417400" cy="969200"/>
            </a:xfrm>
            <a:custGeom>
              <a:avLst/>
              <a:gdLst/>
              <a:ahLst/>
              <a:cxnLst/>
              <a:rect l="0" t="0" r="0" b="0"/>
              <a:pathLst>
                <a:path w="16696" h="38768" extrusionOk="0">
                  <a:moveTo>
                    <a:pt x="5084" y="1"/>
                  </a:moveTo>
                  <a:lnTo>
                    <a:pt x="5649" y="1708"/>
                  </a:lnTo>
                  <a:lnTo>
                    <a:pt x="6340" y="3415"/>
                  </a:lnTo>
                  <a:lnTo>
                    <a:pt x="7155" y="4980"/>
                  </a:lnTo>
                  <a:lnTo>
                    <a:pt x="8034" y="6616"/>
                  </a:lnTo>
                  <a:lnTo>
                    <a:pt x="8913" y="8181"/>
                  </a:lnTo>
                  <a:lnTo>
                    <a:pt x="9854" y="9746"/>
                  </a:lnTo>
                  <a:lnTo>
                    <a:pt x="10796" y="11311"/>
                  </a:lnTo>
                  <a:lnTo>
                    <a:pt x="11674" y="12875"/>
                  </a:lnTo>
                  <a:lnTo>
                    <a:pt x="13118" y="14440"/>
                  </a:lnTo>
                  <a:lnTo>
                    <a:pt x="14247" y="16148"/>
                  </a:lnTo>
                  <a:lnTo>
                    <a:pt x="15189" y="17926"/>
                  </a:lnTo>
                  <a:lnTo>
                    <a:pt x="15879" y="19918"/>
                  </a:lnTo>
                  <a:lnTo>
                    <a:pt x="16381" y="21909"/>
                  </a:lnTo>
                  <a:lnTo>
                    <a:pt x="16632" y="24043"/>
                  </a:lnTo>
                  <a:lnTo>
                    <a:pt x="16695" y="26177"/>
                  </a:lnTo>
                  <a:lnTo>
                    <a:pt x="16570" y="28453"/>
                  </a:lnTo>
                  <a:lnTo>
                    <a:pt x="16256" y="29805"/>
                  </a:lnTo>
                  <a:lnTo>
                    <a:pt x="15942" y="31228"/>
                  </a:lnTo>
                  <a:lnTo>
                    <a:pt x="15565" y="32579"/>
                  </a:lnTo>
                  <a:lnTo>
                    <a:pt x="15126" y="33859"/>
                  </a:lnTo>
                  <a:lnTo>
                    <a:pt x="14561" y="35140"/>
                  </a:lnTo>
                  <a:lnTo>
                    <a:pt x="13871" y="36349"/>
                  </a:lnTo>
                  <a:lnTo>
                    <a:pt x="13055" y="37416"/>
                  </a:lnTo>
                  <a:lnTo>
                    <a:pt x="12114" y="38483"/>
                  </a:lnTo>
                  <a:lnTo>
                    <a:pt x="10796" y="38768"/>
                  </a:lnTo>
                  <a:lnTo>
                    <a:pt x="9540" y="38768"/>
                  </a:lnTo>
                  <a:lnTo>
                    <a:pt x="8285" y="38483"/>
                  </a:lnTo>
                  <a:lnTo>
                    <a:pt x="7155" y="37985"/>
                  </a:lnTo>
                  <a:lnTo>
                    <a:pt x="6026" y="37203"/>
                  </a:lnTo>
                  <a:lnTo>
                    <a:pt x="4959" y="36349"/>
                  </a:lnTo>
                  <a:lnTo>
                    <a:pt x="3955" y="35353"/>
                  </a:lnTo>
                  <a:lnTo>
                    <a:pt x="3013" y="34286"/>
                  </a:lnTo>
                  <a:lnTo>
                    <a:pt x="2009" y="32366"/>
                  </a:lnTo>
                  <a:lnTo>
                    <a:pt x="1193" y="30303"/>
                  </a:lnTo>
                  <a:lnTo>
                    <a:pt x="628" y="28169"/>
                  </a:lnTo>
                  <a:lnTo>
                    <a:pt x="252" y="25893"/>
                  </a:lnTo>
                  <a:lnTo>
                    <a:pt x="63" y="23545"/>
                  </a:lnTo>
                  <a:lnTo>
                    <a:pt x="1" y="21198"/>
                  </a:lnTo>
                  <a:lnTo>
                    <a:pt x="63" y="18851"/>
                  </a:lnTo>
                  <a:lnTo>
                    <a:pt x="189" y="16503"/>
                  </a:lnTo>
                  <a:lnTo>
                    <a:pt x="754" y="5905"/>
                  </a:lnTo>
                  <a:lnTo>
                    <a:pt x="691" y="4695"/>
                  </a:lnTo>
                  <a:lnTo>
                    <a:pt x="565" y="3557"/>
                  </a:lnTo>
                  <a:lnTo>
                    <a:pt x="377" y="2419"/>
                  </a:lnTo>
                  <a:lnTo>
                    <a:pt x="189" y="1281"/>
                  </a:lnTo>
                  <a:lnTo>
                    <a:pt x="879" y="1352"/>
                  </a:lnTo>
                  <a:lnTo>
                    <a:pt x="1507" y="1352"/>
                  </a:lnTo>
                  <a:lnTo>
                    <a:pt x="2135" y="1210"/>
                  </a:lnTo>
                  <a:lnTo>
                    <a:pt x="2699" y="996"/>
                  </a:lnTo>
                  <a:lnTo>
                    <a:pt x="3327" y="712"/>
                  </a:lnTo>
                  <a:lnTo>
                    <a:pt x="3892" y="427"/>
                  </a:lnTo>
                  <a:lnTo>
                    <a:pt x="4457" y="21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BA75FF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1358775" y="1335500"/>
              <a:ext cx="75350" cy="176075"/>
            </a:xfrm>
            <a:custGeom>
              <a:avLst/>
              <a:gdLst/>
              <a:ahLst/>
              <a:cxnLst/>
              <a:rect l="0" t="0" r="0" b="0"/>
              <a:pathLst>
                <a:path w="3014" h="7043" extrusionOk="0">
                  <a:moveTo>
                    <a:pt x="3013" y="6331"/>
                  </a:moveTo>
                  <a:lnTo>
                    <a:pt x="879" y="7042"/>
                  </a:lnTo>
                  <a:lnTo>
                    <a:pt x="565" y="5335"/>
                  </a:lnTo>
                  <a:lnTo>
                    <a:pt x="189" y="3557"/>
                  </a:lnTo>
                  <a:lnTo>
                    <a:pt x="0" y="1779"/>
                  </a:lnTo>
                  <a:lnTo>
                    <a:pt x="440" y="0"/>
                  </a:lnTo>
                  <a:lnTo>
                    <a:pt x="1067" y="640"/>
                  </a:lnTo>
                  <a:lnTo>
                    <a:pt x="1632" y="1423"/>
                  </a:lnTo>
                  <a:lnTo>
                    <a:pt x="2009" y="2134"/>
                  </a:lnTo>
                  <a:lnTo>
                    <a:pt x="2385" y="2917"/>
                  </a:lnTo>
                  <a:lnTo>
                    <a:pt x="2636" y="3770"/>
                  </a:lnTo>
                  <a:lnTo>
                    <a:pt x="2825" y="4624"/>
                  </a:lnTo>
                  <a:lnTo>
                    <a:pt x="2950" y="5477"/>
                  </a:lnTo>
                  <a:lnTo>
                    <a:pt x="3013" y="6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1223825" y="1525775"/>
              <a:ext cx="320125" cy="352125"/>
            </a:xfrm>
            <a:custGeom>
              <a:avLst/>
              <a:gdLst/>
              <a:ahLst/>
              <a:cxnLst/>
              <a:rect l="0" t="0" r="0" b="0"/>
              <a:pathLst>
                <a:path w="12805" h="14085" extrusionOk="0">
                  <a:moveTo>
                    <a:pt x="8348" y="996"/>
                  </a:moveTo>
                  <a:lnTo>
                    <a:pt x="8097" y="1281"/>
                  </a:lnTo>
                  <a:lnTo>
                    <a:pt x="7783" y="1565"/>
                  </a:lnTo>
                  <a:lnTo>
                    <a:pt x="7470" y="1779"/>
                  </a:lnTo>
                  <a:lnTo>
                    <a:pt x="7156" y="2063"/>
                  </a:lnTo>
                  <a:lnTo>
                    <a:pt x="6842" y="2277"/>
                  </a:lnTo>
                  <a:lnTo>
                    <a:pt x="6591" y="2561"/>
                  </a:lnTo>
                  <a:lnTo>
                    <a:pt x="6465" y="2988"/>
                  </a:lnTo>
                  <a:lnTo>
                    <a:pt x="6403" y="3415"/>
                  </a:lnTo>
                  <a:lnTo>
                    <a:pt x="6905" y="3699"/>
                  </a:lnTo>
                  <a:lnTo>
                    <a:pt x="7344" y="3913"/>
                  </a:lnTo>
                  <a:lnTo>
                    <a:pt x="7846" y="4126"/>
                  </a:lnTo>
                  <a:lnTo>
                    <a:pt x="8348" y="4268"/>
                  </a:lnTo>
                  <a:lnTo>
                    <a:pt x="8850" y="4482"/>
                  </a:lnTo>
                  <a:lnTo>
                    <a:pt x="9352" y="4695"/>
                  </a:lnTo>
                  <a:lnTo>
                    <a:pt x="9792" y="4980"/>
                  </a:lnTo>
                  <a:lnTo>
                    <a:pt x="10231" y="5335"/>
                  </a:lnTo>
                  <a:lnTo>
                    <a:pt x="10482" y="5549"/>
                  </a:lnTo>
                  <a:lnTo>
                    <a:pt x="10796" y="5833"/>
                  </a:lnTo>
                  <a:lnTo>
                    <a:pt x="11110" y="6118"/>
                  </a:lnTo>
                  <a:lnTo>
                    <a:pt x="11424" y="6473"/>
                  </a:lnTo>
                  <a:lnTo>
                    <a:pt x="11675" y="6758"/>
                  </a:lnTo>
                  <a:lnTo>
                    <a:pt x="11926" y="7114"/>
                  </a:lnTo>
                  <a:lnTo>
                    <a:pt x="12114" y="7469"/>
                  </a:lnTo>
                  <a:lnTo>
                    <a:pt x="12239" y="7825"/>
                  </a:lnTo>
                  <a:lnTo>
                    <a:pt x="11800" y="7754"/>
                  </a:lnTo>
                  <a:lnTo>
                    <a:pt x="11424" y="7825"/>
                  </a:lnTo>
                  <a:lnTo>
                    <a:pt x="11110" y="8038"/>
                  </a:lnTo>
                  <a:lnTo>
                    <a:pt x="10921" y="8252"/>
                  </a:lnTo>
                  <a:lnTo>
                    <a:pt x="11361" y="8750"/>
                  </a:lnTo>
                  <a:lnTo>
                    <a:pt x="11737" y="9248"/>
                  </a:lnTo>
                  <a:lnTo>
                    <a:pt x="12114" y="9817"/>
                  </a:lnTo>
                  <a:lnTo>
                    <a:pt x="12365" y="10386"/>
                  </a:lnTo>
                  <a:lnTo>
                    <a:pt x="12553" y="11026"/>
                  </a:lnTo>
                  <a:lnTo>
                    <a:pt x="12742" y="11666"/>
                  </a:lnTo>
                  <a:lnTo>
                    <a:pt x="12804" y="12377"/>
                  </a:lnTo>
                  <a:lnTo>
                    <a:pt x="12804" y="13089"/>
                  </a:lnTo>
                  <a:lnTo>
                    <a:pt x="12177" y="12520"/>
                  </a:lnTo>
                  <a:lnTo>
                    <a:pt x="11486" y="11951"/>
                  </a:lnTo>
                  <a:lnTo>
                    <a:pt x="10733" y="11382"/>
                  </a:lnTo>
                  <a:lnTo>
                    <a:pt x="9980" y="10955"/>
                  </a:lnTo>
                  <a:lnTo>
                    <a:pt x="9227" y="10599"/>
                  </a:lnTo>
                  <a:lnTo>
                    <a:pt x="8348" y="10457"/>
                  </a:lnTo>
                  <a:lnTo>
                    <a:pt x="7470" y="10457"/>
                  </a:lnTo>
                  <a:lnTo>
                    <a:pt x="6528" y="10670"/>
                  </a:lnTo>
                  <a:lnTo>
                    <a:pt x="5901" y="10955"/>
                  </a:lnTo>
                  <a:lnTo>
                    <a:pt x="5273" y="11382"/>
                  </a:lnTo>
                  <a:lnTo>
                    <a:pt x="4708" y="11879"/>
                  </a:lnTo>
                  <a:lnTo>
                    <a:pt x="4143" y="12377"/>
                  </a:lnTo>
                  <a:lnTo>
                    <a:pt x="3578" y="12875"/>
                  </a:lnTo>
                  <a:lnTo>
                    <a:pt x="3014" y="13302"/>
                  </a:lnTo>
                  <a:lnTo>
                    <a:pt x="2449" y="13729"/>
                  </a:lnTo>
                  <a:lnTo>
                    <a:pt x="1821" y="14085"/>
                  </a:lnTo>
                  <a:lnTo>
                    <a:pt x="1444" y="13089"/>
                  </a:lnTo>
                  <a:lnTo>
                    <a:pt x="1005" y="12164"/>
                  </a:lnTo>
                  <a:lnTo>
                    <a:pt x="503" y="11168"/>
                  </a:lnTo>
                  <a:lnTo>
                    <a:pt x="1" y="10243"/>
                  </a:lnTo>
                  <a:lnTo>
                    <a:pt x="252" y="8963"/>
                  </a:lnTo>
                  <a:lnTo>
                    <a:pt x="566" y="7683"/>
                  </a:lnTo>
                  <a:lnTo>
                    <a:pt x="942" y="6402"/>
                  </a:lnTo>
                  <a:lnTo>
                    <a:pt x="1444" y="5193"/>
                  </a:lnTo>
                  <a:lnTo>
                    <a:pt x="2072" y="3984"/>
                  </a:lnTo>
                  <a:lnTo>
                    <a:pt x="2825" y="2917"/>
                  </a:lnTo>
                  <a:lnTo>
                    <a:pt x="3704" y="1992"/>
                  </a:lnTo>
                  <a:lnTo>
                    <a:pt x="4771" y="1139"/>
                  </a:lnTo>
                  <a:lnTo>
                    <a:pt x="5273" y="996"/>
                  </a:lnTo>
                  <a:lnTo>
                    <a:pt x="5775" y="854"/>
                  </a:lnTo>
                  <a:lnTo>
                    <a:pt x="6277" y="712"/>
                  </a:lnTo>
                  <a:lnTo>
                    <a:pt x="6779" y="569"/>
                  </a:lnTo>
                  <a:lnTo>
                    <a:pt x="7281" y="356"/>
                  </a:lnTo>
                  <a:lnTo>
                    <a:pt x="7783" y="214"/>
                  </a:lnTo>
                  <a:lnTo>
                    <a:pt x="8285" y="72"/>
                  </a:lnTo>
                  <a:lnTo>
                    <a:pt x="8788" y="0"/>
                  </a:lnTo>
                  <a:lnTo>
                    <a:pt x="8348" y="996"/>
                  </a:lnTo>
                  <a:close/>
                </a:path>
              </a:pathLst>
            </a:custGeom>
            <a:solidFill>
              <a:srgbClr val="8C3F2B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74875" y="1522225"/>
              <a:ext cx="28275" cy="69375"/>
            </a:xfrm>
            <a:custGeom>
              <a:avLst/>
              <a:gdLst/>
              <a:ahLst/>
              <a:cxnLst/>
              <a:rect l="0" t="0" r="0" b="0"/>
              <a:pathLst>
                <a:path w="1131" h="2775" extrusionOk="0">
                  <a:moveTo>
                    <a:pt x="942" y="783"/>
                  </a:moveTo>
                  <a:lnTo>
                    <a:pt x="1131" y="1494"/>
                  </a:lnTo>
                  <a:lnTo>
                    <a:pt x="1068" y="2063"/>
                  </a:lnTo>
                  <a:lnTo>
                    <a:pt x="817" y="2561"/>
                  </a:lnTo>
                  <a:lnTo>
                    <a:pt x="377" y="2774"/>
                  </a:lnTo>
                  <a:lnTo>
                    <a:pt x="126" y="2134"/>
                  </a:lnTo>
                  <a:lnTo>
                    <a:pt x="1" y="1423"/>
                  </a:lnTo>
                  <a:lnTo>
                    <a:pt x="126" y="711"/>
                  </a:lnTo>
                  <a:lnTo>
                    <a:pt x="377" y="0"/>
                  </a:lnTo>
                  <a:lnTo>
                    <a:pt x="628" y="71"/>
                  </a:lnTo>
                  <a:lnTo>
                    <a:pt x="754" y="285"/>
                  </a:lnTo>
                  <a:lnTo>
                    <a:pt x="879" y="498"/>
                  </a:lnTo>
                  <a:lnTo>
                    <a:pt x="942" y="783"/>
                  </a:lnTo>
                  <a:close/>
                </a:path>
              </a:pathLst>
            </a:custGeom>
            <a:solidFill>
              <a:srgbClr val="8C3F2B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426250" y="1570225"/>
              <a:ext cx="53375" cy="60500"/>
            </a:xfrm>
            <a:custGeom>
              <a:avLst/>
              <a:gdLst/>
              <a:ahLst/>
              <a:cxnLst/>
              <a:rect l="0" t="0" r="0" b="0"/>
              <a:pathLst>
                <a:path w="2135" h="2420" extrusionOk="0">
                  <a:moveTo>
                    <a:pt x="2134" y="2419"/>
                  </a:moveTo>
                  <a:lnTo>
                    <a:pt x="1883" y="2206"/>
                  </a:lnTo>
                  <a:lnTo>
                    <a:pt x="1632" y="1992"/>
                  </a:lnTo>
                  <a:lnTo>
                    <a:pt x="1381" y="1850"/>
                  </a:lnTo>
                  <a:lnTo>
                    <a:pt x="1130" y="1708"/>
                  </a:lnTo>
                  <a:lnTo>
                    <a:pt x="879" y="1566"/>
                  </a:lnTo>
                  <a:lnTo>
                    <a:pt x="565" y="1423"/>
                  </a:lnTo>
                  <a:lnTo>
                    <a:pt x="314" y="1352"/>
                  </a:lnTo>
                  <a:lnTo>
                    <a:pt x="0" y="1281"/>
                  </a:lnTo>
                  <a:lnTo>
                    <a:pt x="1130" y="1"/>
                  </a:lnTo>
                  <a:lnTo>
                    <a:pt x="1193" y="712"/>
                  </a:lnTo>
                  <a:lnTo>
                    <a:pt x="1381" y="1281"/>
                  </a:lnTo>
                  <a:lnTo>
                    <a:pt x="1758" y="1850"/>
                  </a:lnTo>
                  <a:lnTo>
                    <a:pt x="2134" y="24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1437225" y="1820975"/>
              <a:ext cx="81625" cy="136950"/>
            </a:xfrm>
            <a:custGeom>
              <a:avLst/>
              <a:gdLst/>
              <a:ahLst/>
              <a:cxnLst/>
              <a:rect l="0" t="0" r="0" b="0"/>
              <a:pathLst>
                <a:path w="3265" h="5478" extrusionOk="0">
                  <a:moveTo>
                    <a:pt x="2950" y="1423"/>
                  </a:moveTo>
                  <a:lnTo>
                    <a:pt x="2888" y="1921"/>
                  </a:lnTo>
                  <a:lnTo>
                    <a:pt x="2950" y="2490"/>
                  </a:lnTo>
                  <a:lnTo>
                    <a:pt x="3076" y="3059"/>
                  </a:lnTo>
                  <a:lnTo>
                    <a:pt x="3201" y="3699"/>
                  </a:lnTo>
                  <a:lnTo>
                    <a:pt x="3264" y="4197"/>
                  </a:lnTo>
                  <a:lnTo>
                    <a:pt x="3201" y="4695"/>
                  </a:lnTo>
                  <a:lnTo>
                    <a:pt x="2888" y="5122"/>
                  </a:lnTo>
                  <a:lnTo>
                    <a:pt x="2260" y="5335"/>
                  </a:lnTo>
                  <a:lnTo>
                    <a:pt x="1821" y="5478"/>
                  </a:lnTo>
                  <a:lnTo>
                    <a:pt x="1319" y="5406"/>
                  </a:lnTo>
                  <a:lnTo>
                    <a:pt x="942" y="5193"/>
                  </a:lnTo>
                  <a:lnTo>
                    <a:pt x="691" y="4766"/>
                  </a:lnTo>
                  <a:lnTo>
                    <a:pt x="628" y="3557"/>
                  </a:lnTo>
                  <a:lnTo>
                    <a:pt x="503" y="2348"/>
                  </a:lnTo>
                  <a:lnTo>
                    <a:pt x="314" y="1138"/>
                  </a:lnTo>
                  <a:lnTo>
                    <a:pt x="1" y="0"/>
                  </a:lnTo>
                  <a:lnTo>
                    <a:pt x="440" y="0"/>
                  </a:lnTo>
                  <a:lnTo>
                    <a:pt x="816" y="71"/>
                  </a:lnTo>
                  <a:lnTo>
                    <a:pt x="1256" y="214"/>
                  </a:lnTo>
                  <a:lnTo>
                    <a:pt x="1570" y="356"/>
                  </a:lnTo>
                  <a:lnTo>
                    <a:pt x="1946" y="569"/>
                  </a:lnTo>
                  <a:lnTo>
                    <a:pt x="2260" y="854"/>
                  </a:lnTo>
                  <a:lnTo>
                    <a:pt x="2637" y="1138"/>
                  </a:lnTo>
                  <a:lnTo>
                    <a:pt x="2950" y="14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1388575" y="1929450"/>
              <a:ext cx="26700" cy="94275"/>
            </a:xfrm>
            <a:custGeom>
              <a:avLst/>
              <a:gdLst/>
              <a:ahLst/>
              <a:cxnLst/>
              <a:rect l="0" t="0" r="0" b="0"/>
              <a:pathLst>
                <a:path w="1068" h="3771" extrusionOk="0">
                  <a:moveTo>
                    <a:pt x="1068" y="3770"/>
                  </a:moveTo>
                  <a:lnTo>
                    <a:pt x="503" y="3201"/>
                  </a:lnTo>
                  <a:lnTo>
                    <a:pt x="126" y="2206"/>
                  </a:lnTo>
                  <a:lnTo>
                    <a:pt x="1" y="996"/>
                  </a:lnTo>
                  <a:lnTo>
                    <a:pt x="189" y="0"/>
                  </a:lnTo>
                  <a:lnTo>
                    <a:pt x="1068" y="37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460750" y="1963225"/>
              <a:ext cx="81625" cy="156525"/>
            </a:xfrm>
            <a:custGeom>
              <a:avLst/>
              <a:gdLst/>
              <a:ahLst/>
              <a:cxnLst/>
              <a:rect l="0" t="0" r="0" b="0"/>
              <a:pathLst>
                <a:path w="3265" h="6261" extrusionOk="0">
                  <a:moveTo>
                    <a:pt x="2386" y="6261"/>
                  </a:moveTo>
                  <a:lnTo>
                    <a:pt x="1947" y="6261"/>
                  </a:lnTo>
                  <a:lnTo>
                    <a:pt x="1507" y="6118"/>
                  </a:lnTo>
                  <a:lnTo>
                    <a:pt x="1131" y="5905"/>
                  </a:lnTo>
                  <a:lnTo>
                    <a:pt x="754" y="5620"/>
                  </a:lnTo>
                  <a:lnTo>
                    <a:pt x="566" y="4411"/>
                  </a:lnTo>
                  <a:lnTo>
                    <a:pt x="440" y="3202"/>
                  </a:lnTo>
                  <a:lnTo>
                    <a:pt x="252" y="1993"/>
                  </a:lnTo>
                  <a:lnTo>
                    <a:pt x="1" y="783"/>
                  </a:lnTo>
                  <a:lnTo>
                    <a:pt x="315" y="855"/>
                  </a:lnTo>
                  <a:lnTo>
                    <a:pt x="691" y="855"/>
                  </a:lnTo>
                  <a:lnTo>
                    <a:pt x="1005" y="926"/>
                  </a:lnTo>
                  <a:lnTo>
                    <a:pt x="1382" y="855"/>
                  </a:lnTo>
                  <a:lnTo>
                    <a:pt x="1758" y="783"/>
                  </a:lnTo>
                  <a:lnTo>
                    <a:pt x="2072" y="641"/>
                  </a:lnTo>
                  <a:lnTo>
                    <a:pt x="2323" y="357"/>
                  </a:lnTo>
                  <a:lnTo>
                    <a:pt x="2574" y="1"/>
                  </a:lnTo>
                  <a:lnTo>
                    <a:pt x="2888" y="1566"/>
                  </a:lnTo>
                  <a:lnTo>
                    <a:pt x="3265" y="3202"/>
                  </a:lnTo>
                  <a:lnTo>
                    <a:pt x="3202" y="4909"/>
                  </a:lnTo>
                  <a:lnTo>
                    <a:pt x="2386" y="62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31375" y="2203300"/>
              <a:ext cx="2940400" cy="764700"/>
            </a:xfrm>
            <a:custGeom>
              <a:avLst/>
              <a:gdLst/>
              <a:ahLst/>
              <a:cxnLst/>
              <a:rect l="0" t="0" r="0" b="0"/>
              <a:pathLst>
                <a:path w="117616" h="30588" extrusionOk="0">
                  <a:moveTo>
                    <a:pt x="57176" y="712"/>
                  </a:moveTo>
                  <a:lnTo>
                    <a:pt x="57929" y="641"/>
                  </a:lnTo>
                  <a:lnTo>
                    <a:pt x="58933" y="641"/>
                  </a:lnTo>
                  <a:lnTo>
                    <a:pt x="60126" y="570"/>
                  </a:lnTo>
                  <a:lnTo>
                    <a:pt x="61507" y="570"/>
                  </a:lnTo>
                  <a:lnTo>
                    <a:pt x="63013" y="499"/>
                  </a:lnTo>
                  <a:lnTo>
                    <a:pt x="64645" y="499"/>
                  </a:lnTo>
                  <a:lnTo>
                    <a:pt x="66276" y="428"/>
                  </a:lnTo>
                  <a:lnTo>
                    <a:pt x="67971" y="428"/>
                  </a:lnTo>
                  <a:lnTo>
                    <a:pt x="69603" y="356"/>
                  </a:lnTo>
                  <a:lnTo>
                    <a:pt x="71109" y="356"/>
                  </a:lnTo>
                  <a:lnTo>
                    <a:pt x="72553" y="356"/>
                  </a:lnTo>
                  <a:lnTo>
                    <a:pt x="73808" y="356"/>
                  </a:lnTo>
                  <a:lnTo>
                    <a:pt x="74875" y="285"/>
                  </a:lnTo>
                  <a:lnTo>
                    <a:pt x="75691" y="285"/>
                  </a:lnTo>
                  <a:lnTo>
                    <a:pt x="76193" y="285"/>
                  </a:lnTo>
                  <a:lnTo>
                    <a:pt x="76381" y="285"/>
                  </a:lnTo>
                  <a:lnTo>
                    <a:pt x="77009" y="285"/>
                  </a:lnTo>
                  <a:lnTo>
                    <a:pt x="77636" y="285"/>
                  </a:lnTo>
                  <a:lnTo>
                    <a:pt x="78327" y="214"/>
                  </a:lnTo>
                  <a:lnTo>
                    <a:pt x="79017" y="143"/>
                  </a:lnTo>
                  <a:lnTo>
                    <a:pt x="79707" y="72"/>
                  </a:lnTo>
                  <a:lnTo>
                    <a:pt x="80398" y="72"/>
                  </a:lnTo>
                  <a:lnTo>
                    <a:pt x="81151" y="1"/>
                  </a:lnTo>
                  <a:lnTo>
                    <a:pt x="81841" y="1"/>
                  </a:lnTo>
                  <a:lnTo>
                    <a:pt x="82532" y="1"/>
                  </a:lnTo>
                  <a:lnTo>
                    <a:pt x="83222" y="72"/>
                  </a:lnTo>
                  <a:lnTo>
                    <a:pt x="83850" y="214"/>
                  </a:lnTo>
                  <a:lnTo>
                    <a:pt x="84477" y="499"/>
                  </a:lnTo>
                  <a:lnTo>
                    <a:pt x="85105" y="783"/>
                  </a:lnTo>
                  <a:lnTo>
                    <a:pt x="85670" y="1210"/>
                  </a:lnTo>
                  <a:lnTo>
                    <a:pt x="86172" y="1708"/>
                  </a:lnTo>
                  <a:lnTo>
                    <a:pt x="86674" y="2348"/>
                  </a:lnTo>
                  <a:lnTo>
                    <a:pt x="87427" y="2846"/>
                  </a:lnTo>
                  <a:lnTo>
                    <a:pt x="88306" y="3344"/>
                  </a:lnTo>
                  <a:lnTo>
                    <a:pt x="89122" y="3700"/>
                  </a:lnTo>
                  <a:lnTo>
                    <a:pt x="90000" y="3984"/>
                  </a:lnTo>
                  <a:lnTo>
                    <a:pt x="90942" y="4198"/>
                  </a:lnTo>
                  <a:lnTo>
                    <a:pt x="91820" y="4269"/>
                  </a:lnTo>
                  <a:lnTo>
                    <a:pt x="92762" y="4198"/>
                  </a:lnTo>
                  <a:lnTo>
                    <a:pt x="93640" y="3984"/>
                  </a:lnTo>
                  <a:lnTo>
                    <a:pt x="94080" y="3629"/>
                  </a:lnTo>
                  <a:lnTo>
                    <a:pt x="94519" y="3273"/>
                  </a:lnTo>
                  <a:lnTo>
                    <a:pt x="94896" y="2846"/>
                  </a:lnTo>
                  <a:lnTo>
                    <a:pt x="95272" y="2348"/>
                  </a:lnTo>
                  <a:lnTo>
                    <a:pt x="95649" y="1921"/>
                  </a:lnTo>
                  <a:lnTo>
                    <a:pt x="95963" y="1423"/>
                  </a:lnTo>
                  <a:lnTo>
                    <a:pt x="96276" y="997"/>
                  </a:lnTo>
                  <a:lnTo>
                    <a:pt x="96527" y="570"/>
                  </a:lnTo>
                  <a:lnTo>
                    <a:pt x="97657" y="570"/>
                  </a:lnTo>
                  <a:lnTo>
                    <a:pt x="98724" y="570"/>
                  </a:lnTo>
                  <a:lnTo>
                    <a:pt x="99791" y="570"/>
                  </a:lnTo>
                  <a:lnTo>
                    <a:pt x="100858" y="570"/>
                  </a:lnTo>
                  <a:lnTo>
                    <a:pt x="101925" y="570"/>
                  </a:lnTo>
                  <a:lnTo>
                    <a:pt x="102992" y="499"/>
                  </a:lnTo>
                  <a:lnTo>
                    <a:pt x="104059" y="428"/>
                  </a:lnTo>
                  <a:lnTo>
                    <a:pt x="105126" y="214"/>
                  </a:lnTo>
                  <a:lnTo>
                    <a:pt x="106067" y="2988"/>
                  </a:lnTo>
                  <a:lnTo>
                    <a:pt x="107071" y="5762"/>
                  </a:lnTo>
                  <a:lnTo>
                    <a:pt x="108138" y="8537"/>
                  </a:lnTo>
                  <a:lnTo>
                    <a:pt x="109331" y="11240"/>
                  </a:lnTo>
                  <a:lnTo>
                    <a:pt x="110586" y="13872"/>
                  </a:lnTo>
                  <a:lnTo>
                    <a:pt x="111904" y="16575"/>
                  </a:lnTo>
                  <a:lnTo>
                    <a:pt x="113285" y="19135"/>
                  </a:lnTo>
                  <a:lnTo>
                    <a:pt x="114728" y="21767"/>
                  </a:lnTo>
                  <a:lnTo>
                    <a:pt x="115168" y="22692"/>
                  </a:lnTo>
                  <a:lnTo>
                    <a:pt x="115607" y="23617"/>
                  </a:lnTo>
                  <a:lnTo>
                    <a:pt x="115983" y="24541"/>
                  </a:lnTo>
                  <a:lnTo>
                    <a:pt x="116360" y="25537"/>
                  </a:lnTo>
                  <a:lnTo>
                    <a:pt x="116674" y="26462"/>
                  </a:lnTo>
                  <a:lnTo>
                    <a:pt x="116988" y="27458"/>
                  </a:lnTo>
                  <a:lnTo>
                    <a:pt x="117301" y="28383"/>
                  </a:lnTo>
                  <a:lnTo>
                    <a:pt x="117615" y="29378"/>
                  </a:lnTo>
                  <a:lnTo>
                    <a:pt x="116737" y="29307"/>
                  </a:lnTo>
                  <a:lnTo>
                    <a:pt x="115858" y="29307"/>
                  </a:lnTo>
                  <a:lnTo>
                    <a:pt x="114917" y="29236"/>
                  </a:lnTo>
                  <a:lnTo>
                    <a:pt x="114038" y="29236"/>
                  </a:lnTo>
                  <a:lnTo>
                    <a:pt x="113096" y="29165"/>
                  </a:lnTo>
                  <a:lnTo>
                    <a:pt x="112218" y="29094"/>
                  </a:lnTo>
                  <a:lnTo>
                    <a:pt x="111276" y="29094"/>
                  </a:lnTo>
                  <a:lnTo>
                    <a:pt x="110335" y="29023"/>
                  </a:lnTo>
                  <a:lnTo>
                    <a:pt x="109394" y="29023"/>
                  </a:lnTo>
                  <a:lnTo>
                    <a:pt x="108515" y="28952"/>
                  </a:lnTo>
                  <a:lnTo>
                    <a:pt x="107573" y="28880"/>
                  </a:lnTo>
                  <a:lnTo>
                    <a:pt x="106632" y="28809"/>
                  </a:lnTo>
                  <a:lnTo>
                    <a:pt x="105691" y="28738"/>
                  </a:lnTo>
                  <a:lnTo>
                    <a:pt x="104749" y="28596"/>
                  </a:lnTo>
                  <a:lnTo>
                    <a:pt x="103871" y="28525"/>
                  </a:lnTo>
                  <a:lnTo>
                    <a:pt x="102929" y="28383"/>
                  </a:lnTo>
                  <a:lnTo>
                    <a:pt x="88368" y="28525"/>
                  </a:lnTo>
                  <a:lnTo>
                    <a:pt x="87741" y="28738"/>
                  </a:lnTo>
                  <a:lnTo>
                    <a:pt x="87113" y="28809"/>
                  </a:lnTo>
                  <a:lnTo>
                    <a:pt x="86423" y="28880"/>
                  </a:lnTo>
                  <a:lnTo>
                    <a:pt x="85732" y="28952"/>
                  </a:lnTo>
                  <a:lnTo>
                    <a:pt x="85042" y="28952"/>
                  </a:lnTo>
                  <a:lnTo>
                    <a:pt x="84352" y="29023"/>
                  </a:lnTo>
                  <a:lnTo>
                    <a:pt x="83724" y="29023"/>
                  </a:lnTo>
                  <a:lnTo>
                    <a:pt x="83034" y="29094"/>
                  </a:lnTo>
                  <a:lnTo>
                    <a:pt x="74498" y="29023"/>
                  </a:lnTo>
                  <a:lnTo>
                    <a:pt x="69101" y="29094"/>
                  </a:lnTo>
                  <a:lnTo>
                    <a:pt x="54477" y="30588"/>
                  </a:lnTo>
                  <a:lnTo>
                    <a:pt x="50523" y="30588"/>
                  </a:lnTo>
                  <a:lnTo>
                    <a:pt x="30816" y="28667"/>
                  </a:lnTo>
                  <a:lnTo>
                    <a:pt x="20021" y="28880"/>
                  </a:lnTo>
                  <a:lnTo>
                    <a:pt x="18703" y="28880"/>
                  </a:lnTo>
                  <a:lnTo>
                    <a:pt x="17448" y="28880"/>
                  </a:lnTo>
                  <a:lnTo>
                    <a:pt x="16193" y="28952"/>
                  </a:lnTo>
                  <a:lnTo>
                    <a:pt x="14937" y="29023"/>
                  </a:lnTo>
                  <a:lnTo>
                    <a:pt x="13682" y="29094"/>
                  </a:lnTo>
                  <a:lnTo>
                    <a:pt x="12427" y="29236"/>
                  </a:lnTo>
                  <a:lnTo>
                    <a:pt x="11235" y="29378"/>
                  </a:lnTo>
                  <a:lnTo>
                    <a:pt x="9979" y="29521"/>
                  </a:lnTo>
                  <a:lnTo>
                    <a:pt x="8724" y="29663"/>
                  </a:lnTo>
                  <a:lnTo>
                    <a:pt x="7532" y="29805"/>
                  </a:lnTo>
                  <a:lnTo>
                    <a:pt x="6276" y="29947"/>
                  </a:lnTo>
                  <a:lnTo>
                    <a:pt x="5021" y="30090"/>
                  </a:lnTo>
                  <a:lnTo>
                    <a:pt x="3766" y="30161"/>
                  </a:lnTo>
                  <a:lnTo>
                    <a:pt x="2511" y="30303"/>
                  </a:lnTo>
                  <a:lnTo>
                    <a:pt x="1255" y="30374"/>
                  </a:lnTo>
                  <a:lnTo>
                    <a:pt x="0" y="30374"/>
                  </a:lnTo>
                  <a:lnTo>
                    <a:pt x="126" y="29521"/>
                  </a:lnTo>
                  <a:lnTo>
                    <a:pt x="377" y="28525"/>
                  </a:lnTo>
                  <a:lnTo>
                    <a:pt x="753" y="27600"/>
                  </a:lnTo>
                  <a:lnTo>
                    <a:pt x="1255" y="26604"/>
                  </a:lnTo>
                  <a:lnTo>
                    <a:pt x="1820" y="25751"/>
                  </a:lnTo>
                  <a:lnTo>
                    <a:pt x="2448" y="24897"/>
                  </a:lnTo>
                  <a:lnTo>
                    <a:pt x="3013" y="24186"/>
                  </a:lnTo>
                  <a:lnTo>
                    <a:pt x="3578" y="23546"/>
                  </a:lnTo>
                  <a:lnTo>
                    <a:pt x="3766" y="23261"/>
                  </a:lnTo>
                  <a:lnTo>
                    <a:pt x="4205" y="22550"/>
                  </a:lnTo>
                  <a:lnTo>
                    <a:pt x="4958" y="21412"/>
                  </a:lnTo>
                  <a:lnTo>
                    <a:pt x="5900" y="19918"/>
                  </a:lnTo>
                  <a:lnTo>
                    <a:pt x="6967" y="18211"/>
                  </a:lnTo>
                  <a:lnTo>
                    <a:pt x="8222" y="16219"/>
                  </a:lnTo>
                  <a:lnTo>
                    <a:pt x="9603" y="14156"/>
                  </a:lnTo>
                  <a:lnTo>
                    <a:pt x="10983" y="11951"/>
                  </a:lnTo>
                  <a:lnTo>
                    <a:pt x="12364" y="9817"/>
                  </a:lnTo>
                  <a:lnTo>
                    <a:pt x="13682" y="7683"/>
                  </a:lnTo>
                  <a:lnTo>
                    <a:pt x="15000" y="5762"/>
                  </a:lnTo>
                  <a:lnTo>
                    <a:pt x="16130" y="3984"/>
                  </a:lnTo>
                  <a:lnTo>
                    <a:pt x="17134" y="2490"/>
                  </a:lnTo>
                  <a:lnTo>
                    <a:pt x="17887" y="1352"/>
                  </a:lnTo>
                  <a:lnTo>
                    <a:pt x="18389" y="570"/>
                  </a:lnTo>
                  <a:lnTo>
                    <a:pt x="18640" y="285"/>
                  </a:lnTo>
                  <a:lnTo>
                    <a:pt x="19268" y="214"/>
                  </a:lnTo>
                  <a:lnTo>
                    <a:pt x="19896" y="143"/>
                  </a:lnTo>
                  <a:lnTo>
                    <a:pt x="20586" y="72"/>
                  </a:lnTo>
                  <a:lnTo>
                    <a:pt x="21276" y="72"/>
                  </a:lnTo>
                  <a:lnTo>
                    <a:pt x="21967" y="143"/>
                  </a:lnTo>
                  <a:lnTo>
                    <a:pt x="22657" y="143"/>
                  </a:lnTo>
                  <a:lnTo>
                    <a:pt x="23410" y="214"/>
                  </a:lnTo>
                  <a:lnTo>
                    <a:pt x="24101" y="214"/>
                  </a:lnTo>
                  <a:lnTo>
                    <a:pt x="24854" y="285"/>
                  </a:lnTo>
                  <a:lnTo>
                    <a:pt x="25544" y="356"/>
                  </a:lnTo>
                  <a:lnTo>
                    <a:pt x="26297" y="428"/>
                  </a:lnTo>
                  <a:lnTo>
                    <a:pt x="26988" y="499"/>
                  </a:lnTo>
                  <a:lnTo>
                    <a:pt x="27678" y="499"/>
                  </a:lnTo>
                  <a:lnTo>
                    <a:pt x="28368" y="570"/>
                  </a:lnTo>
                  <a:lnTo>
                    <a:pt x="29059" y="570"/>
                  </a:lnTo>
                  <a:lnTo>
                    <a:pt x="29686" y="570"/>
                  </a:lnTo>
                  <a:lnTo>
                    <a:pt x="30879" y="641"/>
                  </a:lnTo>
                  <a:lnTo>
                    <a:pt x="32385" y="641"/>
                  </a:lnTo>
                  <a:lnTo>
                    <a:pt x="34205" y="712"/>
                  </a:lnTo>
                  <a:lnTo>
                    <a:pt x="36214" y="712"/>
                  </a:lnTo>
                  <a:lnTo>
                    <a:pt x="38410" y="712"/>
                  </a:lnTo>
                  <a:lnTo>
                    <a:pt x="40732" y="712"/>
                  </a:lnTo>
                  <a:lnTo>
                    <a:pt x="43055" y="712"/>
                  </a:lnTo>
                  <a:lnTo>
                    <a:pt x="45440" y="712"/>
                  </a:lnTo>
                  <a:lnTo>
                    <a:pt x="47699" y="712"/>
                  </a:lnTo>
                  <a:lnTo>
                    <a:pt x="49896" y="712"/>
                  </a:lnTo>
                  <a:lnTo>
                    <a:pt x="51841" y="712"/>
                  </a:lnTo>
                  <a:lnTo>
                    <a:pt x="53599" y="712"/>
                  </a:lnTo>
                  <a:lnTo>
                    <a:pt x="55105" y="712"/>
                  </a:lnTo>
                  <a:lnTo>
                    <a:pt x="56235" y="712"/>
                  </a:lnTo>
                  <a:lnTo>
                    <a:pt x="56925" y="712"/>
                  </a:lnTo>
                  <a:lnTo>
                    <a:pt x="57176" y="7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851975" y="2279775"/>
              <a:ext cx="1448250" cy="658000"/>
            </a:xfrm>
            <a:custGeom>
              <a:avLst/>
              <a:gdLst/>
              <a:ahLst/>
              <a:cxnLst/>
              <a:rect l="0" t="0" r="0" b="0"/>
              <a:pathLst>
                <a:path w="57930" h="26320" extrusionOk="0">
                  <a:moveTo>
                    <a:pt x="13118" y="214"/>
                  </a:moveTo>
                  <a:lnTo>
                    <a:pt x="14310" y="356"/>
                  </a:lnTo>
                  <a:lnTo>
                    <a:pt x="15503" y="498"/>
                  </a:lnTo>
                  <a:lnTo>
                    <a:pt x="16695" y="712"/>
                  </a:lnTo>
                  <a:lnTo>
                    <a:pt x="17888" y="854"/>
                  </a:lnTo>
                  <a:lnTo>
                    <a:pt x="19080" y="1139"/>
                  </a:lnTo>
                  <a:lnTo>
                    <a:pt x="20210" y="1352"/>
                  </a:lnTo>
                  <a:lnTo>
                    <a:pt x="21402" y="1565"/>
                  </a:lnTo>
                  <a:lnTo>
                    <a:pt x="22595" y="1779"/>
                  </a:lnTo>
                  <a:lnTo>
                    <a:pt x="23787" y="1992"/>
                  </a:lnTo>
                  <a:lnTo>
                    <a:pt x="24980" y="2134"/>
                  </a:lnTo>
                  <a:lnTo>
                    <a:pt x="26172" y="2206"/>
                  </a:lnTo>
                  <a:lnTo>
                    <a:pt x="27427" y="2277"/>
                  </a:lnTo>
                  <a:lnTo>
                    <a:pt x="28620" y="2277"/>
                  </a:lnTo>
                  <a:lnTo>
                    <a:pt x="29875" y="2206"/>
                  </a:lnTo>
                  <a:lnTo>
                    <a:pt x="31130" y="2063"/>
                  </a:lnTo>
                  <a:lnTo>
                    <a:pt x="32385" y="1850"/>
                  </a:lnTo>
                  <a:lnTo>
                    <a:pt x="32511" y="2490"/>
                  </a:lnTo>
                  <a:lnTo>
                    <a:pt x="32385" y="3130"/>
                  </a:lnTo>
                  <a:lnTo>
                    <a:pt x="32072" y="3770"/>
                  </a:lnTo>
                  <a:lnTo>
                    <a:pt x="31821" y="4482"/>
                  </a:lnTo>
                  <a:lnTo>
                    <a:pt x="32260" y="4766"/>
                  </a:lnTo>
                  <a:lnTo>
                    <a:pt x="33390" y="4624"/>
                  </a:lnTo>
                  <a:lnTo>
                    <a:pt x="34457" y="4411"/>
                  </a:lnTo>
                  <a:lnTo>
                    <a:pt x="35524" y="4268"/>
                  </a:lnTo>
                  <a:lnTo>
                    <a:pt x="36590" y="4055"/>
                  </a:lnTo>
                  <a:lnTo>
                    <a:pt x="37657" y="3842"/>
                  </a:lnTo>
                  <a:lnTo>
                    <a:pt x="38724" y="3557"/>
                  </a:lnTo>
                  <a:lnTo>
                    <a:pt x="39791" y="3273"/>
                  </a:lnTo>
                  <a:lnTo>
                    <a:pt x="40921" y="2846"/>
                  </a:lnTo>
                  <a:lnTo>
                    <a:pt x="40984" y="3344"/>
                  </a:lnTo>
                  <a:lnTo>
                    <a:pt x="41047" y="3842"/>
                  </a:lnTo>
                  <a:lnTo>
                    <a:pt x="41235" y="4340"/>
                  </a:lnTo>
                  <a:lnTo>
                    <a:pt x="41486" y="4766"/>
                  </a:lnTo>
                  <a:lnTo>
                    <a:pt x="42239" y="4482"/>
                  </a:lnTo>
                  <a:lnTo>
                    <a:pt x="42867" y="4482"/>
                  </a:lnTo>
                  <a:lnTo>
                    <a:pt x="43431" y="4766"/>
                  </a:lnTo>
                  <a:lnTo>
                    <a:pt x="43996" y="5193"/>
                  </a:lnTo>
                  <a:lnTo>
                    <a:pt x="44498" y="5762"/>
                  </a:lnTo>
                  <a:lnTo>
                    <a:pt x="45001" y="6473"/>
                  </a:lnTo>
                  <a:lnTo>
                    <a:pt x="45503" y="7114"/>
                  </a:lnTo>
                  <a:lnTo>
                    <a:pt x="46067" y="7683"/>
                  </a:lnTo>
                  <a:lnTo>
                    <a:pt x="46695" y="8536"/>
                  </a:lnTo>
                  <a:lnTo>
                    <a:pt x="47385" y="9390"/>
                  </a:lnTo>
                  <a:lnTo>
                    <a:pt x="48201" y="10315"/>
                  </a:lnTo>
                  <a:lnTo>
                    <a:pt x="49143" y="11239"/>
                  </a:lnTo>
                  <a:lnTo>
                    <a:pt x="50084" y="12164"/>
                  </a:lnTo>
                  <a:lnTo>
                    <a:pt x="51088" y="13089"/>
                  </a:lnTo>
                  <a:lnTo>
                    <a:pt x="52155" y="14014"/>
                  </a:lnTo>
                  <a:lnTo>
                    <a:pt x="53159" y="14938"/>
                  </a:lnTo>
                  <a:lnTo>
                    <a:pt x="54101" y="15792"/>
                  </a:lnTo>
                  <a:lnTo>
                    <a:pt x="54980" y="16645"/>
                  </a:lnTo>
                  <a:lnTo>
                    <a:pt x="55858" y="17428"/>
                  </a:lnTo>
                  <a:lnTo>
                    <a:pt x="56549" y="18068"/>
                  </a:lnTo>
                  <a:lnTo>
                    <a:pt x="57176" y="18708"/>
                  </a:lnTo>
                  <a:lnTo>
                    <a:pt x="57616" y="19277"/>
                  </a:lnTo>
                  <a:lnTo>
                    <a:pt x="57867" y="19704"/>
                  </a:lnTo>
                  <a:lnTo>
                    <a:pt x="57929" y="19989"/>
                  </a:lnTo>
                  <a:lnTo>
                    <a:pt x="56737" y="20060"/>
                  </a:lnTo>
                  <a:lnTo>
                    <a:pt x="55544" y="20202"/>
                  </a:lnTo>
                  <a:lnTo>
                    <a:pt x="54415" y="20415"/>
                  </a:lnTo>
                  <a:lnTo>
                    <a:pt x="53285" y="20629"/>
                  </a:lnTo>
                  <a:lnTo>
                    <a:pt x="52093" y="20913"/>
                  </a:lnTo>
                  <a:lnTo>
                    <a:pt x="50963" y="21198"/>
                  </a:lnTo>
                  <a:lnTo>
                    <a:pt x="49833" y="21482"/>
                  </a:lnTo>
                  <a:lnTo>
                    <a:pt x="48703" y="21767"/>
                  </a:lnTo>
                  <a:lnTo>
                    <a:pt x="47574" y="22051"/>
                  </a:lnTo>
                  <a:lnTo>
                    <a:pt x="46444" y="22336"/>
                  </a:lnTo>
                  <a:lnTo>
                    <a:pt x="45314" y="22549"/>
                  </a:lnTo>
                  <a:lnTo>
                    <a:pt x="44185" y="22763"/>
                  </a:lnTo>
                  <a:lnTo>
                    <a:pt x="43055" y="22905"/>
                  </a:lnTo>
                  <a:lnTo>
                    <a:pt x="41862" y="22976"/>
                  </a:lnTo>
                  <a:lnTo>
                    <a:pt x="40670" y="22976"/>
                  </a:lnTo>
                  <a:lnTo>
                    <a:pt x="39477" y="22905"/>
                  </a:lnTo>
                  <a:lnTo>
                    <a:pt x="38473" y="23403"/>
                  </a:lnTo>
                  <a:lnTo>
                    <a:pt x="37406" y="23830"/>
                  </a:lnTo>
                  <a:lnTo>
                    <a:pt x="36339" y="24185"/>
                  </a:lnTo>
                  <a:lnTo>
                    <a:pt x="35272" y="24470"/>
                  </a:lnTo>
                  <a:lnTo>
                    <a:pt x="34143" y="24754"/>
                  </a:lnTo>
                  <a:lnTo>
                    <a:pt x="33076" y="24968"/>
                  </a:lnTo>
                  <a:lnTo>
                    <a:pt x="31946" y="25110"/>
                  </a:lnTo>
                  <a:lnTo>
                    <a:pt x="30754" y="25252"/>
                  </a:lnTo>
                  <a:lnTo>
                    <a:pt x="29624" y="25395"/>
                  </a:lnTo>
                  <a:lnTo>
                    <a:pt x="28494" y="25466"/>
                  </a:lnTo>
                  <a:lnTo>
                    <a:pt x="27302" y="25608"/>
                  </a:lnTo>
                  <a:lnTo>
                    <a:pt x="26172" y="25679"/>
                  </a:lnTo>
                  <a:lnTo>
                    <a:pt x="25042" y="25821"/>
                  </a:lnTo>
                  <a:lnTo>
                    <a:pt x="23913" y="25964"/>
                  </a:lnTo>
                  <a:lnTo>
                    <a:pt x="22783" y="26106"/>
                  </a:lnTo>
                  <a:lnTo>
                    <a:pt x="21653" y="26319"/>
                  </a:lnTo>
                  <a:lnTo>
                    <a:pt x="21339" y="25608"/>
                  </a:lnTo>
                  <a:lnTo>
                    <a:pt x="21277" y="24683"/>
                  </a:lnTo>
                  <a:lnTo>
                    <a:pt x="21277" y="23687"/>
                  </a:lnTo>
                  <a:lnTo>
                    <a:pt x="20963" y="22905"/>
                  </a:lnTo>
                  <a:lnTo>
                    <a:pt x="19582" y="23118"/>
                  </a:lnTo>
                  <a:lnTo>
                    <a:pt x="18264" y="23190"/>
                  </a:lnTo>
                  <a:lnTo>
                    <a:pt x="16946" y="23118"/>
                  </a:lnTo>
                  <a:lnTo>
                    <a:pt x="15628" y="23047"/>
                  </a:lnTo>
                  <a:lnTo>
                    <a:pt x="14310" y="22834"/>
                  </a:lnTo>
                  <a:lnTo>
                    <a:pt x="13055" y="22621"/>
                  </a:lnTo>
                  <a:lnTo>
                    <a:pt x="11800" y="22336"/>
                  </a:lnTo>
                  <a:lnTo>
                    <a:pt x="10482" y="22051"/>
                  </a:lnTo>
                  <a:lnTo>
                    <a:pt x="9226" y="21767"/>
                  </a:lnTo>
                  <a:lnTo>
                    <a:pt x="7971" y="21482"/>
                  </a:lnTo>
                  <a:lnTo>
                    <a:pt x="6653" y="21269"/>
                  </a:lnTo>
                  <a:lnTo>
                    <a:pt x="5398" y="21127"/>
                  </a:lnTo>
                  <a:lnTo>
                    <a:pt x="4080" y="20984"/>
                  </a:lnTo>
                  <a:lnTo>
                    <a:pt x="2762" y="20984"/>
                  </a:lnTo>
                  <a:lnTo>
                    <a:pt x="1444" y="21056"/>
                  </a:lnTo>
                  <a:lnTo>
                    <a:pt x="126" y="21269"/>
                  </a:lnTo>
                  <a:lnTo>
                    <a:pt x="0" y="21127"/>
                  </a:lnTo>
                  <a:lnTo>
                    <a:pt x="0" y="20913"/>
                  </a:lnTo>
                  <a:lnTo>
                    <a:pt x="0" y="20700"/>
                  </a:lnTo>
                  <a:lnTo>
                    <a:pt x="0" y="20487"/>
                  </a:lnTo>
                  <a:lnTo>
                    <a:pt x="942" y="19348"/>
                  </a:lnTo>
                  <a:lnTo>
                    <a:pt x="1883" y="18139"/>
                  </a:lnTo>
                  <a:lnTo>
                    <a:pt x="2762" y="16930"/>
                  </a:lnTo>
                  <a:lnTo>
                    <a:pt x="3641" y="15650"/>
                  </a:lnTo>
                  <a:lnTo>
                    <a:pt x="4457" y="14440"/>
                  </a:lnTo>
                  <a:lnTo>
                    <a:pt x="5210" y="13160"/>
                  </a:lnTo>
                  <a:lnTo>
                    <a:pt x="5963" y="11880"/>
                  </a:lnTo>
                  <a:lnTo>
                    <a:pt x="6716" y="10599"/>
                  </a:lnTo>
                  <a:lnTo>
                    <a:pt x="7469" y="9319"/>
                  </a:lnTo>
                  <a:lnTo>
                    <a:pt x="8159" y="8038"/>
                  </a:lnTo>
                  <a:lnTo>
                    <a:pt x="8850" y="6758"/>
                  </a:lnTo>
                  <a:lnTo>
                    <a:pt x="9540" y="5407"/>
                  </a:lnTo>
                  <a:lnTo>
                    <a:pt x="10231" y="4126"/>
                  </a:lnTo>
                  <a:lnTo>
                    <a:pt x="10921" y="2846"/>
                  </a:lnTo>
                  <a:lnTo>
                    <a:pt x="11674" y="1494"/>
                  </a:lnTo>
                  <a:lnTo>
                    <a:pt x="12365" y="214"/>
                  </a:lnTo>
                  <a:lnTo>
                    <a:pt x="12553" y="72"/>
                  </a:lnTo>
                  <a:lnTo>
                    <a:pt x="12741" y="0"/>
                  </a:lnTo>
                  <a:lnTo>
                    <a:pt x="12929" y="72"/>
                  </a:lnTo>
                  <a:lnTo>
                    <a:pt x="13118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888075" y="2310000"/>
              <a:ext cx="750025" cy="521075"/>
            </a:xfrm>
            <a:custGeom>
              <a:avLst/>
              <a:gdLst/>
              <a:ahLst/>
              <a:cxnLst/>
              <a:rect l="0" t="0" r="0" b="0"/>
              <a:pathLst>
                <a:path w="30001" h="20843" extrusionOk="0">
                  <a:moveTo>
                    <a:pt x="30000" y="1708"/>
                  </a:moveTo>
                  <a:lnTo>
                    <a:pt x="25921" y="20202"/>
                  </a:lnTo>
                  <a:lnTo>
                    <a:pt x="24854" y="20273"/>
                  </a:lnTo>
                  <a:lnTo>
                    <a:pt x="23724" y="20345"/>
                  </a:lnTo>
                  <a:lnTo>
                    <a:pt x="22657" y="20416"/>
                  </a:lnTo>
                  <a:lnTo>
                    <a:pt x="21590" y="20487"/>
                  </a:lnTo>
                  <a:lnTo>
                    <a:pt x="20586" y="20558"/>
                  </a:lnTo>
                  <a:lnTo>
                    <a:pt x="19519" y="20700"/>
                  </a:lnTo>
                  <a:lnTo>
                    <a:pt x="18452" y="20771"/>
                  </a:lnTo>
                  <a:lnTo>
                    <a:pt x="17448" y="20771"/>
                  </a:lnTo>
                  <a:lnTo>
                    <a:pt x="16381" y="20842"/>
                  </a:lnTo>
                  <a:lnTo>
                    <a:pt x="15314" y="20842"/>
                  </a:lnTo>
                  <a:lnTo>
                    <a:pt x="14310" y="20771"/>
                  </a:lnTo>
                  <a:lnTo>
                    <a:pt x="13243" y="20700"/>
                  </a:lnTo>
                  <a:lnTo>
                    <a:pt x="12239" y="20558"/>
                  </a:lnTo>
                  <a:lnTo>
                    <a:pt x="11172" y="20345"/>
                  </a:lnTo>
                  <a:lnTo>
                    <a:pt x="10167" y="20131"/>
                  </a:lnTo>
                  <a:lnTo>
                    <a:pt x="9100" y="19775"/>
                  </a:lnTo>
                  <a:lnTo>
                    <a:pt x="8033" y="19491"/>
                  </a:lnTo>
                  <a:lnTo>
                    <a:pt x="6841" y="19278"/>
                  </a:lnTo>
                  <a:lnTo>
                    <a:pt x="5711" y="19064"/>
                  </a:lnTo>
                  <a:lnTo>
                    <a:pt x="4519" y="18993"/>
                  </a:lnTo>
                  <a:lnTo>
                    <a:pt x="3326" y="18922"/>
                  </a:lnTo>
                  <a:lnTo>
                    <a:pt x="2134" y="18851"/>
                  </a:lnTo>
                  <a:lnTo>
                    <a:pt x="1067" y="18851"/>
                  </a:lnTo>
                  <a:lnTo>
                    <a:pt x="0" y="18780"/>
                  </a:lnTo>
                  <a:lnTo>
                    <a:pt x="941" y="17641"/>
                  </a:lnTo>
                  <a:lnTo>
                    <a:pt x="1883" y="16361"/>
                  </a:lnTo>
                  <a:lnTo>
                    <a:pt x="2887" y="14938"/>
                  </a:lnTo>
                  <a:lnTo>
                    <a:pt x="3828" y="13445"/>
                  </a:lnTo>
                  <a:lnTo>
                    <a:pt x="4833" y="11880"/>
                  </a:lnTo>
                  <a:lnTo>
                    <a:pt x="5774" y="10315"/>
                  </a:lnTo>
                  <a:lnTo>
                    <a:pt x="6653" y="8750"/>
                  </a:lnTo>
                  <a:lnTo>
                    <a:pt x="7531" y="7256"/>
                  </a:lnTo>
                  <a:lnTo>
                    <a:pt x="8285" y="5834"/>
                  </a:lnTo>
                  <a:lnTo>
                    <a:pt x="9038" y="4411"/>
                  </a:lnTo>
                  <a:lnTo>
                    <a:pt x="9665" y="3202"/>
                  </a:lnTo>
                  <a:lnTo>
                    <a:pt x="10230" y="2135"/>
                  </a:lnTo>
                  <a:lnTo>
                    <a:pt x="10669" y="1281"/>
                  </a:lnTo>
                  <a:lnTo>
                    <a:pt x="11046" y="570"/>
                  </a:lnTo>
                  <a:lnTo>
                    <a:pt x="11234" y="143"/>
                  </a:lnTo>
                  <a:lnTo>
                    <a:pt x="11297" y="1"/>
                  </a:lnTo>
                  <a:lnTo>
                    <a:pt x="12427" y="72"/>
                  </a:lnTo>
                  <a:lnTo>
                    <a:pt x="13619" y="214"/>
                  </a:lnTo>
                  <a:lnTo>
                    <a:pt x="14749" y="428"/>
                  </a:lnTo>
                  <a:lnTo>
                    <a:pt x="15941" y="570"/>
                  </a:lnTo>
                  <a:lnTo>
                    <a:pt x="17071" y="783"/>
                  </a:lnTo>
                  <a:lnTo>
                    <a:pt x="18201" y="997"/>
                  </a:lnTo>
                  <a:lnTo>
                    <a:pt x="19393" y="1210"/>
                  </a:lnTo>
                  <a:lnTo>
                    <a:pt x="20586" y="1423"/>
                  </a:lnTo>
                  <a:lnTo>
                    <a:pt x="21715" y="1637"/>
                  </a:lnTo>
                  <a:lnTo>
                    <a:pt x="22908" y="1779"/>
                  </a:lnTo>
                  <a:lnTo>
                    <a:pt x="24038" y="1921"/>
                  </a:lnTo>
                  <a:lnTo>
                    <a:pt x="25230" y="1992"/>
                  </a:lnTo>
                  <a:lnTo>
                    <a:pt x="26423" y="2064"/>
                  </a:lnTo>
                  <a:lnTo>
                    <a:pt x="27615" y="1992"/>
                  </a:lnTo>
                  <a:lnTo>
                    <a:pt x="28808" y="1921"/>
                  </a:lnTo>
                  <a:lnTo>
                    <a:pt x="30000" y="1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398000" y="2382925"/>
              <a:ext cx="641750" cy="529950"/>
            </a:xfrm>
            <a:custGeom>
              <a:avLst/>
              <a:gdLst/>
              <a:ahLst/>
              <a:cxnLst/>
              <a:rect l="0" t="0" r="0" b="0"/>
              <a:pathLst>
                <a:path w="25670" h="21198" extrusionOk="0">
                  <a:moveTo>
                    <a:pt x="19268" y="2134"/>
                  </a:moveTo>
                  <a:lnTo>
                    <a:pt x="19896" y="3699"/>
                  </a:lnTo>
                  <a:lnTo>
                    <a:pt x="20586" y="5264"/>
                  </a:lnTo>
                  <a:lnTo>
                    <a:pt x="21277" y="6829"/>
                  </a:lnTo>
                  <a:lnTo>
                    <a:pt x="22030" y="8394"/>
                  </a:lnTo>
                  <a:lnTo>
                    <a:pt x="22846" y="9888"/>
                  </a:lnTo>
                  <a:lnTo>
                    <a:pt x="23724" y="11381"/>
                  </a:lnTo>
                  <a:lnTo>
                    <a:pt x="24666" y="12804"/>
                  </a:lnTo>
                  <a:lnTo>
                    <a:pt x="25670" y="14227"/>
                  </a:lnTo>
                  <a:lnTo>
                    <a:pt x="17699" y="17499"/>
                  </a:lnTo>
                  <a:lnTo>
                    <a:pt x="16695" y="17997"/>
                  </a:lnTo>
                  <a:lnTo>
                    <a:pt x="15691" y="18495"/>
                  </a:lnTo>
                  <a:lnTo>
                    <a:pt x="14687" y="18850"/>
                  </a:lnTo>
                  <a:lnTo>
                    <a:pt x="13620" y="19206"/>
                  </a:lnTo>
                  <a:lnTo>
                    <a:pt x="12553" y="19490"/>
                  </a:lnTo>
                  <a:lnTo>
                    <a:pt x="11423" y="19704"/>
                  </a:lnTo>
                  <a:lnTo>
                    <a:pt x="10356" y="19917"/>
                  </a:lnTo>
                  <a:lnTo>
                    <a:pt x="9226" y="20059"/>
                  </a:lnTo>
                  <a:lnTo>
                    <a:pt x="8097" y="20202"/>
                  </a:lnTo>
                  <a:lnTo>
                    <a:pt x="6967" y="20344"/>
                  </a:lnTo>
                  <a:lnTo>
                    <a:pt x="5837" y="20486"/>
                  </a:lnTo>
                  <a:lnTo>
                    <a:pt x="4708" y="20557"/>
                  </a:lnTo>
                  <a:lnTo>
                    <a:pt x="3578" y="20700"/>
                  </a:lnTo>
                  <a:lnTo>
                    <a:pt x="2511" y="20842"/>
                  </a:lnTo>
                  <a:lnTo>
                    <a:pt x="1381" y="20984"/>
                  </a:lnTo>
                  <a:lnTo>
                    <a:pt x="252" y="21198"/>
                  </a:lnTo>
                  <a:lnTo>
                    <a:pt x="126" y="20700"/>
                  </a:lnTo>
                  <a:lnTo>
                    <a:pt x="63" y="20131"/>
                  </a:lnTo>
                  <a:lnTo>
                    <a:pt x="1" y="19561"/>
                  </a:lnTo>
                  <a:lnTo>
                    <a:pt x="1" y="18921"/>
                  </a:lnTo>
                  <a:lnTo>
                    <a:pt x="879" y="18921"/>
                  </a:lnTo>
                  <a:lnTo>
                    <a:pt x="1758" y="18850"/>
                  </a:lnTo>
                  <a:lnTo>
                    <a:pt x="2511" y="18708"/>
                  </a:lnTo>
                  <a:lnTo>
                    <a:pt x="3327" y="18566"/>
                  </a:lnTo>
                  <a:lnTo>
                    <a:pt x="4080" y="18423"/>
                  </a:lnTo>
                  <a:lnTo>
                    <a:pt x="4896" y="18423"/>
                  </a:lnTo>
                  <a:lnTo>
                    <a:pt x="5712" y="18495"/>
                  </a:lnTo>
                  <a:lnTo>
                    <a:pt x="6528" y="18779"/>
                  </a:lnTo>
                  <a:lnTo>
                    <a:pt x="6904" y="18210"/>
                  </a:lnTo>
                  <a:lnTo>
                    <a:pt x="6904" y="17499"/>
                  </a:lnTo>
                  <a:lnTo>
                    <a:pt x="6842" y="16716"/>
                  </a:lnTo>
                  <a:lnTo>
                    <a:pt x="6967" y="15934"/>
                  </a:lnTo>
                  <a:lnTo>
                    <a:pt x="7218" y="14084"/>
                  </a:lnTo>
                  <a:lnTo>
                    <a:pt x="7532" y="12235"/>
                  </a:lnTo>
                  <a:lnTo>
                    <a:pt x="7846" y="10385"/>
                  </a:lnTo>
                  <a:lnTo>
                    <a:pt x="8222" y="8607"/>
                  </a:lnTo>
                  <a:lnTo>
                    <a:pt x="8599" y="6758"/>
                  </a:lnTo>
                  <a:lnTo>
                    <a:pt x="9038" y="4979"/>
                  </a:lnTo>
                  <a:lnTo>
                    <a:pt x="9415" y="3130"/>
                  </a:lnTo>
                  <a:lnTo>
                    <a:pt x="9854" y="1352"/>
                  </a:lnTo>
                  <a:lnTo>
                    <a:pt x="10921" y="1281"/>
                  </a:lnTo>
                  <a:lnTo>
                    <a:pt x="12051" y="1209"/>
                  </a:lnTo>
                  <a:lnTo>
                    <a:pt x="13118" y="1067"/>
                  </a:lnTo>
                  <a:lnTo>
                    <a:pt x="14185" y="854"/>
                  </a:lnTo>
                  <a:lnTo>
                    <a:pt x="15314" y="711"/>
                  </a:lnTo>
                  <a:lnTo>
                    <a:pt x="16381" y="498"/>
                  </a:lnTo>
                  <a:lnTo>
                    <a:pt x="17448" y="214"/>
                  </a:lnTo>
                  <a:lnTo>
                    <a:pt x="18515" y="0"/>
                  </a:lnTo>
                  <a:lnTo>
                    <a:pt x="18641" y="285"/>
                  </a:lnTo>
                  <a:lnTo>
                    <a:pt x="18892" y="854"/>
                  </a:lnTo>
                  <a:lnTo>
                    <a:pt x="19143" y="1565"/>
                  </a:lnTo>
                  <a:lnTo>
                    <a:pt x="19268" y="2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890675" y="2420250"/>
              <a:ext cx="357775" cy="409050"/>
            </a:xfrm>
            <a:custGeom>
              <a:avLst/>
              <a:gdLst/>
              <a:ahLst/>
              <a:cxnLst/>
              <a:rect l="0" t="0" r="0" b="0"/>
              <a:pathLst>
                <a:path w="14311" h="16362" extrusionOk="0">
                  <a:moveTo>
                    <a:pt x="2260" y="641"/>
                  </a:moveTo>
                  <a:lnTo>
                    <a:pt x="9540" y="9177"/>
                  </a:lnTo>
                  <a:lnTo>
                    <a:pt x="10168" y="9675"/>
                  </a:lnTo>
                  <a:lnTo>
                    <a:pt x="10733" y="10244"/>
                  </a:lnTo>
                  <a:lnTo>
                    <a:pt x="11360" y="10813"/>
                  </a:lnTo>
                  <a:lnTo>
                    <a:pt x="11925" y="11382"/>
                  </a:lnTo>
                  <a:lnTo>
                    <a:pt x="12490" y="11951"/>
                  </a:lnTo>
                  <a:lnTo>
                    <a:pt x="13055" y="12449"/>
                  </a:lnTo>
                  <a:lnTo>
                    <a:pt x="13683" y="12947"/>
                  </a:lnTo>
                  <a:lnTo>
                    <a:pt x="14310" y="13445"/>
                  </a:lnTo>
                  <a:lnTo>
                    <a:pt x="8348" y="14868"/>
                  </a:lnTo>
                  <a:lnTo>
                    <a:pt x="252" y="16361"/>
                  </a:lnTo>
                  <a:lnTo>
                    <a:pt x="1" y="16361"/>
                  </a:lnTo>
                  <a:lnTo>
                    <a:pt x="879" y="16006"/>
                  </a:lnTo>
                  <a:lnTo>
                    <a:pt x="1821" y="15721"/>
                  </a:lnTo>
                  <a:lnTo>
                    <a:pt x="2699" y="15365"/>
                  </a:lnTo>
                  <a:lnTo>
                    <a:pt x="3641" y="14939"/>
                  </a:lnTo>
                  <a:lnTo>
                    <a:pt x="4519" y="14583"/>
                  </a:lnTo>
                  <a:lnTo>
                    <a:pt x="5461" y="14227"/>
                  </a:lnTo>
                  <a:lnTo>
                    <a:pt x="6340" y="13943"/>
                  </a:lnTo>
                  <a:lnTo>
                    <a:pt x="7281" y="13587"/>
                  </a:lnTo>
                  <a:lnTo>
                    <a:pt x="7155" y="13160"/>
                  </a:lnTo>
                  <a:lnTo>
                    <a:pt x="7030" y="12734"/>
                  </a:lnTo>
                  <a:lnTo>
                    <a:pt x="6779" y="12307"/>
                  </a:lnTo>
                  <a:lnTo>
                    <a:pt x="6465" y="11951"/>
                  </a:lnTo>
                  <a:lnTo>
                    <a:pt x="6151" y="11595"/>
                  </a:lnTo>
                  <a:lnTo>
                    <a:pt x="5900" y="11240"/>
                  </a:lnTo>
                  <a:lnTo>
                    <a:pt x="5649" y="10813"/>
                  </a:lnTo>
                  <a:lnTo>
                    <a:pt x="5398" y="10457"/>
                  </a:lnTo>
                  <a:lnTo>
                    <a:pt x="4645" y="9248"/>
                  </a:lnTo>
                  <a:lnTo>
                    <a:pt x="3892" y="8039"/>
                  </a:lnTo>
                  <a:lnTo>
                    <a:pt x="3139" y="6758"/>
                  </a:lnTo>
                  <a:lnTo>
                    <a:pt x="2511" y="5478"/>
                  </a:lnTo>
                  <a:lnTo>
                    <a:pt x="1883" y="4198"/>
                  </a:lnTo>
                  <a:lnTo>
                    <a:pt x="1319" y="2846"/>
                  </a:lnTo>
                  <a:lnTo>
                    <a:pt x="817" y="1495"/>
                  </a:lnTo>
                  <a:lnTo>
                    <a:pt x="314" y="143"/>
                  </a:lnTo>
                  <a:lnTo>
                    <a:pt x="565" y="72"/>
                  </a:lnTo>
                  <a:lnTo>
                    <a:pt x="879" y="1"/>
                  </a:lnTo>
                  <a:lnTo>
                    <a:pt x="1130" y="1"/>
                  </a:lnTo>
                  <a:lnTo>
                    <a:pt x="1381" y="72"/>
                  </a:lnTo>
                  <a:lnTo>
                    <a:pt x="1632" y="143"/>
                  </a:lnTo>
                  <a:lnTo>
                    <a:pt x="1883" y="285"/>
                  </a:lnTo>
                  <a:lnTo>
                    <a:pt x="2072" y="428"/>
                  </a:lnTo>
                  <a:lnTo>
                    <a:pt x="2260" y="6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54275" y="1159450"/>
              <a:ext cx="622925" cy="860725"/>
            </a:xfrm>
            <a:custGeom>
              <a:avLst/>
              <a:gdLst/>
              <a:ahLst/>
              <a:cxnLst/>
              <a:rect l="0" t="0" r="0" b="0"/>
              <a:pathLst>
                <a:path w="24917" h="34429" extrusionOk="0">
                  <a:moveTo>
                    <a:pt x="22469" y="6331"/>
                  </a:moveTo>
                  <a:lnTo>
                    <a:pt x="22344" y="6189"/>
                  </a:lnTo>
                  <a:lnTo>
                    <a:pt x="22030" y="5762"/>
                  </a:lnTo>
                  <a:lnTo>
                    <a:pt x="21653" y="5193"/>
                  </a:lnTo>
                  <a:lnTo>
                    <a:pt x="21088" y="4482"/>
                  </a:lnTo>
                  <a:lnTo>
                    <a:pt x="20524" y="3699"/>
                  </a:lnTo>
                  <a:lnTo>
                    <a:pt x="19959" y="2917"/>
                  </a:lnTo>
                  <a:lnTo>
                    <a:pt x="19331" y="2205"/>
                  </a:lnTo>
                  <a:lnTo>
                    <a:pt x="18766" y="1565"/>
                  </a:lnTo>
                  <a:lnTo>
                    <a:pt x="17950" y="925"/>
                  </a:lnTo>
                  <a:lnTo>
                    <a:pt x="17072" y="427"/>
                  </a:lnTo>
                  <a:lnTo>
                    <a:pt x="16130" y="142"/>
                  </a:lnTo>
                  <a:lnTo>
                    <a:pt x="15126" y="0"/>
                  </a:lnTo>
                  <a:lnTo>
                    <a:pt x="14122" y="0"/>
                  </a:lnTo>
                  <a:lnTo>
                    <a:pt x="13118" y="214"/>
                  </a:lnTo>
                  <a:lnTo>
                    <a:pt x="12176" y="498"/>
                  </a:lnTo>
                  <a:lnTo>
                    <a:pt x="11235" y="925"/>
                  </a:lnTo>
                  <a:lnTo>
                    <a:pt x="10482" y="1352"/>
                  </a:lnTo>
                  <a:lnTo>
                    <a:pt x="9729" y="1778"/>
                  </a:lnTo>
                  <a:lnTo>
                    <a:pt x="9038" y="2276"/>
                  </a:lnTo>
                  <a:lnTo>
                    <a:pt x="8348" y="2845"/>
                  </a:lnTo>
                  <a:lnTo>
                    <a:pt x="7720" y="3415"/>
                  </a:lnTo>
                  <a:lnTo>
                    <a:pt x="7093" y="4055"/>
                  </a:lnTo>
                  <a:lnTo>
                    <a:pt x="6528" y="4766"/>
                  </a:lnTo>
                  <a:lnTo>
                    <a:pt x="6026" y="5477"/>
                  </a:lnTo>
                  <a:lnTo>
                    <a:pt x="4770" y="7327"/>
                  </a:lnTo>
                  <a:lnTo>
                    <a:pt x="3641" y="9247"/>
                  </a:lnTo>
                  <a:lnTo>
                    <a:pt x="2574" y="11168"/>
                  </a:lnTo>
                  <a:lnTo>
                    <a:pt x="1632" y="13089"/>
                  </a:lnTo>
                  <a:lnTo>
                    <a:pt x="879" y="15080"/>
                  </a:lnTo>
                  <a:lnTo>
                    <a:pt x="314" y="17143"/>
                  </a:lnTo>
                  <a:lnTo>
                    <a:pt x="63" y="19277"/>
                  </a:lnTo>
                  <a:lnTo>
                    <a:pt x="1" y="21411"/>
                  </a:lnTo>
                  <a:lnTo>
                    <a:pt x="126" y="22549"/>
                  </a:lnTo>
                  <a:lnTo>
                    <a:pt x="252" y="23687"/>
                  </a:lnTo>
                  <a:lnTo>
                    <a:pt x="565" y="24825"/>
                  </a:lnTo>
                  <a:lnTo>
                    <a:pt x="942" y="25963"/>
                  </a:lnTo>
                  <a:lnTo>
                    <a:pt x="1381" y="27030"/>
                  </a:lnTo>
                  <a:lnTo>
                    <a:pt x="1883" y="28169"/>
                  </a:lnTo>
                  <a:lnTo>
                    <a:pt x="2511" y="29164"/>
                  </a:lnTo>
                  <a:lnTo>
                    <a:pt x="3201" y="30160"/>
                  </a:lnTo>
                  <a:lnTo>
                    <a:pt x="3955" y="31014"/>
                  </a:lnTo>
                  <a:lnTo>
                    <a:pt x="4833" y="31867"/>
                  </a:lnTo>
                  <a:lnTo>
                    <a:pt x="5712" y="32579"/>
                  </a:lnTo>
                  <a:lnTo>
                    <a:pt x="6716" y="33219"/>
                  </a:lnTo>
                  <a:lnTo>
                    <a:pt x="7720" y="33717"/>
                  </a:lnTo>
                  <a:lnTo>
                    <a:pt x="8850" y="34073"/>
                  </a:lnTo>
                  <a:lnTo>
                    <a:pt x="10042" y="34357"/>
                  </a:lnTo>
                  <a:lnTo>
                    <a:pt x="11235" y="34428"/>
                  </a:lnTo>
                  <a:lnTo>
                    <a:pt x="11862" y="34428"/>
                  </a:lnTo>
                  <a:lnTo>
                    <a:pt x="12427" y="34286"/>
                  </a:lnTo>
                  <a:lnTo>
                    <a:pt x="12992" y="34073"/>
                  </a:lnTo>
                  <a:lnTo>
                    <a:pt x="13432" y="33717"/>
                  </a:lnTo>
                  <a:lnTo>
                    <a:pt x="13871" y="33361"/>
                  </a:lnTo>
                  <a:lnTo>
                    <a:pt x="14185" y="32863"/>
                  </a:lnTo>
                  <a:lnTo>
                    <a:pt x="14373" y="32294"/>
                  </a:lnTo>
                  <a:lnTo>
                    <a:pt x="14498" y="31725"/>
                  </a:lnTo>
                  <a:lnTo>
                    <a:pt x="14498" y="31156"/>
                  </a:lnTo>
                  <a:lnTo>
                    <a:pt x="14373" y="30587"/>
                  </a:lnTo>
                  <a:lnTo>
                    <a:pt x="14185" y="30018"/>
                  </a:lnTo>
                  <a:lnTo>
                    <a:pt x="13808" y="29591"/>
                  </a:lnTo>
                  <a:lnTo>
                    <a:pt x="13432" y="29164"/>
                  </a:lnTo>
                  <a:lnTo>
                    <a:pt x="12929" y="28880"/>
                  </a:lnTo>
                  <a:lnTo>
                    <a:pt x="12365" y="28666"/>
                  </a:lnTo>
                  <a:lnTo>
                    <a:pt x="11800" y="28524"/>
                  </a:lnTo>
                  <a:lnTo>
                    <a:pt x="11486" y="28524"/>
                  </a:lnTo>
                  <a:lnTo>
                    <a:pt x="11172" y="28524"/>
                  </a:lnTo>
                  <a:lnTo>
                    <a:pt x="10858" y="28524"/>
                  </a:lnTo>
                  <a:lnTo>
                    <a:pt x="10544" y="28453"/>
                  </a:lnTo>
                  <a:lnTo>
                    <a:pt x="10231" y="28453"/>
                  </a:lnTo>
                  <a:lnTo>
                    <a:pt x="9980" y="28382"/>
                  </a:lnTo>
                  <a:lnTo>
                    <a:pt x="9729" y="28311"/>
                  </a:lnTo>
                  <a:lnTo>
                    <a:pt x="9540" y="28169"/>
                  </a:lnTo>
                  <a:lnTo>
                    <a:pt x="9226" y="27884"/>
                  </a:lnTo>
                  <a:lnTo>
                    <a:pt x="8975" y="27671"/>
                  </a:lnTo>
                  <a:lnTo>
                    <a:pt x="8662" y="27315"/>
                  </a:lnTo>
                  <a:lnTo>
                    <a:pt x="8411" y="27030"/>
                  </a:lnTo>
                  <a:lnTo>
                    <a:pt x="8160" y="26746"/>
                  </a:lnTo>
                  <a:lnTo>
                    <a:pt x="7971" y="26390"/>
                  </a:lnTo>
                  <a:lnTo>
                    <a:pt x="7720" y="26106"/>
                  </a:lnTo>
                  <a:lnTo>
                    <a:pt x="7469" y="25750"/>
                  </a:lnTo>
                  <a:lnTo>
                    <a:pt x="6779" y="24541"/>
                  </a:lnTo>
                  <a:lnTo>
                    <a:pt x="6277" y="23332"/>
                  </a:lnTo>
                  <a:lnTo>
                    <a:pt x="6026" y="22051"/>
                  </a:lnTo>
                  <a:lnTo>
                    <a:pt x="5963" y="20771"/>
                  </a:lnTo>
                  <a:lnTo>
                    <a:pt x="6151" y="19064"/>
                  </a:lnTo>
                  <a:lnTo>
                    <a:pt x="6528" y="17428"/>
                  </a:lnTo>
                  <a:lnTo>
                    <a:pt x="7093" y="15863"/>
                  </a:lnTo>
                  <a:lnTo>
                    <a:pt x="7783" y="14298"/>
                  </a:lnTo>
                  <a:lnTo>
                    <a:pt x="8536" y="12804"/>
                  </a:lnTo>
                  <a:lnTo>
                    <a:pt x="9415" y="11310"/>
                  </a:lnTo>
                  <a:lnTo>
                    <a:pt x="10293" y="9816"/>
                  </a:lnTo>
                  <a:lnTo>
                    <a:pt x="11172" y="8394"/>
                  </a:lnTo>
                  <a:lnTo>
                    <a:pt x="11549" y="7540"/>
                  </a:lnTo>
                  <a:lnTo>
                    <a:pt x="12051" y="6829"/>
                  </a:lnTo>
                  <a:lnTo>
                    <a:pt x="12678" y="6402"/>
                  </a:lnTo>
                  <a:lnTo>
                    <a:pt x="13306" y="6046"/>
                  </a:lnTo>
                  <a:lnTo>
                    <a:pt x="13871" y="5833"/>
                  </a:lnTo>
                  <a:lnTo>
                    <a:pt x="14310" y="5762"/>
                  </a:lnTo>
                  <a:lnTo>
                    <a:pt x="14561" y="5691"/>
                  </a:lnTo>
                  <a:lnTo>
                    <a:pt x="14624" y="5691"/>
                  </a:lnTo>
                  <a:lnTo>
                    <a:pt x="15440" y="6260"/>
                  </a:lnTo>
                  <a:lnTo>
                    <a:pt x="16193" y="7185"/>
                  </a:lnTo>
                  <a:lnTo>
                    <a:pt x="16821" y="8323"/>
                  </a:lnTo>
                  <a:lnTo>
                    <a:pt x="17385" y="9603"/>
                  </a:lnTo>
                  <a:lnTo>
                    <a:pt x="17950" y="10883"/>
                  </a:lnTo>
                  <a:lnTo>
                    <a:pt x="18327" y="12022"/>
                  </a:lnTo>
                  <a:lnTo>
                    <a:pt x="18703" y="12804"/>
                  </a:lnTo>
                  <a:lnTo>
                    <a:pt x="19017" y="13160"/>
                  </a:lnTo>
                  <a:lnTo>
                    <a:pt x="20398" y="14511"/>
                  </a:lnTo>
                  <a:lnTo>
                    <a:pt x="21277" y="14653"/>
                  </a:lnTo>
                  <a:lnTo>
                    <a:pt x="22093" y="14440"/>
                  </a:lnTo>
                  <a:lnTo>
                    <a:pt x="22846" y="14013"/>
                  </a:lnTo>
                  <a:lnTo>
                    <a:pt x="23473" y="13373"/>
                  </a:lnTo>
                  <a:lnTo>
                    <a:pt x="23975" y="12591"/>
                  </a:lnTo>
                  <a:lnTo>
                    <a:pt x="24352" y="11666"/>
                  </a:lnTo>
                  <a:lnTo>
                    <a:pt x="24666" y="10741"/>
                  </a:lnTo>
                  <a:lnTo>
                    <a:pt x="24854" y="9816"/>
                  </a:lnTo>
                  <a:lnTo>
                    <a:pt x="24917" y="9247"/>
                  </a:lnTo>
                  <a:lnTo>
                    <a:pt x="24854" y="8678"/>
                  </a:lnTo>
                  <a:lnTo>
                    <a:pt x="24666" y="8109"/>
                  </a:lnTo>
                  <a:lnTo>
                    <a:pt x="24415" y="7611"/>
                  </a:lnTo>
                  <a:lnTo>
                    <a:pt x="24038" y="7185"/>
                  </a:lnTo>
                  <a:lnTo>
                    <a:pt x="23599" y="6829"/>
                  </a:lnTo>
                  <a:lnTo>
                    <a:pt x="23034" y="6544"/>
                  </a:lnTo>
                  <a:lnTo>
                    <a:pt x="22469" y="6331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53325" y="1413750"/>
              <a:ext cx="428375" cy="686450"/>
            </a:xfrm>
            <a:custGeom>
              <a:avLst/>
              <a:gdLst/>
              <a:ahLst/>
              <a:cxnLst/>
              <a:rect l="0" t="0" r="0" b="0"/>
              <a:pathLst>
                <a:path w="17135" h="27458" extrusionOk="0">
                  <a:moveTo>
                    <a:pt x="16884" y="3770"/>
                  </a:moveTo>
                  <a:lnTo>
                    <a:pt x="16758" y="3343"/>
                  </a:lnTo>
                  <a:lnTo>
                    <a:pt x="16507" y="2419"/>
                  </a:lnTo>
                  <a:lnTo>
                    <a:pt x="16131" y="1423"/>
                  </a:lnTo>
                  <a:lnTo>
                    <a:pt x="15754" y="783"/>
                  </a:lnTo>
                  <a:lnTo>
                    <a:pt x="15252" y="427"/>
                  </a:lnTo>
                  <a:lnTo>
                    <a:pt x="14750" y="142"/>
                  </a:lnTo>
                  <a:lnTo>
                    <a:pt x="14248" y="71"/>
                  </a:lnTo>
                  <a:lnTo>
                    <a:pt x="13683" y="0"/>
                  </a:lnTo>
                  <a:lnTo>
                    <a:pt x="13118" y="142"/>
                  </a:lnTo>
                  <a:lnTo>
                    <a:pt x="12616" y="356"/>
                  </a:lnTo>
                  <a:lnTo>
                    <a:pt x="12177" y="711"/>
                  </a:lnTo>
                  <a:lnTo>
                    <a:pt x="11737" y="1138"/>
                  </a:lnTo>
                  <a:lnTo>
                    <a:pt x="11612" y="1494"/>
                  </a:lnTo>
                  <a:lnTo>
                    <a:pt x="11235" y="2347"/>
                  </a:lnTo>
                  <a:lnTo>
                    <a:pt x="10608" y="3628"/>
                  </a:lnTo>
                  <a:lnTo>
                    <a:pt x="9917" y="5193"/>
                  </a:lnTo>
                  <a:lnTo>
                    <a:pt x="9164" y="6829"/>
                  </a:lnTo>
                  <a:lnTo>
                    <a:pt x="8411" y="8536"/>
                  </a:lnTo>
                  <a:lnTo>
                    <a:pt x="7658" y="10101"/>
                  </a:lnTo>
                  <a:lnTo>
                    <a:pt x="7093" y="11381"/>
                  </a:lnTo>
                  <a:lnTo>
                    <a:pt x="6779" y="9247"/>
                  </a:lnTo>
                  <a:lnTo>
                    <a:pt x="6465" y="7113"/>
                  </a:lnTo>
                  <a:lnTo>
                    <a:pt x="6152" y="5050"/>
                  </a:lnTo>
                  <a:lnTo>
                    <a:pt x="5712" y="2917"/>
                  </a:lnTo>
                  <a:lnTo>
                    <a:pt x="5587" y="2276"/>
                  </a:lnTo>
                  <a:lnTo>
                    <a:pt x="5336" y="1707"/>
                  </a:lnTo>
                  <a:lnTo>
                    <a:pt x="5022" y="1209"/>
                  </a:lnTo>
                  <a:lnTo>
                    <a:pt x="4645" y="711"/>
                  </a:lnTo>
                  <a:lnTo>
                    <a:pt x="4143" y="427"/>
                  </a:lnTo>
                  <a:lnTo>
                    <a:pt x="3641" y="142"/>
                  </a:lnTo>
                  <a:lnTo>
                    <a:pt x="3076" y="71"/>
                  </a:lnTo>
                  <a:lnTo>
                    <a:pt x="2511" y="71"/>
                  </a:lnTo>
                  <a:lnTo>
                    <a:pt x="1946" y="213"/>
                  </a:lnTo>
                  <a:lnTo>
                    <a:pt x="1444" y="498"/>
                  </a:lnTo>
                  <a:lnTo>
                    <a:pt x="1005" y="854"/>
                  </a:lnTo>
                  <a:lnTo>
                    <a:pt x="629" y="1280"/>
                  </a:lnTo>
                  <a:lnTo>
                    <a:pt x="315" y="1850"/>
                  </a:lnTo>
                  <a:lnTo>
                    <a:pt x="64" y="2419"/>
                  </a:lnTo>
                  <a:lnTo>
                    <a:pt x="1" y="3059"/>
                  </a:lnTo>
                  <a:lnTo>
                    <a:pt x="1" y="3699"/>
                  </a:lnTo>
                  <a:lnTo>
                    <a:pt x="377" y="5833"/>
                  </a:lnTo>
                  <a:lnTo>
                    <a:pt x="754" y="8038"/>
                  </a:lnTo>
                  <a:lnTo>
                    <a:pt x="1068" y="10172"/>
                  </a:lnTo>
                  <a:lnTo>
                    <a:pt x="1382" y="12377"/>
                  </a:lnTo>
                  <a:lnTo>
                    <a:pt x="1758" y="14511"/>
                  </a:lnTo>
                  <a:lnTo>
                    <a:pt x="2198" y="16716"/>
                  </a:lnTo>
                  <a:lnTo>
                    <a:pt x="2762" y="18779"/>
                  </a:lnTo>
                  <a:lnTo>
                    <a:pt x="3453" y="20842"/>
                  </a:lnTo>
                  <a:lnTo>
                    <a:pt x="3453" y="20913"/>
                  </a:lnTo>
                  <a:lnTo>
                    <a:pt x="3578" y="21197"/>
                  </a:lnTo>
                  <a:lnTo>
                    <a:pt x="3641" y="21482"/>
                  </a:lnTo>
                  <a:lnTo>
                    <a:pt x="3704" y="21695"/>
                  </a:lnTo>
                  <a:lnTo>
                    <a:pt x="4018" y="22264"/>
                  </a:lnTo>
                  <a:lnTo>
                    <a:pt x="4331" y="22762"/>
                  </a:lnTo>
                  <a:lnTo>
                    <a:pt x="4771" y="23118"/>
                  </a:lnTo>
                  <a:lnTo>
                    <a:pt x="5273" y="23403"/>
                  </a:lnTo>
                  <a:lnTo>
                    <a:pt x="5838" y="23545"/>
                  </a:lnTo>
                  <a:lnTo>
                    <a:pt x="6403" y="23545"/>
                  </a:lnTo>
                  <a:lnTo>
                    <a:pt x="6967" y="23474"/>
                  </a:lnTo>
                  <a:lnTo>
                    <a:pt x="7532" y="23260"/>
                  </a:lnTo>
                  <a:lnTo>
                    <a:pt x="7658" y="23047"/>
                  </a:lnTo>
                  <a:lnTo>
                    <a:pt x="8034" y="22478"/>
                  </a:lnTo>
                  <a:lnTo>
                    <a:pt x="8536" y="21695"/>
                  </a:lnTo>
                  <a:lnTo>
                    <a:pt x="9101" y="20700"/>
                  </a:lnTo>
                  <a:lnTo>
                    <a:pt x="9729" y="19633"/>
                  </a:lnTo>
                  <a:lnTo>
                    <a:pt x="10357" y="18566"/>
                  </a:lnTo>
                  <a:lnTo>
                    <a:pt x="10859" y="17570"/>
                  </a:lnTo>
                  <a:lnTo>
                    <a:pt x="11235" y="16716"/>
                  </a:lnTo>
                  <a:lnTo>
                    <a:pt x="11172" y="18566"/>
                  </a:lnTo>
                  <a:lnTo>
                    <a:pt x="11235" y="20415"/>
                  </a:lnTo>
                  <a:lnTo>
                    <a:pt x="11235" y="22336"/>
                  </a:lnTo>
                  <a:lnTo>
                    <a:pt x="11361" y="24185"/>
                  </a:lnTo>
                  <a:lnTo>
                    <a:pt x="11423" y="24825"/>
                  </a:lnTo>
                  <a:lnTo>
                    <a:pt x="11612" y="25465"/>
                  </a:lnTo>
                  <a:lnTo>
                    <a:pt x="11863" y="26034"/>
                  </a:lnTo>
                  <a:lnTo>
                    <a:pt x="12239" y="26532"/>
                  </a:lnTo>
                  <a:lnTo>
                    <a:pt x="12616" y="26888"/>
                  </a:lnTo>
                  <a:lnTo>
                    <a:pt x="13118" y="27173"/>
                  </a:lnTo>
                  <a:lnTo>
                    <a:pt x="13683" y="27386"/>
                  </a:lnTo>
                  <a:lnTo>
                    <a:pt x="14248" y="27457"/>
                  </a:lnTo>
                  <a:lnTo>
                    <a:pt x="14813" y="27386"/>
                  </a:lnTo>
                  <a:lnTo>
                    <a:pt x="15377" y="27173"/>
                  </a:lnTo>
                  <a:lnTo>
                    <a:pt x="15880" y="26888"/>
                  </a:lnTo>
                  <a:lnTo>
                    <a:pt x="16256" y="26532"/>
                  </a:lnTo>
                  <a:lnTo>
                    <a:pt x="16633" y="26034"/>
                  </a:lnTo>
                  <a:lnTo>
                    <a:pt x="16884" y="25465"/>
                  </a:lnTo>
                  <a:lnTo>
                    <a:pt x="17072" y="24825"/>
                  </a:lnTo>
                  <a:lnTo>
                    <a:pt x="17135" y="24185"/>
                  </a:lnTo>
                  <a:lnTo>
                    <a:pt x="17009" y="19135"/>
                  </a:lnTo>
                  <a:lnTo>
                    <a:pt x="17072" y="14013"/>
                  </a:lnTo>
                  <a:lnTo>
                    <a:pt x="17135" y="8892"/>
                  </a:lnTo>
                  <a:lnTo>
                    <a:pt x="16884" y="3770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2104075" y="1483100"/>
              <a:ext cx="348350" cy="723800"/>
            </a:xfrm>
            <a:custGeom>
              <a:avLst/>
              <a:gdLst/>
              <a:ahLst/>
              <a:cxnLst/>
              <a:rect l="0" t="0" r="0" b="0"/>
              <a:pathLst>
                <a:path w="13934" h="28952" extrusionOk="0">
                  <a:moveTo>
                    <a:pt x="11988" y="15294"/>
                  </a:moveTo>
                  <a:lnTo>
                    <a:pt x="11674" y="14796"/>
                  </a:lnTo>
                  <a:lnTo>
                    <a:pt x="11297" y="14440"/>
                  </a:lnTo>
                  <a:lnTo>
                    <a:pt x="10858" y="14156"/>
                  </a:lnTo>
                  <a:lnTo>
                    <a:pt x="10419" y="13942"/>
                  </a:lnTo>
                  <a:lnTo>
                    <a:pt x="9917" y="13871"/>
                  </a:lnTo>
                  <a:lnTo>
                    <a:pt x="9414" y="13871"/>
                  </a:lnTo>
                  <a:lnTo>
                    <a:pt x="8912" y="14013"/>
                  </a:lnTo>
                  <a:lnTo>
                    <a:pt x="8410" y="14298"/>
                  </a:lnTo>
                  <a:lnTo>
                    <a:pt x="7657" y="15080"/>
                  </a:lnTo>
                  <a:lnTo>
                    <a:pt x="7218" y="16076"/>
                  </a:lnTo>
                  <a:lnTo>
                    <a:pt x="7155" y="17214"/>
                  </a:lnTo>
                  <a:lnTo>
                    <a:pt x="7532" y="18352"/>
                  </a:lnTo>
                  <a:lnTo>
                    <a:pt x="7845" y="18993"/>
                  </a:lnTo>
                  <a:lnTo>
                    <a:pt x="8159" y="19633"/>
                  </a:lnTo>
                  <a:lnTo>
                    <a:pt x="8410" y="20273"/>
                  </a:lnTo>
                  <a:lnTo>
                    <a:pt x="8599" y="20984"/>
                  </a:lnTo>
                  <a:lnTo>
                    <a:pt x="8096" y="20415"/>
                  </a:lnTo>
                  <a:lnTo>
                    <a:pt x="7657" y="19775"/>
                  </a:lnTo>
                  <a:lnTo>
                    <a:pt x="7281" y="19064"/>
                  </a:lnTo>
                  <a:lnTo>
                    <a:pt x="6967" y="18352"/>
                  </a:lnTo>
                  <a:lnTo>
                    <a:pt x="5963" y="14582"/>
                  </a:lnTo>
                  <a:lnTo>
                    <a:pt x="5523" y="10741"/>
                  </a:lnTo>
                  <a:lnTo>
                    <a:pt x="5335" y="6829"/>
                  </a:lnTo>
                  <a:lnTo>
                    <a:pt x="5209" y="2988"/>
                  </a:lnTo>
                  <a:lnTo>
                    <a:pt x="5147" y="2419"/>
                  </a:lnTo>
                  <a:lnTo>
                    <a:pt x="5021" y="1850"/>
                  </a:lnTo>
                  <a:lnTo>
                    <a:pt x="4770" y="1352"/>
                  </a:lnTo>
                  <a:lnTo>
                    <a:pt x="4456" y="854"/>
                  </a:lnTo>
                  <a:lnTo>
                    <a:pt x="4017" y="498"/>
                  </a:lnTo>
                  <a:lnTo>
                    <a:pt x="3578" y="214"/>
                  </a:lnTo>
                  <a:lnTo>
                    <a:pt x="3075" y="71"/>
                  </a:lnTo>
                  <a:lnTo>
                    <a:pt x="2573" y="0"/>
                  </a:lnTo>
                  <a:lnTo>
                    <a:pt x="2071" y="71"/>
                  </a:lnTo>
                  <a:lnTo>
                    <a:pt x="1569" y="214"/>
                  </a:lnTo>
                  <a:lnTo>
                    <a:pt x="1130" y="498"/>
                  </a:lnTo>
                  <a:lnTo>
                    <a:pt x="753" y="854"/>
                  </a:lnTo>
                  <a:lnTo>
                    <a:pt x="440" y="1352"/>
                  </a:lnTo>
                  <a:lnTo>
                    <a:pt x="188" y="1850"/>
                  </a:lnTo>
                  <a:lnTo>
                    <a:pt x="63" y="2419"/>
                  </a:lnTo>
                  <a:lnTo>
                    <a:pt x="0" y="2988"/>
                  </a:lnTo>
                  <a:lnTo>
                    <a:pt x="63" y="6544"/>
                  </a:lnTo>
                  <a:lnTo>
                    <a:pt x="126" y="10386"/>
                  </a:lnTo>
                  <a:lnTo>
                    <a:pt x="377" y="14369"/>
                  </a:lnTo>
                  <a:lnTo>
                    <a:pt x="942" y="18210"/>
                  </a:lnTo>
                  <a:lnTo>
                    <a:pt x="1883" y="21838"/>
                  </a:lnTo>
                  <a:lnTo>
                    <a:pt x="3452" y="24897"/>
                  </a:lnTo>
                  <a:lnTo>
                    <a:pt x="5711" y="27315"/>
                  </a:lnTo>
                  <a:lnTo>
                    <a:pt x="8787" y="28809"/>
                  </a:lnTo>
                  <a:lnTo>
                    <a:pt x="10105" y="28951"/>
                  </a:lnTo>
                  <a:lnTo>
                    <a:pt x="10419" y="28809"/>
                  </a:lnTo>
                  <a:lnTo>
                    <a:pt x="10858" y="28453"/>
                  </a:lnTo>
                  <a:lnTo>
                    <a:pt x="11297" y="27955"/>
                  </a:lnTo>
                  <a:lnTo>
                    <a:pt x="11799" y="27386"/>
                  </a:lnTo>
                  <a:lnTo>
                    <a:pt x="12301" y="26817"/>
                  </a:lnTo>
                  <a:lnTo>
                    <a:pt x="12678" y="26390"/>
                  </a:lnTo>
                  <a:lnTo>
                    <a:pt x="12929" y="26035"/>
                  </a:lnTo>
                  <a:lnTo>
                    <a:pt x="13055" y="25892"/>
                  </a:lnTo>
                  <a:lnTo>
                    <a:pt x="13557" y="24541"/>
                  </a:lnTo>
                  <a:lnTo>
                    <a:pt x="13808" y="23189"/>
                  </a:lnTo>
                  <a:lnTo>
                    <a:pt x="13933" y="21838"/>
                  </a:lnTo>
                  <a:lnTo>
                    <a:pt x="13808" y="20486"/>
                  </a:lnTo>
                  <a:lnTo>
                    <a:pt x="13557" y="19135"/>
                  </a:lnTo>
                  <a:lnTo>
                    <a:pt x="13180" y="17783"/>
                  </a:lnTo>
                  <a:lnTo>
                    <a:pt x="12615" y="16503"/>
                  </a:lnTo>
                  <a:lnTo>
                    <a:pt x="11988" y="1529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913175" y="2231750"/>
              <a:ext cx="1175225" cy="460625"/>
            </a:xfrm>
            <a:custGeom>
              <a:avLst/>
              <a:gdLst/>
              <a:ahLst/>
              <a:cxnLst/>
              <a:rect l="0" t="0" r="0" b="0"/>
              <a:pathLst>
                <a:path w="47009" h="18425" extrusionOk="0">
                  <a:moveTo>
                    <a:pt x="47009" y="11951"/>
                  </a:moveTo>
                  <a:lnTo>
                    <a:pt x="44875" y="8466"/>
                  </a:lnTo>
                  <a:lnTo>
                    <a:pt x="44749" y="8466"/>
                  </a:lnTo>
                  <a:lnTo>
                    <a:pt x="44435" y="8537"/>
                  </a:lnTo>
                  <a:lnTo>
                    <a:pt x="43933" y="8679"/>
                  </a:lnTo>
                  <a:lnTo>
                    <a:pt x="43243" y="8821"/>
                  </a:lnTo>
                  <a:lnTo>
                    <a:pt x="42427" y="8964"/>
                  </a:lnTo>
                  <a:lnTo>
                    <a:pt x="41486" y="9177"/>
                  </a:lnTo>
                  <a:lnTo>
                    <a:pt x="40481" y="9390"/>
                  </a:lnTo>
                  <a:lnTo>
                    <a:pt x="39352" y="9604"/>
                  </a:lnTo>
                  <a:lnTo>
                    <a:pt x="38222" y="9817"/>
                  </a:lnTo>
                  <a:lnTo>
                    <a:pt x="37029" y="10031"/>
                  </a:lnTo>
                  <a:lnTo>
                    <a:pt x="35837" y="10244"/>
                  </a:lnTo>
                  <a:lnTo>
                    <a:pt x="34707" y="10386"/>
                  </a:lnTo>
                  <a:lnTo>
                    <a:pt x="33578" y="10600"/>
                  </a:lnTo>
                  <a:lnTo>
                    <a:pt x="32511" y="10671"/>
                  </a:lnTo>
                  <a:lnTo>
                    <a:pt x="31569" y="10742"/>
                  </a:lnTo>
                  <a:lnTo>
                    <a:pt x="30691" y="10813"/>
                  </a:lnTo>
                  <a:lnTo>
                    <a:pt x="30000" y="10813"/>
                  </a:lnTo>
                  <a:lnTo>
                    <a:pt x="29247" y="10813"/>
                  </a:lnTo>
                  <a:lnTo>
                    <a:pt x="28557" y="10813"/>
                  </a:lnTo>
                  <a:lnTo>
                    <a:pt x="27866" y="10813"/>
                  </a:lnTo>
                  <a:lnTo>
                    <a:pt x="27113" y="10813"/>
                  </a:lnTo>
                  <a:lnTo>
                    <a:pt x="26423" y="10813"/>
                  </a:lnTo>
                  <a:lnTo>
                    <a:pt x="25670" y="10813"/>
                  </a:lnTo>
                  <a:lnTo>
                    <a:pt x="24979" y="10813"/>
                  </a:lnTo>
                  <a:lnTo>
                    <a:pt x="24289" y="10742"/>
                  </a:lnTo>
                  <a:lnTo>
                    <a:pt x="23536" y="10742"/>
                  </a:lnTo>
                  <a:lnTo>
                    <a:pt x="22845" y="10671"/>
                  </a:lnTo>
                  <a:lnTo>
                    <a:pt x="22092" y="10671"/>
                  </a:lnTo>
                  <a:lnTo>
                    <a:pt x="21402" y="10600"/>
                  </a:lnTo>
                  <a:lnTo>
                    <a:pt x="20711" y="10528"/>
                  </a:lnTo>
                  <a:lnTo>
                    <a:pt x="19958" y="10386"/>
                  </a:lnTo>
                  <a:lnTo>
                    <a:pt x="19268" y="10315"/>
                  </a:lnTo>
                  <a:lnTo>
                    <a:pt x="20272" y="10102"/>
                  </a:lnTo>
                  <a:lnTo>
                    <a:pt x="21402" y="9817"/>
                  </a:lnTo>
                  <a:lnTo>
                    <a:pt x="22594" y="9461"/>
                  </a:lnTo>
                  <a:lnTo>
                    <a:pt x="23787" y="9106"/>
                  </a:lnTo>
                  <a:lnTo>
                    <a:pt x="25042" y="8608"/>
                  </a:lnTo>
                  <a:lnTo>
                    <a:pt x="26297" y="8181"/>
                  </a:lnTo>
                  <a:lnTo>
                    <a:pt x="27490" y="7612"/>
                  </a:lnTo>
                  <a:lnTo>
                    <a:pt x="28682" y="7114"/>
                  </a:lnTo>
                  <a:lnTo>
                    <a:pt x="29812" y="6616"/>
                  </a:lnTo>
                  <a:lnTo>
                    <a:pt x="30879" y="6189"/>
                  </a:lnTo>
                  <a:lnTo>
                    <a:pt x="31820" y="5763"/>
                  </a:lnTo>
                  <a:lnTo>
                    <a:pt x="32636" y="5336"/>
                  </a:lnTo>
                  <a:lnTo>
                    <a:pt x="33327" y="5051"/>
                  </a:lnTo>
                  <a:lnTo>
                    <a:pt x="33829" y="4767"/>
                  </a:lnTo>
                  <a:lnTo>
                    <a:pt x="34142" y="4624"/>
                  </a:lnTo>
                  <a:lnTo>
                    <a:pt x="34268" y="4553"/>
                  </a:lnTo>
                  <a:lnTo>
                    <a:pt x="34456" y="4198"/>
                  </a:lnTo>
                  <a:lnTo>
                    <a:pt x="34519" y="3700"/>
                  </a:lnTo>
                  <a:lnTo>
                    <a:pt x="34394" y="3060"/>
                  </a:lnTo>
                  <a:lnTo>
                    <a:pt x="34205" y="2277"/>
                  </a:lnTo>
                  <a:lnTo>
                    <a:pt x="33954" y="1637"/>
                  </a:lnTo>
                  <a:lnTo>
                    <a:pt x="33640" y="997"/>
                  </a:lnTo>
                  <a:lnTo>
                    <a:pt x="33264" y="641"/>
                  </a:lnTo>
                  <a:lnTo>
                    <a:pt x="32950" y="499"/>
                  </a:lnTo>
                  <a:lnTo>
                    <a:pt x="32260" y="570"/>
                  </a:lnTo>
                  <a:lnTo>
                    <a:pt x="31318" y="641"/>
                  </a:lnTo>
                  <a:lnTo>
                    <a:pt x="30377" y="783"/>
                  </a:lnTo>
                  <a:lnTo>
                    <a:pt x="29435" y="854"/>
                  </a:lnTo>
                  <a:lnTo>
                    <a:pt x="28494" y="997"/>
                  </a:lnTo>
                  <a:lnTo>
                    <a:pt x="27552" y="1139"/>
                  </a:lnTo>
                  <a:lnTo>
                    <a:pt x="26611" y="1281"/>
                  </a:lnTo>
                  <a:lnTo>
                    <a:pt x="25670" y="1424"/>
                  </a:lnTo>
                  <a:lnTo>
                    <a:pt x="24728" y="1495"/>
                  </a:lnTo>
                  <a:lnTo>
                    <a:pt x="23787" y="1566"/>
                  </a:lnTo>
                  <a:lnTo>
                    <a:pt x="22845" y="1566"/>
                  </a:lnTo>
                  <a:lnTo>
                    <a:pt x="21904" y="1495"/>
                  </a:lnTo>
                  <a:lnTo>
                    <a:pt x="21025" y="1424"/>
                  </a:lnTo>
                  <a:lnTo>
                    <a:pt x="20084" y="1281"/>
                  </a:lnTo>
                  <a:lnTo>
                    <a:pt x="19142" y="1068"/>
                  </a:lnTo>
                  <a:lnTo>
                    <a:pt x="18264" y="783"/>
                  </a:lnTo>
                  <a:lnTo>
                    <a:pt x="17385" y="357"/>
                  </a:lnTo>
                  <a:lnTo>
                    <a:pt x="17071" y="143"/>
                  </a:lnTo>
                  <a:lnTo>
                    <a:pt x="16695" y="72"/>
                  </a:lnTo>
                  <a:lnTo>
                    <a:pt x="16318" y="1"/>
                  </a:lnTo>
                  <a:lnTo>
                    <a:pt x="15942" y="72"/>
                  </a:lnTo>
                  <a:lnTo>
                    <a:pt x="15628" y="214"/>
                  </a:lnTo>
                  <a:lnTo>
                    <a:pt x="15251" y="428"/>
                  </a:lnTo>
                  <a:lnTo>
                    <a:pt x="15000" y="712"/>
                  </a:lnTo>
                  <a:lnTo>
                    <a:pt x="14749" y="997"/>
                  </a:lnTo>
                  <a:lnTo>
                    <a:pt x="14498" y="1779"/>
                  </a:lnTo>
                  <a:lnTo>
                    <a:pt x="14561" y="2562"/>
                  </a:lnTo>
                  <a:lnTo>
                    <a:pt x="14875" y="3273"/>
                  </a:lnTo>
                  <a:lnTo>
                    <a:pt x="15440" y="3842"/>
                  </a:lnTo>
                  <a:lnTo>
                    <a:pt x="16193" y="4269"/>
                  </a:lnTo>
                  <a:lnTo>
                    <a:pt x="16946" y="4624"/>
                  </a:lnTo>
                  <a:lnTo>
                    <a:pt x="17699" y="4909"/>
                  </a:lnTo>
                  <a:lnTo>
                    <a:pt x="18452" y="5122"/>
                  </a:lnTo>
                  <a:lnTo>
                    <a:pt x="19268" y="5336"/>
                  </a:lnTo>
                  <a:lnTo>
                    <a:pt x="20084" y="5478"/>
                  </a:lnTo>
                  <a:lnTo>
                    <a:pt x="20837" y="5549"/>
                  </a:lnTo>
                  <a:lnTo>
                    <a:pt x="21653" y="5620"/>
                  </a:lnTo>
                  <a:lnTo>
                    <a:pt x="21214" y="5691"/>
                  </a:lnTo>
                  <a:lnTo>
                    <a:pt x="20837" y="5834"/>
                  </a:lnTo>
                  <a:lnTo>
                    <a:pt x="20398" y="5905"/>
                  </a:lnTo>
                  <a:lnTo>
                    <a:pt x="20021" y="5976"/>
                  </a:lnTo>
                  <a:lnTo>
                    <a:pt x="19205" y="6118"/>
                  </a:lnTo>
                  <a:lnTo>
                    <a:pt x="18327" y="6261"/>
                  </a:lnTo>
                  <a:lnTo>
                    <a:pt x="17448" y="6332"/>
                  </a:lnTo>
                  <a:lnTo>
                    <a:pt x="16444" y="6403"/>
                  </a:lnTo>
                  <a:lnTo>
                    <a:pt x="15440" y="6474"/>
                  </a:lnTo>
                  <a:lnTo>
                    <a:pt x="14435" y="6474"/>
                  </a:lnTo>
                  <a:lnTo>
                    <a:pt x="13494" y="6474"/>
                  </a:lnTo>
                  <a:lnTo>
                    <a:pt x="12552" y="6474"/>
                  </a:lnTo>
                  <a:lnTo>
                    <a:pt x="11611" y="6474"/>
                  </a:lnTo>
                  <a:lnTo>
                    <a:pt x="10795" y="6403"/>
                  </a:lnTo>
                  <a:lnTo>
                    <a:pt x="9979" y="6403"/>
                  </a:lnTo>
                  <a:lnTo>
                    <a:pt x="9352" y="6332"/>
                  </a:lnTo>
                  <a:lnTo>
                    <a:pt x="8787" y="6332"/>
                  </a:lnTo>
                  <a:lnTo>
                    <a:pt x="8410" y="6261"/>
                  </a:lnTo>
                  <a:lnTo>
                    <a:pt x="8096" y="6261"/>
                  </a:lnTo>
                  <a:lnTo>
                    <a:pt x="8034" y="6261"/>
                  </a:lnTo>
                  <a:lnTo>
                    <a:pt x="7532" y="6332"/>
                  </a:lnTo>
                  <a:lnTo>
                    <a:pt x="7092" y="6545"/>
                  </a:lnTo>
                  <a:lnTo>
                    <a:pt x="6653" y="6830"/>
                  </a:lnTo>
                  <a:lnTo>
                    <a:pt x="6339" y="7256"/>
                  </a:lnTo>
                  <a:lnTo>
                    <a:pt x="6088" y="8039"/>
                  </a:lnTo>
                  <a:lnTo>
                    <a:pt x="6151" y="8821"/>
                  </a:lnTo>
                  <a:lnTo>
                    <a:pt x="6465" y="9533"/>
                  </a:lnTo>
                  <a:lnTo>
                    <a:pt x="7029" y="10102"/>
                  </a:lnTo>
                  <a:lnTo>
                    <a:pt x="7281" y="10244"/>
                  </a:lnTo>
                  <a:lnTo>
                    <a:pt x="7845" y="10528"/>
                  </a:lnTo>
                  <a:lnTo>
                    <a:pt x="8787" y="10955"/>
                  </a:lnTo>
                  <a:lnTo>
                    <a:pt x="9854" y="11524"/>
                  </a:lnTo>
                  <a:lnTo>
                    <a:pt x="11109" y="12093"/>
                  </a:lnTo>
                  <a:lnTo>
                    <a:pt x="12364" y="12662"/>
                  </a:lnTo>
                  <a:lnTo>
                    <a:pt x="13557" y="13089"/>
                  </a:lnTo>
                  <a:lnTo>
                    <a:pt x="14561" y="13445"/>
                  </a:lnTo>
                  <a:lnTo>
                    <a:pt x="13808" y="13445"/>
                  </a:lnTo>
                  <a:lnTo>
                    <a:pt x="13117" y="13445"/>
                  </a:lnTo>
                  <a:lnTo>
                    <a:pt x="12364" y="13516"/>
                  </a:lnTo>
                  <a:lnTo>
                    <a:pt x="11611" y="13516"/>
                  </a:lnTo>
                  <a:lnTo>
                    <a:pt x="10921" y="13516"/>
                  </a:lnTo>
                  <a:lnTo>
                    <a:pt x="10168" y="13516"/>
                  </a:lnTo>
                  <a:lnTo>
                    <a:pt x="9414" y="13516"/>
                  </a:lnTo>
                  <a:lnTo>
                    <a:pt x="8724" y="13516"/>
                  </a:lnTo>
                  <a:lnTo>
                    <a:pt x="7971" y="13445"/>
                  </a:lnTo>
                  <a:lnTo>
                    <a:pt x="7218" y="13445"/>
                  </a:lnTo>
                  <a:lnTo>
                    <a:pt x="6465" y="13374"/>
                  </a:lnTo>
                  <a:lnTo>
                    <a:pt x="5774" y="13303"/>
                  </a:lnTo>
                  <a:lnTo>
                    <a:pt x="5021" y="13231"/>
                  </a:lnTo>
                  <a:lnTo>
                    <a:pt x="4268" y="13160"/>
                  </a:lnTo>
                  <a:lnTo>
                    <a:pt x="3578" y="13089"/>
                  </a:lnTo>
                  <a:lnTo>
                    <a:pt x="2824" y="12947"/>
                  </a:lnTo>
                  <a:lnTo>
                    <a:pt x="2385" y="12947"/>
                  </a:lnTo>
                  <a:lnTo>
                    <a:pt x="1946" y="13018"/>
                  </a:lnTo>
                  <a:lnTo>
                    <a:pt x="1506" y="13089"/>
                  </a:lnTo>
                  <a:lnTo>
                    <a:pt x="1067" y="13231"/>
                  </a:lnTo>
                  <a:lnTo>
                    <a:pt x="628" y="13445"/>
                  </a:lnTo>
                  <a:lnTo>
                    <a:pt x="314" y="13729"/>
                  </a:lnTo>
                  <a:lnTo>
                    <a:pt x="126" y="14014"/>
                  </a:lnTo>
                  <a:lnTo>
                    <a:pt x="0" y="14441"/>
                  </a:lnTo>
                  <a:lnTo>
                    <a:pt x="0" y="14868"/>
                  </a:lnTo>
                  <a:lnTo>
                    <a:pt x="188" y="15294"/>
                  </a:lnTo>
                  <a:lnTo>
                    <a:pt x="440" y="15721"/>
                  </a:lnTo>
                  <a:lnTo>
                    <a:pt x="816" y="16148"/>
                  </a:lnTo>
                  <a:lnTo>
                    <a:pt x="1193" y="16504"/>
                  </a:lnTo>
                  <a:lnTo>
                    <a:pt x="1632" y="16788"/>
                  </a:lnTo>
                  <a:lnTo>
                    <a:pt x="2071" y="17001"/>
                  </a:lnTo>
                  <a:lnTo>
                    <a:pt x="2511" y="17073"/>
                  </a:lnTo>
                  <a:lnTo>
                    <a:pt x="4268" y="17215"/>
                  </a:lnTo>
                  <a:lnTo>
                    <a:pt x="6025" y="17428"/>
                  </a:lnTo>
                  <a:lnTo>
                    <a:pt x="7783" y="17571"/>
                  </a:lnTo>
                  <a:lnTo>
                    <a:pt x="9477" y="17784"/>
                  </a:lnTo>
                  <a:lnTo>
                    <a:pt x="11235" y="17926"/>
                  </a:lnTo>
                  <a:lnTo>
                    <a:pt x="12992" y="18068"/>
                  </a:lnTo>
                  <a:lnTo>
                    <a:pt x="14749" y="18211"/>
                  </a:lnTo>
                  <a:lnTo>
                    <a:pt x="16506" y="18282"/>
                  </a:lnTo>
                  <a:lnTo>
                    <a:pt x="18264" y="18353"/>
                  </a:lnTo>
                  <a:lnTo>
                    <a:pt x="20021" y="18424"/>
                  </a:lnTo>
                  <a:lnTo>
                    <a:pt x="21778" y="18424"/>
                  </a:lnTo>
                  <a:lnTo>
                    <a:pt x="23536" y="18424"/>
                  </a:lnTo>
                  <a:lnTo>
                    <a:pt x="25230" y="18353"/>
                  </a:lnTo>
                  <a:lnTo>
                    <a:pt x="26988" y="18282"/>
                  </a:lnTo>
                  <a:lnTo>
                    <a:pt x="28745" y="18140"/>
                  </a:lnTo>
                  <a:lnTo>
                    <a:pt x="30440" y="17997"/>
                  </a:lnTo>
                  <a:lnTo>
                    <a:pt x="32134" y="17784"/>
                  </a:lnTo>
                  <a:lnTo>
                    <a:pt x="33829" y="17428"/>
                  </a:lnTo>
                  <a:lnTo>
                    <a:pt x="35398" y="17073"/>
                  </a:lnTo>
                  <a:lnTo>
                    <a:pt x="36904" y="16575"/>
                  </a:lnTo>
                  <a:lnTo>
                    <a:pt x="38347" y="16148"/>
                  </a:lnTo>
                  <a:lnTo>
                    <a:pt x="39728" y="15650"/>
                  </a:lnTo>
                  <a:lnTo>
                    <a:pt x="40983" y="15081"/>
                  </a:lnTo>
                  <a:lnTo>
                    <a:pt x="42176" y="14583"/>
                  </a:lnTo>
                  <a:lnTo>
                    <a:pt x="43243" y="14085"/>
                  </a:lnTo>
                  <a:lnTo>
                    <a:pt x="44184" y="13587"/>
                  </a:lnTo>
                  <a:lnTo>
                    <a:pt x="45000" y="13160"/>
                  </a:lnTo>
                  <a:lnTo>
                    <a:pt x="45691" y="12734"/>
                  </a:lnTo>
                  <a:lnTo>
                    <a:pt x="46255" y="12449"/>
                  </a:lnTo>
                  <a:lnTo>
                    <a:pt x="46695" y="12165"/>
                  </a:lnTo>
                  <a:lnTo>
                    <a:pt x="46946" y="12022"/>
                  </a:lnTo>
                  <a:lnTo>
                    <a:pt x="47009" y="11951"/>
                  </a:lnTo>
                  <a:close/>
                </a:path>
              </a:pathLst>
            </a:custGeom>
            <a:solidFill>
              <a:srgbClr val="C4004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426250" y="2242425"/>
              <a:ext cx="171050" cy="53375"/>
            </a:xfrm>
            <a:custGeom>
              <a:avLst/>
              <a:gdLst/>
              <a:ahLst/>
              <a:cxnLst/>
              <a:rect l="0" t="0" r="0" b="0"/>
              <a:pathLst>
                <a:path w="6842" h="2135" extrusionOk="0">
                  <a:moveTo>
                    <a:pt x="6841" y="285"/>
                  </a:moveTo>
                  <a:lnTo>
                    <a:pt x="6653" y="641"/>
                  </a:lnTo>
                  <a:lnTo>
                    <a:pt x="6402" y="997"/>
                  </a:lnTo>
                  <a:lnTo>
                    <a:pt x="6088" y="1210"/>
                  </a:lnTo>
                  <a:lnTo>
                    <a:pt x="5712" y="1423"/>
                  </a:lnTo>
                  <a:lnTo>
                    <a:pt x="5335" y="1637"/>
                  </a:lnTo>
                  <a:lnTo>
                    <a:pt x="4896" y="1779"/>
                  </a:lnTo>
                  <a:lnTo>
                    <a:pt x="4519" y="1921"/>
                  </a:lnTo>
                  <a:lnTo>
                    <a:pt x="4142" y="2064"/>
                  </a:lnTo>
                  <a:lnTo>
                    <a:pt x="3578" y="2135"/>
                  </a:lnTo>
                  <a:lnTo>
                    <a:pt x="3076" y="2135"/>
                  </a:lnTo>
                  <a:lnTo>
                    <a:pt x="2511" y="2135"/>
                  </a:lnTo>
                  <a:lnTo>
                    <a:pt x="2009" y="1992"/>
                  </a:lnTo>
                  <a:lnTo>
                    <a:pt x="1506" y="1850"/>
                  </a:lnTo>
                  <a:lnTo>
                    <a:pt x="1004" y="1637"/>
                  </a:lnTo>
                  <a:lnTo>
                    <a:pt x="565" y="1281"/>
                  </a:lnTo>
                  <a:lnTo>
                    <a:pt x="126" y="925"/>
                  </a:lnTo>
                  <a:lnTo>
                    <a:pt x="126" y="783"/>
                  </a:lnTo>
                  <a:lnTo>
                    <a:pt x="126" y="570"/>
                  </a:lnTo>
                  <a:lnTo>
                    <a:pt x="63" y="427"/>
                  </a:lnTo>
                  <a:lnTo>
                    <a:pt x="0" y="285"/>
                  </a:lnTo>
                  <a:lnTo>
                    <a:pt x="188" y="214"/>
                  </a:lnTo>
                  <a:lnTo>
                    <a:pt x="377" y="214"/>
                  </a:lnTo>
                  <a:lnTo>
                    <a:pt x="628" y="285"/>
                  </a:lnTo>
                  <a:lnTo>
                    <a:pt x="879" y="499"/>
                  </a:lnTo>
                  <a:lnTo>
                    <a:pt x="1130" y="641"/>
                  </a:lnTo>
                  <a:lnTo>
                    <a:pt x="1381" y="854"/>
                  </a:lnTo>
                  <a:lnTo>
                    <a:pt x="1695" y="997"/>
                  </a:lnTo>
                  <a:lnTo>
                    <a:pt x="1946" y="1139"/>
                  </a:lnTo>
                  <a:lnTo>
                    <a:pt x="2573" y="1281"/>
                  </a:lnTo>
                  <a:lnTo>
                    <a:pt x="3201" y="1281"/>
                  </a:lnTo>
                  <a:lnTo>
                    <a:pt x="3829" y="1210"/>
                  </a:lnTo>
                  <a:lnTo>
                    <a:pt x="4394" y="1068"/>
                  </a:lnTo>
                  <a:lnTo>
                    <a:pt x="4958" y="854"/>
                  </a:lnTo>
                  <a:lnTo>
                    <a:pt x="5523" y="570"/>
                  </a:lnTo>
                  <a:lnTo>
                    <a:pt x="6088" y="285"/>
                  </a:lnTo>
                  <a:lnTo>
                    <a:pt x="6590" y="1"/>
                  </a:lnTo>
                  <a:lnTo>
                    <a:pt x="6841" y="2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462325" y="2368700"/>
              <a:ext cx="73775" cy="33800"/>
            </a:xfrm>
            <a:custGeom>
              <a:avLst/>
              <a:gdLst/>
              <a:ahLst/>
              <a:cxnLst/>
              <a:rect l="0" t="0" r="0" b="0"/>
              <a:pathLst>
                <a:path w="2951" h="1352" extrusionOk="0">
                  <a:moveTo>
                    <a:pt x="2888" y="569"/>
                  </a:moveTo>
                  <a:lnTo>
                    <a:pt x="2951" y="854"/>
                  </a:lnTo>
                  <a:lnTo>
                    <a:pt x="2825" y="1067"/>
                  </a:lnTo>
                  <a:lnTo>
                    <a:pt x="2574" y="1209"/>
                  </a:lnTo>
                  <a:lnTo>
                    <a:pt x="2323" y="1280"/>
                  </a:lnTo>
                  <a:lnTo>
                    <a:pt x="2072" y="1352"/>
                  </a:lnTo>
                  <a:lnTo>
                    <a:pt x="1758" y="1352"/>
                  </a:lnTo>
                  <a:lnTo>
                    <a:pt x="1507" y="1280"/>
                  </a:lnTo>
                  <a:lnTo>
                    <a:pt x="1193" y="1280"/>
                  </a:lnTo>
                  <a:lnTo>
                    <a:pt x="942" y="1209"/>
                  </a:lnTo>
                  <a:lnTo>
                    <a:pt x="628" y="1138"/>
                  </a:lnTo>
                  <a:lnTo>
                    <a:pt x="377" y="996"/>
                  </a:lnTo>
                  <a:lnTo>
                    <a:pt x="126" y="925"/>
                  </a:lnTo>
                  <a:lnTo>
                    <a:pt x="1" y="711"/>
                  </a:lnTo>
                  <a:lnTo>
                    <a:pt x="63" y="427"/>
                  </a:lnTo>
                  <a:lnTo>
                    <a:pt x="189" y="142"/>
                  </a:lnTo>
                  <a:lnTo>
                    <a:pt x="315" y="0"/>
                  </a:lnTo>
                  <a:lnTo>
                    <a:pt x="628" y="213"/>
                  </a:lnTo>
                  <a:lnTo>
                    <a:pt x="942" y="356"/>
                  </a:lnTo>
                  <a:lnTo>
                    <a:pt x="1256" y="427"/>
                  </a:lnTo>
                  <a:lnTo>
                    <a:pt x="1570" y="427"/>
                  </a:lnTo>
                  <a:lnTo>
                    <a:pt x="1884" y="427"/>
                  </a:lnTo>
                  <a:lnTo>
                    <a:pt x="2197" y="427"/>
                  </a:lnTo>
                  <a:lnTo>
                    <a:pt x="2511" y="498"/>
                  </a:lnTo>
                  <a:lnTo>
                    <a:pt x="2888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145" name="Shape 145"/>
          <p:cNvSpPr/>
          <p:nvPr/>
        </p:nvSpPr>
        <p:spPr>
          <a:xfrm>
            <a:off x="2788917" y="1722117"/>
            <a:ext cx="640080" cy="64008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146" name="Shape 146"/>
          <p:cNvSpPr txBox="1"/>
          <p:nvPr/>
        </p:nvSpPr>
        <p:spPr>
          <a:xfrm>
            <a:off x="457201" y="228602"/>
            <a:ext cx="8381999" cy="9848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ct val="25000"/>
              <a:buFont typeface="Arial"/>
              <a:buNone/>
            </a:pPr>
            <a:r>
              <a:rPr lang="en-US" sz="2900" b="1" i="0" u="none" strike="noStrike" cap="none" baseline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  <a:rtl val="0"/>
              </a:rPr>
              <a:t>Science Gateways: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ct val="25000"/>
              <a:buFont typeface="Arial"/>
              <a:buNone/>
            </a:pPr>
            <a:r>
              <a:rPr lang="en-US" sz="2900" b="1" i="0" u="none" strike="noStrike" cap="none" baseline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Enabling &amp; Democratizing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73902" y="5995181"/>
            <a:ext cx="4544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http://</a:t>
            </a:r>
            <a:r>
              <a:rPr lang="en-US" sz="2800" dirty="0" err="1"/>
              <a:t>sciencegateways.org</a:t>
            </a:r>
            <a:r>
              <a:rPr lang="en-US" sz="2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4235273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Apache </a:t>
            </a:r>
            <a:r>
              <a:rPr lang="en-US" dirty="0" err="1" smtClean="0"/>
              <a:t>Airavata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1" y="1432805"/>
            <a:ext cx="4150490" cy="4956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45700" rIns="91425" bIns="45700" anchor="t" anchorCtr="0">
            <a:normAutofit lnSpcReduction="1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9848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Science Gateway software </a:t>
            </a: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system to</a:t>
            </a:r>
            <a:endParaRPr lang="en-US" sz="24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8974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Compose, manage, execute, and </a:t>
            </a:r>
            <a:r>
              <a:rPr lang="en-US" sz="20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monitor distributed, </a:t>
            </a:r>
            <a:r>
              <a:rPr lang="en-US" sz="20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computational workflows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8974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Wrap legacy command line scientific applications with Web services.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8974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Run jobs on computational resources ranging from local resources to computational grids and </a:t>
            </a:r>
            <a:r>
              <a:rPr lang="en-US" sz="20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clouds</a:t>
            </a:r>
          </a:p>
          <a:p>
            <a:pPr indent="-285750">
              <a:spcBef>
                <a:spcPts val="560"/>
              </a:spcBef>
              <a:buSzPct val="108974"/>
            </a:pPr>
            <a:r>
              <a:rPr lang="en-US" sz="2400" dirty="0" err="1" smtClean="0">
                <a:solidFill>
                  <a:schemeClr val="dk2"/>
                </a:solidFill>
              </a:rPr>
              <a:t>Airavata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smtClean="0">
                <a:solidFill>
                  <a:schemeClr val="dk2"/>
                </a:solidFill>
              </a:rPr>
              <a:t>software is largely derived from NSF-funded academic research</a:t>
            </a:r>
            <a:r>
              <a:rPr lang="en-US" sz="2400" dirty="0" smtClean="0">
                <a:solidFill>
                  <a:schemeClr val="dk2"/>
                </a:solidFill>
              </a:rPr>
              <a:t>.  </a:t>
            </a:r>
            <a:endParaRPr lang="en-US" sz="2400" dirty="0">
              <a:solidFill>
                <a:schemeClr val="dk2"/>
              </a:solidFill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5177590" y="2043170"/>
            <a:ext cx="3509211" cy="35092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4978297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Do We Care about Apache?</a:t>
            </a:r>
            <a:endParaRPr lang="en-US" dirty="0"/>
          </a:p>
        </p:txBody>
      </p:sp>
      <p:pic>
        <p:nvPicPr>
          <p:cNvPr id="6" name="Picture 5" descr="Apache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98" y="3806879"/>
            <a:ext cx="4639056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2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Two…No, Three Reasons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indent="-201168"/>
            <a:r>
              <a:rPr lang="en-US" dirty="0" smtClean="0"/>
              <a:t> Open Governance</a:t>
            </a:r>
          </a:p>
          <a:p>
            <a:pPr lvl="1"/>
            <a:r>
              <a:rPr lang="en-US" dirty="0" smtClean="0"/>
              <a:t> Software should belong to those interested in contributing to it, regardless of funding.</a:t>
            </a:r>
          </a:p>
          <a:p>
            <a:r>
              <a:rPr lang="en-US" dirty="0" smtClean="0"/>
              <a:t> Broadening our developer community</a:t>
            </a:r>
          </a:p>
          <a:p>
            <a:r>
              <a:rPr lang="en-US" dirty="0"/>
              <a:t> </a:t>
            </a:r>
            <a:r>
              <a:rPr lang="en-US" dirty="0" smtClean="0"/>
              <a:t>Making better connections with Apache.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We couldn’t build </a:t>
            </a:r>
            <a:r>
              <a:rPr lang="en-US" dirty="0" err="1" smtClean="0"/>
              <a:t>Airavata</a:t>
            </a:r>
            <a:r>
              <a:rPr lang="en-US" dirty="0" smtClean="0"/>
              <a:t> with out the rest of Apache.</a:t>
            </a:r>
            <a:endParaRPr lang="en-US" dirty="0"/>
          </a:p>
        </p:txBody>
      </p:sp>
      <p:pic>
        <p:nvPicPr>
          <p:cNvPr id="5" name="Picture 4" descr="preaching-to-the-choi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33" y="1600202"/>
            <a:ext cx="4075067" cy="30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6749"/>
      </p:ext>
    </p:extLst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2051</Words>
  <Application>Microsoft Macintosh PowerPoint</Application>
  <PresentationFormat>On-screen Show (4:3)</PresentationFormat>
  <Paragraphs>332</Paragraphs>
  <Slides>55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/>
      <vt:lpstr>Office Theme</vt:lpstr>
      <vt:lpstr>1_Office Theme</vt:lpstr>
      <vt:lpstr>2_Office Theme</vt:lpstr>
      <vt:lpstr>Apache Airavata: Building Gateways to Innovation</vt:lpstr>
      <vt:lpstr>Thanks to the Airavata PMC</vt:lpstr>
      <vt:lpstr>What’s the Point of This Talk?</vt:lpstr>
      <vt:lpstr>What Is Cyberinfrastructure?</vt:lpstr>
      <vt:lpstr>PowerPoint Presentation</vt:lpstr>
      <vt:lpstr>PowerPoint Presentation</vt:lpstr>
      <vt:lpstr>What Is Apache Airavata?</vt:lpstr>
      <vt:lpstr>Why Do We Care about Apache?</vt:lpstr>
      <vt:lpstr>Two…No, Three Reasons</vt:lpstr>
      <vt:lpstr>Cyberinfrastructure: How Open is Open Source Software?</vt:lpstr>
      <vt:lpstr>Open Community Software and Governance</vt:lpstr>
      <vt:lpstr>Airavata’s Apache Dependencies</vt:lpstr>
      <vt:lpstr>Some Collaboration Opportunities </vt:lpstr>
      <vt:lpstr>Science Gateways, Scientific Workflows, and Cyberinfrastructure</vt:lpstr>
      <vt:lpstr>PowerPoint Presentation</vt:lpstr>
      <vt:lpstr> Realizing the Universe for the Dark Energy Survey (DES) Using XSEDE Support (Pis: A. Evrard (UM) and A. Kravtsov  (UC) </vt:lpstr>
      <vt:lpstr>PowerPoint Presentation</vt:lpstr>
      <vt:lpstr>DES as a Workflow</vt:lpstr>
      <vt:lpstr>Break for the DES Movie</vt:lpstr>
      <vt:lpstr>Apache Airavata in Action</vt:lpstr>
      <vt:lpstr>Airavata Culture</vt:lpstr>
      <vt:lpstr>Apache Airavata Overview</vt:lpstr>
      <vt:lpstr>Apache Airavata</vt:lpstr>
      <vt:lpstr>Apache Airavata Components</vt:lpstr>
      <vt:lpstr>Apache Airavata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Airavata Easy Deployment</vt:lpstr>
      <vt:lpstr>ADS Sneak Peak </vt:lpstr>
      <vt:lpstr>ADS Sneak Peak ...</vt:lpstr>
      <vt:lpstr>Further Information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Scientific Workflows for the Geosciences with Open Community Software</dc:title>
  <cp:lastModifiedBy>Marlon Pierce</cp:lastModifiedBy>
  <cp:revision>104</cp:revision>
  <dcterms:modified xsi:type="dcterms:W3CDTF">2013-02-27T21:25:03Z</dcterms:modified>
</cp:coreProperties>
</file>