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1"/>
  </p:notesMasterIdLst>
  <p:sldIdLst>
    <p:sldId id="256" r:id="rId2"/>
    <p:sldId id="257" r:id="rId3"/>
    <p:sldId id="259" r:id="rId4"/>
    <p:sldId id="260" r:id="rId5"/>
    <p:sldId id="261" r:id="rId6"/>
    <p:sldId id="267" r:id="rId7"/>
    <p:sldId id="268" r:id="rId8"/>
    <p:sldId id="269" r:id="rId9"/>
    <p:sldId id="270" r:id="rId10"/>
    <p:sldId id="262" r:id="rId11"/>
    <p:sldId id="263" r:id="rId12"/>
    <p:sldId id="264" r:id="rId13"/>
    <p:sldId id="266" r:id="rId14"/>
    <p:sldId id="274" r:id="rId15"/>
    <p:sldId id="298" r:id="rId16"/>
    <p:sldId id="299" r:id="rId17"/>
    <p:sldId id="300" r:id="rId18"/>
    <p:sldId id="275" r:id="rId19"/>
    <p:sldId id="276" r:id="rId20"/>
    <p:sldId id="277" r:id="rId21"/>
    <p:sldId id="278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8" r:id="rId30"/>
    <p:sldId id="289" r:id="rId31"/>
    <p:sldId id="290" r:id="rId32"/>
    <p:sldId id="287" r:id="rId33"/>
    <p:sldId id="291" r:id="rId34"/>
    <p:sldId id="292" r:id="rId35"/>
    <p:sldId id="293" r:id="rId36"/>
    <p:sldId id="294" r:id="rId37"/>
    <p:sldId id="295" r:id="rId38"/>
    <p:sldId id="296" r:id="rId39"/>
    <p:sldId id="297" r:id="rId4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1" d="100"/>
          <a:sy n="91" d="100"/>
        </p:scale>
        <p:origin x="-122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notesMaster" Target="notesMasters/notesMaster1.xml"/><Relationship Id="rId42" Type="http://schemas.openxmlformats.org/officeDocument/2006/relationships/printerSettings" Target="printerSettings/printerSettings1.bin"/><Relationship Id="rId43" Type="http://schemas.openxmlformats.org/officeDocument/2006/relationships/presProps" Target="presProps.xml"/><Relationship Id="rId44" Type="http://schemas.openxmlformats.org/officeDocument/2006/relationships/viewProps" Target="viewProps.xml"/><Relationship Id="rId4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9CA5DA-644A-7D42-8EB9-C4F33C012A5A}" type="datetimeFigureOut">
              <a:rPr lang="en-US" smtClean="0"/>
              <a:t>2/27/13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1465DA-D49A-4247-BBEB-080F2CD2F7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401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/>
              <a:t>Need a better slide than this</a:t>
            </a:r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7CD83FC0-E782-7845-B79D-26325EA7D24A}" type="slidenum">
              <a:rPr lang="en-US" sz="1200">
                <a:latin typeface="Helvetica Neue Medium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sz="1200" dirty="0">
              <a:latin typeface="Helvetica Neue Medium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1B9A45FE-47C2-194E-A3CF-857953FC3C19}" type="slidenum">
              <a:rPr lang="en-US" sz="1200">
                <a:latin typeface="Helvetica Neue Medium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en-US" sz="1200" dirty="0">
              <a:latin typeface="Helvetica Neue Medium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/>
              <a:t>If some tenants require more performance than that can be offered with a virtual appliance, they can choose a network offering that is backed by more powerful hardware appliances. For example, CloudStack can orchestrate a Juniper SRX and a Citrix Netscaler device together to offer a combination of powerful firewall and load balancing services.</a:t>
            </a:r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813AAECC-CDEE-AE47-8C7B-BD012A169997}" type="slidenum">
              <a:rPr lang="en-US" sz="1200">
                <a:latin typeface="Arial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en-US" sz="120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/>
              <a:t>Additionally you can connect the entire set of networks to a site-to-site VPN using </a:t>
            </a:r>
            <a:r>
              <a:rPr lang="en-US" dirty="0" err="1"/>
              <a:t>ipsec</a:t>
            </a:r>
            <a:r>
              <a:rPr lang="en-US" dirty="0"/>
              <a:t> or an MPLS VLAN.</a:t>
            </a:r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8302F6DB-7483-D24E-A933-51E7C110363C}" type="slidenum">
              <a:rPr lang="en-US" sz="1200">
                <a:latin typeface="Helvetica Neue Medium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28</a:t>
            </a:fld>
            <a:endParaRPr lang="en-US" sz="1200" dirty="0">
              <a:latin typeface="Helvetica Neue Medium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03375E-CEC1-4AC3-BBFC-3A408BFC860A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0766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03375E-CEC1-4AC3-BBFC-3A408BFC860A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5389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/>
              <a:t>With VLAN or L2 isolation, each tenant gets a contiguous range of ips in each network they create.</a:t>
            </a:r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C46009DE-2579-EF41-A6B1-7DA999911724}" type="slidenum">
              <a:rPr lang="en-US" sz="1200">
                <a:latin typeface="Arial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n-US" sz="120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/>
              <a:t>We can provide NAT, DHCP and FW services for example by starting a virtual appliance to provide gateway services to this network and provide the edge services. The virtual appliance has one NIC on the public VLAN and one </a:t>
            </a:r>
            <a:r>
              <a:rPr lang="en-US" dirty="0" err="1"/>
              <a:t>nic</a:t>
            </a:r>
            <a:r>
              <a:rPr lang="en-US" dirty="0"/>
              <a:t> on the VLAN assigned to the network.</a:t>
            </a:r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CD4784B6-E7C9-0847-BFD1-58FFCCF3D270}" type="slidenum">
              <a:rPr lang="en-US" sz="1200">
                <a:latin typeface="Arial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n-US" sz="120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/>
              <a:t>If we wanted additional services like LB and VPN, the same virtual appliance or additional appliances or hardware devices can provide services (for example, load balancer and VPN)</a:t>
            </a:r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B977B05-ABA9-6F45-91B7-F5409107EEDF}" type="slidenum">
              <a:rPr lang="en-US" sz="1200">
                <a:latin typeface="Arial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en-US" sz="120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/>
              <a:t>Every network created by any tenant can get its own unique set of services either by sharing hardware devices with other tenants or using dedicated appliances / devices. Each network gets its own VLAN</a:t>
            </a:r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CB32AA2D-77E6-CD40-8471-9AA7C5311961}" type="slidenum">
              <a:rPr lang="en-US" sz="1200">
                <a:latin typeface="Arial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en-US" sz="120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756FF032-6A89-F341-9207-23F802E2C41B}" type="slidenum">
              <a:rPr lang="en-US" sz="1200">
                <a:latin typeface="Helvetica Neue Medium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en-US" sz="1200" dirty="0">
              <a:latin typeface="Helvetica Neue Medium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0BBA8882-D71A-F54C-8B70-2C0DECA08231}" type="slidenum">
              <a:rPr lang="en-US" sz="1200">
                <a:latin typeface="Helvetica Neue Medium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en-US" sz="1200" dirty="0">
              <a:latin typeface="Helvetica Neue Medium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0CAEF-AFC5-C94C-809B-B9A3C6B76BBF}" type="datetimeFigureOut">
              <a:rPr lang="en-US" smtClean="0"/>
              <a:t>2/27/13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6AAF9-80FA-494A-B4C8-7368DECE4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177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0CAEF-AFC5-C94C-809B-B9A3C6B76BBF}" type="datetimeFigureOut">
              <a:rPr lang="en-US" smtClean="0"/>
              <a:t>2/27/13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6AAF9-80FA-494A-B4C8-7368DECE4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66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0CAEF-AFC5-C94C-809B-B9A3C6B76BBF}" type="datetimeFigureOut">
              <a:rPr lang="en-US" smtClean="0"/>
              <a:t>2/27/13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6AAF9-80FA-494A-B4C8-7368DECE4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322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825" y="1573927"/>
            <a:ext cx="8533574" cy="4654296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160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00000"/>
              <a:buFont typeface="Arial" pitchFamily="34" charset="0"/>
              <a:buChar char="•"/>
              <a:defRPr sz="3200" b="0" baseline="0">
                <a:solidFill>
                  <a:srgbClr val="4D4F53"/>
                </a:solidFill>
                <a:latin typeface="Helvetica Neue Medium"/>
              </a:defRPr>
            </a:lvl1pPr>
            <a:lvl2pPr marL="398463" indent="-171450">
              <a:spcBef>
                <a:spcPts val="200"/>
              </a:spcBef>
              <a:buClr>
                <a:schemeClr val="bg1">
                  <a:lumMod val="50000"/>
                </a:schemeClr>
              </a:buClr>
              <a:buSzPct val="100000"/>
              <a:buFont typeface="Arial" pitchFamily="34" charset="0"/>
              <a:buChar char="•"/>
              <a:defRPr sz="2400" b="0" baseline="0">
                <a:solidFill>
                  <a:srgbClr val="4D4F53"/>
                </a:solidFill>
                <a:latin typeface="Helvetica Neue Medium"/>
              </a:defRPr>
            </a:lvl2pPr>
            <a:lvl3pPr marL="569913" indent="-171450">
              <a:buClr>
                <a:schemeClr val="bg1">
                  <a:lumMod val="50000"/>
                </a:schemeClr>
              </a:buClr>
              <a:buSzPct val="115000"/>
              <a:buFont typeface="Arial" pitchFamily="34" charset="0"/>
              <a:buChar char="•"/>
              <a:tabLst>
                <a:tab pos="914400" algn="l"/>
              </a:tabLst>
              <a:defRPr sz="2000" b="0">
                <a:solidFill>
                  <a:srgbClr val="4D4F53"/>
                </a:solidFill>
                <a:latin typeface="Helvetica Neue Medium"/>
              </a:defRPr>
            </a:lvl3pPr>
            <a:lvl4pPr marL="742950" indent="-173038">
              <a:buClr>
                <a:schemeClr val="bg1">
                  <a:lumMod val="50000"/>
                </a:schemeClr>
              </a:buClr>
              <a:buSzPct val="115000"/>
              <a:buFont typeface="Arial" pitchFamily="34" charset="0"/>
              <a:buChar char="•"/>
              <a:defRPr sz="1600" b="0">
                <a:solidFill>
                  <a:srgbClr val="4D4F53"/>
                </a:solidFill>
                <a:latin typeface="Helvetica Neue Medium"/>
              </a:defRPr>
            </a:lvl4pPr>
            <a:lvl5pPr marL="914400" indent="-171450">
              <a:buClr>
                <a:schemeClr val="bg1">
                  <a:lumMod val="50000"/>
                </a:schemeClr>
              </a:buClr>
              <a:buSzPct val="115000"/>
              <a:buFont typeface="Arial" pitchFamily="34" charset="0"/>
              <a:buChar char="•"/>
              <a:defRPr sz="1600" b="0">
                <a:solidFill>
                  <a:srgbClr val="4D4F53"/>
                </a:solidFill>
                <a:latin typeface="Helvetica Neue Medium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26" name="Title 1"/>
          <p:cNvSpPr>
            <a:spLocks noGrp="1"/>
          </p:cNvSpPr>
          <p:nvPr>
            <p:ph type="title"/>
          </p:nvPr>
        </p:nvSpPr>
        <p:spPr>
          <a:xfrm>
            <a:off x="285825" y="618909"/>
            <a:ext cx="8533574" cy="506413"/>
          </a:xfrm>
        </p:spPr>
        <p:txBody>
          <a:bodyPr>
            <a:noAutofit/>
          </a:bodyPr>
          <a:lstStyle>
            <a:lvl1pPr>
              <a:defRPr sz="34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Helvetica Neue Medium"/>
              </a:defRPr>
            </a:lvl1pPr>
          </a:lstStyle>
          <a:p>
            <a:pPr>
              <a:defRPr/>
            </a:pPr>
            <a:r>
              <a:rPr lang="en-US" dirty="0" smtClean="0"/>
              <a:t>Citrix Confidential - Do Not Distribute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475575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(title no log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3123825" y="6356352"/>
            <a:ext cx="2896354" cy="365125"/>
          </a:xfrm>
          <a:prstGeom prst="rect">
            <a:avLst/>
          </a:prstGeom>
        </p:spPr>
        <p:txBody>
          <a:bodyPr vert="horz" lIns="68658" tIns="34329" rIns="68658" bIns="34329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en-US" smtClean="0">
                <a:solidFill>
                  <a:srgbClr val="3E4554">
                    <a:tint val="75000"/>
                  </a:srgbClr>
                </a:solidFill>
              </a:rPr>
              <a:t>Citrix Confidential - Do Not Distribute</a:t>
            </a:r>
            <a:endParaRPr lang="en-US" dirty="0">
              <a:solidFill>
                <a:srgbClr val="3E455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814731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0CAEF-AFC5-C94C-809B-B9A3C6B76BBF}" type="datetimeFigureOut">
              <a:rPr lang="en-US" smtClean="0"/>
              <a:t>2/27/13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6AAF9-80FA-494A-B4C8-7368DECE4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812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0CAEF-AFC5-C94C-809B-B9A3C6B76BBF}" type="datetimeFigureOut">
              <a:rPr lang="en-US" smtClean="0"/>
              <a:t>2/27/13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6AAF9-80FA-494A-B4C8-7368DECE4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910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0CAEF-AFC5-C94C-809B-B9A3C6B76BBF}" type="datetimeFigureOut">
              <a:rPr lang="en-US" smtClean="0"/>
              <a:t>2/27/13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6AAF9-80FA-494A-B4C8-7368DECE4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535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0CAEF-AFC5-C94C-809B-B9A3C6B76BBF}" type="datetimeFigureOut">
              <a:rPr lang="en-US" smtClean="0"/>
              <a:t>2/27/13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6AAF9-80FA-494A-B4C8-7368DECE4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726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0CAEF-AFC5-C94C-809B-B9A3C6B76BBF}" type="datetimeFigureOut">
              <a:rPr lang="en-US" smtClean="0"/>
              <a:t>2/27/13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6AAF9-80FA-494A-B4C8-7368DECE4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704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0CAEF-AFC5-C94C-809B-B9A3C6B76BBF}" type="datetimeFigureOut">
              <a:rPr lang="en-US" smtClean="0"/>
              <a:t>2/27/13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6AAF9-80FA-494A-B4C8-7368DECE4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886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0CAEF-AFC5-C94C-809B-B9A3C6B76BBF}" type="datetimeFigureOut">
              <a:rPr lang="en-US" smtClean="0"/>
              <a:t>2/27/13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6AAF9-80FA-494A-B4C8-7368DECE4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062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0CAEF-AFC5-C94C-809B-B9A3C6B76BBF}" type="datetimeFigureOut">
              <a:rPr lang="en-US" smtClean="0"/>
              <a:t>2/27/13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6AAF9-80FA-494A-B4C8-7368DECE4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666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0CAEF-AFC5-C94C-809B-B9A3C6B76BBF}" type="datetimeFigureOut">
              <a:rPr lang="en-US" smtClean="0"/>
              <a:t>2/27/13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46AAF9-80FA-494A-B4C8-7368DECE4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99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e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3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8" Type="http://schemas.openxmlformats.org/officeDocument/2006/relationships/image" Target="../media/image9.wmf"/><Relationship Id="rId9" Type="http://schemas.openxmlformats.org/officeDocument/2006/relationships/image" Target="../media/image10.png"/><Relationship Id="rId10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Software Defined Networking in Apache CloudStack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Chiradeep Vittal</a:t>
            </a:r>
          </a:p>
          <a:p>
            <a:r>
              <a:rPr lang="en-US" dirty="0" smtClean="0"/>
              <a:t>CloudStack Committer</a:t>
            </a:r>
          </a:p>
          <a:p>
            <a:r>
              <a:rPr lang="en-US" dirty="0" smtClean="0"/>
              <a:t>@</a:t>
            </a:r>
            <a:r>
              <a:rPr lang="en-US" dirty="0" err="1" smtClean="0"/>
              <a:t>chiradeep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65545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Defining Cloud Computing (IAAS)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824731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lang="en-US" sz="2800" dirty="0" smtClean="0"/>
              <a:t>Agility</a:t>
            </a:r>
          </a:p>
          <a:p>
            <a:pPr lvl="1">
              <a:lnSpc>
                <a:spcPct val="120000"/>
              </a:lnSpc>
            </a:pPr>
            <a:r>
              <a:rPr lang="en-US" sz="2400" dirty="0" smtClean="0">
                <a:latin typeface="Helvetica Neue"/>
                <a:cs typeface="Helvetica Neue"/>
              </a:rPr>
              <a:t>Re-provision complex infrastructure topologies in minutes, not days</a:t>
            </a:r>
          </a:p>
          <a:p>
            <a:pPr>
              <a:lnSpc>
                <a:spcPct val="120000"/>
              </a:lnSpc>
            </a:pPr>
            <a:r>
              <a:rPr lang="en-US" sz="2800" dirty="0" smtClean="0"/>
              <a:t>API</a:t>
            </a:r>
          </a:p>
          <a:p>
            <a:pPr lvl="1">
              <a:lnSpc>
                <a:spcPct val="120000"/>
              </a:lnSpc>
            </a:pPr>
            <a:r>
              <a:rPr lang="en-US" sz="2400" dirty="0" smtClean="0">
                <a:latin typeface="Helvetica Neue"/>
                <a:cs typeface="Helvetica Neue"/>
              </a:rPr>
              <a:t>Automate complex infrastructure tasks</a:t>
            </a:r>
          </a:p>
          <a:p>
            <a:pPr>
              <a:lnSpc>
                <a:spcPct val="120000"/>
              </a:lnSpc>
            </a:pPr>
            <a:r>
              <a:rPr lang="en-US" sz="2800" dirty="0" smtClean="0"/>
              <a:t>Virtualization</a:t>
            </a:r>
          </a:p>
          <a:p>
            <a:pPr lvl="1">
              <a:lnSpc>
                <a:spcPct val="120000"/>
              </a:lnSpc>
            </a:pPr>
            <a:r>
              <a:rPr lang="en-US" sz="2400" dirty="0" smtClean="0">
                <a:latin typeface="Helvetica Neue"/>
                <a:cs typeface="Helvetica Neue"/>
              </a:rPr>
              <a:t>Enables workload mobility and load sharing</a:t>
            </a:r>
          </a:p>
          <a:p>
            <a:pPr>
              <a:lnSpc>
                <a:spcPct val="120000"/>
              </a:lnSpc>
            </a:pPr>
            <a:r>
              <a:rPr lang="en-US" sz="2800" dirty="0" smtClean="0"/>
              <a:t>Multi-tenancy</a:t>
            </a:r>
          </a:p>
          <a:p>
            <a:pPr lvl="1">
              <a:lnSpc>
                <a:spcPct val="120000"/>
              </a:lnSpc>
            </a:pPr>
            <a:r>
              <a:rPr lang="en-US" sz="2400" dirty="0" smtClean="0">
                <a:latin typeface="Helvetica Neue"/>
                <a:cs typeface="Helvetica Neue"/>
              </a:rPr>
              <a:t>Share resources and costs</a:t>
            </a:r>
          </a:p>
        </p:txBody>
      </p:sp>
    </p:spTree>
    <p:extLst>
      <p:ext uri="{BB962C8B-B14F-4D97-AF65-F5344CB8AC3E}">
        <p14:creationId xmlns:p14="http://schemas.microsoft.com/office/powerpoint/2010/main" val="652399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Defining Cloud Computing (IAAS)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719785"/>
            <a:ext cx="8229600" cy="4824731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sz="2800" dirty="0" smtClean="0"/>
              <a:t>Scalability</a:t>
            </a:r>
          </a:p>
          <a:p>
            <a:pPr lvl="1">
              <a:lnSpc>
                <a:spcPct val="120000"/>
              </a:lnSpc>
            </a:pPr>
            <a:r>
              <a:rPr lang="en-US" sz="2400" dirty="0" smtClean="0">
                <a:latin typeface="Helvetica Neue"/>
                <a:cs typeface="Helvetica Neue"/>
              </a:rPr>
              <a:t>Ability to consume resources limited by budget, not by infrastructure</a:t>
            </a:r>
          </a:p>
          <a:p>
            <a:pPr>
              <a:lnSpc>
                <a:spcPct val="120000"/>
              </a:lnSpc>
            </a:pPr>
            <a:r>
              <a:rPr lang="en-US" sz="2800" dirty="0" smtClean="0"/>
              <a:t>Elasticity</a:t>
            </a:r>
          </a:p>
          <a:p>
            <a:pPr lvl="1">
              <a:lnSpc>
                <a:spcPct val="120000"/>
              </a:lnSpc>
            </a:pPr>
            <a:r>
              <a:rPr lang="en-US" sz="2400" dirty="0" smtClean="0">
                <a:latin typeface="Helvetica Neue"/>
                <a:cs typeface="Helvetica Neue"/>
              </a:rPr>
              <a:t>Scale up and down on demand</a:t>
            </a:r>
          </a:p>
          <a:p>
            <a:pPr lvl="1">
              <a:lnSpc>
                <a:spcPct val="120000"/>
              </a:lnSpc>
            </a:pPr>
            <a:r>
              <a:rPr lang="en-US" sz="2400" dirty="0" smtClean="0">
                <a:latin typeface="Helvetica Neue"/>
                <a:cs typeface="Helvetica Neue"/>
              </a:rPr>
              <a:t>Reduce need to engineer for peak load</a:t>
            </a:r>
          </a:p>
          <a:p>
            <a:pPr>
              <a:lnSpc>
                <a:spcPct val="120000"/>
              </a:lnSpc>
            </a:pPr>
            <a:r>
              <a:rPr lang="en-US" sz="2800" dirty="0" smtClean="0"/>
              <a:t>Self-service</a:t>
            </a:r>
          </a:p>
          <a:p>
            <a:pPr lvl="1">
              <a:lnSpc>
                <a:spcPct val="120000"/>
              </a:lnSpc>
            </a:pPr>
            <a:r>
              <a:rPr lang="en-US" sz="2400" dirty="0" smtClean="0">
                <a:latin typeface="Helvetica Neue"/>
                <a:cs typeface="Helvetica Neue"/>
              </a:rPr>
              <a:t>No IT assistance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9902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Networking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4002"/>
          </a:xfrm>
        </p:spPr>
        <p:txBody>
          <a:bodyPr/>
          <a:lstStyle/>
          <a:p>
            <a:r>
              <a:rPr lang="en-US" sz="2800" dirty="0" smtClean="0"/>
              <a:t>Agile</a:t>
            </a:r>
          </a:p>
          <a:p>
            <a:pPr lvl="1"/>
            <a:r>
              <a:rPr lang="en-US" sz="2400" dirty="0" smtClean="0">
                <a:latin typeface="Helvetica Neue"/>
                <a:cs typeface="Helvetica Neue"/>
              </a:rPr>
              <a:t>Complex networking topologies created by non-network engineers</a:t>
            </a:r>
          </a:p>
          <a:p>
            <a:r>
              <a:rPr lang="en-US" sz="2800" dirty="0" smtClean="0"/>
              <a:t>API</a:t>
            </a:r>
          </a:p>
          <a:p>
            <a:pPr lvl="1"/>
            <a:r>
              <a:rPr lang="en-US" sz="2400" dirty="0" smtClean="0">
                <a:latin typeface="Helvetica Neue"/>
                <a:cs typeface="Helvetica Neue"/>
              </a:rPr>
              <a:t>Language to talk  with the network infrastructure layer (not CLI)</a:t>
            </a:r>
          </a:p>
          <a:p>
            <a:r>
              <a:rPr lang="en-US" sz="2800" dirty="0" smtClean="0"/>
              <a:t>Virtualization</a:t>
            </a:r>
          </a:p>
          <a:p>
            <a:pPr lvl="1"/>
            <a:r>
              <a:rPr lang="en-US" sz="2400" dirty="0" smtClean="0">
                <a:latin typeface="Helvetica Neue"/>
                <a:cs typeface="Helvetica Neue"/>
              </a:rPr>
              <a:t>Hypervisor-level switches work together with physical infrastructure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5002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Networking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4002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sz="2800" dirty="0" smtClean="0"/>
              <a:t>Scalability</a:t>
            </a:r>
          </a:p>
          <a:p>
            <a:pPr lvl="1">
              <a:lnSpc>
                <a:spcPct val="120000"/>
              </a:lnSpc>
            </a:pPr>
            <a:r>
              <a:rPr lang="en-US" sz="2400" dirty="0" smtClean="0">
                <a:latin typeface="Helvetica Neue"/>
                <a:cs typeface="Helvetica Neue"/>
              </a:rPr>
              <a:t>Usually means L3 in the physical infrastructure</a:t>
            </a:r>
          </a:p>
          <a:p>
            <a:pPr>
              <a:lnSpc>
                <a:spcPct val="120000"/>
              </a:lnSpc>
            </a:pPr>
            <a:r>
              <a:rPr lang="en-US" sz="2800" dirty="0" smtClean="0"/>
              <a:t>Elasticity</a:t>
            </a:r>
          </a:p>
          <a:p>
            <a:pPr lvl="1">
              <a:lnSpc>
                <a:spcPct val="120000"/>
              </a:lnSpc>
            </a:pPr>
            <a:r>
              <a:rPr lang="en-US" sz="2400" dirty="0" smtClean="0">
                <a:latin typeface="Helvetica Neue"/>
                <a:cs typeface="Helvetica Neue"/>
              </a:rPr>
              <a:t>Release resources when not in use</a:t>
            </a:r>
          </a:p>
          <a:p>
            <a:pPr lvl="1">
              <a:lnSpc>
                <a:spcPct val="120000"/>
              </a:lnSpc>
            </a:pPr>
            <a:r>
              <a:rPr lang="en-US" sz="2400" dirty="0" smtClean="0">
                <a:latin typeface="Helvetica Neue"/>
                <a:cs typeface="Helvetica Neue"/>
              </a:rPr>
              <a:t>Introduce new resources on demand</a:t>
            </a:r>
          </a:p>
          <a:p>
            <a:pPr>
              <a:lnSpc>
                <a:spcPct val="120000"/>
              </a:lnSpc>
            </a:pPr>
            <a:r>
              <a:rPr lang="en-US" sz="2800" dirty="0" smtClean="0"/>
              <a:t>Self-service</a:t>
            </a:r>
          </a:p>
          <a:p>
            <a:pPr lvl="1">
              <a:lnSpc>
                <a:spcPct val="120000"/>
              </a:lnSpc>
            </a:pPr>
            <a:r>
              <a:rPr lang="en-US" sz="2400" dirty="0" smtClean="0">
                <a:latin typeface="Helvetica Neue"/>
                <a:cs typeface="Helvetica Neue"/>
              </a:rPr>
              <a:t>Novices deploying, maintaining, troubleshooting virtual networks</a:t>
            </a:r>
            <a:endParaRPr lang="en-US" sz="2400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7079403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IAAS + SDN – made for each other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SDN enables agility</a:t>
            </a:r>
          </a:p>
          <a:p>
            <a:pPr lvl="1"/>
            <a:r>
              <a:rPr lang="en-US" dirty="0" smtClean="0"/>
              <a:t>API to controller enables easy changes to networks</a:t>
            </a:r>
          </a:p>
          <a:p>
            <a:r>
              <a:rPr lang="en-US" dirty="0" smtClean="0"/>
              <a:t>SDN works with virtualization / </a:t>
            </a:r>
            <a:r>
              <a:rPr lang="en-US" dirty="0" err="1" smtClean="0"/>
              <a:t>vSwitches</a:t>
            </a:r>
            <a:endParaRPr lang="en-US" dirty="0" smtClean="0"/>
          </a:p>
          <a:p>
            <a:pPr lvl="1"/>
            <a:r>
              <a:rPr lang="en-US" dirty="0" smtClean="0"/>
              <a:t>Typical of most SDN controllers</a:t>
            </a:r>
          </a:p>
          <a:p>
            <a:r>
              <a:rPr lang="en-US" dirty="0" smtClean="0"/>
              <a:t>SDN controllers are designed for large scale</a:t>
            </a:r>
          </a:p>
          <a:p>
            <a:r>
              <a:rPr lang="en-US" dirty="0" smtClean="0"/>
              <a:t>SDN enables virtual networking</a:t>
            </a:r>
          </a:p>
          <a:p>
            <a:pPr lvl="1"/>
            <a:r>
              <a:rPr lang="en-US" dirty="0" smtClean="0"/>
              <a:t>The illusion of isolated networks on top of shared physical infrastructure</a:t>
            </a:r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807945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SDN </a:t>
            </a:r>
            <a:r>
              <a:rPr lang="en-US" dirty="0" smtClean="0"/>
              <a:t>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9565"/>
          </a:xfrm>
        </p:spPr>
        <p:txBody>
          <a:bodyPr/>
          <a:lstStyle/>
          <a:p>
            <a:r>
              <a:rPr lang="en-US" dirty="0" smtClean="0"/>
              <a:t>Discovery of virtual address -&gt; physical address mapping</a:t>
            </a:r>
          </a:p>
          <a:p>
            <a:pPr lvl="1"/>
            <a:r>
              <a:rPr lang="en-US" dirty="0" err="1" smtClean="0">
                <a:latin typeface="Helvetica Neue"/>
                <a:cs typeface="Helvetica Neue"/>
              </a:rPr>
              <a:t>VxLAN</a:t>
            </a:r>
            <a:r>
              <a:rPr lang="en-US" dirty="0" smtClean="0">
                <a:latin typeface="Helvetica Neue"/>
                <a:cs typeface="Helvetica Neue"/>
              </a:rPr>
              <a:t> = multicast</a:t>
            </a:r>
          </a:p>
          <a:p>
            <a:pPr lvl="1"/>
            <a:r>
              <a:rPr lang="en-US" dirty="0" smtClean="0">
                <a:latin typeface="Helvetica Neue"/>
                <a:cs typeface="Helvetica Neue"/>
              </a:rPr>
              <a:t>GRE = programmed by control plane</a:t>
            </a:r>
          </a:p>
          <a:p>
            <a:pPr lvl="1"/>
            <a:r>
              <a:rPr lang="en-US" dirty="0" smtClean="0">
                <a:latin typeface="Helvetica Neue"/>
                <a:cs typeface="Helvetica Neue"/>
              </a:rPr>
              <a:t>L3 isolation = no mapping, no discovery</a:t>
            </a:r>
          </a:p>
        </p:txBody>
      </p:sp>
    </p:spTree>
    <p:extLst>
      <p:ext uri="{BB962C8B-B14F-4D97-AF65-F5344CB8AC3E}">
        <p14:creationId xmlns:p14="http://schemas.microsoft.com/office/powerpoint/2010/main" val="34786149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SDN </a:t>
            </a:r>
            <a:r>
              <a:rPr lang="en-US" dirty="0" smtClean="0"/>
              <a:t>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9565"/>
          </a:xfrm>
        </p:spPr>
        <p:txBody>
          <a:bodyPr/>
          <a:lstStyle/>
          <a:p>
            <a:r>
              <a:rPr lang="en-US" dirty="0" smtClean="0"/>
              <a:t>State maintenance</a:t>
            </a:r>
          </a:p>
          <a:p>
            <a:pPr lvl="1"/>
            <a:r>
              <a:rPr lang="en-US" dirty="0" smtClean="0">
                <a:latin typeface="Helvetica Neue"/>
                <a:cs typeface="Helvetica Neue"/>
              </a:rPr>
              <a:t>Large number of endpoints + flows</a:t>
            </a:r>
          </a:p>
          <a:p>
            <a:pPr lvl="1"/>
            <a:r>
              <a:rPr lang="en-US" dirty="0" smtClean="0">
                <a:latin typeface="Helvetica Neue"/>
                <a:cs typeface="Helvetica Neue"/>
              </a:rPr>
              <a:t>High arrival rate of new flows</a:t>
            </a:r>
          </a:p>
          <a:p>
            <a:pPr lvl="1"/>
            <a:r>
              <a:rPr lang="en-US" dirty="0" smtClean="0">
                <a:latin typeface="Helvetica Neue"/>
                <a:cs typeface="Helvetica Neue"/>
              </a:rPr>
              <a:t>Needs fast and scalable storage and processing</a:t>
            </a:r>
          </a:p>
          <a:p>
            <a:pPr lvl="1"/>
            <a:r>
              <a:rPr lang="en-US" dirty="0" smtClean="0">
                <a:latin typeface="Helvetica Neue"/>
                <a:cs typeface="Helvetica Neue"/>
              </a:rPr>
              <a:t>Differentiator between vendors</a:t>
            </a:r>
          </a:p>
        </p:txBody>
      </p:sp>
    </p:spTree>
    <p:extLst>
      <p:ext uri="{BB962C8B-B14F-4D97-AF65-F5344CB8AC3E}">
        <p14:creationId xmlns:p14="http://schemas.microsoft.com/office/powerpoint/2010/main" val="32288375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SDN </a:t>
            </a:r>
            <a:r>
              <a:rPr lang="en-US" dirty="0" smtClean="0"/>
              <a:t>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9565"/>
          </a:xfrm>
        </p:spPr>
        <p:txBody>
          <a:bodyPr/>
          <a:lstStyle/>
          <a:p>
            <a:r>
              <a:rPr lang="en-US" dirty="0" smtClean="0"/>
              <a:t>L4-L7</a:t>
            </a:r>
          </a:p>
          <a:p>
            <a:pPr lvl="1"/>
            <a:r>
              <a:rPr lang="en-US" dirty="0" smtClean="0">
                <a:latin typeface="Helvetica Neue"/>
                <a:cs typeface="Helvetica Neue"/>
              </a:rPr>
              <a:t>Service insertion and orchestration</a:t>
            </a:r>
            <a:endParaRPr lang="en-US" dirty="0">
              <a:latin typeface="Helvetica Neue"/>
              <a:cs typeface="Helvetica Neue"/>
            </a:endParaRPr>
          </a:p>
          <a:p>
            <a:pPr lvl="1"/>
            <a:r>
              <a:rPr lang="en-US" dirty="0" smtClean="0">
                <a:latin typeface="Helvetica Neue"/>
                <a:cs typeface="Helvetica Neue"/>
              </a:rPr>
              <a:t>How do endpoints get services such as </a:t>
            </a:r>
          </a:p>
          <a:p>
            <a:pPr lvl="2"/>
            <a:r>
              <a:rPr lang="en-US" dirty="0" smtClean="0">
                <a:latin typeface="Helvetica Neue"/>
                <a:cs typeface="Helvetica Neue"/>
              </a:rPr>
              <a:t>Firewall</a:t>
            </a:r>
          </a:p>
          <a:p>
            <a:pPr lvl="2"/>
            <a:r>
              <a:rPr lang="en-US" dirty="0" smtClean="0">
                <a:latin typeface="Helvetica Neue"/>
                <a:cs typeface="Helvetica Neue"/>
              </a:rPr>
              <a:t>Load balancers</a:t>
            </a:r>
          </a:p>
          <a:p>
            <a:pPr lvl="2"/>
            <a:r>
              <a:rPr lang="en-US" dirty="0" smtClean="0">
                <a:latin typeface="Helvetica Neue"/>
                <a:cs typeface="Helvetica Neue"/>
              </a:rPr>
              <a:t>IDS/IPS</a:t>
            </a:r>
          </a:p>
          <a:p>
            <a:pPr lvl="1"/>
            <a:r>
              <a:rPr lang="en-US" dirty="0" smtClean="0">
                <a:latin typeface="Helvetica Neue"/>
                <a:cs typeface="Helvetica Neue"/>
              </a:rPr>
              <a:t>Service levels and performance</a:t>
            </a:r>
          </a:p>
          <a:p>
            <a:pPr lvl="1"/>
            <a:r>
              <a:rPr lang="en-US" dirty="0" smtClean="0">
                <a:latin typeface="Helvetica Neue"/>
                <a:cs typeface="Helvetica Neue"/>
              </a:rPr>
              <a:t>Service Chaining</a:t>
            </a:r>
          </a:p>
        </p:txBody>
      </p:sp>
    </p:spTree>
    <p:extLst>
      <p:ext uri="{BB962C8B-B14F-4D97-AF65-F5344CB8AC3E}">
        <p14:creationId xmlns:p14="http://schemas.microsoft.com/office/powerpoint/2010/main" val="10009928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/>
          <p:cNvSpPr>
            <a:spLocks noGrp="1"/>
          </p:cNvSpPr>
          <p:nvPr>
            <p:ph type="title"/>
          </p:nvPr>
        </p:nvSpPr>
        <p:spPr>
          <a:xfrm>
            <a:off x="315913" y="14288"/>
            <a:ext cx="7351712" cy="695325"/>
          </a:xfrm>
        </p:spPr>
        <p:txBody>
          <a:bodyPr/>
          <a:lstStyle/>
          <a:p>
            <a:pPr eaLnBrk="1" hangingPunct="1"/>
            <a:r>
              <a:rPr lang="en-US" sz="3200" dirty="0" smtClean="0">
                <a:solidFill>
                  <a:srgbClr val="000000"/>
                </a:solidFill>
              </a:rPr>
              <a:t>Network Virtualization in IAAS</a:t>
            </a:r>
            <a:endParaRPr lang="en-US" sz="3200" dirty="0">
              <a:solidFill>
                <a:srgbClr val="000000"/>
              </a:solidFill>
            </a:endParaRPr>
          </a:p>
        </p:txBody>
      </p:sp>
      <p:sp>
        <p:nvSpPr>
          <p:cNvPr id="47106" name="Rectangle 24"/>
          <p:cNvSpPr>
            <a:spLocks noChangeArrowheads="1"/>
          </p:cNvSpPr>
          <p:nvPr/>
        </p:nvSpPr>
        <p:spPr bwMode="auto">
          <a:xfrm>
            <a:off x="0" y="-153988"/>
            <a:ext cx="184150" cy="307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 sz="1400" dirty="0">
              <a:latin typeface="Helvetica Neue Medium"/>
            </a:endParaRPr>
          </a:p>
        </p:txBody>
      </p:sp>
      <p:sp>
        <p:nvSpPr>
          <p:cNvPr id="47107" name="AutoShape 23"/>
          <p:cNvSpPr>
            <a:spLocks noChangeAspect="1" noChangeArrowheads="1" noTextEdit="1"/>
          </p:cNvSpPr>
          <p:nvPr/>
        </p:nvSpPr>
        <p:spPr bwMode="auto">
          <a:xfrm>
            <a:off x="762000" y="1676400"/>
            <a:ext cx="6858000" cy="359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Helvetica Neue Medium"/>
            </a:endParaRPr>
          </a:p>
        </p:txBody>
      </p:sp>
      <p:sp>
        <p:nvSpPr>
          <p:cNvPr id="47108" name="Rectangle 20"/>
          <p:cNvSpPr>
            <a:spLocks noChangeArrowheads="1"/>
          </p:cNvSpPr>
          <p:nvPr/>
        </p:nvSpPr>
        <p:spPr bwMode="auto">
          <a:xfrm>
            <a:off x="6581775" y="1373188"/>
            <a:ext cx="695325" cy="492125"/>
          </a:xfrm>
          <a:prstGeom prst="rect">
            <a:avLst/>
          </a:prstGeom>
          <a:solidFill>
            <a:srgbClr val="4F81B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/>
          <a:lstStyle/>
          <a:p>
            <a:pPr algn="ctr" eaLnBrk="0" hangingPunct="0"/>
            <a:r>
              <a:rPr lang="en-US" sz="1200" dirty="0">
                <a:solidFill>
                  <a:srgbClr val="FFFFFF"/>
                </a:solidFill>
                <a:latin typeface="Helvetica Neue Medium"/>
                <a:ea typeface="SimSun" charset="0"/>
                <a:cs typeface="SimSun" charset="0"/>
              </a:rPr>
              <a:t>Tenant 1 VM 1</a:t>
            </a:r>
            <a:endParaRPr lang="en-US" sz="2800" dirty="0">
              <a:latin typeface="Helvetica Neue Medium"/>
              <a:ea typeface="SimSun" charset="0"/>
              <a:cs typeface="SimSun" charset="0"/>
            </a:endParaRPr>
          </a:p>
        </p:txBody>
      </p:sp>
      <p:sp>
        <p:nvSpPr>
          <p:cNvPr id="47109" name="Rectangle 19"/>
          <p:cNvSpPr>
            <a:spLocks noChangeArrowheads="1"/>
          </p:cNvSpPr>
          <p:nvPr/>
        </p:nvSpPr>
        <p:spPr bwMode="auto">
          <a:xfrm>
            <a:off x="6581775" y="2068513"/>
            <a:ext cx="695325" cy="492125"/>
          </a:xfrm>
          <a:prstGeom prst="rect">
            <a:avLst/>
          </a:prstGeom>
          <a:solidFill>
            <a:srgbClr val="4F81B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/>
          <a:lstStyle/>
          <a:p>
            <a:pPr algn="ctr" eaLnBrk="0" hangingPunct="0"/>
            <a:r>
              <a:rPr lang="en-US" sz="1200" dirty="0">
                <a:solidFill>
                  <a:srgbClr val="FFFFFF"/>
                </a:solidFill>
                <a:latin typeface="Helvetica Neue Medium"/>
                <a:ea typeface="SimSun" charset="0"/>
                <a:cs typeface="SimSun" charset="0"/>
              </a:rPr>
              <a:t>Tenant 1 VM 2</a:t>
            </a:r>
            <a:endParaRPr lang="en-US" sz="2800" dirty="0">
              <a:latin typeface="Helvetica Neue Medium"/>
              <a:ea typeface="SimSun" charset="0"/>
              <a:cs typeface="SimSun" charset="0"/>
            </a:endParaRPr>
          </a:p>
        </p:txBody>
      </p:sp>
      <p:sp>
        <p:nvSpPr>
          <p:cNvPr id="47110" name="Rectangle 18"/>
          <p:cNvSpPr>
            <a:spLocks noChangeArrowheads="1"/>
          </p:cNvSpPr>
          <p:nvPr/>
        </p:nvSpPr>
        <p:spPr bwMode="auto">
          <a:xfrm>
            <a:off x="6581775" y="2760663"/>
            <a:ext cx="695325" cy="490537"/>
          </a:xfrm>
          <a:prstGeom prst="rect">
            <a:avLst/>
          </a:prstGeom>
          <a:solidFill>
            <a:srgbClr val="4F81B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/>
          <a:lstStyle/>
          <a:p>
            <a:pPr algn="ctr" eaLnBrk="0" hangingPunct="0"/>
            <a:r>
              <a:rPr lang="en-US" sz="1200" dirty="0">
                <a:solidFill>
                  <a:srgbClr val="FFFFFF"/>
                </a:solidFill>
                <a:latin typeface="Helvetica Neue Medium"/>
                <a:ea typeface="SimSun" charset="0"/>
                <a:cs typeface="SimSun" charset="0"/>
              </a:rPr>
              <a:t>Tenant 1 VM 3</a:t>
            </a:r>
            <a:endParaRPr lang="en-US" sz="2800" dirty="0">
              <a:latin typeface="Helvetica Neue Medium"/>
              <a:ea typeface="SimSun" charset="0"/>
              <a:cs typeface="SimSun" charset="0"/>
            </a:endParaRPr>
          </a:p>
        </p:txBody>
      </p:sp>
      <p:sp>
        <p:nvSpPr>
          <p:cNvPr id="47111" name="Rectangle 17"/>
          <p:cNvSpPr>
            <a:spLocks noChangeArrowheads="1"/>
          </p:cNvSpPr>
          <p:nvPr/>
        </p:nvSpPr>
        <p:spPr bwMode="auto">
          <a:xfrm>
            <a:off x="6581775" y="3449638"/>
            <a:ext cx="695325" cy="492125"/>
          </a:xfrm>
          <a:prstGeom prst="rect">
            <a:avLst/>
          </a:prstGeom>
          <a:solidFill>
            <a:srgbClr val="4F81B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/>
          <a:lstStyle/>
          <a:p>
            <a:pPr algn="ctr" eaLnBrk="0" hangingPunct="0"/>
            <a:r>
              <a:rPr lang="en-US" sz="1200" dirty="0">
                <a:solidFill>
                  <a:srgbClr val="FFFFFF"/>
                </a:solidFill>
                <a:latin typeface="Helvetica Neue Medium"/>
                <a:ea typeface="SimSun" charset="0"/>
                <a:cs typeface="SimSun" charset="0"/>
              </a:rPr>
              <a:t>Tenant 1 VM 4</a:t>
            </a:r>
            <a:endParaRPr lang="en-US" sz="2800" dirty="0">
              <a:latin typeface="Helvetica Neue Medium"/>
              <a:ea typeface="SimSun" charset="0"/>
              <a:cs typeface="SimSun" charset="0"/>
            </a:endParaRPr>
          </a:p>
        </p:txBody>
      </p:sp>
      <p:cxnSp>
        <p:nvCxnSpPr>
          <p:cNvPr id="47112" name="AutoShape 16"/>
          <p:cNvCxnSpPr>
            <a:cxnSpLocks noChangeShapeType="1"/>
          </p:cNvCxnSpPr>
          <p:nvPr/>
        </p:nvCxnSpPr>
        <p:spPr bwMode="auto">
          <a:xfrm>
            <a:off x="5935663" y="1277938"/>
            <a:ext cx="0" cy="2595562"/>
          </a:xfrm>
          <a:prstGeom prst="straightConnector1">
            <a:avLst/>
          </a:prstGeom>
          <a:noFill/>
          <a:ln w="9525">
            <a:solidFill>
              <a:srgbClr val="4F81B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113" name="AutoShape 15"/>
          <p:cNvCxnSpPr>
            <a:cxnSpLocks noChangeShapeType="1"/>
          </p:cNvCxnSpPr>
          <p:nvPr/>
        </p:nvCxnSpPr>
        <p:spPr bwMode="auto">
          <a:xfrm>
            <a:off x="3143250" y="1619250"/>
            <a:ext cx="0" cy="3781425"/>
          </a:xfrm>
          <a:prstGeom prst="straightConnector1">
            <a:avLst/>
          </a:prstGeom>
          <a:noFill/>
          <a:ln w="9525">
            <a:solidFill>
              <a:srgbClr val="1F497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114" name="AutoShape 14"/>
          <p:cNvCxnSpPr>
            <a:cxnSpLocks noChangeShapeType="1"/>
          </p:cNvCxnSpPr>
          <p:nvPr/>
        </p:nvCxnSpPr>
        <p:spPr bwMode="auto">
          <a:xfrm flipH="1">
            <a:off x="5934075" y="1620838"/>
            <a:ext cx="647700" cy="1587"/>
          </a:xfrm>
          <a:prstGeom prst="straightConnector1">
            <a:avLst/>
          </a:prstGeom>
          <a:noFill/>
          <a:ln w="9525">
            <a:solidFill>
              <a:srgbClr val="4F81B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115" name="AutoShape 13"/>
          <p:cNvCxnSpPr>
            <a:cxnSpLocks noChangeShapeType="1"/>
          </p:cNvCxnSpPr>
          <p:nvPr/>
        </p:nvCxnSpPr>
        <p:spPr bwMode="auto">
          <a:xfrm flipH="1">
            <a:off x="5934075" y="2316163"/>
            <a:ext cx="647700" cy="1587"/>
          </a:xfrm>
          <a:prstGeom prst="straightConnector1">
            <a:avLst/>
          </a:prstGeom>
          <a:noFill/>
          <a:ln w="9525">
            <a:solidFill>
              <a:srgbClr val="4F81B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116" name="AutoShape 12"/>
          <p:cNvCxnSpPr>
            <a:cxnSpLocks noChangeShapeType="1"/>
          </p:cNvCxnSpPr>
          <p:nvPr/>
        </p:nvCxnSpPr>
        <p:spPr bwMode="auto">
          <a:xfrm flipH="1">
            <a:off x="5934075" y="3021013"/>
            <a:ext cx="647700" cy="1587"/>
          </a:xfrm>
          <a:prstGeom prst="straightConnector1">
            <a:avLst/>
          </a:prstGeom>
          <a:noFill/>
          <a:ln w="9525">
            <a:solidFill>
              <a:srgbClr val="4F81B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117" name="AutoShape 11"/>
          <p:cNvCxnSpPr>
            <a:cxnSpLocks noChangeShapeType="1"/>
          </p:cNvCxnSpPr>
          <p:nvPr/>
        </p:nvCxnSpPr>
        <p:spPr bwMode="auto">
          <a:xfrm flipH="1">
            <a:off x="5934075" y="3697288"/>
            <a:ext cx="647700" cy="1587"/>
          </a:xfrm>
          <a:prstGeom prst="straightConnector1">
            <a:avLst/>
          </a:prstGeom>
          <a:noFill/>
          <a:ln w="9525">
            <a:solidFill>
              <a:srgbClr val="4F81B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118" name="AutoShape 10"/>
          <p:cNvCxnSpPr>
            <a:cxnSpLocks noChangeShapeType="1"/>
          </p:cNvCxnSpPr>
          <p:nvPr/>
        </p:nvCxnSpPr>
        <p:spPr bwMode="auto">
          <a:xfrm flipH="1">
            <a:off x="4953000" y="2316163"/>
            <a:ext cx="1189038" cy="1587"/>
          </a:xfrm>
          <a:prstGeom prst="straightConnector1">
            <a:avLst/>
          </a:prstGeom>
          <a:noFill/>
          <a:ln w="9525">
            <a:solidFill>
              <a:srgbClr val="4F81B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524" name="Text Box 4"/>
          <p:cNvSpPr txBox="1">
            <a:spLocks noChangeArrowheads="1"/>
          </p:cNvSpPr>
          <p:nvPr/>
        </p:nvSpPr>
        <p:spPr bwMode="auto">
          <a:xfrm>
            <a:off x="5314950" y="890588"/>
            <a:ext cx="27670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latin typeface="Helvetica Neue Medium"/>
                <a:ea typeface="SimSun" pitchFamily="2" charset="-122"/>
                <a:cs typeface="Times New Roman" pitchFamily="18" charset="0"/>
              </a:rPr>
              <a:t>Tenant  1 Virtual </a:t>
            </a:r>
            <a:r>
              <a:rPr lang="en-US" sz="1200" dirty="0">
                <a:latin typeface="Helvetica Neue Medium"/>
                <a:ea typeface="SimSun" pitchFamily="2" charset="-122"/>
                <a:cs typeface="Times New Roman" pitchFamily="18" charset="0"/>
              </a:rPr>
              <a:t>Network </a:t>
            </a:r>
            <a:r>
              <a:rPr lang="en-US" sz="1200" dirty="0" smtClean="0">
                <a:latin typeface="Helvetica Neue Medium"/>
                <a:ea typeface="SimSun" pitchFamily="2" charset="-122"/>
                <a:cs typeface="Times New Roman" pitchFamily="18" charset="0"/>
              </a:rPr>
              <a:t>10.1.1.0/24</a:t>
            </a:r>
            <a:endParaRPr lang="en-US" sz="1050" dirty="0">
              <a:ea typeface="SimSun" pitchFamily="2" charset="-122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21525" name="Text Box 3"/>
          <p:cNvSpPr txBox="1">
            <a:spLocks noChangeArrowheads="1"/>
          </p:cNvSpPr>
          <p:nvPr/>
        </p:nvSpPr>
        <p:spPr bwMode="auto">
          <a:xfrm>
            <a:off x="4765675" y="1524000"/>
            <a:ext cx="1350963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Helvetica Neue Medium"/>
                <a:ea typeface="SimSun" pitchFamily="2" charset="-122"/>
                <a:cs typeface="Times New Roman" pitchFamily="18" charset="0"/>
              </a:rPr>
              <a:t>Gateway address 10.1.1.1</a:t>
            </a:r>
            <a:endParaRPr lang="en-US" sz="1050" dirty="0">
              <a:ea typeface="SimSun" pitchFamily="2" charset="-122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21528" name="Text Box 3"/>
          <p:cNvSpPr txBox="1">
            <a:spLocks noChangeArrowheads="1"/>
          </p:cNvSpPr>
          <p:nvPr/>
        </p:nvSpPr>
        <p:spPr bwMode="auto">
          <a:xfrm>
            <a:off x="7281863" y="1390650"/>
            <a:ext cx="1076325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latin typeface="Helvetica Neue Medium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1200" dirty="0">
                <a:latin typeface="Helvetica Neue Medium"/>
                <a:ea typeface="SimSun" pitchFamily="2" charset="-122"/>
                <a:cs typeface="Times New Roman" pitchFamily="18" charset="0"/>
              </a:rPr>
              <a:t>10.1.1.2</a:t>
            </a:r>
            <a:endParaRPr lang="en-US" sz="1050" dirty="0">
              <a:ea typeface="SimSun" pitchFamily="2" charset="-122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21529" name="Text Box 3"/>
          <p:cNvSpPr txBox="1">
            <a:spLocks noChangeArrowheads="1"/>
          </p:cNvSpPr>
          <p:nvPr/>
        </p:nvSpPr>
        <p:spPr bwMode="auto">
          <a:xfrm>
            <a:off x="7258050" y="2068513"/>
            <a:ext cx="1076325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latin typeface="Helvetica Neue Medium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1200" dirty="0">
                <a:latin typeface="Helvetica Neue Medium"/>
                <a:ea typeface="SimSun" pitchFamily="2" charset="-122"/>
                <a:cs typeface="Times New Roman" pitchFamily="18" charset="0"/>
              </a:rPr>
              <a:t>10.1.1.3</a:t>
            </a:r>
            <a:endParaRPr lang="en-US" sz="1050" dirty="0">
              <a:ea typeface="SimSun" pitchFamily="2" charset="-122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21530" name="Text Box 3"/>
          <p:cNvSpPr txBox="1">
            <a:spLocks noChangeArrowheads="1"/>
          </p:cNvSpPr>
          <p:nvPr/>
        </p:nvSpPr>
        <p:spPr bwMode="auto">
          <a:xfrm>
            <a:off x="7204075" y="2773363"/>
            <a:ext cx="1076325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latin typeface="Helvetica Neue Medium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1200" dirty="0">
                <a:latin typeface="Helvetica Neue Medium"/>
                <a:ea typeface="SimSun" pitchFamily="2" charset="-122"/>
                <a:cs typeface="Times New Roman" pitchFamily="18" charset="0"/>
              </a:rPr>
              <a:t>10.1.1.4</a:t>
            </a:r>
            <a:endParaRPr lang="en-US" sz="1050" dirty="0">
              <a:ea typeface="SimSun" pitchFamily="2" charset="-122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21531" name="Text Box 3"/>
          <p:cNvSpPr txBox="1">
            <a:spLocks noChangeArrowheads="1"/>
          </p:cNvSpPr>
          <p:nvPr/>
        </p:nvSpPr>
        <p:spPr bwMode="auto">
          <a:xfrm>
            <a:off x="7258050" y="3459163"/>
            <a:ext cx="1076325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latin typeface="Helvetica Neue Medium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1200" dirty="0">
                <a:latin typeface="Helvetica Neue Medium"/>
                <a:ea typeface="SimSun" pitchFamily="2" charset="-122"/>
                <a:cs typeface="Times New Roman" pitchFamily="18" charset="0"/>
              </a:rPr>
              <a:t>10.1.1.5</a:t>
            </a:r>
            <a:endParaRPr lang="en-US" sz="1050" dirty="0">
              <a:ea typeface="SimSun" pitchFamily="2" charset="-122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50" name="Cloud 49"/>
          <p:cNvSpPr/>
          <p:nvPr/>
        </p:nvSpPr>
        <p:spPr>
          <a:xfrm>
            <a:off x="184150" y="2640013"/>
            <a:ext cx="1697170" cy="382587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Helvetica Neue Medium"/>
              </a:rPr>
              <a:t>Internet</a:t>
            </a:r>
          </a:p>
        </p:txBody>
      </p:sp>
    </p:spTree>
    <p:extLst>
      <p:ext uri="{BB962C8B-B14F-4D97-AF65-F5344CB8AC3E}">
        <p14:creationId xmlns:p14="http://schemas.microsoft.com/office/powerpoint/2010/main" val="260052159"/>
      </p:ext>
    </p:extLst>
  </p:cSld>
  <p:clrMapOvr>
    <a:masterClrMapping/>
  </p:clrMapOvr>
  <p:transition xmlns:p14="http://schemas.microsoft.com/office/powerpoint/2010/main" spd="slow" advTm="5000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/>
          <p:cNvSpPr>
            <a:spLocks noGrp="1"/>
          </p:cNvSpPr>
          <p:nvPr>
            <p:ph type="title"/>
          </p:nvPr>
        </p:nvSpPr>
        <p:spPr>
          <a:xfrm>
            <a:off x="315913" y="14288"/>
            <a:ext cx="7351712" cy="695325"/>
          </a:xfrm>
        </p:spPr>
        <p:txBody>
          <a:bodyPr/>
          <a:lstStyle/>
          <a:p>
            <a:r>
              <a:rPr lang="en-US" sz="3200" dirty="0" smtClean="0">
                <a:solidFill>
                  <a:srgbClr val="000000"/>
                </a:solidFill>
              </a:rPr>
              <a:t>Network Virtualization in IAAS</a:t>
            </a:r>
            <a:endParaRPr lang="en-US" sz="3200" dirty="0">
              <a:solidFill>
                <a:srgbClr val="000000"/>
              </a:solidFill>
            </a:endParaRPr>
          </a:p>
        </p:txBody>
      </p:sp>
      <p:sp>
        <p:nvSpPr>
          <p:cNvPr id="49154" name="Rectangle 24"/>
          <p:cNvSpPr>
            <a:spLocks noChangeArrowheads="1"/>
          </p:cNvSpPr>
          <p:nvPr/>
        </p:nvSpPr>
        <p:spPr bwMode="auto">
          <a:xfrm>
            <a:off x="0" y="-153988"/>
            <a:ext cx="184150" cy="307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 sz="1400" dirty="0">
              <a:latin typeface="Helvetica Neue Medium"/>
            </a:endParaRPr>
          </a:p>
        </p:txBody>
      </p:sp>
      <p:sp>
        <p:nvSpPr>
          <p:cNvPr id="49155" name="AutoShape 23"/>
          <p:cNvSpPr>
            <a:spLocks noChangeAspect="1" noChangeArrowheads="1" noTextEdit="1"/>
          </p:cNvSpPr>
          <p:nvPr/>
        </p:nvSpPr>
        <p:spPr bwMode="auto">
          <a:xfrm>
            <a:off x="762000" y="1676400"/>
            <a:ext cx="6858000" cy="359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Helvetica Neue Medium"/>
            </a:endParaRPr>
          </a:p>
        </p:txBody>
      </p:sp>
      <p:sp>
        <p:nvSpPr>
          <p:cNvPr id="49156" name="Rectangle 20"/>
          <p:cNvSpPr>
            <a:spLocks noChangeArrowheads="1"/>
          </p:cNvSpPr>
          <p:nvPr/>
        </p:nvSpPr>
        <p:spPr bwMode="auto">
          <a:xfrm>
            <a:off x="6581775" y="1373188"/>
            <a:ext cx="695325" cy="492125"/>
          </a:xfrm>
          <a:prstGeom prst="rect">
            <a:avLst/>
          </a:prstGeom>
          <a:solidFill>
            <a:srgbClr val="4F81B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/>
          <a:lstStyle/>
          <a:p>
            <a:pPr algn="ctr" eaLnBrk="0" hangingPunct="0"/>
            <a:r>
              <a:rPr lang="en-US" sz="1200" dirty="0">
                <a:solidFill>
                  <a:srgbClr val="FFFFFF"/>
                </a:solidFill>
                <a:latin typeface="Helvetica Neue Medium"/>
                <a:ea typeface="SimSun" charset="0"/>
                <a:cs typeface="SimSun" charset="0"/>
              </a:rPr>
              <a:t>Tenant 1 VM 1</a:t>
            </a:r>
            <a:endParaRPr lang="en-US" sz="2800" dirty="0">
              <a:latin typeface="Helvetica Neue Medium"/>
              <a:ea typeface="SimSun" charset="0"/>
              <a:cs typeface="SimSun" charset="0"/>
            </a:endParaRPr>
          </a:p>
        </p:txBody>
      </p:sp>
      <p:sp>
        <p:nvSpPr>
          <p:cNvPr id="49157" name="Rectangle 19"/>
          <p:cNvSpPr>
            <a:spLocks noChangeArrowheads="1"/>
          </p:cNvSpPr>
          <p:nvPr/>
        </p:nvSpPr>
        <p:spPr bwMode="auto">
          <a:xfrm>
            <a:off x="6581775" y="2068513"/>
            <a:ext cx="695325" cy="492125"/>
          </a:xfrm>
          <a:prstGeom prst="rect">
            <a:avLst/>
          </a:prstGeom>
          <a:solidFill>
            <a:srgbClr val="4F81B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/>
          <a:lstStyle/>
          <a:p>
            <a:pPr algn="ctr" eaLnBrk="0" hangingPunct="0"/>
            <a:r>
              <a:rPr lang="en-US" sz="1200" dirty="0">
                <a:solidFill>
                  <a:srgbClr val="FFFFFF"/>
                </a:solidFill>
                <a:latin typeface="Helvetica Neue Medium"/>
                <a:ea typeface="SimSun" charset="0"/>
                <a:cs typeface="SimSun" charset="0"/>
              </a:rPr>
              <a:t>Tenant 1 VM 2</a:t>
            </a:r>
            <a:endParaRPr lang="en-US" sz="2800" dirty="0">
              <a:latin typeface="Helvetica Neue Medium"/>
              <a:ea typeface="SimSun" charset="0"/>
              <a:cs typeface="SimSun" charset="0"/>
            </a:endParaRPr>
          </a:p>
        </p:txBody>
      </p:sp>
      <p:sp>
        <p:nvSpPr>
          <p:cNvPr id="49158" name="Rectangle 18"/>
          <p:cNvSpPr>
            <a:spLocks noChangeArrowheads="1"/>
          </p:cNvSpPr>
          <p:nvPr/>
        </p:nvSpPr>
        <p:spPr bwMode="auto">
          <a:xfrm>
            <a:off x="6581775" y="2760663"/>
            <a:ext cx="695325" cy="490537"/>
          </a:xfrm>
          <a:prstGeom prst="rect">
            <a:avLst/>
          </a:prstGeom>
          <a:solidFill>
            <a:srgbClr val="4F81B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/>
          <a:lstStyle/>
          <a:p>
            <a:pPr algn="ctr" eaLnBrk="0" hangingPunct="0"/>
            <a:r>
              <a:rPr lang="en-US" sz="1200" dirty="0">
                <a:solidFill>
                  <a:srgbClr val="FFFFFF"/>
                </a:solidFill>
                <a:latin typeface="Helvetica Neue Medium"/>
                <a:ea typeface="SimSun" charset="0"/>
                <a:cs typeface="SimSun" charset="0"/>
              </a:rPr>
              <a:t>Tenant 1 VM 3</a:t>
            </a:r>
            <a:endParaRPr lang="en-US" sz="2800" dirty="0">
              <a:latin typeface="Helvetica Neue Medium"/>
              <a:ea typeface="SimSun" charset="0"/>
              <a:cs typeface="SimSun" charset="0"/>
            </a:endParaRPr>
          </a:p>
        </p:txBody>
      </p:sp>
      <p:sp>
        <p:nvSpPr>
          <p:cNvPr id="49159" name="Rectangle 17"/>
          <p:cNvSpPr>
            <a:spLocks noChangeArrowheads="1"/>
          </p:cNvSpPr>
          <p:nvPr/>
        </p:nvSpPr>
        <p:spPr bwMode="auto">
          <a:xfrm>
            <a:off x="6581775" y="3449638"/>
            <a:ext cx="695325" cy="492125"/>
          </a:xfrm>
          <a:prstGeom prst="rect">
            <a:avLst/>
          </a:prstGeom>
          <a:solidFill>
            <a:srgbClr val="4F81B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/>
          <a:lstStyle/>
          <a:p>
            <a:pPr algn="ctr" eaLnBrk="0" hangingPunct="0"/>
            <a:r>
              <a:rPr lang="en-US" sz="1200" dirty="0">
                <a:solidFill>
                  <a:srgbClr val="FFFFFF"/>
                </a:solidFill>
                <a:latin typeface="Helvetica Neue Medium"/>
                <a:ea typeface="SimSun" charset="0"/>
                <a:cs typeface="SimSun" charset="0"/>
              </a:rPr>
              <a:t>Tenant 1 VM 4</a:t>
            </a:r>
            <a:endParaRPr lang="en-US" sz="2800" dirty="0">
              <a:latin typeface="Helvetica Neue Medium"/>
              <a:ea typeface="SimSun" charset="0"/>
              <a:cs typeface="SimSun" charset="0"/>
            </a:endParaRPr>
          </a:p>
        </p:txBody>
      </p:sp>
      <p:cxnSp>
        <p:nvCxnSpPr>
          <p:cNvPr id="49160" name="AutoShape 16"/>
          <p:cNvCxnSpPr>
            <a:cxnSpLocks noChangeShapeType="1"/>
          </p:cNvCxnSpPr>
          <p:nvPr/>
        </p:nvCxnSpPr>
        <p:spPr bwMode="auto">
          <a:xfrm>
            <a:off x="5935663" y="1277938"/>
            <a:ext cx="0" cy="2595562"/>
          </a:xfrm>
          <a:prstGeom prst="straightConnector1">
            <a:avLst/>
          </a:prstGeom>
          <a:noFill/>
          <a:ln w="9525">
            <a:solidFill>
              <a:srgbClr val="4F81B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161" name="AutoShape 15"/>
          <p:cNvCxnSpPr>
            <a:cxnSpLocks noChangeShapeType="1"/>
          </p:cNvCxnSpPr>
          <p:nvPr/>
        </p:nvCxnSpPr>
        <p:spPr bwMode="auto">
          <a:xfrm>
            <a:off x="3143250" y="1619250"/>
            <a:ext cx="0" cy="3781425"/>
          </a:xfrm>
          <a:prstGeom prst="straightConnector1">
            <a:avLst/>
          </a:prstGeom>
          <a:noFill/>
          <a:ln w="9525">
            <a:solidFill>
              <a:srgbClr val="1F497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162" name="AutoShape 14"/>
          <p:cNvCxnSpPr>
            <a:cxnSpLocks noChangeShapeType="1"/>
          </p:cNvCxnSpPr>
          <p:nvPr/>
        </p:nvCxnSpPr>
        <p:spPr bwMode="auto">
          <a:xfrm flipH="1">
            <a:off x="5934075" y="1620838"/>
            <a:ext cx="647700" cy="1587"/>
          </a:xfrm>
          <a:prstGeom prst="straightConnector1">
            <a:avLst/>
          </a:prstGeom>
          <a:noFill/>
          <a:ln w="9525">
            <a:solidFill>
              <a:srgbClr val="4F81B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163" name="AutoShape 13"/>
          <p:cNvCxnSpPr>
            <a:cxnSpLocks noChangeShapeType="1"/>
          </p:cNvCxnSpPr>
          <p:nvPr/>
        </p:nvCxnSpPr>
        <p:spPr bwMode="auto">
          <a:xfrm flipH="1">
            <a:off x="5934075" y="2316163"/>
            <a:ext cx="647700" cy="1587"/>
          </a:xfrm>
          <a:prstGeom prst="straightConnector1">
            <a:avLst/>
          </a:prstGeom>
          <a:noFill/>
          <a:ln w="9525">
            <a:solidFill>
              <a:srgbClr val="4F81B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164" name="AutoShape 12"/>
          <p:cNvCxnSpPr>
            <a:cxnSpLocks noChangeShapeType="1"/>
          </p:cNvCxnSpPr>
          <p:nvPr/>
        </p:nvCxnSpPr>
        <p:spPr bwMode="auto">
          <a:xfrm flipH="1">
            <a:off x="5934075" y="3021013"/>
            <a:ext cx="647700" cy="1587"/>
          </a:xfrm>
          <a:prstGeom prst="straightConnector1">
            <a:avLst/>
          </a:prstGeom>
          <a:noFill/>
          <a:ln w="9525">
            <a:solidFill>
              <a:srgbClr val="4F81B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165" name="AutoShape 11"/>
          <p:cNvCxnSpPr>
            <a:cxnSpLocks noChangeShapeType="1"/>
          </p:cNvCxnSpPr>
          <p:nvPr/>
        </p:nvCxnSpPr>
        <p:spPr bwMode="auto">
          <a:xfrm flipH="1">
            <a:off x="5934075" y="3697288"/>
            <a:ext cx="647700" cy="1587"/>
          </a:xfrm>
          <a:prstGeom prst="straightConnector1">
            <a:avLst/>
          </a:prstGeom>
          <a:noFill/>
          <a:ln w="9525">
            <a:solidFill>
              <a:srgbClr val="4F81B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166" name="AutoShape 10"/>
          <p:cNvCxnSpPr>
            <a:cxnSpLocks noChangeShapeType="1"/>
          </p:cNvCxnSpPr>
          <p:nvPr/>
        </p:nvCxnSpPr>
        <p:spPr bwMode="auto">
          <a:xfrm flipH="1">
            <a:off x="4953000" y="2316163"/>
            <a:ext cx="1189038" cy="1587"/>
          </a:xfrm>
          <a:prstGeom prst="straightConnector1">
            <a:avLst/>
          </a:prstGeom>
          <a:noFill/>
          <a:ln w="9525">
            <a:solidFill>
              <a:srgbClr val="4F81B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167" name="AutoShape 9"/>
          <p:cNvCxnSpPr>
            <a:cxnSpLocks noChangeShapeType="1"/>
          </p:cNvCxnSpPr>
          <p:nvPr/>
        </p:nvCxnSpPr>
        <p:spPr bwMode="auto">
          <a:xfrm flipH="1">
            <a:off x="3143250" y="2317750"/>
            <a:ext cx="1006475" cy="1588"/>
          </a:xfrm>
          <a:prstGeom prst="straightConnector1">
            <a:avLst/>
          </a:prstGeom>
          <a:noFill/>
          <a:ln w="9525">
            <a:solidFill>
              <a:srgbClr val="1F497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168" name="AutoShape 8"/>
          <p:cNvCxnSpPr>
            <a:cxnSpLocks noChangeShapeType="1"/>
          </p:cNvCxnSpPr>
          <p:nvPr/>
        </p:nvCxnSpPr>
        <p:spPr bwMode="auto">
          <a:xfrm rot="10800000">
            <a:off x="1550988" y="2819400"/>
            <a:ext cx="1600200" cy="0"/>
          </a:xfrm>
          <a:prstGeom prst="straightConnector1">
            <a:avLst/>
          </a:prstGeom>
          <a:noFill/>
          <a:ln w="9525">
            <a:solidFill>
              <a:srgbClr val="1F497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9169" name="Text Box 5"/>
          <p:cNvSpPr txBox="1">
            <a:spLocks noChangeArrowheads="1"/>
          </p:cNvSpPr>
          <p:nvPr/>
        </p:nvSpPr>
        <p:spPr bwMode="auto">
          <a:xfrm>
            <a:off x="2460625" y="1279525"/>
            <a:ext cx="10763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Helvetica Neue Medium"/>
                <a:ea typeface="SimSun" charset="0"/>
                <a:cs typeface="SimSun" charset="0"/>
              </a:rPr>
              <a:t>Public Network</a:t>
            </a:r>
            <a:endParaRPr lang="en-US" sz="2800" dirty="0">
              <a:latin typeface="Arial" charset="0"/>
              <a:ea typeface="SimSun" charset="0"/>
              <a:cs typeface="SimSun" charset="0"/>
            </a:endParaRPr>
          </a:p>
        </p:txBody>
      </p:sp>
      <p:sp>
        <p:nvSpPr>
          <p:cNvPr id="21524" name="Text Box 4"/>
          <p:cNvSpPr txBox="1">
            <a:spLocks noChangeArrowheads="1"/>
          </p:cNvSpPr>
          <p:nvPr/>
        </p:nvSpPr>
        <p:spPr bwMode="auto">
          <a:xfrm>
            <a:off x="5314950" y="890588"/>
            <a:ext cx="27670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latin typeface="Helvetica Neue Medium"/>
                <a:ea typeface="SimSun" pitchFamily="2" charset="-122"/>
                <a:cs typeface="Times New Roman" pitchFamily="18" charset="0"/>
              </a:rPr>
              <a:t>Tenant  1 Virtual </a:t>
            </a:r>
            <a:r>
              <a:rPr lang="en-US" sz="1200" dirty="0">
                <a:latin typeface="Helvetica Neue Medium"/>
                <a:ea typeface="SimSun" pitchFamily="2" charset="-122"/>
                <a:cs typeface="Times New Roman" pitchFamily="18" charset="0"/>
              </a:rPr>
              <a:t>Network </a:t>
            </a:r>
            <a:r>
              <a:rPr lang="en-US" sz="1200" dirty="0" smtClean="0">
                <a:latin typeface="Helvetica Neue Medium"/>
                <a:ea typeface="SimSun" pitchFamily="2" charset="-122"/>
                <a:cs typeface="Times New Roman" pitchFamily="18" charset="0"/>
              </a:rPr>
              <a:t>10.1.1.0/24</a:t>
            </a:r>
            <a:endParaRPr lang="en-US" sz="1050" dirty="0">
              <a:ea typeface="SimSun" pitchFamily="2" charset="-122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21525" name="Text Box 3"/>
          <p:cNvSpPr txBox="1">
            <a:spLocks noChangeArrowheads="1"/>
          </p:cNvSpPr>
          <p:nvPr/>
        </p:nvSpPr>
        <p:spPr bwMode="auto">
          <a:xfrm>
            <a:off x="4765675" y="1524000"/>
            <a:ext cx="1350963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Helvetica Neue Medium"/>
                <a:ea typeface="SimSun" pitchFamily="2" charset="-122"/>
                <a:cs typeface="Times New Roman" pitchFamily="18" charset="0"/>
              </a:rPr>
              <a:t>Gateway address 10.1.1.1</a:t>
            </a:r>
            <a:endParaRPr lang="en-US" sz="1050" dirty="0">
              <a:ea typeface="SimSun" pitchFamily="2" charset="-122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21526" name="Text Box 2"/>
          <p:cNvSpPr txBox="1">
            <a:spLocks noChangeArrowheads="1"/>
          </p:cNvSpPr>
          <p:nvPr/>
        </p:nvSpPr>
        <p:spPr bwMode="auto">
          <a:xfrm>
            <a:off x="4114800" y="2617788"/>
            <a:ext cx="1076325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Helvetica Neue Medium"/>
                <a:ea typeface="SimSun" pitchFamily="2" charset="-122"/>
                <a:cs typeface="Times New Roman" pitchFamily="18" charset="0"/>
              </a:rPr>
              <a:t>NAT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Helvetica Neue Medium"/>
                <a:ea typeface="SimSun" pitchFamily="2" charset="-122"/>
                <a:cs typeface="Times New Roman" pitchFamily="18" charset="0"/>
              </a:rPr>
              <a:t>DHCP</a:t>
            </a:r>
            <a:br>
              <a:rPr lang="en-US" sz="1200" dirty="0">
                <a:latin typeface="Helvetica Neue Medium"/>
                <a:ea typeface="SimSun" pitchFamily="2" charset="-122"/>
                <a:cs typeface="Times New Roman" pitchFamily="18" charset="0"/>
              </a:rPr>
            </a:br>
            <a:r>
              <a:rPr lang="en-US" sz="1200" dirty="0" smtClean="0">
                <a:latin typeface="Helvetica Neue Medium"/>
                <a:ea typeface="SimSun" pitchFamily="2" charset="-122"/>
                <a:cs typeface="Times New Roman" pitchFamily="18" charset="0"/>
              </a:rPr>
              <a:t>FW</a:t>
            </a:r>
            <a:endParaRPr lang="en-US" sz="1050" dirty="0">
              <a:ea typeface="SimSun" pitchFamily="2" charset="-122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21527" name="Text Box 3"/>
          <p:cNvSpPr txBox="1">
            <a:spLocks noChangeArrowheads="1"/>
          </p:cNvSpPr>
          <p:nvPr/>
        </p:nvSpPr>
        <p:spPr bwMode="auto">
          <a:xfrm>
            <a:off x="3224213" y="1277938"/>
            <a:ext cx="1273175" cy="538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Helvetica Neue Medium"/>
                <a:ea typeface="SimSun" pitchFamily="2" charset="-122"/>
                <a:cs typeface="Times New Roman" pitchFamily="18" charset="0"/>
              </a:rPr>
              <a:t>Public IP address 65.37.141.11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Helvetica Neue Medium"/>
                <a:ea typeface="SimSun" pitchFamily="2" charset="-122"/>
                <a:cs typeface="Times New Roman" pitchFamily="18" charset="0"/>
              </a:rPr>
              <a:t>65.37.141.36</a:t>
            </a:r>
            <a:endParaRPr lang="en-US" sz="1050" dirty="0">
              <a:ea typeface="SimSun" pitchFamily="2" charset="-122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21528" name="Text Box 3"/>
          <p:cNvSpPr txBox="1">
            <a:spLocks noChangeArrowheads="1"/>
          </p:cNvSpPr>
          <p:nvPr/>
        </p:nvSpPr>
        <p:spPr bwMode="auto">
          <a:xfrm>
            <a:off x="7281863" y="1390650"/>
            <a:ext cx="1076325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latin typeface="Helvetica Neue Medium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1200" dirty="0">
                <a:latin typeface="Helvetica Neue Medium"/>
                <a:ea typeface="SimSun" pitchFamily="2" charset="-122"/>
                <a:cs typeface="Times New Roman" pitchFamily="18" charset="0"/>
              </a:rPr>
              <a:t>10.1.1.2</a:t>
            </a:r>
            <a:endParaRPr lang="en-US" sz="1050" dirty="0">
              <a:ea typeface="SimSun" pitchFamily="2" charset="-122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21529" name="Text Box 3"/>
          <p:cNvSpPr txBox="1">
            <a:spLocks noChangeArrowheads="1"/>
          </p:cNvSpPr>
          <p:nvPr/>
        </p:nvSpPr>
        <p:spPr bwMode="auto">
          <a:xfrm>
            <a:off x="7258050" y="2068513"/>
            <a:ext cx="1076325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latin typeface="Helvetica Neue Medium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1200" dirty="0">
                <a:latin typeface="Helvetica Neue Medium"/>
                <a:ea typeface="SimSun" pitchFamily="2" charset="-122"/>
                <a:cs typeface="Times New Roman" pitchFamily="18" charset="0"/>
              </a:rPr>
              <a:t>10.1.1.3</a:t>
            </a:r>
            <a:endParaRPr lang="en-US" sz="1050" dirty="0">
              <a:ea typeface="SimSun" pitchFamily="2" charset="-122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21530" name="Text Box 3"/>
          <p:cNvSpPr txBox="1">
            <a:spLocks noChangeArrowheads="1"/>
          </p:cNvSpPr>
          <p:nvPr/>
        </p:nvSpPr>
        <p:spPr bwMode="auto">
          <a:xfrm>
            <a:off x="7204075" y="2773363"/>
            <a:ext cx="1076325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latin typeface="Helvetica Neue Medium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1200" dirty="0">
                <a:latin typeface="Helvetica Neue Medium"/>
                <a:ea typeface="SimSun" pitchFamily="2" charset="-122"/>
                <a:cs typeface="Times New Roman" pitchFamily="18" charset="0"/>
              </a:rPr>
              <a:t>10.1.1.4</a:t>
            </a:r>
            <a:endParaRPr lang="en-US" sz="1050" dirty="0">
              <a:ea typeface="SimSun" pitchFamily="2" charset="-122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21531" name="Text Box 3"/>
          <p:cNvSpPr txBox="1">
            <a:spLocks noChangeArrowheads="1"/>
          </p:cNvSpPr>
          <p:nvPr/>
        </p:nvSpPr>
        <p:spPr bwMode="auto">
          <a:xfrm>
            <a:off x="7258050" y="3459163"/>
            <a:ext cx="1076325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latin typeface="Helvetica Neue Medium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1200" dirty="0">
                <a:latin typeface="Helvetica Neue Medium"/>
                <a:ea typeface="SimSun" pitchFamily="2" charset="-122"/>
                <a:cs typeface="Times New Roman" pitchFamily="18" charset="0"/>
              </a:rPr>
              <a:t>10.1.1.5</a:t>
            </a:r>
            <a:endParaRPr lang="en-US" sz="1050" dirty="0">
              <a:ea typeface="SimSun" pitchFamily="2" charset="-122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49178" name="Rectangle 22"/>
          <p:cNvSpPr>
            <a:spLocks noChangeArrowheads="1"/>
          </p:cNvSpPr>
          <p:nvPr/>
        </p:nvSpPr>
        <p:spPr bwMode="auto">
          <a:xfrm>
            <a:off x="4114800" y="2068513"/>
            <a:ext cx="1081088" cy="49212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/>
          <a:lstStyle/>
          <a:p>
            <a:pPr algn="ctr" eaLnBrk="0" hangingPunct="0"/>
            <a:r>
              <a:rPr lang="en-US" sz="1100" dirty="0">
                <a:solidFill>
                  <a:srgbClr val="FFFFFF"/>
                </a:solidFill>
                <a:latin typeface="Helvetica Neue Medium"/>
                <a:ea typeface="SimSun" charset="0"/>
                <a:cs typeface="SimSun" charset="0"/>
              </a:rPr>
              <a:t>Tenant 1 </a:t>
            </a:r>
          </a:p>
          <a:p>
            <a:pPr algn="ctr" eaLnBrk="0" hangingPunct="0"/>
            <a:r>
              <a:rPr lang="en-US" sz="1100" dirty="0">
                <a:solidFill>
                  <a:srgbClr val="FFFFFF"/>
                </a:solidFill>
                <a:latin typeface="Helvetica Neue Medium"/>
                <a:ea typeface="SimSun" charset="0"/>
                <a:cs typeface="SimSun" charset="0"/>
              </a:rPr>
              <a:t>Edge Services Appliance(s)</a:t>
            </a:r>
            <a:endParaRPr lang="en-US" sz="2400" dirty="0">
              <a:latin typeface="Helvetica Neue Medium"/>
              <a:ea typeface="SimSun" charset="0"/>
              <a:cs typeface="SimSun" charset="0"/>
            </a:endParaRPr>
          </a:p>
        </p:txBody>
      </p:sp>
      <p:sp>
        <p:nvSpPr>
          <p:cNvPr id="50" name="Cloud 49"/>
          <p:cNvSpPr/>
          <p:nvPr/>
        </p:nvSpPr>
        <p:spPr>
          <a:xfrm>
            <a:off x="184150" y="2319338"/>
            <a:ext cx="1616042" cy="696913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Helvetica Neue Medium"/>
              </a:rPr>
              <a:t>Internet</a:t>
            </a:r>
          </a:p>
        </p:txBody>
      </p:sp>
    </p:spTree>
    <p:extLst>
      <p:ext uri="{BB962C8B-B14F-4D97-AF65-F5344CB8AC3E}">
        <p14:creationId xmlns:p14="http://schemas.microsoft.com/office/powerpoint/2010/main" val="2446077043"/>
      </p:ext>
    </p:extLst>
  </p:cSld>
  <p:clrMapOvr>
    <a:masterClrMapping/>
  </p:clrMapOvr>
  <p:transition xmlns:p14="http://schemas.microsoft.com/office/powerpoint/2010/main" spd="slow" advTm="5000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Introduction to CloudStack and IAAS</a:t>
            </a:r>
          </a:p>
          <a:p>
            <a:r>
              <a:rPr lang="en-US" dirty="0" smtClean="0"/>
              <a:t>What is SDN</a:t>
            </a:r>
          </a:p>
          <a:p>
            <a:r>
              <a:rPr lang="en-US" dirty="0" smtClean="0"/>
              <a:t>Why SDN and IAAS?</a:t>
            </a:r>
          </a:p>
          <a:p>
            <a:r>
              <a:rPr lang="en-US" dirty="0" smtClean="0"/>
              <a:t>CloudStack’s Network Model</a:t>
            </a:r>
          </a:p>
          <a:p>
            <a:r>
              <a:rPr lang="en-US" dirty="0" smtClean="0"/>
              <a:t>Extensible Networking in CloudStack</a:t>
            </a:r>
          </a:p>
          <a:p>
            <a:r>
              <a:rPr lang="en-US" dirty="0" smtClean="0"/>
              <a:t>SDN integrations in CloudStack</a:t>
            </a:r>
          </a:p>
          <a:p>
            <a:r>
              <a:rPr lang="en-US" dirty="0" smtClean="0"/>
              <a:t>CloudStack’s native SDN approach</a:t>
            </a:r>
          </a:p>
          <a:p>
            <a:r>
              <a:rPr lang="en-US" dirty="0" smtClean="0"/>
              <a:t>Future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7608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/>
          <p:cNvSpPr>
            <a:spLocks noGrp="1"/>
          </p:cNvSpPr>
          <p:nvPr>
            <p:ph type="title"/>
          </p:nvPr>
        </p:nvSpPr>
        <p:spPr>
          <a:xfrm>
            <a:off x="315913" y="14288"/>
            <a:ext cx="7351712" cy="695325"/>
          </a:xfrm>
        </p:spPr>
        <p:txBody>
          <a:bodyPr/>
          <a:lstStyle/>
          <a:p>
            <a:r>
              <a:rPr lang="en-US" sz="3200" dirty="0" smtClean="0">
                <a:solidFill>
                  <a:srgbClr val="000000"/>
                </a:solidFill>
              </a:rPr>
              <a:t>Network Virtualization in IAAS</a:t>
            </a:r>
            <a:endParaRPr lang="en-US" sz="3200" dirty="0">
              <a:solidFill>
                <a:srgbClr val="000000"/>
              </a:solidFill>
            </a:endParaRPr>
          </a:p>
        </p:txBody>
      </p:sp>
      <p:sp>
        <p:nvSpPr>
          <p:cNvPr id="51202" name="Rectangle 24"/>
          <p:cNvSpPr>
            <a:spLocks noChangeArrowheads="1"/>
          </p:cNvSpPr>
          <p:nvPr/>
        </p:nvSpPr>
        <p:spPr bwMode="auto">
          <a:xfrm>
            <a:off x="0" y="-153988"/>
            <a:ext cx="184150" cy="307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 sz="1400" dirty="0">
              <a:latin typeface="Helvetica Neue Medium"/>
            </a:endParaRPr>
          </a:p>
        </p:txBody>
      </p:sp>
      <p:sp>
        <p:nvSpPr>
          <p:cNvPr id="51203" name="AutoShape 23"/>
          <p:cNvSpPr>
            <a:spLocks noChangeAspect="1" noChangeArrowheads="1" noTextEdit="1"/>
          </p:cNvSpPr>
          <p:nvPr/>
        </p:nvSpPr>
        <p:spPr bwMode="auto">
          <a:xfrm>
            <a:off x="762000" y="1676400"/>
            <a:ext cx="6858000" cy="359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Helvetica Neue Medium"/>
            </a:endParaRPr>
          </a:p>
        </p:txBody>
      </p:sp>
      <p:sp>
        <p:nvSpPr>
          <p:cNvPr id="51204" name="Rectangle 20"/>
          <p:cNvSpPr>
            <a:spLocks noChangeArrowheads="1"/>
          </p:cNvSpPr>
          <p:nvPr/>
        </p:nvSpPr>
        <p:spPr bwMode="auto">
          <a:xfrm>
            <a:off x="6581775" y="1373188"/>
            <a:ext cx="695325" cy="492125"/>
          </a:xfrm>
          <a:prstGeom prst="rect">
            <a:avLst/>
          </a:prstGeom>
          <a:solidFill>
            <a:srgbClr val="4F81B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/>
          <a:lstStyle/>
          <a:p>
            <a:pPr algn="ctr" eaLnBrk="0" hangingPunct="0"/>
            <a:r>
              <a:rPr lang="en-US" sz="1200" dirty="0">
                <a:solidFill>
                  <a:srgbClr val="FFFFFF"/>
                </a:solidFill>
                <a:latin typeface="Helvetica Neue Medium"/>
                <a:ea typeface="SimSun" charset="0"/>
                <a:cs typeface="SimSun" charset="0"/>
              </a:rPr>
              <a:t>Tenant 1 VM 1</a:t>
            </a:r>
            <a:endParaRPr lang="en-US" sz="2800" dirty="0">
              <a:latin typeface="Helvetica Neue Medium"/>
              <a:ea typeface="SimSun" charset="0"/>
              <a:cs typeface="SimSun" charset="0"/>
            </a:endParaRPr>
          </a:p>
        </p:txBody>
      </p:sp>
      <p:sp>
        <p:nvSpPr>
          <p:cNvPr id="51205" name="Rectangle 19"/>
          <p:cNvSpPr>
            <a:spLocks noChangeArrowheads="1"/>
          </p:cNvSpPr>
          <p:nvPr/>
        </p:nvSpPr>
        <p:spPr bwMode="auto">
          <a:xfrm>
            <a:off x="6581775" y="2068513"/>
            <a:ext cx="695325" cy="492125"/>
          </a:xfrm>
          <a:prstGeom prst="rect">
            <a:avLst/>
          </a:prstGeom>
          <a:solidFill>
            <a:srgbClr val="4F81B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/>
          <a:lstStyle/>
          <a:p>
            <a:pPr algn="ctr" eaLnBrk="0" hangingPunct="0"/>
            <a:r>
              <a:rPr lang="en-US" sz="1200" dirty="0">
                <a:solidFill>
                  <a:srgbClr val="FFFFFF"/>
                </a:solidFill>
                <a:latin typeface="Helvetica Neue Medium"/>
                <a:ea typeface="SimSun" charset="0"/>
                <a:cs typeface="SimSun" charset="0"/>
              </a:rPr>
              <a:t>Tenant 1 VM 2</a:t>
            </a:r>
            <a:endParaRPr lang="en-US" sz="2800" dirty="0">
              <a:latin typeface="Helvetica Neue Medium"/>
              <a:ea typeface="SimSun" charset="0"/>
              <a:cs typeface="SimSun" charset="0"/>
            </a:endParaRPr>
          </a:p>
        </p:txBody>
      </p:sp>
      <p:sp>
        <p:nvSpPr>
          <p:cNvPr id="51206" name="Rectangle 18"/>
          <p:cNvSpPr>
            <a:spLocks noChangeArrowheads="1"/>
          </p:cNvSpPr>
          <p:nvPr/>
        </p:nvSpPr>
        <p:spPr bwMode="auto">
          <a:xfrm>
            <a:off x="6581775" y="2760663"/>
            <a:ext cx="695325" cy="490537"/>
          </a:xfrm>
          <a:prstGeom prst="rect">
            <a:avLst/>
          </a:prstGeom>
          <a:solidFill>
            <a:srgbClr val="4F81B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/>
          <a:lstStyle/>
          <a:p>
            <a:pPr algn="ctr" eaLnBrk="0" hangingPunct="0"/>
            <a:r>
              <a:rPr lang="en-US" sz="1200" dirty="0">
                <a:solidFill>
                  <a:srgbClr val="FFFFFF"/>
                </a:solidFill>
                <a:latin typeface="Helvetica Neue Medium"/>
                <a:ea typeface="SimSun" charset="0"/>
                <a:cs typeface="SimSun" charset="0"/>
              </a:rPr>
              <a:t>Tenant 1 VM 3</a:t>
            </a:r>
            <a:endParaRPr lang="en-US" sz="2800" dirty="0">
              <a:latin typeface="Helvetica Neue Medium"/>
              <a:ea typeface="SimSun" charset="0"/>
              <a:cs typeface="SimSun" charset="0"/>
            </a:endParaRPr>
          </a:p>
        </p:txBody>
      </p:sp>
      <p:sp>
        <p:nvSpPr>
          <p:cNvPr id="51207" name="Rectangle 17"/>
          <p:cNvSpPr>
            <a:spLocks noChangeArrowheads="1"/>
          </p:cNvSpPr>
          <p:nvPr/>
        </p:nvSpPr>
        <p:spPr bwMode="auto">
          <a:xfrm>
            <a:off x="6581775" y="3449638"/>
            <a:ext cx="695325" cy="492125"/>
          </a:xfrm>
          <a:prstGeom prst="rect">
            <a:avLst/>
          </a:prstGeom>
          <a:solidFill>
            <a:srgbClr val="4F81B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/>
          <a:lstStyle/>
          <a:p>
            <a:pPr algn="ctr" eaLnBrk="0" hangingPunct="0"/>
            <a:r>
              <a:rPr lang="en-US" sz="1200" dirty="0">
                <a:solidFill>
                  <a:srgbClr val="FFFFFF"/>
                </a:solidFill>
                <a:latin typeface="Helvetica Neue Medium"/>
                <a:ea typeface="SimSun" charset="0"/>
                <a:cs typeface="SimSun" charset="0"/>
              </a:rPr>
              <a:t>Tenant 1 VM 4</a:t>
            </a:r>
            <a:endParaRPr lang="en-US" sz="2800" dirty="0">
              <a:latin typeface="Helvetica Neue Medium"/>
              <a:ea typeface="SimSun" charset="0"/>
              <a:cs typeface="SimSun" charset="0"/>
            </a:endParaRPr>
          </a:p>
        </p:txBody>
      </p:sp>
      <p:cxnSp>
        <p:nvCxnSpPr>
          <p:cNvPr id="51208" name="AutoShape 16"/>
          <p:cNvCxnSpPr>
            <a:cxnSpLocks noChangeShapeType="1"/>
          </p:cNvCxnSpPr>
          <p:nvPr/>
        </p:nvCxnSpPr>
        <p:spPr bwMode="auto">
          <a:xfrm>
            <a:off x="5935663" y="1277938"/>
            <a:ext cx="0" cy="2595562"/>
          </a:xfrm>
          <a:prstGeom prst="straightConnector1">
            <a:avLst/>
          </a:prstGeom>
          <a:noFill/>
          <a:ln w="9525">
            <a:solidFill>
              <a:srgbClr val="4F81B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09" name="AutoShape 15"/>
          <p:cNvCxnSpPr>
            <a:cxnSpLocks noChangeShapeType="1"/>
          </p:cNvCxnSpPr>
          <p:nvPr/>
        </p:nvCxnSpPr>
        <p:spPr bwMode="auto">
          <a:xfrm>
            <a:off x="3143250" y="1619250"/>
            <a:ext cx="0" cy="3781425"/>
          </a:xfrm>
          <a:prstGeom prst="straightConnector1">
            <a:avLst/>
          </a:prstGeom>
          <a:noFill/>
          <a:ln w="9525">
            <a:solidFill>
              <a:srgbClr val="1F497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10" name="AutoShape 14"/>
          <p:cNvCxnSpPr>
            <a:cxnSpLocks noChangeShapeType="1"/>
          </p:cNvCxnSpPr>
          <p:nvPr/>
        </p:nvCxnSpPr>
        <p:spPr bwMode="auto">
          <a:xfrm flipH="1">
            <a:off x="5934075" y="1620838"/>
            <a:ext cx="647700" cy="1587"/>
          </a:xfrm>
          <a:prstGeom prst="straightConnector1">
            <a:avLst/>
          </a:prstGeom>
          <a:noFill/>
          <a:ln w="9525">
            <a:solidFill>
              <a:srgbClr val="4F81B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11" name="AutoShape 13"/>
          <p:cNvCxnSpPr>
            <a:cxnSpLocks noChangeShapeType="1"/>
          </p:cNvCxnSpPr>
          <p:nvPr/>
        </p:nvCxnSpPr>
        <p:spPr bwMode="auto">
          <a:xfrm flipH="1">
            <a:off x="5934075" y="2316163"/>
            <a:ext cx="647700" cy="1587"/>
          </a:xfrm>
          <a:prstGeom prst="straightConnector1">
            <a:avLst/>
          </a:prstGeom>
          <a:noFill/>
          <a:ln w="9525">
            <a:solidFill>
              <a:srgbClr val="4F81B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12" name="AutoShape 12"/>
          <p:cNvCxnSpPr>
            <a:cxnSpLocks noChangeShapeType="1"/>
          </p:cNvCxnSpPr>
          <p:nvPr/>
        </p:nvCxnSpPr>
        <p:spPr bwMode="auto">
          <a:xfrm flipH="1">
            <a:off x="5934075" y="3021013"/>
            <a:ext cx="647700" cy="1587"/>
          </a:xfrm>
          <a:prstGeom prst="straightConnector1">
            <a:avLst/>
          </a:prstGeom>
          <a:noFill/>
          <a:ln w="9525">
            <a:solidFill>
              <a:srgbClr val="4F81B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13" name="AutoShape 11"/>
          <p:cNvCxnSpPr>
            <a:cxnSpLocks noChangeShapeType="1"/>
          </p:cNvCxnSpPr>
          <p:nvPr/>
        </p:nvCxnSpPr>
        <p:spPr bwMode="auto">
          <a:xfrm flipH="1">
            <a:off x="5934075" y="3697288"/>
            <a:ext cx="647700" cy="1587"/>
          </a:xfrm>
          <a:prstGeom prst="straightConnector1">
            <a:avLst/>
          </a:prstGeom>
          <a:noFill/>
          <a:ln w="9525">
            <a:solidFill>
              <a:srgbClr val="4F81B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14" name="AutoShape 10"/>
          <p:cNvCxnSpPr>
            <a:cxnSpLocks noChangeShapeType="1"/>
          </p:cNvCxnSpPr>
          <p:nvPr/>
        </p:nvCxnSpPr>
        <p:spPr bwMode="auto">
          <a:xfrm flipH="1">
            <a:off x="4953000" y="2316163"/>
            <a:ext cx="1189038" cy="1587"/>
          </a:xfrm>
          <a:prstGeom prst="straightConnector1">
            <a:avLst/>
          </a:prstGeom>
          <a:noFill/>
          <a:ln w="9525">
            <a:solidFill>
              <a:srgbClr val="4F81B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15" name="AutoShape 9"/>
          <p:cNvCxnSpPr>
            <a:cxnSpLocks noChangeShapeType="1"/>
          </p:cNvCxnSpPr>
          <p:nvPr/>
        </p:nvCxnSpPr>
        <p:spPr bwMode="auto">
          <a:xfrm flipH="1">
            <a:off x="3143250" y="2317750"/>
            <a:ext cx="1006475" cy="1588"/>
          </a:xfrm>
          <a:prstGeom prst="straightConnector1">
            <a:avLst/>
          </a:prstGeom>
          <a:noFill/>
          <a:ln w="9525">
            <a:solidFill>
              <a:srgbClr val="1F497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16" name="AutoShape 8"/>
          <p:cNvCxnSpPr>
            <a:cxnSpLocks noChangeShapeType="1"/>
          </p:cNvCxnSpPr>
          <p:nvPr/>
        </p:nvCxnSpPr>
        <p:spPr bwMode="auto">
          <a:xfrm rot="10800000">
            <a:off x="1550988" y="2819400"/>
            <a:ext cx="1600200" cy="0"/>
          </a:xfrm>
          <a:prstGeom prst="straightConnector1">
            <a:avLst/>
          </a:prstGeom>
          <a:noFill/>
          <a:ln w="9525">
            <a:solidFill>
              <a:srgbClr val="1F497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217" name="Text Box 5"/>
          <p:cNvSpPr txBox="1">
            <a:spLocks noChangeArrowheads="1"/>
          </p:cNvSpPr>
          <p:nvPr/>
        </p:nvSpPr>
        <p:spPr bwMode="auto">
          <a:xfrm>
            <a:off x="2460625" y="1279525"/>
            <a:ext cx="10763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Helvetica Neue Medium"/>
                <a:ea typeface="SimSun" charset="0"/>
                <a:cs typeface="SimSun" charset="0"/>
              </a:rPr>
              <a:t>Public Network</a:t>
            </a:r>
            <a:endParaRPr lang="en-US" sz="2800" dirty="0">
              <a:latin typeface="Arial" charset="0"/>
              <a:ea typeface="SimSun" charset="0"/>
              <a:cs typeface="SimSun" charset="0"/>
            </a:endParaRPr>
          </a:p>
        </p:txBody>
      </p:sp>
      <p:sp>
        <p:nvSpPr>
          <p:cNvPr id="21524" name="Text Box 4"/>
          <p:cNvSpPr txBox="1">
            <a:spLocks noChangeArrowheads="1"/>
          </p:cNvSpPr>
          <p:nvPr/>
        </p:nvSpPr>
        <p:spPr bwMode="auto">
          <a:xfrm>
            <a:off x="5314950" y="890588"/>
            <a:ext cx="27670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latin typeface="Helvetica Neue Medium"/>
                <a:ea typeface="SimSun" pitchFamily="2" charset="-122"/>
                <a:cs typeface="Times New Roman" pitchFamily="18" charset="0"/>
              </a:rPr>
              <a:t>Tenant  1 Virtual </a:t>
            </a:r>
            <a:r>
              <a:rPr lang="en-US" sz="1200" dirty="0">
                <a:latin typeface="Helvetica Neue Medium"/>
                <a:ea typeface="SimSun" pitchFamily="2" charset="-122"/>
                <a:cs typeface="Times New Roman" pitchFamily="18" charset="0"/>
              </a:rPr>
              <a:t>Network </a:t>
            </a:r>
            <a:r>
              <a:rPr lang="en-US" sz="1200" dirty="0" smtClean="0">
                <a:latin typeface="Helvetica Neue Medium"/>
                <a:ea typeface="SimSun" pitchFamily="2" charset="-122"/>
                <a:cs typeface="Times New Roman" pitchFamily="18" charset="0"/>
              </a:rPr>
              <a:t>10.1.1.0/24</a:t>
            </a:r>
            <a:endParaRPr lang="en-US" sz="1050" dirty="0">
              <a:ea typeface="SimSun" pitchFamily="2" charset="-122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21525" name="Text Box 3"/>
          <p:cNvSpPr txBox="1">
            <a:spLocks noChangeArrowheads="1"/>
          </p:cNvSpPr>
          <p:nvPr/>
        </p:nvSpPr>
        <p:spPr bwMode="auto">
          <a:xfrm>
            <a:off x="4765675" y="1524000"/>
            <a:ext cx="1350963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Helvetica Neue Medium"/>
                <a:ea typeface="SimSun" pitchFamily="2" charset="-122"/>
                <a:cs typeface="Times New Roman" pitchFamily="18" charset="0"/>
              </a:rPr>
              <a:t>Gateway address 10.1.1.1</a:t>
            </a:r>
            <a:endParaRPr lang="en-US" sz="1050" dirty="0">
              <a:ea typeface="SimSun" pitchFamily="2" charset="-122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21526" name="Text Box 2"/>
          <p:cNvSpPr txBox="1">
            <a:spLocks noChangeArrowheads="1"/>
          </p:cNvSpPr>
          <p:nvPr/>
        </p:nvSpPr>
        <p:spPr bwMode="auto">
          <a:xfrm>
            <a:off x="4114800" y="2617788"/>
            <a:ext cx="1076325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Helvetica Neue Medium"/>
                <a:ea typeface="SimSun" pitchFamily="2" charset="-122"/>
                <a:cs typeface="Times New Roman" pitchFamily="18" charset="0"/>
              </a:rPr>
              <a:t>NAT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Helvetica Neue Medium"/>
                <a:ea typeface="SimSun" pitchFamily="2" charset="-122"/>
                <a:cs typeface="Times New Roman" pitchFamily="18" charset="0"/>
              </a:rPr>
              <a:t>DHCP</a:t>
            </a:r>
            <a:br>
              <a:rPr lang="en-US" sz="1200" dirty="0">
                <a:latin typeface="Helvetica Neue Medium"/>
                <a:ea typeface="SimSun" pitchFamily="2" charset="-122"/>
                <a:cs typeface="Times New Roman" pitchFamily="18" charset="0"/>
              </a:rPr>
            </a:br>
            <a:r>
              <a:rPr lang="en-US" sz="1200" dirty="0" smtClean="0">
                <a:latin typeface="Helvetica Neue Medium"/>
                <a:ea typeface="SimSun" pitchFamily="2" charset="-122"/>
                <a:cs typeface="Times New Roman" pitchFamily="18" charset="0"/>
              </a:rPr>
              <a:t>FW</a:t>
            </a:r>
            <a:endParaRPr lang="en-US" sz="1050" dirty="0">
              <a:ea typeface="SimSun" pitchFamily="2" charset="-122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21527" name="Text Box 3"/>
          <p:cNvSpPr txBox="1">
            <a:spLocks noChangeArrowheads="1"/>
          </p:cNvSpPr>
          <p:nvPr/>
        </p:nvSpPr>
        <p:spPr bwMode="auto">
          <a:xfrm>
            <a:off x="3224213" y="1277938"/>
            <a:ext cx="1273175" cy="538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Helvetica Neue Medium"/>
                <a:ea typeface="SimSun" pitchFamily="2" charset="-122"/>
                <a:cs typeface="Times New Roman" pitchFamily="18" charset="0"/>
              </a:rPr>
              <a:t>Public IP address 65.37.141.11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Helvetica Neue Medium"/>
                <a:ea typeface="SimSun" pitchFamily="2" charset="-122"/>
                <a:cs typeface="Times New Roman" pitchFamily="18" charset="0"/>
              </a:rPr>
              <a:t>65.37.141.36</a:t>
            </a:r>
            <a:endParaRPr lang="en-US" sz="1050" dirty="0">
              <a:ea typeface="SimSun" pitchFamily="2" charset="-122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21528" name="Text Box 3"/>
          <p:cNvSpPr txBox="1">
            <a:spLocks noChangeArrowheads="1"/>
          </p:cNvSpPr>
          <p:nvPr/>
        </p:nvSpPr>
        <p:spPr bwMode="auto">
          <a:xfrm>
            <a:off x="7281863" y="1390650"/>
            <a:ext cx="1076325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latin typeface="Helvetica Neue Medium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1200" dirty="0">
                <a:latin typeface="Helvetica Neue Medium"/>
                <a:ea typeface="SimSun" pitchFamily="2" charset="-122"/>
                <a:cs typeface="Times New Roman" pitchFamily="18" charset="0"/>
              </a:rPr>
              <a:t>10.1.1.2</a:t>
            </a:r>
            <a:endParaRPr lang="en-US" sz="1050" dirty="0">
              <a:ea typeface="SimSun" pitchFamily="2" charset="-122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21529" name="Text Box 3"/>
          <p:cNvSpPr txBox="1">
            <a:spLocks noChangeArrowheads="1"/>
          </p:cNvSpPr>
          <p:nvPr/>
        </p:nvSpPr>
        <p:spPr bwMode="auto">
          <a:xfrm>
            <a:off x="7258050" y="2068513"/>
            <a:ext cx="1076325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latin typeface="Helvetica Neue Medium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1200" dirty="0">
                <a:latin typeface="Helvetica Neue Medium"/>
                <a:ea typeface="SimSun" pitchFamily="2" charset="-122"/>
                <a:cs typeface="Times New Roman" pitchFamily="18" charset="0"/>
              </a:rPr>
              <a:t>10.1.1.3</a:t>
            </a:r>
            <a:endParaRPr lang="en-US" sz="1050" dirty="0">
              <a:ea typeface="SimSun" pitchFamily="2" charset="-122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21530" name="Text Box 3"/>
          <p:cNvSpPr txBox="1">
            <a:spLocks noChangeArrowheads="1"/>
          </p:cNvSpPr>
          <p:nvPr/>
        </p:nvSpPr>
        <p:spPr bwMode="auto">
          <a:xfrm>
            <a:off x="7204075" y="2773363"/>
            <a:ext cx="1076325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latin typeface="Helvetica Neue Medium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1200" dirty="0">
                <a:latin typeface="Helvetica Neue Medium"/>
                <a:ea typeface="SimSun" pitchFamily="2" charset="-122"/>
                <a:cs typeface="Times New Roman" pitchFamily="18" charset="0"/>
              </a:rPr>
              <a:t>10.1.1.4</a:t>
            </a:r>
            <a:endParaRPr lang="en-US" sz="1050" dirty="0">
              <a:ea typeface="SimSun" pitchFamily="2" charset="-122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21531" name="Text Box 3"/>
          <p:cNvSpPr txBox="1">
            <a:spLocks noChangeArrowheads="1"/>
          </p:cNvSpPr>
          <p:nvPr/>
        </p:nvSpPr>
        <p:spPr bwMode="auto">
          <a:xfrm>
            <a:off x="7258050" y="3459163"/>
            <a:ext cx="1076325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latin typeface="Helvetica Neue Medium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1200" dirty="0">
                <a:latin typeface="Helvetica Neue Medium"/>
                <a:ea typeface="SimSun" pitchFamily="2" charset="-122"/>
                <a:cs typeface="Times New Roman" pitchFamily="18" charset="0"/>
              </a:rPr>
              <a:t>10.1.1.5</a:t>
            </a:r>
            <a:endParaRPr lang="en-US" sz="1050" dirty="0">
              <a:ea typeface="SimSun" pitchFamily="2" charset="-122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51226" name="Rectangle 22"/>
          <p:cNvSpPr>
            <a:spLocks noChangeArrowheads="1"/>
          </p:cNvSpPr>
          <p:nvPr/>
        </p:nvSpPr>
        <p:spPr bwMode="auto">
          <a:xfrm>
            <a:off x="4114800" y="2068513"/>
            <a:ext cx="1081088" cy="49212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/>
          <a:lstStyle/>
          <a:p>
            <a:pPr algn="ctr" eaLnBrk="0" hangingPunct="0"/>
            <a:r>
              <a:rPr lang="en-US" sz="1100" dirty="0">
                <a:solidFill>
                  <a:srgbClr val="FFFFFF"/>
                </a:solidFill>
                <a:latin typeface="Helvetica Neue Medium"/>
                <a:ea typeface="SimSun" charset="0"/>
                <a:cs typeface="SimSun" charset="0"/>
              </a:rPr>
              <a:t>Tenant 1 </a:t>
            </a:r>
          </a:p>
          <a:p>
            <a:pPr algn="ctr" eaLnBrk="0" hangingPunct="0"/>
            <a:r>
              <a:rPr lang="en-US" sz="1100" dirty="0">
                <a:solidFill>
                  <a:srgbClr val="FFFFFF"/>
                </a:solidFill>
                <a:latin typeface="Helvetica Neue Medium"/>
                <a:ea typeface="SimSun" charset="0"/>
                <a:cs typeface="SimSun" charset="0"/>
              </a:rPr>
              <a:t>Edge Services Appliance(s)</a:t>
            </a:r>
            <a:endParaRPr lang="en-US" sz="2400" dirty="0">
              <a:latin typeface="Helvetica Neue Medium"/>
              <a:ea typeface="SimSun" charset="0"/>
              <a:cs typeface="SimSun" charset="0"/>
            </a:endParaRPr>
          </a:p>
        </p:txBody>
      </p:sp>
      <p:sp>
        <p:nvSpPr>
          <p:cNvPr id="50" name="Cloud 49"/>
          <p:cNvSpPr/>
          <p:nvPr/>
        </p:nvSpPr>
        <p:spPr>
          <a:xfrm>
            <a:off x="184150" y="2640013"/>
            <a:ext cx="1650137" cy="468312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Helvetica Neue Medium"/>
              </a:rPr>
              <a:t>Internet</a:t>
            </a:r>
          </a:p>
        </p:txBody>
      </p:sp>
      <p:sp>
        <p:nvSpPr>
          <p:cNvPr id="54" name="Rectangle 22"/>
          <p:cNvSpPr>
            <a:spLocks noChangeArrowheads="1"/>
          </p:cNvSpPr>
          <p:nvPr/>
        </p:nvSpPr>
        <p:spPr bwMode="auto">
          <a:xfrm>
            <a:off x="4267200" y="2220913"/>
            <a:ext cx="1081088" cy="49212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75000"/>
              </a:schemeClr>
            </a:solidFill>
          </a:ln>
          <a:extLst/>
        </p:spPr>
        <p:txBody>
          <a:bodyPr tIns="0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rgbClr val="FFFFFF"/>
                </a:solidFill>
                <a:latin typeface="Helvetica Neue Medium"/>
                <a:ea typeface="SimSun" pitchFamily="2" charset="-122"/>
                <a:cs typeface="Times New Roman" pitchFamily="18" charset="0"/>
              </a:rPr>
              <a:t>Tenant 1 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rgbClr val="FFFFFF"/>
                </a:solidFill>
                <a:latin typeface="Helvetica Neue Medium"/>
                <a:ea typeface="SimSun" pitchFamily="2" charset="-122"/>
                <a:cs typeface="Times New Roman" pitchFamily="18" charset="0"/>
              </a:rPr>
              <a:t>Edge Services Appliance(s)</a:t>
            </a:r>
            <a:endParaRPr lang="en-US" sz="2400" dirty="0">
              <a:latin typeface="Helvetica Neue Medium"/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49" name="Text Box 2"/>
          <p:cNvSpPr txBox="1">
            <a:spLocks noChangeArrowheads="1"/>
          </p:cNvSpPr>
          <p:nvPr/>
        </p:nvSpPr>
        <p:spPr bwMode="auto">
          <a:xfrm>
            <a:off x="4119563" y="3108325"/>
            <a:ext cx="1076325" cy="681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latin typeface="Helvetica Neue Medium"/>
                <a:ea typeface="SimSun" pitchFamily="2" charset="-122"/>
                <a:cs typeface="Times New Roman" pitchFamily="18" charset="0"/>
              </a:rPr>
              <a:t>Load </a:t>
            </a:r>
            <a:r>
              <a:rPr lang="en-US" sz="1200" dirty="0">
                <a:latin typeface="Helvetica Neue Medium"/>
                <a:ea typeface="SimSun" pitchFamily="2" charset="-122"/>
                <a:cs typeface="Times New Roman" pitchFamily="18" charset="0"/>
              </a:rPr>
              <a:t>Balancing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Helvetica Neue Medium"/>
                <a:ea typeface="SimSun" pitchFamily="2" charset="-122"/>
                <a:cs typeface="Times New Roman" pitchFamily="18" charset="0"/>
              </a:rPr>
              <a:t>VPN</a:t>
            </a:r>
            <a:endParaRPr lang="en-US" sz="1050" dirty="0">
              <a:ea typeface="SimSun" pitchFamily="2" charset="-122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a typeface="SimSun" pitchFamily="2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279490"/>
      </p:ext>
    </p:extLst>
  </p:cSld>
  <p:clrMapOvr>
    <a:masterClrMapping/>
  </p:clrMapOvr>
  <p:transition xmlns:p14="http://schemas.microsoft.com/office/powerpoint/2010/main" spd="slow" advTm="5000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/>
          <p:cNvSpPr>
            <a:spLocks noGrp="1"/>
          </p:cNvSpPr>
          <p:nvPr>
            <p:ph type="title"/>
          </p:nvPr>
        </p:nvSpPr>
        <p:spPr>
          <a:xfrm>
            <a:off x="315913" y="14288"/>
            <a:ext cx="7351712" cy="695325"/>
          </a:xfrm>
        </p:spPr>
        <p:txBody>
          <a:bodyPr/>
          <a:lstStyle/>
          <a:p>
            <a:r>
              <a:rPr lang="en-US" sz="3200" dirty="0" smtClean="0">
                <a:solidFill>
                  <a:srgbClr val="000000"/>
                </a:solidFill>
              </a:rPr>
              <a:t>Network Virtualization in IAAS</a:t>
            </a:r>
            <a:endParaRPr lang="en-US" sz="3200" dirty="0">
              <a:solidFill>
                <a:srgbClr val="000000"/>
              </a:solidFill>
            </a:endParaRPr>
          </a:p>
        </p:txBody>
      </p:sp>
      <p:cxnSp>
        <p:nvCxnSpPr>
          <p:cNvPr id="53264" name="AutoShape 8"/>
          <p:cNvCxnSpPr>
            <a:cxnSpLocks noChangeShapeType="1"/>
          </p:cNvCxnSpPr>
          <p:nvPr/>
        </p:nvCxnSpPr>
        <p:spPr bwMode="auto">
          <a:xfrm rot="10800000">
            <a:off x="1550988" y="2819400"/>
            <a:ext cx="1600200" cy="0"/>
          </a:xfrm>
          <a:prstGeom prst="straightConnector1">
            <a:avLst/>
          </a:prstGeom>
          <a:noFill/>
          <a:ln w="9525">
            <a:solidFill>
              <a:srgbClr val="1F497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0" name="Cloud 49"/>
          <p:cNvSpPr/>
          <p:nvPr/>
        </p:nvSpPr>
        <p:spPr>
          <a:xfrm>
            <a:off x="184150" y="2640013"/>
            <a:ext cx="1603104" cy="382587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Helvetica Neue Medium"/>
              </a:rPr>
              <a:t>Internet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0" y="-153988"/>
            <a:ext cx="8358188" cy="6584951"/>
            <a:chOff x="0" y="-153988"/>
            <a:chExt cx="8358188" cy="6584951"/>
          </a:xfrm>
        </p:grpSpPr>
        <p:sp>
          <p:nvSpPr>
            <p:cNvPr id="53250" name="Rectangle 24"/>
            <p:cNvSpPr>
              <a:spLocks noChangeArrowheads="1"/>
            </p:cNvSpPr>
            <p:nvPr/>
          </p:nvSpPr>
          <p:spPr bwMode="auto">
            <a:xfrm>
              <a:off x="0" y="-153988"/>
              <a:ext cx="184150" cy="3079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 sz="1400" dirty="0">
                <a:latin typeface="Helvetica Neue Medium"/>
              </a:endParaRPr>
            </a:p>
          </p:txBody>
        </p:sp>
        <p:sp>
          <p:nvSpPr>
            <p:cNvPr id="53251" name="AutoShape 23"/>
            <p:cNvSpPr>
              <a:spLocks noChangeAspect="1" noChangeArrowheads="1" noTextEdit="1"/>
            </p:cNvSpPr>
            <p:nvPr/>
          </p:nvSpPr>
          <p:spPr bwMode="auto">
            <a:xfrm>
              <a:off x="762000" y="1676400"/>
              <a:ext cx="6858000" cy="3590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Helvetica Neue Medium"/>
              </a:endParaRPr>
            </a:p>
          </p:txBody>
        </p:sp>
        <p:sp>
          <p:nvSpPr>
            <p:cNvPr id="53252" name="Rectangle 20"/>
            <p:cNvSpPr>
              <a:spLocks noChangeArrowheads="1"/>
            </p:cNvSpPr>
            <p:nvPr/>
          </p:nvSpPr>
          <p:spPr bwMode="auto">
            <a:xfrm>
              <a:off x="6581775" y="1373188"/>
              <a:ext cx="695325" cy="492125"/>
            </a:xfrm>
            <a:prstGeom prst="rect">
              <a:avLst/>
            </a:prstGeom>
            <a:solidFill>
              <a:srgbClr val="4F81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tIns="0"/>
            <a:lstStyle/>
            <a:p>
              <a:pPr algn="ctr" eaLnBrk="0" hangingPunct="0"/>
              <a:r>
                <a:rPr lang="en-US" sz="1200" dirty="0">
                  <a:solidFill>
                    <a:srgbClr val="FFFFFF"/>
                  </a:solidFill>
                  <a:latin typeface="Helvetica Neue Medium"/>
                  <a:ea typeface="SimSun" charset="0"/>
                  <a:cs typeface="SimSun" charset="0"/>
                </a:rPr>
                <a:t>Tenant 1 VM 1</a:t>
              </a:r>
              <a:endParaRPr lang="en-US" sz="2800" dirty="0">
                <a:latin typeface="Helvetica Neue Medium"/>
                <a:ea typeface="SimSun" charset="0"/>
                <a:cs typeface="SimSun" charset="0"/>
              </a:endParaRPr>
            </a:p>
          </p:txBody>
        </p:sp>
        <p:sp>
          <p:nvSpPr>
            <p:cNvPr id="53253" name="Rectangle 19"/>
            <p:cNvSpPr>
              <a:spLocks noChangeArrowheads="1"/>
            </p:cNvSpPr>
            <p:nvPr/>
          </p:nvSpPr>
          <p:spPr bwMode="auto">
            <a:xfrm>
              <a:off x="6581775" y="2068513"/>
              <a:ext cx="695325" cy="492125"/>
            </a:xfrm>
            <a:prstGeom prst="rect">
              <a:avLst/>
            </a:prstGeom>
            <a:solidFill>
              <a:srgbClr val="4F81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tIns="0"/>
            <a:lstStyle/>
            <a:p>
              <a:pPr algn="ctr" eaLnBrk="0" hangingPunct="0"/>
              <a:r>
                <a:rPr lang="en-US" sz="1200" dirty="0">
                  <a:solidFill>
                    <a:srgbClr val="FFFFFF"/>
                  </a:solidFill>
                  <a:latin typeface="Helvetica Neue Medium"/>
                  <a:ea typeface="SimSun" charset="0"/>
                  <a:cs typeface="SimSun" charset="0"/>
                </a:rPr>
                <a:t>Tenant 1 VM 2</a:t>
              </a:r>
              <a:endParaRPr lang="en-US" sz="2800" dirty="0">
                <a:latin typeface="Helvetica Neue Medium"/>
                <a:ea typeface="SimSun" charset="0"/>
                <a:cs typeface="SimSun" charset="0"/>
              </a:endParaRPr>
            </a:p>
          </p:txBody>
        </p:sp>
        <p:sp>
          <p:nvSpPr>
            <p:cNvPr id="53254" name="Rectangle 18"/>
            <p:cNvSpPr>
              <a:spLocks noChangeArrowheads="1"/>
            </p:cNvSpPr>
            <p:nvPr/>
          </p:nvSpPr>
          <p:spPr bwMode="auto">
            <a:xfrm>
              <a:off x="6581775" y="2760663"/>
              <a:ext cx="695325" cy="490537"/>
            </a:xfrm>
            <a:prstGeom prst="rect">
              <a:avLst/>
            </a:prstGeom>
            <a:solidFill>
              <a:srgbClr val="4F81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tIns="0"/>
            <a:lstStyle/>
            <a:p>
              <a:pPr algn="ctr" eaLnBrk="0" hangingPunct="0"/>
              <a:r>
                <a:rPr lang="en-US" sz="1200" dirty="0">
                  <a:solidFill>
                    <a:srgbClr val="FFFFFF"/>
                  </a:solidFill>
                  <a:latin typeface="Helvetica Neue Medium"/>
                  <a:ea typeface="SimSun" charset="0"/>
                  <a:cs typeface="SimSun" charset="0"/>
                </a:rPr>
                <a:t>Tenant 1 VM 3</a:t>
              </a:r>
              <a:endParaRPr lang="en-US" sz="2800" dirty="0">
                <a:latin typeface="Helvetica Neue Medium"/>
                <a:ea typeface="SimSun" charset="0"/>
                <a:cs typeface="SimSun" charset="0"/>
              </a:endParaRPr>
            </a:p>
          </p:txBody>
        </p:sp>
        <p:sp>
          <p:nvSpPr>
            <p:cNvPr id="53255" name="Rectangle 17"/>
            <p:cNvSpPr>
              <a:spLocks noChangeArrowheads="1"/>
            </p:cNvSpPr>
            <p:nvPr/>
          </p:nvSpPr>
          <p:spPr bwMode="auto">
            <a:xfrm>
              <a:off x="6581775" y="3449638"/>
              <a:ext cx="695325" cy="492125"/>
            </a:xfrm>
            <a:prstGeom prst="rect">
              <a:avLst/>
            </a:prstGeom>
            <a:solidFill>
              <a:srgbClr val="4F81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tIns="0"/>
            <a:lstStyle/>
            <a:p>
              <a:pPr algn="ctr" eaLnBrk="0" hangingPunct="0"/>
              <a:r>
                <a:rPr lang="en-US" sz="1200" dirty="0">
                  <a:solidFill>
                    <a:srgbClr val="FFFFFF"/>
                  </a:solidFill>
                  <a:latin typeface="Helvetica Neue Medium"/>
                  <a:ea typeface="SimSun" charset="0"/>
                  <a:cs typeface="SimSun" charset="0"/>
                </a:rPr>
                <a:t>Tenant 1 VM 4</a:t>
              </a:r>
              <a:endParaRPr lang="en-US" sz="2800" dirty="0">
                <a:latin typeface="Helvetica Neue Medium"/>
                <a:ea typeface="SimSun" charset="0"/>
                <a:cs typeface="SimSun" charset="0"/>
              </a:endParaRPr>
            </a:p>
          </p:txBody>
        </p:sp>
        <p:cxnSp>
          <p:nvCxnSpPr>
            <p:cNvPr id="53256" name="AutoShape 16"/>
            <p:cNvCxnSpPr>
              <a:cxnSpLocks noChangeShapeType="1"/>
            </p:cNvCxnSpPr>
            <p:nvPr/>
          </p:nvCxnSpPr>
          <p:spPr bwMode="auto">
            <a:xfrm>
              <a:off x="5935663" y="1277938"/>
              <a:ext cx="0" cy="2595562"/>
            </a:xfrm>
            <a:prstGeom prst="straightConnector1">
              <a:avLst/>
            </a:prstGeom>
            <a:noFill/>
            <a:ln w="9525">
              <a:solidFill>
                <a:srgbClr val="4F81B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3257" name="AutoShape 15"/>
            <p:cNvCxnSpPr>
              <a:cxnSpLocks noChangeShapeType="1"/>
            </p:cNvCxnSpPr>
            <p:nvPr/>
          </p:nvCxnSpPr>
          <p:spPr bwMode="auto">
            <a:xfrm>
              <a:off x="3143250" y="1619250"/>
              <a:ext cx="0" cy="3781425"/>
            </a:xfrm>
            <a:prstGeom prst="straightConnector1">
              <a:avLst/>
            </a:prstGeom>
            <a:noFill/>
            <a:ln w="9525">
              <a:solidFill>
                <a:srgbClr val="1F497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3258" name="AutoShape 14"/>
            <p:cNvCxnSpPr>
              <a:cxnSpLocks noChangeShapeType="1"/>
            </p:cNvCxnSpPr>
            <p:nvPr/>
          </p:nvCxnSpPr>
          <p:spPr bwMode="auto">
            <a:xfrm flipH="1">
              <a:off x="5934075" y="1620838"/>
              <a:ext cx="647700" cy="1587"/>
            </a:xfrm>
            <a:prstGeom prst="straightConnector1">
              <a:avLst/>
            </a:prstGeom>
            <a:noFill/>
            <a:ln w="9525">
              <a:solidFill>
                <a:srgbClr val="4F81B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3259" name="AutoShape 13"/>
            <p:cNvCxnSpPr>
              <a:cxnSpLocks noChangeShapeType="1"/>
            </p:cNvCxnSpPr>
            <p:nvPr/>
          </p:nvCxnSpPr>
          <p:spPr bwMode="auto">
            <a:xfrm flipH="1">
              <a:off x="5934075" y="2316163"/>
              <a:ext cx="647700" cy="1587"/>
            </a:xfrm>
            <a:prstGeom prst="straightConnector1">
              <a:avLst/>
            </a:prstGeom>
            <a:noFill/>
            <a:ln w="9525">
              <a:solidFill>
                <a:srgbClr val="4F81B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3260" name="AutoShape 12"/>
            <p:cNvCxnSpPr>
              <a:cxnSpLocks noChangeShapeType="1"/>
            </p:cNvCxnSpPr>
            <p:nvPr/>
          </p:nvCxnSpPr>
          <p:spPr bwMode="auto">
            <a:xfrm flipH="1">
              <a:off x="5934075" y="3021013"/>
              <a:ext cx="647700" cy="1587"/>
            </a:xfrm>
            <a:prstGeom prst="straightConnector1">
              <a:avLst/>
            </a:prstGeom>
            <a:noFill/>
            <a:ln w="9525">
              <a:solidFill>
                <a:srgbClr val="4F81B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3261" name="AutoShape 11"/>
            <p:cNvCxnSpPr>
              <a:cxnSpLocks noChangeShapeType="1"/>
            </p:cNvCxnSpPr>
            <p:nvPr/>
          </p:nvCxnSpPr>
          <p:spPr bwMode="auto">
            <a:xfrm flipH="1">
              <a:off x="5934075" y="3697288"/>
              <a:ext cx="647700" cy="1587"/>
            </a:xfrm>
            <a:prstGeom prst="straightConnector1">
              <a:avLst/>
            </a:prstGeom>
            <a:noFill/>
            <a:ln w="9525">
              <a:solidFill>
                <a:srgbClr val="4F81B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3262" name="AutoShape 10"/>
            <p:cNvCxnSpPr>
              <a:cxnSpLocks noChangeShapeType="1"/>
            </p:cNvCxnSpPr>
            <p:nvPr/>
          </p:nvCxnSpPr>
          <p:spPr bwMode="auto">
            <a:xfrm flipH="1">
              <a:off x="4953000" y="2316163"/>
              <a:ext cx="1189038" cy="1587"/>
            </a:xfrm>
            <a:prstGeom prst="straightConnector1">
              <a:avLst/>
            </a:prstGeom>
            <a:noFill/>
            <a:ln w="9525">
              <a:solidFill>
                <a:srgbClr val="4F81B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3263" name="AutoShape 9"/>
            <p:cNvCxnSpPr>
              <a:cxnSpLocks noChangeShapeType="1"/>
            </p:cNvCxnSpPr>
            <p:nvPr/>
          </p:nvCxnSpPr>
          <p:spPr bwMode="auto">
            <a:xfrm flipH="1">
              <a:off x="3143250" y="2317750"/>
              <a:ext cx="1006475" cy="1588"/>
            </a:xfrm>
            <a:prstGeom prst="straightConnector1">
              <a:avLst/>
            </a:prstGeom>
            <a:noFill/>
            <a:ln w="9525">
              <a:solidFill>
                <a:srgbClr val="1F497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3265" name="Text Box 5"/>
            <p:cNvSpPr txBox="1">
              <a:spLocks noChangeArrowheads="1"/>
            </p:cNvSpPr>
            <p:nvPr/>
          </p:nvSpPr>
          <p:spPr bwMode="auto">
            <a:xfrm>
              <a:off x="2460625" y="1279525"/>
              <a:ext cx="1076325" cy="368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r>
                <a:rPr lang="en-US" sz="1200" dirty="0">
                  <a:latin typeface="Helvetica Neue Medium"/>
                  <a:ea typeface="SimSun" charset="0"/>
                  <a:cs typeface="SimSun" charset="0"/>
                </a:rPr>
                <a:t>Public Network</a:t>
              </a:r>
              <a:endParaRPr lang="en-US" sz="2800" dirty="0">
                <a:latin typeface="Arial" charset="0"/>
                <a:ea typeface="SimSun" charset="0"/>
                <a:cs typeface="SimSun" charset="0"/>
              </a:endParaRPr>
            </a:p>
          </p:txBody>
        </p:sp>
        <p:sp>
          <p:nvSpPr>
            <p:cNvPr id="21524" name="Text Box 4"/>
            <p:cNvSpPr txBox="1">
              <a:spLocks noChangeArrowheads="1"/>
            </p:cNvSpPr>
            <p:nvPr/>
          </p:nvSpPr>
          <p:spPr bwMode="auto">
            <a:xfrm>
              <a:off x="5314950" y="890588"/>
              <a:ext cx="2767013" cy="368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 smtClean="0">
                  <a:latin typeface="Helvetica Neue Medium"/>
                  <a:ea typeface="SimSun" pitchFamily="2" charset="-122"/>
                  <a:cs typeface="Times New Roman" pitchFamily="18" charset="0"/>
                </a:rPr>
                <a:t>Tenant  1 Virtual </a:t>
              </a:r>
              <a:r>
                <a:rPr lang="en-US" sz="1200" dirty="0">
                  <a:latin typeface="Helvetica Neue Medium"/>
                  <a:ea typeface="SimSun" pitchFamily="2" charset="-122"/>
                  <a:cs typeface="Times New Roman" pitchFamily="18" charset="0"/>
                </a:rPr>
                <a:t>Network </a:t>
              </a:r>
              <a:r>
                <a:rPr lang="en-US" sz="1200" dirty="0" smtClean="0">
                  <a:latin typeface="Helvetica Neue Medium"/>
                  <a:ea typeface="SimSun" pitchFamily="2" charset="-122"/>
                  <a:cs typeface="Times New Roman" pitchFamily="18" charset="0"/>
                </a:rPr>
                <a:t>10.1.1.0/24</a:t>
              </a:r>
              <a:endParaRPr lang="en-US" sz="1050" dirty="0">
                <a:ea typeface="SimSun" pitchFamily="2" charset="-122"/>
                <a:cs typeface="Times New Roman" pitchFamily="18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800" dirty="0">
                <a:ea typeface="SimSun" pitchFamily="2" charset="-122"/>
                <a:cs typeface="Times New Roman" pitchFamily="18" charset="0"/>
              </a:endParaRPr>
            </a:p>
          </p:txBody>
        </p:sp>
        <p:sp>
          <p:nvSpPr>
            <p:cNvPr id="21525" name="Text Box 3"/>
            <p:cNvSpPr txBox="1">
              <a:spLocks noChangeArrowheads="1"/>
            </p:cNvSpPr>
            <p:nvPr/>
          </p:nvSpPr>
          <p:spPr bwMode="auto">
            <a:xfrm>
              <a:off x="4765675" y="1524000"/>
              <a:ext cx="1350963" cy="682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>
                  <a:latin typeface="Helvetica Neue Medium"/>
                  <a:ea typeface="SimSun" pitchFamily="2" charset="-122"/>
                  <a:cs typeface="Times New Roman" pitchFamily="18" charset="0"/>
                </a:rPr>
                <a:t>Gateway address 10.1.1.1</a:t>
              </a:r>
              <a:endParaRPr lang="en-US" sz="1050" dirty="0">
                <a:ea typeface="SimSun" pitchFamily="2" charset="-122"/>
                <a:cs typeface="Times New Roman" pitchFamily="18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800" dirty="0">
                <a:ea typeface="SimSun" pitchFamily="2" charset="-122"/>
                <a:cs typeface="Times New Roman" pitchFamily="18" charset="0"/>
              </a:endParaRPr>
            </a:p>
          </p:txBody>
        </p:sp>
        <p:sp>
          <p:nvSpPr>
            <p:cNvPr id="21526" name="Text Box 2"/>
            <p:cNvSpPr txBox="1">
              <a:spLocks noChangeArrowheads="1"/>
            </p:cNvSpPr>
            <p:nvPr/>
          </p:nvSpPr>
          <p:spPr bwMode="auto">
            <a:xfrm>
              <a:off x="4114800" y="2617788"/>
              <a:ext cx="1076325" cy="633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>
                  <a:latin typeface="Helvetica Neue Medium"/>
                  <a:ea typeface="SimSun" pitchFamily="2" charset="-122"/>
                  <a:cs typeface="Times New Roman" pitchFamily="18" charset="0"/>
                </a:rPr>
                <a:t>NAT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>
                  <a:latin typeface="Helvetica Neue Medium"/>
                  <a:ea typeface="SimSun" pitchFamily="2" charset="-122"/>
                  <a:cs typeface="Times New Roman" pitchFamily="18" charset="0"/>
                </a:rPr>
                <a:t>DHCP</a:t>
              </a:r>
              <a:br>
                <a:rPr lang="en-US" sz="1200" dirty="0">
                  <a:latin typeface="Helvetica Neue Medium"/>
                  <a:ea typeface="SimSun" pitchFamily="2" charset="-122"/>
                  <a:cs typeface="Times New Roman" pitchFamily="18" charset="0"/>
                </a:rPr>
              </a:br>
              <a:r>
                <a:rPr lang="en-US" sz="1200" dirty="0" smtClean="0">
                  <a:latin typeface="Helvetica Neue Medium"/>
                  <a:ea typeface="SimSun" pitchFamily="2" charset="-122"/>
                  <a:cs typeface="Times New Roman" pitchFamily="18" charset="0"/>
                </a:rPr>
                <a:t>FW</a:t>
              </a:r>
              <a:endParaRPr lang="en-US" sz="1050" dirty="0">
                <a:ea typeface="SimSun" pitchFamily="2" charset="-122"/>
                <a:cs typeface="Times New Roman" pitchFamily="18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800" dirty="0">
                <a:ea typeface="SimSun" pitchFamily="2" charset="-122"/>
                <a:cs typeface="Times New Roman" pitchFamily="18" charset="0"/>
              </a:endParaRPr>
            </a:p>
          </p:txBody>
        </p:sp>
        <p:sp>
          <p:nvSpPr>
            <p:cNvPr id="21527" name="Text Box 3"/>
            <p:cNvSpPr txBox="1">
              <a:spLocks noChangeArrowheads="1"/>
            </p:cNvSpPr>
            <p:nvPr/>
          </p:nvSpPr>
          <p:spPr bwMode="auto">
            <a:xfrm>
              <a:off x="3224213" y="1277938"/>
              <a:ext cx="1273175" cy="538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>
                  <a:latin typeface="Helvetica Neue Medium"/>
                  <a:ea typeface="SimSun" pitchFamily="2" charset="-122"/>
                  <a:cs typeface="Times New Roman" pitchFamily="18" charset="0"/>
                </a:rPr>
                <a:t>Public IP address 65.37.141.11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>
                  <a:latin typeface="Helvetica Neue Medium"/>
                  <a:ea typeface="SimSun" pitchFamily="2" charset="-122"/>
                  <a:cs typeface="Times New Roman" pitchFamily="18" charset="0"/>
                </a:rPr>
                <a:t>65.37.141.36</a:t>
              </a:r>
              <a:endParaRPr lang="en-US" sz="1050" dirty="0">
                <a:ea typeface="SimSun" pitchFamily="2" charset="-122"/>
                <a:cs typeface="Times New Roman" pitchFamily="18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800" dirty="0">
                <a:ea typeface="SimSun" pitchFamily="2" charset="-122"/>
                <a:cs typeface="Times New Roman" pitchFamily="18" charset="0"/>
              </a:endParaRPr>
            </a:p>
          </p:txBody>
        </p:sp>
        <p:sp>
          <p:nvSpPr>
            <p:cNvPr id="21528" name="Text Box 3"/>
            <p:cNvSpPr txBox="1">
              <a:spLocks noChangeArrowheads="1"/>
            </p:cNvSpPr>
            <p:nvPr/>
          </p:nvSpPr>
          <p:spPr bwMode="auto">
            <a:xfrm>
              <a:off x="7281863" y="1390650"/>
              <a:ext cx="1076325" cy="682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 smtClean="0">
                  <a:latin typeface="Helvetica Neue Medium"/>
                  <a:ea typeface="SimSun" pitchFamily="2" charset="-122"/>
                  <a:cs typeface="Times New Roman" pitchFamily="18" charset="0"/>
                </a:rPr>
                <a:t> </a:t>
              </a:r>
              <a:r>
                <a:rPr lang="en-US" sz="1200" dirty="0">
                  <a:latin typeface="Helvetica Neue Medium"/>
                  <a:ea typeface="SimSun" pitchFamily="2" charset="-122"/>
                  <a:cs typeface="Times New Roman" pitchFamily="18" charset="0"/>
                </a:rPr>
                <a:t>10.1.1.2</a:t>
              </a:r>
              <a:endParaRPr lang="en-US" sz="1050" dirty="0">
                <a:ea typeface="SimSun" pitchFamily="2" charset="-122"/>
                <a:cs typeface="Times New Roman" pitchFamily="18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800" dirty="0">
                <a:ea typeface="SimSun" pitchFamily="2" charset="-122"/>
                <a:cs typeface="Times New Roman" pitchFamily="18" charset="0"/>
              </a:endParaRPr>
            </a:p>
          </p:txBody>
        </p:sp>
        <p:sp>
          <p:nvSpPr>
            <p:cNvPr id="21529" name="Text Box 3"/>
            <p:cNvSpPr txBox="1">
              <a:spLocks noChangeArrowheads="1"/>
            </p:cNvSpPr>
            <p:nvPr/>
          </p:nvSpPr>
          <p:spPr bwMode="auto">
            <a:xfrm>
              <a:off x="7258050" y="2068513"/>
              <a:ext cx="1076325" cy="682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 smtClean="0">
                  <a:latin typeface="Helvetica Neue Medium"/>
                  <a:ea typeface="SimSun" pitchFamily="2" charset="-122"/>
                  <a:cs typeface="Times New Roman" pitchFamily="18" charset="0"/>
                </a:rPr>
                <a:t> </a:t>
              </a:r>
              <a:r>
                <a:rPr lang="en-US" sz="1200" dirty="0">
                  <a:latin typeface="Helvetica Neue Medium"/>
                  <a:ea typeface="SimSun" pitchFamily="2" charset="-122"/>
                  <a:cs typeface="Times New Roman" pitchFamily="18" charset="0"/>
                </a:rPr>
                <a:t>10.1.1.3</a:t>
              </a:r>
              <a:endParaRPr lang="en-US" sz="1050" dirty="0">
                <a:ea typeface="SimSun" pitchFamily="2" charset="-122"/>
                <a:cs typeface="Times New Roman" pitchFamily="18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800" dirty="0">
                <a:ea typeface="SimSun" pitchFamily="2" charset="-122"/>
                <a:cs typeface="Times New Roman" pitchFamily="18" charset="0"/>
              </a:endParaRPr>
            </a:p>
          </p:txBody>
        </p:sp>
        <p:sp>
          <p:nvSpPr>
            <p:cNvPr id="21530" name="Text Box 3"/>
            <p:cNvSpPr txBox="1">
              <a:spLocks noChangeArrowheads="1"/>
            </p:cNvSpPr>
            <p:nvPr/>
          </p:nvSpPr>
          <p:spPr bwMode="auto">
            <a:xfrm>
              <a:off x="7204075" y="2773363"/>
              <a:ext cx="1076325" cy="682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 smtClean="0">
                  <a:latin typeface="Helvetica Neue Medium"/>
                  <a:ea typeface="SimSun" pitchFamily="2" charset="-122"/>
                  <a:cs typeface="Times New Roman" pitchFamily="18" charset="0"/>
                </a:rPr>
                <a:t> </a:t>
              </a:r>
              <a:r>
                <a:rPr lang="en-US" sz="1200" dirty="0">
                  <a:latin typeface="Helvetica Neue Medium"/>
                  <a:ea typeface="SimSun" pitchFamily="2" charset="-122"/>
                  <a:cs typeface="Times New Roman" pitchFamily="18" charset="0"/>
                </a:rPr>
                <a:t>10.1.1.4</a:t>
              </a:r>
              <a:endParaRPr lang="en-US" sz="1050" dirty="0">
                <a:ea typeface="SimSun" pitchFamily="2" charset="-122"/>
                <a:cs typeface="Times New Roman" pitchFamily="18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800" dirty="0">
                <a:ea typeface="SimSun" pitchFamily="2" charset="-122"/>
                <a:cs typeface="Times New Roman" pitchFamily="18" charset="0"/>
              </a:endParaRPr>
            </a:p>
          </p:txBody>
        </p:sp>
        <p:sp>
          <p:nvSpPr>
            <p:cNvPr id="21531" name="Text Box 3"/>
            <p:cNvSpPr txBox="1">
              <a:spLocks noChangeArrowheads="1"/>
            </p:cNvSpPr>
            <p:nvPr/>
          </p:nvSpPr>
          <p:spPr bwMode="auto">
            <a:xfrm>
              <a:off x="7258050" y="3459163"/>
              <a:ext cx="1076325" cy="682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 smtClean="0">
                  <a:latin typeface="Helvetica Neue Medium"/>
                  <a:ea typeface="SimSun" pitchFamily="2" charset="-122"/>
                  <a:cs typeface="Times New Roman" pitchFamily="18" charset="0"/>
                </a:rPr>
                <a:t> </a:t>
              </a:r>
              <a:r>
                <a:rPr lang="en-US" sz="1200" dirty="0">
                  <a:latin typeface="Helvetica Neue Medium"/>
                  <a:ea typeface="SimSun" pitchFamily="2" charset="-122"/>
                  <a:cs typeface="Times New Roman" pitchFamily="18" charset="0"/>
                </a:rPr>
                <a:t>10.1.1.5</a:t>
              </a:r>
              <a:endParaRPr lang="en-US" sz="1050" dirty="0">
                <a:ea typeface="SimSun" pitchFamily="2" charset="-122"/>
                <a:cs typeface="Times New Roman" pitchFamily="18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800" dirty="0">
                <a:ea typeface="SimSun" pitchFamily="2" charset="-122"/>
                <a:cs typeface="Times New Roman" pitchFamily="18" charset="0"/>
              </a:endParaRPr>
            </a:p>
          </p:txBody>
        </p:sp>
        <p:sp>
          <p:nvSpPr>
            <p:cNvPr id="53274" name="Rectangle 22"/>
            <p:cNvSpPr>
              <a:spLocks noChangeArrowheads="1"/>
            </p:cNvSpPr>
            <p:nvPr/>
          </p:nvSpPr>
          <p:spPr bwMode="auto">
            <a:xfrm>
              <a:off x="4114800" y="2068513"/>
              <a:ext cx="1081088" cy="49212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tIns="0"/>
            <a:lstStyle/>
            <a:p>
              <a:pPr algn="ctr" eaLnBrk="0" hangingPunct="0"/>
              <a:r>
                <a:rPr lang="en-US" sz="1100" dirty="0">
                  <a:solidFill>
                    <a:srgbClr val="FFFFFF"/>
                  </a:solidFill>
                  <a:latin typeface="Helvetica Neue Medium"/>
                  <a:ea typeface="SimSun" charset="0"/>
                  <a:cs typeface="SimSun" charset="0"/>
                </a:rPr>
                <a:t>Tenant 1 </a:t>
              </a:r>
            </a:p>
            <a:p>
              <a:pPr algn="ctr" eaLnBrk="0" hangingPunct="0"/>
              <a:r>
                <a:rPr lang="en-US" sz="1100" dirty="0">
                  <a:solidFill>
                    <a:srgbClr val="FFFFFF"/>
                  </a:solidFill>
                  <a:latin typeface="Helvetica Neue Medium"/>
                  <a:ea typeface="SimSun" charset="0"/>
                  <a:cs typeface="SimSun" charset="0"/>
                </a:rPr>
                <a:t>Edge Services Appliance(s)</a:t>
              </a:r>
              <a:endParaRPr lang="en-US" sz="2400" dirty="0">
                <a:latin typeface="Helvetica Neue Medium"/>
                <a:ea typeface="SimSun" charset="0"/>
                <a:cs typeface="SimSun" charset="0"/>
              </a:endParaRPr>
            </a:p>
          </p:txBody>
        </p:sp>
        <p:cxnSp>
          <p:nvCxnSpPr>
            <p:cNvPr id="53275" name="AutoShape 14"/>
            <p:cNvCxnSpPr>
              <a:cxnSpLocks noChangeShapeType="1"/>
            </p:cNvCxnSpPr>
            <p:nvPr/>
          </p:nvCxnSpPr>
          <p:spPr bwMode="auto">
            <a:xfrm flipH="1">
              <a:off x="5938838" y="4595813"/>
              <a:ext cx="647700" cy="1587"/>
            </a:xfrm>
            <a:prstGeom prst="straightConnector1">
              <a:avLst/>
            </a:prstGeom>
            <a:noFill/>
            <a:ln w="9525">
              <a:solidFill>
                <a:srgbClr val="4F81B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3276" name="AutoShape 13"/>
            <p:cNvCxnSpPr>
              <a:cxnSpLocks noChangeShapeType="1"/>
            </p:cNvCxnSpPr>
            <p:nvPr/>
          </p:nvCxnSpPr>
          <p:spPr bwMode="auto">
            <a:xfrm flipH="1">
              <a:off x="5938838" y="5291138"/>
              <a:ext cx="647700" cy="1587"/>
            </a:xfrm>
            <a:prstGeom prst="straightConnector1">
              <a:avLst/>
            </a:prstGeom>
            <a:noFill/>
            <a:ln w="9525">
              <a:solidFill>
                <a:srgbClr val="4F81B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3277" name="AutoShape 9"/>
            <p:cNvCxnSpPr>
              <a:cxnSpLocks noChangeShapeType="1"/>
            </p:cNvCxnSpPr>
            <p:nvPr/>
          </p:nvCxnSpPr>
          <p:spPr bwMode="auto">
            <a:xfrm flipH="1">
              <a:off x="3143250" y="5219700"/>
              <a:ext cx="1006475" cy="1588"/>
            </a:xfrm>
            <a:prstGeom prst="straightConnector1">
              <a:avLst/>
            </a:prstGeom>
            <a:noFill/>
            <a:ln w="9525">
              <a:solidFill>
                <a:srgbClr val="1F497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3278" name="Rectangle 19"/>
            <p:cNvSpPr>
              <a:spLocks noChangeArrowheads="1"/>
            </p:cNvSpPr>
            <p:nvPr/>
          </p:nvSpPr>
          <p:spPr bwMode="auto">
            <a:xfrm>
              <a:off x="6586538" y="5043488"/>
              <a:ext cx="695325" cy="49212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tIns="0"/>
            <a:lstStyle/>
            <a:p>
              <a:pPr algn="ctr" eaLnBrk="0" hangingPunct="0"/>
              <a:r>
                <a:rPr lang="en-US" sz="1200" dirty="0">
                  <a:solidFill>
                    <a:srgbClr val="FFFFFF"/>
                  </a:solidFill>
                  <a:latin typeface="Helvetica Neue Medium"/>
                  <a:ea typeface="SimSun" charset="0"/>
                  <a:cs typeface="SimSun" charset="0"/>
                </a:rPr>
                <a:t>Tenant 2 VM 2</a:t>
              </a:r>
              <a:endParaRPr lang="en-US" sz="2800" dirty="0">
                <a:latin typeface="Helvetica Neue Medium"/>
                <a:ea typeface="SimSun" charset="0"/>
                <a:cs typeface="SimSun" charset="0"/>
              </a:endParaRPr>
            </a:p>
          </p:txBody>
        </p:sp>
        <p:sp>
          <p:nvSpPr>
            <p:cNvPr id="53279" name="Rectangle 18"/>
            <p:cNvSpPr>
              <a:spLocks noChangeArrowheads="1"/>
            </p:cNvSpPr>
            <p:nvPr/>
          </p:nvSpPr>
          <p:spPr bwMode="auto">
            <a:xfrm>
              <a:off x="6586538" y="5735638"/>
              <a:ext cx="695325" cy="49053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tIns="0"/>
            <a:lstStyle/>
            <a:p>
              <a:pPr algn="ctr" eaLnBrk="0" hangingPunct="0"/>
              <a:r>
                <a:rPr lang="en-US" sz="1200" dirty="0">
                  <a:solidFill>
                    <a:srgbClr val="FFFFFF"/>
                  </a:solidFill>
                  <a:latin typeface="Helvetica Neue Medium"/>
                  <a:ea typeface="SimSun" charset="0"/>
                  <a:cs typeface="SimSun" charset="0"/>
                </a:rPr>
                <a:t>Tenant 2 VM 3</a:t>
              </a:r>
              <a:endParaRPr lang="en-US" sz="2800" dirty="0">
                <a:latin typeface="Helvetica Neue Medium"/>
                <a:ea typeface="SimSun" charset="0"/>
                <a:cs typeface="SimSun" charset="0"/>
              </a:endParaRPr>
            </a:p>
          </p:txBody>
        </p:sp>
        <p:sp>
          <p:nvSpPr>
            <p:cNvPr id="53280" name="Rectangle 20"/>
            <p:cNvSpPr>
              <a:spLocks noChangeArrowheads="1"/>
            </p:cNvSpPr>
            <p:nvPr/>
          </p:nvSpPr>
          <p:spPr bwMode="auto">
            <a:xfrm>
              <a:off x="6586538" y="4348163"/>
              <a:ext cx="695325" cy="49212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tIns="0"/>
            <a:lstStyle/>
            <a:p>
              <a:pPr algn="ctr" eaLnBrk="0" hangingPunct="0"/>
              <a:r>
                <a:rPr lang="en-US" sz="1200" dirty="0">
                  <a:solidFill>
                    <a:srgbClr val="FFFFFF"/>
                  </a:solidFill>
                  <a:latin typeface="Helvetica Neue Medium"/>
                  <a:ea typeface="SimSun" charset="0"/>
                  <a:cs typeface="SimSun" charset="0"/>
                </a:rPr>
                <a:t>Tenant 2 VM 1</a:t>
              </a:r>
              <a:endParaRPr lang="en-US" sz="2800" dirty="0">
                <a:latin typeface="Helvetica Neue Medium"/>
                <a:ea typeface="SimSun" charset="0"/>
                <a:cs typeface="SimSun" charset="0"/>
              </a:endParaRPr>
            </a:p>
          </p:txBody>
        </p:sp>
        <p:cxnSp>
          <p:nvCxnSpPr>
            <p:cNvPr id="53281" name="AutoShape 16"/>
            <p:cNvCxnSpPr>
              <a:cxnSpLocks noChangeShapeType="1"/>
            </p:cNvCxnSpPr>
            <p:nvPr/>
          </p:nvCxnSpPr>
          <p:spPr bwMode="auto">
            <a:xfrm>
              <a:off x="5940425" y="4346575"/>
              <a:ext cx="0" cy="1928813"/>
            </a:xfrm>
            <a:prstGeom prst="straightConnector1">
              <a:avLst/>
            </a:prstGeom>
            <a:noFill/>
            <a:ln w="9525">
              <a:solidFill>
                <a:srgbClr val="4F81B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3282" name="AutoShape 12"/>
            <p:cNvCxnSpPr>
              <a:cxnSpLocks noChangeShapeType="1"/>
            </p:cNvCxnSpPr>
            <p:nvPr/>
          </p:nvCxnSpPr>
          <p:spPr bwMode="auto">
            <a:xfrm flipH="1">
              <a:off x="5938838" y="5995988"/>
              <a:ext cx="647700" cy="1587"/>
            </a:xfrm>
            <a:prstGeom prst="straightConnector1">
              <a:avLst/>
            </a:prstGeom>
            <a:noFill/>
            <a:ln w="9525">
              <a:solidFill>
                <a:srgbClr val="4F81B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3283" name="AutoShape 10"/>
            <p:cNvCxnSpPr>
              <a:cxnSpLocks noChangeShapeType="1"/>
            </p:cNvCxnSpPr>
            <p:nvPr/>
          </p:nvCxnSpPr>
          <p:spPr bwMode="auto">
            <a:xfrm flipH="1">
              <a:off x="4957763" y="5291138"/>
              <a:ext cx="1189037" cy="1587"/>
            </a:xfrm>
            <a:prstGeom prst="straightConnector1">
              <a:avLst/>
            </a:prstGeom>
            <a:noFill/>
            <a:ln w="9525">
              <a:solidFill>
                <a:srgbClr val="4F81B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0" name="Text Box 4"/>
            <p:cNvSpPr txBox="1">
              <a:spLocks noChangeArrowheads="1"/>
            </p:cNvSpPr>
            <p:nvPr/>
          </p:nvSpPr>
          <p:spPr bwMode="auto">
            <a:xfrm>
              <a:off x="5297488" y="4013200"/>
              <a:ext cx="2784475" cy="368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 smtClean="0">
                  <a:latin typeface="Helvetica Neue Medium"/>
                  <a:ea typeface="SimSun" pitchFamily="2" charset="-122"/>
                  <a:cs typeface="Times New Roman" pitchFamily="18" charset="0"/>
                </a:rPr>
                <a:t>Tenant 2 Virtual </a:t>
              </a:r>
              <a:r>
                <a:rPr lang="en-US" sz="1200" dirty="0">
                  <a:latin typeface="Helvetica Neue Medium"/>
                  <a:ea typeface="SimSun" pitchFamily="2" charset="-122"/>
                  <a:cs typeface="Times New Roman" pitchFamily="18" charset="0"/>
                </a:rPr>
                <a:t>Network </a:t>
              </a:r>
              <a:r>
                <a:rPr lang="en-US" sz="1200" dirty="0" smtClean="0">
                  <a:latin typeface="Helvetica Neue Medium"/>
                  <a:ea typeface="SimSun" pitchFamily="2" charset="-122"/>
                  <a:cs typeface="Times New Roman" pitchFamily="18" charset="0"/>
                </a:rPr>
                <a:t>10.1.1.0/24</a:t>
              </a:r>
              <a:endParaRPr lang="en-US" sz="1050" dirty="0">
                <a:ea typeface="SimSun" pitchFamily="2" charset="-122"/>
                <a:cs typeface="Times New Roman" pitchFamily="18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800" dirty="0">
                <a:ea typeface="SimSun" pitchFamily="2" charset="-122"/>
                <a:cs typeface="Times New Roman" pitchFamily="18" charset="0"/>
              </a:endParaRPr>
            </a:p>
          </p:txBody>
        </p:sp>
        <p:sp>
          <p:nvSpPr>
            <p:cNvPr id="41" name="Text Box 3"/>
            <p:cNvSpPr txBox="1">
              <a:spLocks noChangeArrowheads="1"/>
            </p:cNvSpPr>
            <p:nvPr/>
          </p:nvSpPr>
          <p:spPr bwMode="auto">
            <a:xfrm>
              <a:off x="4764088" y="4360863"/>
              <a:ext cx="1239837" cy="682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>
                  <a:latin typeface="Helvetica Neue Medium"/>
                  <a:ea typeface="SimSun" pitchFamily="2" charset="-122"/>
                  <a:cs typeface="Times New Roman" pitchFamily="18" charset="0"/>
                </a:rPr>
                <a:t>Gateway address 10.1.1.1</a:t>
              </a:r>
              <a:endParaRPr lang="en-US" sz="1050" dirty="0">
                <a:ea typeface="SimSun" pitchFamily="2" charset="-122"/>
                <a:cs typeface="Times New Roman" pitchFamily="18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800" dirty="0">
                <a:ea typeface="SimSun" pitchFamily="2" charset="-122"/>
                <a:cs typeface="Times New Roman" pitchFamily="18" charset="0"/>
              </a:endParaRPr>
            </a:p>
          </p:txBody>
        </p:sp>
        <p:sp>
          <p:nvSpPr>
            <p:cNvPr id="53286" name="Text Box 2"/>
            <p:cNvSpPr txBox="1">
              <a:spLocks noChangeArrowheads="1"/>
            </p:cNvSpPr>
            <p:nvPr/>
          </p:nvSpPr>
          <p:spPr bwMode="auto">
            <a:xfrm>
              <a:off x="4119563" y="5592763"/>
              <a:ext cx="644525" cy="473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r>
                <a:rPr lang="en-US" sz="1200" dirty="0">
                  <a:latin typeface="Helvetica Neue Medium"/>
                  <a:ea typeface="SimSun" charset="0"/>
                  <a:cs typeface="SimSun" charset="0"/>
                </a:rPr>
                <a:t>VPN</a:t>
              </a:r>
            </a:p>
            <a:p>
              <a:r>
                <a:rPr lang="en-US" sz="1200" dirty="0">
                  <a:latin typeface="Helvetica Neue Medium"/>
                  <a:ea typeface="SimSun" charset="0"/>
                  <a:cs typeface="SimSun" charset="0"/>
                </a:rPr>
                <a:t>NAT</a:t>
              </a:r>
            </a:p>
            <a:p>
              <a:r>
                <a:rPr lang="en-US" sz="1200" dirty="0">
                  <a:latin typeface="Helvetica Neue Medium"/>
                  <a:ea typeface="SimSun" charset="0"/>
                  <a:cs typeface="SimSun" charset="0"/>
                </a:rPr>
                <a:t>DHCP</a:t>
              </a:r>
              <a:endParaRPr lang="en-US" sz="2800" dirty="0">
                <a:latin typeface="Arial" charset="0"/>
                <a:ea typeface="SimSun" charset="0"/>
                <a:cs typeface="SimSun" charset="0"/>
              </a:endParaRPr>
            </a:p>
          </p:txBody>
        </p:sp>
        <p:sp>
          <p:nvSpPr>
            <p:cNvPr id="43" name="Text Box 3"/>
            <p:cNvSpPr txBox="1">
              <a:spLocks noChangeArrowheads="1"/>
            </p:cNvSpPr>
            <p:nvPr/>
          </p:nvSpPr>
          <p:spPr bwMode="auto">
            <a:xfrm>
              <a:off x="7281863" y="4376738"/>
              <a:ext cx="1076325" cy="303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 smtClean="0">
                  <a:latin typeface="Helvetica Neue Medium"/>
                  <a:ea typeface="SimSun" pitchFamily="2" charset="-122"/>
                  <a:cs typeface="Times New Roman" pitchFamily="18" charset="0"/>
                </a:rPr>
                <a:t> </a:t>
              </a:r>
              <a:r>
                <a:rPr lang="en-US" sz="1200" dirty="0">
                  <a:latin typeface="Helvetica Neue Medium"/>
                  <a:ea typeface="SimSun" pitchFamily="2" charset="-122"/>
                  <a:cs typeface="Times New Roman" pitchFamily="18" charset="0"/>
                </a:rPr>
                <a:t>10.1.1.2</a:t>
              </a:r>
              <a:endParaRPr lang="en-US" sz="1050" dirty="0">
                <a:ea typeface="SimSun" pitchFamily="2" charset="-122"/>
                <a:cs typeface="Times New Roman" pitchFamily="18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800" dirty="0">
                <a:ea typeface="SimSun" pitchFamily="2" charset="-122"/>
                <a:cs typeface="Times New Roman" pitchFamily="18" charset="0"/>
              </a:endParaRPr>
            </a:p>
          </p:txBody>
        </p:sp>
        <p:sp>
          <p:nvSpPr>
            <p:cNvPr id="44" name="Text Box 3"/>
            <p:cNvSpPr txBox="1">
              <a:spLocks noChangeArrowheads="1"/>
            </p:cNvSpPr>
            <p:nvPr/>
          </p:nvSpPr>
          <p:spPr bwMode="auto">
            <a:xfrm>
              <a:off x="7281863" y="5059363"/>
              <a:ext cx="1076325" cy="682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 smtClean="0">
                  <a:latin typeface="Helvetica Neue Medium"/>
                  <a:ea typeface="SimSun" pitchFamily="2" charset="-122"/>
                  <a:cs typeface="Times New Roman" pitchFamily="18" charset="0"/>
                </a:rPr>
                <a:t> </a:t>
              </a:r>
              <a:r>
                <a:rPr lang="en-US" sz="1200" dirty="0">
                  <a:latin typeface="Helvetica Neue Medium"/>
                  <a:ea typeface="SimSun" pitchFamily="2" charset="-122"/>
                  <a:cs typeface="Times New Roman" pitchFamily="18" charset="0"/>
                </a:rPr>
                <a:t>10.1.1.3</a:t>
              </a:r>
              <a:endParaRPr lang="en-US" sz="1050" dirty="0">
                <a:ea typeface="SimSun" pitchFamily="2" charset="-122"/>
                <a:cs typeface="Times New Roman" pitchFamily="18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800" dirty="0">
                <a:ea typeface="SimSun" pitchFamily="2" charset="-122"/>
                <a:cs typeface="Times New Roman" pitchFamily="18" charset="0"/>
              </a:endParaRPr>
            </a:p>
          </p:txBody>
        </p:sp>
        <p:sp>
          <p:nvSpPr>
            <p:cNvPr id="45" name="Text Box 3"/>
            <p:cNvSpPr txBox="1">
              <a:spLocks noChangeArrowheads="1"/>
            </p:cNvSpPr>
            <p:nvPr/>
          </p:nvSpPr>
          <p:spPr bwMode="auto">
            <a:xfrm>
              <a:off x="7281863" y="5748338"/>
              <a:ext cx="1076325" cy="682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 smtClean="0">
                  <a:latin typeface="Helvetica Neue Medium"/>
                  <a:ea typeface="SimSun" pitchFamily="2" charset="-122"/>
                  <a:cs typeface="Times New Roman" pitchFamily="18" charset="0"/>
                </a:rPr>
                <a:t> </a:t>
              </a:r>
              <a:r>
                <a:rPr lang="en-US" sz="1200" dirty="0">
                  <a:latin typeface="Helvetica Neue Medium"/>
                  <a:ea typeface="SimSun" pitchFamily="2" charset="-122"/>
                  <a:cs typeface="Times New Roman" pitchFamily="18" charset="0"/>
                </a:rPr>
                <a:t>10.1.1.4</a:t>
              </a:r>
              <a:endParaRPr lang="en-US" sz="1050" dirty="0">
                <a:ea typeface="SimSun" pitchFamily="2" charset="-122"/>
                <a:cs typeface="Times New Roman" pitchFamily="18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800" dirty="0">
                <a:ea typeface="SimSun" pitchFamily="2" charset="-122"/>
                <a:cs typeface="Times New Roman" pitchFamily="18" charset="0"/>
              </a:endParaRPr>
            </a:p>
          </p:txBody>
        </p:sp>
        <p:sp>
          <p:nvSpPr>
            <p:cNvPr id="53290" name="Rectangle 22"/>
            <p:cNvSpPr>
              <a:spLocks noChangeArrowheads="1"/>
            </p:cNvSpPr>
            <p:nvPr/>
          </p:nvSpPr>
          <p:spPr bwMode="auto">
            <a:xfrm>
              <a:off x="4119563" y="5043488"/>
              <a:ext cx="1076325" cy="54927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tIns="0"/>
            <a:lstStyle/>
            <a:p>
              <a:pPr algn="ctr" eaLnBrk="0" hangingPunct="0"/>
              <a:r>
                <a:rPr lang="en-US" sz="1200" dirty="0">
                  <a:solidFill>
                    <a:srgbClr val="FFFFFF"/>
                  </a:solidFill>
                  <a:latin typeface="Helvetica Neue Medium"/>
                  <a:ea typeface="SimSun" charset="0"/>
                  <a:cs typeface="SimSun" charset="0"/>
                </a:rPr>
                <a:t>Tenant 2 </a:t>
              </a:r>
            </a:p>
            <a:p>
              <a:pPr algn="ctr" eaLnBrk="0" hangingPunct="0"/>
              <a:r>
                <a:rPr lang="en-US" sz="1200" dirty="0">
                  <a:solidFill>
                    <a:srgbClr val="FFFFFF"/>
                  </a:solidFill>
                  <a:latin typeface="Helvetica Neue Medium"/>
                  <a:ea typeface="SimSun" charset="0"/>
                  <a:cs typeface="SimSun" charset="0"/>
                </a:rPr>
                <a:t>Edge Services Appliance</a:t>
              </a:r>
              <a:endParaRPr lang="en-US" sz="2800" dirty="0">
                <a:latin typeface="Helvetica Neue Medium"/>
                <a:ea typeface="SimSun" charset="0"/>
                <a:cs typeface="SimSun" charset="0"/>
              </a:endParaRPr>
            </a:p>
          </p:txBody>
        </p:sp>
        <p:sp>
          <p:nvSpPr>
            <p:cNvPr id="53" name="Text Box 3"/>
            <p:cNvSpPr txBox="1">
              <a:spLocks noChangeArrowheads="1"/>
            </p:cNvSpPr>
            <p:nvPr/>
          </p:nvSpPr>
          <p:spPr bwMode="auto">
            <a:xfrm>
              <a:off x="3224213" y="4140200"/>
              <a:ext cx="1273175" cy="539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>
                  <a:latin typeface="Helvetica Neue Medium"/>
                  <a:ea typeface="SimSun" pitchFamily="2" charset="-122"/>
                  <a:cs typeface="Times New Roman" pitchFamily="18" charset="0"/>
                </a:rPr>
                <a:t>Public IP address </a:t>
              </a:r>
              <a:r>
                <a:rPr lang="en-US" sz="1200" dirty="0" smtClean="0">
                  <a:latin typeface="Helvetica Neue Medium"/>
                  <a:ea typeface="SimSun" pitchFamily="2" charset="-122"/>
                  <a:cs typeface="Times New Roman" pitchFamily="18" charset="0"/>
                </a:rPr>
                <a:t>65.37.141.24</a:t>
              </a:r>
              <a:endParaRPr lang="en-US" sz="1200" dirty="0">
                <a:latin typeface="Helvetica Neue Medium"/>
                <a:ea typeface="SimSun" pitchFamily="2" charset="-122"/>
                <a:cs typeface="Times New Roman" pitchFamily="18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 smtClean="0">
                  <a:latin typeface="Helvetica Neue Medium"/>
                  <a:ea typeface="SimSun" pitchFamily="2" charset="-122"/>
                  <a:cs typeface="Times New Roman" pitchFamily="18" charset="0"/>
                </a:rPr>
                <a:t>65.37.141.80</a:t>
              </a:r>
              <a:endParaRPr lang="en-US" sz="1050" dirty="0">
                <a:ea typeface="SimSun" pitchFamily="2" charset="-122"/>
                <a:cs typeface="Times New Roman" pitchFamily="18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800" dirty="0">
                <a:ea typeface="SimSun" pitchFamily="2" charset="-122"/>
                <a:cs typeface="Times New Roman" pitchFamily="18" charset="0"/>
              </a:endParaRPr>
            </a:p>
          </p:txBody>
        </p:sp>
        <p:sp>
          <p:nvSpPr>
            <p:cNvPr id="54" name="Rectangle 22"/>
            <p:cNvSpPr>
              <a:spLocks noChangeArrowheads="1"/>
            </p:cNvSpPr>
            <p:nvPr/>
          </p:nvSpPr>
          <p:spPr bwMode="auto">
            <a:xfrm>
              <a:off x="4267200" y="2220913"/>
              <a:ext cx="1081088" cy="492125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>
                  <a:lumMod val="75000"/>
                </a:schemeClr>
              </a:solidFill>
            </a:ln>
            <a:extLst/>
          </p:spPr>
          <p:txBody>
            <a:bodyPr tIns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dirty="0">
                  <a:solidFill>
                    <a:srgbClr val="FFFFFF"/>
                  </a:solidFill>
                  <a:latin typeface="Helvetica Neue Medium"/>
                  <a:ea typeface="SimSun" pitchFamily="2" charset="-122"/>
                  <a:cs typeface="Times New Roman" pitchFamily="18" charset="0"/>
                </a:rPr>
                <a:t>Tenant 1 </a:t>
              </a:r>
            </a:p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dirty="0">
                  <a:solidFill>
                    <a:srgbClr val="FFFFFF"/>
                  </a:solidFill>
                  <a:latin typeface="Helvetica Neue Medium"/>
                  <a:ea typeface="SimSun" pitchFamily="2" charset="-122"/>
                  <a:cs typeface="Times New Roman" pitchFamily="18" charset="0"/>
                </a:rPr>
                <a:t>Edge Services Appliance(s)</a:t>
              </a:r>
              <a:endParaRPr lang="en-US" sz="2400" dirty="0">
                <a:latin typeface="Helvetica Neue Medium"/>
                <a:ea typeface="SimSun" pitchFamily="2" charset="-122"/>
                <a:cs typeface="Times New Roman" pitchFamily="18" charset="0"/>
              </a:endParaRPr>
            </a:p>
          </p:txBody>
        </p:sp>
        <p:sp>
          <p:nvSpPr>
            <p:cNvPr id="49" name="Text Box 2"/>
            <p:cNvSpPr txBox="1">
              <a:spLocks noChangeArrowheads="1"/>
            </p:cNvSpPr>
            <p:nvPr/>
          </p:nvSpPr>
          <p:spPr bwMode="auto">
            <a:xfrm>
              <a:off x="4119563" y="3108325"/>
              <a:ext cx="1076325" cy="6810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 smtClean="0">
                  <a:latin typeface="Helvetica Neue Medium"/>
                  <a:ea typeface="SimSun" pitchFamily="2" charset="-122"/>
                  <a:cs typeface="Times New Roman" pitchFamily="18" charset="0"/>
                </a:rPr>
                <a:t>Load </a:t>
              </a:r>
              <a:r>
                <a:rPr lang="en-US" sz="1200" dirty="0">
                  <a:latin typeface="Helvetica Neue Medium"/>
                  <a:ea typeface="SimSun" pitchFamily="2" charset="-122"/>
                  <a:cs typeface="Times New Roman" pitchFamily="18" charset="0"/>
                </a:rPr>
                <a:t>Balancing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050" dirty="0">
                <a:ea typeface="SimSun" pitchFamily="2" charset="-122"/>
                <a:cs typeface="Times New Roman" pitchFamily="18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800" dirty="0">
                <a:ea typeface="SimSun" pitchFamily="2" charset="-122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77194783"/>
      </p:ext>
    </p:extLst>
  </p:cSld>
  <p:clrMapOvr>
    <a:masterClrMapping/>
  </p:clrMapOvr>
  <p:transition xmlns:p14="http://schemas.microsoft.com/office/powerpoint/2010/main" spd="slow" advTm="5000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8000" y="409222"/>
            <a:ext cx="7850188" cy="6021741"/>
            <a:chOff x="0" y="-153988"/>
            <a:chExt cx="8358188" cy="6584951"/>
          </a:xfrm>
        </p:grpSpPr>
        <p:sp>
          <p:nvSpPr>
            <p:cNvPr id="3" name="Rectangle 24"/>
            <p:cNvSpPr>
              <a:spLocks noChangeArrowheads="1"/>
            </p:cNvSpPr>
            <p:nvPr/>
          </p:nvSpPr>
          <p:spPr bwMode="auto">
            <a:xfrm>
              <a:off x="0" y="-153988"/>
              <a:ext cx="184150" cy="3079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 sz="1400" dirty="0">
                <a:latin typeface="Helvetica Neue Medium"/>
              </a:endParaRPr>
            </a:p>
          </p:txBody>
        </p:sp>
        <p:sp>
          <p:nvSpPr>
            <p:cNvPr id="4" name="AutoShape 23"/>
            <p:cNvSpPr>
              <a:spLocks noChangeAspect="1" noChangeArrowheads="1" noTextEdit="1"/>
            </p:cNvSpPr>
            <p:nvPr/>
          </p:nvSpPr>
          <p:spPr bwMode="auto">
            <a:xfrm>
              <a:off x="762000" y="1676400"/>
              <a:ext cx="6858000" cy="3590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Helvetica Neue Medium"/>
              </a:endParaRPr>
            </a:p>
          </p:txBody>
        </p:sp>
        <p:sp>
          <p:nvSpPr>
            <p:cNvPr id="5" name="Rectangle 20"/>
            <p:cNvSpPr>
              <a:spLocks noChangeArrowheads="1"/>
            </p:cNvSpPr>
            <p:nvPr/>
          </p:nvSpPr>
          <p:spPr bwMode="auto">
            <a:xfrm>
              <a:off x="6581775" y="1373188"/>
              <a:ext cx="695325" cy="492125"/>
            </a:xfrm>
            <a:prstGeom prst="rect">
              <a:avLst/>
            </a:prstGeom>
            <a:solidFill>
              <a:srgbClr val="4F81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tIns="0"/>
            <a:lstStyle/>
            <a:p>
              <a:pPr algn="ctr" eaLnBrk="0" hangingPunct="0"/>
              <a:r>
                <a:rPr lang="en-US" sz="1200" dirty="0">
                  <a:solidFill>
                    <a:srgbClr val="FFFFFF"/>
                  </a:solidFill>
                  <a:latin typeface="Helvetica Neue Medium"/>
                  <a:ea typeface="SimSun" charset="0"/>
                  <a:cs typeface="SimSun" charset="0"/>
                </a:rPr>
                <a:t>Tenant 1 VM 1</a:t>
              </a:r>
              <a:endParaRPr lang="en-US" sz="2800" dirty="0">
                <a:latin typeface="Helvetica Neue Medium"/>
                <a:ea typeface="SimSun" charset="0"/>
                <a:cs typeface="SimSun" charset="0"/>
              </a:endParaRPr>
            </a:p>
          </p:txBody>
        </p:sp>
        <p:sp>
          <p:nvSpPr>
            <p:cNvPr id="6" name="Rectangle 19"/>
            <p:cNvSpPr>
              <a:spLocks noChangeArrowheads="1"/>
            </p:cNvSpPr>
            <p:nvPr/>
          </p:nvSpPr>
          <p:spPr bwMode="auto">
            <a:xfrm>
              <a:off x="6581775" y="2068513"/>
              <a:ext cx="695325" cy="492125"/>
            </a:xfrm>
            <a:prstGeom prst="rect">
              <a:avLst/>
            </a:prstGeom>
            <a:solidFill>
              <a:srgbClr val="4F81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tIns="0"/>
            <a:lstStyle/>
            <a:p>
              <a:pPr algn="ctr" eaLnBrk="0" hangingPunct="0"/>
              <a:r>
                <a:rPr lang="en-US" sz="1200" dirty="0">
                  <a:solidFill>
                    <a:srgbClr val="FFFFFF"/>
                  </a:solidFill>
                  <a:latin typeface="Helvetica Neue Medium"/>
                  <a:ea typeface="SimSun" charset="0"/>
                  <a:cs typeface="SimSun" charset="0"/>
                </a:rPr>
                <a:t>Tenant 1 VM 2</a:t>
              </a:r>
              <a:endParaRPr lang="en-US" sz="2800" dirty="0">
                <a:latin typeface="Helvetica Neue Medium"/>
                <a:ea typeface="SimSun" charset="0"/>
                <a:cs typeface="SimSun" charset="0"/>
              </a:endParaRPr>
            </a:p>
          </p:txBody>
        </p:sp>
        <p:sp>
          <p:nvSpPr>
            <p:cNvPr id="7" name="Rectangle 18"/>
            <p:cNvSpPr>
              <a:spLocks noChangeArrowheads="1"/>
            </p:cNvSpPr>
            <p:nvPr/>
          </p:nvSpPr>
          <p:spPr bwMode="auto">
            <a:xfrm>
              <a:off x="6581775" y="2760663"/>
              <a:ext cx="695325" cy="490537"/>
            </a:xfrm>
            <a:prstGeom prst="rect">
              <a:avLst/>
            </a:prstGeom>
            <a:solidFill>
              <a:srgbClr val="4F81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tIns="0"/>
            <a:lstStyle/>
            <a:p>
              <a:pPr algn="ctr" eaLnBrk="0" hangingPunct="0"/>
              <a:r>
                <a:rPr lang="en-US" sz="1200" dirty="0">
                  <a:solidFill>
                    <a:srgbClr val="FFFFFF"/>
                  </a:solidFill>
                  <a:latin typeface="Helvetica Neue Medium"/>
                  <a:ea typeface="SimSun" charset="0"/>
                  <a:cs typeface="SimSun" charset="0"/>
                </a:rPr>
                <a:t>Tenant 1 VM 3</a:t>
              </a:r>
              <a:endParaRPr lang="en-US" sz="2800" dirty="0">
                <a:latin typeface="Helvetica Neue Medium"/>
                <a:ea typeface="SimSun" charset="0"/>
                <a:cs typeface="SimSun" charset="0"/>
              </a:endParaRPr>
            </a:p>
          </p:txBody>
        </p:sp>
        <p:sp>
          <p:nvSpPr>
            <p:cNvPr id="8" name="Rectangle 17"/>
            <p:cNvSpPr>
              <a:spLocks noChangeArrowheads="1"/>
            </p:cNvSpPr>
            <p:nvPr/>
          </p:nvSpPr>
          <p:spPr bwMode="auto">
            <a:xfrm>
              <a:off x="6581775" y="3449638"/>
              <a:ext cx="695325" cy="492125"/>
            </a:xfrm>
            <a:prstGeom prst="rect">
              <a:avLst/>
            </a:prstGeom>
            <a:solidFill>
              <a:srgbClr val="4F81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tIns="0"/>
            <a:lstStyle/>
            <a:p>
              <a:pPr algn="ctr" eaLnBrk="0" hangingPunct="0"/>
              <a:r>
                <a:rPr lang="en-US" sz="1200" dirty="0">
                  <a:solidFill>
                    <a:srgbClr val="FFFFFF"/>
                  </a:solidFill>
                  <a:latin typeface="Helvetica Neue Medium"/>
                  <a:ea typeface="SimSun" charset="0"/>
                  <a:cs typeface="SimSun" charset="0"/>
                </a:rPr>
                <a:t>Tenant 1 VM 4</a:t>
              </a:r>
              <a:endParaRPr lang="en-US" sz="2800" dirty="0">
                <a:latin typeface="Helvetica Neue Medium"/>
                <a:ea typeface="SimSun" charset="0"/>
                <a:cs typeface="SimSun" charset="0"/>
              </a:endParaRPr>
            </a:p>
          </p:txBody>
        </p:sp>
        <p:cxnSp>
          <p:nvCxnSpPr>
            <p:cNvPr id="9" name="AutoShape 16"/>
            <p:cNvCxnSpPr>
              <a:cxnSpLocks noChangeShapeType="1"/>
            </p:cNvCxnSpPr>
            <p:nvPr/>
          </p:nvCxnSpPr>
          <p:spPr bwMode="auto">
            <a:xfrm>
              <a:off x="5935663" y="1277938"/>
              <a:ext cx="0" cy="2595562"/>
            </a:xfrm>
            <a:prstGeom prst="straightConnector1">
              <a:avLst/>
            </a:prstGeom>
            <a:noFill/>
            <a:ln w="9525">
              <a:solidFill>
                <a:srgbClr val="4F81B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" name="AutoShape 15"/>
            <p:cNvCxnSpPr>
              <a:cxnSpLocks noChangeShapeType="1"/>
            </p:cNvCxnSpPr>
            <p:nvPr/>
          </p:nvCxnSpPr>
          <p:spPr bwMode="auto">
            <a:xfrm>
              <a:off x="3143250" y="1619250"/>
              <a:ext cx="0" cy="3781425"/>
            </a:xfrm>
            <a:prstGeom prst="straightConnector1">
              <a:avLst/>
            </a:prstGeom>
            <a:noFill/>
            <a:ln w="9525">
              <a:solidFill>
                <a:srgbClr val="1F497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" name="AutoShape 14"/>
            <p:cNvCxnSpPr>
              <a:cxnSpLocks noChangeShapeType="1"/>
            </p:cNvCxnSpPr>
            <p:nvPr/>
          </p:nvCxnSpPr>
          <p:spPr bwMode="auto">
            <a:xfrm flipH="1">
              <a:off x="5934075" y="1620838"/>
              <a:ext cx="647700" cy="1587"/>
            </a:xfrm>
            <a:prstGeom prst="straightConnector1">
              <a:avLst/>
            </a:prstGeom>
            <a:noFill/>
            <a:ln w="9525">
              <a:solidFill>
                <a:srgbClr val="4F81B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" name="AutoShape 13"/>
            <p:cNvCxnSpPr>
              <a:cxnSpLocks noChangeShapeType="1"/>
            </p:cNvCxnSpPr>
            <p:nvPr/>
          </p:nvCxnSpPr>
          <p:spPr bwMode="auto">
            <a:xfrm flipH="1">
              <a:off x="5934075" y="2316163"/>
              <a:ext cx="647700" cy="1587"/>
            </a:xfrm>
            <a:prstGeom prst="straightConnector1">
              <a:avLst/>
            </a:prstGeom>
            <a:noFill/>
            <a:ln w="9525">
              <a:solidFill>
                <a:srgbClr val="4F81B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" name="AutoShape 12"/>
            <p:cNvCxnSpPr>
              <a:cxnSpLocks noChangeShapeType="1"/>
            </p:cNvCxnSpPr>
            <p:nvPr/>
          </p:nvCxnSpPr>
          <p:spPr bwMode="auto">
            <a:xfrm flipH="1">
              <a:off x="5934075" y="3021013"/>
              <a:ext cx="647700" cy="1587"/>
            </a:xfrm>
            <a:prstGeom prst="straightConnector1">
              <a:avLst/>
            </a:prstGeom>
            <a:noFill/>
            <a:ln w="9525">
              <a:solidFill>
                <a:srgbClr val="4F81B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" name="AutoShape 11"/>
            <p:cNvCxnSpPr>
              <a:cxnSpLocks noChangeShapeType="1"/>
            </p:cNvCxnSpPr>
            <p:nvPr/>
          </p:nvCxnSpPr>
          <p:spPr bwMode="auto">
            <a:xfrm flipH="1">
              <a:off x="5934075" y="3697288"/>
              <a:ext cx="647700" cy="1587"/>
            </a:xfrm>
            <a:prstGeom prst="straightConnector1">
              <a:avLst/>
            </a:prstGeom>
            <a:noFill/>
            <a:ln w="9525">
              <a:solidFill>
                <a:srgbClr val="4F81B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" name="AutoShape 10"/>
            <p:cNvCxnSpPr>
              <a:cxnSpLocks noChangeShapeType="1"/>
            </p:cNvCxnSpPr>
            <p:nvPr/>
          </p:nvCxnSpPr>
          <p:spPr bwMode="auto">
            <a:xfrm flipH="1">
              <a:off x="4953000" y="2316163"/>
              <a:ext cx="1189038" cy="1587"/>
            </a:xfrm>
            <a:prstGeom prst="straightConnector1">
              <a:avLst/>
            </a:prstGeom>
            <a:noFill/>
            <a:ln w="9525">
              <a:solidFill>
                <a:srgbClr val="4F81B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" name="AutoShape 9"/>
            <p:cNvCxnSpPr>
              <a:cxnSpLocks noChangeShapeType="1"/>
            </p:cNvCxnSpPr>
            <p:nvPr/>
          </p:nvCxnSpPr>
          <p:spPr bwMode="auto">
            <a:xfrm flipH="1">
              <a:off x="3143250" y="2317750"/>
              <a:ext cx="1006475" cy="1588"/>
            </a:xfrm>
            <a:prstGeom prst="straightConnector1">
              <a:avLst/>
            </a:prstGeom>
            <a:noFill/>
            <a:ln w="9525">
              <a:solidFill>
                <a:srgbClr val="1F497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" name="Text Box 5"/>
            <p:cNvSpPr txBox="1">
              <a:spLocks noChangeArrowheads="1"/>
            </p:cNvSpPr>
            <p:nvPr/>
          </p:nvSpPr>
          <p:spPr bwMode="auto">
            <a:xfrm>
              <a:off x="2460625" y="1279525"/>
              <a:ext cx="1076325" cy="368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r>
                <a:rPr lang="en-US" sz="1200" dirty="0">
                  <a:latin typeface="Helvetica Neue Medium"/>
                  <a:ea typeface="SimSun" charset="0"/>
                  <a:cs typeface="SimSun" charset="0"/>
                </a:rPr>
                <a:t>Public Network</a:t>
              </a:r>
              <a:endParaRPr lang="en-US" sz="2800" dirty="0">
                <a:latin typeface="Arial" charset="0"/>
                <a:ea typeface="SimSun" charset="0"/>
                <a:cs typeface="SimSun" charset="0"/>
              </a:endParaRPr>
            </a:p>
          </p:txBody>
        </p:sp>
        <p:sp>
          <p:nvSpPr>
            <p:cNvPr id="18" name="Text Box 4"/>
            <p:cNvSpPr txBox="1">
              <a:spLocks noChangeArrowheads="1"/>
            </p:cNvSpPr>
            <p:nvPr/>
          </p:nvSpPr>
          <p:spPr bwMode="auto">
            <a:xfrm>
              <a:off x="5314950" y="890588"/>
              <a:ext cx="2767013" cy="368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 smtClean="0">
                  <a:latin typeface="Helvetica Neue Medium"/>
                  <a:ea typeface="SimSun" pitchFamily="2" charset="-122"/>
                  <a:cs typeface="Times New Roman" pitchFamily="18" charset="0"/>
                </a:rPr>
                <a:t>Tenant  1 Virtual </a:t>
              </a:r>
              <a:r>
                <a:rPr lang="en-US" sz="1200" dirty="0">
                  <a:latin typeface="Helvetica Neue Medium"/>
                  <a:ea typeface="SimSun" pitchFamily="2" charset="-122"/>
                  <a:cs typeface="Times New Roman" pitchFamily="18" charset="0"/>
                </a:rPr>
                <a:t>Network </a:t>
              </a:r>
              <a:r>
                <a:rPr lang="en-US" sz="1200" dirty="0" smtClean="0">
                  <a:latin typeface="Helvetica Neue Medium"/>
                  <a:ea typeface="SimSun" pitchFamily="2" charset="-122"/>
                  <a:cs typeface="Times New Roman" pitchFamily="18" charset="0"/>
                </a:rPr>
                <a:t>10.1.1.0/24</a:t>
              </a:r>
              <a:endParaRPr lang="en-US" sz="1050" dirty="0">
                <a:ea typeface="SimSun" pitchFamily="2" charset="-122"/>
                <a:cs typeface="Times New Roman" pitchFamily="18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800" dirty="0">
                <a:ea typeface="SimSun" pitchFamily="2" charset="-122"/>
                <a:cs typeface="Times New Roman" pitchFamily="18" charset="0"/>
              </a:endParaRPr>
            </a:p>
          </p:txBody>
        </p:sp>
        <p:sp>
          <p:nvSpPr>
            <p:cNvPr id="19" name="Text Box 3"/>
            <p:cNvSpPr txBox="1">
              <a:spLocks noChangeArrowheads="1"/>
            </p:cNvSpPr>
            <p:nvPr/>
          </p:nvSpPr>
          <p:spPr bwMode="auto">
            <a:xfrm>
              <a:off x="4765675" y="1524000"/>
              <a:ext cx="1350963" cy="682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>
                  <a:latin typeface="Helvetica Neue Medium"/>
                  <a:ea typeface="SimSun" pitchFamily="2" charset="-122"/>
                  <a:cs typeface="Times New Roman" pitchFamily="18" charset="0"/>
                </a:rPr>
                <a:t>Gateway address 10.1.1.1</a:t>
              </a:r>
              <a:endParaRPr lang="en-US" sz="1050" dirty="0">
                <a:ea typeface="SimSun" pitchFamily="2" charset="-122"/>
                <a:cs typeface="Times New Roman" pitchFamily="18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800" dirty="0">
                <a:ea typeface="SimSun" pitchFamily="2" charset="-122"/>
                <a:cs typeface="Times New Roman" pitchFamily="18" charset="0"/>
              </a:endParaRPr>
            </a:p>
          </p:txBody>
        </p:sp>
        <p:sp>
          <p:nvSpPr>
            <p:cNvPr id="20" name="Text Box 2"/>
            <p:cNvSpPr txBox="1">
              <a:spLocks noChangeArrowheads="1"/>
            </p:cNvSpPr>
            <p:nvPr/>
          </p:nvSpPr>
          <p:spPr bwMode="auto">
            <a:xfrm>
              <a:off x="4114800" y="2617788"/>
              <a:ext cx="1076325" cy="633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>
                  <a:latin typeface="Helvetica Neue Medium"/>
                  <a:ea typeface="SimSun" pitchFamily="2" charset="-122"/>
                  <a:cs typeface="Times New Roman" pitchFamily="18" charset="0"/>
                </a:rPr>
                <a:t>NAT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>
                  <a:latin typeface="Helvetica Neue Medium"/>
                  <a:ea typeface="SimSun" pitchFamily="2" charset="-122"/>
                  <a:cs typeface="Times New Roman" pitchFamily="18" charset="0"/>
                </a:rPr>
                <a:t>DHCP</a:t>
              </a:r>
              <a:br>
                <a:rPr lang="en-US" sz="1200" dirty="0">
                  <a:latin typeface="Helvetica Neue Medium"/>
                  <a:ea typeface="SimSun" pitchFamily="2" charset="-122"/>
                  <a:cs typeface="Times New Roman" pitchFamily="18" charset="0"/>
                </a:rPr>
              </a:br>
              <a:r>
                <a:rPr lang="en-US" sz="1200" dirty="0" smtClean="0">
                  <a:latin typeface="Helvetica Neue Medium"/>
                  <a:ea typeface="SimSun" pitchFamily="2" charset="-122"/>
                  <a:cs typeface="Times New Roman" pitchFamily="18" charset="0"/>
                </a:rPr>
                <a:t>FW</a:t>
              </a:r>
              <a:endParaRPr lang="en-US" sz="1050" dirty="0">
                <a:ea typeface="SimSun" pitchFamily="2" charset="-122"/>
                <a:cs typeface="Times New Roman" pitchFamily="18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800" dirty="0">
                <a:ea typeface="SimSun" pitchFamily="2" charset="-122"/>
                <a:cs typeface="Times New Roman" pitchFamily="18" charset="0"/>
              </a:endParaRPr>
            </a:p>
          </p:txBody>
        </p:sp>
        <p:sp>
          <p:nvSpPr>
            <p:cNvPr id="21" name="Text Box 3"/>
            <p:cNvSpPr txBox="1">
              <a:spLocks noChangeArrowheads="1"/>
            </p:cNvSpPr>
            <p:nvPr/>
          </p:nvSpPr>
          <p:spPr bwMode="auto">
            <a:xfrm>
              <a:off x="3224213" y="1277938"/>
              <a:ext cx="1273175" cy="538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>
                  <a:latin typeface="Helvetica Neue Medium"/>
                  <a:ea typeface="SimSun" pitchFamily="2" charset="-122"/>
                  <a:cs typeface="Times New Roman" pitchFamily="18" charset="0"/>
                </a:rPr>
                <a:t>Public IP address 65.37.141.11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>
                  <a:latin typeface="Helvetica Neue Medium"/>
                  <a:ea typeface="SimSun" pitchFamily="2" charset="-122"/>
                  <a:cs typeface="Times New Roman" pitchFamily="18" charset="0"/>
                </a:rPr>
                <a:t>65.37.141.36</a:t>
              </a:r>
              <a:endParaRPr lang="en-US" sz="1050" dirty="0">
                <a:ea typeface="SimSun" pitchFamily="2" charset="-122"/>
                <a:cs typeface="Times New Roman" pitchFamily="18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800" dirty="0">
                <a:ea typeface="SimSun" pitchFamily="2" charset="-122"/>
                <a:cs typeface="Times New Roman" pitchFamily="18" charset="0"/>
              </a:endParaRPr>
            </a:p>
          </p:txBody>
        </p:sp>
        <p:sp>
          <p:nvSpPr>
            <p:cNvPr id="22" name="Text Box 3"/>
            <p:cNvSpPr txBox="1">
              <a:spLocks noChangeArrowheads="1"/>
            </p:cNvSpPr>
            <p:nvPr/>
          </p:nvSpPr>
          <p:spPr bwMode="auto">
            <a:xfrm>
              <a:off x="7281863" y="1390650"/>
              <a:ext cx="1076325" cy="682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 smtClean="0">
                  <a:latin typeface="Helvetica Neue Medium"/>
                  <a:ea typeface="SimSun" pitchFamily="2" charset="-122"/>
                  <a:cs typeface="Times New Roman" pitchFamily="18" charset="0"/>
                </a:rPr>
                <a:t> </a:t>
              </a:r>
              <a:r>
                <a:rPr lang="en-US" sz="1200" dirty="0">
                  <a:latin typeface="Helvetica Neue Medium"/>
                  <a:ea typeface="SimSun" pitchFamily="2" charset="-122"/>
                  <a:cs typeface="Times New Roman" pitchFamily="18" charset="0"/>
                </a:rPr>
                <a:t>10.1.1.2</a:t>
              </a:r>
              <a:endParaRPr lang="en-US" sz="1050" dirty="0">
                <a:ea typeface="SimSun" pitchFamily="2" charset="-122"/>
                <a:cs typeface="Times New Roman" pitchFamily="18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800" dirty="0">
                <a:ea typeface="SimSun" pitchFamily="2" charset="-122"/>
                <a:cs typeface="Times New Roman" pitchFamily="18" charset="0"/>
              </a:endParaRPr>
            </a:p>
          </p:txBody>
        </p:sp>
        <p:sp>
          <p:nvSpPr>
            <p:cNvPr id="23" name="Text Box 3"/>
            <p:cNvSpPr txBox="1">
              <a:spLocks noChangeArrowheads="1"/>
            </p:cNvSpPr>
            <p:nvPr/>
          </p:nvSpPr>
          <p:spPr bwMode="auto">
            <a:xfrm>
              <a:off x="7258050" y="2068513"/>
              <a:ext cx="1076325" cy="682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 smtClean="0">
                  <a:latin typeface="Helvetica Neue Medium"/>
                  <a:ea typeface="SimSun" pitchFamily="2" charset="-122"/>
                  <a:cs typeface="Times New Roman" pitchFamily="18" charset="0"/>
                </a:rPr>
                <a:t> </a:t>
              </a:r>
              <a:r>
                <a:rPr lang="en-US" sz="1200" dirty="0">
                  <a:latin typeface="Helvetica Neue Medium"/>
                  <a:ea typeface="SimSun" pitchFamily="2" charset="-122"/>
                  <a:cs typeface="Times New Roman" pitchFamily="18" charset="0"/>
                </a:rPr>
                <a:t>10.1.1.3</a:t>
              </a:r>
              <a:endParaRPr lang="en-US" sz="1050" dirty="0">
                <a:ea typeface="SimSun" pitchFamily="2" charset="-122"/>
                <a:cs typeface="Times New Roman" pitchFamily="18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800" dirty="0">
                <a:ea typeface="SimSun" pitchFamily="2" charset="-122"/>
                <a:cs typeface="Times New Roman" pitchFamily="18" charset="0"/>
              </a:endParaRPr>
            </a:p>
          </p:txBody>
        </p:sp>
        <p:sp>
          <p:nvSpPr>
            <p:cNvPr id="24" name="Text Box 3"/>
            <p:cNvSpPr txBox="1">
              <a:spLocks noChangeArrowheads="1"/>
            </p:cNvSpPr>
            <p:nvPr/>
          </p:nvSpPr>
          <p:spPr bwMode="auto">
            <a:xfrm>
              <a:off x="7204075" y="2773363"/>
              <a:ext cx="1076325" cy="682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 smtClean="0">
                  <a:latin typeface="Helvetica Neue Medium"/>
                  <a:ea typeface="SimSun" pitchFamily="2" charset="-122"/>
                  <a:cs typeface="Times New Roman" pitchFamily="18" charset="0"/>
                </a:rPr>
                <a:t> </a:t>
              </a:r>
              <a:r>
                <a:rPr lang="en-US" sz="1200" dirty="0">
                  <a:latin typeface="Helvetica Neue Medium"/>
                  <a:ea typeface="SimSun" pitchFamily="2" charset="-122"/>
                  <a:cs typeface="Times New Roman" pitchFamily="18" charset="0"/>
                </a:rPr>
                <a:t>10.1.1.4</a:t>
              </a:r>
              <a:endParaRPr lang="en-US" sz="1050" dirty="0">
                <a:ea typeface="SimSun" pitchFamily="2" charset="-122"/>
                <a:cs typeface="Times New Roman" pitchFamily="18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800" dirty="0">
                <a:ea typeface="SimSun" pitchFamily="2" charset="-122"/>
                <a:cs typeface="Times New Roman" pitchFamily="18" charset="0"/>
              </a:endParaRPr>
            </a:p>
          </p:txBody>
        </p:sp>
        <p:sp>
          <p:nvSpPr>
            <p:cNvPr id="25" name="Text Box 3"/>
            <p:cNvSpPr txBox="1">
              <a:spLocks noChangeArrowheads="1"/>
            </p:cNvSpPr>
            <p:nvPr/>
          </p:nvSpPr>
          <p:spPr bwMode="auto">
            <a:xfrm>
              <a:off x="7258050" y="3459163"/>
              <a:ext cx="1076325" cy="682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 smtClean="0">
                  <a:latin typeface="Helvetica Neue Medium"/>
                  <a:ea typeface="SimSun" pitchFamily="2" charset="-122"/>
                  <a:cs typeface="Times New Roman" pitchFamily="18" charset="0"/>
                </a:rPr>
                <a:t> </a:t>
              </a:r>
              <a:r>
                <a:rPr lang="en-US" sz="1200" dirty="0">
                  <a:latin typeface="Helvetica Neue Medium"/>
                  <a:ea typeface="SimSun" pitchFamily="2" charset="-122"/>
                  <a:cs typeface="Times New Roman" pitchFamily="18" charset="0"/>
                </a:rPr>
                <a:t>10.1.1.5</a:t>
              </a:r>
              <a:endParaRPr lang="en-US" sz="1050" dirty="0">
                <a:ea typeface="SimSun" pitchFamily="2" charset="-122"/>
                <a:cs typeface="Times New Roman" pitchFamily="18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800" dirty="0">
                <a:ea typeface="SimSun" pitchFamily="2" charset="-122"/>
                <a:cs typeface="Times New Roman" pitchFamily="18" charset="0"/>
              </a:endParaRPr>
            </a:p>
          </p:txBody>
        </p:sp>
        <p:sp>
          <p:nvSpPr>
            <p:cNvPr id="26" name="Rectangle 22"/>
            <p:cNvSpPr>
              <a:spLocks noChangeArrowheads="1"/>
            </p:cNvSpPr>
            <p:nvPr/>
          </p:nvSpPr>
          <p:spPr bwMode="auto">
            <a:xfrm>
              <a:off x="4114800" y="2068513"/>
              <a:ext cx="1081088" cy="49212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tIns="0"/>
            <a:lstStyle/>
            <a:p>
              <a:pPr algn="ctr" eaLnBrk="0" hangingPunct="0"/>
              <a:r>
                <a:rPr lang="en-US" sz="1100" dirty="0">
                  <a:solidFill>
                    <a:srgbClr val="FFFFFF"/>
                  </a:solidFill>
                  <a:latin typeface="Helvetica Neue Medium"/>
                  <a:ea typeface="SimSun" charset="0"/>
                  <a:cs typeface="SimSun" charset="0"/>
                </a:rPr>
                <a:t>Tenant 1 </a:t>
              </a:r>
            </a:p>
            <a:p>
              <a:pPr algn="ctr" eaLnBrk="0" hangingPunct="0"/>
              <a:r>
                <a:rPr lang="en-US" sz="1100" dirty="0">
                  <a:solidFill>
                    <a:srgbClr val="FFFFFF"/>
                  </a:solidFill>
                  <a:latin typeface="Helvetica Neue Medium"/>
                  <a:ea typeface="SimSun" charset="0"/>
                  <a:cs typeface="SimSun" charset="0"/>
                </a:rPr>
                <a:t>Edge Services Appliance(s)</a:t>
              </a:r>
              <a:endParaRPr lang="en-US" sz="2400" dirty="0">
                <a:latin typeface="Helvetica Neue Medium"/>
                <a:ea typeface="SimSun" charset="0"/>
                <a:cs typeface="SimSun" charset="0"/>
              </a:endParaRPr>
            </a:p>
          </p:txBody>
        </p:sp>
        <p:cxnSp>
          <p:nvCxnSpPr>
            <p:cNvPr id="27" name="AutoShape 14"/>
            <p:cNvCxnSpPr>
              <a:cxnSpLocks noChangeShapeType="1"/>
            </p:cNvCxnSpPr>
            <p:nvPr/>
          </p:nvCxnSpPr>
          <p:spPr bwMode="auto">
            <a:xfrm flipH="1">
              <a:off x="5938838" y="4595813"/>
              <a:ext cx="647700" cy="1587"/>
            </a:xfrm>
            <a:prstGeom prst="straightConnector1">
              <a:avLst/>
            </a:prstGeom>
            <a:noFill/>
            <a:ln w="9525">
              <a:solidFill>
                <a:srgbClr val="4F81B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8" name="AutoShape 13"/>
            <p:cNvCxnSpPr>
              <a:cxnSpLocks noChangeShapeType="1"/>
            </p:cNvCxnSpPr>
            <p:nvPr/>
          </p:nvCxnSpPr>
          <p:spPr bwMode="auto">
            <a:xfrm flipH="1">
              <a:off x="5938838" y="5291138"/>
              <a:ext cx="647700" cy="1587"/>
            </a:xfrm>
            <a:prstGeom prst="straightConnector1">
              <a:avLst/>
            </a:prstGeom>
            <a:noFill/>
            <a:ln w="9525">
              <a:solidFill>
                <a:srgbClr val="4F81B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" name="AutoShape 9"/>
            <p:cNvCxnSpPr>
              <a:cxnSpLocks noChangeShapeType="1"/>
            </p:cNvCxnSpPr>
            <p:nvPr/>
          </p:nvCxnSpPr>
          <p:spPr bwMode="auto">
            <a:xfrm flipH="1">
              <a:off x="3143250" y="5219700"/>
              <a:ext cx="1006475" cy="1588"/>
            </a:xfrm>
            <a:prstGeom prst="straightConnector1">
              <a:avLst/>
            </a:prstGeom>
            <a:noFill/>
            <a:ln w="9525">
              <a:solidFill>
                <a:srgbClr val="1F497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0" name="Rectangle 19"/>
            <p:cNvSpPr>
              <a:spLocks noChangeArrowheads="1"/>
            </p:cNvSpPr>
            <p:nvPr/>
          </p:nvSpPr>
          <p:spPr bwMode="auto">
            <a:xfrm>
              <a:off x="6586538" y="5043488"/>
              <a:ext cx="695325" cy="49212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tIns="0"/>
            <a:lstStyle/>
            <a:p>
              <a:pPr algn="ctr" eaLnBrk="0" hangingPunct="0"/>
              <a:r>
                <a:rPr lang="en-US" sz="1200" dirty="0">
                  <a:solidFill>
                    <a:srgbClr val="FFFFFF"/>
                  </a:solidFill>
                  <a:latin typeface="Helvetica Neue Medium"/>
                  <a:ea typeface="SimSun" charset="0"/>
                  <a:cs typeface="SimSun" charset="0"/>
                </a:rPr>
                <a:t>Tenant 2 VM 2</a:t>
              </a:r>
              <a:endParaRPr lang="en-US" sz="2800" dirty="0">
                <a:latin typeface="Helvetica Neue Medium"/>
                <a:ea typeface="SimSun" charset="0"/>
                <a:cs typeface="SimSun" charset="0"/>
              </a:endParaRPr>
            </a:p>
          </p:txBody>
        </p:sp>
        <p:sp>
          <p:nvSpPr>
            <p:cNvPr id="31" name="Rectangle 18"/>
            <p:cNvSpPr>
              <a:spLocks noChangeArrowheads="1"/>
            </p:cNvSpPr>
            <p:nvPr/>
          </p:nvSpPr>
          <p:spPr bwMode="auto">
            <a:xfrm>
              <a:off x="6586538" y="5735638"/>
              <a:ext cx="695325" cy="49053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tIns="0"/>
            <a:lstStyle/>
            <a:p>
              <a:pPr algn="ctr" eaLnBrk="0" hangingPunct="0"/>
              <a:r>
                <a:rPr lang="en-US" sz="1200" dirty="0">
                  <a:solidFill>
                    <a:srgbClr val="FFFFFF"/>
                  </a:solidFill>
                  <a:latin typeface="Helvetica Neue Medium"/>
                  <a:ea typeface="SimSun" charset="0"/>
                  <a:cs typeface="SimSun" charset="0"/>
                </a:rPr>
                <a:t>Tenant 2 VM 3</a:t>
              </a:r>
              <a:endParaRPr lang="en-US" sz="2800" dirty="0">
                <a:latin typeface="Helvetica Neue Medium"/>
                <a:ea typeface="SimSun" charset="0"/>
                <a:cs typeface="SimSun" charset="0"/>
              </a:endParaRPr>
            </a:p>
          </p:txBody>
        </p:sp>
        <p:sp>
          <p:nvSpPr>
            <p:cNvPr id="32" name="Rectangle 20"/>
            <p:cNvSpPr>
              <a:spLocks noChangeArrowheads="1"/>
            </p:cNvSpPr>
            <p:nvPr/>
          </p:nvSpPr>
          <p:spPr bwMode="auto">
            <a:xfrm>
              <a:off x="6586538" y="4348163"/>
              <a:ext cx="695325" cy="49212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tIns="0"/>
            <a:lstStyle/>
            <a:p>
              <a:pPr algn="ctr" eaLnBrk="0" hangingPunct="0"/>
              <a:r>
                <a:rPr lang="en-US" sz="1200" dirty="0">
                  <a:solidFill>
                    <a:srgbClr val="FFFFFF"/>
                  </a:solidFill>
                  <a:latin typeface="Helvetica Neue Medium"/>
                  <a:ea typeface="SimSun" charset="0"/>
                  <a:cs typeface="SimSun" charset="0"/>
                </a:rPr>
                <a:t>Tenant 2 VM 1</a:t>
              </a:r>
              <a:endParaRPr lang="en-US" sz="2800" dirty="0">
                <a:latin typeface="Helvetica Neue Medium"/>
                <a:ea typeface="SimSun" charset="0"/>
                <a:cs typeface="SimSun" charset="0"/>
              </a:endParaRPr>
            </a:p>
          </p:txBody>
        </p:sp>
        <p:cxnSp>
          <p:nvCxnSpPr>
            <p:cNvPr id="33" name="AutoShape 16"/>
            <p:cNvCxnSpPr>
              <a:cxnSpLocks noChangeShapeType="1"/>
            </p:cNvCxnSpPr>
            <p:nvPr/>
          </p:nvCxnSpPr>
          <p:spPr bwMode="auto">
            <a:xfrm>
              <a:off x="5940425" y="4346575"/>
              <a:ext cx="0" cy="1928813"/>
            </a:xfrm>
            <a:prstGeom prst="straightConnector1">
              <a:avLst/>
            </a:prstGeom>
            <a:noFill/>
            <a:ln w="9525">
              <a:solidFill>
                <a:srgbClr val="4F81B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" name="AutoShape 12"/>
            <p:cNvCxnSpPr>
              <a:cxnSpLocks noChangeShapeType="1"/>
            </p:cNvCxnSpPr>
            <p:nvPr/>
          </p:nvCxnSpPr>
          <p:spPr bwMode="auto">
            <a:xfrm flipH="1">
              <a:off x="5938838" y="5995988"/>
              <a:ext cx="647700" cy="1587"/>
            </a:xfrm>
            <a:prstGeom prst="straightConnector1">
              <a:avLst/>
            </a:prstGeom>
            <a:noFill/>
            <a:ln w="9525">
              <a:solidFill>
                <a:srgbClr val="4F81B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" name="AutoShape 10"/>
            <p:cNvCxnSpPr>
              <a:cxnSpLocks noChangeShapeType="1"/>
            </p:cNvCxnSpPr>
            <p:nvPr/>
          </p:nvCxnSpPr>
          <p:spPr bwMode="auto">
            <a:xfrm flipH="1">
              <a:off x="4957763" y="5291138"/>
              <a:ext cx="1189037" cy="1587"/>
            </a:xfrm>
            <a:prstGeom prst="straightConnector1">
              <a:avLst/>
            </a:prstGeom>
            <a:noFill/>
            <a:ln w="9525">
              <a:solidFill>
                <a:srgbClr val="4F81B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6" name="Text Box 4"/>
            <p:cNvSpPr txBox="1">
              <a:spLocks noChangeArrowheads="1"/>
            </p:cNvSpPr>
            <p:nvPr/>
          </p:nvSpPr>
          <p:spPr bwMode="auto">
            <a:xfrm>
              <a:off x="5297488" y="4013200"/>
              <a:ext cx="2784475" cy="368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 smtClean="0">
                  <a:latin typeface="Helvetica Neue Medium"/>
                  <a:ea typeface="SimSun" pitchFamily="2" charset="-122"/>
                  <a:cs typeface="Times New Roman" pitchFamily="18" charset="0"/>
                </a:rPr>
                <a:t>Tenant 2 Virtual </a:t>
              </a:r>
              <a:r>
                <a:rPr lang="en-US" sz="1200" dirty="0">
                  <a:latin typeface="Helvetica Neue Medium"/>
                  <a:ea typeface="SimSun" pitchFamily="2" charset="-122"/>
                  <a:cs typeface="Times New Roman" pitchFamily="18" charset="0"/>
                </a:rPr>
                <a:t>Network </a:t>
              </a:r>
              <a:r>
                <a:rPr lang="en-US" sz="1200" dirty="0" smtClean="0">
                  <a:latin typeface="Helvetica Neue Medium"/>
                  <a:ea typeface="SimSun" pitchFamily="2" charset="-122"/>
                  <a:cs typeface="Times New Roman" pitchFamily="18" charset="0"/>
                </a:rPr>
                <a:t>10.1.1.0/24</a:t>
              </a:r>
              <a:endParaRPr lang="en-US" sz="1050" dirty="0">
                <a:ea typeface="SimSun" pitchFamily="2" charset="-122"/>
                <a:cs typeface="Times New Roman" pitchFamily="18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800" dirty="0">
                <a:ea typeface="SimSun" pitchFamily="2" charset="-122"/>
                <a:cs typeface="Times New Roman" pitchFamily="18" charset="0"/>
              </a:endParaRPr>
            </a:p>
          </p:txBody>
        </p:sp>
        <p:sp>
          <p:nvSpPr>
            <p:cNvPr id="37" name="Text Box 3"/>
            <p:cNvSpPr txBox="1">
              <a:spLocks noChangeArrowheads="1"/>
            </p:cNvSpPr>
            <p:nvPr/>
          </p:nvSpPr>
          <p:spPr bwMode="auto">
            <a:xfrm>
              <a:off x="4764088" y="4360863"/>
              <a:ext cx="1239837" cy="682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>
                  <a:latin typeface="Helvetica Neue Medium"/>
                  <a:ea typeface="SimSun" pitchFamily="2" charset="-122"/>
                  <a:cs typeface="Times New Roman" pitchFamily="18" charset="0"/>
                </a:rPr>
                <a:t>Gateway address 10.1.1.1</a:t>
              </a:r>
              <a:endParaRPr lang="en-US" sz="1050" dirty="0">
                <a:ea typeface="SimSun" pitchFamily="2" charset="-122"/>
                <a:cs typeface="Times New Roman" pitchFamily="18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800" dirty="0">
                <a:ea typeface="SimSun" pitchFamily="2" charset="-122"/>
                <a:cs typeface="Times New Roman" pitchFamily="18" charset="0"/>
              </a:endParaRPr>
            </a:p>
          </p:txBody>
        </p:sp>
        <p:sp>
          <p:nvSpPr>
            <p:cNvPr id="38" name="Text Box 2"/>
            <p:cNvSpPr txBox="1">
              <a:spLocks noChangeArrowheads="1"/>
            </p:cNvSpPr>
            <p:nvPr/>
          </p:nvSpPr>
          <p:spPr bwMode="auto">
            <a:xfrm>
              <a:off x="4119563" y="5592763"/>
              <a:ext cx="644525" cy="473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r>
                <a:rPr lang="en-US" sz="1200" dirty="0">
                  <a:latin typeface="Helvetica Neue Medium"/>
                  <a:ea typeface="SimSun" charset="0"/>
                  <a:cs typeface="SimSun" charset="0"/>
                </a:rPr>
                <a:t>VPN</a:t>
              </a:r>
            </a:p>
            <a:p>
              <a:r>
                <a:rPr lang="en-US" sz="1200" dirty="0">
                  <a:latin typeface="Helvetica Neue Medium"/>
                  <a:ea typeface="SimSun" charset="0"/>
                  <a:cs typeface="SimSun" charset="0"/>
                </a:rPr>
                <a:t>NAT</a:t>
              </a:r>
            </a:p>
            <a:p>
              <a:r>
                <a:rPr lang="en-US" sz="1200" dirty="0">
                  <a:latin typeface="Helvetica Neue Medium"/>
                  <a:ea typeface="SimSun" charset="0"/>
                  <a:cs typeface="SimSun" charset="0"/>
                </a:rPr>
                <a:t>DHCP</a:t>
              </a:r>
              <a:endParaRPr lang="en-US" sz="2800" dirty="0">
                <a:latin typeface="Arial" charset="0"/>
                <a:ea typeface="SimSun" charset="0"/>
                <a:cs typeface="SimSun" charset="0"/>
              </a:endParaRPr>
            </a:p>
          </p:txBody>
        </p:sp>
        <p:sp>
          <p:nvSpPr>
            <p:cNvPr id="39" name="Text Box 3"/>
            <p:cNvSpPr txBox="1">
              <a:spLocks noChangeArrowheads="1"/>
            </p:cNvSpPr>
            <p:nvPr/>
          </p:nvSpPr>
          <p:spPr bwMode="auto">
            <a:xfrm>
              <a:off x="7281863" y="4376738"/>
              <a:ext cx="1076325" cy="303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 smtClean="0">
                  <a:latin typeface="Helvetica Neue Medium"/>
                  <a:ea typeface="SimSun" pitchFamily="2" charset="-122"/>
                  <a:cs typeface="Times New Roman" pitchFamily="18" charset="0"/>
                </a:rPr>
                <a:t> </a:t>
              </a:r>
              <a:r>
                <a:rPr lang="en-US" sz="1200" dirty="0">
                  <a:latin typeface="Helvetica Neue Medium"/>
                  <a:ea typeface="SimSun" pitchFamily="2" charset="-122"/>
                  <a:cs typeface="Times New Roman" pitchFamily="18" charset="0"/>
                </a:rPr>
                <a:t>10.1.1.2</a:t>
              </a:r>
              <a:endParaRPr lang="en-US" sz="1050" dirty="0">
                <a:ea typeface="SimSun" pitchFamily="2" charset="-122"/>
                <a:cs typeface="Times New Roman" pitchFamily="18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800" dirty="0">
                <a:ea typeface="SimSun" pitchFamily="2" charset="-122"/>
                <a:cs typeface="Times New Roman" pitchFamily="18" charset="0"/>
              </a:endParaRPr>
            </a:p>
          </p:txBody>
        </p:sp>
        <p:sp>
          <p:nvSpPr>
            <p:cNvPr id="40" name="Text Box 3"/>
            <p:cNvSpPr txBox="1">
              <a:spLocks noChangeArrowheads="1"/>
            </p:cNvSpPr>
            <p:nvPr/>
          </p:nvSpPr>
          <p:spPr bwMode="auto">
            <a:xfrm>
              <a:off x="7281863" y="5059363"/>
              <a:ext cx="1076325" cy="682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 smtClean="0">
                  <a:latin typeface="Helvetica Neue Medium"/>
                  <a:ea typeface="SimSun" pitchFamily="2" charset="-122"/>
                  <a:cs typeface="Times New Roman" pitchFamily="18" charset="0"/>
                </a:rPr>
                <a:t> </a:t>
              </a:r>
              <a:r>
                <a:rPr lang="en-US" sz="1200" dirty="0">
                  <a:latin typeface="Helvetica Neue Medium"/>
                  <a:ea typeface="SimSun" pitchFamily="2" charset="-122"/>
                  <a:cs typeface="Times New Roman" pitchFamily="18" charset="0"/>
                </a:rPr>
                <a:t>10.1.1.3</a:t>
              </a:r>
              <a:endParaRPr lang="en-US" sz="1050" dirty="0">
                <a:ea typeface="SimSun" pitchFamily="2" charset="-122"/>
                <a:cs typeface="Times New Roman" pitchFamily="18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800" dirty="0">
                <a:ea typeface="SimSun" pitchFamily="2" charset="-122"/>
                <a:cs typeface="Times New Roman" pitchFamily="18" charset="0"/>
              </a:endParaRPr>
            </a:p>
          </p:txBody>
        </p:sp>
        <p:sp>
          <p:nvSpPr>
            <p:cNvPr id="41" name="Text Box 3"/>
            <p:cNvSpPr txBox="1">
              <a:spLocks noChangeArrowheads="1"/>
            </p:cNvSpPr>
            <p:nvPr/>
          </p:nvSpPr>
          <p:spPr bwMode="auto">
            <a:xfrm>
              <a:off x="7281863" y="5748338"/>
              <a:ext cx="1076325" cy="682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 smtClean="0">
                  <a:latin typeface="Helvetica Neue Medium"/>
                  <a:ea typeface="SimSun" pitchFamily="2" charset="-122"/>
                  <a:cs typeface="Times New Roman" pitchFamily="18" charset="0"/>
                </a:rPr>
                <a:t> </a:t>
              </a:r>
              <a:r>
                <a:rPr lang="en-US" sz="1200" dirty="0">
                  <a:latin typeface="Helvetica Neue Medium"/>
                  <a:ea typeface="SimSun" pitchFamily="2" charset="-122"/>
                  <a:cs typeface="Times New Roman" pitchFamily="18" charset="0"/>
                </a:rPr>
                <a:t>10.1.1.4</a:t>
              </a:r>
              <a:endParaRPr lang="en-US" sz="1050" dirty="0">
                <a:ea typeface="SimSun" pitchFamily="2" charset="-122"/>
                <a:cs typeface="Times New Roman" pitchFamily="18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800" dirty="0">
                <a:ea typeface="SimSun" pitchFamily="2" charset="-122"/>
                <a:cs typeface="Times New Roman" pitchFamily="18" charset="0"/>
              </a:endParaRPr>
            </a:p>
          </p:txBody>
        </p:sp>
        <p:sp>
          <p:nvSpPr>
            <p:cNvPr id="42" name="Rectangle 22"/>
            <p:cNvSpPr>
              <a:spLocks noChangeArrowheads="1"/>
            </p:cNvSpPr>
            <p:nvPr/>
          </p:nvSpPr>
          <p:spPr bwMode="auto">
            <a:xfrm>
              <a:off x="4119563" y="5043488"/>
              <a:ext cx="1076325" cy="54927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tIns="0"/>
            <a:lstStyle/>
            <a:p>
              <a:pPr algn="ctr" eaLnBrk="0" hangingPunct="0"/>
              <a:r>
                <a:rPr lang="en-US" sz="1200" dirty="0">
                  <a:solidFill>
                    <a:srgbClr val="FFFFFF"/>
                  </a:solidFill>
                  <a:latin typeface="Helvetica Neue Medium"/>
                  <a:ea typeface="SimSun" charset="0"/>
                  <a:cs typeface="SimSun" charset="0"/>
                </a:rPr>
                <a:t>Tenant 2 </a:t>
              </a:r>
            </a:p>
            <a:p>
              <a:pPr algn="ctr" eaLnBrk="0" hangingPunct="0"/>
              <a:r>
                <a:rPr lang="en-US" sz="1200" dirty="0">
                  <a:solidFill>
                    <a:srgbClr val="FFFFFF"/>
                  </a:solidFill>
                  <a:latin typeface="Helvetica Neue Medium"/>
                  <a:ea typeface="SimSun" charset="0"/>
                  <a:cs typeface="SimSun" charset="0"/>
                </a:rPr>
                <a:t>Edge Services Appliance</a:t>
              </a:r>
              <a:endParaRPr lang="en-US" sz="2800" dirty="0">
                <a:latin typeface="Helvetica Neue Medium"/>
                <a:ea typeface="SimSun" charset="0"/>
                <a:cs typeface="SimSun" charset="0"/>
              </a:endParaRPr>
            </a:p>
          </p:txBody>
        </p:sp>
        <p:sp>
          <p:nvSpPr>
            <p:cNvPr id="43" name="Text Box 3"/>
            <p:cNvSpPr txBox="1">
              <a:spLocks noChangeArrowheads="1"/>
            </p:cNvSpPr>
            <p:nvPr/>
          </p:nvSpPr>
          <p:spPr bwMode="auto">
            <a:xfrm>
              <a:off x="3224213" y="4140200"/>
              <a:ext cx="1273175" cy="539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>
                  <a:latin typeface="Helvetica Neue Medium"/>
                  <a:ea typeface="SimSun" pitchFamily="2" charset="-122"/>
                  <a:cs typeface="Times New Roman" pitchFamily="18" charset="0"/>
                </a:rPr>
                <a:t>Public IP address </a:t>
              </a:r>
              <a:r>
                <a:rPr lang="en-US" sz="1200" dirty="0" smtClean="0">
                  <a:latin typeface="Helvetica Neue Medium"/>
                  <a:ea typeface="SimSun" pitchFamily="2" charset="-122"/>
                  <a:cs typeface="Times New Roman" pitchFamily="18" charset="0"/>
                </a:rPr>
                <a:t>65.37.141.24</a:t>
              </a:r>
              <a:endParaRPr lang="en-US" sz="1200" dirty="0">
                <a:latin typeface="Helvetica Neue Medium"/>
                <a:ea typeface="SimSun" pitchFamily="2" charset="-122"/>
                <a:cs typeface="Times New Roman" pitchFamily="18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 smtClean="0">
                  <a:latin typeface="Helvetica Neue Medium"/>
                  <a:ea typeface="SimSun" pitchFamily="2" charset="-122"/>
                  <a:cs typeface="Times New Roman" pitchFamily="18" charset="0"/>
                </a:rPr>
                <a:t>65.37.141.80</a:t>
              </a:r>
              <a:endParaRPr lang="en-US" sz="1050" dirty="0">
                <a:ea typeface="SimSun" pitchFamily="2" charset="-122"/>
                <a:cs typeface="Times New Roman" pitchFamily="18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800" dirty="0">
                <a:ea typeface="SimSun" pitchFamily="2" charset="-122"/>
                <a:cs typeface="Times New Roman" pitchFamily="18" charset="0"/>
              </a:endParaRPr>
            </a:p>
          </p:txBody>
        </p:sp>
        <p:sp>
          <p:nvSpPr>
            <p:cNvPr id="44" name="Rectangle 22"/>
            <p:cNvSpPr>
              <a:spLocks noChangeArrowheads="1"/>
            </p:cNvSpPr>
            <p:nvPr/>
          </p:nvSpPr>
          <p:spPr bwMode="auto">
            <a:xfrm>
              <a:off x="4267200" y="2220913"/>
              <a:ext cx="1081088" cy="492125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>
                  <a:lumMod val="75000"/>
                </a:schemeClr>
              </a:solidFill>
            </a:ln>
            <a:extLst/>
          </p:spPr>
          <p:txBody>
            <a:bodyPr tIns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dirty="0">
                  <a:solidFill>
                    <a:srgbClr val="FFFFFF"/>
                  </a:solidFill>
                  <a:latin typeface="Helvetica Neue Medium"/>
                  <a:ea typeface="SimSun" pitchFamily="2" charset="-122"/>
                  <a:cs typeface="Times New Roman" pitchFamily="18" charset="0"/>
                </a:rPr>
                <a:t>Tenant 1 </a:t>
              </a:r>
            </a:p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dirty="0">
                  <a:solidFill>
                    <a:srgbClr val="FFFFFF"/>
                  </a:solidFill>
                  <a:latin typeface="Helvetica Neue Medium"/>
                  <a:ea typeface="SimSun" pitchFamily="2" charset="-122"/>
                  <a:cs typeface="Times New Roman" pitchFamily="18" charset="0"/>
                </a:rPr>
                <a:t>Edge Services Appliance(s)</a:t>
              </a:r>
              <a:endParaRPr lang="en-US" sz="2400" dirty="0">
                <a:latin typeface="Helvetica Neue Medium"/>
                <a:ea typeface="SimSun" pitchFamily="2" charset="-122"/>
                <a:cs typeface="Times New Roman" pitchFamily="18" charset="0"/>
              </a:endParaRPr>
            </a:p>
          </p:txBody>
        </p:sp>
        <p:sp>
          <p:nvSpPr>
            <p:cNvPr id="45" name="Text Box 2"/>
            <p:cNvSpPr txBox="1">
              <a:spLocks noChangeArrowheads="1"/>
            </p:cNvSpPr>
            <p:nvPr/>
          </p:nvSpPr>
          <p:spPr bwMode="auto">
            <a:xfrm>
              <a:off x="4119563" y="3108325"/>
              <a:ext cx="1076325" cy="6810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 smtClean="0">
                  <a:latin typeface="Helvetica Neue Medium"/>
                  <a:ea typeface="SimSun" pitchFamily="2" charset="-122"/>
                  <a:cs typeface="Times New Roman" pitchFamily="18" charset="0"/>
                </a:rPr>
                <a:t>Load </a:t>
              </a:r>
              <a:r>
                <a:rPr lang="en-US" sz="1200" dirty="0">
                  <a:latin typeface="Helvetica Neue Medium"/>
                  <a:ea typeface="SimSun" pitchFamily="2" charset="-122"/>
                  <a:cs typeface="Times New Roman" pitchFamily="18" charset="0"/>
                </a:rPr>
                <a:t>Balancing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050" dirty="0">
                <a:ea typeface="SimSun" pitchFamily="2" charset="-122"/>
                <a:cs typeface="Times New Roman" pitchFamily="18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800" dirty="0">
                <a:ea typeface="SimSun" pitchFamily="2" charset="-122"/>
                <a:cs typeface="Times New Roman" pitchFamily="18" charset="0"/>
              </a:endParaRPr>
            </a:p>
          </p:txBody>
        </p:sp>
      </p:grpSp>
      <p:sp>
        <p:nvSpPr>
          <p:cNvPr id="74" name="Rectangle 73"/>
          <p:cNvSpPr/>
          <p:nvPr/>
        </p:nvSpPr>
        <p:spPr>
          <a:xfrm>
            <a:off x="0" y="1"/>
            <a:ext cx="9144000" cy="6858000"/>
          </a:xfrm>
          <a:prstGeom prst="rect">
            <a:avLst/>
          </a:prstGeom>
          <a:solidFill>
            <a:schemeClr val="bg1">
              <a:alpha val="68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5" name="Group 74"/>
          <p:cNvGrpSpPr/>
          <p:nvPr/>
        </p:nvGrpSpPr>
        <p:grpSpPr>
          <a:xfrm>
            <a:off x="1465541" y="1171641"/>
            <a:ext cx="5694830" cy="3690470"/>
            <a:chOff x="2450082" y="2958354"/>
            <a:chExt cx="5694830" cy="3690470"/>
          </a:xfrm>
        </p:grpSpPr>
        <p:grpSp>
          <p:nvGrpSpPr>
            <p:cNvPr id="76" name="Group 75"/>
            <p:cNvGrpSpPr/>
            <p:nvPr/>
          </p:nvGrpSpPr>
          <p:grpSpPr>
            <a:xfrm>
              <a:off x="2450082" y="2958354"/>
              <a:ext cx="5694830" cy="3690470"/>
              <a:chOff x="1927697" y="2779059"/>
              <a:chExt cx="5438303" cy="3690470"/>
            </a:xfrm>
          </p:grpSpPr>
          <p:grpSp>
            <p:nvGrpSpPr>
              <p:cNvPr id="86" name="Group 85"/>
              <p:cNvGrpSpPr/>
              <p:nvPr/>
            </p:nvGrpSpPr>
            <p:grpSpPr>
              <a:xfrm>
                <a:off x="2424521" y="3177089"/>
                <a:ext cx="3622993" cy="2204241"/>
                <a:chOff x="1405674" y="2891526"/>
                <a:chExt cx="3622993" cy="2204241"/>
              </a:xfrm>
            </p:grpSpPr>
            <p:pic>
              <p:nvPicPr>
                <p:cNvPr id="89" name="Picture 37"/>
                <p:cNvPicPr>
                  <a:picLocks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769534" y="3508058"/>
                  <a:ext cx="681533" cy="4000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90" name="Picture 4" descr="\\psf\Host\Users\eric\Graphic Tank\Citrix Icons_vd-30.png"/>
                <p:cNvPicPr>
                  <a:picLocks noChangeAspect="1" noChangeArrowheads="1"/>
                </p:cNvPicPr>
                <p:nvPr/>
              </p:nvPicPr>
              <p:blipFill>
                <a:blip r:embed="rId3" cstate="screen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05674" y="4392706"/>
                  <a:ext cx="343429" cy="616532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91" name="Picture 37"/>
                <p:cNvPicPr>
                  <a:picLocks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335708" y="3624095"/>
                  <a:ext cx="681533" cy="4000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92" name="Picture 4" descr="\\psf\Host\Users\eric\Graphic Tank\Citrix Icons_vd-30.png"/>
                <p:cNvPicPr>
                  <a:picLocks noChangeAspect="1" noChangeArrowheads="1"/>
                </p:cNvPicPr>
                <p:nvPr/>
              </p:nvPicPr>
              <p:blipFill>
                <a:blip r:embed="rId3" cstate="screen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685238" y="2891526"/>
                  <a:ext cx="343429" cy="616532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93" name="Picture 4" descr="\\psf\Host\Users\eric\Graphic Tank\Citrix Icons_vd-30.png"/>
                <p:cNvPicPr>
                  <a:picLocks noChangeAspect="1" noChangeArrowheads="1"/>
                </p:cNvPicPr>
                <p:nvPr/>
              </p:nvPicPr>
              <p:blipFill>
                <a:blip r:embed="rId3" cstate="screen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685238" y="4279210"/>
                  <a:ext cx="343429" cy="616532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94" name="Picture 37"/>
                <p:cNvPicPr>
                  <a:picLocks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47341" y="4695717"/>
                  <a:ext cx="681533" cy="4000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cxnSp>
              <p:nvCxnSpPr>
                <p:cNvPr id="95" name="Straight Connector 94"/>
                <p:cNvCxnSpPr>
                  <a:stCxn id="90" idx="3"/>
                  <a:endCxn id="94" idx="1"/>
                </p:cNvCxnSpPr>
                <p:nvPr/>
              </p:nvCxnSpPr>
              <p:spPr>
                <a:xfrm>
                  <a:off x="1749103" y="4700972"/>
                  <a:ext cx="1398238" cy="194770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Straight Connector 95"/>
                <p:cNvCxnSpPr>
                  <a:stCxn id="91" idx="1"/>
                  <a:endCxn id="89" idx="2"/>
                </p:cNvCxnSpPr>
                <p:nvPr/>
              </p:nvCxnSpPr>
              <p:spPr>
                <a:xfrm flipH="1">
                  <a:off x="2110301" y="3824120"/>
                  <a:ext cx="1225407" cy="83988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/>
                <p:cNvCxnSpPr>
                  <a:stCxn id="90" idx="0"/>
                  <a:endCxn id="89" idx="2"/>
                </p:cNvCxnSpPr>
                <p:nvPr/>
              </p:nvCxnSpPr>
              <p:spPr>
                <a:xfrm flipV="1">
                  <a:off x="1577389" y="3908108"/>
                  <a:ext cx="532912" cy="484598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Straight Connector 97"/>
                <p:cNvCxnSpPr>
                  <a:stCxn id="90" idx="0"/>
                </p:cNvCxnSpPr>
                <p:nvPr/>
              </p:nvCxnSpPr>
              <p:spPr>
                <a:xfrm flipV="1">
                  <a:off x="1577389" y="3908108"/>
                  <a:ext cx="1993552" cy="484598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/>
                <p:cNvCxnSpPr>
                  <a:stCxn id="94" idx="0"/>
                  <a:endCxn id="93" idx="0"/>
                </p:cNvCxnSpPr>
                <p:nvPr/>
              </p:nvCxnSpPr>
              <p:spPr>
                <a:xfrm flipV="1">
                  <a:off x="3488108" y="4279210"/>
                  <a:ext cx="1368845" cy="416507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Straight Connector 99"/>
                <p:cNvCxnSpPr>
                  <a:stCxn id="93" idx="0"/>
                  <a:endCxn id="91" idx="3"/>
                </p:cNvCxnSpPr>
                <p:nvPr/>
              </p:nvCxnSpPr>
              <p:spPr>
                <a:xfrm flipH="1" flipV="1">
                  <a:off x="4017241" y="3824120"/>
                  <a:ext cx="839712" cy="455090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/>
                <p:cNvCxnSpPr>
                  <a:stCxn id="91" idx="3"/>
                  <a:endCxn id="92" idx="2"/>
                </p:cNvCxnSpPr>
                <p:nvPr/>
              </p:nvCxnSpPr>
              <p:spPr>
                <a:xfrm flipV="1">
                  <a:off x="4017241" y="3508058"/>
                  <a:ext cx="839712" cy="31606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Connector 101"/>
                <p:cNvCxnSpPr>
                  <a:stCxn id="93" idx="0"/>
                  <a:endCxn id="92" idx="2"/>
                </p:cNvCxnSpPr>
                <p:nvPr/>
              </p:nvCxnSpPr>
              <p:spPr>
                <a:xfrm flipV="1">
                  <a:off x="4856953" y="3508058"/>
                  <a:ext cx="0" cy="771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7" name="Cloud 86"/>
              <p:cNvSpPr/>
              <p:nvPr/>
            </p:nvSpPr>
            <p:spPr>
              <a:xfrm>
                <a:off x="1927697" y="2779059"/>
                <a:ext cx="5438303" cy="3690470"/>
              </a:xfrm>
              <a:prstGeom prst="cloud">
                <a:avLst/>
              </a:prstGeom>
              <a:noFill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77" name="Picture 30" descr="\\psf\Host\Users\eric\Graphic Tank\Citrix Icons_vd-04.png"/>
            <p:cNvPicPr>
              <a:picLocks noChangeAspect="1" noChangeArrowheads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34517" y="5588000"/>
              <a:ext cx="545792" cy="6424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8" name="Picture 30" descr="\\psf\Host\Users\eric\Graphic Tank\Citrix Icons_vd-04.png"/>
            <p:cNvPicPr>
              <a:picLocks noChangeAspect="1" noChangeArrowheads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17241" y="5650848"/>
              <a:ext cx="545792" cy="5796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9" name="Picture 30" descr="\\psf\Host\Users\eric\Graphic Tank\Citrix Icons_vd-04.png"/>
            <p:cNvPicPr>
              <a:picLocks noChangeAspect="1" noChangeArrowheads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53356" y="5839154"/>
              <a:ext cx="545792" cy="6004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0" name="Picture 30" descr="\\psf\Host\Users\eric\Graphic Tank\Citrix Icons_vd-04.png"/>
            <p:cNvPicPr>
              <a:picLocks noChangeAspect="1" noChangeArrowheads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63192" y="3177089"/>
              <a:ext cx="545792" cy="60302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81" name="Straight Connector 80"/>
            <p:cNvCxnSpPr>
              <a:stCxn id="80" idx="2"/>
              <a:endCxn id="91" idx="0"/>
            </p:cNvCxnSpPr>
            <p:nvPr/>
          </p:nvCxnSpPr>
          <p:spPr>
            <a:xfrm>
              <a:off x="5036088" y="3780118"/>
              <a:ext cx="312168" cy="30883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>
              <a:stCxn id="77" idx="0"/>
              <a:endCxn id="94" idx="1"/>
            </p:cNvCxnSpPr>
            <p:nvPr/>
          </p:nvCxnSpPr>
          <p:spPr>
            <a:xfrm flipV="1">
              <a:off x="3207413" y="5360600"/>
              <a:ext cx="1586750" cy="2274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>
              <a:stCxn id="78" idx="0"/>
              <a:endCxn id="94" idx="2"/>
            </p:cNvCxnSpPr>
            <p:nvPr/>
          </p:nvCxnSpPr>
          <p:spPr>
            <a:xfrm flipV="1">
              <a:off x="4290137" y="5560625"/>
              <a:ext cx="860867" cy="90223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>
              <a:stCxn id="79" idx="0"/>
              <a:endCxn id="94" idx="2"/>
            </p:cNvCxnSpPr>
            <p:nvPr/>
          </p:nvCxnSpPr>
          <p:spPr>
            <a:xfrm flipH="1" flipV="1">
              <a:off x="5151004" y="5560625"/>
              <a:ext cx="175248" cy="27852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Freeform 84"/>
            <p:cNvSpPr/>
            <p:nvPr/>
          </p:nvSpPr>
          <p:spPr>
            <a:xfrm>
              <a:off x="3149545" y="3510356"/>
              <a:ext cx="3227294" cy="1957294"/>
            </a:xfrm>
            <a:custGeom>
              <a:avLst/>
              <a:gdLst>
                <a:gd name="connsiteX0" fmla="*/ 0 w 3227294"/>
                <a:gd name="connsiteY0" fmla="*/ 1957294 h 1957294"/>
                <a:gd name="connsiteX1" fmla="*/ 1837764 w 3227294"/>
                <a:gd name="connsiteY1" fmla="*/ 1598706 h 1957294"/>
                <a:gd name="connsiteX2" fmla="*/ 3227294 w 3227294"/>
                <a:gd name="connsiteY2" fmla="*/ 1165412 h 1957294"/>
                <a:gd name="connsiteX3" fmla="*/ 2584823 w 3227294"/>
                <a:gd name="connsiteY3" fmla="*/ 851647 h 1957294"/>
                <a:gd name="connsiteX4" fmla="*/ 1942353 w 3227294"/>
                <a:gd name="connsiteY4" fmla="*/ 0 h 1957294"/>
                <a:gd name="connsiteX5" fmla="*/ 1942353 w 3227294"/>
                <a:gd name="connsiteY5" fmla="*/ 0 h 1957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27294" h="1957294">
                  <a:moveTo>
                    <a:pt x="0" y="1957294"/>
                  </a:moveTo>
                  <a:lnTo>
                    <a:pt x="1837764" y="1598706"/>
                  </a:lnTo>
                  <a:lnTo>
                    <a:pt x="3227294" y="1165412"/>
                  </a:lnTo>
                  <a:lnTo>
                    <a:pt x="2584823" y="851647"/>
                  </a:lnTo>
                  <a:lnTo>
                    <a:pt x="1942353" y="0"/>
                  </a:lnTo>
                  <a:lnTo>
                    <a:pt x="1942353" y="0"/>
                  </a:lnTo>
                </a:path>
              </a:pathLst>
            </a:custGeom>
            <a:ln w="57150" cmpd="sng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3" name="Title 1"/>
          <p:cNvSpPr txBox="1">
            <a:spLocks/>
          </p:cNvSpPr>
          <p:nvPr/>
        </p:nvSpPr>
        <p:spPr>
          <a:xfrm>
            <a:off x="315913" y="14288"/>
            <a:ext cx="7351712" cy="695325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>
                <a:solidFill>
                  <a:srgbClr val="000000"/>
                </a:solidFill>
              </a:rPr>
              <a:t>CloudStack Network Model</a:t>
            </a:r>
            <a:endParaRPr lang="en-US" sz="3200" dirty="0">
              <a:solidFill>
                <a:srgbClr val="000000"/>
              </a:solidFill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4425341" y="4596530"/>
            <a:ext cx="4285569" cy="2031325"/>
          </a:xfrm>
          <a:prstGeom prst="rect">
            <a:avLst/>
          </a:prstGeom>
          <a:solidFill>
            <a:schemeClr val="bg1">
              <a:alpha val="89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Map virtual networks to physical infrastructure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Define and provision network services in virtual networks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Manage elasticity and scale of network services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37943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10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CloudStack Network Model: </a:t>
            </a:r>
            <a:br>
              <a:rPr lang="en-US" dirty="0" smtClean="0"/>
            </a:br>
            <a:r>
              <a:rPr lang="en-US" dirty="0" smtClean="0"/>
              <a:t>Network Services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877888" y="1395413"/>
            <a:ext cx="2047875" cy="639762"/>
          </a:xfrm>
        </p:spPr>
        <p:txBody>
          <a:bodyPr rtlCol="0">
            <a:normAutofit fontScale="92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 smtClean="0">
                <a:ea typeface="+mn-ea"/>
                <a:cs typeface="+mn-cs"/>
              </a:rPr>
              <a:t>Network Services</a:t>
            </a:r>
            <a:endParaRPr lang="en-US" dirty="0">
              <a:ea typeface="+mn-ea"/>
              <a:cs typeface="+mn-cs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77888" y="2174875"/>
            <a:ext cx="2047875" cy="3951288"/>
          </a:xfrm>
        </p:spPr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L2 connectivity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IPAM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DNS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Routing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ACL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Firewall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NAT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VPN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LB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IDS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IPS</a:t>
            </a:r>
          </a:p>
          <a:p>
            <a:pPr marL="0" indent="0"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dirty="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9577135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CloudStack Network Model: </a:t>
            </a:r>
            <a:br>
              <a:rPr lang="en-US" dirty="0" smtClean="0"/>
            </a:br>
            <a:r>
              <a:rPr lang="en-US" dirty="0" smtClean="0"/>
              <a:t>Network Services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877888" y="1395413"/>
            <a:ext cx="2047875" cy="639762"/>
          </a:xfrm>
        </p:spPr>
        <p:txBody>
          <a:bodyPr rtlCol="0">
            <a:normAutofit fontScale="92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 smtClean="0">
                <a:ea typeface="+mn-ea"/>
                <a:cs typeface="+mn-cs"/>
              </a:rPr>
              <a:t>Network Services</a:t>
            </a:r>
            <a:endParaRPr lang="en-US" dirty="0">
              <a:ea typeface="+mn-ea"/>
              <a:cs typeface="+mn-cs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77888" y="2174875"/>
            <a:ext cx="2047875" cy="3951288"/>
          </a:xfrm>
        </p:spPr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L2 connectivity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IPAM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DNS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Routing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ACL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Firewall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NAT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VPN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LB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IDS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IPS</a:t>
            </a:r>
          </a:p>
          <a:p>
            <a:pPr marL="0" indent="0"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8" name="Text Placeholder 5"/>
          <p:cNvSpPr txBox="1">
            <a:spLocks/>
          </p:cNvSpPr>
          <p:nvPr/>
        </p:nvSpPr>
        <p:spPr>
          <a:xfrm>
            <a:off x="3078163" y="1395413"/>
            <a:ext cx="2046287" cy="639762"/>
          </a:xfrm>
          <a:prstGeom prst="rect">
            <a:avLst/>
          </a:prstGeom>
        </p:spPr>
        <p:txBody>
          <a:bodyPr anchor="b">
            <a:normAutofit fontScale="92500" lnSpcReduction="20000"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en-US" dirty="0" smtClean="0">
                <a:latin typeface="Helvetica Neue Medium"/>
              </a:rPr>
              <a:t>Service Providers</a:t>
            </a:r>
            <a:endParaRPr lang="en-US" dirty="0">
              <a:latin typeface="Helvetica Neue Medium"/>
            </a:endParaRPr>
          </a:p>
        </p:txBody>
      </p:sp>
      <p:sp>
        <p:nvSpPr>
          <p:cNvPr id="9" name="Content Placeholder 3"/>
          <p:cNvSpPr txBox="1">
            <a:spLocks/>
          </p:cNvSpPr>
          <p:nvPr/>
        </p:nvSpPr>
        <p:spPr>
          <a:xfrm>
            <a:off x="3078163" y="2174875"/>
            <a:ext cx="2046287" cy="3951288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Font typeface="Wingdings" charset="2"/>
              <a:buChar char="ü"/>
              <a:defRPr/>
            </a:pPr>
            <a:r>
              <a:rPr lang="en-US" dirty="0" smtClean="0">
                <a:latin typeface="Helvetica Neue Medium"/>
              </a:rPr>
              <a:t>Virtual appliances</a:t>
            </a:r>
          </a:p>
          <a:p>
            <a:pPr fontAlgn="auto">
              <a:spcAft>
                <a:spcPts val="0"/>
              </a:spcAft>
              <a:buFont typeface="Wingdings" charset="2"/>
              <a:buChar char="ü"/>
              <a:defRPr/>
            </a:pPr>
            <a:r>
              <a:rPr lang="en-US" dirty="0" smtClean="0">
                <a:latin typeface="Helvetica Neue Medium"/>
              </a:rPr>
              <a:t>Hardware firewalls</a:t>
            </a:r>
          </a:p>
          <a:p>
            <a:pPr fontAlgn="auto">
              <a:spcAft>
                <a:spcPts val="0"/>
              </a:spcAft>
              <a:buFont typeface="Wingdings" charset="2"/>
              <a:buChar char="ü"/>
              <a:defRPr/>
            </a:pPr>
            <a:r>
              <a:rPr lang="en-US" dirty="0" smtClean="0">
                <a:latin typeface="Helvetica Neue Medium"/>
              </a:rPr>
              <a:t>LB appliances</a:t>
            </a:r>
          </a:p>
          <a:p>
            <a:pPr fontAlgn="auto">
              <a:spcAft>
                <a:spcPts val="0"/>
              </a:spcAft>
              <a:buFont typeface="Wingdings" charset="2"/>
              <a:buChar char="ü"/>
              <a:defRPr/>
            </a:pPr>
            <a:r>
              <a:rPr lang="en-US" dirty="0" smtClean="0">
                <a:latin typeface="Helvetica Neue Medium"/>
              </a:rPr>
              <a:t>SDN controllers</a:t>
            </a:r>
          </a:p>
          <a:p>
            <a:pPr fontAlgn="auto">
              <a:spcAft>
                <a:spcPts val="0"/>
              </a:spcAft>
              <a:buFont typeface="Wingdings" charset="2"/>
              <a:buChar char="ü"/>
              <a:defRPr/>
            </a:pPr>
            <a:r>
              <a:rPr lang="en-US" dirty="0" smtClean="0">
                <a:latin typeface="Helvetica Neue Medium"/>
              </a:rPr>
              <a:t>IDS /IPS appliances</a:t>
            </a:r>
          </a:p>
          <a:p>
            <a:pPr fontAlgn="auto">
              <a:spcAft>
                <a:spcPts val="0"/>
              </a:spcAft>
              <a:buFont typeface="Wingdings" charset="2"/>
              <a:buChar char="ü"/>
              <a:defRPr/>
            </a:pPr>
            <a:r>
              <a:rPr lang="en-US" dirty="0" smtClean="0">
                <a:latin typeface="Helvetica Neue Medium"/>
              </a:rPr>
              <a:t>VRF</a:t>
            </a:r>
          </a:p>
          <a:p>
            <a:pPr fontAlgn="auto">
              <a:spcAft>
                <a:spcPts val="0"/>
              </a:spcAft>
              <a:buFont typeface="Wingdings" charset="2"/>
              <a:buChar char="ü"/>
              <a:defRPr/>
            </a:pPr>
            <a:r>
              <a:rPr lang="en-US" dirty="0" smtClean="0">
                <a:latin typeface="Helvetica Neue Medium"/>
              </a:rPr>
              <a:t>Hypervisor</a:t>
            </a:r>
            <a:endParaRPr lang="en-US" dirty="0">
              <a:latin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1322175708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CloudStack Network Model: </a:t>
            </a:r>
            <a:br>
              <a:rPr lang="en-US" dirty="0" smtClean="0"/>
            </a:br>
            <a:r>
              <a:rPr lang="en-US" dirty="0" smtClean="0"/>
              <a:t>Network Services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877888" y="1395413"/>
            <a:ext cx="2047875" cy="639762"/>
          </a:xfrm>
        </p:spPr>
        <p:txBody>
          <a:bodyPr rtlCol="0">
            <a:normAutofit fontScale="92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 smtClean="0">
                <a:ea typeface="+mn-ea"/>
                <a:cs typeface="+mn-cs"/>
              </a:rPr>
              <a:t>Network Services</a:t>
            </a:r>
            <a:endParaRPr lang="en-US" dirty="0">
              <a:ea typeface="+mn-ea"/>
              <a:cs typeface="+mn-cs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77888" y="2174875"/>
            <a:ext cx="2047875" cy="3951288"/>
          </a:xfrm>
        </p:spPr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L2 connectivity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IPAM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DNS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Routing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ACL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Firewall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NAT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VPN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LB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IDS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IPS</a:t>
            </a:r>
          </a:p>
          <a:p>
            <a:pPr marL="0" indent="0"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5210175" y="1395413"/>
            <a:ext cx="1900238" cy="639762"/>
          </a:xfrm>
        </p:spPr>
        <p:txBody>
          <a:bodyPr rtlCol="0">
            <a:normAutofit fontScale="850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 smtClean="0">
                <a:ea typeface="+mn-ea"/>
                <a:cs typeface="+mn-cs"/>
              </a:rPr>
              <a:t>Network Isolation</a:t>
            </a:r>
            <a:endParaRPr lang="en-US" dirty="0">
              <a:ea typeface="+mn-ea"/>
              <a:cs typeface="+mn-cs"/>
            </a:endParaRPr>
          </a:p>
        </p:txBody>
      </p:sp>
      <p:sp>
        <p:nvSpPr>
          <p:cNvPr id="30725" name="Content Placeholder 4"/>
          <p:cNvSpPr>
            <a:spLocks noGrp="1"/>
          </p:cNvSpPr>
          <p:nvPr>
            <p:ph sz="quarter" idx="4"/>
          </p:nvPr>
        </p:nvSpPr>
        <p:spPr>
          <a:xfrm>
            <a:off x="5065713" y="2174875"/>
            <a:ext cx="2044700" cy="3951288"/>
          </a:xfrm>
        </p:spPr>
        <p:txBody>
          <a:bodyPr/>
          <a:lstStyle/>
          <a:p>
            <a:pPr eaLnBrk="1" hangingPunct="1"/>
            <a:r>
              <a:rPr lang="en-US" dirty="0"/>
              <a:t>No isolation</a:t>
            </a:r>
          </a:p>
          <a:p>
            <a:pPr eaLnBrk="1" hangingPunct="1"/>
            <a:r>
              <a:rPr lang="en-US" dirty="0"/>
              <a:t>VLAN isolation</a:t>
            </a:r>
          </a:p>
          <a:p>
            <a:pPr eaLnBrk="1" hangingPunct="1"/>
            <a:r>
              <a:rPr lang="en-US" dirty="0"/>
              <a:t>Overlays</a:t>
            </a:r>
          </a:p>
          <a:p>
            <a:pPr eaLnBrk="1" hangingPunct="1"/>
            <a:r>
              <a:rPr lang="en-US" dirty="0"/>
              <a:t>L3 isolation</a:t>
            </a:r>
          </a:p>
        </p:txBody>
      </p:sp>
      <p:sp>
        <p:nvSpPr>
          <p:cNvPr id="8" name="Text Placeholder 5"/>
          <p:cNvSpPr txBox="1">
            <a:spLocks/>
          </p:cNvSpPr>
          <p:nvPr/>
        </p:nvSpPr>
        <p:spPr>
          <a:xfrm>
            <a:off x="3078163" y="1395413"/>
            <a:ext cx="2046287" cy="639762"/>
          </a:xfrm>
          <a:prstGeom prst="rect">
            <a:avLst/>
          </a:prstGeom>
        </p:spPr>
        <p:txBody>
          <a:bodyPr anchor="b">
            <a:normAutofit fontScale="92500" lnSpcReduction="20000"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en-US" dirty="0" smtClean="0">
                <a:latin typeface="Helvetica Neue Medium"/>
              </a:rPr>
              <a:t>Service Providers</a:t>
            </a:r>
            <a:endParaRPr lang="en-US" dirty="0">
              <a:latin typeface="Helvetica Neue Medium"/>
            </a:endParaRPr>
          </a:p>
        </p:txBody>
      </p:sp>
      <p:sp>
        <p:nvSpPr>
          <p:cNvPr id="9" name="Content Placeholder 3"/>
          <p:cNvSpPr txBox="1">
            <a:spLocks/>
          </p:cNvSpPr>
          <p:nvPr/>
        </p:nvSpPr>
        <p:spPr>
          <a:xfrm>
            <a:off x="3078163" y="2174875"/>
            <a:ext cx="2046287" cy="3951288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Font typeface="Wingdings" charset="2"/>
              <a:buChar char="ü"/>
              <a:defRPr/>
            </a:pPr>
            <a:r>
              <a:rPr lang="en-US" dirty="0" smtClean="0">
                <a:latin typeface="Helvetica Neue Medium"/>
              </a:rPr>
              <a:t>Virtual appliances</a:t>
            </a:r>
          </a:p>
          <a:p>
            <a:pPr fontAlgn="auto">
              <a:spcAft>
                <a:spcPts val="0"/>
              </a:spcAft>
              <a:buFont typeface="Wingdings" charset="2"/>
              <a:buChar char="ü"/>
              <a:defRPr/>
            </a:pPr>
            <a:r>
              <a:rPr lang="en-US" dirty="0" smtClean="0">
                <a:latin typeface="Helvetica Neue Medium"/>
              </a:rPr>
              <a:t>Hardware firewalls</a:t>
            </a:r>
          </a:p>
          <a:p>
            <a:pPr fontAlgn="auto">
              <a:spcAft>
                <a:spcPts val="0"/>
              </a:spcAft>
              <a:buFont typeface="Wingdings" charset="2"/>
              <a:buChar char="ü"/>
              <a:defRPr/>
            </a:pPr>
            <a:r>
              <a:rPr lang="en-US" dirty="0" smtClean="0">
                <a:latin typeface="Helvetica Neue Medium"/>
              </a:rPr>
              <a:t>LB appliances</a:t>
            </a:r>
          </a:p>
          <a:p>
            <a:pPr fontAlgn="auto">
              <a:spcAft>
                <a:spcPts val="0"/>
              </a:spcAft>
              <a:buFont typeface="Wingdings" charset="2"/>
              <a:buChar char="ü"/>
              <a:defRPr/>
            </a:pPr>
            <a:r>
              <a:rPr lang="en-US" dirty="0" smtClean="0">
                <a:latin typeface="Helvetica Neue Medium"/>
              </a:rPr>
              <a:t>SDN controllers</a:t>
            </a:r>
          </a:p>
          <a:p>
            <a:pPr fontAlgn="auto">
              <a:spcAft>
                <a:spcPts val="0"/>
              </a:spcAft>
              <a:buFont typeface="Wingdings" charset="2"/>
              <a:buChar char="ü"/>
              <a:defRPr/>
            </a:pPr>
            <a:r>
              <a:rPr lang="en-US" dirty="0" smtClean="0">
                <a:latin typeface="Helvetica Neue Medium"/>
              </a:rPr>
              <a:t>IDS /IPS appliances</a:t>
            </a:r>
          </a:p>
          <a:p>
            <a:pPr fontAlgn="auto">
              <a:spcAft>
                <a:spcPts val="0"/>
              </a:spcAft>
              <a:buFont typeface="Wingdings" charset="2"/>
              <a:buChar char="ü"/>
              <a:defRPr/>
            </a:pPr>
            <a:r>
              <a:rPr lang="en-US" dirty="0" smtClean="0">
                <a:latin typeface="Helvetica Neue Medium"/>
              </a:rPr>
              <a:t>VRF</a:t>
            </a:r>
          </a:p>
          <a:p>
            <a:pPr fontAlgn="auto">
              <a:spcAft>
                <a:spcPts val="0"/>
              </a:spcAft>
              <a:buFont typeface="Wingdings" charset="2"/>
              <a:buChar char="ü"/>
              <a:defRPr/>
            </a:pPr>
            <a:r>
              <a:rPr lang="en-US" dirty="0" smtClean="0">
                <a:latin typeface="Helvetica Neue Medium"/>
              </a:rPr>
              <a:t>Hypervisor</a:t>
            </a:r>
            <a:endParaRPr lang="en-US" dirty="0">
              <a:latin typeface="Helvetica Neue Medium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71631" y="2174875"/>
            <a:ext cx="2097131" cy="2255227"/>
          </a:xfrm>
          <a:prstGeom prst="rect">
            <a:avLst/>
          </a:prstGeom>
          <a:noFill/>
          <a:ln w="57150" cmpd="sng"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113044" y="3870936"/>
            <a:ext cx="2097131" cy="790051"/>
          </a:xfrm>
          <a:prstGeom prst="rect">
            <a:avLst/>
          </a:prstGeom>
          <a:noFill/>
          <a:ln w="57150" cmpd="sng"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065714" y="2724609"/>
            <a:ext cx="2044700" cy="1146327"/>
          </a:xfrm>
          <a:prstGeom prst="rect">
            <a:avLst/>
          </a:prstGeom>
          <a:noFill/>
          <a:ln w="57150" cmpd="sng"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770780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  <p:bldP spid="11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Catalog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sz="2800" dirty="0" smtClean="0"/>
              <a:t>Cloud users are not exposed to the nature of the service provider</a:t>
            </a:r>
          </a:p>
          <a:p>
            <a:pPr>
              <a:lnSpc>
                <a:spcPct val="120000"/>
              </a:lnSpc>
            </a:pPr>
            <a:r>
              <a:rPr lang="en-US" sz="2800" dirty="0" smtClean="0"/>
              <a:t>Cloud operator designs a service catalog and offers them to end users.</a:t>
            </a:r>
          </a:p>
          <a:p>
            <a:pPr lvl="1">
              <a:lnSpc>
                <a:spcPct val="120000"/>
              </a:lnSpc>
            </a:pPr>
            <a:r>
              <a:rPr lang="en-US" sz="2400" dirty="0" smtClean="0">
                <a:latin typeface="Helvetica Neue"/>
                <a:cs typeface="Helvetica Neue"/>
              </a:rPr>
              <a:t>Gold = {LB + FW, using virtual appliances}</a:t>
            </a:r>
          </a:p>
          <a:p>
            <a:pPr lvl="1">
              <a:lnSpc>
                <a:spcPct val="120000"/>
              </a:lnSpc>
            </a:pPr>
            <a:r>
              <a:rPr lang="en-US" sz="2400" dirty="0" smtClean="0">
                <a:latin typeface="Helvetica Neue"/>
                <a:cs typeface="Helvetica Neue"/>
              </a:rPr>
              <a:t>Platinum = {LB + FW + VPN, using hardware appliances}</a:t>
            </a:r>
          </a:p>
          <a:p>
            <a:pPr lvl="1">
              <a:lnSpc>
                <a:spcPct val="120000"/>
              </a:lnSpc>
            </a:pPr>
            <a:r>
              <a:rPr lang="en-US" sz="2400" dirty="0" smtClean="0">
                <a:latin typeface="Helvetica Neue"/>
                <a:cs typeface="Helvetica Neue"/>
              </a:rPr>
              <a:t>Silver = {FW using virtual appliances, 10Mbps}</a:t>
            </a:r>
            <a:endParaRPr lang="en-US" dirty="0" smtClean="0">
              <a:latin typeface="Helvetica Neue"/>
              <a:cs typeface="Helvetica Neue"/>
            </a:endParaRP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8406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itle 1"/>
          <p:cNvSpPr>
            <a:spLocks noGrp="1"/>
          </p:cNvSpPr>
          <p:nvPr>
            <p:ph type="title"/>
          </p:nvPr>
        </p:nvSpPr>
        <p:spPr>
          <a:xfrm>
            <a:off x="315913" y="14288"/>
            <a:ext cx="7351712" cy="695325"/>
          </a:xfrm>
        </p:spPr>
        <p:txBody>
          <a:bodyPr/>
          <a:lstStyle/>
          <a:p>
            <a:pPr eaLnBrk="1" hangingPunct="1"/>
            <a:r>
              <a:rPr lang="en-US" sz="3600" dirty="0" smtClean="0"/>
              <a:t>Service Catalog examples</a:t>
            </a:r>
            <a:endParaRPr lang="en-US" sz="3600" dirty="0"/>
          </a:p>
        </p:txBody>
      </p:sp>
      <p:sp>
        <p:nvSpPr>
          <p:cNvPr id="57346" name="Rectangle 24"/>
          <p:cNvSpPr>
            <a:spLocks noChangeArrowheads="1"/>
          </p:cNvSpPr>
          <p:nvPr/>
        </p:nvSpPr>
        <p:spPr bwMode="auto">
          <a:xfrm>
            <a:off x="0" y="-169863"/>
            <a:ext cx="184150" cy="339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 sz="1600" dirty="0">
              <a:latin typeface="Helvetica Neue Medium"/>
            </a:endParaRPr>
          </a:p>
        </p:txBody>
      </p:sp>
      <p:sp>
        <p:nvSpPr>
          <p:cNvPr id="57347" name="AutoShape 23"/>
          <p:cNvSpPr>
            <a:spLocks noChangeAspect="1" noChangeArrowheads="1" noTextEdit="1"/>
          </p:cNvSpPr>
          <p:nvPr/>
        </p:nvSpPr>
        <p:spPr bwMode="auto">
          <a:xfrm>
            <a:off x="500063" y="1676400"/>
            <a:ext cx="6858000" cy="359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Helvetica Neue Medium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57163" y="1530350"/>
            <a:ext cx="4238625" cy="4325938"/>
            <a:chOff x="157163" y="1530350"/>
            <a:chExt cx="4238625" cy="4325938"/>
          </a:xfrm>
        </p:grpSpPr>
        <p:cxnSp>
          <p:nvCxnSpPr>
            <p:cNvPr id="21513" name="AutoShape 16"/>
            <p:cNvCxnSpPr>
              <a:cxnSpLocks noChangeShapeType="1"/>
            </p:cNvCxnSpPr>
            <p:nvPr/>
          </p:nvCxnSpPr>
          <p:spPr bwMode="auto">
            <a:xfrm flipH="1">
              <a:off x="2755900" y="2740025"/>
              <a:ext cx="11113" cy="3116263"/>
            </a:xfrm>
            <a:prstGeom prst="straightConnector1">
              <a:avLst/>
            </a:prstGeom>
            <a:ln>
              <a:headEnd/>
              <a:tailEnd/>
            </a:ln>
            <a:ex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1514" name="AutoShape 15"/>
            <p:cNvCxnSpPr>
              <a:cxnSpLocks noChangeShapeType="1"/>
            </p:cNvCxnSpPr>
            <p:nvPr/>
          </p:nvCxnSpPr>
          <p:spPr bwMode="auto">
            <a:xfrm>
              <a:off x="160338" y="2957513"/>
              <a:ext cx="0" cy="2154237"/>
            </a:xfrm>
            <a:prstGeom prst="straightConnector1">
              <a:avLst/>
            </a:prstGeom>
            <a:ln>
              <a:headEnd/>
              <a:tailEnd/>
            </a:ln>
            <a:extLst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19" name="AutoShape 10"/>
            <p:cNvCxnSpPr>
              <a:cxnSpLocks noChangeShapeType="1"/>
            </p:cNvCxnSpPr>
            <p:nvPr/>
          </p:nvCxnSpPr>
          <p:spPr bwMode="auto">
            <a:xfrm flipH="1" flipV="1">
              <a:off x="1785938" y="4076700"/>
              <a:ext cx="962025" cy="4763"/>
            </a:xfrm>
            <a:prstGeom prst="straightConnector1">
              <a:avLst/>
            </a:prstGeom>
            <a:ln>
              <a:headEnd/>
              <a:tailEnd/>
            </a:ln>
            <a:ex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1520" name="AutoShape 9"/>
            <p:cNvCxnSpPr>
              <a:cxnSpLocks noChangeShapeType="1"/>
            </p:cNvCxnSpPr>
            <p:nvPr/>
          </p:nvCxnSpPr>
          <p:spPr bwMode="auto">
            <a:xfrm flipH="1" flipV="1">
              <a:off x="157163" y="4081463"/>
              <a:ext cx="825500" cy="3175"/>
            </a:xfrm>
            <a:prstGeom prst="straightConnector1">
              <a:avLst/>
            </a:prstGeom>
            <a:ln>
              <a:headEnd/>
              <a:tailEnd/>
            </a:ln>
            <a:extLst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57352" name="Text Box 4"/>
            <p:cNvSpPr txBox="1">
              <a:spLocks noChangeArrowheads="1"/>
            </p:cNvSpPr>
            <p:nvPr/>
          </p:nvSpPr>
          <p:spPr bwMode="auto">
            <a:xfrm>
              <a:off x="2147888" y="2379663"/>
              <a:ext cx="2247900" cy="368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r>
                <a:rPr lang="en-US" sz="1100" dirty="0">
                  <a:latin typeface="Helvetica Neue Medium"/>
                  <a:ea typeface="SimSun" charset="0"/>
                  <a:cs typeface="SimSun" charset="0"/>
                </a:rPr>
                <a:t>10.1.1.0/24</a:t>
              </a:r>
            </a:p>
            <a:p>
              <a:r>
                <a:rPr lang="en-US" sz="1100" dirty="0">
                  <a:latin typeface="Helvetica Neue Medium"/>
                  <a:ea typeface="SimSun" charset="0"/>
                  <a:cs typeface="SimSun" charset="0"/>
                </a:rPr>
                <a:t>VLAN 100</a:t>
              </a:r>
              <a:endParaRPr lang="en-US" sz="1000" dirty="0">
                <a:latin typeface="Arial" charset="0"/>
                <a:ea typeface="SimSun" charset="0"/>
                <a:cs typeface="SimSun" charset="0"/>
              </a:endParaRPr>
            </a:p>
            <a:p>
              <a:endParaRPr lang="en-US" dirty="0">
                <a:latin typeface="Arial" charset="0"/>
                <a:ea typeface="SimSun" charset="0"/>
                <a:cs typeface="SimSun" charset="0"/>
              </a:endParaRPr>
            </a:p>
          </p:txBody>
        </p:sp>
        <p:sp>
          <p:nvSpPr>
            <p:cNvPr id="57353" name="Text Box 3"/>
            <p:cNvSpPr txBox="1">
              <a:spLocks noChangeArrowheads="1"/>
            </p:cNvSpPr>
            <p:nvPr/>
          </p:nvSpPr>
          <p:spPr bwMode="auto">
            <a:xfrm>
              <a:off x="1762125" y="3686175"/>
              <a:ext cx="1076325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r>
                <a:rPr lang="en-US" sz="1100" dirty="0">
                  <a:latin typeface="Helvetica Neue Medium"/>
                  <a:ea typeface="SimSun" charset="0"/>
                  <a:cs typeface="SimSun" charset="0"/>
                </a:rPr>
                <a:t>10.1.1.1</a:t>
              </a:r>
              <a:endParaRPr lang="en-US" sz="1000" dirty="0">
                <a:latin typeface="Arial" charset="0"/>
                <a:ea typeface="SimSun" charset="0"/>
                <a:cs typeface="SimSun" charset="0"/>
              </a:endParaRPr>
            </a:p>
            <a:p>
              <a:endParaRPr lang="en-US" dirty="0">
                <a:latin typeface="Arial" charset="0"/>
                <a:ea typeface="SimSun" charset="0"/>
                <a:cs typeface="SimSun" charset="0"/>
              </a:endParaRPr>
            </a:p>
          </p:txBody>
        </p:sp>
        <p:sp>
          <p:nvSpPr>
            <p:cNvPr id="57354" name="Text Box 2"/>
            <p:cNvSpPr txBox="1">
              <a:spLocks noChangeArrowheads="1"/>
            </p:cNvSpPr>
            <p:nvPr/>
          </p:nvSpPr>
          <p:spPr bwMode="auto">
            <a:xfrm>
              <a:off x="947738" y="4376738"/>
              <a:ext cx="1076325" cy="9128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r>
                <a:rPr lang="en-US" sz="1100" dirty="0">
                  <a:latin typeface="Helvetica Neue Medium"/>
                  <a:ea typeface="SimSun" charset="0"/>
                  <a:cs typeface="SimSun" charset="0"/>
                </a:rPr>
                <a:t>DHCP, DNS</a:t>
              </a:r>
            </a:p>
            <a:p>
              <a:r>
                <a:rPr lang="en-US" sz="1100" dirty="0">
                  <a:latin typeface="Helvetica Neue Medium"/>
                  <a:ea typeface="SimSun" charset="0"/>
                  <a:cs typeface="SimSun" charset="0"/>
                </a:rPr>
                <a:t>NAT</a:t>
              </a:r>
            </a:p>
            <a:p>
              <a:r>
                <a:rPr lang="en-US" sz="1100" dirty="0">
                  <a:latin typeface="Helvetica Neue Medium"/>
                  <a:ea typeface="SimSun" charset="0"/>
                  <a:cs typeface="SimSun" charset="0"/>
                </a:rPr>
                <a:t>Load Balancing</a:t>
              </a:r>
            </a:p>
            <a:p>
              <a:r>
                <a:rPr lang="en-US" sz="1100" dirty="0">
                  <a:latin typeface="Helvetica Neue Medium"/>
                  <a:ea typeface="SimSun" charset="0"/>
                  <a:cs typeface="SimSun" charset="0"/>
                </a:rPr>
                <a:t>VPN</a:t>
              </a:r>
              <a:endParaRPr lang="en-US" sz="1000" dirty="0">
                <a:latin typeface="Arial" charset="0"/>
                <a:ea typeface="SimSun" charset="0"/>
                <a:cs typeface="SimSun" charset="0"/>
              </a:endParaRPr>
            </a:p>
            <a:p>
              <a:endParaRPr lang="en-US" dirty="0">
                <a:latin typeface="Arial" charset="0"/>
                <a:ea typeface="SimSun" charset="0"/>
                <a:cs typeface="SimSun" charset="0"/>
              </a:endParaRPr>
            </a:p>
          </p:txBody>
        </p:sp>
        <p:grpSp>
          <p:nvGrpSpPr>
            <p:cNvPr id="57355" name="Group 4"/>
            <p:cNvGrpSpPr>
              <a:grpSpLocks/>
            </p:cNvGrpSpPr>
            <p:nvPr/>
          </p:nvGrpSpPr>
          <p:grpSpPr bwMode="auto">
            <a:xfrm>
              <a:off x="2765425" y="3132138"/>
              <a:ext cx="1395413" cy="590550"/>
              <a:chOff x="7436202" y="2564430"/>
              <a:chExt cx="1861091" cy="591790"/>
            </a:xfrm>
          </p:grpSpPr>
          <p:cxnSp>
            <p:nvCxnSpPr>
              <p:cNvPr id="21515" name="AutoShape 14"/>
              <p:cNvCxnSpPr>
                <a:cxnSpLocks noChangeShapeType="1"/>
              </p:cNvCxnSpPr>
              <p:nvPr/>
            </p:nvCxnSpPr>
            <p:spPr bwMode="auto">
              <a:xfrm flipH="1">
                <a:off x="7436202" y="2812600"/>
                <a:ext cx="863851" cy="1590"/>
              </a:xfrm>
              <a:prstGeom prst="straightConnector1">
                <a:avLst/>
              </a:prstGeom>
              <a:ln>
                <a:headEnd/>
                <a:tailEnd/>
              </a:ln>
              <a:ex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7407" name="Text Box 3"/>
              <p:cNvSpPr txBox="1">
                <a:spLocks noChangeArrowheads="1"/>
              </p:cNvSpPr>
              <p:nvPr/>
            </p:nvSpPr>
            <p:spPr bwMode="auto">
              <a:xfrm>
                <a:off x="7437934" y="2805173"/>
                <a:ext cx="909902" cy="3510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9pPr>
              </a:lstStyle>
              <a:p>
                <a:r>
                  <a:rPr lang="en-US" sz="1100" dirty="0">
                    <a:latin typeface="Helvetica Neue Medium"/>
                    <a:ea typeface="SimSun" charset="0"/>
                    <a:cs typeface="SimSun" charset="0"/>
                  </a:rPr>
                  <a:t>10.1.1.2</a:t>
                </a:r>
                <a:endParaRPr lang="en-US" sz="1000" dirty="0">
                  <a:latin typeface="Arial" charset="0"/>
                  <a:ea typeface="SimSun" charset="0"/>
                  <a:cs typeface="SimSun" charset="0"/>
                </a:endParaRPr>
              </a:p>
              <a:p>
                <a:endParaRPr lang="en-US" dirty="0">
                  <a:latin typeface="Arial" charset="0"/>
                  <a:ea typeface="SimSun" charset="0"/>
                  <a:cs typeface="SimSun" charset="0"/>
                </a:endParaRPr>
              </a:p>
            </p:txBody>
          </p:sp>
          <p:sp>
            <p:nvSpPr>
              <p:cNvPr id="4" name="Rounded Rectangle 3"/>
              <p:cNvSpPr/>
              <p:nvPr/>
            </p:nvSpPr>
            <p:spPr>
              <a:xfrm>
                <a:off x="8249238" y="2564430"/>
                <a:ext cx="1048055" cy="555200"/>
              </a:xfrm>
              <a:prstGeom prst="roundRect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100" dirty="0">
                    <a:solidFill>
                      <a:schemeClr val="tx1"/>
                    </a:solidFill>
                    <a:latin typeface="Helvetica Neue Medium"/>
                  </a:rPr>
                  <a:t>VM 1</a:t>
                </a:r>
              </a:p>
            </p:txBody>
          </p:sp>
        </p:grpSp>
        <p:grpSp>
          <p:nvGrpSpPr>
            <p:cNvPr id="57356" name="Group 32"/>
            <p:cNvGrpSpPr>
              <a:grpSpLocks/>
            </p:cNvGrpSpPr>
            <p:nvPr/>
          </p:nvGrpSpPr>
          <p:grpSpPr bwMode="auto">
            <a:xfrm>
              <a:off x="2765425" y="3825875"/>
              <a:ext cx="1395413" cy="592138"/>
              <a:chOff x="7436202" y="2564430"/>
              <a:chExt cx="1861091" cy="591790"/>
            </a:xfrm>
          </p:grpSpPr>
          <p:cxnSp>
            <p:nvCxnSpPr>
              <p:cNvPr id="34" name="AutoShape 14"/>
              <p:cNvCxnSpPr>
                <a:cxnSpLocks noChangeShapeType="1"/>
              </p:cNvCxnSpPr>
              <p:nvPr/>
            </p:nvCxnSpPr>
            <p:spPr bwMode="auto">
              <a:xfrm flipH="1">
                <a:off x="7436202" y="2813522"/>
                <a:ext cx="863851" cy="1586"/>
              </a:xfrm>
              <a:prstGeom prst="straightConnector1">
                <a:avLst/>
              </a:prstGeom>
              <a:ln>
                <a:headEnd/>
                <a:tailEnd/>
              </a:ln>
              <a:ex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7404" name="Text Box 3"/>
              <p:cNvSpPr txBox="1">
                <a:spLocks noChangeArrowheads="1"/>
              </p:cNvSpPr>
              <p:nvPr/>
            </p:nvSpPr>
            <p:spPr bwMode="auto">
              <a:xfrm>
                <a:off x="7437934" y="2815897"/>
                <a:ext cx="909902" cy="3403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9pPr>
              </a:lstStyle>
              <a:p>
                <a:r>
                  <a:rPr lang="en-US" sz="1100" dirty="0">
                    <a:latin typeface="Helvetica Neue Medium"/>
                    <a:ea typeface="SimSun" charset="0"/>
                    <a:cs typeface="SimSun" charset="0"/>
                  </a:rPr>
                  <a:t>10.1.1.3</a:t>
                </a:r>
                <a:endParaRPr lang="en-US" sz="1000" dirty="0">
                  <a:latin typeface="Arial" charset="0"/>
                  <a:ea typeface="SimSun" charset="0"/>
                  <a:cs typeface="SimSun" charset="0"/>
                </a:endParaRPr>
              </a:p>
              <a:p>
                <a:endParaRPr lang="en-US" dirty="0">
                  <a:latin typeface="Arial" charset="0"/>
                  <a:ea typeface="SimSun" charset="0"/>
                  <a:cs typeface="SimSun" charset="0"/>
                </a:endParaRPr>
              </a:p>
            </p:txBody>
          </p:sp>
          <p:sp>
            <p:nvSpPr>
              <p:cNvPr id="36" name="Rounded Rectangle 35"/>
              <p:cNvSpPr/>
              <p:nvPr/>
            </p:nvSpPr>
            <p:spPr>
              <a:xfrm>
                <a:off x="8249238" y="2564430"/>
                <a:ext cx="1048055" cy="555298"/>
              </a:xfrm>
              <a:prstGeom prst="roundRect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100" dirty="0">
                    <a:solidFill>
                      <a:schemeClr val="tx1"/>
                    </a:solidFill>
                    <a:latin typeface="Helvetica Neue Medium"/>
                  </a:rPr>
                  <a:t>VM 2</a:t>
                </a:r>
              </a:p>
            </p:txBody>
          </p:sp>
        </p:grpSp>
        <p:grpSp>
          <p:nvGrpSpPr>
            <p:cNvPr id="57357" name="Group 36"/>
            <p:cNvGrpSpPr>
              <a:grpSpLocks/>
            </p:cNvGrpSpPr>
            <p:nvPr/>
          </p:nvGrpSpPr>
          <p:grpSpPr bwMode="auto">
            <a:xfrm>
              <a:off x="2747963" y="4541838"/>
              <a:ext cx="1412875" cy="592137"/>
              <a:chOff x="7412439" y="2564430"/>
              <a:chExt cx="1884854" cy="591790"/>
            </a:xfrm>
          </p:grpSpPr>
          <p:cxnSp>
            <p:nvCxnSpPr>
              <p:cNvPr id="38" name="AutoShape 14"/>
              <p:cNvCxnSpPr>
                <a:cxnSpLocks noChangeShapeType="1"/>
              </p:cNvCxnSpPr>
              <p:nvPr/>
            </p:nvCxnSpPr>
            <p:spPr bwMode="auto">
              <a:xfrm flipH="1">
                <a:off x="7435734" y="2813521"/>
                <a:ext cx="864068" cy="1587"/>
              </a:xfrm>
              <a:prstGeom prst="straightConnector1">
                <a:avLst/>
              </a:prstGeom>
              <a:ln>
                <a:headEnd/>
                <a:tailEnd/>
              </a:ln>
              <a:ex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7401" name="Text Box 3"/>
              <p:cNvSpPr txBox="1">
                <a:spLocks noChangeArrowheads="1"/>
              </p:cNvSpPr>
              <p:nvPr/>
            </p:nvSpPr>
            <p:spPr bwMode="auto">
              <a:xfrm>
                <a:off x="7412439" y="2745567"/>
                <a:ext cx="935396" cy="4106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9pPr>
              </a:lstStyle>
              <a:p>
                <a:r>
                  <a:rPr lang="en-US" sz="1100" dirty="0">
                    <a:latin typeface="Helvetica Neue Medium"/>
                    <a:ea typeface="SimSun" charset="0"/>
                    <a:cs typeface="SimSun" charset="0"/>
                  </a:rPr>
                  <a:t>10.1.1.4</a:t>
                </a:r>
                <a:endParaRPr lang="en-US" sz="1000" dirty="0">
                  <a:latin typeface="Arial" charset="0"/>
                  <a:ea typeface="SimSun" charset="0"/>
                  <a:cs typeface="SimSun" charset="0"/>
                </a:endParaRPr>
              </a:p>
              <a:p>
                <a:endParaRPr lang="en-US" dirty="0">
                  <a:latin typeface="Arial" charset="0"/>
                  <a:ea typeface="SimSun" charset="0"/>
                  <a:cs typeface="SimSun" charset="0"/>
                </a:endParaRPr>
              </a:p>
            </p:txBody>
          </p:sp>
          <p:sp>
            <p:nvSpPr>
              <p:cNvPr id="40" name="Rounded Rectangle 39"/>
              <p:cNvSpPr/>
              <p:nvPr/>
            </p:nvSpPr>
            <p:spPr>
              <a:xfrm>
                <a:off x="8248975" y="2564430"/>
                <a:ext cx="1048318" cy="555299"/>
              </a:xfrm>
              <a:prstGeom prst="roundRect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100" dirty="0">
                    <a:solidFill>
                      <a:schemeClr val="tx1"/>
                    </a:solidFill>
                    <a:latin typeface="Helvetica Neue Medium"/>
                  </a:rPr>
                  <a:t>VM 3</a:t>
                </a:r>
              </a:p>
            </p:txBody>
          </p:sp>
        </p:grpSp>
        <p:grpSp>
          <p:nvGrpSpPr>
            <p:cNvPr id="57358" name="Group 40"/>
            <p:cNvGrpSpPr>
              <a:grpSpLocks/>
            </p:cNvGrpSpPr>
            <p:nvPr/>
          </p:nvGrpSpPr>
          <p:grpSpPr bwMode="auto">
            <a:xfrm>
              <a:off x="2765425" y="5237163"/>
              <a:ext cx="1395413" cy="582612"/>
              <a:chOff x="7436202" y="2564430"/>
              <a:chExt cx="1861091" cy="583914"/>
            </a:xfrm>
          </p:grpSpPr>
          <p:cxnSp>
            <p:nvCxnSpPr>
              <p:cNvPr id="42" name="AutoShape 14"/>
              <p:cNvCxnSpPr>
                <a:cxnSpLocks noChangeShapeType="1"/>
              </p:cNvCxnSpPr>
              <p:nvPr/>
            </p:nvCxnSpPr>
            <p:spPr bwMode="auto">
              <a:xfrm flipH="1">
                <a:off x="7436202" y="2812633"/>
                <a:ext cx="863851" cy="1591"/>
              </a:xfrm>
              <a:prstGeom prst="straightConnector1">
                <a:avLst/>
              </a:prstGeom>
              <a:ln>
                <a:headEnd/>
                <a:tailEnd/>
              </a:ln>
              <a:ex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7398" name="Text Box 3"/>
              <p:cNvSpPr txBox="1">
                <a:spLocks noChangeArrowheads="1"/>
              </p:cNvSpPr>
              <p:nvPr/>
            </p:nvSpPr>
            <p:spPr bwMode="auto">
              <a:xfrm>
                <a:off x="7534017" y="2805174"/>
                <a:ext cx="956327" cy="3431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9pPr>
              </a:lstStyle>
              <a:p>
                <a:r>
                  <a:rPr lang="en-US" sz="1100" dirty="0">
                    <a:latin typeface="Helvetica Neue Medium"/>
                    <a:ea typeface="SimSun" charset="0"/>
                    <a:cs typeface="SimSun" charset="0"/>
                  </a:rPr>
                  <a:t>10.1.1.5</a:t>
                </a:r>
                <a:endParaRPr lang="en-US" sz="1000" dirty="0">
                  <a:latin typeface="Arial" charset="0"/>
                  <a:ea typeface="SimSun" charset="0"/>
                  <a:cs typeface="SimSun" charset="0"/>
                </a:endParaRPr>
              </a:p>
              <a:p>
                <a:endParaRPr lang="en-US" dirty="0">
                  <a:latin typeface="Arial" charset="0"/>
                  <a:ea typeface="SimSun" charset="0"/>
                  <a:cs typeface="SimSun" charset="0"/>
                </a:endParaRPr>
              </a:p>
            </p:txBody>
          </p:sp>
          <p:sp>
            <p:nvSpPr>
              <p:cNvPr id="44" name="Rounded Rectangle 43"/>
              <p:cNvSpPr/>
              <p:nvPr/>
            </p:nvSpPr>
            <p:spPr>
              <a:xfrm>
                <a:off x="8249238" y="2564430"/>
                <a:ext cx="1048055" cy="555275"/>
              </a:xfrm>
              <a:prstGeom prst="roundRect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100" dirty="0">
                    <a:solidFill>
                      <a:schemeClr val="tx1"/>
                    </a:solidFill>
                    <a:latin typeface="Helvetica Neue Medium"/>
                  </a:rPr>
                  <a:t>VM 4</a:t>
                </a:r>
              </a:p>
            </p:txBody>
          </p:sp>
        </p:grpSp>
        <p:sp>
          <p:nvSpPr>
            <p:cNvPr id="6" name="Rounded Rectangle 5"/>
            <p:cNvSpPr/>
            <p:nvPr/>
          </p:nvSpPr>
          <p:spPr>
            <a:xfrm>
              <a:off x="981075" y="3797300"/>
              <a:ext cx="822325" cy="604838"/>
            </a:xfrm>
            <a:prstGeom prst="round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50" dirty="0">
                  <a:solidFill>
                    <a:srgbClr val="015884"/>
                  </a:solidFill>
                  <a:latin typeface="Helvetica Neue Medium"/>
                </a:rPr>
                <a:t>CS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50" dirty="0">
                  <a:solidFill>
                    <a:srgbClr val="015884"/>
                  </a:solidFill>
                  <a:latin typeface="Helvetica Neue Medium"/>
                </a:rPr>
                <a:t>Virtual Router</a:t>
              </a:r>
            </a:p>
          </p:txBody>
        </p:sp>
        <p:sp>
          <p:nvSpPr>
            <p:cNvPr id="57360" name="TextBox 17"/>
            <p:cNvSpPr txBox="1">
              <a:spLocks noChangeArrowheads="1"/>
            </p:cNvSpPr>
            <p:nvPr/>
          </p:nvSpPr>
          <p:spPr bwMode="auto">
            <a:xfrm>
              <a:off x="323850" y="1530350"/>
              <a:ext cx="3651427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 dirty="0" smtClean="0">
                  <a:latin typeface="Helvetica Neue Medium"/>
                </a:rPr>
                <a:t>L2 network with software appliances</a:t>
              </a:r>
              <a:endParaRPr lang="en-US" sz="1600" dirty="0">
                <a:latin typeface="Helvetica Neue Medium"/>
              </a:endParaRPr>
            </a:p>
          </p:txBody>
        </p:sp>
        <p:sp>
          <p:nvSpPr>
            <p:cNvPr id="21527" name="Text Box 3"/>
            <p:cNvSpPr txBox="1">
              <a:spLocks noChangeArrowheads="1"/>
            </p:cNvSpPr>
            <p:nvPr/>
          </p:nvSpPr>
          <p:spPr bwMode="auto">
            <a:xfrm>
              <a:off x="171450" y="3632200"/>
              <a:ext cx="990600" cy="522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dirty="0" smtClean="0">
                  <a:solidFill>
                    <a:schemeClr val="accent1">
                      <a:lumMod val="75000"/>
                    </a:schemeClr>
                  </a:solidFill>
                  <a:latin typeface="Helvetica Neue Medium"/>
                  <a:ea typeface="SimSun" pitchFamily="2" charset="-122"/>
                  <a:cs typeface="Times New Roman" pitchFamily="18" charset="0"/>
                </a:rPr>
                <a:t>65.37.141.111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dirty="0" smtClean="0">
                  <a:solidFill>
                    <a:schemeClr val="accent1">
                      <a:lumMod val="75000"/>
                    </a:schemeClr>
                  </a:solidFill>
                  <a:latin typeface="Helvetica Neue Medium"/>
                  <a:ea typeface="SimSun" pitchFamily="2" charset="-122"/>
                  <a:cs typeface="Times New Roman" pitchFamily="18" charset="0"/>
                </a:rPr>
                <a:t>65.37.141.112</a:t>
              </a:r>
              <a:endParaRPr lang="en-US" sz="1000" dirty="0">
                <a:solidFill>
                  <a:schemeClr val="accent1">
                    <a:lumMod val="75000"/>
                  </a:schemeClr>
                </a:solidFill>
                <a:ea typeface="SimSun" pitchFamily="2" charset="-122"/>
                <a:cs typeface="Times New Roman" pitchFamily="18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400" dirty="0">
                <a:solidFill>
                  <a:schemeClr val="accent1">
                    <a:lumMod val="75000"/>
                  </a:schemeClr>
                </a:solidFill>
                <a:ea typeface="SimSun" pitchFamily="2" charset="-122"/>
                <a:cs typeface="Times New Roman" pitchFamily="18" charset="0"/>
              </a:endParaRPr>
            </a:p>
          </p:txBody>
        </p:sp>
      </p:grpSp>
      <p:grpSp>
        <p:nvGrpSpPr>
          <p:cNvPr id="57362" name="Group 6"/>
          <p:cNvGrpSpPr>
            <a:grpSpLocks/>
          </p:cNvGrpSpPr>
          <p:nvPr/>
        </p:nvGrpSpPr>
        <p:grpSpPr bwMode="auto">
          <a:xfrm>
            <a:off x="4522788" y="1530350"/>
            <a:ext cx="4443412" cy="5140325"/>
            <a:chOff x="4523435" y="1531021"/>
            <a:chExt cx="4442207" cy="5138962"/>
          </a:xfrm>
        </p:grpSpPr>
        <p:cxnSp>
          <p:nvCxnSpPr>
            <p:cNvPr id="51" name="AutoShape 15"/>
            <p:cNvCxnSpPr>
              <a:cxnSpLocks noChangeShapeType="1"/>
            </p:cNvCxnSpPr>
            <p:nvPr/>
          </p:nvCxnSpPr>
          <p:spPr bwMode="auto">
            <a:xfrm>
              <a:off x="4523435" y="1861133"/>
              <a:ext cx="19045" cy="4808850"/>
            </a:xfrm>
            <a:prstGeom prst="straightConnector1">
              <a:avLst/>
            </a:prstGeom>
            <a:ln w="12700">
              <a:prstDash val="dash"/>
              <a:headEnd/>
              <a:tailEnd/>
            </a:ln>
            <a:extLst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57364" name="Text Box 4"/>
            <p:cNvSpPr txBox="1">
              <a:spLocks noChangeArrowheads="1"/>
            </p:cNvSpPr>
            <p:nvPr/>
          </p:nvSpPr>
          <p:spPr bwMode="auto">
            <a:xfrm>
              <a:off x="6988604" y="2359215"/>
              <a:ext cx="1190755" cy="368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r>
                <a:rPr lang="en-US" sz="1100" dirty="0">
                  <a:latin typeface="Helvetica Neue Medium"/>
                  <a:ea typeface="SimSun" charset="0"/>
                  <a:cs typeface="SimSun" charset="0"/>
                </a:rPr>
                <a:t>10.1.1.0/24</a:t>
              </a:r>
            </a:p>
            <a:p>
              <a:r>
                <a:rPr lang="en-US" sz="1100" dirty="0">
                  <a:latin typeface="Helvetica Neue Medium"/>
                  <a:ea typeface="SimSun" charset="0"/>
                  <a:cs typeface="SimSun" charset="0"/>
                </a:rPr>
                <a:t>VLAN 100</a:t>
              </a:r>
              <a:endParaRPr lang="en-US" sz="1000" dirty="0">
                <a:latin typeface="Arial" charset="0"/>
                <a:ea typeface="SimSun" charset="0"/>
                <a:cs typeface="SimSun" charset="0"/>
              </a:endParaRPr>
            </a:p>
            <a:p>
              <a:endParaRPr lang="en-US" dirty="0">
                <a:latin typeface="Arial" charset="0"/>
                <a:ea typeface="SimSun" charset="0"/>
                <a:cs typeface="SimSun" charset="0"/>
              </a:endParaRPr>
            </a:p>
          </p:txBody>
        </p:sp>
        <p:sp>
          <p:nvSpPr>
            <p:cNvPr id="57365" name="Text Box 2"/>
            <p:cNvSpPr txBox="1">
              <a:spLocks noChangeArrowheads="1"/>
            </p:cNvSpPr>
            <p:nvPr/>
          </p:nvSpPr>
          <p:spPr bwMode="auto">
            <a:xfrm>
              <a:off x="6889281" y="6058330"/>
              <a:ext cx="612776" cy="3404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r>
                <a:rPr lang="en-US" sz="1100" dirty="0">
                  <a:latin typeface="Helvetica Neue Medium"/>
                  <a:ea typeface="SimSun" charset="0"/>
                  <a:cs typeface="SimSun" charset="0"/>
                </a:rPr>
                <a:t>DHCP, DNS</a:t>
              </a:r>
            </a:p>
            <a:p>
              <a:endParaRPr lang="en-US" dirty="0">
                <a:latin typeface="Arial" charset="0"/>
                <a:ea typeface="SimSun" charset="0"/>
                <a:cs typeface="SimSun" charset="0"/>
              </a:endParaRPr>
            </a:p>
          </p:txBody>
        </p:sp>
        <p:sp>
          <p:nvSpPr>
            <p:cNvPr id="122" name="Rounded Rectangle 121"/>
            <p:cNvSpPr/>
            <p:nvPr/>
          </p:nvSpPr>
          <p:spPr>
            <a:xfrm>
              <a:off x="7299219" y="5847876"/>
              <a:ext cx="649112" cy="604678"/>
            </a:xfrm>
            <a:prstGeom prst="round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900" dirty="0">
                  <a:solidFill>
                    <a:srgbClr val="015884"/>
                  </a:solidFill>
                  <a:latin typeface="Helvetica Neue Medium"/>
                </a:rPr>
                <a:t>CS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900" dirty="0">
                  <a:solidFill>
                    <a:srgbClr val="015884"/>
                  </a:solidFill>
                  <a:latin typeface="Helvetica Neue Medium"/>
                </a:rPr>
                <a:t>Virtual Router</a:t>
              </a:r>
            </a:p>
          </p:txBody>
        </p:sp>
        <p:cxnSp>
          <p:nvCxnSpPr>
            <p:cNvPr id="84" name="AutoShape 16"/>
            <p:cNvCxnSpPr>
              <a:cxnSpLocks noChangeShapeType="1"/>
            </p:cNvCxnSpPr>
            <p:nvPr/>
          </p:nvCxnSpPr>
          <p:spPr bwMode="auto">
            <a:xfrm flipH="1">
              <a:off x="7561086" y="2732440"/>
              <a:ext cx="9522" cy="3115436"/>
            </a:xfrm>
            <a:prstGeom prst="straightConnector1">
              <a:avLst/>
            </a:prstGeom>
            <a:ln>
              <a:headEnd/>
              <a:tailEnd/>
            </a:ln>
            <a:ex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5" name="AutoShape 15"/>
            <p:cNvCxnSpPr>
              <a:cxnSpLocks noChangeShapeType="1"/>
            </p:cNvCxnSpPr>
            <p:nvPr/>
          </p:nvCxnSpPr>
          <p:spPr bwMode="auto">
            <a:xfrm flipH="1">
              <a:off x="4993208" y="2872103"/>
              <a:ext cx="1587" cy="2637725"/>
            </a:xfrm>
            <a:prstGeom prst="straightConnector1">
              <a:avLst/>
            </a:prstGeom>
            <a:ln w="28575" cmpd="sng">
              <a:headEnd/>
              <a:tailEnd/>
            </a:ln>
            <a:extLst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AutoShape 10"/>
            <p:cNvCxnSpPr>
              <a:cxnSpLocks noChangeShapeType="1"/>
            </p:cNvCxnSpPr>
            <p:nvPr/>
          </p:nvCxnSpPr>
          <p:spPr bwMode="auto">
            <a:xfrm flipH="1" flipV="1">
              <a:off x="6608844" y="4722637"/>
              <a:ext cx="961764" cy="3174"/>
            </a:xfrm>
            <a:prstGeom prst="straightConnector1">
              <a:avLst/>
            </a:prstGeom>
            <a:ln>
              <a:headEnd/>
              <a:tailEnd/>
            </a:ln>
            <a:ex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AutoShape 9"/>
            <p:cNvCxnSpPr>
              <a:cxnSpLocks noChangeShapeType="1"/>
            </p:cNvCxnSpPr>
            <p:nvPr/>
          </p:nvCxnSpPr>
          <p:spPr bwMode="auto">
            <a:xfrm flipH="1" flipV="1">
              <a:off x="4961466" y="4714702"/>
              <a:ext cx="825276" cy="3174"/>
            </a:xfrm>
            <a:prstGeom prst="straightConnector1">
              <a:avLst/>
            </a:prstGeom>
            <a:ln w="28575" cmpd="sng">
              <a:headEnd/>
              <a:tailEnd/>
            </a:ln>
            <a:extLst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57371" name="Text Box 3"/>
            <p:cNvSpPr txBox="1">
              <a:spLocks noChangeArrowheads="1"/>
            </p:cNvSpPr>
            <p:nvPr/>
          </p:nvSpPr>
          <p:spPr bwMode="auto">
            <a:xfrm>
              <a:off x="6548015" y="4261893"/>
              <a:ext cx="1076325" cy="682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r>
                <a:rPr lang="en-US" sz="1100" dirty="0">
                  <a:latin typeface="Helvetica Neue Medium"/>
                  <a:ea typeface="SimSun" charset="0"/>
                  <a:cs typeface="SimSun" charset="0"/>
                </a:rPr>
                <a:t>10.1.1.112</a:t>
              </a:r>
              <a:endParaRPr lang="en-US" sz="1000" dirty="0">
                <a:latin typeface="Arial" charset="0"/>
                <a:ea typeface="SimSun" charset="0"/>
                <a:cs typeface="SimSun" charset="0"/>
              </a:endParaRPr>
            </a:p>
            <a:p>
              <a:endParaRPr lang="en-US" dirty="0">
                <a:latin typeface="Arial" charset="0"/>
                <a:ea typeface="SimSun" charset="0"/>
                <a:cs typeface="SimSun" charset="0"/>
              </a:endParaRPr>
            </a:p>
          </p:txBody>
        </p:sp>
        <p:sp>
          <p:nvSpPr>
            <p:cNvPr id="92" name="Text Box 3"/>
            <p:cNvSpPr txBox="1">
              <a:spLocks noChangeArrowheads="1"/>
            </p:cNvSpPr>
            <p:nvPr/>
          </p:nvSpPr>
          <p:spPr bwMode="auto">
            <a:xfrm>
              <a:off x="5043994" y="4265559"/>
              <a:ext cx="1037943" cy="522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dirty="0" smtClean="0">
                  <a:solidFill>
                    <a:schemeClr val="accent1">
                      <a:lumMod val="75000"/>
                    </a:schemeClr>
                  </a:solidFill>
                  <a:latin typeface="Helvetica Neue Medium"/>
                  <a:ea typeface="SimSun" pitchFamily="2" charset="-122"/>
                  <a:cs typeface="Times New Roman" pitchFamily="18" charset="0"/>
                </a:rPr>
                <a:t>65.37.141.112</a:t>
              </a:r>
              <a:endParaRPr lang="en-US" sz="1000" dirty="0">
                <a:solidFill>
                  <a:schemeClr val="accent1">
                    <a:lumMod val="75000"/>
                  </a:schemeClr>
                </a:solidFill>
                <a:ea typeface="SimSun" pitchFamily="2" charset="-122"/>
                <a:cs typeface="Times New Roman" pitchFamily="18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400" dirty="0">
                <a:solidFill>
                  <a:schemeClr val="accent1">
                    <a:lumMod val="75000"/>
                  </a:schemeClr>
                </a:solidFill>
                <a:ea typeface="SimSun" pitchFamily="2" charset="-122"/>
                <a:cs typeface="Times New Roman" pitchFamily="18" charset="0"/>
              </a:endParaRPr>
            </a:p>
          </p:txBody>
        </p:sp>
        <p:grpSp>
          <p:nvGrpSpPr>
            <p:cNvPr id="57373" name="Group 92"/>
            <p:cNvGrpSpPr>
              <a:grpSpLocks/>
            </p:cNvGrpSpPr>
            <p:nvPr/>
          </p:nvGrpSpPr>
          <p:grpSpPr bwMode="auto">
            <a:xfrm>
              <a:off x="7560883" y="3123687"/>
              <a:ext cx="1404758" cy="591790"/>
              <a:chOff x="7424770" y="2564430"/>
              <a:chExt cx="1872523" cy="591790"/>
            </a:xfrm>
          </p:grpSpPr>
          <p:cxnSp>
            <p:nvCxnSpPr>
              <p:cNvPr id="94" name="AutoShape 14"/>
              <p:cNvCxnSpPr>
                <a:cxnSpLocks noChangeShapeType="1"/>
              </p:cNvCxnSpPr>
              <p:nvPr/>
            </p:nvCxnSpPr>
            <p:spPr bwMode="auto">
              <a:xfrm flipH="1">
                <a:off x="7435618" y="2812776"/>
                <a:ext cx="863141" cy="1588"/>
              </a:xfrm>
              <a:prstGeom prst="straightConnector1">
                <a:avLst/>
              </a:prstGeom>
              <a:ln>
                <a:headEnd/>
                <a:tailEnd/>
              </a:ln>
              <a:ex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7395" name="Text Box 3"/>
              <p:cNvSpPr txBox="1">
                <a:spLocks noChangeArrowheads="1"/>
              </p:cNvSpPr>
              <p:nvPr/>
            </p:nvSpPr>
            <p:spPr bwMode="auto">
              <a:xfrm>
                <a:off x="7424770" y="2736273"/>
                <a:ext cx="923066" cy="4199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9pPr>
              </a:lstStyle>
              <a:p>
                <a:r>
                  <a:rPr lang="en-US" sz="1100" dirty="0">
                    <a:latin typeface="Helvetica Neue Medium"/>
                    <a:ea typeface="SimSun" charset="0"/>
                    <a:cs typeface="SimSun" charset="0"/>
                  </a:rPr>
                  <a:t>10.1.1.2</a:t>
                </a:r>
                <a:endParaRPr lang="en-US" sz="1000" dirty="0">
                  <a:latin typeface="Arial" charset="0"/>
                  <a:ea typeface="SimSun" charset="0"/>
                  <a:cs typeface="SimSun" charset="0"/>
                </a:endParaRPr>
              </a:p>
              <a:p>
                <a:endParaRPr lang="en-US" dirty="0">
                  <a:latin typeface="Arial" charset="0"/>
                  <a:ea typeface="SimSun" charset="0"/>
                  <a:cs typeface="SimSun" charset="0"/>
                </a:endParaRPr>
              </a:p>
            </p:txBody>
          </p:sp>
          <p:sp>
            <p:nvSpPr>
              <p:cNvPr id="96" name="Rounded Rectangle 95"/>
              <p:cNvSpPr/>
              <p:nvPr/>
            </p:nvSpPr>
            <p:spPr>
              <a:xfrm>
                <a:off x="8250102" y="2565192"/>
                <a:ext cx="1047193" cy="553891"/>
              </a:xfrm>
              <a:prstGeom prst="roundRect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100" dirty="0">
                    <a:solidFill>
                      <a:schemeClr val="tx1"/>
                    </a:solidFill>
                    <a:latin typeface="Helvetica Neue Medium"/>
                  </a:rPr>
                  <a:t>VM 1</a:t>
                </a:r>
              </a:p>
            </p:txBody>
          </p:sp>
        </p:grpSp>
        <p:grpSp>
          <p:nvGrpSpPr>
            <p:cNvPr id="57374" name="Group 96"/>
            <p:cNvGrpSpPr>
              <a:grpSpLocks/>
            </p:cNvGrpSpPr>
            <p:nvPr/>
          </p:nvGrpSpPr>
          <p:grpSpPr bwMode="auto">
            <a:xfrm>
              <a:off x="7545708" y="3818563"/>
              <a:ext cx="1419934" cy="591790"/>
              <a:chOff x="7404541" y="2564430"/>
              <a:chExt cx="1892752" cy="591790"/>
            </a:xfrm>
          </p:grpSpPr>
          <p:cxnSp>
            <p:nvCxnSpPr>
              <p:cNvPr id="98" name="AutoShape 14"/>
              <p:cNvCxnSpPr>
                <a:cxnSpLocks noChangeShapeType="1"/>
              </p:cNvCxnSpPr>
              <p:nvPr/>
            </p:nvCxnSpPr>
            <p:spPr bwMode="auto">
              <a:xfrm flipH="1">
                <a:off x="7435616" y="2813040"/>
                <a:ext cx="863141" cy="1588"/>
              </a:xfrm>
              <a:prstGeom prst="straightConnector1">
                <a:avLst/>
              </a:prstGeom>
              <a:ln>
                <a:headEnd/>
                <a:tailEnd/>
              </a:ln>
              <a:ex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7392" name="Text Box 3"/>
              <p:cNvSpPr txBox="1">
                <a:spLocks noChangeArrowheads="1"/>
              </p:cNvSpPr>
              <p:nvPr/>
            </p:nvSpPr>
            <p:spPr bwMode="auto">
              <a:xfrm>
                <a:off x="7404541" y="2786351"/>
                <a:ext cx="943294" cy="3698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9pPr>
              </a:lstStyle>
              <a:p>
                <a:r>
                  <a:rPr lang="en-US" sz="1100" dirty="0">
                    <a:latin typeface="Helvetica Neue Medium"/>
                    <a:ea typeface="SimSun" charset="0"/>
                    <a:cs typeface="SimSun" charset="0"/>
                  </a:rPr>
                  <a:t>10.1.1.3</a:t>
                </a:r>
                <a:endParaRPr lang="en-US" sz="1000" dirty="0">
                  <a:latin typeface="Arial" charset="0"/>
                  <a:ea typeface="SimSun" charset="0"/>
                  <a:cs typeface="SimSun" charset="0"/>
                </a:endParaRPr>
              </a:p>
              <a:p>
                <a:endParaRPr lang="en-US" dirty="0">
                  <a:latin typeface="Arial" charset="0"/>
                  <a:ea typeface="SimSun" charset="0"/>
                  <a:cs typeface="SimSun" charset="0"/>
                </a:endParaRPr>
              </a:p>
            </p:txBody>
          </p:sp>
          <p:sp>
            <p:nvSpPr>
              <p:cNvPr id="100" name="Rounded Rectangle 99"/>
              <p:cNvSpPr/>
              <p:nvPr/>
            </p:nvSpPr>
            <p:spPr>
              <a:xfrm>
                <a:off x="8247984" y="2563869"/>
                <a:ext cx="1049309" cy="555478"/>
              </a:xfrm>
              <a:prstGeom prst="roundRect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100" dirty="0">
                    <a:solidFill>
                      <a:schemeClr val="tx1"/>
                    </a:solidFill>
                    <a:latin typeface="Helvetica Neue Medium"/>
                  </a:rPr>
                  <a:t>VM 2</a:t>
                </a:r>
              </a:p>
            </p:txBody>
          </p:sp>
        </p:grpSp>
        <p:grpSp>
          <p:nvGrpSpPr>
            <p:cNvPr id="57375" name="Group 100"/>
            <p:cNvGrpSpPr>
              <a:grpSpLocks/>
            </p:cNvGrpSpPr>
            <p:nvPr/>
          </p:nvGrpSpPr>
          <p:grpSpPr bwMode="auto">
            <a:xfrm>
              <a:off x="7560883" y="4533644"/>
              <a:ext cx="1404758" cy="591791"/>
              <a:chOff x="7424770" y="2564430"/>
              <a:chExt cx="1872523" cy="591791"/>
            </a:xfrm>
          </p:grpSpPr>
          <p:cxnSp>
            <p:nvCxnSpPr>
              <p:cNvPr id="102" name="AutoShape 14"/>
              <p:cNvCxnSpPr>
                <a:cxnSpLocks noChangeShapeType="1"/>
              </p:cNvCxnSpPr>
              <p:nvPr/>
            </p:nvCxnSpPr>
            <p:spPr bwMode="auto">
              <a:xfrm flipH="1">
                <a:off x="7435618" y="2813733"/>
                <a:ext cx="863141" cy="1587"/>
              </a:xfrm>
              <a:prstGeom prst="straightConnector1">
                <a:avLst/>
              </a:prstGeom>
              <a:ln>
                <a:headEnd/>
                <a:tailEnd/>
              </a:ln>
              <a:ex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7389" name="Text Box 3"/>
              <p:cNvSpPr txBox="1">
                <a:spLocks noChangeArrowheads="1"/>
              </p:cNvSpPr>
              <p:nvPr/>
            </p:nvSpPr>
            <p:spPr bwMode="auto">
              <a:xfrm>
                <a:off x="7424770" y="2813051"/>
                <a:ext cx="923065" cy="3431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9pPr>
              </a:lstStyle>
              <a:p>
                <a:r>
                  <a:rPr lang="en-US" sz="1100" dirty="0">
                    <a:latin typeface="Helvetica Neue Medium"/>
                    <a:ea typeface="SimSun" charset="0"/>
                    <a:cs typeface="SimSun" charset="0"/>
                  </a:rPr>
                  <a:t>10.1.1.4</a:t>
                </a:r>
                <a:endParaRPr lang="en-US" sz="1000" dirty="0">
                  <a:latin typeface="Arial" charset="0"/>
                  <a:ea typeface="SimSun" charset="0"/>
                  <a:cs typeface="SimSun" charset="0"/>
                </a:endParaRPr>
              </a:p>
              <a:p>
                <a:endParaRPr lang="en-US" dirty="0">
                  <a:latin typeface="Arial" charset="0"/>
                  <a:ea typeface="SimSun" charset="0"/>
                  <a:cs typeface="SimSun" charset="0"/>
                </a:endParaRPr>
              </a:p>
            </p:txBody>
          </p:sp>
          <p:sp>
            <p:nvSpPr>
              <p:cNvPr id="104" name="Rounded Rectangle 103"/>
              <p:cNvSpPr/>
              <p:nvPr/>
            </p:nvSpPr>
            <p:spPr>
              <a:xfrm>
                <a:off x="8250102" y="2564561"/>
                <a:ext cx="1047193" cy="555478"/>
              </a:xfrm>
              <a:prstGeom prst="roundRect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100" dirty="0">
                    <a:solidFill>
                      <a:schemeClr val="tx1"/>
                    </a:solidFill>
                    <a:latin typeface="Helvetica Neue Medium"/>
                  </a:rPr>
                  <a:t>VM 3</a:t>
                </a:r>
              </a:p>
            </p:txBody>
          </p:sp>
        </p:grpSp>
        <p:grpSp>
          <p:nvGrpSpPr>
            <p:cNvPr id="57376" name="Group 104"/>
            <p:cNvGrpSpPr>
              <a:grpSpLocks/>
            </p:cNvGrpSpPr>
            <p:nvPr/>
          </p:nvGrpSpPr>
          <p:grpSpPr bwMode="auto">
            <a:xfrm>
              <a:off x="7569460" y="5228520"/>
              <a:ext cx="1396182" cy="591790"/>
              <a:chOff x="7436202" y="2564430"/>
              <a:chExt cx="1861091" cy="591790"/>
            </a:xfrm>
          </p:grpSpPr>
          <p:cxnSp>
            <p:nvCxnSpPr>
              <p:cNvPr id="106" name="AutoShape 14"/>
              <p:cNvCxnSpPr>
                <a:cxnSpLocks noChangeShapeType="1"/>
              </p:cNvCxnSpPr>
              <p:nvPr/>
            </p:nvCxnSpPr>
            <p:spPr bwMode="auto">
              <a:xfrm flipH="1">
                <a:off x="7435617" y="2813997"/>
                <a:ext cx="863141" cy="1587"/>
              </a:xfrm>
              <a:prstGeom prst="straightConnector1">
                <a:avLst/>
              </a:prstGeom>
              <a:ln>
                <a:headEnd/>
                <a:tailEnd/>
              </a:ln>
              <a:ex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7386" name="Text Box 3"/>
              <p:cNvSpPr txBox="1">
                <a:spLocks noChangeArrowheads="1"/>
              </p:cNvSpPr>
              <p:nvPr/>
            </p:nvSpPr>
            <p:spPr bwMode="auto">
              <a:xfrm>
                <a:off x="7437934" y="2820927"/>
                <a:ext cx="909902" cy="33529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9pPr>
              </a:lstStyle>
              <a:p>
                <a:r>
                  <a:rPr lang="en-US" sz="1100" dirty="0">
                    <a:latin typeface="Helvetica Neue Medium"/>
                    <a:ea typeface="SimSun" charset="0"/>
                    <a:cs typeface="SimSun" charset="0"/>
                  </a:rPr>
                  <a:t>10.1.1.5</a:t>
                </a:r>
                <a:endParaRPr lang="en-US" sz="1000" dirty="0">
                  <a:latin typeface="Arial" charset="0"/>
                  <a:ea typeface="SimSun" charset="0"/>
                  <a:cs typeface="SimSun" charset="0"/>
                </a:endParaRPr>
              </a:p>
              <a:p>
                <a:endParaRPr lang="en-US" dirty="0">
                  <a:latin typeface="Arial" charset="0"/>
                  <a:ea typeface="SimSun" charset="0"/>
                  <a:cs typeface="SimSun" charset="0"/>
                </a:endParaRPr>
              </a:p>
            </p:txBody>
          </p:sp>
          <p:sp>
            <p:nvSpPr>
              <p:cNvPr id="108" name="Rounded Rectangle 107"/>
              <p:cNvSpPr/>
              <p:nvPr/>
            </p:nvSpPr>
            <p:spPr>
              <a:xfrm>
                <a:off x="8247985" y="2564825"/>
                <a:ext cx="1049308" cy="555478"/>
              </a:xfrm>
              <a:prstGeom prst="roundRect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100" dirty="0">
                    <a:solidFill>
                      <a:schemeClr val="tx1"/>
                    </a:solidFill>
                    <a:latin typeface="Helvetica Neue Medium"/>
                  </a:rPr>
                  <a:t>VM 4</a:t>
                </a:r>
              </a:p>
            </p:txBody>
          </p:sp>
        </p:grpSp>
        <p:sp>
          <p:nvSpPr>
            <p:cNvPr id="109" name="Rounded Rectangle 108"/>
            <p:cNvSpPr/>
            <p:nvPr/>
          </p:nvSpPr>
          <p:spPr>
            <a:xfrm>
              <a:off x="5785155" y="4430615"/>
              <a:ext cx="823690" cy="604677"/>
            </a:xfrm>
            <a:prstGeom prst="roundRect">
              <a:avLst/>
            </a:prstGeom>
            <a:solidFill>
              <a:schemeClr val="accent3">
                <a:lumMod val="50000"/>
              </a:schemeClr>
            </a:solidFill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50" dirty="0">
                  <a:solidFill>
                    <a:schemeClr val="bg1"/>
                  </a:solidFill>
                  <a:latin typeface="Helvetica Neue Medium"/>
                </a:rPr>
                <a:t>Netscaler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50" dirty="0">
                  <a:solidFill>
                    <a:schemeClr val="bg1"/>
                  </a:solidFill>
                  <a:latin typeface="Helvetica Neue Medium"/>
                </a:rPr>
                <a:t>Load Balancer</a:t>
              </a:r>
            </a:p>
          </p:txBody>
        </p:sp>
        <p:cxnSp>
          <p:nvCxnSpPr>
            <p:cNvPr id="115" name="AutoShape 9"/>
            <p:cNvCxnSpPr>
              <a:cxnSpLocks noChangeShapeType="1"/>
            </p:cNvCxnSpPr>
            <p:nvPr/>
          </p:nvCxnSpPr>
          <p:spPr bwMode="auto">
            <a:xfrm flipH="1" flipV="1">
              <a:off x="5001142" y="3744997"/>
              <a:ext cx="825276" cy="3174"/>
            </a:xfrm>
            <a:prstGeom prst="straightConnector1">
              <a:avLst/>
            </a:prstGeom>
            <a:ln w="28575" cmpd="sng">
              <a:headEnd/>
              <a:tailEnd/>
            </a:ln>
            <a:extLst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57379" name="Text Box 3"/>
            <p:cNvSpPr txBox="1">
              <a:spLocks noChangeArrowheads="1"/>
            </p:cNvSpPr>
            <p:nvPr/>
          </p:nvSpPr>
          <p:spPr bwMode="auto">
            <a:xfrm>
              <a:off x="6606842" y="3255368"/>
              <a:ext cx="1076325" cy="682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r>
                <a:rPr lang="en-US" sz="1100" dirty="0">
                  <a:latin typeface="Helvetica Neue Medium"/>
                  <a:ea typeface="SimSun" charset="0"/>
                  <a:cs typeface="SimSun" charset="0"/>
                </a:rPr>
                <a:t>10.1.1.1</a:t>
              </a:r>
              <a:endParaRPr lang="en-US" sz="1000" dirty="0">
                <a:latin typeface="Arial" charset="0"/>
                <a:ea typeface="SimSun" charset="0"/>
                <a:cs typeface="SimSun" charset="0"/>
              </a:endParaRPr>
            </a:p>
            <a:p>
              <a:endParaRPr lang="en-US" dirty="0">
                <a:latin typeface="Arial" charset="0"/>
                <a:ea typeface="SimSun" charset="0"/>
                <a:cs typeface="SimSun" charset="0"/>
              </a:endParaRPr>
            </a:p>
          </p:txBody>
        </p:sp>
        <p:sp>
          <p:nvSpPr>
            <p:cNvPr id="117" name="Text Box 3"/>
            <p:cNvSpPr txBox="1">
              <a:spLocks noChangeArrowheads="1"/>
            </p:cNvSpPr>
            <p:nvPr/>
          </p:nvSpPr>
          <p:spPr bwMode="auto">
            <a:xfrm>
              <a:off x="4961466" y="3295853"/>
              <a:ext cx="999854" cy="522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dirty="0" smtClean="0">
                  <a:solidFill>
                    <a:schemeClr val="accent1">
                      <a:lumMod val="75000"/>
                    </a:schemeClr>
                  </a:solidFill>
                  <a:latin typeface="Helvetica Neue Medium"/>
                  <a:ea typeface="SimSun" pitchFamily="2" charset="-122"/>
                  <a:cs typeface="Times New Roman" pitchFamily="18" charset="0"/>
                </a:rPr>
                <a:t>65.37.141.111</a:t>
              </a:r>
              <a:endParaRPr lang="en-US" sz="1000" dirty="0">
                <a:solidFill>
                  <a:schemeClr val="accent1">
                    <a:lumMod val="75000"/>
                  </a:schemeClr>
                </a:solidFill>
                <a:ea typeface="SimSun" pitchFamily="2" charset="-122"/>
                <a:cs typeface="Times New Roman" pitchFamily="18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400" dirty="0">
                <a:solidFill>
                  <a:schemeClr val="accent1">
                    <a:lumMod val="75000"/>
                  </a:schemeClr>
                </a:solidFill>
                <a:ea typeface="SimSun" pitchFamily="2" charset="-122"/>
                <a:cs typeface="Times New Roman" pitchFamily="18" charset="0"/>
              </a:endParaRPr>
            </a:p>
          </p:txBody>
        </p:sp>
        <p:sp>
          <p:nvSpPr>
            <p:cNvPr id="111" name="Rounded Rectangle 110"/>
            <p:cNvSpPr/>
            <p:nvPr/>
          </p:nvSpPr>
          <p:spPr>
            <a:xfrm>
              <a:off x="5778806" y="3437103"/>
              <a:ext cx="823690" cy="603090"/>
            </a:xfrm>
            <a:prstGeom prst="roundRect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50" dirty="0">
                  <a:solidFill>
                    <a:schemeClr val="bg1"/>
                  </a:solidFill>
                  <a:latin typeface="Helvetica Neue Medium"/>
                </a:rPr>
                <a:t>Juniper SRX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50" dirty="0">
                  <a:solidFill>
                    <a:schemeClr val="bg1"/>
                  </a:solidFill>
                  <a:latin typeface="Helvetica Neue Medium"/>
                </a:rPr>
                <a:t>Firewall</a:t>
              </a:r>
            </a:p>
          </p:txBody>
        </p:sp>
        <p:cxnSp>
          <p:nvCxnSpPr>
            <p:cNvPr id="118" name="AutoShape 10"/>
            <p:cNvCxnSpPr>
              <a:cxnSpLocks noChangeShapeType="1"/>
            </p:cNvCxnSpPr>
            <p:nvPr/>
          </p:nvCxnSpPr>
          <p:spPr bwMode="auto">
            <a:xfrm flipH="1" flipV="1">
              <a:off x="6583451" y="3691036"/>
              <a:ext cx="961764" cy="4761"/>
            </a:xfrm>
            <a:prstGeom prst="straightConnector1">
              <a:avLst/>
            </a:prstGeom>
            <a:ln>
              <a:headEnd/>
              <a:tailEnd/>
            </a:ln>
            <a:ex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7383" name="TextBox 120"/>
            <p:cNvSpPr txBox="1">
              <a:spLocks noChangeArrowheads="1"/>
            </p:cNvSpPr>
            <p:nvPr/>
          </p:nvSpPr>
          <p:spPr bwMode="auto">
            <a:xfrm>
              <a:off x="5091034" y="1531021"/>
              <a:ext cx="3715054" cy="338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 dirty="0" smtClean="0">
                  <a:latin typeface="Helvetica Neue Medium"/>
                </a:rPr>
                <a:t>L2 network with hardware appliances</a:t>
              </a:r>
              <a:endParaRPr lang="en-US" sz="1600" dirty="0">
                <a:latin typeface="Helvetica Neue Medium"/>
              </a:endParaRPr>
            </a:p>
          </p:txBody>
        </p:sp>
        <p:sp>
          <p:nvSpPr>
            <p:cNvPr id="57384" name="Text Box 2"/>
            <p:cNvSpPr txBox="1">
              <a:spLocks noChangeArrowheads="1"/>
            </p:cNvSpPr>
            <p:nvPr/>
          </p:nvSpPr>
          <p:spPr bwMode="auto">
            <a:xfrm>
              <a:off x="6602169" y="3741057"/>
              <a:ext cx="612776" cy="3404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r>
                <a:rPr lang="en-US" sz="1100" dirty="0">
                  <a:latin typeface="Helvetica Neue Medium"/>
                  <a:ea typeface="SimSun" charset="0"/>
                  <a:cs typeface="SimSun" charset="0"/>
                </a:rPr>
                <a:t>NAT, VPN</a:t>
              </a:r>
            </a:p>
            <a:p>
              <a:endParaRPr lang="en-US" dirty="0">
                <a:latin typeface="Arial" charset="0"/>
                <a:ea typeface="SimSun" charset="0"/>
                <a:cs typeface="SimSun" charset="0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555802" y="6219459"/>
            <a:ext cx="2072385" cy="419366"/>
            <a:chOff x="3555802" y="6219459"/>
            <a:chExt cx="2072385" cy="419366"/>
          </a:xfrm>
        </p:grpSpPr>
        <p:cxnSp>
          <p:nvCxnSpPr>
            <p:cNvPr id="7" name="Straight Arrow Connector 6"/>
            <p:cNvCxnSpPr/>
            <p:nvPr/>
          </p:nvCxnSpPr>
          <p:spPr>
            <a:xfrm flipV="1">
              <a:off x="3555802" y="6219459"/>
              <a:ext cx="2072385" cy="14431"/>
            </a:xfrm>
            <a:prstGeom prst="straightConnector1">
              <a:avLst/>
            </a:prstGeom>
            <a:ln w="76200" cmpd="sng">
              <a:solidFill>
                <a:srgbClr val="3366FF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3975277" y="6269493"/>
              <a:ext cx="9898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Upgrade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390846699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itle 1"/>
          <p:cNvSpPr>
            <a:spLocks noGrp="1"/>
          </p:cNvSpPr>
          <p:nvPr>
            <p:ph type="title"/>
          </p:nvPr>
        </p:nvSpPr>
        <p:spPr>
          <a:xfrm>
            <a:off x="398463" y="53975"/>
            <a:ext cx="8229600" cy="877888"/>
          </a:xfrm>
        </p:spPr>
        <p:txBody>
          <a:bodyPr/>
          <a:lstStyle/>
          <a:p>
            <a:pPr eaLnBrk="1" hangingPunct="1"/>
            <a:r>
              <a:rPr lang="en-US" dirty="0"/>
              <a:t>Multi-tier virtual networking</a:t>
            </a:r>
          </a:p>
        </p:txBody>
      </p:sp>
      <p:sp>
        <p:nvSpPr>
          <p:cNvPr id="63490" name="Rectangle 24"/>
          <p:cNvSpPr>
            <a:spLocks noChangeArrowheads="1"/>
          </p:cNvSpPr>
          <p:nvPr/>
        </p:nvSpPr>
        <p:spPr bwMode="auto">
          <a:xfrm>
            <a:off x="0" y="-169863"/>
            <a:ext cx="184150" cy="339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 sz="1600" dirty="0">
              <a:latin typeface="Helvetica Neue Medium"/>
            </a:endParaRPr>
          </a:p>
        </p:txBody>
      </p:sp>
      <p:sp>
        <p:nvSpPr>
          <p:cNvPr id="146" name="Rounded Rectangle 145"/>
          <p:cNvSpPr/>
          <p:nvPr/>
        </p:nvSpPr>
        <p:spPr>
          <a:xfrm>
            <a:off x="3768725" y="2170113"/>
            <a:ext cx="1296988" cy="60325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00" dirty="0">
              <a:solidFill>
                <a:srgbClr val="015884"/>
              </a:solidFill>
              <a:latin typeface="Helvetica Neue Medium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rgbClr val="015884"/>
                </a:solidFill>
                <a:latin typeface="Helvetica Neue Medium"/>
              </a:rPr>
              <a:t>Virtual appliance/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rgbClr val="015884"/>
                </a:solidFill>
                <a:latin typeface="Helvetica Neue Medium"/>
              </a:rPr>
              <a:t>Hardware Devices</a:t>
            </a:r>
          </a:p>
        </p:txBody>
      </p:sp>
      <p:grpSp>
        <p:nvGrpSpPr>
          <p:cNvPr id="63495" name="Group 7"/>
          <p:cNvGrpSpPr>
            <a:grpSpLocks/>
          </p:cNvGrpSpPr>
          <p:nvPr/>
        </p:nvGrpSpPr>
        <p:grpSpPr bwMode="auto">
          <a:xfrm>
            <a:off x="5065713" y="2024063"/>
            <a:ext cx="3562350" cy="749300"/>
            <a:chOff x="5065095" y="2023484"/>
            <a:chExt cx="3563450" cy="750206"/>
          </a:xfrm>
        </p:grpSpPr>
        <p:cxnSp>
          <p:nvCxnSpPr>
            <p:cNvPr id="161" name="Straight Connector 160"/>
            <p:cNvCxnSpPr/>
            <p:nvPr/>
          </p:nvCxnSpPr>
          <p:spPr>
            <a:xfrm flipV="1">
              <a:off x="5065095" y="2331831"/>
              <a:ext cx="2605891" cy="1589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2" name="Cube 161"/>
            <p:cNvSpPr/>
            <p:nvPr/>
          </p:nvSpPr>
          <p:spPr>
            <a:xfrm>
              <a:off x="7670986" y="2096597"/>
              <a:ext cx="957559" cy="677093"/>
            </a:xfrm>
            <a:prstGeom prst="cub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dirty="0">
                  <a:latin typeface="Helvetica Neue Medium"/>
                </a:rPr>
                <a:t>Customer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dirty="0">
                  <a:latin typeface="Helvetica Neue Medium"/>
                </a:rPr>
                <a:t>Premises</a:t>
              </a:r>
            </a:p>
          </p:txBody>
        </p:sp>
        <p:sp>
          <p:nvSpPr>
            <p:cNvPr id="63510" name="TextBox 162"/>
            <p:cNvSpPr txBox="1">
              <a:spLocks noChangeArrowheads="1"/>
            </p:cNvSpPr>
            <p:nvPr/>
          </p:nvSpPr>
          <p:spPr bwMode="auto">
            <a:xfrm>
              <a:off x="5314069" y="2023484"/>
              <a:ext cx="2633275" cy="3081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400" dirty="0">
                  <a:latin typeface="Helvetica Neue Medium"/>
                </a:rPr>
                <a:t>IPSec or SSL site-to-site VPN</a:t>
              </a:r>
            </a:p>
          </p:txBody>
        </p:sp>
      </p:grpSp>
      <p:sp>
        <p:nvSpPr>
          <p:cNvPr id="167" name="Cloud 166"/>
          <p:cNvSpPr/>
          <p:nvPr/>
        </p:nvSpPr>
        <p:spPr>
          <a:xfrm>
            <a:off x="2046941" y="1090707"/>
            <a:ext cx="1747184" cy="484094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Helvetica Neue Medium"/>
              </a:rPr>
              <a:t>Internet</a:t>
            </a:r>
          </a:p>
        </p:txBody>
      </p:sp>
      <p:cxnSp>
        <p:nvCxnSpPr>
          <p:cNvPr id="169" name="Elbow Connector 168"/>
          <p:cNvCxnSpPr>
            <a:stCxn id="167" idx="0"/>
          </p:cNvCxnSpPr>
          <p:nvPr/>
        </p:nvCxnSpPr>
        <p:spPr>
          <a:xfrm>
            <a:off x="3792669" y="1332754"/>
            <a:ext cx="318956" cy="837359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3" name="TextBox 172"/>
          <p:cNvSpPr txBox="1"/>
          <p:nvPr/>
        </p:nvSpPr>
        <p:spPr>
          <a:xfrm>
            <a:off x="17463" y="3309938"/>
            <a:ext cx="2262158" cy="20313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Helvetica Neue Medium"/>
                <a:ea typeface="+mn-ea"/>
                <a:cs typeface="+mn-cs"/>
              </a:rPr>
              <a:t>Network Services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1400" dirty="0">
                <a:latin typeface="Helvetica Neue Medium"/>
                <a:ea typeface="+mn-ea"/>
                <a:cs typeface="+mn-cs"/>
              </a:rPr>
              <a:t>IPAM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1400" dirty="0">
                <a:latin typeface="Helvetica Neue Medium"/>
                <a:ea typeface="+mn-ea"/>
                <a:cs typeface="+mn-cs"/>
              </a:rPr>
              <a:t>DNS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1400" dirty="0">
                <a:latin typeface="Helvetica Neue Medium"/>
                <a:ea typeface="+mn-ea"/>
                <a:cs typeface="+mn-cs"/>
              </a:rPr>
              <a:t>LB [intra]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1400" dirty="0">
                <a:latin typeface="Helvetica Neue Medium"/>
                <a:ea typeface="+mn-ea"/>
                <a:cs typeface="+mn-cs"/>
              </a:rPr>
              <a:t>S-2-S VPN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1400" dirty="0">
                <a:latin typeface="Helvetica Neue Medium"/>
                <a:ea typeface="+mn-ea"/>
                <a:cs typeface="+mn-cs"/>
              </a:rPr>
              <a:t>Static Routes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1400" dirty="0">
                <a:latin typeface="Helvetica Neue Medium"/>
                <a:ea typeface="+mn-ea"/>
                <a:cs typeface="+mn-cs"/>
              </a:rPr>
              <a:t>ACLs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1400" dirty="0">
                <a:latin typeface="Helvetica Neue Medium"/>
                <a:ea typeface="+mn-ea"/>
                <a:cs typeface="+mn-cs"/>
              </a:rPr>
              <a:t>NAT, PF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1400" dirty="0">
                <a:latin typeface="Helvetica Neue Medium"/>
                <a:ea typeface="+mn-ea"/>
                <a:cs typeface="+mn-cs"/>
              </a:rPr>
              <a:t>FW [ingress &amp; egress</a:t>
            </a:r>
            <a:r>
              <a:rPr lang="en-US" sz="1400" dirty="0" smtClean="0">
                <a:latin typeface="Helvetica Neue Medium"/>
                <a:ea typeface="+mn-ea"/>
                <a:cs typeface="+mn-cs"/>
              </a:rPr>
              <a:t>]</a:t>
            </a:r>
            <a:endParaRPr lang="en-US" sz="1400" dirty="0">
              <a:latin typeface="Helvetica Neue Medium"/>
              <a:ea typeface="+mn-ea"/>
              <a:cs typeface="+mn-cs"/>
            </a:endParaRPr>
          </a:p>
        </p:txBody>
      </p:sp>
      <p:grpSp>
        <p:nvGrpSpPr>
          <p:cNvPr id="63500" name="Group 10"/>
          <p:cNvGrpSpPr>
            <a:grpSpLocks/>
          </p:cNvGrpSpPr>
          <p:nvPr/>
        </p:nvGrpSpPr>
        <p:grpSpPr bwMode="auto">
          <a:xfrm>
            <a:off x="731838" y="1574287"/>
            <a:ext cx="2188694" cy="1715013"/>
            <a:chOff x="731717" y="1574150"/>
            <a:chExt cx="2188165" cy="1714674"/>
          </a:xfrm>
        </p:grpSpPr>
        <p:sp>
          <p:nvSpPr>
            <p:cNvPr id="175" name="Rounded Rectangle 174"/>
            <p:cNvSpPr/>
            <p:nvPr/>
          </p:nvSpPr>
          <p:spPr>
            <a:xfrm>
              <a:off x="731717" y="2331751"/>
              <a:ext cx="1604574" cy="493614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solidFill>
                    <a:schemeClr val="tx2"/>
                  </a:solidFill>
                  <a:latin typeface="Helvetica Neue Medium"/>
                </a:rPr>
                <a:t>Loadbalancer (virtual or HW)</a:t>
              </a:r>
            </a:p>
          </p:txBody>
        </p:sp>
        <p:cxnSp>
          <p:nvCxnSpPr>
            <p:cNvPr id="179" name="Elbow Connector 178"/>
            <p:cNvCxnSpPr>
              <a:stCxn id="175" idx="2"/>
            </p:cNvCxnSpPr>
            <p:nvPr/>
          </p:nvCxnSpPr>
          <p:spPr>
            <a:xfrm rot="16200000" flipH="1">
              <a:off x="1703022" y="2655554"/>
              <a:ext cx="463458" cy="803081"/>
            </a:xfrm>
            <a:prstGeom prst="bentConnector2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Elbow Connector 180"/>
            <p:cNvCxnSpPr>
              <a:stCxn id="175" idx="0"/>
              <a:endCxn id="167" idx="1"/>
            </p:cNvCxnSpPr>
            <p:nvPr/>
          </p:nvCxnSpPr>
          <p:spPr>
            <a:xfrm rot="5400000" flipH="1" flipV="1">
              <a:off x="1848142" y="1260011"/>
              <a:ext cx="757602" cy="1385879"/>
            </a:xfrm>
            <a:prstGeom prst="bentConnector3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4"/>
          <p:cNvGrpSpPr/>
          <p:nvPr/>
        </p:nvGrpSpPr>
        <p:grpSpPr>
          <a:xfrm>
            <a:off x="5065713" y="2471738"/>
            <a:ext cx="2516322" cy="649287"/>
            <a:chOff x="5065713" y="2471738"/>
            <a:chExt cx="2516322" cy="649287"/>
          </a:xfrm>
        </p:grpSpPr>
        <p:sp>
          <p:nvSpPr>
            <p:cNvPr id="63498" name="TextBox 171"/>
            <p:cNvSpPr txBox="1">
              <a:spLocks noChangeArrowheads="1"/>
            </p:cNvSpPr>
            <p:nvPr/>
          </p:nvSpPr>
          <p:spPr bwMode="auto">
            <a:xfrm>
              <a:off x="6530975" y="2843213"/>
              <a:ext cx="105106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200" dirty="0">
                  <a:latin typeface="Helvetica Neue Medium"/>
                </a:rPr>
                <a:t>MPLS VLAN</a:t>
              </a:r>
            </a:p>
          </p:txBody>
        </p:sp>
        <p:cxnSp>
          <p:nvCxnSpPr>
            <p:cNvPr id="183" name="Elbow Connector 182"/>
            <p:cNvCxnSpPr>
              <a:stCxn id="146" idx="3"/>
            </p:cNvCxnSpPr>
            <p:nvPr/>
          </p:nvCxnSpPr>
          <p:spPr>
            <a:xfrm>
              <a:off x="5065713" y="2471738"/>
              <a:ext cx="2058987" cy="649287"/>
            </a:xfrm>
            <a:prstGeom prst="bentConnector3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/>
          <p:cNvGrpSpPr/>
          <p:nvPr/>
        </p:nvGrpSpPr>
        <p:grpSpPr>
          <a:xfrm>
            <a:off x="1773238" y="2609850"/>
            <a:ext cx="2020887" cy="4103688"/>
            <a:chOff x="1773238" y="2609850"/>
            <a:chExt cx="2020887" cy="4103688"/>
          </a:xfrm>
        </p:grpSpPr>
        <p:grpSp>
          <p:nvGrpSpPr>
            <p:cNvPr id="63493" name="Group 8"/>
            <p:cNvGrpSpPr>
              <a:grpSpLocks/>
            </p:cNvGrpSpPr>
            <p:nvPr/>
          </p:nvGrpSpPr>
          <p:grpSpPr bwMode="auto">
            <a:xfrm>
              <a:off x="1773238" y="2609850"/>
              <a:ext cx="2020887" cy="4032250"/>
              <a:chOff x="1773989" y="2610257"/>
              <a:chExt cx="2019600" cy="4032067"/>
            </a:xfrm>
          </p:grpSpPr>
          <p:grpSp>
            <p:nvGrpSpPr>
              <p:cNvPr id="63518" name="Group 6"/>
              <p:cNvGrpSpPr>
                <a:grpSpLocks/>
              </p:cNvGrpSpPr>
              <p:nvPr/>
            </p:nvGrpSpPr>
            <p:grpSpPr bwMode="auto">
              <a:xfrm>
                <a:off x="1773989" y="3288824"/>
                <a:ext cx="1956858" cy="3353500"/>
                <a:chOff x="1773989" y="3288824"/>
                <a:chExt cx="1956858" cy="3353500"/>
              </a:xfrm>
            </p:grpSpPr>
            <p:grpSp>
              <p:nvGrpSpPr>
                <p:cNvPr id="63520" name="Group 2"/>
                <p:cNvGrpSpPr>
                  <a:grpSpLocks/>
                </p:cNvGrpSpPr>
                <p:nvPr/>
              </p:nvGrpSpPr>
              <p:grpSpPr bwMode="auto">
                <a:xfrm>
                  <a:off x="2326089" y="3288824"/>
                  <a:ext cx="1404758" cy="3115847"/>
                  <a:chOff x="2326089" y="3288824"/>
                  <a:chExt cx="1404758" cy="3115847"/>
                </a:xfrm>
              </p:grpSpPr>
              <p:cxnSp>
                <p:nvCxnSpPr>
                  <p:cNvPr id="78" name="AutoShape 16"/>
                  <p:cNvCxnSpPr>
                    <a:cxnSpLocks noChangeShapeType="1"/>
                  </p:cNvCxnSpPr>
                  <p:nvPr/>
                </p:nvCxnSpPr>
                <p:spPr bwMode="auto">
                  <a:xfrm flipH="1">
                    <a:off x="2326087" y="3288089"/>
                    <a:ext cx="9519" cy="3116121"/>
                  </a:xfrm>
                  <a:prstGeom prst="straightConnector1">
                    <a:avLst/>
                  </a:prstGeom>
                  <a:ln>
                    <a:headEnd/>
                    <a:tailEnd/>
                  </a:ln>
                  <a:extLst/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63523" name="Group 85"/>
                  <p:cNvGrpSpPr>
                    <a:grpSpLocks/>
                  </p:cNvGrpSpPr>
                  <p:nvPr/>
                </p:nvGrpSpPr>
                <p:grpSpPr bwMode="auto">
                  <a:xfrm>
                    <a:off x="2334665" y="3679964"/>
                    <a:ext cx="1396182" cy="554804"/>
                    <a:chOff x="7436202" y="2564430"/>
                    <a:chExt cx="1861091" cy="554804"/>
                  </a:xfrm>
                </p:grpSpPr>
                <p:cxnSp>
                  <p:nvCxnSpPr>
                    <p:cNvPr id="87" name="AutoShape 14"/>
                    <p:cNvCxnSpPr>
                      <a:cxnSpLocks noChangeShapeType="1"/>
                    </p:cNvCxnSpPr>
                    <p:nvPr/>
                  </p:nvCxnSpPr>
                  <p:spPr bwMode="auto">
                    <a:xfrm flipH="1">
                      <a:off x="7435341" y="2809113"/>
                      <a:ext cx="862825" cy="1588"/>
                    </a:xfrm>
                    <a:prstGeom prst="straightConnector1">
                      <a:avLst/>
                    </a:prstGeom>
                    <a:ln>
                      <a:headEnd/>
                      <a:tailEnd/>
                    </a:ln>
                    <a:extLst/>
                  </p:spPr>
                  <p:style>
                    <a:lnRef idx="2">
                      <a:schemeClr val="dk1"/>
                    </a:lnRef>
                    <a:fillRef idx="0">
                      <a:schemeClr val="dk1"/>
                    </a:fillRef>
                    <a:effectRef idx="1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89" name="Rounded Rectangle 88"/>
                    <p:cNvSpPr/>
                    <p:nvPr/>
                  </p:nvSpPr>
                  <p:spPr>
                    <a:xfrm>
                      <a:off x="8247412" y="2559887"/>
                      <a:ext cx="1048925" cy="558775"/>
                    </a:xfrm>
                    <a:prstGeom prst="roundRect">
                      <a:avLst/>
                    </a:prstGeom>
                    <a:ln/>
                  </p:spPr>
                  <p:style>
                    <a:lnRef idx="1">
                      <a:schemeClr val="dk1"/>
                    </a:lnRef>
                    <a:fillRef idx="2">
                      <a:schemeClr val="dk1"/>
                    </a:fillRef>
                    <a:effectRef idx="1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anchor="ctr"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Helvetica Neue Medium"/>
                        </a:rPr>
                        <a:t>Web VM 1</a:t>
                      </a:r>
                    </a:p>
                  </p:txBody>
                </p:sp>
              </p:grpSp>
              <p:grpSp>
                <p:nvGrpSpPr>
                  <p:cNvPr id="63524" name="Group 89"/>
                  <p:cNvGrpSpPr>
                    <a:grpSpLocks/>
                  </p:cNvGrpSpPr>
                  <p:nvPr/>
                </p:nvGrpSpPr>
                <p:grpSpPr bwMode="auto">
                  <a:xfrm>
                    <a:off x="2334665" y="4374840"/>
                    <a:ext cx="1396182" cy="554804"/>
                    <a:chOff x="7436202" y="2564430"/>
                    <a:chExt cx="1861091" cy="554804"/>
                  </a:xfrm>
                </p:grpSpPr>
                <p:cxnSp>
                  <p:nvCxnSpPr>
                    <p:cNvPr id="91" name="AutoShape 14"/>
                    <p:cNvCxnSpPr>
                      <a:cxnSpLocks noChangeShapeType="1"/>
                    </p:cNvCxnSpPr>
                    <p:nvPr/>
                  </p:nvCxnSpPr>
                  <p:spPr bwMode="auto">
                    <a:xfrm flipH="1">
                      <a:off x="7435341" y="2812706"/>
                      <a:ext cx="862825" cy="1588"/>
                    </a:xfrm>
                    <a:prstGeom prst="straightConnector1">
                      <a:avLst/>
                    </a:prstGeom>
                    <a:ln>
                      <a:headEnd/>
                      <a:tailEnd/>
                    </a:ln>
                    <a:extLst/>
                  </p:spPr>
                  <p:style>
                    <a:lnRef idx="2">
                      <a:schemeClr val="dk1"/>
                    </a:lnRef>
                    <a:fillRef idx="0">
                      <a:schemeClr val="dk1"/>
                    </a:fillRef>
                    <a:effectRef idx="1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93" name="Rounded Rectangle 92"/>
                    <p:cNvSpPr/>
                    <p:nvPr/>
                  </p:nvSpPr>
                  <p:spPr>
                    <a:xfrm>
                      <a:off x="8247412" y="2560305"/>
                      <a:ext cx="1048925" cy="558775"/>
                    </a:xfrm>
                    <a:prstGeom prst="roundRect">
                      <a:avLst/>
                    </a:prstGeom>
                    <a:ln/>
                  </p:spPr>
                  <p:style>
                    <a:lnRef idx="1">
                      <a:schemeClr val="dk1"/>
                    </a:lnRef>
                    <a:fillRef idx="2">
                      <a:schemeClr val="dk1"/>
                    </a:fillRef>
                    <a:effectRef idx="1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anchor="ctr"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Helvetica Neue Medium"/>
                        </a:rPr>
                        <a:t>Web VM 2</a:t>
                      </a:r>
                    </a:p>
                  </p:txBody>
                </p:sp>
              </p:grpSp>
              <p:grpSp>
                <p:nvGrpSpPr>
                  <p:cNvPr id="63525" name="Group 93"/>
                  <p:cNvGrpSpPr>
                    <a:grpSpLocks/>
                  </p:cNvGrpSpPr>
                  <p:nvPr/>
                </p:nvGrpSpPr>
                <p:grpSpPr bwMode="auto">
                  <a:xfrm>
                    <a:off x="2334665" y="5089921"/>
                    <a:ext cx="1396182" cy="554804"/>
                    <a:chOff x="7436202" y="2564430"/>
                    <a:chExt cx="1861091" cy="554804"/>
                  </a:xfrm>
                </p:grpSpPr>
                <p:cxnSp>
                  <p:nvCxnSpPr>
                    <p:cNvPr id="95" name="AutoShape 14"/>
                    <p:cNvCxnSpPr>
                      <a:cxnSpLocks noChangeShapeType="1"/>
                    </p:cNvCxnSpPr>
                    <p:nvPr/>
                  </p:nvCxnSpPr>
                  <p:spPr bwMode="auto">
                    <a:xfrm flipH="1">
                      <a:off x="7435341" y="2811967"/>
                      <a:ext cx="862825" cy="1588"/>
                    </a:xfrm>
                    <a:prstGeom prst="straightConnector1">
                      <a:avLst/>
                    </a:prstGeom>
                    <a:ln>
                      <a:headEnd/>
                      <a:tailEnd/>
                    </a:ln>
                    <a:extLst/>
                  </p:spPr>
                  <p:style>
                    <a:lnRef idx="2">
                      <a:schemeClr val="dk1"/>
                    </a:lnRef>
                    <a:fillRef idx="0">
                      <a:schemeClr val="dk1"/>
                    </a:fillRef>
                    <a:effectRef idx="1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97" name="Rounded Rectangle 96"/>
                    <p:cNvSpPr/>
                    <p:nvPr/>
                  </p:nvSpPr>
                  <p:spPr>
                    <a:xfrm>
                      <a:off x="8247412" y="2564328"/>
                      <a:ext cx="1048925" cy="550838"/>
                    </a:xfrm>
                    <a:prstGeom prst="roundRect">
                      <a:avLst/>
                    </a:prstGeom>
                    <a:ln/>
                  </p:spPr>
                  <p:style>
                    <a:lnRef idx="1">
                      <a:schemeClr val="dk1"/>
                    </a:lnRef>
                    <a:fillRef idx="2">
                      <a:schemeClr val="dk1"/>
                    </a:fillRef>
                    <a:effectRef idx="1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anchor="ctr"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Helvetica Neue Medium"/>
                        </a:rPr>
                        <a:t>Web VM 3</a:t>
                      </a:r>
                    </a:p>
                  </p:txBody>
                </p:sp>
              </p:grpSp>
              <p:grpSp>
                <p:nvGrpSpPr>
                  <p:cNvPr id="63526" name="Group 97"/>
                  <p:cNvGrpSpPr>
                    <a:grpSpLocks/>
                  </p:cNvGrpSpPr>
                  <p:nvPr/>
                </p:nvGrpSpPr>
                <p:grpSpPr bwMode="auto">
                  <a:xfrm>
                    <a:off x="2334665" y="5784797"/>
                    <a:ext cx="1396182" cy="554804"/>
                    <a:chOff x="7436202" y="2564430"/>
                    <a:chExt cx="1861091" cy="554804"/>
                  </a:xfrm>
                </p:grpSpPr>
                <p:cxnSp>
                  <p:nvCxnSpPr>
                    <p:cNvPr id="99" name="AutoShape 14"/>
                    <p:cNvCxnSpPr>
                      <a:cxnSpLocks noChangeShapeType="1"/>
                    </p:cNvCxnSpPr>
                    <p:nvPr/>
                  </p:nvCxnSpPr>
                  <p:spPr bwMode="auto">
                    <a:xfrm flipH="1">
                      <a:off x="7435341" y="2809210"/>
                      <a:ext cx="862825" cy="1588"/>
                    </a:xfrm>
                    <a:prstGeom prst="straightConnector1">
                      <a:avLst/>
                    </a:prstGeom>
                    <a:ln>
                      <a:headEnd/>
                      <a:tailEnd/>
                    </a:ln>
                    <a:extLst/>
                  </p:spPr>
                  <p:style>
                    <a:lnRef idx="2">
                      <a:schemeClr val="dk1"/>
                    </a:lnRef>
                    <a:fillRef idx="0">
                      <a:schemeClr val="dk1"/>
                    </a:fillRef>
                    <a:effectRef idx="1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01" name="Rounded Rectangle 100"/>
                    <p:cNvSpPr/>
                    <p:nvPr/>
                  </p:nvSpPr>
                  <p:spPr>
                    <a:xfrm>
                      <a:off x="8247412" y="2559984"/>
                      <a:ext cx="1048925" cy="558775"/>
                    </a:xfrm>
                    <a:prstGeom prst="roundRect">
                      <a:avLst/>
                    </a:prstGeom>
                    <a:ln/>
                  </p:spPr>
                  <p:style>
                    <a:lnRef idx="1">
                      <a:schemeClr val="dk1"/>
                    </a:lnRef>
                    <a:fillRef idx="2">
                      <a:schemeClr val="dk1"/>
                    </a:fillRef>
                    <a:effectRef idx="1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anchor="ctr"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Helvetica Neue Medium"/>
                        </a:rPr>
                        <a:t>Web VM 4</a:t>
                      </a:r>
                    </a:p>
                  </p:txBody>
                </p:sp>
              </p:grpSp>
            </p:grpSp>
            <p:sp>
              <p:nvSpPr>
                <p:cNvPr id="63521" name="Text Box 4"/>
                <p:cNvSpPr txBox="1">
                  <a:spLocks noChangeArrowheads="1"/>
                </p:cNvSpPr>
                <p:nvPr/>
              </p:nvSpPr>
              <p:spPr bwMode="auto">
                <a:xfrm>
                  <a:off x="1773989" y="6274024"/>
                  <a:ext cx="1123950" cy="3683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9pPr>
                </a:lstStyle>
                <a:p>
                  <a:r>
                    <a:rPr lang="en-US" sz="1100" dirty="0">
                      <a:latin typeface="Helvetica Neue Medium"/>
                      <a:ea typeface="SimSun" charset="0"/>
                      <a:cs typeface="SimSun" charset="0"/>
                    </a:rPr>
                    <a:t>Web subnet </a:t>
                  </a:r>
                </a:p>
                <a:p>
                  <a:r>
                    <a:rPr lang="en-US" sz="1100" dirty="0">
                      <a:latin typeface="Helvetica Neue Medium"/>
                      <a:ea typeface="SimSun" charset="0"/>
                      <a:cs typeface="SimSun" charset="0"/>
                    </a:rPr>
                    <a:t>10.1.1.0/24</a:t>
                  </a:r>
                </a:p>
              </p:txBody>
            </p:sp>
          </p:grpSp>
          <p:cxnSp>
            <p:nvCxnSpPr>
              <p:cNvPr id="149" name="Elbow Connector 148"/>
              <p:cNvCxnSpPr/>
              <p:nvPr/>
            </p:nvCxnSpPr>
            <p:spPr>
              <a:xfrm flipV="1">
                <a:off x="2326087" y="2610257"/>
                <a:ext cx="1467502" cy="677832"/>
              </a:xfrm>
              <a:prstGeom prst="bentConnector3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3502" name="TextBox 9"/>
            <p:cNvSpPr txBox="1">
              <a:spLocks noChangeArrowheads="1"/>
            </p:cNvSpPr>
            <p:nvPr/>
          </p:nvSpPr>
          <p:spPr bwMode="auto">
            <a:xfrm>
              <a:off x="2533650" y="6405563"/>
              <a:ext cx="1062038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400" dirty="0">
                  <a:solidFill>
                    <a:srgbClr val="008000"/>
                  </a:solidFill>
                  <a:latin typeface="American Typewriter" charset="0"/>
                  <a:cs typeface="American Typewriter" charset="0"/>
                </a:rPr>
                <a:t>VLAN 101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4033838" y="2773363"/>
            <a:ext cx="1779587" cy="3814762"/>
            <a:chOff x="4033838" y="2773363"/>
            <a:chExt cx="1779587" cy="3814762"/>
          </a:xfrm>
        </p:grpSpPr>
        <p:grpSp>
          <p:nvGrpSpPr>
            <p:cNvPr id="63491" name="Group 4"/>
            <p:cNvGrpSpPr>
              <a:grpSpLocks/>
            </p:cNvGrpSpPr>
            <p:nvPr/>
          </p:nvGrpSpPr>
          <p:grpSpPr bwMode="auto">
            <a:xfrm>
              <a:off x="4033838" y="2773363"/>
              <a:ext cx="1779587" cy="3814762"/>
              <a:chOff x="4034536" y="2773690"/>
              <a:chExt cx="1778464" cy="3815131"/>
            </a:xfrm>
          </p:grpSpPr>
          <p:sp>
            <p:nvSpPr>
              <p:cNvPr id="63535" name="Text Box 4"/>
              <p:cNvSpPr txBox="1">
                <a:spLocks noChangeArrowheads="1"/>
              </p:cNvSpPr>
              <p:nvPr/>
            </p:nvSpPr>
            <p:spPr bwMode="auto">
              <a:xfrm>
                <a:off x="4034536" y="6220521"/>
                <a:ext cx="1136451" cy="368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9pPr>
              </a:lstStyle>
              <a:p>
                <a:r>
                  <a:rPr lang="en-US" sz="1100" dirty="0">
                    <a:latin typeface="Helvetica Neue Medium"/>
                    <a:ea typeface="SimSun" charset="0"/>
                    <a:cs typeface="SimSun" charset="0"/>
                  </a:rPr>
                  <a:t>App subnet 10.1.2.0/24</a:t>
                </a:r>
              </a:p>
            </p:txBody>
          </p:sp>
          <p:grpSp>
            <p:nvGrpSpPr>
              <p:cNvPr id="63536" name="Group 3"/>
              <p:cNvGrpSpPr>
                <a:grpSpLocks/>
              </p:cNvGrpSpPr>
              <p:nvPr/>
            </p:nvGrpSpPr>
            <p:grpSpPr bwMode="auto">
              <a:xfrm>
                <a:off x="4416817" y="2773690"/>
                <a:ext cx="1396183" cy="3587244"/>
                <a:chOff x="4416817" y="2773690"/>
                <a:chExt cx="1396183" cy="3587244"/>
              </a:xfrm>
            </p:grpSpPr>
            <p:cxnSp>
              <p:nvCxnSpPr>
                <p:cNvPr id="110" name="AutoShape 16"/>
                <p:cNvCxnSpPr>
                  <a:cxnSpLocks noChangeShapeType="1"/>
                  <a:stCxn id="146" idx="2"/>
                </p:cNvCxnSpPr>
                <p:nvPr/>
              </p:nvCxnSpPr>
              <p:spPr bwMode="auto">
                <a:xfrm>
                  <a:off x="4416882" y="2773690"/>
                  <a:ext cx="36490" cy="3586509"/>
                </a:xfrm>
                <a:prstGeom prst="straightConnector1">
                  <a:avLst/>
                </a:prstGeom>
                <a:ln>
                  <a:headEnd/>
                  <a:tailEnd/>
                </a:ln>
                <a:extLst/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grpSp>
              <p:nvGrpSpPr>
                <p:cNvPr id="63538" name="Group 121"/>
                <p:cNvGrpSpPr>
                  <a:grpSpLocks/>
                </p:cNvGrpSpPr>
                <p:nvPr/>
              </p:nvGrpSpPr>
              <p:grpSpPr bwMode="auto">
                <a:xfrm>
                  <a:off x="4416818" y="3412417"/>
                  <a:ext cx="1396182" cy="554804"/>
                  <a:chOff x="7436202" y="2564430"/>
                  <a:chExt cx="1861091" cy="554804"/>
                </a:xfrm>
              </p:grpSpPr>
              <p:cxnSp>
                <p:nvCxnSpPr>
                  <p:cNvPr id="123" name="AutoShape 14"/>
                  <p:cNvCxnSpPr>
                    <a:cxnSpLocks noChangeShapeType="1"/>
                  </p:cNvCxnSpPr>
                  <p:nvPr/>
                </p:nvCxnSpPr>
                <p:spPr bwMode="auto">
                  <a:xfrm flipH="1">
                    <a:off x="7436287" y="2813201"/>
                    <a:ext cx="862830" cy="1588"/>
                  </a:xfrm>
                  <a:prstGeom prst="straightConnector1">
                    <a:avLst/>
                  </a:prstGeom>
                  <a:ln>
                    <a:headEnd/>
                    <a:tailEnd/>
                  </a:ln>
                  <a:extLst/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25" name="Rounded Rectangle 124"/>
                  <p:cNvSpPr/>
                  <p:nvPr/>
                </p:nvSpPr>
                <p:spPr>
                  <a:xfrm>
                    <a:off x="8248362" y="2563940"/>
                    <a:ext cx="1048931" cy="555679"/>
                  </a:xfrm>
                  <a:prstGeom prst="roundRect">
                    <a:avLst/>
                  </a:prstGeom>
                  <a:ln/>
                </p:spPr>
                <p:style>
                  <a:lnRef idx="1">
                    <a:schemeClr val="dk1"/>
                  </a:lnRef>
                  <a:fillRef idx="2">
                    <a:schemeClr val="dk1"/>
                  </a:fillRef>
                  <a:effectRef idx="1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sz="1100" dirty="0">
                        <a:solidFill>
                          <a:schemeClr val="tx1"/>
                        </a:solidFill>
                        <a:latin typeface="Helvetica Neue Medium"/>
                      </a:rPr>
                      <a:t>App VM 1</a:t>
                    </a:r>
                  </a:p>
                </p:txBody>
              </p:sp>
            </p:grpSp>
            <p:grpSp>
              <p:nvGrpSpPr>
                <p:cNvPr id="63539" name="Group 128"/>
                <p:cNvGrpSpPr>
                  <a:grpSpLocks/>
                </p:cNvGrpSpPr>
                <p:nvPr/>
              </p:nvGrpSpPr>
              <p:grpSpPr bwMode="auto">
                <a:xfrm>
                  <a:off x="4416818" y="4164612"/>
                  <a:ext cx="1396182" cy="554804"/>
                  <a:chOff x="7436202" y="2564430"/>
                  <a:chExt cx="1861091" cy="554804"/>
                </a:xfrm>
              </p:grpSpPr>
              <p:cxnSp>
                <p:nvCxnSpPr>
                  <p:cNvPr id="130" name="AutoShape 14"/>
                  <p:cNvCxnSpPr>
                    <a:cxnSpLocks noChangeShapeType="1"/>
                  </p:cNvCxnSpPr>
                  <p:nvPr/>
                </p:nvCxnSpPr>
                <p:spPr bwMode="auto">
                  <a:xfrm flipH="1">
                    <a:off x="7436287" y="2811967"/>
                    <a:ext cx="862830" cy="1587"/>
                  </a:xfrm>
                  <a:prstGeom prst="straightConnector1">
                    <a:avLst/>
                  </a:prstGeom>
                  <a:ln>
                    <a:headEnd/>
                    <a:tailEnd/>
                  </a:ln>
                  <a:extLst/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32" name="Rounded Rectangle 131"/>
                  <p:cNvSpPr/>
                  <p:nvPr/>
                </p:nvSpPr>
                <p:spPr>
                  <a:xfrm>
                    <a:off x="8248362" y="2564293"/>
                    <a:ext cx="1048931" cy="550916"/>
                  </a:xfrm>
                  <a:prstGeom prst="roundRect">
                    <a:avLst/>
                  </a:prstGeom>
                  <a:ln/>
                </p:spPr>
                <p:style>
                  <a:lnRef idx="1">
                    <a:schemeClr val="dk1"/>
                  </a:lnRef>
                  <a:fillRef idx="2">
                    <a:schemeClr val="dk1"/>
                  </a:fillRef>
                  <a:effectRef idx="1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sz="1100" dirty="0">
                        <a:solidFill>
                          <a:schemeClr val="tx1"/>
                        </a:solidFill>
                        <a:latin typeface="Helvetica Neue Medium"/>
                      </a:rPr>
                      <a:t>App VM 2</a:t>
                    </a:r>
                  </a:p>
                </p:txBody>
              </p:sp>
            </p:grpSp>
          </p:grpSp>
        </p:grpSp>
        <p:sp>
          <p:nvSpPr>
            <p:cNvPr id="63503" name="TextBox 60"/>
            <p:cNvSpPr txBox="1">
              <a:spLocks noChangeArrowheads="1"/>
            </p:cNvSpPr>
            <p:nvPr/>
          </p:nvSpPr>
          <p:spPr bwMode="auto">
            <a:xfrm>
              <a:off x="4533900" y="5089525"/>
              <a:ext cx="1092200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400">
                  <a:solidFill>
                    <a:srgbClr val="008000"/>
                  </a:solidFill>
                  <a:latin typeface="American Typewriter" charset="0"/>
                  <a:cs typeface="American Typewriter" charset="0"/>
                </a:rPr>
                <a:t>VLAN 353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5065713" y="2609850"/>
            <a:ext cx="2846387" cy="4032250"/>
            <a:chOff x="5065713" y="2609850"/>
            <a:chExt cx="2846387" cy="4032250"/>
          </a:xfrm>
        </p:grpSpPr>
        <p:grpSp>
          <p:nvGrpSpPr>
            <p:cNvPr id="63494" name="Group 11"/>
            <p:cNvGrpSpPr>
              <a:grpSpLocks/>
            </p:cNvGrpSpPr>
            <p:nvPr/>
          </p:nvGrpSpPr>
          <p:grpSpPr bwMode="auto">
            <a:xfrm>
              <a:off x="5065713" y="2609850"/>
              <a:ext cx="2846387" cy="4032250"/>
              <a:chOff x="5065095" y="2610259"/>
              <a:chExt cx="2846218" cy="4032065"/>
            </a:xfrm>
          </p:grpSpPr>
          <p:cxnSp>
            <p:nvCxnSpPr>
              <p:cNvPr id="135" name="AutoShape 16"/>
              <p:cNvCxnSpPr>
                <a:cxnSpLocks noChangeShapeType="1"/>
              </p:cNvCxnSpPr>
              <p:nvPr/>
            </p:nvCxnSpPr>
            <p:spPr bwMode="auto">
              <a:xfrm flipH="1">
                <a:off x="6496935" y="3397623"/>
                <a:ext cx="9524" cy="3116120"/>
              </a:xfrm>
              <a:prstGeom prst="straightConnector1">
                <a:avLst/>
              </a:prstGeom>
              <a:ln>
                <a:headEnd/>
                <a:tailEnd/>
              </a:ln>
              <a:ex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63512" name="Group 5"/>
              <p:cNvGrpSpPr>
                <a:grpSpLocks/>
              </p:cNvGrpSpPr>
              <p:nvPr/>
            </p:nvGrpSpPr>
            <p:grpSpPr bwMode="auto">
              <a:xfrm>
                <a:off x="5065095" y="2610259"/>
                <a:ext cx="2846218" cy="4032065"/>
                <a:chOff x="5065095" y="2610259"/>
                <a:chExt cx="2846218" cy="4032065"/>
              </a:xfrm>
            </p:grpSpPr>
            <p:sp>
              <p:nvSpPr>
                <p:cNvPr id="63513" name="Text Box 4"/>
                <p:cNvSpPr txBox="1">
                  <a:spLocks noChangeArrowheads="1"/>
                </p:cNvSpPr>
                <p:nvPr/>
              </p:nvSpPr>
              <p:spPr bwMode="auto">
                <a:xfrm>
                  <a:off x="6132849" y="6274024"/>
                  <a:ext cx="1136451" cy="3683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9pPr>
                </a:lstStyle>
                <a:p>
                  <a:r>
                    <a:rPr lang="en-US" sz="1100" dirty="0">
                      <a:latin typeface="Helvetica Neue Medium"/>
                      <a:ea typeface="SimSun" charset="0"/>
                      <a:cs typeface="SimSun" charset="0"/>
                    </a:rPr>
                    <a:t>DB Subnet</a:t>
                  </a:r>
                </a:p>
                <a:p>
                  <a:r>
                    <a:rPr lang="en-US" sz="1100" dirty="0">
                      <a:latin typeface="Helvetica Neue Medium"/>
                      <a:ea typeface="SimSun" charset="0"/>
                      <a:cs typeface="SimSun" charset="0"/>
                    </a:rPr>
                    <a:t>10.1.3.0/24</a:t>
                  </a:r>
                </a:p>
                <a:p>
                  <a:endParaRPr lang="en-US" dirty="0">
                    <a:latin typeface="Arial" charset="0"/>
                    <a:ea typeface="SimSun" charset="0"/>
                    <a:cs typeface="SimSun" charset="0"/>
                  </a:endParaRPr>
                </a:p>
              </p:txBody>
            </p:sp>
            <p:grpSp>
              <p:nvGrpSpPr>
                <p:cNvPr id="63514" name="Group 135"/>
                <p:cNvGrpSpPr>
                  <a:grpSpLocks/>
                </p:cNvGrpSpPr>
                <p:nvPr/>
              </p:nvGrpSpPr>
              <p:grpSpPr bwMode="auto">
                <a:xfrm>
                  <a:off x="6515131" y="5109543"/>
                  <a:ext cx="1396182" cy="554804"/>
                  <a:chOff x="7436202" y="2564430"/>
                  <a:chExt cx="1861091" cy="554804"/>
                </a:xfrm>
              </p:grpSpPr>
              <p:cxnSp>
                <p:nvCxnSpPr>
                  <p:cNvPr id="137" name="AutoShape 14"/>
                  <p:cNvCxnSpPr>
                    <a:cxnSpLocks noChangeShapeType="1"/>
                  </p:cNvCxnSpPr>
                  <p:nvPr/>
                </p:nvCxnSpPr>
                <p:spPr bwMode="auto">
                  <a:xfrm flipH="1">
                    <a:off x="7435222" y="2812983"/>
                    <a:ext cx="863324" cy="1587"/>
                  </a:xfrm>
                  <a:prstGeom prst="straightConnector1">
                    <a:avLst/>
                  </a:prstGeom>
                  <a:ln>
                    <a:headEnd/>
                    <a:tailEnd/>
                  </a:ln>
                  <a:extLst/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39" name="Rounded Rectangle 138"/>
                  <p:cNvSpPr/>
                  <p:nvPr/>
                </p:nvSpPr>
                <p:spPr>
                  <a:xfrm>
                    <a:off x="8247762" y="2563756"/>
                    <a:ext cx="1049531" cy="555600"/>
                  </a:xfrm>
                  <a:prstGeom prst="roundRect">
                    <a:avLst/>
                  </a:prstGeom>
                  <a:ln/>
                </p:spPr>
                <p:style>
                  <a:lnRef idx="1">
                    <a:schemeClr val="dk1"/>
                  </a:lnRef>
                  <a:fillRef idx="2">
                    <a:schemeClr val="dk1"/>
                  </a:fillRef>
                  <a:effectRef idx="1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r>
                      <a:rPr lang="en-US" sz="1100" dirty="0">
                        <a:solidFill>
                          <a:schemeClr val="tx1"/>
                        </a:solidFill>
                        <a:latin typeface="Helvetica Neue Medium"/>
                      </a:rPr>
                      <a:t>DB VM 1</a:t>
                    </a:r>
                  </a:p>
                </p:txBody>
              </p:sp>
            </p:grpSp>
            <p:cxnSp>
              <p:nvCxnSpPr>
                <p:cNvPr id="151" name="Elbow Connector 150"/>
                <p:cNvCxnSpPr/>
                <p:nvPr/>
              </p:nvCxnSpPr>
              <p:spPr>
                <a:xfrm rot="10800000">
                  <a:off x="5065095" y="2610259"/>
                  <a:ext cx="1431840" cy="801651"/>
                </a:xfrm>
                <a:prstGeom prst="bentConnector3">
                  <a:avLst>
                    <a:gd name="adj1" fmla="val 41245"/>
                  </a:avLst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63504" name="TextBox 61"/>
            <p:cNvSpPr txBox="1">
              <a:spLocks noChangeArrowheads="1"/>
            </p:cNvSpPr>
            <p:nvPr/>
          </p:nvSpPr>
          <p:spPr bwMode="auto">
            <a:xfrm>
              <a:off x="6583363" y="4414838"/>
              <a:ext cx="1211262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400">
                  <a:solidFill>
                    <a:srgbClr val="008000"/>
                  </a:solidFill>
                  <a:latin typeface="American Typewriter" charset="0"/>
                  <a:cs typeface="American Typewriter" charset="0"/>
                </a:rPr>
                <a:t>VLAN 2724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992376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63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" grpId="0" animBg="1"/>
      <p:bldP spid="167" grpId="0" animBg="1"/>
      <p:bldP spid="17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Orchestration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i="1" dirty="0"/>
              <a:t>Orchestration</a:t>
            </a:r>
            <a:r>
              <a:rPr lang="en-US" sz="2800" dirty="0"/>
              <a:t> </a:t>
            </a:r>
            <a:r>
              <a:rPr lang="en-US" sz="2800" dirty="0">
                <a:latin typeface="Helvetica Neue"/>
                <a:cs typeface="Helvetica Neue"/>
              </a:rPr>
              <a:t>describes the automated arrangement, coordination, and management of complex computer systems</a:t>
            </a:r>
            <a:r>
              <a:rPr lang="en-US" sz="2800" dirty="0" smtClean="0">
                <a:latin typeface="Helvetica Neue"/>
                <a:cs typeface="Helvetica Neue"/>
              </a:rPr>
              <a:t>, middleware and services</a:t>
            </a:r>
          </a:p>
          <a:p>
            <a:pPr lvl="1"/>
            <a:r>
              <a:rPr lang="en-US" dirty="0"/>
              <a:t>W</a:t>
            </a:r>
            <a:r>
              <a:rPr lang="en-US" dirty="0" smtClean="0"/>
              <a:t>ikipedia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9417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angle 66"/>
          <p:cNvSpPr/>
          <p:nvPr/>
        </p:nvSpPr>
        <p:spPr>
          <a:xfrm>
            <a:off x="4222750" y="1398588"/>
            <a:ext cx="4702175" cy="4302716"/>
          </a:xfrm>
          <a:prstGeom prst="rect">
            <a:avLst/>
          </a:prstGeom>
        </p:spPr>
        <p:txBody>
          <a:bodyPr>
            <a:spAutoFit/>
          </a:bodyPr>
          <a:lstStyle/>
          <a:p>
            <a:pPr marL="228600" indent="-228600" fontAlgn="auto">
              <a:spcBef>
                <a:spcPct val="35000"/>
              </a:spcBef>
              <a:spcAft>
                <a:spcPts val="0"/>
              </a:spcAft>
              <a:buClr>
                <a:srgbClr val="FFFFFF">
                  <a:lumMod val="65000"/>
                </a:srgbClr>
              </a:buClr>
              <a:buFont typeface="Times" pitchFamily="1" charset="0"/>
              <a:buChar char="•"/>
              <a:defRPr/>
            </a:pPr>
            <a:r>
              <a:rPr lang="en-US" sz="2400" kern="0" dirty="0" smtClean="0">
                <a:latin typeface="Helvetica Neue Medium"/>
                <a:ea typeface="+mn-ea"/>
                <a:cs typeface="+mn-cs"/>
              </a:rPr>
              <a:t>History</a:t>
            </a:r>
            <a:endParaRPr lang="en-US" sz="2400" kern="0" dirty="0">
              <a:latin typeface="Helvetica Neue Medium"/>
              <a:ea typeface="+mn-ea"/>
              <a:cs typeface="+mn-cs"/>
            </a:endParaRPr>
          </a:p>
          <a:p>
            <a:pPr marL="685800" lvl="1" indent="-228600" fontAlgn="auto">
              <a:spcBef>
                <a:spcPct val="35000"/>
              </a:spcBef>
              <a:spcAft>
                <a:spcPts val="0"/>
              </a:spcAft>
              <a:buClr>
                <a:srgbClr val="FFFFFF">
                  <a:lumMod val="65000"/>
                </a:srgbClr>
              </a:buClr>
              <a:buFont typeface="Times" pitchFamily="1" charset="0"/>
              <a:buChar char="•"/>
              <a:defRPr/>
            </a:pPr>
            <a:r>
              <a:rPr lang="en-US" sz="2400" kern="0" dirty="0" smtClean="0">
                <a:latin typeface="Helvetica Neue Medium"/>
                <a:ea typeface="+mn-ea"/>
                <a:cs typeface="+mn-cs"/>
              </a:rPr>
              <a:t>Incubating </a:t>
            </a:r>
            <a:r>
              <a:rPr lang="en-US" sz="2400" kern="0" dirty="0">
                <a:latin typeface="Helvetica Neue Medium"/>
                <a:ea typeface="+mn-ea"/>
                <a:cs typeface="+mn-cs"/>
              </a:rPr>
              <a:t>in the Apache Software Foundation since April 2012</a:t>
            </a:r>
          </a:p>
          <a:p>
            <a:pPr marL="685800" lvl="1" indent="-228600" fontAlgn="auto">
              <a:spcBef>
                <a:spcPct val="35000"/>
              </a:spcBef>
              <a:spcAft>
                <a:spcPts val="0"/>
              </a:spcAft>
              <a:buClr>
                <a:srgbClr val="FFFFFF">
                  <a:lumMod val="65000"/>
                </a:srgbClr>
              </a:buClr>
              <a:buFont typeface="Times" pitchFamily="1" charset="0"/>
              <a:buChar char="•"/>
              <a:defRPr/>
            </a:pPr>
            <a:r>
              <a:rPr lang="en-US" sz="2400" kern="0" dirty="0">
                <a:latin typeface="Helvetica Neue Medium"/>
                <a:ea typeface="+mn-ea"/>
                <a:cs typeface="+mn-cs"/>
              </a:rPr>
              <a:t>Open Source since May 2010</a:t>
            </a:r>
          </a:p>
          <a:p>
            <a:pPr marL="228600" indent="-228600" fontAlgn="auto">
              <a:spcBef>
                <a:spcPct val="35000"/>
              </a:spcBef>
              <a:spcAft>
                <a:spcPts val="0"/>
              </a:spcAft>
              <a:buClr>
                <a:srgbClr val="FFFFFF">
                  <a:lumMod val="65000"/>
                </a:srgbClr>
              </a:buClr>
              <a:buFont typeface="Times" pitchFamily="1" charset="0"/>
              <a:buChar char="•"/>
              <a:defRPr/>
            </a:pPr>
            <a:r>
              <a:rPr lang="en-US" sz="2400" kern="0" dirty="0">
                <a:latin typeface="Helvetica Neue Medium"/>
                <a:ea typeface="+mn-ea"/>
                <a:cs typeface="+mn-cs"/>
              </a:rPr>
              <a:t>In production since </a:t>
            </a:r>
            <a:r>
              <a:rPr lang="en-US" sz="2400" kern="0" dirty="0" smtClean="0">
                <a:latin typeface="Helvetica Neue Medium"/>
                <a:ea typeface="+mn-ea"/>
                <a:cs typeface="+mn-cs"/>
              </a:rPr>
              <a:t>2009</a:t>
            </a:r>
          </a:p>
          <a:p>
            <a:pPr marL="228600" indent="-228600" fontAlgn="auto">
              <a:spcBef>
                <a:spcPct val="35000"/>
              </a:spcBef>
              <a:spcAft>
                <a:spcPts val="0"/>
              </a:spcAft>
              <a:buClr>
                <a:srgbClr val="FFFFFF">
                  <a:lumMod val="65000"/>
                </a:srgbClr>
              </a:buClr>
              <a:buFont typeface="Times" pitchFamily="1" charset="0"/>
              <a:buChar char="•"/>
              <a:defRPr/>
            </a:pPr>
            <a:r>
              <a:rPr lang="en-US" sz="2400" kern="0" dirty="0" smtClean="0">
                <a:latin typeface="Helvetica Neue Medium"/>
              </a:rPr>
              <a:t>Tons of deployments, including large-scale commercial ones</a:t>
            </a:r>
            <a:endParaRPr lang="en-US" sz="2400" kern="0" dirty="0">
              <a:latin typeface="Helvetica Neue Medium"/>
              <a:ea typeface="+mn-ea"/>
              <a:cs typeface="+mn-cs"/>
            </a:endParaRPr>
          </a:p>
        </p:txBody>
      </p:sp>
      <p:sp>
        <p:nvSpPr>
          <p:cNvPr id="20482" name="Title 2"/>
          <p:cNvSpPr>
            <a:spLocks noGrp="1"/>
          </p:cNvSpPr>
          <p:nvPr>
            <p:ph type="title"/>
          </p:nvPr>
        </p:nvSpPr>
        <p:spPr>
          <a:xfrm>
            <a:off x="285750" y="365125"/>
            <a:ext cx="8534400" cy="506413"/>
          </a:xfrm>
        </p:spPr>
        <p:txBody>
          <a:bodyPr/>
          <a:lstStyle/>
          <a:p>
            <a:pPr eaLnBrk="1" hangingPunct="1"/>
            <a:r>
              <a:rPr lang="en-US" dirty="0"/>
              <a:t>Apache CloudStack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6575" y="3506788"/>
            <a:ext cx="3167063" cy="923925"/>
          </a:xfrm>
          <a:prstGeom prst="rect">
            <a:avLst/>
          </a:prstGeom>
          <a:noFill/>
        </p:spPr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latin typeface="Helvetica Neue Medium"/>
                <a:ea typeface="+mn-ea"/>
                <a:cs typeface="+mn-cs"/>
              </a:rPr>
              <a:t>Build your cloud the way the world’s most successful clouds are built</a:t>
            </a:r>
          </a:p>
        </p:txBody>
      </p:sp>
      <p:pic>
        <p:nvPicPr>
          <p:cNvPr id="20484" name="Picture 9" descr="cloudstack_logo_transparent_b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25" y="2646363"/>
            <a:ext cx="3384550" cy="757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/>
          <p:cNvCxnSpPr>
            <a:cxnSpLocks noChangeShapeType="1"/>
          </p:cNvCxnSpPr>
          <p:nvPr/>
        </p:nvCxnSpPr>
        <p:spPr bwMode="auto">
          <a:xfrm flipH="1">
            <a:off x="4064000" y="1398588"/>
            <a:ext cx="12700" cy="4800600"/>
          </a:xfrm>
          <a:prstGeom prst="line">
            <a:avLst/>
          </a:prstGeom>
          <a:ln>
            <a:headEnd/>
            <a:tailEnd/>
          </a:ln>
          <a:ex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20486" name="Picture 1" descr="egg-logo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0" y="2066925"/>
            <a:ext cx="23272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40935437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 smtClean="0"/>
              <a:t>CloudStack Architecture</a:t>
            </a:r>
            <a:endParaRPr lang="en-US" dirty="0"/>
          </a:p>
        </p:txBody>
      </p:sp>
      <p:sp>
        <p:nvSpPr>
          <p:cNvPr id="70658" name="AutoShape 2"/>
          <p:cNvSpPr>
            <a:spLocks/>
          </p:cNvSpPr>
          <p:nvPr/>
        </p:nvSpPr>
        <p:spPr bwMode="auto">
          <a:xfrm>
            <a:off x="2160984" y="2375297"/>
            <a:ext cx="2714625" cy="3018234"/>
          </a:xfrm>
          <a:prstGeom prst="roundRect">
            <a:avLst>
              <a:gd name="adj" fmla="val 4931"/>
            </a:avLst>
          </a:prstGeom>
          <a:solidFill>
            <a:schemeClr val="tx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Chalkboard" charset="0"/>
              </a:rPr>
              <a:t>Orchestration Core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DDDDDD"/>
                </a:outerShdw>
              </a:effectLst>
              <a:ea typeface="ＭＳ Ｐゴシック" charset="0"/>
              <a:cs typeface="Chalkboard" charset="0"/>
            </a:endParaRPr>
          </a:p>
        </p:txBody>
      </p:sp>
      <p:sp>
        <p:nvSpPr>
          <p:cNvPr id="70659" name="AutoShape 3"/>
          <p:cNvSpPr>
            <a:spLocks/>
          </p:cNvSpPr>
          <p:nvPr/>
        </p:nvSpPr>
        <p:spPr bwMode="auto">
          <a:xfrm>
            <a:off x="4625578" y="2652117"/>
            <a:ext cx="1169789" cy="892969"/>
          </a:xfrm>
          <a:prstGeom prst="roundRect">
            <a:avLst>
              <a:gd name="adj" fmla="val 15000"/>
            </a:avLst>
          </a:prstGeom>
          <a:solidFill>
            <a:schemeClr val="accent3">
              <a:lumMod val="40000"/>
              <a:lumOff val="6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700" dirty="0">
                <a:effectLst>
                  <a:outerShdw blurRad="38100" dist="38100" dir="2700000" algn="tl">
                    <a:srgbClr val="DDDDDD"/>
                  </a:outerShdw>
                </a:effectLst>
                <a:cs typeface="Chalkboard" charset="0"/>
              </a:rPr>
              <a:t>Plugin</a:t>
            </a:r>
          </a:p>
          <a:p>
            <a:r>
              <a:rPr lang="en-US" sz="1700" dirty="0">
                <a:effectLst>
                  <a:outerShdw blurRad="38100" dist="38100" dir="2700000" algn="tl">
                    <a:srgbClr val="DDDDDD"/>
                  </a:outerShdw>
                </a:effectLst>
                <a:cs typeface="Chalkboard" charset="0"/>
              </a:rPr>
              <a:t>Framework</a:t>
            </a:r>
          </a:p>
        </p:txBody>
      </p:sp>
      <p:grpSp>
        <p:nvGrpSpPr>
          <p:cNvPr id="70663" name="Group 7"/>
          <p:cNvGrpSpPr>
            <a:grpSpLocks/>
          </p:cNvGrpSpPr>
          <p:nvPr/>
        </p:nvGrpSpPr>
        <p:grpSpPr bwMode="auto">
          <a:xfrm>
            <a:off x="5750719" y="2277070"/>
            <a:ext cx="2187773" cy="625078"/>
            <a:chOff x="0" y="0"/>
            <a:chExt cx="1960" cy="560"/>
          </a:xfrm>
        </p:grpSpPr>
        <p:sp>
          <p:nvSpPr>
            <p:cNvPr id="70660" name="AutoShape 4"/>
            <p:cNvSpPr>
              <a:spLocks/>
            </p:cNvSpPr>
            <p:nvPr/>
          </p:nvSpPr>
          <p:spPr bwMode="auto">
            <a:xfrm>
              <a:off x="832" y="0"/>
              <a:ext cx="1048" cy="480"/>
            </a:xfrm>
            <a:prstGeom prst="roundRect">
              <a:avLst>
                <a:gd name="adj" fmla="val 25000"/>
              </a:avLst>
            </a:prstGeom>
            <a:solidFill>
              <a:srgbClr val="FDEADA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300">
                  <a:effectLst>
                    <a:outerShdw blurRad="38100" dist="38100" dir="2700000" algn="tl">
                      <a:srgbClr val="DDDDDD"/>
                    </a:outerShdw>
                  </a:effectLst>
                  <a:cs typeface="Chalkboard" charset="0"/>
                </a:rPr>
                <a:t>Hypervisor Plugins</a:t>
              </a:r>
            </a:p>
          </p:txBody>
        </p:sp>
        <p:sp>
          <p:nvSpPr>
            <p:cNvPr id="70661" name="AutoShape 5"/>
            <p:cNvSpPr>
              <a:spLocks/>
            </p:cNvSpPr>
            <p:nvPr/>
          </p:nvSpPr>
          <p:spPr bwMode="auto">
            <a:xfrm>
              <a:off x="912" y="80"/>
              <a:ext cx="1048" cy="480"/>
            </a:xfrm>
            <a:prstGeom prst="roundRect">
              <a:avLst>
                <a:gd name="adj" fmla="val 25000"/>
              </a:avLst>
            </a:prstGeom>
            <a:solidFill>
              <a:srgbClr val="FDEADA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300" dirty="0">
                  <a:effectLst>
                    <a:outerShdw blurRad="38100" dist="38100" dir="2700000" algn="tl">
                      <a:srgbClr val="DDDDDD"/>
                    </a:outerShdw>
                  </a:effectLst>
                  <a:cs typeface="Chalkboard" charset="0"/>
                </a:rPr>
                <a:t>Hypervisor Plugins</a:t>
              </a:r>
            </a:p>
          </p:txBody>
        </p:sp>
        <p:sp>
          <p:nvSpPr>
            <p:cNvPr id="70662" name="Line 6"/>
            <p:cNvSpPr>
              <a:spLocks noChangeShapeType="1"/>
            </p:cNvSpPr>
            <p:nvPr/>
          </p:nvSpPr>
          <p:spPr bwMode="auto">
            <a:xfrm rot="10800000" flipH="1">
              <a:off x="0" y="192"/>
              <a:ext cx="960" cy="304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70667" name="Group 11"/>
          <p:cNvGrpSpPr>
            <a:grpSpLocks/>
          </p:cNvGrpSpPr>
          <p:nvPr/>
        </p:nvGrpSpPr>
        <p:grpSpPr bwMode="auto">
          <a:xfrm>
            <a:off x="5777508" y="3116461"/>
            <a:ext cx="2187773" cy="991195"/>
            <a:chOff x="0" y="0"/>
            <a:chExt cx="1960" cy="888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70664" name="AutoShape 8"/>
            <p:cNvSpPr>
              <a:spLocks/>
            </p:cNvSpPr>
            <p:nvPr/>
          </p:nvSpPr>
          <p:spPr bwMode="auto">
            <a:xfrm>
              <a:off x="832" y="328"/>
              <a:ext cx="1048" cy="480"/>
            </a:xfrm>
            <a:prstGeom prst="roundRect">
              <a:avLst>
                <a:gd name="adj" fmla="val 25000"/>
              </a:avLst>
            </a:prstGeom>
            <a:grp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300">
                  <a:effectLst>
                    <a:outerShdw blurRad="38100" dist="38100" dir="2700000" algn="tl">
                      <a:srgbClr val="DDDDDD"/>
                    </a:outerShdw>
                  </a:effectLst>
                  <a:cs typeface="Chalkboard" charset="0"/>
                </a:rPr>
                <a:t>Network Plugins</a:t>
              </a:r>
            </a:p>
          </p:txBody>
        </p:sp>
        <p:sp>
          <p:nvSpPr>
            <p:cNvPr id="70665" name="AutoShape 9"/>
            <p:cNvSpPr>
              <a:spLocks/>
            </p:cNvSpPr>
            <p:nvPr/>
          </p:nvSpPr>
          <p:spPr bwMode="auto">
            <a:xfrm>
              <a:off x="912" y="408"/>
              <a:ext cx="1048" cy="480"/>
            </a:xfrm>
            <a:prstGeom prst="roundRect">
              <a:avLst>
                <a:gd name="adj" fmla="val 25000"/>
              </a:avLst>
            </a:prstGeom>
            <a:grp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300">
                  <a:effectLst>
                    <a:outerShdw blurRad="38100" dist="38100" dir="2700000" algn="tl">
                      <a:srgbClr val="DDDDDD"/>
                    </a:outerShdw>
                  </a:effectLst>
                  <a:cs typeface="Chalkboard" charset="0"/>
                </a:rPr>
                <a:t>Network Plugins</a:t>
              </a:r>
            </a:p>
          </p:txBody>
        </p:sp>
        <p:sp>
          <p:nvSpPr>
            <p:cNvPr id="70666" name="Line 10"/>
            <p:cNvSpPr>
              <a:spLocks noChangeShapeType="1"/>
            </p:cNvSpPr>
            <p:nvPr/>
          </p:nvSpPr>
          <p:spPr bwMode="auto">
            <a:xfrm>
              <a:off x="0" y="0"/>
              <a:ext cx="906" cy="634"/>
            </a:xfrm>
            <a:prstGeom prst="line">
              <a:avLst/>
            </a:prstGeom>
            <a:grpFill/>
            <a:ln w="25400" cap="flat">
              <a:solidFill>
                <a:schemeClr val="tx1"/>
              </a:solidFill>
              <a:prstDash val="solid"/>
              <a:miter lim="800000"/>
              <a:headEnd type="stealth" w="med" len="med"/>
              <a:tailEnd type="stealth" w="med" len="med"/>
            </a:ln>
            <a:extLst/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70671" name="Group 15"/>
          <p:cNvGrpSpPr>
            <a:grpSpLocks/>
          </p:cNvGrpSpPr>
          <p:nvPr/>
        </p:nvGrpSpPr>
        <p:grpSpPr bwMode="auto">
          <a:xfrm>
            <a:off x="5320978" y="3607594"/>
            <a:ext cx="2608585" cy="1482328"/>
            <a:chOff x="0" y="0"/>
            <a:chExt cx="2336" cy="1328"/>
          </a:xfrm>
        </p:grpSpPr>
        <p:sp>
          <p:nvSpPr>
            <p:cNvPr id="70668" name="AutoShape 12"/>
            <p:cNvSpPr>
              <a:spLocks/>
            </p:cNvSpPr>
            <p:nvPr/>
          </p:nvSpPr>
          <p:spPr bwMode="auto">
            <a:xfrm>
              <a:off x="1208" y="768"/>
              <a:ext cx="1048" cy="480"/>
            </a:xfrm>
            <a:prstGeom prst="roundRect">
              <a:avLst>
                <a:gd name="adj" fmla="val 25000"/>
              </a:avLst>
            </a:prstGeom>
            <a:solidFill>
              <a:srgbClr val="FDEADA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300">
                  <a:effectLst>
                    <a:outerShdw blurRad="38100" dist="38100" dir="2700000" algn="tl">
                      <a:srgbClr val="DDDDDD"/>
                    </a:outerShdw>
                  </a:effectLst>
                  <a:cs typeface="Chalkboard" charset="0"/>
                </a:rPr>
                <a:t>Allocator Plugins</a:t>
              </a:r>
            </a:p>
          </p:txBody>
        </p:sp>
        <p:sp>
          <p:nvSpPr>
            <p:cNvPr id="70669" name="AutoShape 13"/>
            <p:cNvSpPr>
              <a:spLocks/>
            </p:cNvSpPr>
            <p:nvPr/>
          </p:nvSpPr>
          <p:spPr bwMode="auto">
            <a:xfrm>
              <a:off x="1288" y="848"/>
              <a:ext cx="1048" cy="480"/>
            </a:xfrm>
            <a:prstGeom prst="roundRect">
              <a:avLst>
                <a:gd name="adj" fmla="val 25000"/>
              </a:avLst>
            </a:prstGeom>
            <a:solidFill>
              <a:srgbClr val="FDEADA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300">
                  <a:effectLst>
                    <a:outerShdw blurRad="38100" dist="38100" dir="2700000" algn="tl">
                      <a:srgbClr val="DDDDDD"/>
                    </a:outerShdw>
                  </a:effectLst>
                  <a:cs typeface="Chalkboard" charset="0"/>
                </a:rPr>
                <a:t>Allocator Plugins</a:t>
              </a:r>
            </a:p>
          </p:txBody>
        </p:sp>
        <p:sp>
          <p:nvSpPr>
            <p:cNvPr id="70670" name="Line 14"/>
            <p:cNvSpPr>
              <a:spLocks noChangeShapeType="1"/>
            </p:cNvSpPr>
            <p:nvPr/>
          </p:nvSpPr>
          <p:spPr bwMode="auto">
            <a:xfrm>
              <a:off x="128" y="0"/>
              <a:ext cx="1144" cy="100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70674" name="Group 18"/>
          <p:cNvGrpSpPr>
            <a:grpSpLocks/>
          </p:cNvGrpSpPr>
          <p:nvPr/>
        </p:nvGrpSpPr>
        <p:grpSpPr bwMode="auto">
          <a:xfrm>
            <a:off x="4896818" y="3559597"/>
            <a:ext cx="2952378" cy="2307208"/>
            <a:chOff x="0" y="0"/>
            <a:chExt cx="2644" cy="2066"/>
          </a:xfrm>
        </p:grpSpPr>
        <p:sp>
          <p:nvSpPr>
            <p:cNvPr id="70672" name="AutoShape 16"/>
            <p:cNvSpPr>
              <a:spLocks/>
            </p:cNvSpPr>
            <p:nvPr/>
          </p:nvSpPr>
          <p:spPr bwMode="auto">
            <a:xfrm>
              <a:off x="1596" y="1586"/>
              <a:ext cx="1048" cy="480"/>
            </a:xfrm>
            <a:prstGeom prst="roundRect">
              <a:avLst>
                <a:gd name="adj" fmla="val 25000"/>
              </a:avLst>
            </a:prstGeom>
            <a:blipFill dpi="0" rotWithShape="0">
              <a:blip r:embed="rId2"/>
              <a:srcRect/>
              <a:tile tx="0" ty="0" sx="100000" sy="100000" flip="none" algn="tl"/>
            </a:blipFill>
            <a:ln w="25400" cap="rnd">
              <a:solidFill>
                <a:schemeClr val="tx1"/>
              </a:solidFill>
              <a:prstDash val="sysDot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300">
                  <a:effectLst>
                    <a:outerShdw blurRad="38100" dist="38100" dir="2700000" algn="tl">
                      <a:srgbClr val="DDDDDD"/>
                    </a:outerShdw>
                  </a:effectLst>
                  <a:cs typeface="Chalkboard" charset="0"/>
                </a:rPr>
                <a:t>Storage Plugins</a:t>
              </a:r>
            </a:p>
          </p:txBody>
        </p:sp>
        <p:sp>
          <p:nvSpPr>
            <p:cNvPr id="70673" name="Line 17"/>
            <p:cNvSpPr>
              <a:spLocks noChangeShapeType="1"/>
            </p:cNvSpPr>
            <p:nvPr/>
          </p:nvSpPr>
          <p:spPr bwMode="auto">
            <a:xfrm>
              <a:off x="250" y="0"/>
              <a:ext cx="1411" cy="1826"/>
            </a:xfrm>
            <a:prstGeom prst="line">
              <a:avLst/>
            </a:prstGeom>
            <a:noFill/>
            <a:ln w="25400" cap="rnd">
              <a:solidFill>
                <a:schemeClr val="tx1"/>
              </a:solidFill>
              <a:prstDash val="sysDot"/>
              <a:miter lim="800000"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9598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8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9" grpId="0" animBg="1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 smtClean="0"/>
              <a:t>CloudStack Architecture</a:t>
            </a:r>
            <a:endParaRPr lang="en-US" dirty="0"/>
          </a:p>
        </p:txBody>
      </p:sp>
      <p:sp>
        <p:nvSpPr>
          <p:cNvPr id="70658" name="AutoShape 2"/>
          <p:cNvSpPr>
            <a:spLocks/>
          </p:cNvSpPr>
          <p:nvPr/>
        </p:nvSpPr>
        <p:spPr bwMode="auto">
          <a:xfrm>
            <a:off x="2160984" y="2375297"/>
            <a:ext cx="2714625" cy="3018234"/>
          </a:xfrm>
          <a:prstGeom prst="roundRect">
            <a:avLst>
              <a:gd name="adj" fmla="val 4931"/>
            </a:avLst>
          </a:prstGeom>
          <a:solidFill>
            <a:schemeClr val="tx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Chalkboard" charset="0"/>
              </a:rPr>
              <a:t>Orchestration Core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DDDDDD"/>
                </a:outerShdw>
              </a:effectLst>
              <a:ea typeface="ＭＳ Ｐゴシック" charset="0"/>
              <a:cs typeface="Chalkboard" charset="0"/>
            </a:endParaRPr>
          </a:p>
        </p:txBody>
      </p:sp>
      <p:sp>
        <p:nvSpPr>
          <p:cNvPr id="70659" name="AutoShape 3"/>
          <p:cNvSpPr>
            <a:spLocks/>
          </p:cNvSpPr>
          <p:nvPr/>
        </p:nvSpPr>
        <p:spPr bwMode="auto">
          <a:xfrm>
            <a:off x="4625578" y="2652117"/>
            <a:ext cx="1169789" cy="892969"/>
          </a:xfrm>
          <a:prstGeom prst="roundRect">
            <a:avLst>
              <a:gd name="adj" fmla="val 15000"/>
            </a:avLst>
          </a:prstGeom>
          <a:solidFill>
            <a:schemeClr val="accent3">
              <a:lumMod val="40000"/>
              <a:lumOff val="6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700" dirty="0">
                <a:effectLst>
                  <a:outerShdw blurRad="38100" dist="38100" dir="2700000" algn="tl">
                    <a:srgbClr val="DDDDDD"/>
                  </a:outerShdw>
                </a:effectLst>
                <a:cs typeface="Chalkboard" charset="0"/>
              </a:rPr>
              <a:t>Plugin</a:t>
            </a:r>
          </a:p>
          <a:p>
            <a:r>
              <a:rPr lang="en-US" sz="1700" dirty="0">
                <a:effectLst>
                  <a:outerShdw blurRad="38100" dist="38100" dir="2700000" algn="tl">
                    <a:srgbClr val="DDDDDD"/>
                  </a:outerShdw>
                </a:effectLst>
                <a:cs typeface="Chalkboard" charset="0"/>
              </a:rPr>
              <a:t>Framework</a:t>
            </a:r>
          </a:p>
        </p:txBody>
      </p:sp>
      <p:grpSp>
        <p:nvGrpSpPr>
          <p:cNvPr id="70663" name="Group 7"/>
          <p:cNvGrpSpPr>
            <a:grpSpLocks/>
          </p:cNvGrpSpPr>
          <p:nvPr/>
        </p:nvGrpSpPr>
        <p:grpSpPr bwMode="auto">
          <a:xfrm>
            <a:off x="5750719" y="2277070"/>
            <a:ext cx="2187773" cy="625078"/>
            <a:chOff x="0" y="0"/>
            <a:chExt cx="1960" cy="560"/>
          </a:xfrm>
        </p:grpSpPr>
        <p:sp>
          <p:nvSpPr>
            <p:cNvPr id="70660" name="AutoShape 4"/>
            <p:cNvSpPr>
              <a:spLocks/>
            </p:cNvSpPr>
            <p:nvPr/>
          </p:nvSpPr>
          <p:spPr bwMode="auto">
            <a:xfrm>
              <a:off x="832" y="0"/>
              <a:ext cx="1048" cy="480"/>
            </a:xfrm>
            <a:prstGeom prst="roundRect">
              <a:avLst>
                <a:gd name="adj" fmla="val 25000"/>
              </a:avLst>
            </a:prstGeom>
            <a:solidFill>
              <a:srgbClr val="FDEADA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300">
                  <a:effectLst>
                    <a:outerShdw blurRad="38100" dist="38100" dir="2700000" algn="tl">
                      <a:srgbClr val="DDDDDD"/>
                    </a:outerShdw>
                  </a:effectLst>
                  <a:cs typeface="Chalkboard" charset="0"/>
                </a:rPr>
                <a:t>Hypervisor Plugins</a:t>
              </a:r>
            </a:p>
          </p:txBody>
        </p:sp>
        <p:sp>
          <p:nvSpPr>
            <p:cNvPr id="70661" name="AutoShape 5"/>
            <p:cNvSpPr>
              <a:spLocks/>
            </p:cNvSpPr>
            <p:nvPr/>
          </p:nvSpPr>
          <p:spPr bwMode="auto">
            <a:xfrm>
              <a:off x="912" y="80"/>
              <a:ext cx="1048" cy="480"/>
            </a:xfrm>
            <a:prstGeom prst="roundRect">
              <a:avLst>
                <a:gd name="adj" fmla="val 25000"/>
              </a:avLst>
            </a:prstGeom>
            <a:solidFill>
              <a:srgbClr val="FDEADA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300" dirty="0">
                  <a:effectLst>
                    <a:outerShdw blurRad="38100" dist="38100" dir="2700000" algn="tl">
                      <a:srgbClr val="DDDDDD"/>
                    </a:outerShdw>
                  </a:effectLst>
                  <a:cs typeface="Chalkboard" charset="0"/>
                </a:rPr>
                <a:t>Hypervisor Plugins</a:t>
              </a:r>
            </a:p>
          </p:txBody>
        </p:sp>
        <p:sp>
          <p:nvSpPr>
            <p:cNvPr id="70662" name="Line 6"/>
            <p:cNvSpPr>
              <a:spLocks noChangeShapeType="1"/>
            </p:cNvSpPr>
            <p:nvPr/>
          </p:nvSpPr>
          <p:spPr bwMode="auto">
            <a:xfrm rot="10800000" flipH="1">
              <a:off x="0" y="192"/>
              <a:ext cx="960" cy="304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70667" name="Group 11"/>
          <p:cNvGrpSpPr>
            <a:grpSpLocks/>
          </p:cNvGrpSpPr>
          <p:nvPr/>
        </p:nvGrpSpPr>
        <p:grpSpPr bwMode="auto">
          <a:xfrm>
            <a:off x="5777508" y="3116461"/>
            <a:ext cx="2187773" cy="991195"/>
            <a:chOff x="0" y="0"/>
            <a:chExt cx="1960" cy="888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70664" name="AutoShape 8"/>
            <p:cNvSpPr>
              <a:spLocks/>
            </p:cNvSpPr>
            <p:nvPr/>
          </p:nvSpPr>
          <p:spPr bwMode="auto">
            <a:xfrm>
              <a:off x="832" y="328"/>
              <a:ext cx="1048" cy="480"/>
            </a:xfrm>
            <a:prstGeom prst="roundRect">
              <a:avLst>
                <a:gd name="adj" fmla="val 25000"/>
              </a:avLst>
            </a:prstGeom>
            <a:grp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300">
                  <a:effectLst>
                    <a:outerShdw blurRad="38100" dist="38100" dir="2700000" algn="tl">
                      <a:srgbClr val="DDDDDD"/>
                    </a:outerShdw>
                  </a:effectLst>
                  <a:cs typeface="Chalkboard" charset="0"/>
                </a:rPr>
                <a:t>Network Plugins</a:t>
              </a:r>
            </a:p>
          </p:txBody>
        </p:sp>
        <p:sp>
          <p:nvSpPr>
            <p:cNvPr id="70665" name="AutoShape 9"/>
            <p:cNvSpPr>
              <a:spLocks/>
            </p:cNvSpPr>
            <p:nvPr/>
          </p:nvSpPr>
          <p:spPr bwMode="auto">
            <a:xfrm>
              <a:off x="912" y="408"/>
              <a:ext cx="1048" cy="480"/>
            </a:xfrm>
            <a:prstGeom prst="roundRect">
              <a:avLst>
                <a:gd name="adj" fmla="val 25000"/>
              </a:avLst>
            </a:prstGeom>
            <a:grp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300">
                  <a:effectLst>
                    <a:outerShdw blurRad="38100" dist="38100" dir="2700000" algn="tl">
                      <a:srgbClr val="DDDDDD"/>
                    </a:outerShdw>
                  </a:effectLst>
                  <a:cs typeface="Chalkboard" charset="0"/>
                </a:rPr>
                <a:t>Network Plugins</a:t>
              </a:r>
            </a:p>
          </p:txBody>
        </p:sp>
        <p:sp>
          <p:nvSpPr>
            <p:cNvPr id="70666" name="Line 10"/>
            <p:cNvSpPr>
              <a:spLocks noChangeShapeType="1"/>
            </p:cNvSpPr>
            <p:nvPr/>
          </p:nvSpPr>
          <p:spPr bwMode="auto">
            <a:xfrm>
              <a:off x="0" y="0"/>
              <a:ext cx="906" cy="634"/>
            </a:xfrm>
            <a:prstGeom prst="line">
              <a:avLst/>
            </a:prstGeom>
            <a:grpFill/>
            <a:ln w="25400" cap="flat">
              <a:solidFill>
                <a:schemeClr val="tx1"/>
              </a:solidFill>
              <a:prstDash val="solid"/>
              <a:miter lim="800000"/>
              <a:headEnd type="stealth" w="med" len="med"/>
              <a:tailEnd type="stealth" w="med" len="med"/>
            </a:ln>
            <a:extLst/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70671" name="Group 15"/>
          <p:cNvGrpSpPr>
            <a:grpSpLocks/>
          </p:cNvGrpSpPr>
          <p:nvPr/>
        </p:nvGrpSpPr>
        <p:grpSpPr bwMode="auto">
          <a:xfrm>
            <a:off x="5320978" y="3607594"/>
            <a:ext cx="2608585" cy="1482328"/>
            <a:chOff x="0" y="0"/>
            <a:chExt cx="2336" cy="1328"/>
          </a:xfrm>
        </p:grpSpPr>
        <p:sp>
          <p:nvSpPr>
            <p:cNvPr id="70668" name="AutoShape 12"/>
            <p:cNvSpPr>
              <a:spLocks/>
            </p:cNvSpPr>
            <p:nvPr/>
          </p:nvSpPr>
          <p:spPr bwMode="auto">
            <a:xfrm>
              <a:off x="1208" y="768"/>
              <a:ext cx="1048" cy="480"/>
            </a:xfrm>
            <a:prstGeom prst="roundRect">
              <a:avLst>
                <a:gd name="adj" fmla="val 25000"/>
              </a:avLst>
            </a:prstGeom>
            <a:solidFill>
              <a:srgbClr val="FDEADA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300">
                  <a:effectLst>
                    <a:outerShdw blurRad="38100" dist="38100" dir="2700000" algn="tl">
                      <a:srgbClr val="DDDDDD"/>
                    </a:outerShdw>
                  </a:effectLst>
                  <a:cs typeface="Chalkboard" charset="0"/>
                </a:rPr>
                <a:t>Allocator Plugins</a:t>
              </a:r>
            </a:p>
          </p:txBody>
        </p:sp>
        <p:sp>
          <p:nvSpPr>
            <p:cNvPr id="70669" name="AutoShape 13"/>
            <p:cNvSpPr>
              <a:spLocks/>
            </p:cNvSpPr>
            <p:nvPr/>
          </p:nvSpPr>
          <p:spPr bwMode="auto">
            <a:xfrm>
              <a:off x="1288" y="848"/>
              <a:ext cx="1048" cy="480"/>
            </a:xfrm>
            <a:prstGeom prst="roundRect">
              <a:avLst>
                <a:gd name="adj" fmla="val 25000"/>
              </a:avLst>
            </a:prstGeom>
            <a:solidFill>
              <a:srgbClr val="FDEADA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300">
                  <a:effectLst>
                    <a:outerShdw blurRad="38100" dist="38100" dir="2700000" algn="tl">
                      <a:srgbClr val="DDDDDD"/>
                    </a:outerShdw>
                  </a:effectLst>
                  <a:cs typeface="Chalkboard" charset="0"/>
                </a:rPr>
                <a:t>Allocator Plugins</a:t>
              </a:r>
            </a:p>
          </p:txBody>
        </p:sp>
        <p:sp>
          <p:nvSpPr>
            <p:cNvPr id="70670" name="Line 14"/>
            <p:cNvSpPr>
              <a:spLocks noChangeShapeType="1"/>
            </p:cNvSpPr>
            <p:nvPr/>
          </p:nvSpPr>
          <p:spPr bwMode="auto">
            <a:xfrm>
              <a:off x="128" y="0"/>
              <a:ext cx="1144" cy="100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20" name="Rectangle 13"/>
          <p:cNvSpPr>
            <a:spLocks/>
          </p:cNvSpPr>
          <p:nvPr/>
        </p:nvSpPr>
        <p:spPr bwMode="auto">
          <a:xfrm>
            <a:off x="7705205" y="1189955"/>
            <a:ext cx="936154" cy="13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>
              <a:buSzPct val="50000"/>
              <a:buFont typeface="Chalkboard" charset="0"/>
              <a:buChar char="•"/>
            </a:pPr>
            <a:r>
              <a:rPr lang="en-US" sz="1700" dirty="0">
                <a:cs typeface="Chalkboard" charset="0"/>
              </a:rPr>
              <a:t>XenServer</a:t>
            </a:r>
          </a:p>
          <a:p>
            <a:pPr algn="l">
              <a:buSzPct val="50000"/>
              <a:buFont typeface="Chalkboard" charset="0"/>
              <a:buChar char="•"/>
            </a:pPr>
            <a:r>
              <a:rPr lang="en-US" sz="1700" dirty="0" err="1">
                <a:cs typeface="Chalkboard" charset="0"/>
              </a:rPr>
              <a:t>VMWare</a:t>
            </a:r>
            <a:endParaRPr lang="en-US" sz="1700" dirty="0">
              <a:cs typeface="Chalkboard" charset="0"/>
            </a:endParaRPr>
          </a:p>
          <a:p>
            <a:pPr algn="l">
              <a:buSzPct val="50000"/>
              <a:buFont typeface="Chalkboard" charset="0"/>
              <a:buChar char="•"/>
            </a:pPr>
            <a:r>
              <a:rPr lang="en-US" sz="1700" dirty="0">
                <a:cs typeface="Chalkboard" charset="0"/>
              </a:rPr>
              <a:t>KVM</a:t>
            </a:r>
          </a:p>
          <a:p>
            <a:pPr algn="l">
              <a:buSzPct val="50000"/>
              <a:buFont typeface="Chalkboard" charset="0"/>
              <a:buChar char="•"/>
            </a:pPr>
            <a:r>
              <a:rPr lang="en-US" sz="1700" dirty="0" err="1">
                <a:cs typeface="Chalkboard" charset="0"/>
              </a:rPr>
              <a:t>OracleVM</a:t>
            </a:r>
            <a:endParaRPr lang="en-US" sz="1700" dirty="0">
              <a:cs typeface="Chalkboard" charset="0"/>
            </a:endParaRPr>
          </a:p>
          <a:p>
            <a:pPr algn="l"/>
            <a:endParaRPr lang="en-US" sz="1700" dirty="0">
              <a:cs typeface="Chalkboard" charset="0"/>
            </a:endParaRPr>
          </a:p>
        </p:txBody>
      </p:sp>
      <p:sp>
        <p:nvSpPr>
          <p:cNvPr id="22" name="Rectangle 15"/>
          <p:cNvSpPr>
            <a:spLocks/>
          </p:cNvSpPr>
          <p:nvPr/>
        </p:nvSpPr>
        <p:spPr bwMode="auto">
          <a:xfrm>
            <a:off x="7840228" y="4290715"/>
            <a:ext cx="1375172" cy="17323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>
              <a:buSzPct val="50000"/>
              <a:buFont typeface="Chalkboard" charset="0"/>
              <a:buChar char="•"/>
            </a:pPr>
            <a:r>
              <a:rPr lang="en-US" sz="1700" dirty="0">
                <a:cs typeface="Chalkboard" charset="0"/>
              </a:rPr>
              <a:t>Random</a:t>
            </a:r>
          </a:p>
          <a:p>
            <a:pPr algn="l">
              <a:buSzPct val="50000"/>
              <a:buFont typeface="Chalkboard" charset="0"/>
              <a:buChar char="•"/>
            </a:pPr>
            <a:r>
              <a:rPr lang="en-US" sz="1700" dirty="0">
                <a:cs typeface="Chalkboard" charset="0"/>
              </a:rPr>
              <a:t>User-concentrated</a:t>
            </a:r>
          </a:p>
          <a:p>
            <a:pPr algn="l">
              <a:buSzPct val="50000"/>
              <a:buFont typeface="Chalkboard" charset="0"/>
              <a:buChar char="•"/>
            </a:pPr>
            <a:r>
              <a:rPr lang="en-US" sz="1700" dirty="0">
                <a:cs typeface="Chalkboard" charset="0"/>
              </a:rPr>
              <a:t>Intel TXT</a:t>
            </a:r>
          </a:p>
          <a:p>
            <a:pPr algn="l">
              <a:buSzPct val="50000"/>
              <a:buFont typeface="Chalkboard" charset="0"/>
              <a:buChar char="•"/>
            </a:pPr>
            <a:r>
              <a:rPr lang="en-US" sz="1700" dirty="0">
                <a:cs typeface="Chalkboard" charset="0"/>
              </a:rPr>
              <a:t>Affinity</a:t>
            </a:r>
          </a:p>
          <a:p>
            <a:pPr algn="l"/>
            <a:endParaRPr lang="en-US" sz="1700" dirty="0">
              <a:cs typeface="Chalkboard" charset="0"/>
            </a:endParaRPr>
          </a:p>
        </p:txBody>
      </p:sp>
      <p:sp>
        <p:nvSpPr>
          <p:cNvPr id="23" name="Rectangle 14"/>
          <p:cNvSpPr>
            <a:spLocks/>
          </p:cNvSpPr>
          <p:nvPr/>
        </p:nvSpPr>
        <p:spPr bwMode="auto">
          <a:xfrm>
            <a:off x="7831336" y="2984822"/>
            <a:ext cx="872034" cy="13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>
              <a:buSzPct val="50000"/>
              <a:buFont typeface="Chalkboard" charset="0"/>
              <a:buChar char="•"/>
            </a:pPr>
            <a:r>
              <a:rPr lang="en-US" sz="1700" dirty="0" err="1">
                <a:cs typeface="Chalkboard" charset="0"/>
              </a:rPr>
              <a:t>Nicira</a:t>
            </a:r>
            <a:endParaRPr lang="en-US" sz="1700" dirty="0">
              <a:cs typeface="Chalkboard" charset="0"/>
            </a:endParaRPr>
          </a:p>
          <a:p>
            <a:pPr algn="l">
              <a:buSzPct val="50000"/>
              <a:buFont typeface="Chalkboard" charset="0"/>
              <a:buChar char="•"/>
            </a:pPr>
            <a:r>
              <a:rPr lang="en-US" sz="1700" dirty="0">
                <a:cs typeface="Chalkboard" charset="0"/>
              </a:rPr>
              <a:t>Netscaler</a:t>
            </a:r>
          </a:p>
          <a:p>
            <a:pPr algn="l">
              <a:buSzPct val="50000"/>
              <a:buFont typeface="Chalkboard" charset="0"/>
              <a:buChar char="•"/>
            </a:pPr>
            <a:r>
              <a:rPr lang="en-US" sz="1700" dirty="0">
                <a:cs typeface="Chalkboard" charset="0"/>
              </a:rPr>
              <a:t>Brocade</a:t>
            </a:r>
          </a:p>
          <a:p>
            <a:pPr algn="l">
              <a:buSzPct val="50000"/>
              <a:buFont typeface="Chalkboard" charset="0"/>
              <a:buChar char="•"/>
            </a:pPr>
            <a:r>
              <a:rPr lang="en-US" sz="1700" dirty="0" err="1">
                <a:cs typeface="Chalkboard" charset="0"/>
              </a:rPr>
              <a:t>MidoNet</a:t>
            </a:r>
            <a:endParaRPr lang="en-US" sz="1700" dirty="0">
              <a:cs typeface="Chalkboard" charset="0"/>
            </a:endParaRPr>
          </a:p>
          <a:p>
            <a:pPr algn="l"/>
            <a:endParaRPr lang="en-US" sz="1700" dirty="0"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4706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utoUpdateAnimBg="0"/>
      <p:bldP spid="22" grpId="0" autoUpdateAnimBg="0"/>
      <p:bldP spid="23" grpId="0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1"/>
          <p:cNvSpPr>
            <a:spLocks noGrp="1" noChangeArrowheads="1"/>
          </p:cNvSpPr>
          <p:nvPr>
            <p:ph type="title"/>
          </p:nvPr>
        </p:nvSpPr>
        <p:spPr>
          <a:xfrm>
            <a:off x="413484" y="101474"/>
            <a:ext cx="8229600" cy="1143000"/>
          </a:xfrm>
          <a:ln/>
        </p:spPr>
        <p:txBody>
          <a:bodyPr/>
          <a:lstStyle/>
          <a:p>
            <a:r>
              <a:rPr lang="en-US" dirty="0" smtClean="0"/>
              <a:t>CloudStack Orchestration</a:t>
            </a:r>
            <a:endParaRPr lang="en-US" dirty="0"/>
          </a:p>
        </p:txBody>
      </p:sp>
      <p:sp>
        <p:nvSpPr>
          <p:cNvPr id="70658" name="AutoShape 2"/>
          <p:cNvSpPr>
            <a:spLocks/>
          </p:cNvSpPr>
          <p:nvPr/>
        </p:nvSpPr>
        <p:spPr bwMode="auto">
          <a:xfrm>
            <a:off x="2582153" y="2117728"/>
            <a:ext cx="1382650" cy="2380743"/>
          </a:xfrm>
          <a:prstGeom prst="roundRect">
            <a:avLst>
              <a:gd name="adj" fmla="val 4931"/>
            </a:avLst>
          </a:prstGeom>
          <a:solidFill>
            <a:schemeClr val="tx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2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Chalkboard" charset="0"/>
              </a:rPr>
              <a:t>Orchestration </a:t>
            </a:r>
            <a:r>
              <a:rPr lang="en-US" sz="1200" dirty="0" smtClean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Chalkboard" charset="0"/>
              </a:rPr>
              <a:t>Core</a:t>
            </a:r>
            <a:endParaRPr lang="en-US" sz="1200" dirty="0">
              <a:solidFill>
                <a:schemeClr val="tx1"/>
              </a:solidFill>
              <a:effectLst>
                <a:outerShdw blurRad="38100" dist="38100" dir="2700000" algn="tl">
                  <a:srgbClr val="DDDDDD"/>
                </a:outerShdw>
              </a:effectLst>
              <a:ea typeface="ＭＳ Ｐゴシック" charset="0"/>
              <a:cs typeface="Chalkboard" charset="0"/>
            </a:endParaRPr>
          </a:p>
        </p:txBody>
      </p:sp>
      <p:sp>
        <p:nvSpPr>
          <p:cNvPr id="70659" name="AutoShape 3"/>
          <p:cNvSpPr>
            <a:spLocks/>
          </p:cNvSpPr>
          <p:nvPr/>
        </p:nvSpPr>
        <p:spPr bwMode="auto">
          <a:xfrm>
            <a:off x="3837454" y="2336080"/>
            <a:ext cx="595813" cy="704362"/>
          </a:xfrm>
          <a:prstGeom prst="roundRect">
            <a:avLst>
              <a:gd name="adj" fmla="val 15000"/>
            </a:avLst>
          </a:prstGeom>
          <a:solidFill>
            <a:schemeClr val="accent3">
              <a:lumMod val="40000"/>
              <a:lumOff val="6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200" dirty="0">
                <a:effectLst>
                  <a:outerShdw blurRad="38100" dist="38100" dir="2700000" algn="tl">
                    <a:srgbClr val="DDDDDD"/>
                  </a:outerShdw>
                </a:effectLst>
                <a:cs typeface="Chalkboard" charset="0"/>
              </a:rPr>
              <a:t>Plugin</a:t>
            </a:r>
          </a:p>
          <a:p>
            <a:r>
              <a:rPr lang="en-US" sz="1200" dirty="0">
                <a:effectLst>
                  <a:outerShdw blurRad="38100" dist="38100" dir="2700000" algn="tl">
                    <a:srgbClr val="DDDDDD"/>
                  </a:outerShdw>
                </a:effectLst>
                <a:cs typeface="Chalkboard" charset="0"/>
              </a:rPr>
              <a:t>Framework</a:t>
            </a:r>
          </a:p>
        </p:txBody>
      </p:sp>
      <p:grpSp>
        <p:nvGrpSpPr>
          <p:cNvPr id="70663" name="Group 7"/>
          <p:cNvGrpSpPr>
            <a:grpSpLocks/>
          </p:cNvGrpSpPr>
          <p:nvPr/>
        </p:nvGrpSpPr>
        <p:grpSpPr bwMode="auto">
          <a:xfrm>
            <a:off x="4410526" y="2040248"/>
            <a:ext cx="1114306" cy="493053"/>
            <a:chOff x="0" y="0"/>
            <a:chExt cx="1960" cy="560"/>
          </a:xfrm>
        </p:grpSpPr>
        <p:sp>
          <p:nvSpPr>
            <p:cNvPr id="70660" name="AutoShape 4"/>
            <p:cNvSpPr>
              <a:spLocks/>
            </p:cNvSpPr>
            <p:nvPr/>
          </p:nvSpPr>
          <p:spPr bwMode="auto">
            <a:xfrm>
              <a:off x="832" y="0"/>
              <a:ext cx="1048" cy="480"/>
            </a:xfrm>
            <a:prstGeom prst="roundRect">
              <a:avLst>
                <a:gd name="adj" fmla="val 25000"/>
              </a:avLst>
            </a:prstGeom>
            <a:solidFill>
              <a:srgbClr val="FDEADA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050">
                  <a:effectLst>
                    <a:outerShdw blurRad="38100" dist="38100" dir="2700000" algn="tl">
                      <a:srgbClr val="DDDDDD"/>
                    </a:outerShdw>
                  </a:effectLst>
                  <a:cs typeface="Chalkboard" charset="0"/>
                </a:rPr>
                <a:t>Hypervisor Plugins</a:t>
              </a:r>
            </a:p>
          </p:txBody>
        </p:sp>
        <p:sp>
          <p:nvSpPr>
            <p:cNvPr id="70661" name="AutoShape 5"/>
            <p:cNvSpPr>
              <a:spLocks/>
            </p:cNvSpPr>
            <p:nvPr/>
          </p:nvSpPr>
          <p:spPr bwMode="auto">
            <a:xfrm>
              <a:off x="912" y="80"/>
              <a:ext cx="1048" cy="480"/>
            </a:xfrm>
            <a:prstGeom prst="roundRect">
              <a:avLst>
                <a:gd name="adj" fmla="val 25000"/>
              </a:avLst>
            </a:prstGeom>
            <a:solidFill>
              <a:srgbClr val="FDEADA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050" dirty="0">
                  <a:effectLst>
                    <a:outerShdw blurRad="38100" dist="38100" dir="2700000" algn="tl">
                      <a:srgbClr val="DDDDDD"/>
                    </a:outerShdw>
                  </a:effectLst>
                  <a:cs typeface="Chalkboard" charset="0"/>
                </a:rPr>
                <a:t>Hypervisor Plugins</a:t>
              </a:r>
            </a:p>
          </p:txBody>
        </p:sp>
        <p:sp>
          <p:nvSpPr>
            <p:cNvPr id="70662" name="Line 6"/>
            <p:cNvSpPr>
              <a:spLocks noChangeShapeType="1"/>
            </p:cNvSpPr>
            <p:nvPr/>
          </p:nvSpPr>
          <p:spPr bwMode="auto">
            <a:xfrm rot="10800000" flipH="1">
              <a:off x="0" y="192"/>
              <a:ext cx="960" cy="304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sz="1200"/>
            </a:p>
          </p:txBody>
        </p:sp>
      </p:grpSp>
      <p:grpSp>
        <p:nvGrpSpPr>
          <p:cNvPr id="70667" name="Group 11"/>
          <p:cNvGrpSpPr>
            <a:grpSpLocks/>
          </p:cNvGrpSpPr>
          <p:nvPr/>
        </p:nvGrpSpPr>
        <p:grpSpPr bwMode="auto">
          <a:xfrm>
            <a:off x="4424171" y="2702348"/>
            <a:ext cx="1114306" cy="781841"/>
            <a:chOff x="0" y="0"/>
            <a:chExt cx="1960" cy="888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70664" name="AutoShape 8"/>
            <p:cNvSpPr>
              <a:spLocks/>
            </p:cNvSpPr>
            <p:nvPr/>
          </p:nvSpPr>
          <p:spPr bwMode="auto">
            <a:xfrm>
              <a:off x="832" y="328"/>
              <a:ext cx="1048" cy="480"/>
            </a:xfrm>
            <a:prstGeom prst="roundRect">
              <a:avLst>
                <a:gd name="adj" fmla="val 25000"/>
              </a:avLst>
            </a:prstGeom>
            <a:grp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050">
                  <a:effectLst>
                    <a:outerShdw blurRad="38100" dist="38100" dir="2700000" algn="tl">
                      <a:srgbClr val="DDDDDD"/>
                    </a:outerShdw>
                  </a:effectLst>
                  <a:cs typeface="Chalkboard" charset="0"/>
                </a:rPr>
                <a:t>Network Plugins</a:t>
              </a:r>
            </a:p>
          </p:txBody>
        </p:sp>
        <p:sp>
          <p:nvSpPr>
            <p:cNvPr id="70665" name="AutoShape 9"/>
            <p:cNvSpPr>
              <a:spLocks/>
            </p:cNvSpPr>
            <p:nvPr/>
          </p:nvSpPr>
          <p:spPr bwMode="auto">
            <a:xfrm>
              <a:off x="912" y="408"/>
              <a:ext cx="1048" cy="480"/>
            </a:xfrm>
            <a:prstGeom prst="roundRect">
              <a:avLst>
                <a:gd name="adj" fmla="val 25000"/>
              </a:avLst>
            </a:prstGeom>
            <a:grp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050">
                  <a:effectLst>
                    <a:outerShdw blurRad="38100" dist="38100" dir="2700000" algn="tl">
                      <a:srgbClr val="DDDDDD"/>
                    </a:outerShdw>
                  </a:effectLst>
                  <a:cs typeface="Chalkboard" charset="0"/>
                </a:rPr>
                <a:t>Network Plugins</a:t>
              </a:r>
            </a:p>
          </p:txBody>
        </p:sp>
        <p:sp>
          <p:nvSpPr>
            <p:cNvPr id="70666" name="Line 10"/>
            <p:cNvSpPr>
              <a:spLocks noChangeShapeType="1"/>
            </p:cNvSpPr>
            <p:nvPr/>
          </p:nvSpPr>
          <p:spPr bwMode="auto">
            <a:xfrm>
              <a:off x="0" y="0"/>
              <a:ext cx="906" cy="634"/>
            </a:xfrm>
            <a:prstGeom prst="line">
              <a:avLst/>
            </a:prstGeom>
            <a:grpFill/>
            <a:ln w="25400" cap="flat">
              <a:solidFill>
                <a:schemeClr val="tx1"/>
              </a:solidFill>
              <a:prstDash val="solid"/>
              <a:miter lim="800000"/>
              <a:headEnd type="stealth" w="med" len="med"/>
              <a:tailEnd type="stealth" w="med" len="med"/>
            </a:ln>
            <a:extLst/>
          </p:spPr>
          <p:txBody>
            <a:bodyPr lIns="0" tIns="0" rIns="0" bIns="0"/>
            <a:lstStyle/>
            <a:p>
              <a:endParaRPr lang="en-US" sz="1200"/>
            </a:p>
          </p:txBody>
        </p:sp>
      </p:grpSp>
      <p:grpSp>
        <p:nvGrpSpPr>
          <p:cNvPr id="70671" name="Group 15"/>
          <p:cNvGrpSpPr>
            <a:grpSpLocks/>
          </p:cNvGrpSpPr>
          <p:nvPr/>
        </p:nvGrpSpPr>
        <p:grpSpPr bwMode="auto">
          <a:xfrm>
            <a:off x="4191644" y="3089748"/>
            <a:ext cx="1328640" cy="1169241"/>
            <a:chOff x="0" y="0"/>
            <a:chExt cx="2336" cy="1328"/>
          </a:xfrm>
        </p:grpSpPr>
        <p:sp>
          <p:nvSpPr>
            <p:cNvPr id="70668" name="AutoShape 12"/>
            <p:cNvSpPr>
              <a:spLocks/>
            </p:cNvSpPr>
            <p:nvPr/>
          </p:nvSpPr>
          <p:spPr bwMode="auto">
            <a:xfrm>
              <a:off x="1208" y="768"/>
              <a:ext cx="1048" cy="480"/>
            </a:xfrm>
            <a:prstGeom prst="roundRect">
              <a:avLst>
                <a:gd name="adj" fmla="val 25000"/>
              </a:avLst>
            </a:prstGeom>
            <a:solidFill>
              <a:srgbClr val="FDEADA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050">
                  <a:effectLst>
                    <a:outerShdw blurRad="38100" dist="38100" dir="2700000" algn="tl">
                      <a:srgbClr val="DDDDDD"/>
                    </a:outerShdw>
                  </a:effectLst>
                  <a:cs typeface="Chalkboard" charset="0"/>
                </a:rPr>
                <a:t>Allocator Plugins</a:t>
              </a:r>
            </a:p>
          </p:txBody>
        </p:sp>
        <p:sp>
          <p:nvSpPr>
            <p:cNvPr id="70669" name="AutoShape 13"/>
            <p:cNvSpPr>
              <a:spLocks/>
            </p:cNvSpPr>
            <p:nvPr/>
          </p:nvSpPr>
          <p:spPr bwMode="auto">
            <a:xfrm>
              <a:off x="1288" y="848"/>
              <a:ext cx="1048" cy="480"/>
            </a:xfrm>
            <a:prstGeom prst="roundRect">
              <a:avLst>
                <a:gd name="adj" fmla="val 25000"/>
              </a:avLst>
            </a:prstGeom>
            <a:solidFill>
              <a:srgbClr val="FDEADA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050" dirty="0" smtClean="0">
                  <a:effectLst>
                    <a:outerShdw blurRad="38100" dist="38100" dir="2700000" algn="tl">
                      <a:srgbClr val="DDDDDD"/>
                    </a:outerShdw>
                  </a:effectLst>
                  <a:cs typeface="Chalkboard" charset="0"/>
                </a:rPr>
                <a:t>Storage Plugins</a:t>
              </a:r>
              <a:endParaRPr lang="en-US" sz="1050" dirty="0">
                <a:effectLst>
                  <a:outerShdw blurRad="38100" dist="38100" dir="2700000" algn="tl">
                    <a:srgbClr val="DDDDDD"/>
                  </a:outerShdw>
                </a:effectLst>
                <a:cs typeface="Chalkboard" charset="0"/>
              </a:endParaRPr>
            </a:p>
          </p:txBody>
        </p:sp>
        <p:sp>
          <p:nvSpPr>
            <p:cNvPr id="70670" name="Line 14"/>
            <p:cNvSpPr>
              <a:spLocks noChangeShapeType="1"/>
            </p:cNvSpPr>
            <p:nvPr/>
          </p:nvSpPr>
          <p:spPr bwMode="auto">
            <a:xfrm>
              <a:off x="128" y="0"/>
              <a:ext cx="1144" cy="100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sz="1200"/>
            </a:p>
          </p:txBody>
        </p:sp>
      </p:grpSp>
      <p:cxnSp>
        <p:nvCxnSpPr>
          <p:cNvPr id="21" name="Straight Arrow Connector 20"/>
          <p:cNvCxnSpPr/>
          <p:nvPr/>
        </p:nvCxnSpPr>
        <p:spPr>
          <a:xfrm>
            <a:off x="577825" y="3092397"/>
            <a:ext cx="597687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pic>
        <p:nvPicPr>
          <p:cNvPr id="24" name="Picture 25" descr="\\psf\Host\Users\eric\Graphic Tank\Citrix Icons_vd-09.pn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315645" y="2801313"/>
            <a:ext cx="265356" cy="505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ounded Rectangle 4"/>
          <p:cNvSpPr/>
          <p:nvPr/>
        </p:nvSpPr>
        <p:spPr>
          <a:xfrm>
            <a:off x="1175511" y="2783054"/>
            <a:ext cx="594513" cy="63675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API</a:t>
            </a:r>
          </a:p>
          <a:p>
            <a:pPr algn="ctr"/>
            <a:endParaRPr lang="en-US" sz="1200" dirty="0"/>
          </a:p>
        </p:txBody>
      </p:sp>
      <p:sp>
        <p:nvSpPr>
          <p:cNvPr id="28" name="Rounded Rectangle 27"/>
          <p:cNvSpPr/>
          <p:nvPr/>
        </p:nvSpPr>
        <p:spPr>
          <a:xfrm>
            <a:off x="1327911" y="2935454"/>
            <a:ext cx="594513" cy="63675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API</a:t>
            </a:r>
          </a:p>
          <a:p>
            <a:pPr algn="ctr"/>
            <a:endParaRPr lang="en-US" sz="1200" dirty="0"/>
          </a:p>
        </p:txBody>
      </p:sp>
      <p:sp>
        <p:nvSpPr>
          <p:cNvPr id="29" name="Rounded Rectangle 28"/>
          <p:cNvSpPr/>
          <p:nvPr/>
        </p:nvSpPr>
        <p:spPr>
          <a:xfrm>
            <a:off x="1480311" y="3087854"/>
            <a:ext cx="594513" cy="63675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API</a:t>
            </a:r>
          </a:p>
          <a:p>
            <a:pPr algn="ctr"/>
            <a:endParaRPr lang="en-US" sz="1200" dirty="0"/>
          </a:p>
        </p:txBody>
      </p:sp>
      <p:sp>
        <p:nvSpPr>
          <p:cNvPr id="39" name="Rounded Rectangle 38"/>
          <p:cNvSpPr/>
          <p:nvPr/>
        </p:nvSpPr>
        <p:spPr>
          <a:xfrm>
            <a:off x="6958493" y="3798381"/>
            <a:ext cx="1148489" cy="700090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Storage</a:t>
            </a:r>
          </a:p>
          <a:p>
            <a:pPr algn="ctr"/>
            <a:r>
              <a:rPr lang="en-US" sz="1400" dirty="0" smtClean="0"/>
              <a:t>Resource</a:t>
            </a:r>
            <a:endParaRPr lang="en-US" sz="1400" dirty="0"/>
          </a:p>
        </p:txBody>
      </p:sp>
      <p:sp>
        <p:nvSpPr>
          <p:cNvPr id="16" name="TextBox 15"/>
          <p:cNvSpPr txBox="1"/>
          <p:nvPr/>
        </p:nvSpPr>
        <p:spPr>
          <a:xfrm>
            <a:off x="6867531" y="4868064"/>
            <a:ext cx="2276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Helvetica Neue Medium"/>
                <a:cs typeface="Helvetica Neue Medium"/>
              </a:rPr>
              <a:t>Physical Resources 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7110893" y="3950781"/>
            <a:ext cx="1148489" cy="700090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Storage</a:t>
            </a:r>
          </a:p>
          <a:p>
            <a:pPr algn="ctr"/>
            <a:r>
              <a:rPr lang="en-US" sz="1400" dirty="0" smtClean="0"/>
              <a:t>Resource</a:t>
            </a:r>
            <a:endParaRPr lang="en-US" sz="1400" dirty="0"/>
          </a:p>
        </p:txBody>
      </p:sp>
      <p:grpSp>
        <p:nvGrpSpPr>
          <p:cNvPr id="35" name="Group 34"/>
          <p:cNvGrpSpPr/>
          <p:nvPr/>
        </p:nvGrpSpPr>
        <p:grpSpPr>
          <a:xfrm>
            <a:off x="6958493" y="2608010"/>
            <a:ext cx="1300889" cy="852490"/>
            <a:chOff x="6958493" y="2608010"/>
            <a:chExt cx="1300889" cy="852490"/>
          </a:xfrm>
        </p:grpSpPr>
        <p:sp>
          <p:nvSpPr>
            <p:cNvPr id="38" name="Rounded Rectangle 37"/>
            <p:cNvSpPr/>
            <p:nvPr/>
          </p:nvSpPr>
          <p:spPr>
            <a:xfrm>
              <a:off x="6958493" y="2608010"/>
              <a:ext cx="1148489" cy="700090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Network</a:t>
              </a:r>
            </a:p>
            <a:p>
              <a:pPr algn="ctr"/>
              <a:r>
                <a:rPr lang="en-US" sz="1400" dirty="0" smtClean="0"/>
                <a:t>Resource</a:t>
              </a:r>
              <a:endParaRPr lang="en-US" sz="1400" dirty="0"/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7110893" y="2760410"/>
              <a:ext cx="1148489" cy="700090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Network</a:t>
              </a:r>
            </a:p>
            <a:p>
              <a:pPr algn="ctr"/>
              <a:r>
                <a:rPr lang="en-US" sz="1400" dirty="0" smtClean="0"/>
                <a:t>Resource</a:t>
              </a:r>
              <a:endParaRPr lang="en-US" sz="1400" dirty="0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6958493" y="1417638"/>
            <a:ext cx="1300889" cy="852490"/>
            <a:chOff x="6958493" y="1417638"/>
            <a:chExt cx="1300889" cy="852490"/>
          </a:xfrm>
        </p:grpSpPr>
        <p:sp>
          <p:nvSpPr>
            <p:cNvPr id="15" name="Rounded Rectangle 14"/>
            <p:cNvSpPr/>
            <p:nvPr/>
          </p:nvSpPr>
          <p:spPr>
            <a:xfrm>
              <a:off x="6958493" y="1417638"/>
              <a:ext cx="1148489" cy="700090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Hypervisor</a:t>
              </a:r>
            </a:p>
            <a:p>
              <a:pPr algn="ctr"/>
              <a:r>
                <a:rPr lang="en-US" sz="1400" dirty="0" smtClean="0"/>
                <a:t>Resource</a:t>
              </a:r>
              <a:endParaRPr lang="en-US" sz="1400" dirty="0"/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7110893" y="1570038"/>
              <a:ext cx="1148489" cy="700090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Hypervisor</a:t>
              </a:r>
            </a:p>
            <a:p>
              <a:pPr algn="ctr"/>
              <a:r>
                <a:rPr lang="en-US" sz="1400" dirty="0" smtClean="0"/>
                <a:t>Resource</a:t>
              </a:r>
              <a:endParaRPr lang="en-US" sz="1400" dirty="0"/>
            </a:p>
          </p:txBody>
        </p:sp>
      </p:grpSp>
      <p:sp>
        <p:nvSpPr>
          <p:cNvPr id="51" name="AutoShape 12"/>
          <p:cNvSpPr>
            <a:spLocks/>
          </p:cNvSpPr>
          <p:nvPr/>
        </p:nvSpPr>
        <p:spPr bwMode="auto">
          <a:xfrm>
            <a:off x="4909507" y="4472246"/>
            <a:ext cx="596068" cy="422617"/>
          </a:xfrm>
          <a:prstGeom prst="roundRect">
            <a:avLst>
              <a:gd name="adj" fmla="val 25000"/>
            </a:avLst>
          </a:prstGeom>
          <a:solidFill>
            <a:srgbClr val="FDEAD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050">
                <a:effectLst>
                  <a:outerShdw blurRad="38100" dist="38100" dir="2700000" algn="tl">
                    <a:srgbClr val="DDDDDD"/>
                  </a:outerShdw>
                </a:effectLst>
                <a:cs typeface="Chalkboard" charset="0"/>
              </a:rPr>
              <a:t>Allocator Plugins</a:t>
            </a:r>
          </a:p>
        </p:txBody>
      </p:sp>
      <p:sp>
        <p:nvSpPr>
          <p:cNvPr id="52" name="AutoShape 13"/>
          <p:cNvSpPr>
            <a:spLocks/>
          </p:cNvSpPr>
          <p:nvPr/>
        </p:nvSpPr>
        <p:spPr bwMode="auto">
          <a:xfrm>
            <a:off x="4955008" y="4542682"/>
            <a:ext cx="596068" cy="422617"/>
          </a:xfrm>
          <a:prstGeom prst="roundRect">
            <a:avLst>
              <a:gd name="adj" fmla="val 25000"/>
            </a:avLst>
          </a:prstGeom>
          <a:solidFill>
            <a:srgbClr val="FDEAD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050" dirty="0" smtClean="0">
                <a:effectLst>
                  <a:outerShdw blurRad="38100" dist="38100" dir="2700000" algn="tl">
                    <a:srgbClr val="DDDDDD"/>
                  </a:outerShdw>
                </a:effectLst>
                <a:cs typeface="Chalkboard" charset="0"/>
              </a:rPr>
              <a:t>Allocator</a:t>
            </a:r>
          </a:p>
          <a:p>
            <a:r>
              <a:rPr lang="en-US" sz="1050" dirty="0" smtClean="0">
                <a:effectLst>
                  <a:outerShdw blurRad="38100" dist="38100" dir="2700000" algn="tl">
                    <a:srgbClr val="DDDDDD"/>
                  </a:outerShdw>
                </a:effectLst>
                <a:cs typeface="Chalkboard" charset="0"/>
              </a:rPr>
              <a:t>Plugins</a:t>
            </a:r>
            <a:endParaRPr lang="en-US" sz="1050" dirty="0">
              <a:effectLst>
                <a:outerShdw blurRad="38100" dist="38100" dir="2700000" algn="tl">
                  <a:srgbClr val="DDDDDD"/>
                </a:outerShdw>
              </a:effectLst>
              <a:cs typeface="Chalkboard" charset="0"/>
            </a:endParaRPr>
          </a:p>
        </p:txBody>
      </p:sp>
      <p:grpSp>
        <p:nvGrpSpPr>
          <p:cNvPr id="64" name="Group 63"/>
          <p:cNvGrpSpPr/>
          <p:nvPr/>
        </p:nvGrpSpPr>
        <p:grpSpPr>
          <a:xfrm>
            <a:off x="634761" y="3237968"/>
            <a:ext cx="266354" cy="246221"/>
            <a:chOff x="8207699" y="2234068"/>
            <a:chExt cx="266354" cy="246221"/>
          </a:xfrm>
        </p:grpSpPr>
        <p:sp>
          <p:nvSpPr>
            <p:cNvPr id="65" name="Oval 64"/>
            <p:cNvSpPr/>
            <p:nvPr/>
          </p:nvSpPr>
          <p:spPr>
            <a:xfrm>
              <a:off x="8207699" y="2234068"/>
              <a:ext cx="266354" cy="243605"/>
            </a:xfrm>
            <a:prstGeom prst="ellipse">
              <a:avLst/>
            </a:prstGeom>
            <a:noFill/>
            <a:ln>
              <a:prstDash val="sysDash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8207699" y="2234068"/>
              <a:ext cx="26635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American Typewriter"/>
                  <a:cs typeface="American Typewriter"/>
                </a:rPr>
                <a:t>1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74824" y="3306938"/>
            <a:ext cx="507329" cy="265271"/>
            <a:chOff x="2074824" y="3306938"/>
            <a:chExt cx="507329" cy="265271"/>
          </a:xfrm>
        </p:grpSpPr>
        <p:cxnSp>
          <p:nvCxnSpPr>
            <p:cNvPr id="7" name="Straight Arrow Connector 6"/>
            <p:cNvCxnSpPr>
              <a:endCxn id="70658" idx="1"/>
            </p:cNvCxnSpPr>
            <p:nvPr/>
          </p:nvCxnSpPr>
          <p:spPr>
            <a:xfrm>
              <a:off x="2074824" y="3306938"/>
              <a:ext cx="507329" cy="116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7" name="Group 66"/>
            <p:cNvGrpSpPr/>
            <p:nvPr/>
          </p:nvGrpSpPr>
          <p:grpSpPr>
            <a:xfrm>
              <a:off x="2142221" y="3325988"/>
              <a:ext cx="266354" cy="246221"/>
              <a:chOff x="8207699" y="2234068"/>
              <a:chExt cx="266354" cy="246221"/>
            </a:xfrm>
          </p:grpSpPr>
          <p:sp>
            <p:nvSpPr>
              <p:cNvPr id="68" name="Oval 67"/>
              <p:cNvSpPr/>
              <p:nvPr/>
            </p:nvSpPr>
            <p:spPr>
              <a:xfrm>
                <a:off x="8207699" y="2234068"/>
                <a:ext cx="266354" cy="243605"/>
              </a:xfrm>
              <a:prstGeom prst="ellipse">
                <a:avLst/>
              </a:prstGeom>
              <a:noFill/>
              <a:ln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TextBox 68"/>
              <p:cNvSpPr txBox="1"/>
              <p:nvPr/>
            </p:nvSpPr>
            <p:spPr>
              <a:xfrm>
                <a:off x="8207699" y="2234068"/>
                <a:ext cx="266354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" dirty="0">
                    <a:latin typeface="American Typewriter"/>
                    <a:cs typeface="American Typewriter"/>
                  </a:rPr>
                  <a:t>2</a:t>
                </a:r>
              </a:p>
            </p:txBody>
          </p:sp>
        </p:grpSp>
      </p:grpSp>
      <p:sp>
        <p:nvSpPr>
          <p:cNvPr id="53" name="Line 14"/>
          <p:cNvSpPr>
            <a:spLocks noChangeShapeType="1"/>
          </p:cNvSpPr>
          <p:nvPr/>
        </p:nvSpPr>
        <p:spPr bwMode="auto">
          <a:xfrm>
            <a:off x="4080514" y="3061572"/>
            <a:ext cx="865394" cy="1621102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stealth" w="med" len="med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200"/>
          </a:p>
        </p:txBody>
      </p:sp>
      <p:grpSp>
        <p:nvGrpSpPr>
          <p:cNvPr id="37" name="Group 36"/>
          <p:cNvGrpSpPr/>
          <p:nvPr/>
        </p:nvGrpSpPr>
        <p:grpSpPr>
          <a:xfrm>
            <a:off x="4264446" y="3260554"/>
            <a:ext cx="709010" cy="1170365"/>
            <a:chOff x="4264446" y="3260554"/>
            <a:chExt cx="709010" cy="1170365"/>
          </a:xfrm>
        </p:grpSpPr>
        <p:cxnSp>
          <p:nvCxnSpPr>
            <p:cNvPr id="54" name="Straight Arrow Connector 53"/>
            <p:cNvCxnSpPr/>
            <p:nvPr/>
          </p:nvCxnSpPr>
          <p:spPr>
            <a:xfrm>
              <a:off x="4264446" y="3260554"/>
              <a:ext cx="709010" cy="1170365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0" name="Group 69"/>
            <p:cNvGrpSpPr/>
            <p:nvPr/>
          </p:nvGrpSpPr>
          <p:grpSpPr>
            <a:xfrm>
              <a:off x="4264446" y="3838599"/>
              <a:ext cx="266354" cy="246221"/>
              <a:chOff x="8207699" y="2234068"/>
              <a:chExt cx="266354" cy="246221"/>
            </a:xfrm>
          </p:grpSpPr>
          <p:sp>
            <p:nvSpPr>
              <p:cNvPr id="71" name="Oval 70"/>
              <p:cNvSpPr/>
              <p:nvPr/>
            </p:nvSpPr>
            <p:spPr>
              <a:xfrm>
                <a:off x="8207699" y="2234068"/>
                <a:ext cx="266354" cy="243605"/>
              </a:xfrm>
              <a:prstGeom prst="ellipse">
                <a:avLst/>
              </a:prstGeom>
              <a:noFill/>
              <a:ln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TextBox 71"/>
              <p:cNvSpPr txBox="1"/>
              <p:nvPr/>
            </p:nvSpPr>
            <p:spPr>
              <a:xfrm>
                <a:off x="8207699" y="2234068"/>
                <a:ext cx="266354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" dirty="0">
                    <a:latin typeface="American Typewriter"/>
                    <a:cs typeface="American Typewriter"/>
                  </a:rPr>
                  <a:t>3</a:t>
                </a:r>
              </a:p>
            </p:txBody>
          </p:sp>
        </p:grpSp>
      </p:grpSp>
      <p:grpSp>
        <p:nvGrpSpPr>
          <p:cNvPr id="32" name="Group 31"/>
          <p:cNvGrpSpPr/>
          <p:nvPr/>
        </p:nvGrpSpPr>
        <p:grpSpPr>
          <a:xfrm>
            <a:off x="4300090" y="1917137"/>
            <a:ext cx="578625" cy="292158"/>
            <a:chOff x="4300090" y="1917137"/>
            <a:chExt cx="578625" cy="292158"/>
          </a:xfrm>
        </p:grpSpPr>
        <p:cxnSp>
          <p:nvCxnSpPr>
            <p:cNvPr id="10" name="Straight Arrow Connector 9"/>
            <p:cNvCxnSpPr/>
            <p:nvPr/>
          </p:nvCxnSpPr>
          <p:spPr>
            <a:xfrm flipV="1">
              <a:off x="4410526" y="2040248"/>
              <a:ext cx="468189" cy="16904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3" name="Group 72"/>
            <p:cNvGrpSpPr/>
            <p:nvPr/>
          </p:nvGrpSpPr>
          <p:grpSpPr>
            <a:xfrm>
              <a:off x="4300090" y="1917137"/>
              <a:ext cx="266354" cy="246221"/>
              <a:chOff x="8207699" y="2234068"/>
              <a:chExt cx="266354" cy="246221"/>
            </a:xfrm>
          </p:grpSpPr>
          <p:sp>
            <p:nvSpPr>
              <p:cNvPr id="74" name="Oval 73"/>
              <p:cNvSpPr/>
              <p:nvPr/>
            </p:nvSpPr>
            <p:spPr>
              <a:xfrm>
                <a:off x="8207699" y="2234068"/>
                <a:ext cx="266354" cy="243605"/>
              </a:xfrm>
              <a:prstGeom prst="ellipse">
                <a:avLst/>
              </a:prstGeom>
              <a:noFill/>
              <a:ln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TextBox 74"/>
              <p:cNvSpPr txBox="1"/>
              <p:nvPr/>
            </p:nvSpPr>
            <p:spPr>
              <a:xfrm>
                <a:off x="8207699" y="2234068"/>
                <a:ext cx="266354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" dirty="0">
                    <a:latin typeface="American Typewriter"/>
                    <a:cs typeface="American Typewriter"/>
                  </a:rPr>
                  <a:t>4</a:t>
                </a:r>
              </a:p>
            </p:txBody>
          </p:sp>
        </p:grpSp>
      </p:grpSp>
      <p:grpSp>
        <p:nvGrpSpPr>
          <p:cNvPr id="33" name="Group 32"/>
          <p:cNvGrpSpPr/>
          <p:nvPr/>
        </p:nvGrpSpPr>
        <p:grpSpPr>
          <a:xfrm>
            <a:off x="5524832" y="1767683"/>
            <a:ext cx="1433661" cy="554310"/>
            <a:chOff x="5524832" y="1767683"/>
            <a:chExt cx="1433661" cy="554310"/>
          </a:xfrm>
        </p:grpSpPr>
        <p:cxnSp>
          <p:nvCxnSpPr>
            <p:cNvPr id="18" name="Straight Arrow Connector 17"/>
            <p:cNvCxnSpPr>
              <a:stCxn id="70661" idx="3"/>
              <a:endCxn id="15" idx="1"/>
            </p:cNvCxnSpPr>
            <p:nvPr/>
          </p:nvCxnSpPr>
          <p:spPr>
            <a:xfrm flipV="1">
              <a:off x="5524832" y="1767683"/>
              <a:ext cx="1433661" cy="55431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6" name="Group 75"/>
            <p:cNvGrpSpPr/>
            <p:nvPr/>
          </p:nvGrpSpPr>
          <p:grpSpPr>
            <a:xfrm>
              <a:off x="6033360" y="1805261"/>
              <a:ext cx="266354" cy="246221"/>
              <a:chOff x="8207699" y="2234068"/>
              <a:chExt cx="266354" cy="246221"/>
            </a:xfrm>
          </p:grpSpPr>
          <p:sp>
            <p:nvSpPr>
              <p:cNvPr id="77" name="Oval 76"/>
              <p:cNvSpPr/>
              <p:nvPr/>
            </p:nvSpPr>
            <p:spPr>
              <a:xfrm>
                <a:off x="8207699" y="2234068"/>
                <a:ext cx="266354" cy="243605"/>
              </a:xfrm>
              <a:prstGeom prst="ellipse">
                <a:avLst/>
              </a:prstGeom>
              <a:noFill/>
              <a:ln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TextBox 77"/>
              <p:cNvSpPr txBox="1"/>
              <p:nvPr/>
            </p:nvSpPr>
            <p:spPr>
              <a:xfrm>
                <a:off x="8207699" y="2234068"/>
                <a:ext cx="266354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" dirty="0">
                    <a:latin typeface="American Typewriter"/>
                    <a:cs typeface="American Typewriter"/>
                  </a:rPr>
                  <a:t>5</a:t>
                </a:r>
              </a:p>
            </p:txBody>
          </p:sp>
        </p:grpSp>
      </p:grpSp>
      <p:grpSp>
        <p:nvGrpSpPr>
          <p:cNvPr id="47" name="Group 46"/>
          <p:cNvGrpSpPr/>
          <p:nvPr/>
        </p:nvGrpSpPr>
        <p:grpSpPr>
          <a:xfrm>
            <a:off x="4607468" y="2608010"/>
            <a:ext cx="386468" cy="383126"/>
            <a:chOff x="4607468" y="2608010"/>
            <a:chExt cx="386468" cy="383126"/>
          </a:xfrm>
        </p:grpSpPr>
        <p:cxnSp>
          <p:nvCxnSpPr>
            <p:cNvPr id="12" name="Straight Arrow Connector 11"/>
            <p:cNvCxnSpPr/>
            <p:nvPr/>
          </p:nvCxnSpPr>
          <p:spPr>
            <a:xfrm>
              <a:off x="4607468" y="2702348"/>
              <a:ext cx="321551" cy="2887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9" name="Group 78"/>
            <p:cNvGrpSpPr/>
            <p:nvPr/>
          </p:nvGrpSpPr>
          <p:grpSpPr>
            <a:xfrm>
              <a:off x="4727582" y="2608010"/>
              <a:ext cx="266354" cy="246221"/>
              <a:chOff x="8207699" y="2234068"/>
              <a:chExt cx="266354" cy="246221"/>
            </a:xfrm>
          </p:grpSpPr>
          <p:sp>
            <p:nvSpPr>
              <p:cNvPr id="80" name="Oval 79"/>
              <p:cNvSpPr/>
              <p:nvPr/>
            </p:nvSpPr>
            <p:spPr>
              <a:xfrm>
                <a:off x="8207699" y="2234068"/>
                <a:ext cx="266354" cy="243605"/>
              </a:xfrm>
              <a:prstGeom prst="ellipse">
                <a:avLst/>
              </a:prstGeom>
              <a:noFill/>
              <a:ln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8207699" y="2234068"/>
                <a:ext cx="266354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" dirty="0">
                    <a:latin typeface="American Typewriter"/>
                    <a:cs typeface="American Typewriter"/>
                  </a:rPr>
                  <a:t>6</a:t>
                </a:r>
              </a:p>
            </p:txBody>
          </p:sp>
        </p:grpSp>
      </p:grpSp>
      <p:grpSp>
        <p:nvGrpSpPr>
          <p:cNvPr id="55" name="Group 54"/>
          <p:cNvGrpSpPr/>
          <p:nvPr/>
        </p:nvGrpSpPr>
        <p:grpSpPr>
          <a:xfrm>
            <a:off x="5520284" y="2938461"/>
            <a:ext cx="1438209" cy="255048"/>
            <a:chOff x="5520284" y="2938461"/>
            <a:chExt cx="1438209" cy="255048"/>
          </a:xfrm>
        </p:grpSpPr>
        <p:cxnSp>
          <p:nvCxnSpPr>
            <p:cNvPr id="48" name="Straight Arrow Connector 47"/>
            <p:cNvCxnSpPr>
              <a:endCxn id="38" idx="1"/>
            </p:cNvCxnSpPr>
            <p:nvPr/>
          </p:nvCxnSpPr>
          <p:spPr>
            <a:xfrm flipV="1">
              <a:off x="5520284" y="2958055"/>
              <a:ext cx="1438209" cy="23545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2" name="Group 81"/>
            <p:cNvGrpSpPr/>
            <p:nvPr/>
          </p:nvGrpSpPr>
          <p:grpSpPr>
            <a:xfrm>
              <a:off x="6033360" y="2938461"/>
              <a:ext cx="266354" cy="246221"/>
              <a:chOff x="8207699" y="2234068"/>
              <a:chExt cx="266354" cy="246221"/>
            </a:xfrm>
          </p:grpSpPr>
          <p:sp>
            <p:nvSpPr>
              <p:cNvPr id="83" name="Oval 82"/>
              <p:cNvSpPr/>
              <p:nvPr/>
            </p:nvSpPr>
            <p:spPr>
              <a:xfrm>
                <a:off x="8207699" y="2234068"/>
                <a:ext cx="266354" cy="243605"/>
              </a:xfrm>
              <a:prstGeom prst="ellipse">
                <a:avLst/>
              </a:prstGeom>
              <a:noFill/>
              <a:ln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TextBox 83"/>
              <p:cNvSpPr txBox="1"/>
              <p:nvPr/>
            </p:nvSpPr>
            <p:spPr>
              <a:xfrm>
                <a:off x="8207699" y="2234068"/>
                <a:ext cx="266354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" dirty="0">
                    <a:latin typeface="American Typewriter"/>
                    <a:cs typeface="American Typewriter"/>
                  </a:rPr>
                  <a:t>7</a:t>
                </a:r>
              </a:p>
            </p:txBody>
          </p:sp>
        </p:grpSp>
      </p:grpSp>
      <p:grpSp>
        <p:nvGrpSpPr>
          <p:cNvPr id="46" name="Group 45"/>
          <p:cNvGrpSpPr/>
          <p:nvPr/>
        </p:nvGrpSpPr>
        <p:grpSpPr>
          <a:xfrm>
            <a:off x="4433267" y="3092397"/>
            <a:ext cx="509397" cy="632212"/>
            <a:chOff x="4433267" y="3092397"/>
            <a:chExt cx="509397" cy="632212"/>
          </a:xfrm>
        </p:grpSpPr>
        <p:cxnSp>
          <p:nvCxnSpPr>
            <p:cNvPr id="14" name="Straight Arrow Connector 13"/>
            <p:cNvCxnSpPr/>
            <p:nvPr/>
          </p:nvCxnSpPr>
          <p:spPr>
            <a:xfrm>
              <a:off x="4433267" y="3092397"/>
              <a:ext cx="509397" cy="63221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5" name="Group 84"/>
            <p:cNvGrpSpPr/>
            <p:nvPr/>
          </p:nvGrpSpPr>
          <p:grpSpPr>
            <a:xfrm>
              <a:off x="4670274" y="3337389"/>
              <a:ext cx="266354" cy="246221"/>
              <a:chOff x="8207699" y="2234068"/>
              <a:chExt cx="266354" cy="246221"/>
            </a:xfrm>
          </p:grpSpPr>
          <p:sp>
            <p:nvSpPr>
              <p:cNvPr id="86" name="Oval 85"/>
              <p:cNvSpPr/>
              <p:nvPr/>
            </p:nvSpPr>
            <p:spPr>
              <a:xfrm>
                <a:off x="8207699" y="2234068"/>
                <a:ext cx="266354" cy="243605"/>
              </a:xfrm>
              <a:prstGeom prst="ellipse">
                <a:avLst/>
              </a:prstGeom>
              <a:noFill/>
              <a:ln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8207699" y="2234068"/>
                <a:ext cx="266354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" dirty="0">
                    <a:latin typeface="American Typewriter"/>
                    <a:cs typeface="American Typewriter"/>
                  </a:rPr>
                  <a:t>8</a:t>
                </a:r>
              </a:p>
            </p:txBody>
          </p:sp>
        </p:grpSp>
      </p:grpSp>
      <p:grpSp>
        <p:nvGrpSpPr>
          <p:cNvPr id="40" name="Group 39"/>
          <p:cNvGrpSpPr/>
          <p:nvPr/>
        </p:nvGrpSpPr>
        <p:grpSpPr>
          <a:xfrm>
            <a:off x="5520284" y="3824556"/>
            <a:ext cx="1438209" cy="323870"/>
            <a:chOff x="5520284" y="3824556"/>
            <a:chExt cx="1438209" cy="323870"/>
          </a:xfrm>
        </p:grpSpPr>
        <p:cxnSp>
          <p:nvCxnSpPr>
            <p:cNvPr id="49" name="Straight Arrow Connector 48"/>
            <p:cNvCxnSpPr>
              <a:endCxn id="39" idx="1"/>
            </p:cNvCxnSpPr>
            <p:nvPr/>
          </p:nvCxnSpPr>
          <p:spPr>
            <a:xfrm>
              <a:off x="5520284" y="3961710"/>
              <a:ext cx="1438209" cy="18671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8" name="Group 87"/>
            <p:cNvGrpSpPr/>
            <p:nvPr/>
          </p:nvGrpSpPr>
          <p:grpSpPr>
            <a:xfrm>
              <a:off x="5767006" y="3824556"/>
              <a:ext cx="266354" cy="246221"/>
              <a:chOff x="8207699" y="2234068"/>
              <a:chExt cx="266354" cy="246221"/>
            </a:xfrm>
          </p:grpSpPr>
          <p:sp>
            <p:nvSpPr>
              <p:cNvPr id="89" name="Oval 88"/>
              <p:cNvSpPr/>
              <p:nvPr/>
            </p:nvSpPr>
            <p:spPr>
              <a:xfrm>
                <a:off x="8207699" y="2234068"/>
                <a:ext cx="266354" cy="243605"/>
              </a:xfrm>
              <a:prstGeom prst="ellipse">
                <a:avLst/>
              </a:prstGeom>
              <a:noFill/>
              <a:ln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TextBox 89"/>
              <p:cNvSpPr txBox="1"/>
              <p:nvPr/>
            </p:nvSpPr>
            <p:spPr>
              <a:xfrm>
                <a:off x="8207699" y="2234068"/>
                <a:ext cx="266354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" dirty="0">
                    <a:latin typeface="American Typewriter"/>
                    <a:cs typeface="American Typewriter"/>
                  </a:rPr>
                  <a:t>9</a:t>
                </a:r>
              </a:p>
            </p:txBody>
          </p:sp>
        </p:grpSp>
      </p:grpSp>
      <p:sp>
        <p:nvSpPr>
          <p:cNvPr id="56" name="TextBox 55"/>
          <p:cNvSpPr txBox="1"/>
          <p:nvPr/>
        </p:nvSpPr>
        <p:spPr>
          <a:xfrm>
            <a:off x="1006688" y="5827059"/>
            <a:ext cx="6853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Helvetica Neue Medium"/>
                <a:cs typeface="Helvetica Neue Medium"/>
              </a:rPr>
              <a:t>Orchestration steps can be executed in parallel or in sequence</a:t>
            </a:r>
          </a:p>
        </p:txBody>
      </p:sp>
    </p:spTree>
    <p:extLst>
      <p:ext uri="{BB962C8B-B14F-4D97-AF65-F5344CB8AC3E}">
        <p14:creationId xmlns:p14="http://schemas.microsoft.com/office/powerpoint/2010/main" val="2494731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1" grpId="0" animBg="1"/>
      <p:bldP spid="5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 smtClean="0"/>
              <a:t>CloudStack and SDN</a:t>
            </a:r>
            <a:endParaRPr lang="en-US" dirty="0"/>
          </a:p>
        </p:txBody>
      </p:sp>
      <p:sp>
        <p:nvSpPr>
          <p:cNvPr id="70658" name="AutoShape 2"/>
          <p:cNvSpPr>
            <a:spLocks/>
          </p:cNvSpPr>
          <p:nvPr/>
        </p:nvSpPr>
        <p:spPr bwMode="auto">
          <a:xfrm>
            <a:off x="2582153" y="2117728"/>
            <a:ext cx="1382650" cy="2380743"/>
          </a:xfrm>
          <a:prstGeom prst="roundRect">
            <a:avLst>
              <a:gd name="adj" fmla="val 4931"/>
            </a:avLst>
          </a:prstGeom>
          <a:solidFill>
            <a:schemeClr val="tx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2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Chalkboard" charset="0"/>
              </a:rPr>
              <a:t>Orchestration </a:t>
            </a:r>
            <a:r>
              <a:rPr lang="en-US" sz="1200" dirty="0" smtClean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Chalkboard" charset="0"/>
              </a:rPr>
              <a:t>core</a:t>
            </a:r>
            <a:endParaRPr lang="en-US" sz="1200" dirty="0">
              <a:solidFill>
                <a:schemeClr val="tx1"/>
              </a:solidFill>
              <a:effectLst>
                <a:outerShdw blurRad="38100" dist="38100" dir="2700000" algn="tl">
                  <a:srgbClr val="DDDDDD"/>
                </a:outerShdw>
              </a:effectLst>
              <a:ea typeface="ＭＳ Ｐゴシック" charset="0"/>
              <a:cs typeface="Chalkboard" charset="0"/>
            </a:endParaRPr>
          </a:p>
        </p:txBody>
      </p:sp>
      <p:sp>
        <p:nvSpPr>
          <p:cNvPr id="70659" name="AutoShape 3"/>
          <p:cNvSpPr>
            <a:spLocks/>
          </p:cNvSpPr>
          <p:nvPr/>
        </p:nvSpPr>
        <p:spPr bwMode="auto">
          <a:xfrm>
            <a:off x="3837454" y="2336080"/>
            <a:ext cx="595813" cy="704362"/>
          </a:xfrm>
          <a:prstGeom prst="roundRect">
            <a:avLst>
              <a:gd name="adj" fmla="val 15000"/>
            </a:avLst>
          </a:prstGeom>
          <a:solidFill>
            <a:schemeClr val="accent3">
              <a:lumMod val="40000"/>
              <a:lumOff val="6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200" dirty="0">
                <a:effectLst>
                  <a:outerShdw blurRad="38100" dist="38100" dir="2700000" algn="tl">
                    <a:srgbClr val="DDDDDD"/>
                  </a:outerShdw>
                </a:effectLst>
                <a:cs typeface="Chalkboard" charset="0"/>
              </a:rPr>
              <a:t>Plugin</a:t>
            </a:r>
          </a:p>
          <a:p>
            <a:r>
              <a:rPr lang="en-US" sz="1200" dirty="0">
                <a:effectLst>
                  <a:outerShdw blurRad="38100" dist="38100" dir="2700000" algn="tl">
                    <a:srgbClr val="DDDDDD"/>
                  </a:outerShdw>
                </a:effectLst>
                <a:cs typeface="Chalkboard" charset="0"/>
              </a:rPr>
              <a:t>Framework</a:t>
            </a:r>
          </a:p>
        </p:txBody>
      </p:sp>
      <p:grpSp>
        <p:nvGrpSpPr>
          <p:cNvPr id="70663" name="Group 7"/>
          <p:cNvGrpSpPr>
            <a:grpSpLocks/>
          </p:cNvGrpSpPr>
          <p:nvPr/>
        </p:nvGrpSpPr>
        <p:grpSpPr bwMode="auto">
          <a:xfrm>
            <a:off x="4410526" y="2040248"/>
            <a:ext cx="1114306" cy="493053"/>
            <a:chOff x="0" y="0"/>
            <a:chExt cx="1960" cy="560"/>
          </a:xfrm>
        </p:grpSpPr>
        <p:sp>
          <p:nvSpPr>
            <p:cNvPr id="70660" name="AutoShape 4"/>
            <p:cNvSpPr>
              <a:spLocks/>
            </p:cNvSpPr>
            <p:nvPr/>
          </p:nvSpPr>
          <p:spPr bwMode="auto">
            <a:xfrm>
              <a:off x="832" y="0"/>
              <a:ext cx="1048" cy="480"/>
            </a:xfrm>
            <a:prstGeom prst="roundRect">
              <a:avLst>
                <a:gd name="adj" fmla="val 25000"/>
              </a:avLst>
            </a:prstGeom>
            <a:solidFill>
              <a:srgbClr val="FDEADA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050">
                  <a:effectLst>
                    <a:outerShdw blurRad="38100" dist="38100" dir="2700000" algn="tl">
                      <a:srgbClr val="DDDDDD"/>
                    </a:outerShdw>
                  </a:effectLst>
                  <a:cs typeface="Chalkboard" charset="0"/>
                </a:rPr>
                <a:t>Hypervisor Plugins</a:t>
              </a:r>
            </a:p>
          </p:txBody>
        </p:sp>
        <p:sp>
          <p:nvSpPr>
            <p:cNvPr id="70661" name="AutoShape 5"/>
            <p:cNvSpPr>
              <a:spLocks/>
            </p:cNvSpPr>
            <p:nvPr/>
          </p:nvSpPr>
          <p:spPr bwMode="auto">
            <a:xfrm>
              <a:off x="912" y="80"/>
              <a:ext cx="1048" cy="480"/>
            </a:xfrm>
            <a:prstGeom prst="roundRect">
              <a:avLst>
                <a:gd name="adj" fmla="val 25000"/>
              </a:avLst>
            </a:prstGeom>
            <a:solidFill>
              <a:srgbClr val="FDEADA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050" dirty="0">
                  <a:effectLst>
                    <a:outerShdw blurRad="38100" dist="38100" dir="2700000" algn="tl">
                      <a:srgbClr val="DDDDDD"/>
                    </a:outerShdw>
                  </a:effectLst>
                  <a:cs typeface="Chalkboard" charset="0"/>
                </a:rPr>
                <a:t>Hypervisor Plugins</a:t>
              </a:r>
            </a:p>
          </p:txBody>
        </p:sp>
        <p:sp>
          <p:nvSpPr>
            <p:cNvPr id="70662" name="Line 6"/>
            <p:cNvSpPr>
              <a:spLocks noChangeShapeType="1"/>
            </p:cNvSpPr>
            <p:nvPr/>
          </p:nvSpPr>
          <p:spPr bwMode="auto">
            <a:xfrm rot="10800000" flipH="1">
              <a:off x="0" y="192"/>
              <a:ext cx="960" cy="304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sz="1200"/>
            </a:p>
          </p:txBody>
        </p:sp>
      </p:grpSp>
      <p:grpSp>
        <p:nvGrpSpPr>
          <p:cNvPr id="70667" name="Group 11"/>
          <p:cNvGrpSpPr>
            <a:grpSpLocks/>
          </p:cNvGrpSpPr>
          <p:nvPr/>
        </p:nvGrpSpPr>
        <p:grpSpPr bwMode="auto">
          <a:xfrm>
            <a:off x="4424171" y="2702348"/>
            <a:ext cx="1114306" cy="781841"/>
            <a:chOff x="0" y="0"/>
            <a:chExt cx="1960" cy="888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70664" name="AutoShape 8"/>
            <p:cNvSpPr>
              <a:spLocks/>
            </p:cNvSpPr>
            <p:nvPr/>
          </p:nvSpPr>
          <p:spPr bwMode="auto">
            <a:xfrm>
              <a:off x="832" y="328"/>
              <a:ext cx="1048" cy="480"/>
            </a:xfrm>
            <a:prstGeom prst="roundRect">
              <a:avLst>
                <a:gd name="adj" fmla="val 25000"/>
              </a:avLst>
            </a:prstGeom>
            <a:grp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050">
                  <a:effectLst>
                    <a:outerShdw blurRad="38100" dist="38100" dir="2700000" algn="tl">
                      <a:srgbClr val="DDDDDD"/>
                    </a:outerShdw>
                  </a:effectLst>
                  <a:cs typeface="Chalkboard" charset="0"/>
                </a:rPr>
                <a:t>Network Plugins</a:t>
              </a:r>
            </a:p>
          </p:txBody>
        </p:sp>
        <p:sp>
          <p:nvSpPr>
            <p:cNvPr id="70665" name="AutoShape 9"/>
            <p:cNvSpPr>
              <a:spLocks/>
            </p:cNvSpPr>
            <p:nvPr/>
          </p:nvSpPr>
          <p:spPr bwMode="auto">
            <a:xfrm>
              <a:off x="912" y="408"/>
              <a:ext cx="1048" cy="480"/>
            </a:xfrm>
            <a:prstGeom prst="roundRect">
              <a:avLst>
                <a:gd name="adj" fmla="val 25000"/>
              </a:avLst>
            </a:prstGeom>
            <a:grp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050">
                  <a:effectLst>
                    <a:outerShdw blurRad="38100" dist="38100" dir="2700000" algn="tl">
                      <a:srgbClr val="DDDDDD"/>
                    </a:outerShdw>
                  </a:effectLst>
                  <a:cs typeface="Chalkboard" charset="0"/>
                </a:rPr>
                <a:t>Network Plugins</a:t>
              </a:r>
            </a:p>
          </p:txBody>
        </p:sp>
        <p:sp>
          <p:nvSpPr>
            <p:cNvPr id="70666" name="Line 10"/>
            <p:cNvSpPr>
              <a:spLocks noChangeShapeType="1"/>
            </p:cNvSpPr>
            <p:nvPr/>
          </p:nvSpPr>
          <p:spPr bwMode="auto">
            <a:xfrm>
              <a:off x="0" y="0"/>
              <a:ext cx="906" cy="634"/>
            </a:xfrm>
            <a:prstGeom prst="line">
              <a:avLst/>
            </a:prstGeom>
            <a:grpFill/>
            <a:ln w="25400" cap="flat">
              <a:solidFill>
                <a:schemeClr val="tx1"/>
              </a:solidFill>
              <a:prstDash val="solid"/>
              <a:miter lim="800000"/>
              <a:headEnd type="stealth" w="med" len="med"/>
              <a:tailEnd type="stealth" w="med" len="med"/>
            </a:ln>
            <a:extLst/>
          </p:spPr>
          <p:txBody>
            <a:bodyPr lIns="0" tIns="0" rIns="0" bIns="0"/>
            <a:lstStyle/>
            <a:p>
              <a:endParaRPr lang="en-US" sz="1200"/>
            </a:p>
          </p:txBody>
        </p:sp>
      </p:grpSp>
      <p:grpSp>
        <p:nvGrpSpPr>
          <p:cNvPr id="70671" name="Group 15"/>
          <p:cNvGrpSpPr>
            <a:grpSpLocks/>
          </p:cNvGrpSpPr>
          <p:nvPr/>
        </p:nvGrpSpPr>
        <p:grpSpPr bwMode="auto">
          <a:xfrm>
            <a:off x="4191644" y="3089748"/>
            <a:ext cx="1328640" cy="1169241"/>
            <a:chOff x="0" y="0"/>
            <a:chExt cx="2336" cy="1328"/>
          </a:xfrm>
        </p:grpSpPr>
        <p:sp>
          <p:nvSpPr>
            <p:cNvPr id="70668" name="AutoShape 12"/>
            <p:cNvSpPr>
              <a:spLocks/>
            </p:cNvSpPr>
            <p:nvPr/>
          </p:nvSpPr>
          <p:spPr bwMode="auto">
            <a:xfrm>
              <a:off x="1208" y="768"/>
              <a:ext cx="1048" cy="480"/>
            </a:xfrm>
            <a:prstGeom prst="roundRect">
              <a:avLst>
                <a:gd name="adj" fmla="val 25000"/>
              </a:avLst>
            </a:prstGeom>
            <a:solidFill>
              <a:srgbClr val="FDEADA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050">
                  <a:effectLst>
                    <a:outerShdw blurRad="38100" dist="38100" dir="2700000" algn="tl">
                      <a:srgbClr val="DDDDDD"/>
                    </a:outerShdw>
                  </a:effectLst>
                  <a:cs typeface="Chalkboard" charset="0"/>
                </a:rPr>
                <a:t>Allocator Plugins</a:t>
              </a:r>
            </a:p>
          </p:txBody>
        </p:sp>
        <p:sp>
          <p:nvSpPr>
            <p:cNvPr id="70669" name="AutoShape 13"/>
            <p:cNvSpPr>
              <a:spLocks/>
            </p:cNvSpPr>
            <p:nvPr/>
          </p:nvSpPr>
          <p:spPr bwMode="auto">
            <a:xfrm>
              <a:off x="1288" y="848"/>
              <a:ext cx="1048" cy="480"/>
            </a:xfrm>
            <a:prstGeom prst="roundRect">
              <a:avLst>
                <a:gd name="adj" fmla="val 25000"/>
              </a:avLst>
            </a:prstGeom>
            <a:solidFill>
              <a:srgbClr val="FDEADA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050" dirty="0" smtClean="0">
                  <a:effectLst>
                    <a:outerShdw blurRad="38100" dist="38100" dir="2700000" algn="tl">
                      <a:srgbClr val="DDDDDD"/>
                    </a:outerShdw>
                  </a:effectLst>
                  <a:cs typeface="Chalkboard" charset="0"/>
                </a:rPr>
                <a:t>Storage Plugins</a:t>
              </a:r>
              <a:endParaRPr lang="en-US" sz="1050" dirty="0">
                <a:effectLst>
                  <a:outerShdw blurRad="38100" dist="38100" dir="2700000" algn="tl">
                    <a:srgbClr val="DDDDDD"/>
                  </a:outerShdw>
                </a:effectLst>
                <a:cs typeface="Chalkboard" charset="0"/>
              </a:endParaRPr>
            </a:p>
          </p:txBody>
        </p:sp>
        <p:sp>
          <p:nvSpPr>
            <p:cNvPr id="70670" name="Line 14"/>
            <p:cNvSpPr>
              <a:spLocks noChangeShapeType="1"/>
            </p:cNvSpPr>
            <p:nvPr/>
          </p:nvSpPr>
          <p:spPr bwMode="auto">
            <a:xfrm>
              <a:off x="128" y="0"/>
              <a:ext cx="1144" cy="100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sz="1200"/>
            </a:p>
          </p:txBody>
        </p:sp>
      </p:grpSp>
      <p:cxnSp>
        <p:nvCxnSpPr>
          <p:cNvPr id="21" name="Straight Arrow Connector 20"/>
          <p:cNvCxnSpPr/>
          <p:nvPr/>
        </p:nvCxnSpPr>
        <p:spPr>
          <a:xfrm>
            <a:off x="577825" y="3092397"/>
            <a:ext cx="597687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pic>
        <p:nvPicPr>
          <p:cNvPr id="24" name="Picture 25" descr="\\psf\Host\Users\eric\Graphic Tank\Citrix Icons_vd-09.pn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315645" y="2801313"/>
            <a:ext cx="265356" cy="505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ounded Rectangle 4"/>
          <p:cNvSpPr/>
          <p:nvPr/>
        </p:nvSpPr>
        <p:spPr>
          <a:xfrm>
            <a:off x="1175511" y="2783054"/>
            <a:ext cx="594513" cy="63675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API</a:t>
            </a:r>
          </a:p>
          <a:p>
            <a:pPr algn="ctr"/>
            <a:endParaRPr lang="en-US" sz="1200" dirty="0"/>
          </a:p>
        </p:txBody>
      </p:sp>
      <p:sp>
        <p:nvSpPr>
          <p:cNvPr id="28" name="Rounded Rectangle 27"/>
          <p:cNvSpPr/>
          <p:nvPr/>
        </p:nvSpPr>
        <p:spPr>
          <a:xfrm>
            <a:off x="1327911" y="2935454"/>
            <a:ext cx="594513" cy="63675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API</a:t>
            </a:r>
          </a:p>
          <a:p>
            <a:pPr algn="ctr"/>
            <a:endParaRPr lang="en-US" sz="1200" dirty="0"/>
          </a:p>
        </p:txBody>
      </p:sp>
      <p:sp>
        <p:nvSpPr>
          <p:cNvPr id="29" name="Rounded Rectangle 28"/>
          <p:cNvSpPr/>
          <p:nvPr/>
        </p:nvSpPr>
        <p:spPr>
          <a:xfrm>
            <a:off x="1480311" y="3087854"/>
            <a:ext cx="594513" cy="63675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API</a:t>
            </a:r>
          </a:p>
          <a:p>
            <a:pPr algn="ctr"/>
            <a:endParaRPr lang="en-US" sz="1200" dirty="0"/>
          </a:p>
        </p:txBody>
      </p:sp>
      <p:sp>
        <p:nvSpPr>
          <p:cNvPr id="39" name="Rounded Rectangle 38"/>
          <p:cNvSpPr/>
          <p:nvPr/>
        </p:nvSpPr>
        <p:spPr>
          <a:xfrm>
            <a:off x="6958493" y="3798381"/>
            <a:ext cx="1148489" cy="700090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Storage</a:t>
            </a:r>
          </a:p>
          <a:p>
            <a:pPr algn="ctr"/>
            <a:r>
              <a:rPr lang="en-US" sz="1400" dirty="0" smtClean="0"/>
              <a:t>Resource</a:t>
            </a:r>
            <a:endParaRPr lang="en-US" sz="1400" dirty="0"/>
          </a:p>
        </p:txBody>
      </p:sp>
      <p:sp>
        <p:nvSpPr>
          <p:cNvPr id="16" name="TextBox 15"/>
          <p:cNvSpPr txBox="1"/>
          <p:nvPr/>
        </p:nvSpPr>
        <p:spPr>
          <a:xfrm>
            <a:off x="6867531" y="4868064"/>
            <a:ext cx="2276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Helvetica Neue Medium"/>
                <a:cs typeface="Helvetica Neue Medium"/>
              </a:rPr>
              <a:t>Physical Resources 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7110893" y="3950781"/>
            <a:ext cx="1148489" cy="700090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Storage</a:t>
            </a:r>
          </a:p>
          <a:p>
            <a:pPr algn="ctr"/>
            <a:r>
              <a:rPr lang="en-US" sz="1400" dirty="0" smtClean="0"/>
              <a:t>Resource</a:t>
            </a:r>
            <a:endParaRPr lang="en-US" sz="1400" dirty="0"/>
          </a:p>
        </p:txBody>
      </p:sp>
      <p:grpSp>
        <p:nvGrpSpPr>
          <p:cNvPr id="35" name="Group 34"/>
          <p:cNvGrpSpPr/>
          <p:nvPr/>
        </p:nvGrpSpPr>
        <p:grpSpPr>
          <a:xfrm>
            <a:off x="6958493" y="2608010"/>
            <a:ext cx="1300889" cy="852490"/>
            <a:chOff x="6958493" y="2608010"/>
            <a:chExt cx="1300889" cy="852490"/>
          </a:xfrm>
        </p:grpSpPr>
        <p:sp>
          <p:nvSpPr>
            <p:cNvPr id="38" name="Rounded Rectangle 37"/>
            <p:cNvSpPr/>
            <p:nvPr/>
          </p:nvSpPr>
          <p:spPr>
            <a:xfrm>
              <a:off x="6958493" y="2608010"/>
              <a:ext cx="1148489" cy="700090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Network</a:t>
              </a:r>
            </a:p>
            <a:p>
              <a:pPr algn="ctr"/>
              <a:r>
                <a:rPr lang="en-US" sz="1400" dirty="0" smtClean="0"/>
                <a:t>Resource</a:t>
              </a:r>
              <a:endParaRPr lang="en-US" sz="1400" dirty="0"/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7110893" y="2760410"/>
              <a:ext cx="1148489" cy="700090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SDN controller</a:t>
              </a:r>
              <a:endParaRPr lang="en-US" sz="1400" dirty="0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6958493" y="1417638"/>
            <a:ext cx="1300889" cy="852490"/>
            <a:chOff x="6958493" y="1417638"/>
            <a:chExt cx="1300889" cy="852490"/>
          </a:xfrm>
        </p:grpSpPr>
        <p:sp>
          <p:nvSpPr>
            <p:cNvPr id="15" name="Rounded Rectangle 14"/>
            <p:cNvSpPr/>
            <p:nvPr/>
          </p:nvSpPr>
          <p:spPr>
            <a:xfrm>
              <a:off x="6958493" y="1417638"/>
              <a:ext cx="1148489" cy="700090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Hypervisor</a:t>
              </a:r>
            </a:p>
            <a:p>
              <a:pPr algn="ctr"/>
              <a:r>
                <a:rPr lang="en-US" sz="1400" dirty="0" smtClean="0"/>
                <a:t>Resource</a:t>
              </a:r>
              <a:endParaRPr lang="en-US" sz="1400" dirty="0"/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7110893" y="1570038"/>
              <a:ext cx="1148489" cy="700090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Hypervisor</a:t>
              </a:r>
            </a:p>
            <a:p>
              <a:pPr algn="ctr"/>
              <a:r>
                <a:rPr lang="en-US" sz="1400" dirty="0" smtClean="0"/>
                <a:t>Resource</a:t>
              </a:r>
              <a:endParaRPr lang="en-US" sz="1400" dirty="0"/>
            </a:p>
          </p:txBody>
        </p:sp>
      </p:grpSp>
      <p:sp>
        <p:nvSpPr>
          <p:cNvPr id="51" name="AutoShape 12"/>
          <p:cNvSpPr>
            <a:spLocks/>
          </p:cNvSpPr>
          <p:nvPr/>
        </p:nvSpPr>
        <p:spPr bwMode="auto">
          <a:xfrm>
            <a:off x="4909507" y="4472246"/>
            <a:ext cx="596068" cy="422617"/>
          </a:xfrm>
          <a:prstGeom prst="roundRect">
            <a:avLst>
              <a:gd name="adj" fmla="val 25000"/>
            </a:avLst>
          </a:prstGeom>
          <a:solidFill>
            <a:srgbClr val="FDEAD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050">
                <a:effectLst>
                  <a:outerShdw blurRad="38100" dist="38100" dir="2700000" algn="tl">
                    <a:srgbClr val="DDDDDD"/>
                  </a:outerShdw>
                </a:effectLst>
                <a:cs typeface="Chalkboard" charset="0"/>
              </a:rPr>
              <a:t>Allocator Plugins</a:t>
            </a:r>
          </a:p>
        </p:txBody>
      </p:sp>
      <p:sp>
        <p:nvSpPr>
          <p:cNvPr id="52" name="AutoShape 13"/>
          <p:cNvSpPr>
            <a:spLocks/>
          </p:cNvSpPr>
          <p:nvPr/>
        </p:nvSpPr>
        <p:spPr bwMode="auto">
          <a:xfrm>
            <a:off x="4955008" y="4542682"/>
            <a:ext cx="596068" cy="422617"/>
          </a:xfrm>
          <a:prstGeom prst="roundRect">
            <a:avLst>
              <a:gd name="adj" fmla="val 25000"/>
            </a:avLst>
          </a:prstGeom>
          <a:solidFill>
            <a:srgbClr val="FDEAD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050" dirty="0" smtClean="0">
                <a:effectLst>
                  <a:outerShdw blurRad="38100" dist="38100" dir="2700000" algn="tl">
                    <a:srgbClr val="DDDDDD"/>
                  </a:outerShdw>
                </a:effectLst>
                <a:cs typeface="Chalkboard" charset="0"/>
              </a:rPr>
              <a:t>Allocator</a:t>
            </a:r>
          </a:p>
          <a:p>
            <a:r>
              <a:rPr lang="en-US" sz="1050" dirty="0" smtClean="0">
                <a:effectLst>
                  <a:outerShdw blurRad="38100" dist="38100" dir="2700000" algn="tl">
                    <a:srgbClr val="DDDDDD"/>
                  </a:outerShdw>
                </a:effectLst>
                <a:cs typeface="Chalkboard" charset="0"/>
              </a:rPr>
              <a:t>Plugins</a:t>
            </a:r>
            <a:endParaRPr lang="en-US" sz="1050" dirty="0">
              <a:effectLst>
                <a:outerShdw blurRad="38100" dist="38100" dir="2700000" algn="tl">
                  <a:srgbClr val="DDDDDD"/>
                </a:outerShdw>
              </a:effectLst>
              <a:cs typeface="Chalkboard" charset="0"/>
            </a:endParaRPr>
          </a:p>
        </p:txBody>
      </p:sp>
      <p:grpSp>
        <p:nvGrpSpPr>
          <p:cNvPr id="64" name="Group 63"/>
          <p:cNvGrpSpPr/>
          <p:nvPr/>
        </p:nvGrpSpPr>
        <p:grpSpPr>
          <a:xfrm>
            <a:off x="634761" y="3237968"/>
            <a:ext cx="266354" cy="246221"/>
            <a:chOff x="8207699" y="2234068"/>
            <a:chExt cx="266354" cy="246221"/>
          </a:xfrm>
        </p:grpSpPr>
        <p:sp>
          <p:nvSpPr>
            <p:cNvPr id="65" name="Oval 64"/>
            <p:cNvSpPr/>
            <p:nvPr/>
          </p:nvSpPr>
          <p:spPr>
            <a:xfrm>
              <a:off x="8207699" y="2234068"/>
              <a:ext cx="266354" cy="243605"/>
            </a:xfrm>
            <a:prstGeom prst="ellipse">
              <a:avLst/>
            </a:prstGeom>
            <a:noFill/>
            <a:ln>
              <a:prstDash val="sysDash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8207699" y="2234068"/>
              <a:ext cx="26635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American Typewriter"/>
                  <a:cs typeface="American Typewriter"/>
                </a:rPr>
                <a:t>1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74824" y="3306938"/>
            <a:ext cx="507329" cy="265271"/>
            <a:chOff x="2074824" y="3306938"/>
            <a:chExt cx="507329" cy="265271"/>
          </a:xfrm>
        </p:grpSpPr>
        <p:cxnSp>
          <p:nvCxnSpPr>
            <p:cNvPr id="7" name="Straight Arrow Connector 6"/>
            <p:cNvCxnSpPr>
              <a:endCxn id="70658" idx="1"/>
            </p:cNvCxnSpPr>
            <p:nvPr/>
          </p:nvCxnSpPr>
          <p:spPr>
            <a:xfrm>
              <a:off x="2074824" y="3306938"/>
              <a:ext cx="507329" cy="116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7" name="Group 66"/>
            <p:cNvGrpSpPr/>
            <p:nvPr/>
          </p:nvGrpSpPr>
          <p:grpSpPr>
            <a:xfrm>
              <a:off x="2142221" y="3325988"/>
              <a:ext cx="266354" cy="246221"/>
              <a:chOff x="8207699" y="2234068"/>
              <a:chExt cx="266354" cy="246221"/>
            </a:xfrm>
          </p:grpSpPr>
          <p:sp>
            <p:nvSpPr>
              <p:cNvPr id="68" name="Oval 67"/>
              <p:cNvSpPr/>
              <p:nvPr/>
            </p:nvSpPr>
            <p:spPr>
              <a:xfrm>
                <a:off x="8207699" y="2234068"/>
                <a:ext cx="266354" cy="243605"/>
              </a:xfrm>
              <a:prstGeom prst="ellipse">
                <a:avLst/>
              </a:prstGeom>
              <a:noFill/>
              <a:ln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TextBox 68"/>
              <p:cNvSpPr txBox="1"/>
              <p:nvPr/>
            </p:nvSpPr>
            <p:spPr>
              <a:xfrm>
                <a:off x="8207699" y="2234068"/>
                <a:ext cx="266354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" dirty="0">
                    <a:latin typeface="American Typewriter"/>
                    <a:cs typeface="American Typewriter"/>
                  </a:rPr>
                  <a:t>2</a:t>
                </a:r>
              </a:p>
            </p:txBody>
          </p:sp>
        </p:grpSp>
      </p:grpSp>
      <p:sp>
        <p:nvSpPr>
          <p:cNvPr id="53" name="Line 14"/>
          <p:cNvSpPr>
            <a:spLocks noChangeShapeType="1"/>
          </p:cNvSpPr>
          <p:nvPr/>
        </p:nvSpPr>
        <p:spPr bwMode="auto">
          <a:xfrm>
            <a:off x="4080514" y="3061572"/>
            <a:ext cx="865394" cy="1621102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stealth" w="med" len="med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200"/>
          </a:p>
        </p:txBody>
      </p:sp>
      <p:grpSp>
        <p:nvGrpSpPr>
          <p:cNvPr id="37" name="Group 36"/>
          <p:cNvGrpSpPr/>
          <p:nvPr/>
        </p:nvGrpSpPr>
        <p:grpSpPr>
          <a:xfrm>
            <a:off x="4264446" y="3260554"/>
            <a:ext cx="709010" cy="1170365"/>
            <a:chOff x="4264446" y="3260554"/>
            <a:chExt cx="709010" cy="1170365"/>
          </a:xfrm>
        </p:grpSpPr>
        <p:cxnSp>
          <p:nvCxnSpPr>
            <p:cNvPr id="54" name="Straight Arrow Connector 53"/>
            <p:cNvCxnSpPr/>
            <p:nvPr/>
          </p:nvCxnSpPr>
          <p:spPr>
            <a:xfrm>
              <a:off x="4264446" y="3260554"/>
              <a:ext cx="709010" cy="1170365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0" name="Group 69"/>
            <p:cNvGrpSpPr/>
            <p:nvPr/>
          </p:nvGrpSpPr>
          <p:grpSpPr>
            <a:xfrm>
              <a:off x="4264446" y="3838599"/>
              <a:ext cx="266354" cy="246221"/>
              <a:chOff x="8207699" y="2234068"/>
              <a:chExt cx="266354" cy="246221"/>
            </a:xfrm>
          </p:grpSpPr>
          <p:sp>
            <p:nvSpPr>
              <p:cNvPr id="71" name="Oval 70"/>
              <p:cNvSpPr/>
              <p:nvPr/>
            </p:nvSpPr>
            <p:spPr>
              <a:xfrm>
                <a:off x="8207699" y="2234068"/>
                <a:ext cx="266354" cy="243605"/>
              </a:xfrm>
              <a:prstGeom prst="ellipse">
                <a:avLst/>
              </a:prstGeom>
              <a:noFill/>
              <a:ln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TextBox 71"/>
              <p:cNvSpPr txBox="1"/>
              <p:nvPr/>
            </p:nvSpPr>
            <p:spPr>
              <a:xfrm>
                <a:off x="8207699" y="2234068"/>
                <a:ext cx="266354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" dirty="0">
                    <a:latin typeface="American Typewriter"/>
                    <a:cs typeface="American Typewriter"/>
                  </a:rPr>
                  <a:t>3</a:t>
                </a:r>
              </a:p>
            </p:txBody>
          </p:sp>
        </p:grpSp>
      </p:grpSp>
      <p:grpSp>
        <p:nvGrpSpPr>
          <p:cNvPr id="32" name="Group 31"/>
          <p:cNvGrpSpPr/>
          <p:nvPr/>
        </p:nvGrpSpPr>
        <p:grpSpPr>
          <a:xfrm>
            <a:off x="4300090" y="1917137"/>
            <a:ext cx="578625" cy="292158"/>
            <a:chOff x="4300090" y="1917137"/>
            <a:chExt cx="578625" cy="292158"/>
          </a:xfrm>
        </p:grpSpPr>
        <p:cxnSp>
          <p:nvCxnSpPr>
            <p:cNvPr id="10" name="Straight Arrow Connector 9"/>
            <p:cNvCxnSpPr/>
            <p:nvPr/>
          </p:nvCxnSpPr>
          <p:spPr>
            <a:xfrm flipV="1">
              <a:off x="4410526" y="2040248"/>
              <a:ext cx="468189" cy="16904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3" name="Group 72"/>
            <p:cNvGrpSpPr/>
            <p:nvPr/>
          </p:nvGrpSpPr>
          <p:grpSpPr>
            <a:xfrm>
              <a:off x="4300090" y="1917137"/>
              <a:ext cx="266354" cy="246221"/>
              <a:chOff x="8207699" y="2234068"/>
              <a:chExt cx="266354" cy="246221"/>
            </a:xfrm>
          </p:grpSpPr>
          <p:sp>
            <p:nvSpPr>
              <p:cNvPr id="74" name="Oval 73"/>
              <p:cNvSpPr/>
              <p:nvPr/>
            </p:nvSpPr>
            <p:spPr>
              <a:xfrm>
                <a:off x="8207699" y="2234068"/>
                <a:ext cx="266354" cy="243605"/>
              </a:xfrm>
              <a:prstGeom prst="ellipse">
                <a:avLst/>
              </a:prstGeom>
              <a:noFill/>
              <a:ln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TextBox 74"/>
              <p:cNvSpPr txBox="1"/>
              <p:nvPr/>
            </p:nvSpPr>
            <p:spPr>
              <a:xfrm>
                <a:off x="8207699" y="2234068"/>
                <a:ext cx="266354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" dirty="0">
                    <a:latin typeface="American Typewriter"/>
                    <a:cs typeface="American Typewriter"/>
                  </a:rPr>
                  <a:t>4</a:t>
                </a:r>
              </a:p>
            </p:txBody>
          </p:sp>
        </p:grpSp>
      </p:grpSp>
      <p:grpSp>
        <p:nvGrpSpPr>
          <p:cNvPr id="33" name="Group 32"/>
          <p:cNvGrpSpPr/>
          <p:nvPr/>
        </p:nvGrpSpPr>
        <p:grpSpPr>
          <a:xfrm>
            <a:off x="5524832" y="1767683"/>
            <a:ext cx="1433661" cy="554310"/>
            <a:chOff x="5524832" y="1767683"/>
            <a:chExt cx="1433661" cy="554310"/>
          </a:xfrm>
        </p:grpSpPr>
        <p:cxnSp>
          <p:nvCxnSpPr>
            <p:cNvPr id="18" name="Straight Arrow Connector 17"/>
            <p:cNvCxnSpPr>
              <a:stCxn id="70661" idx="3"/>
              <a:endCxn id="15" idx="1"/>
            </p:cNvCxnSpPr>
            <p:nvPr/>
          </p:nvCxnSpPr>
          <p:spPr>
            <a:xfrm flipV="1">
              <a:off x="5524832" y="1767683"/>
              <a:ext cx="1433661" cy="55431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6" name="Group 75"/>
            <p:cNvGrpSpPr/>
            <p:nvPr/>
          </p:nvGrpSpPr>
          <p:grpSpPr>
            <a:xfrm>
              <a:off x="6033360" y="1805261"/>
              <a:ext cx="266354" cy="246221"/>
              <a:chOff x="8207699" y="2234068"/>
              <a:chExt cx="266354" cy="246221"/>
            </a:xfrm>
          </p:grpSpPr>
          <p:sp>
            <p:nvSpPr>
              <p:cNvPr id="77" name="Oval 76"/>
              <p:cNvSpPr/>
              <p:nvPr/>
            </p:nvSpPr>
            <p:spPr>
              <a:xfrm>
                <a:off x="8207699" y="2234068"/>
                <a:ext cx="266354" cy="243605"/>
              </a:xfrm>
              <a:prstGeom prst="ellipse">
                <a:avLst/>
              </a:prstGeom>
              <a:noFill/>
              <a:ln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TextBox 77"/>
              <p:cNvSpPr txBox="1"/>
              <p:nvPr/>
            </p:nvSpPr>
            <p:spPr>
              <a:xfrm>
                <a:off x="8207699" y="2234068"/>
                <a:ext cx="266354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" dirty="0">
                    <a:latin typeface="American Typewriter"/>
                    <a:cs typeface="American Typewriter"/>
                  </a:rPr>
                  <a:t>5</a:t>
                </a:r>
              </a:p>
            </p:txBody>
          </p:sp>
        </p:grpSp>
      </p:grpSp>
      <p:grpSp>
        <p:nvGrpSpPr>
          <p:cNvPr id="47" name="Group 46"/>
          <p:cNvGrpSpPr/>
          <p:nvPr/>
        </p:nvGrpSpPr>
        <p:grpSpPr>
          <a:xfrm>
            <a:off x="4607468" y="2608010"/>
            <a:ext cx="386468" cy="383126"/>
            <a:chOff x="4607468" y="2608010"/>
            <a:chExt cx="386468" cy="383126"/>
          </a:xfrm>
        </p:grpSpPr>
        <p:cxnSp>
          <p:nvCxnSpPr>
            <p:cNvPr id="12" name="Straight Arrow Connector 11"/>
            <p:cNvCxnSpPr/>
            <p:nvPr/>
          </p:nvCxnSpPr>
          <p:spPr>
            <a:xfrm>
              <a:off x="4607468" y="2702348"/>
              <a:ext cx="321551" cy="2887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9" name="Group 78"/>
            <p:cNvGrpSpPr/>
            <p:nvPr/>
          </p:nvGrpSpPr>
          <p:grpSpPr>
            <a:xfrm>
              <a:off x="4727582" y="2608010"/>
              <a:ext cx="266354" cy="246221"/>
              <a:chOff x="8207699" y="2234068"/>
              <a:chExt cx="266354" cy="246221"/>
            </a:xfrm>
          </p:grpSpPr>
          <p:sp>
            <p:nvSpPr>
              <p:cNvPr id="80" name="Oval 79"/>
              <p:cNvSpPr/>
              <p:nvPr/>
            </p:nvSpPr>
            <p:spPr>
              <a:xfrm>
                <a:off x="8207699" y="2234068"/>
                <a:ext cx="266354" cy="243605"/>
              </a:xfrm>
              <a:prstGeom prst="ellipse">
                <a:avLst/>
              </a:prstGeom>
              <a:noFill/>
              <a:ln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8207699" y="2234068"/>
                <a:ext cx="266354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" dirty="0">
                    <a:latin typeface="American Typewriter"/>
                    <a:cs typeface="American Typewriter"/>
                  </a:rPr>
                  <a:t>6</a:t>
                </a:r>
              </a:p>
            </p:txBody>
          </p:sp>
        </p:grpSp>
      </p:grpSp>
      <p:grpSp>
        <p:nvGrpSpPr>
          <p:cNvPr id="55" name="Group 54"/>
          <p:cNvGrpSpPr/>
          <p:nvPr/>
        </p:nvGrpSpPr>
        <p:grpSpPr>
          <a:xfrm>
            <a:off x="5520284" y="2938461"/>
            <a:ext cx="1438209" cy="255048"/>
            <a:chOff x="5520284" y="2938461"/>
            <a:chExt cx="1438209" cy="255048"/>
          </a:xfrm>
        </p:grpSpPr>
        <p:cxnSp>
          <p:nvCxnSpPr>
            <p:cNvPr id="48" name="Straight Arrow Connector 47"/>
            <p:cNvCxnSpPr>
              <a:endCxn id="38" idx="1"/>
            </p:cNvCxnSpPr>
            <p:nvPr/>
          </p:nvCxnSpPr>
          <p:spPr>
            <a:xfrm flipV="1">
              <a:off x="5520284" y="2958055"/>
              <a:ext cx="1438209" cy="23545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2" name="Group 81"/>
            <p:cNvGrpSpPr/>
            <p:nvPr/>
          </p:nvGrpSpPr>
          <p:grpSpPr>
            <a:xfrm>
              <a:off x="6033360" y="2938461"/>
              <a:ext cx="266354" cy="246221"/>
              <a:chOff x="8207699" y="2234068"/>
              <a:chExt cx="266354" cy="246221"/>
            </a:xfrm>
          </p:grpSpPr>
          <p:sp>
            <p:nvSpPr>
              <p:cNvPr id="83" name="Oval 82"/>
              <p:cNvSpPr/>
              <p:nvPr/>
            </p:nvSpPr>
            <p:spPr>
              <a:xfrm>
                <a:off x="8207699" y="2234068"/>
                <a:ext cx="266354" cy="243605"/>
              </a:xfrm>
              <a:prstGeom prst="ellipse">
                <a:avLst/>
              </a:prstGeom>
              <a:noFill/>
              <a:ln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TextBox 83"/>
              <p:cNvSpPr txBox="1"/>
              <p:nvPr/>
            </p:nvSpPr>
            <p:spPr>
              <a:xfrm>
                <a:off x="8207699" y="2234068"/>
                <a:ext cx="266354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" dirty="0">
                    <a:latin typeface="American Typewriter"/>
                    <a:cs typeface="American Typewriter"/>
                  </a:rPr>
                  <a:t>7</a:t>
                </a:r>
              </a:p>
            </p:txBody>
          </p:sp>
        </p:grpSp>
      </p:grpSp>
      <p:grpSp>
        <p:nvGrpSpPr>
          <p:cNvPr id="46" name="Group 45"/>
          <p:cNvGrpSpPr/>
          <p:nvPr/>
        </p:nvGrpSpPr>
        <p:grpSpPr>
          <a:xfrm>
            <a:off x="4433267" y="3092397"/>
            <a:ext cx="509397" cy="632212"/>
            <a:chOff x="4433267" y="3092397"/>
            <a:chExt cx="509397" cy="632212"/>
          </a:xfrm>
        </p:grpSpPr>
        <p:cxnSp>
          <p:nvCxnSpPr>
            <p:cNvPr id="14" name="Straight Arrow Connector 13"/>
            <p:cNvCxnSpPr/>
            <p:nvPr/>
          </p:nvCxnSpPr>
          <p:spPr>
            <a:xfrm>
              <a:off x="4433267" y="3092397"/>
              <a:ext cx="509397" cy="63221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5" name="Group 84"/>
            <p:cNvGrpSpPr/>
            <p:nvPr/>
          </p:nvGrpSpPr>
          <p:grpSpPr>
            <a:xfrm>
              <a:off x="4670274" y="3337389"/>
              <a:ext cx="266354" cy="246221"/>
              <a:chOff x="8207699" y="2234068"/>
              <a:chExt cx="266354" cy="246221"/>
            </a:xfrm>
          </p:grpSpPr>
          <p:sp>
            <p:nvSpPr>
              <p:cNvPr id="86" name="Oval 85"/>
              <p:cNvSpPr/>
              <p:nvPr/>
            </p:nvSpPr>
            <p:spPr>
              <a:xfrm>
                <a:off x="8207699" y="2234068"/>
                <a:ext cx="266354" cy="243605"/>
              </a:xfrm>
              <a:prstGeom prst="ellipse">
                <a:avLst/>
              </a:prstGeom>
              <a:noFill/>
              <a:ln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8207699" y="2234068"/>
                <a:ext cx="266354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" dirty="0">
                    <a:latin typeface="American Typewriter"/>
                    <a:cs typeface="American Typewriter"/>
                  </a:rPr>
                  <a:t>8</a:t>
                </a:r>
              </a:p>
            </p:txBody>
          </p:sp>
        </p:grpSp>
      </p:grpSp>
      <p:grpSp>
        <p:nvGrpSpPr>
          <p:cNvPr id="40" name="Group 39"/>
          <p:cNvGrpSpPr/>
          <p:nvPr/>
        </p:nvGrpSpPr>
        <p:grpSpPr>
          <a:xfrm>
            <a:off x="5520284" y="3824556"/>
            <a:ext cx="1438209" cy="323870"/>
            <a:chOff x="5520284" y="3824556"/>
            <a:chExt cx="1438209" cy="323870"/>
          </a:xfrm>
        </p:grpSpPr>
        <p:cxnSp>
          <p:nvCxnSpPr>
            <p:cNvPr id="49" name="Straight Arrow Connector 48"/>
            <p:cNvCxnSpPr>
              <a:endCxn id="39" idx="1"/>
            </p:cNvCxnSpPr>
            <p:nvPr/>
          </p:nvCxnSpPr>
          <p:spPr>
            <a:xfrm>
              <a:off x="5520284" y="3961710"/>
              <a:ext cx="1438209" cy="18671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8" name="Group 87"/>
            <p:cNvGrpSpPr/>
            <p:nvPr/>
          </p:nvGrpSpPr>
          <p:grpSpPr>
            <a:xfrm>
              <a:off x="5767006" y="3824556"/>
              <a:ext cx="266354" cy="246221"/>
              <a:chOff x="8207699" y="2234068"/>
              <a:chExt cx="266354" cy="246221"/>
            </a:xfrm>
          </p:grpSpPr>
          <p:sp>
            <p:nvSpPr>
              <p:cNvPr id="89" name="Oval 88"/>
              <p:cNvSpPr/>
              <p:nvPr/>
            </p:nvSpPr>
            <p:spPr>
              <a:xfrm>
                <a:off x="8207699" y="2234068"/>
                <a:ext cx="266354" cy="243605"/>
              </a:xfrm>
              <a:prstGeom prst="ellipse">
                <a:avLst/>
              </a:prstGeom>
              <a:noFill/>
              <a:ln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TextBox 89"/>
              <p:cNvSpPr txBox="1"/>
              <p:nvPr/>
            </p:nvSpPr>
            <p:spPr>
              <a:xfrm>
                <a:off x="8207699" y="2234068"/>
                <a:ext cx="266354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" dirty="0">
                    <a:latin typeface="American Typewriter"/>
                    <a:cs typeface="American Typewriter"/>
                  </a:rPr>
                  <a:t>9</a:t>
                </a:r>
              </a:p>
            </p:txBody>
          </p:sp>
        </p:grpSp>
      </p:grpSp>
      <p:sp>
        <p:nvSpPr>
          <p:cNvPr id="56" name="TextBox 55"/>
          <p:cNvSpPr txBox="1"/>
          <p:nvPr/>
        </p:nvSpPr>
        <p:spPr>
          <a:xfrm>
            <a:off x="1006688" y="5827059"/>
            <a:ext cx="7513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Helvetica Neue Medium"/>
                <a:cs typeface="Helvetica Neue Medium"/>
              </a:rPr>
              <a:t>Network plugin is the glue that understands the SDN controller’s API</a:t>
            </a:r>
          </a:p>
        </p:txBody>
      </p:sp>
    </p:spTree>
    <p:extLst>
      <p:ext uri="{BB962C8B-B14F-4D97-AF65-F5344CB8AC3E}">
        <p14:creationId xmlns:p14="http://schemas.microsoft.com/office/powerpoint/2010/main" val="2950833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CloudStack SDN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Nicira</a:t>
            </a:r>
            <a:r>
              <a:rPr lang="en-US" dirty="0" smtClean="0"/>
              <a:t> NVP</a:t>
            </a:r>
          </a:p>
          <a:p>
            <a:pPr lvl="1"/>
            <a:r>
              <a:rPr lang="en-US" dirty="0" smtClean="0"/>
              <a:t>L2 (STT) isolation in 4.0</a:t>
            </a:r>
          </a:p>
          <a:p>
            <a:pPr lvl="1"/>
            <a:r>
              <a:rPr lang="en-US" dirty="0" smtClean="0"/>
              <a:t>Source NAT / Logical Router in 4.2</a:t>
            </a:r>
          </a:p>
          <a:p>
            <a:r>
              <a:rPr lang="en-US" dirty="0" err="1" smtClean="0"/>
              <a:t>BigSwitch</a:t>
            </a:r>
            <a:endParaRPr lang="en-US" dirty="0" smtClean="0"/>
          </a:p>
          <a:p>
            <a:pPr lvl="1"/>
            <a:r>
              <a:rPr lang="en-US" dirty="0" smtClean="0"/>
              <a:t>VLAN isolation in 4.1</a:t>
            </a:r>
          </a:p>
          <a:p>
            <a:pPr lvl="1"/>
            <a:r>
              <a:rPr lang="en-US" dirty="0" smtClean="0"/>
              <a:t>VNS in </a:t>
            </a:r>
            <a:r>
              <a:rPr lang="en-US" dirty="0" smtClean="0"/>
              <a:t>4.2</a:t>
            </a:r>
          </a:p>
          <a:p>
            <a:r>
              <a:rPr lang="en-US" dirty="0" err="1" smtClean="0"/>
              <a:t>Midokura</a:t>
            </a:r>
            <a:endParaRPr lang="en-US" dirty="0" smtClean="0"/>
          </a:p>
          <a:p>
            <a:pPr lvl="1"/>
            <a:r>
              <a:rPr lang="en-US" dirty="0" smtClean="0"/>
              <a:t>L2-L4 network virtualization</a:t>
            </a:r>
          </a:p>
          <a:p>
            <a:pPr lvl="1"/>
            <a:r>
              <a:rPr lang="en-US" dirty="0" smtClean="0"/>
              <a:t>Coming in 4.2</a:t>
            </a:r>
          </a:p>
          <a:p>
            <a:r>
              <a:rPr lang="en-US" dirty="0" smtClean="0"/>
              <a:t>CloudStack Native</a:t>
            </a:r>
          </a:p>
          <a:p>
            <a:pPr lvl="1"/>
            <a:r>
              <a:rPr lang="en-US" dirty="0" smtClean="0"/>
              <a:t>Tech preview (since 4.0)</a:t>
            </a:r>
          </a:p>
          <a:p>
            <a:pPr lvl="1"/>
            <a:r>
              <a:rPr lang="en-US" dirty="0" smtClean="0"/>
              <a:t>Requires </a:t>
            </a:r>
            <a:r>
              <a:rPr lang="en-US" dirty="0" err="1" smtClean="0"/>
              <a:t>XenServer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40422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Rounded Rectangle 91"/>
          <p:cNvSpPr/>
          <p:nvPr/>
        </p:nvSpPr>
        <p:spPr>
          <a:xfrm>
            <a:off x="4799281" y="5098002"/>
            <a:ext cx="1831728" cy="288295"/>
          </a:xfrm>
          <a:prstGeom prst="roundRect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ounded Rectangle 90"/>
          <p:cNvSpPr/>
          <p:nvPr/>
        </p:nvSpPr>
        <p:spPr>
          <a:xfrm>
            <a:off x="4776109" y="5965682"/>
            <a:ext cx="1831728" cy="288295"/>
          </a:xfrm>
          <a:prstGeom prst="roundRect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AutoShape 2"/>
          <p:cNvSpPr>
            <a:spLocks/>
          </p:cNvSpPr>
          <p:nvPr/>
        </p:nvSpPr>
        <p:spPr bwMode="auto">
          <a:xfrm>
            <a:off x="1902724" y="1117266"/>
            <a:ext cx="756182" cy="1746636"/>
          </a:xfrm>
          <a:prstGeom prst="roundRect">
            <a:avLst>
              <a:gd name="adj" fmla="val 4931"/>
            </a:avLst>
          </a:prstGeom>
          <a:solidFill>
            <a:schemeClr val="tx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Chalkboard" charset="0"/>
              </a:rPr>
              <a:t>Orchestration </a:t>
            </a:r>
            <a:r>
              <a:rPr lang="en-US" sz="1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Chalkboard" charset="0"/>
              </a:rPr>
              <a:t>core</a:t>
            </a:r>
            <a:endParaRPr lang="en-US" sz="1000" dirty="0">
              <a:solidFill>
                <a:schemeClr val="tx1"/>
              </a:solidFill>
              <a:effectLst>
                <a:outerShdw blurRad="38100" dist="38100" dir="2700000" algn="tl">
                  <a:srgbClr val="DDDDDD"/>
                </a:outerShdw>
              </a:effectLst>
              <a:ea typeface="ＭＳ Ｐゴシック" charset="0"/>
              <a:cs typeface="Chalkboard" charset="0"/>
            </a:endParaRPr>
          </a:p>
        </p:txBody>
      </p:sp>
      <p:sp>
        <p:nvSpPr>
          <p:cNvPr id="5" name="AutoShape 3"/>
          <p:cNvSpPr>
            <a:spLocks/>
          </p:cNvSpPr>
          <p:nvPr/>
        </p:nvSpPr>
        <p:spPr bwMode="auto">
          <a:xfrm>
            <a:off x="2589258" y="1277460"/>
            <a:ext cx="325855" cy="516756"/>
          </a:xfrm>
          <a:prstGeom prst="roundRect">
            <a:avLst>
              <a:gd name="adj" fmla="val 15000"/>
            </a:avLst>
          </a:prstGeom>
          <a:solidFill>
            <a:schemeClr val="accent3">
              <a:lumMod val="40000"/>
              <a:lumOff val="6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700" dirty="0">
                <a:effectLst>
                  <a:outerShdw blurRad="38100" dist="38100" dir="2700000" algn="tl">
                    <a:srgbClr val="DDDDDD"/>
                  </a:outerShdw>
                </a:effectLst>
                <a:cs typeface="Chalkboard" charset="0"/>
              </a:rPr>
              <a:t>Plugin</a:t>
            </a:r>
          </a:p>
          <a:p>
            <a:r>
              <a:rPr lang="en-US" sz="700" dirty="0">
                <a:effectLst>
                  <a:outerShdw blurRad="38100" dist="38100" dir="2700000" algn="tl">
                    <a:srgbClr val="DDDDDD"/>
                  </a:outerShdw>
                </a:effectLst>
                <a:cs typeface="Chalkboard" charset="0"/>
              </a:rPr>
              <a:t>Framework</a:t>
            </a:r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2902675" y="1060423"/>
            <a:ext cx="609422" cy="361729"/>
            <a:chOff x="0" y="0"/>
            <a:chExt cx="1960" cy="560"/>
          </a:xfrm>
        </p:grpSpPr>
        <p:sp>
          <p:nvSpPr>
            <p:cNvPr id="7" name="AutoShape 4"/>
            <p:cNvSpPr>
              <a:spLocks/>
            </p:cNvSpPr>
            <p:nvPr/>
          </p:nvSpPr>
          <p:spPr bwMode="auto">
            <a:xfrm>
              <a:off x="832" y="0"/>
              <a:ext cx="1048" cy="480"/>
            </a:xfrm>
            <a:prstGeom prst="roundRect">
              <a:avLst>
                <a:gd name="adj" fmla="val 25000"/>
              </a:avLst>
            </a:prstGeom>
            <a:solidFill>
              <a:srgbClr val="FDEADA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500">
                  <a:effectLst>
                    <a:outerShdw blurRad="38100" dist="38100" dir="2700000" algn="tl">
                      <a:srgbClr val="DDDDDD"/>
                    </a:outerShdw>
                  </a:effectLst>
                  <a:cs typeface="Chalkboard" charset="0"/>
                </a:rPr>
                <a:t>Hypervisor Plugins</a:t>
              </a:r>
            </a:p>
          </p:txBody>
        </p:sp>
        <p:sp>
          <p:nvSpPr>
            <p:cNvPr id="8" name="AutoShape 5"/>
            <p:cNvSpPr>
              <a:spLocks/>
            </p:cNvSpPr>
            <p:nvPr/>
          </p:nvSpPr>
          <p:spPr bwMode="auto">
            <a:xfrm>
              <a:off x="912" y="80"/>
              <a:ext cx="1048" cy="480"/>
            </a:xfrm>
            <a:prstGeom prst="roundRect">
              <a:avLst>
                <a:gd name="adj" fmla="val 25000"/>
              </a:avLst>
            </a:prstGeom>
            <a:solidFill>
              <a:srgbClr val="FDEADA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500" dirty="0">
                  <a:effectLst>
                    <a:outerShdw blurRad="38100" dist="38100" dir="2700000" algn="tl">
                      <a:srgbClr val="DDDDDD"/>
                    </a:outerShdw>
                  </a:effectLst>
                  <a:cs typeface="Chalkboard" charset="0"/>
                </a:rPr>
                <a:t>Hypervisor Plugins</a:t>
              </a:r>
            </a:p>
          </p:txBody>
        </p:sp>
        <p:sp>
          <p:nvSpPr>
            <p:cNvPr id="9" name="Line 6"/>
            <p:cNvSpPr>
              <a:spLocks noChangeShapeType="1"/>
            </p:cNvSpPr>
            <p:nvPr/>
          </p:nvSpPr>
          <p:spPr bwMode="auto">
            <a:xfrm rot="10800000" flipH="1">
              <a:off x="0" y="192"/>
              <a:ext cx="960" cy="304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sz="700"/>
            </a:p>
          </p:txBody>
        </p:sp>
      </p:grpSp>
      <p:grpSp>
        <p:nvGrpSpPr>
          <p:cNvPr id="10" name="Group 11"/>
          <p:cNvGrpSpPr>
            <a:grpSpLocks/>
          </p:cNvGrpSpPr>
          <p:nvPr/>
        </p:nvGrpSpPr>
        <p:grpSpPr bwMode="auto">
          <a:xfrm>
            <a:off x="2910138" y="1546173"/>
            <a:ext cx="609422" cy="573599"/>
            <a:chOff x="0" y="0"/>
            <a:chExt cx="1960" cy="888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11" name="AutoShape 8"/>
            <p:cNvSpPr>
              <a:spLocks/>
            </p:cNvSpPr>
            <p:nvPr/>
          </p:nvSpPr>
          <p:spPr bwMode="auto">
            <a:xfrm>
              <a:off x="832" y="328"/>
              <a:ext cx="1048" cy="480"/>
            </a:xfrm>
            <a:prstGeom prst="roundRect">
              <a:avLst>
                <a:gd name="adj" fmla="val 25000"/>
              </a:avLst>
            </a:prstGeom>
            <a:grp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500">
                  <a:effectLst>
                    <a:outerShdw blurRad="38100" dist="38100" dir="2700000" algn="tl">
                      <a:srgbClr val="DDDDDD"/>
                    </a:outerShdw>
                  </a:effectLst>
                  <a:cs typeface="Chalkboard" charset="0"/>
                </a:rPr>
                <a:t>Network Plugins</a:t>
              </a:r>
            </a:p>
          </p:txBody>
        </p:sp>
        <p:sp>
          <p:nvSpPr>
            <p:cNvPr id="12" name="AutoShape 9"/>
            <p:cNvSpPr>
              <a:spLocks/>
            </p:cNvSpPr>
            <p:nvPr/>
          </p:nvSpPr>
          <p:spPr bwMode="auto">
            <a:xfrm>
              <a:off x="912" y="408"/>
              <a:ext cx="1048" cy="480"/>
            </a:xfrm>
            <a:prstGeom prst="roundRect">
              <a:avLst>
                <a:gd name="adj" fmla="val 25000"/>
              </a:avLst>
            </a:prstGeom>
            <a:grp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500">
                  <a:effectLst>
                    <a:outerShdw blurRad="38100" dist="38100" dir="2700000" algn="tl">
                      <a:srgbClr val="DDDDDD"/>
                    </a:outerShdw>
                  </a:effectLst>
                  <a:cs typeface="Chalkboard" charset="0"/>
                </a:rPr>
                <a:t>Network Plugins</a:t>
              </a:r>
            </a:p>
          </p:txBody>
        </p:sp>
        <p:sp>
          <p:nvSpPr>
            <p:cNvPr id="13" name="Line 10"/>
            <p:cNvSpPr>
              <a:spLocks noChangeShapeType="1"/>
            </p:cNvSpPr>
            <p:nvPr/>
          </p:nvSpPr>
          <p:spPr bwMode="auto">
            <a:xfrm>
              <a:off x="0" y="0"/>
              <a:ext cx="906" cy="634"/>
            </a:xfrm>
            <a:prstGeom prst="line">
              <a:avLst/>
            </a:prstGeom>
            <a:grpFill/>
            <a:ln w="25400" cap="flat">
              <a:solidFill>
                <a:schemeClr val="tx1"/>
              </a:solidFill>
              <a:prstDash val="solid"/>
              <a:miter lim="800000"/>
              <a:headEnd type="stealth" w="med" len="med"/>
              <a:tailEnd type="stealth" w="med" len="med"/>
            </a:ln>
            <a:extLst/>
          </p:spPr>
          <p:txBody>
            <a:bodyPr lIns="0" tIns="0" rIns="0" bIns="0"/>
            <a:lstStyle/>
            <a:p>
              <a:endParaRPr lang="en-US" sz="700"/>
            </a:p>
          </p:txBody>
        </p:sp>
      </p:grpSp>
      <p:grpSp>
        <p:nvGrpSpPr>
          <p:cNvPr id="14" name="Group 15"/>
          <p:cNvGrpSpPr>
            <a:grpSpLocks/>
          </p:cNvGrpSpPr>
          <p:nvPr/>
        </p:nvGrpSpPr>
        <p:grpSpPr bwMode="auto">
          <a:xfrm>
            <a:off x="2782967" y="1830390"/>
            <a:ext cx="726643" cy="857815"/>
            <a:chOff x="0" y="0"/>
            <a:chExt cx="2336" cy="1328"/>
          </a:xfrm>
        </p:grpSpPr>
        <p:sp>
          <p:nvSpPr>
            <p:cNvPr id="15" name="AutoShape 12"/>
            <p:cNvSpPr>
              <a:spLocks/>
            </p:cNvSpPr>
            <p:nvPr/>
          </p:nvSpPr>
          <p:spPr bwMode="auto">
            <a:xfrm>
              <a:off x="1208" y="768"/>
              <a:ext cx="1048" cy="480"/>
            </a:xfrm>
            <a:prstGeom prst="roundRect">
              <a:avLst>
                <a:gd name="adj" fmla="val 25000"/>
              </a:avLst>
            </a:prstGeom>
            <a:solidFill>
              <a:srgbClr val="FDEADA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500">
                  <a:effectLst>
                    <a:outerShdw blurRad="38100" dist="38100" dir="2700000" algn="tl">
                      <a:srgbClr val="DDDDDD"/>
                    </a:outerShdw>
                  </a:effectLst>
                  <a:cs typeface="Chalkboard" charset="0"/>
                </a:rPr>
                <a:t>Allocator Plugins</a:t>
              </a:r>
            </a:p>
          </p:txBody>
        </p:sp>
        <p:sp>
          <p:nvSpPr>
            <p:cNvPr id="16" name="AutoShape 13"/>
            <p:cNvSpPr>
              <a:spLocks/>
            </p:cNvSpPr>
            <p:nvPr/>
          </p:nvSpPr>
          <p:spPr bwMode="auto">
            <a:xfrm>
              <a:off x="1288" y="848"/>
              <a:ext cx="1048" cy="480"/>
            </a:xfrm>
            <a:prstGeom prst="roundRect">
              <a:avLst>
                <a:gd name="adj" fmla="val 25000"/>
              </a:avLst>
            </a:prstGeom>
            <a:solidFill>
              <a:srgbClr val="FDEADA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500" dirty="0" smtClean="0">
                  <a:effectLst>
                    <a:outerShdw blurRad="38100" dist="38100" dir="2700000" algn="tl">
                      <a:srgbClr val="DDDDDD"/>
                    </a:outerShdw>
                  </a:effectLst>
                  <a:cs typeface="Chalkboard" charset="0"/>
                </a:rPr>
                <a:t>Storage Plugins</a:t>
              </a:r>
              <a:endParaRPr lang="en-US" sz="500" dirty="0">
                <a:effectLst>
                  <a:outerShdw blurRad="38100" dist="38100" dir="2700000" algn="tl">
                    <a:srgbClr val="DDDDDD"/>
                  </a:outerShdw>
                </a:effectLst>
                <a:cs typeface="Chalkboard" charset="0"/>
              </a:endParaRPr>
            </a:p>
          </p:txBody>
        </p:sp>
        <p:sp>
          <p:nvSpPr>
            <p:cNvPr id="17" name="Line 14"/>
            <p:cNvSpPr>
              <a:spLocks noChangeShapeType="1"/>
            </p:cNvSpPr>
            <p:nvPr/>
          </p:nvSpPr>
          <p:spPr bwMode="auto">
            <a:xfrm>
              <a:off x="128" y="0"/>
              <a:ext cx="1144" cy="100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sz="700"/>
            </a:p>
          </p:txBody>
        </p:sp>
      </p:grpSp>
      <p:cxnSp>
        <p:nvCxnSpPr>
          <p:cNvPr id="18" name="Straight Arrow Connector 17"/>
          <p:cNvCxnSpPr/>
          <p:nvPr/>
        </p:nvCxnSpPr>
        <p:spPr>
          <a:xfrm>
            <a:off x="806542" y="1832334"/>
            <a:ext cx="326879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pic>
        <p:nvPicPr>
          <p:cNvPr id="19" name="Picture 25" descr="\\psf\Host\Users\eric\Graphic Tank\Citrix Icons_vd-09.pn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663154" y="1618779"/>
            <a:ext cx="145125" cy="370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ounded Rectangle 19"/>
          <p:cNvSpPr/>
          <p:nvPr/>
        </p:nvSpPr>
        <p:spPr>
          <a:xfrm>
            <a:off x="1133421" y="1605384"/>
            <a:ext cx="325144" cy="46715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 smtClean="0"/>
              <a:t>API</a:t>
            </a:r>
          </a:p>
          <a:p>
            <a:pPr algn="ctr"/>
            <a:endParaRPr lang="en-US" sz="700" dirty="0"/>
          </a:p>
        </p:txBody>
      </p:sp>
      <p:sp>
        <p:nvSpPr>
          <p:cNvPr id="21" name="Rounded Rectangle 20"/>
          <p:cNvSpPr/>
          <p:nvPr/>
        </p:nvSpPr>
        <p:spPr>
          <a:xfrm>
            <a:off x="1216770" y="1717192"/>
            <a:ext cx="325144" cy="46715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 smtClean="0"/>
              <a:t>API</a:t>
            </a:r>
          </a:p>
          <a:p>
            <a:pPr algn="ctr"/>
            <a:endParaRPr lang="en-US" sz="700" dirty="0"/>
          </a:p>
        </p:txBody>
      </p:sp>
      <p:sp>
        <p:nvSpPr>
          <p:cNvPr id="22" name="Rounded Rectangle 21"/>
          <p:cNvSpPr/>
          <p:nvPr/>
        </p:nvSpPr>
        <p:spPr>
          <a:xfrm>
            <a:off x="1216770" y="1829001"/>
            <a:ext cx="408493" cy="46715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 smtClean="0"/>
              <a:t>API</a:t>
            </a:r>
          </a:p>
          <a:p>
            <a:pPr algn="ctr"/>
            <a:endParaRPr lang="en-US" sz="700" dirty="0"/>
          </a:p>
        </p:txBody>
      </p:sp>
      <p:sp>
        <p:nvSpPr>
          <p:cNvPr id="23" name="Rounded Rectangle 22"/>
          <p:cNvSpPr/>
          <p:nvPr/>
        </p:nvSpPr>
        <p:spPr>
          <a:xfrm>
            <a:off x="4296177" y="2350280"/>
            <a:ext cx="628117" cy="513622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Storage</a:t>
            </a:r>
          </a:p>
          <a:p>
            <a:pPr algn="ctr"/>
            <a:r>
              <a:rPr lang="en-US" sz="800" dirty="0" smtClean="0"/>
              <a:t>Resource</a:t>
            </a:r>
            <a:endParaRPr lang="en-US" sz="800" dirty="0"/>
          </a:p>
        </p:txBody>
      </p:sp>
      <p:sp>
        <p:nvSpPr>
          <p:cNvPr id="24" name="Rounded Rectangle 23"/>
          <p:cNvSpPr/>
          <p:nvPr/>
        </p:nvSpPr>
        <p:spPr>
          <a:xfrm>
            <a:off x="4379526" y="2462088"/>
            <a:ext cx="628117" cy="513622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Storage</a:t>
            </a:r>
          </a:p>
          <a:p>
            <a:pPr algn="ctr"/>
            <a:r>
              <a:rPr lang="en-US" sz="800" dirty="0" smtClean="0"/>
              <a:t>Resource</a:t>
            </a:r>
            <a:endParaRPr lang="en-US" sz="800" dirty="0"/>
          </a:p>
        </p:txBody>
      </p:sp>
      <p:grpSp>
        <p:nvGrpSpPr>
          <p:cNvPr id="25" name="Group 24"/>
          <p:cNvGrpSpPr/>
          <p:nvPr/>
        </p:nvGrpSpPr>
        <p:grpSpPr>
          <a:xfrm>
            <a:off x="4296176" y="1476962"/>
            <a:ext cx="1000091" cy="625431"/>
            <a:chOff x="6958493" y="2608010"/>
            <a:chExt cx="1300889" cy="852490"/>
          </a:xfrm>
        </p:grpSpPr>
        <p:sp>
          <p:nvSpPr>
            <p:cNvPr id="26" name="Rounded Rectangle 25"/>
            <p:cNvSpPr/>
            <p:nvPr/>
          </p:nvSpPr>
          <p:spPr>
            <a:xfrm>
              <a:off x="6958493" y="2608010"/>
              <a:ext cx="1148489" cy="700090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 smtClean="0"/>
                <a:t>Network</a:t>
              </a:r>
            </a:p>
            <a:p>
              <a:pPr algn="ctr"/>
              <a:r>
                <a:rPr lang="en-US" sz="800" dirty="0" smtClean="0"/>
                <a:t>Resource</a:t>
              </a:r>
              <a:endParaRPr lang="en-US" sz="800" dirty="0"/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7110893" y="2760410"/>
              <a:ext cx="1148489" cy="700090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 smtClean="0"/>
                <a:t>SDN controller</a:t>
              </a:r>
              <a:endParaRPr lang="en-US" sz="800" dirty="0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4296177" y="603644"/>
            <a:ext cx="1000090" cy="625431"/>
            <a:chOff x="6958493" y="1417638"/>
            <a:chExt cx="1300889" cy="852490"/>
          </a:xfrm>
        </p:grpSpPr>
        <p:sp>
          <p:nvSpPr>
            <p:cNvPr id="29" name="Rounded Rectangle 28"/>
            <p:cNvSpPr/>
            <p:nvPr/>
          </p:nvSpPr>
          <p:spPr>
            <a:xfrm>
              <a:off x="6958493" y="1417638"/>
              <a:ext cx="1148489" cy="700090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 smtClean="0"/>
                <a:t>Hypervisor</a:t>
              </a:r>
            </a:p>
            <a:p>
              <a:pPr algn="ctr"/>
              <a:r>
                <a:rPr lang="en-US" sz="800" dirty="0" smtClean="0"/>
                <a:t>Resource</a:t>
              </a:r>
              <a:endParaRPr lang="en-US" sz="800" dirty="0"/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7110893" y="1570038"/>
              <a:ext cx="1148489" cy="700090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 smtClean="0"/>
                <a:t>Hypervisor</a:t>
              </a:r>
            </a:p>
            <a:p>
              <a:pPr algn="ctr"/>
              <a:r>
                <a:rPr lang="en-US" sz="800" dirty="0" smtClean="0"/>
                <a:t>Resource</a:t>
              </a:r>
              <a:endParaRPr lang="en-US" sz="800" dirty="0"/>
            </a:p>
          </p:txBody>
        </p:sp>
      </p:grpSp>
      <p:sp>
        <p:nvSpPr>
          <p:cNvPr id="31" name="AutoShape 12"/>
          <p:cNvSpPr>
            <a:spLocks/>
          </p:cNvSpPr>
          <p:nvPr/>
        </p:nvSpPr>
        <p:spPr bwMode="auto">
          <a:xfrm>
            <a:off x="3175571" y="2844662"/>
            <a:ext cx="325994" cy="310054"/>
          </a:xfrm>
          <a:prstGeom prst="roundRect">
            <a:avLst>
              <a:gd name="adj" fmla="val 25000"/>
            </a:avLst>
          </a:prstGeom>
          <a:solidFill>
            <a:srgbClr val="FDEAD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500">
                <a:effectLst>
                  <a:outerShdw blurRad="38100" dist="38100" dir="2700000" algn="tl">
                    <a:srgbClr val="DDDDDD"/>
                  </a:outerShdw>
                </a:effectLst>
                <a:cs typeface="Chalkboard" charset="0"/>
              </a:rPr>
              <a:t>Allocator Plugins</a:t>
            </a:r>
          </a:p>
        </p:txBody>
      </p:sp>
      <p:sp>
        <p:nvSpPr>
          <p:cNvPr id="32" name="AutoShape 13"/>
          <p:cNvSpPr>
            <a:spLocks/>
          </p:cNvSpPr>
          <p:nvPr/>
        </p:nvSpPr>
        <p:spPr bwMode="auto">
          <a:xfrm>
            <a:off x="3200456" y="2896337"/>
            <a:ext cx="325994" cy="310054"/>
          </a:xfrm>
          <a:prstGeom prst="roundRect">
            <a:avLst>
              <a:gd name="adj" fmla="val 25000"/>
            </a:avLst>
          </a:prstGeom>
          <a:solidFill>
            <a:srgbClr val="FDEAD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500" dirty="0" smtClean="0">
                <a:effectLst>
                  <a:outerShdw blurRad="38100" dist="38100" dir="2700000" algn="tl">
                    <a:srgbClr val="DDDDDD"/>
                  </a:outerShdw>
                </a:effectLst>
                <a:cs typeface="Chalkboard" charset="0"/>
              </a:rPr>
              <a:t>Allocator</a:t>
            </a:r>
          </a:p>
          <a:p>
            <a:r>
              <a:rPr lang="en-US" sz="500" dirty="0" smtClean="0">
                <a:effectLst>
                  <a:outerShdw blurRad="38100" dist="38100" dir="2700000" algn="tl">
                    <a:srgbClr val="DDDDDD"/>
                  </a:outerShdw>
                </a:effectLst>
                <a:cs typeface="Chalkboard" charset="0"/>
              </a:rPr>
              <a:t>Plugins</a:t>
            </a:r>
            <a:endParaRPr lang="en-US" sz="500" dirty="0">
              <a:effectLst>
                <a:outerShdw blurRad="38100" dist="38100" dir="2700000" algn="tl">
                  <a:srgbClr val="DDDDDD"/>
                </a:outerShdw>
              </a:effectLst>
              <a:cs typeface="Chalkboard" charset="0"/>
            </a:endParaRPr>
          </a:p>
        </p:txBody>
      </p:sp>
      <p:cxnSp>
        <p:nvCxnSpPr>
          <p:cNvPr id="37" name="Straight Arrow Connector 36"/>
          <p:cNvCxnSpPr>
            <a:endCxn id="4" idx="1"/>
          </p:cNvCxnSpPr>
          <p:nvPr/>
        </p:nvCxnSpPr>
        <p:spPr>
          <a:xfrm>
            <a:off x="1625262" y="1989732"/>
            <a:ext cx="277462" cy="85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Line 14"/>
          <p:cNvSpPr>
            <a:spLocks noChangeShapeType="1"/>
          </p:cNvSpPr>
          <p:nvPr/>
        </p:nvSpPr>
        <p:spPr bwMode="auto">
          <a:xfrm>
            <a:off x="2722189" y="1809719"/>
            <a:ext cx="473290" cy="1189324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stealth" w="med" len="med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700"/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2822783" y="1955702"/>
            <a:ext cx="387763" cy="8586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V="1">
            <a:off x="2902675" y="1060423"/>
            <a:ext cx="256056" cy="1240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8" idx="3"/>
            <a:endCxn id="29" idx="1"/>
          </p:cNvCxnSpPr>
          <p:nvPr/>
        </p:nvCxnSpPr>
        <p:spPr>
          <a:xfrm flipV="1">
            <a:off x="3512097" y="860455"/>
            <a:ext cx="784080" cy="40667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3010378" y="1546175"/>
            <a:ext cx="175858" cy="21187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endCxn id="26" idx="1"/>
          </p:cNvCxnSpPr>
          <p:nvPr/>
        </p:nvCxnSpPr>
        <p:spPr>
          <a:xfrm flipV="1">
            <a:off x="3509610" y="1733773"/>
            <a:ext cx="786566" cy="17274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>
            <a:off x="2915112" y="1832334"/>
            <a:ext cx="278593" cy="46382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endCxn id="23" idx="1"/>
          </p:cNvCxnSpPr>
          <p:nvPr/>
        </p:nvCxnSpPr>
        <p:spPr>
          <a:xfrm>
            <a:off x="3509610" y="2470106"/>
            <a:ext cx="786567" cy="13698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Rounded Rectangle 77"/>
          <p:cNvSpPr/>
          <p:nvPr/>
        </p:nvSpPr>
        <p:spPr>
          <a:xfrm>
            <a:off x="2656391" y="5098002"/>
            <a:ext cx="1831728" cy="288295"/>
          </a:xfrm>
          <a:prstGeom prst="roundRect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ounded Rectangle 82"/>
          <p:cNvSpPr/>
          <p:nvPr/>
        </p:nvSpPr>
        <p:spPr>
          <a:xfrm>
            <a:off x="2822783" y="4813963"/>
            <a:ext cx="457200" cy="4572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VM 1</a:t>
            </a:r>
            <a:endParaRPr lang="en-US" sz="1200" dirty="0"/>
          </a:p>
        </p:txBody>
      </p:sp>
      <p:sp>
        <p:nvSpPr>
          <p:cNvPr id="84" name="Rounded Rectangle 83"/>
          <p:cNvSpPr/>
          <p:nvPr/>
        </p:nvSpPr>
        <p:spPr>
          <a:xfrm>
            <a:off x="5006173" y="5648682"/>
            <a:ext cx="457200" cy="4572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VM</a:t>
            </a:r>
          </a:p>
          <a:p>
            <a:pPr algn="ctr"/>
            <a:r>
              <a:rPr lang="en-US" sz="1200" dirty="0" smtClean="0"/>
              <a:t>3</a:t>
            </a:r>
            <a:endParaRPr lang="en-US" sz="1200" dirty="0"/>
          </a:p>
        </p:txBody>
      </p:sp>
      <p:sp>
        <p:nvSpPr>
          <p:cNvPr id="85" name="Rounded Rectangle 84"/>
          <p:cNvSpPr/>
          <p:nvPr/>
        </p:nvSpPr>
        <p:spPr>
          <a:xfrm>
            <a:off x="5691973" y="5663112"/>
            <a:ext cx="457200" cy="4572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VR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3935886" y="5124687"/>
            <a:ext cx="55275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Host 1</a:t>
            </a:r>
            <a:endParaRPr lang="en-US" sz="1100" dirty="0"/>
          </a:p>
        </p:txBody>
      </p:sp>
      <p:sp>
        <p:nvSpPr>
          <p:cNvPr id="88" name="TextBox 87"/>
          <p:cNvSpPr txBox="1"/>
          <p:nvPr/>
        </p:nvSpPr>
        <p:spPr>
          <a:xfrm>
            <a:off x="6149173" y="5140358"/>
            <a:ext cx="55275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Host 3</a:t>
            </a:r>
            <a:endParaRPr lang="en-US" sz="1100" dirty="0"/>
          </a:p>
        </p:txBody>
      </p:sp>
      <p:sp>
        <p:nvSpPr>
          <p:cNvPr id="89" name="TextBox 88"/>
          <p:cNvSpPr txBox="1"/>
          <p:nvPr/>
        </p:nvSpPr>
        <p:spPr>
          <a:xfrm>
            <a:off x="6240546" y="5992367"/>
            <a:ext cx="55656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Host 4</a:t>
            </a:r>
            <a:endParaRPr lang="en-US" sz="1100" dirty="0"/>
          </a:p>
        </p:txBody>
      </p:sp>
      <p:sp>
        <p:nvSpPr>
          <p:cNvPr id="90" name="Rounded Rectangle 89"/>
          <p:cNvSpPr/>
          <p:nvPr/>
        </p:nvSpPr>
        <p:spPr>
          <a:xfrm>
            <a:off x="2656391" y="5965682"/>
            <a:ext cx="1831728" cy="288295"/>
          </a:xfrm>
          <a:prstGeom prst="roundRect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ounded Rectangle 81"/>
          <p:cNvSpPr/>
          <p:nvPr/>
        </p:nvSpPr>
        <p:spPr>
          <a:xfrm>
            <a:off x="2835460" y="5656941"/>
            <a:ext cx="457200" cy="4572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VM</a:t>
            </a:r>
          </a:p>
          <a:p>
            <a:pPr algn="ctr"/>
            <a:r>
              <a:rPr lang="en-US" sz="1200" dirty="0"/>
              <a:t>2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3935364" y="5983336"/>
            <a:ext cx="55275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Host 2</a:t>
            </a:r>
            <a:endParaRPr lang="en-US" sz="1100" dirty="0"/>
          </a:p>
        </p:txBody>
      </p:sp>
      <p:cxnSp>
        <p:nvCxnSpPr>
          <p:cNvPr id="93" name="Straight Connector 92"/>
          <p:cNvCxnSpPr/>
          <p:nvPr/>
        </p:nvCxnSpPr>
        <p:spPr>
          <a:xfrm flipV="1">
            <a:off x="3445166" y="1060424"/>
            <a:ext cx="1295400" cy="4037578"/>
          </a:xfrm>
          <a:prstGeom prst="line">
            <a:avLst/>
          </a:prstGeom>
          <a:ln>
            <a:headEnd type="triangle"/>
            <a:tailEnd type="non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flipV="1">
            <a:off x="3935886" y="1060424"/>
            <a:ext cx="804680" cy="4905258"/>
          </a:xfrm>
          <a:prstGeom prst="line">
            <a:avLst/>
          </a:prstGeom>
          <a:ln>
            <a:headEnd type="triangle"/>
            <a:tailEnd type="non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flipH="1" flipV="1">
            <a:off x="4731322" y="1060425"/>
            <a:ext cx="1509224" cy="4905257"/>
          </a:xfrm>
          <a:prstGeom prst="line">
            <a:avLst/>
          </a:prstGeom>
          <a:ln>
            <a:headEnd type="triangle"/>
            <a:tailEnd type="non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grpSp>
        <p:nvGrpSpPr>
          <p:cNvPr id="108" name="Group 107"/>
          <p:cNvGrpSpPr/>
          <p:nvPr/>
        </p:nvGrpSpPr>
        <p:grpSpPr>
          <a:xfrm>
            <a:off x="786643" y="2785384"/>
            <a:ext cx="1276386" cy="369332"/>
            <a:chOff x="786643" y="2785384"/>
            <a:chExt cx="1276386" cy="369332"/>
          </a:xfrm>
        </p:grpSpPr>
        <p:cxnSp>
          <p:nvCxnSpPr>
            <p:cNvPr id="106" name="Straight Arrow Connector 105"/>
            <p:cNvCxnSpPr/>
            <p:nvPr/>
          </p:nvCxnSpPr>
          <p:spPr>
            <a:xfrm>
              <a:off x="806542" y="3154716"/>
              <a:ext cx="109618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TextBox 106"/>
            <p:cNvSpPr txBox="1"/>
            <p:nvPr/>
          </p:nvSpPr>
          <p:spPr>
            <a:xfrm>
              <a:off x="786643" y="2785384"/>
              <a:ext cx="12763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Start 3 VMs</a:t>
              </a:r>
              <a:endParaRPr lang="en-US" dirty="0"/>
            </a:p>
          </p:txBody>
        </p:sp>
      </p:grpSp>
      <p:sp>
        <p:nvSpPr>
          <p:cNvPr id="109" name="TextBox 108"/>
          <p:cNvSpPr txBox="1"/>
          <p:nvPr/>
        </p:nvSpPr>
        <p:spPr>
          <a:xfrm>
            <a:off x="2599324" y="3154716"/>
            <a:ext cx="12857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Allocate hypervisors</a:t>
            </a:r>
            <a:endParaRPr lang="en-US" dirty="0"/>
          </a:p>
        </p:txBody>
      </p:sp>
      <p:sp>
        <p:nvSpPr>
          <p:cNvPr id="110" name="TextBox 109"/>
          <p:cNvSpPr txBox="1"/>
          <p:nvPr/>
        </p:nvSpPr>
        <p:spPr>
          <a:xfrm>
            <a:off x="-5936" y="21796"/>
            <a:ext cx="467668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VM Orchestration Example</a:t>
            </a:r>
            <a:endParaRPr lang="en-US" sz="3200" dirty="0"/>
          </a:p>
        </p:txBody>
      </p:sp>
      <p:sp>
        <p:nvSpPr>
          <p:cNvPr id="111" name="TextBox 110"/>
          <p:cNvSpPr txBox="1"/>
          <p:nvPr/>
        </p:nvSpPr>
        <p:spPr>
          <a:xfrm>
            <a:off x="5296267" y="715453"/>
            <a:ext cx="20445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Call Hypervisor APIs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1231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83" grpId="0" animBg="1"/>
      <p:bldP spid="84" grpId="0" animBg="1"/>
      <p:bldP spid="85" grpId="0" animBg="1"/>
      <p:bldP spid="82" grpId="0" animBg="1"/>
      <p:bldP spid="109" grpId="0"/>
      <p:bldP spid="111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457359" y="5001768"/>
            <a:ext cx="2263140" cy="838200"/>
          </a:xfrm>
          <a:prstGeom prst="roundRect">
            <a:avLst/>
          </a:prstGeom>
          <a:solidFill>
            <a:srgbClr val="D9D9D9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4937919" y="5001768"/>
            <a:ext cx="2263140" cy="838200"/>
          </a:xfrm>
          <a:prstGeom prst="roundRect">
            <a:avLst/>
          </a:prstGeom>
          <a:solidFill>
            <a:srgbClr val="D9D9D9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57359" y="2697480"/>
            <a:ext cx="2263140" cy="838200"/>
          </a:xfrm>
          <a:prstGeom prst="round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288625" y="260670"/>
            <a:ext cx="10945812" cy="944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Built-in (native) controller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4915059" y="2743200"/>
            <a:ext cx="2263140" cy="838200"/>
          </a:xfrm>
          <a:prstGeom prst="roundRect">
            <a:avLst/>
          </a:prstGeom>
          <a:solidFill>
            <a:srgbClr val="D9D9D9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94519" y="2743200"/>
            <a:ext cx="99495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Host 1 (Pod 2)</a:t>
            </a:r>
            <a:endParaRPr lang="en-US" sz="1100" dirty="0"/>
          </a:p>
        </p:txBody>
      </p:sp>
      <p:sp>
        <p:nvSpPr>
          <p:cNvPr id="9" name="TextBox 8"/>
          <p:cNvSpPr txBox="1"/>
          <p:nvPr/>
        </p:nvSpPr>
        <p:spPr>
          <a:xfrm>
            <a:off x="594519" y="5029200"/>
            <a:ext cx="99495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Host 2 (Pod 4)</a:t>
            </a:r>
            <a:endParaRPr lang="en-US" sz="1100" dirty="0"/>
          </a:p>
        </p:txBody>
      </p:sp>
      <p:sp>
        <p:nvSpPr>
          <p:cNvPr id="10" name="TextBox 9"/>
          <p:cNvSpPr txBox="1"/>
          <p:nvPr/>
        </p:nvSpPr>
        <p:spPr>
          <a:xfrm>
            <a:off x="4918564" y="2743200"/>
            <a:ext cx="99495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Host 3 (Pod 3)</a:t>
            </a:r>
            <a:endParaRPr lang="en-US" sz="1100" dirty="0"/>
          </a:p>
        </p:txBody>
      </p:sp>
      <p:sp>
        <p:nvSpPr>
          <p:cNvPr id="11" name="TextBox 10"/>
          <p:cNvSpPr txBox="1"/>
          <p:nvPr/>
        </p:nvSpPr>
        <p:spPr>
          <a:xfrm>
            <a:off x="4937919" y="5029201"/>
            <a:ext cx="990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Host 4 (Pod 2)</a:t>
            </a:r>
            <a:endParaRPr lang="en-US" sz="1100" dirty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6491634" y="1340398"/>
            <a:ext cx="2753691" cy="5244004"/>
          </a:xfrm>
          <a:prstGeom prst="rect">
            <a:avLst/>
          </a:prstGeom>
        </p:spPr>
        <p:txBody>
          <a:bodyPr/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300"/>
              </a:spcBef>
              <a:spcAft>
                <a:spcPct val="15000"/>
              </a:spcAft>
              <a:buClr>
                <a:srgbClr val="7F7F7F"/>
              </a:buClr>
              <a:buSzPct val="100000"/>
              <a:defRPr lang="en-US" sz="2800" dirty="0">
                <a:solidFill>
                  <a:srgbClr val="007934"/>
                </a:solidFill>
                <a:latin typeface="+mn-lt"/>
                <a:ea typeface="+mn-ea"/>
                <a:cs typeface="+mn-cs"/>
              </a:defRPr>
            </a:lvl1pPr>
            <a:lvl2pPr marL="571500" indent="-228600" algn="l" rtl="0" eaLnBrk="1" fontAlgn="base" hangingPunct="1">
              <a:lnSpc>
                <a:spcPct val="90000"/>
              </a:lnSpc>
              <a:spcBef>
                <a:spcPct val="15000"/>
              </a:spcBef>
              <a:spcAft>
                <a:spcPct val="15000"/>
              </a:spcAft>
              <a:buClr>
                <a:srgbClr val="7F7F7F"/>
              </a:buClr>
              <a:buSzPct val="100000"/>
              <a:defRPr lang="en-US" dirty="0">
                <a:solidFill>
                  <a:srgbClr val="007934"/>
                </a:solidFill>
                <a:latin typeface="+mn-lt"/>
              </a:defRPr>
            </a:lvl2pPr>
            <a:lvl3pPr marL="914400" indent="-228600" algn="l" rtl="0" eaLnBrk="1" fontAlgn="base" hangingPunct="1">
              <a:lnSpc>
                <a:spcPct val="90000"/>
              </a:lnSpc>
              <a:spcBef>
                <a:spcPct val="15000"/>
              </a:spcBef>
              <a:spcAft>
                <a:spcPct val="15000"/>
              </a:spcAft>
              <a:buClr>
                <a:srgbClr val="7F7F7F"/>
              </a:buClr>
              <a:buSzPct val="100000"/>
              <a:defRPr lang="en-US" sz="1600" dirty="0">
                <a:solidFill>
                  <a:srgbClr val="007934"/>
                </a:solidFill>
                <a:latin typeface="+mn-lt"/>
              </a:defRPr>
            </a:lvl3pPr>
            <a:lvl4pPr marL="1200150" indent="-171450" algn="l" rtl="0" eaLnBrk="1" fontAlgn="base" hangingPunct="1">
              <a:lnSpc>
                <a:spcPct val="85000"/>
              </a:lnSpc>
              <a:spcBef>
                <a:spcPct val="15000"/>
              </a:spcBef>
              <a:spcAft>
                <a:spcPct val="10000"/>
              </a:spcAft>
              <a:buClr>
                <a:srgbClr val="7F7F7F"/>
              </a:buClr>
              <a:buSzPct val="100000"/>
              <a:defRPr sz="1400">
                <a:solidFill>
                  <a:srgbClr val="007934"/>
                </a:solidFill>
                <a:latin typeface="+mn-lt"/>
              </a:defRPr>
            </a:lvl4pPr>
            <a:lvl5pPr marL="1485900" indent="-171450" algn="l" rtl="0" eaLnBrk="1" fontAlgn="base" hangingPunct="1">
              <a:lnSpc>
                <a:spcPct val="85000"/>
              </a:lnSpc>
              <a:spcBef>
                <a:spcPct val="15000"/>
              </a:spcBef>
              <a:spcAft>
                <a:spcPct val="10000"/>
              </a:spcAft>
              <a:buClr>
                <a:srgbClr val="7F7F7F"/>
              </a:buClr>
              <a:buSzPct val="100000"/>
              <a:defRPr sz="1400">
                <a:solidFill>
                  <a:srgbClr val="007934"/>
                </a:solidFill>
                <a:latin typeface="+mn-lt"/>
              </a:defRPr>
            </a:lvl5pPr>
            <a:lvl6pPr marL="1828800" indent="-171450" algn="l" rtl="0" eaLnBrk="1" fontAlgn="base" hangingPunct="1">
              <a:lnSpc>
                <a:spcPct val="85000"/>
              </a:lnSpc>
              <a:spcBef>
                <a:spcPct val="15000"/>
              </a:spcBef>
              <a:spcAft>
                <a:spcPct val="10000"/>
              </a:spcAft>
              <a:buClr>
                <a:schemeClr val="hlink"/>
              </a:buClr>
              <a:buChar char="•"/>
              <a:defRPr sz="1400">
                <a:solidFill>
                  <a:srgbClr val="000000"/>
                </a:solidFill>
                <a:latin typeface="+mn-lt"/>
              </a:defRPr>
            </a:lvl6pPr>
            <a:lvl7pPr marL="2286000" indent="-171450" algn="l" rtl="0" eaLnBrk="1" fontAlgn="base" hangingPunct="1">
              <a:lnSpc>
                <a:spcPct val="85000"/>
              </a:lnSpc>
              <a:spcBef>
                <a:spcPct val="15000"/>
              </a:spcBef>
              <a:spcAft>
                <a:spcPct val="10000"/>
              </a:spcAft>
              <a:buClr>
                <a:schemeClr val="hlink"/>
              </a:buClr>
              <a:buChar char="•"/>
              <a:defRPr sz="1400">
                <a:solidFill>
                  <a:srgbClr val="000000"/>
                </a:solidFill>
                <a:latin typeface="+mn-lt"/>
              </a:defRPr>
            </a:lvl7pPr>
            <a:lvl8pPr marL="2743200" indent="-171450" algn="l" rtl="0" eaLnBrk="1" fontAlgn="base" hangingPunct="1">
              <a:lnSpc>
                <a:spcPct val="85000"/>
              </a:lnSpc>
              <a:spcBef>
                <a:spcPct val="15000"/>
              </a:spcBef>
              <a:spcAft>
                <a:spcPct val="10000"/>
              </a:spcAft>
              <a:buClr>
                <a:schemeClr val="hlink"/>
              </a:buClr>
              <a:buChar char="•"/>
              <a:defRPr sz="1400">
                <a:solidFill>
                  <a:srgbClr val="000000"/>
                </a:solidFill>
                <a:latin typeface="+mn-lt"/>
              </a:defRPr>
            </a:lvl8pPr>
            <a:lvl9pPr marL="3200400" indent="-171450" algn="l" rtl="0" eaLnBrk="1" fontAlgn="base" hangingPunct="1">
              <a:lnSpc>
                <a:spcPct val="85000"/>
              </a:lnSpc>
              <a:spcBef>
                <a:spcPct val="15000"/>
              </a:spcBef>
              <a:spcAft>
                <a:spcPct val="10000"/>
              </a:spcAft>
              <a:buClr>
                <a:schemeClr val="hlink"/>
              </a:buClr>
              <a:buChar char="•"/>
              <a:defRPr sz="1400">
                <a:solidFill>
                  <a:srgbClr val="000000"/>
                </a:solidFill>
                <a:latin typeface="+mn-lt"/>
              </a:defRPr>
            </a:lvl9pPr>
          </a:lstStyle>
          <a:p>
            <a:pPr marL="0" indent="0">
              <a:buClr>
                <a:schemeClr val="tx1"/>
              </a:buClr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Create Full Mesh of GRE tunnels (if they don't already exist) between hosts on which VMs are deployed</a:t>
            </a:r>
          </a:p>
          <a:p>
            <a:pPr marL="0" indent="0">
              <a:buClr>
                <a:schemeClr val="tx1"/>
              </a:buClr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CloudStack SDN controller programs the Open vSwitch (OVS) on XenServer to configure GRE tunnels</a:t>
            </a:r>
          </a:p>
        </p:txBody>
      </p:sp>
      <p:sp>
        <p:nvSpPr>
          <p:cNvPr id="13" name="Rectangle 12"/>
          <p:cNvSpPr/>
          <p:nvPr/>
        </p:nvSpPr>
        <p:spPr>
          <a:xfrm rot="5400000">
            <a:off x="2499519" y="4741718"/>
            <a:ext cx="2667000" cy="3463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ABCB8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442119" y="3581400"/>
            <a:ext cx="3185160" cy="657999"/>
            <a:chOff x="518319" y="3581400"/>
            <a:chExt cx="3185160" cy="657999"/>
          </a:xfrm>
        </p:grpSpPr>
        <p:sp>
          <p:nvSpPr>
            <p:cNvPr id="15" name="Rectangle 14"/>
            <p:cNvSpPr/>
            <p:nvPr/>
          </p:nvSpPr>
          <p:spPr>
            <a:xfrm>
              <a:off x="518319" y="3581400"/>
              <a:ext cx="3185160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rgbClr val="ABCB80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18319" y="3962400"/>
              <a:ext cx="90466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GRE Tunnel</a:t>
              </a:r>
              <a:endParaRPr lang="en-US" sz="12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42119" y="5867400"/>
            <a:ext cx="3200400" cy="657999"/>
            <a:chOff x="442119" y="5867400"/>
            <a:chExt cx="3200400" cy="657999"/>
          </a:xfrm>
        </p:grpSpPr>
        <p:sp>
          <p:nvSpPr>
            <p:cNvPr id="18" name="Rectangle 17"/>
            <p:cNvSpPr/>
            <p:nvPr/>
          </p:nvSpPr>
          <p:spPr>
            <a:xfrm>
              <a:off x="457359" y="5867400"/>
              <a:ext cx="3185160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rgbClr val="ABCB80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42119" y="6248400"/>
              <a:ext cx="90466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GRE Tunnel</a:t>
              </a:r>
              <a:endParaRPr lang="en-US" sz="1200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038759" y="5867400"/>
            <a:ext cx="3251625" cy="657999"/>
            <a:chOff x="4038759" y="5867400"/>
            <a:chExt cx="3251625" cy="657999"/>
          </a:xfrm>
        </p:grpSpPr>
        <p:sp>
          <p:nvSpPr>
            <p:cNvPr id="21" name="Rectangle 20"/>
            <p:cNvSpPr/>
            <p:nvPr/>
          </p:nvSpPr>
          <p:spPr>
            <a:xfrm>
              <a:off x="4038759" y="5867400"/>
              <a:ext cx="3185160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rgbClr val="ABCB80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85719" y="6248400"/>
              <a:ext cx="90466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GRE Tunnel</a:t>
              </a:r>
              <a:endParaRPr lang="en-US" sz="1200" dirty="0"/>
            </a:p>
          </p:txBody>
        </p:sp>
      </p:grpSp>
      <p:sp>
        <p:nvSpPr>
          <p:cNvPr id="23" name="Rounded Rectangle 22"/>
          <p:cNvSpPr/>
          <p:nvPr/>
        </p:nvSpPr>
        <p:spPr>
          <a:xfrm>
            <a:off x="746919" y="3048000"/>
            <a:ext cx="457200" cy="4572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VM 1</a:t>
            </a:r>
            <a:endParaRPr lang="en-US" sz="1200" dirty="0"/>
          </a:p>
        </p:txBody>
      </p:sp>
      <p:sp>
        <p:nvSpPr>
          <p:cNvPr id="24" name="Rounded Rectangle 23"/>
          <p:cNvSpPr/>
          <p:nvPr/>
        </p:nvSpPr>
        <p:spPr>
          <a:xfrm>
            <a:off x="746919" y="5334000"/>
            <a:ext cx="457200" cy="4572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VM</a:t>
            </a:r>
          </a:p>
          <a:p>
            <a:pPr algn="ctr"/>
            <a:r>
              <a:rPr lang="en-US" sz="1200" dirty="0"/>
              <a:t>2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5014119" y="5334000"/>
            <a:ext cx="457200" cy="4572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VM</a:t>
            </a:r>
          </a:p>
          <a:p>
            <a:pPr algn="ctr"/>
            <a:r>
              <a:rPr lang="en-US" sz="1200" dirty="0" smtClean="0"/>
              <a:t>3</a:t>
            </a:r>
            <a:endParaRPr lang="en-US" sz="1200" dirty="0"/>
          </a:p>
        </p:txBody>
      </p:sp>
      <p:sp>
        <p:nvSpPr>
          <p:cNvPr id="26" name="Rounded Rectangle 25"/>
          <p:cNvSpPr/>
          <p:nvPr/>
        </p:nvSpPr>
        <p:spPr>
          <a:xfrm>
            <a:off x="5699919" y="5334000"/>
            <a:ext cx="457200" cy="4572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VR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2270919" y="2743200"/>
            <a:ext cx="457200" cy="457200"/>
            <a:chOff x="2966848" y="1981200"/>
            <a:chExt cx="457200" cy="457200"/>
          </a:xfrm>
        </p:grpSpPr>
        <p:sp>
          <p:nvSpPr>
            <p:cNvPr id="28" name="Oval 27"/>
            <p:cNvSpPr>
              <a:spLocks noChangeAspect="1"/>
            </p:cNvSpPr>
            <p:nvPr/>
          </p:nvSpPr>
          <p:spPr>
            <a:xfrm>
              <a:off x="2966848" y="1981200"/>
              <a:ext cx="457200" cy="457200"/>
            </a:xfrm>
            <a:prstGeom prst="ellipse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000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994819" y="2086690"/>
              <a:ext cx="40125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>
                  <a:solidFill>
                    <a:schemeClr val="bg1"/>
                  </a:solidFill>
                </a:rPr>
                <a:t>OVS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2270919" y="5029200"/>
            <a:ext cx="457200" cy="457200"/>
            <a:chOff x="2966848" y="1981200"/>
            <a:chExt cx="457200" cy="457200"/>
          </a:xfrm>
        </p:grpSpPr>
        <p:sp>
          <p:nvSpPr>
            <p:cNvPr id="31" name="Oval 30"/>
            <p:cNvSpPr>
              <a:spLocks noChangeAspect="1"/>
            </p:cNvSpPr>
            <p:nvPr/>
          </p:nvSpPr>
          <p:spPr>
            <a:xfrm>
              <a:off x="2966848" y="1981200"/>
              <a:ext cx="457200" cy="457200"/>
            </a:xfrm>
            <a:prstGeom prst="ellipse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000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994819" y="2086690"/>
              <a:ext cx="40125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>
                  <a:solidFill>
                    <a:schemeClr val="bg1"/>
                  </a:solidFill>
                </a:rPr>
                <a:t>OVS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6766719" y="5029200"/>
            <a:ext cx="457200" cy="457200"/>
            <a:chOff x="2966848" y="1981200"/>
            <a:chExt cx="457200" cy="457200"/>
          </a:xfrm>
        </p:grpSpPr>
        <p:sp>
          <p:nvSpPr>
            <p:cNvPr id="34" name="Oval 33"/>
            <p:cNvSpPr>
              <a:spLocks noChangeAspect="1"/>
            </p:cNvSpPr>
            <p:nvPr/>
          </p:nvSpPr>
          <p:spPr>
            <a:xfrm>
              <a:off x="2966848" y="1981200"/>
              <a:ext cx="457200" cy="457200"/>
            </a:xfrm>
            <a:prstGeom prst="ellipse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000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2994819" y="2086690"/>
              <a:ext cx="40125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>
                  <a:solidFill>
                    <a:schemeClr val="bg1"/>
                  </a:solidFill>
                </a:rPr>
                <a:t>OVS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</p:grpSp>
      <p:sp>
        <p:nvSpPr>
          <p:cNvPr id="36" name="Rounded Rectangle 35"/>
          <p:cNvSpPr/>
          <p:nvPr/>
        </p:nvSpPr>
        <p:spPr>
          <a:xfrm>
            <a:off x="3032919" y="1524000"/>
            <a:ext cx="1828800" cy="6858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3032919" y="1524000"/>
            <a:ext cx="9925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CloudStack </a:t>
            </a:r>
            <a:endParaRPr lang="en-US" sz="1400" dirty="0"/>
          </a:p>
        </p:txBody>
      </p:sp>
      <p:sp>
        <p:nvSpPr>
          <p:cNvPr id="38" name="Rounded Rectangle 37"/>
          <p:cNvSpPr/>
          <p:nvPr/>
        </p:nvSpPr>
        <p:spPr>
          <a:xfrm>
            <a:off x="3490119" y="1828800"/>
            <a:ext cx="914400" cy="3810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SDN</a:t>
            </a:r>
          </a:p>
          <a:p>
            <a:pPr algn="ctr"/>
            <a:r>
              <a:rPr lang="en-US" sz="1200" dirty="0" smtClean="0"/>
              <a:t>Controller</a:t>
            </a:r>
            <a:endParaRPr lang="en-US" sz="1200" dirty="0"/>
          </a:p>
        </p:txBody>
      </p:sp>
      <p:cxnSp>
        <p:nvCxnSpPr>
          <p:cNvPr id="39" name="Straight Connector 38"/>
          <p:cNvCxnSpPr>
            <a:endCxn id="38" idx="2"/>
          </p:cNvCxnSpPr>
          <p:nvPr/>
        </p:nvCxnSpPr>
        <p:spPr>
          <a:xfrm flipV="1">
            <a:off x="2651919" y="2209800"/>
            <a:ext cx="1295400" cy="609600"/>
          </a:xfrm>
          <a:prstGeom prst="line">
            <a:avLst/>
          </a:prstGeom>
          <a:ln>
            <a:headEnd type="triangle"/>
            <a:tailEnd type="non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31" idx="7"/>
            <a:endCxn id="38" idx="2"/>
          </p:cNvCxnSpPr>
          <p:nvPr/>
        </p:nvCxnSpPr>
        <p:spPr>
          <a:xfrm flipV="1">
            <a:off x="2661164" y="2209800"/>
            <a:ext cx="1286155" cy="2886355"/>
          </a:xfrm>
          <a:prstGeom prst="line">
            <a:avLst/>
          </a:prstGeom>
          <a:ln>
            <a:headEnd type="triangle"/>
            <a:tailEnd type="non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34" idx="0"/>
          </p:cNvCxnSpPr>
          <p:nvPr/>
        </p:nvCxnSpPr>
        <p:spPr>
          <a:xfrm flipH="1" flipV="1">
            <a:off x="3938074" y="2209801"/>
            <a:ext cx="3057245" cy="2819399"/>
          </a:xfrm>
          <a:prstGeom prst="line">
            <a:avLst/>
          </a:prstGeom>
          <a:ln>
            <a:headEnd type="triangle"/>
            <a:tailEnd type="non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71830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3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457359" y="5001768"/>
            <a:ext cx="2263140" cy="838200"/>
          </a:xfrm>
          <a:prstGeom prst="roundRect">
            <a:avLst/>
          </a:prstGeom>
          <a:solidFill>
            <a:srgbClr val="D9D9D9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4937919" y="5001768"/>
            <a:ext cx="2263140" cy="838200"/>
          </a:xfrm>
          <a:prstGeom prst="roundRect">
            <a:avLst/>
          </a:prstGeom>
          <a:solidFill>
            <a:srgbClr val="D9D9D9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57359" y="2697480"/>
            <a:ext cx="2263140" cy="838200"/>
          </a:xfrm>
          <a:prstGeom prst="round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274638"/>
            <a:ext cx="9144000" cy="944562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Built-in controller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4915059" y="2743200"/>
            <a:ext cx="2263140" cy="838200"/>
          </a:xfrm>
          <a:prstGeom prst="roundRect">
            <a:avLst/>
          </a:prstGeom>
          <a:solidFill>
            <a:srgbClr val="D9D9D9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94519" y="2743200"/>
            <a:ext cx="55275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Host 1</a:t>
            </a:r>
            <a:endParaRPr lang="en-US" sz="1100" dirty="0"/>
          </a:p>
        </p:txBody>
      </p:sp>
      <p:sp>
        <p:nvSpPr>
          <p:cNvPr id="9" name="TextBox 8"/>
          <p:cNvSpPr txBox="1"/>
          <p:nvPr/>
        </p:nvSpPr>
        <p:spPr>
          <a:xfrm>
            <a:off x="594519" y="5029200"/>
            <a:ext cx="55275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Host 2</a:t>
            </a:r>
            <a:endParaRPr lang="en-US" sz="1100" dirty="0"/>
          </a:p>
        </p:txBody>
      </p:sp>
      <p:sp>
        <p:nvSpPr>
          <p:cNvPr id="10" name="TextBox 9"/>
          <p:cNvSpPr txBox="1"/>
          <p:nvPr/>
        </p:nvSpPr>
        <p:spPr>
          <a:xfrm>
            <a:off x="4918564" y="2743200"/>
            <a:ext cx="55275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Host 3</a:t>
            </a:r>
            <a:endParaRPr lang="en-US" sz="1100" dirty="0"/>
          </a:p>
        </p:txBody>
      </p:sp>
      <p:sp>
        <p:nvSpPr>
          <p:cNvPr id="11" name="TextBox 10"/>
          <p:cNvSpPr txBox="1"/>
          <p:nvPr/>
        </p:nvSpPr>
        <p:spPr>
          <a:xfrm>
            <a:off x="4937919" y="5029200"/>
            <a:ext cx="55656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Host 4</a:t>
            </a:r>
            <a:endParaRPr lang="en-US" sz="1100" dirty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7535790" y="1278031"/>
            <a:ext cx="1469310" cy="5244004"/>
          </a:xfrm>
          <a:prstGeom prst="rect">
            <a:avLst/>
          </a:prstGeom>
        </p:spPr>
        <p:txBody>
          <a:bodyPr/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300"/>
              </a:spcBef>
              <a:spcAft>
                <a:spcPct val="15000"/>
              </a:spcAft>
              <a:buClr>
                <a:srgbClr val="7F7F7F"/>
              </a:buClr>
              <a:buSzPct val="100000"/>
              <a:defRPr lang="en-US" sz="2800" dirty="0">
                <a:solidFill>
                  <a:srgbClr val="007934"/>
                </a:solidFill>
                <a:latin typeface="+mn-lt"/>
                <a:ea typeface="+mn-ea"/>
                <a:cs typeface="+mn-cs"/>
              </a:defRPr>
            </a:lvl1pPr>
            <a:lvl2pPr marL="571500" indent="-228600" algn="l" rtl="0" eaLnBrk="1" fontAlgn="base" hangingPunct="1">
              <a:lnSpc>
                <a:spcPct val="90000"/>
              </a:lnSpc>
              <a:spcBef>
                <a:spcPct val="15000"/>
              </a:spcBef>
              <a:spcAft>
                <a:spcPct val="15000"/>
              </a:spcAft>
              <a:buClr>
                <a:srgbClr val="7F7F7F"/>
              </a:buClr>
              <a:buSzPct val="100000"/>
              <a:defRPr lang="en-US" dirty="0">
                <a:solidFill>
                  <a:srgbClr val="007934"/>
                </a:solidFill>
                <a:latin typeface="+mn-lt"/>
              </a:defRPr>
            </a:lvl2pPr>
            <a:lvl3pPr marL="914400" indent="-228600" algn="l" rtl="0" eaLnBrk="1" fontAlgn="base" hangingPunct="1">
              <a:lnSpc>
                <a:spcPct val="90000"/>
              </a:lnSpc>
              <a:spcBef>
                <a:spcPct val="15000"/>
              </a:spcBef>
              <a:spcAft>
                <a:spcPct val="15000"/>
              </a:spcAft>
              <a:buClr>
                <a:srgbClr val="7F7F7F"/>
              </a:buClr>
              <a:buSzPct val="100000"/>
              <a:defRPr lang="en-US" sz="1600" dirty="0">
                <a:solidFill>
                  <a:srgbClr val="007934"/>
                </a:solidFill>
                <a:latin typeface="+mn-lt"/>
              </a:defRPr>
            </a:lvl3pPr>
            <a:lvl4pPr marL="1200150" indent="-171450" algn="l" rtl="0" eaLnBrk="1" fontAlgn="base" hangingPunct="1">
              <a:lnSpc>
                <a:spcPct val="85000"/>
              </a:lnSpc>
              <a:spcBef>
                <a:spcPct val="15000"/>
              </a:spcBef>
              <a:spcAft>
                <a:spcPct val="10000"/>
              </a:spcAft>
              <a:buClr>
                <a:srgbClr val="7F7F7F"/>
              </a:buClr>
              <a:buSzPct val="100000"/>
              <a:defRPr sz="1400">
                <a:solidFill>
                  <a:srgbClr val="007934"/>
                </a:solidFill>
                <a:latin typeface="+mn-lt"/>
              </a:defRPr>
            </a:lvl4pPr>
            <a:lvl5pPr marL="1485900" indent="-171450" algn="l" rtl="0" eaLnBrk="1" fontAlgn="base" hangingPunct="1">
              <a:lnSpc>
                <a:spcPct val="85000"/>
              </a:lnSpc>
              <a:spcBef>
                <a:spcPct val="15000"/>
              </a:spcBef>
              <a:spcAft>
                <a:spcPct val="10000"/>
              </a:spcAft>
              <a:buClr>
                <a:srgbClr val="7F7F7F"/>
              </a:buClr>
              <a:buSzPct val="100000"/>
              <a:defRPr sz="1400">
                <a:solidFill>
                  <a:srgbClr val="007934"/>
                </a:solidFill>
                <a:latin typeface="+mn-lt"/>
              </a:defRPr>
            </a:lvl5pPr>
            <a:lvl6pPr marL="1828800" indent="-171450" algn="l" rtl="0" eaLnBrk="1" fontAlgn="base" hangingPunct="1">
              <a:lnSpc>
                <a:spcPct val="85000"/>
              </a:lnSpc>
              <a:spcBef>
                <a:spcPct val="15000"/>
              </a:spcBef>
              <a:spcAft>
                <a:spcPct val="10000"/>
              </a:spcAft>
              <a:buClr>
                <a:schemeClr val="hlink"/>
              </a:buClr>
              <a:buChar char="•"/>
              <a:defRPr sz="1400">
                <a:solidFill>
                  <a:srgbClr val="000000"/>
                </a:solidFill>
                <a:latin typeface="+mn-lt"/>
              </a:defRPr>
            </a:lvl6pPr>
            <a:lvl7pPr marL="2286000" indent="-171450" algn="l" rtl="0" eaLnBrk="1" fontAlgn="base" hangingPunct="1">
              <a:lnSpc>
                <a:spcPct val="85000"/>
              </a:lnSpc>
              <a:spcBef>
                <a:spcPct val="15000"/>
              </a:spcBef>
              <a:spcAft>
                <a:spcPct val="10000"/>
              </a:spcAft>
              <a:buClr>
                <a:schemeClr val="hlink"/>
              </a:buClr>
              <a:buChar char="•"/>
              <a:defRPr sz="1400">
                <a:solidFill>
                  <a:srgbClr val="000000"/>
                </a:solidFill>
                <a:latin typeface="+mn-lt"/>
              </a:defRPr>
            </a:lvl7pPr>
            <a:lvl8pPr marL="2743200" indent="-171450" algn="l" rtl="0" eaLnBrk="1" fontAlgn="base" hangingPunct="1">
              <a:lnSpc>
                <a:spcPct val="85000"/>
              </a:lnSpc>
              <a:spcBef>
                <a:spcPct val="15000"/>
              </a:spcBef>
              <a:spcAft>
                <a:spcPct val="10000"/>
              </a:spcAft>
              <a:buClr>
                <a:schemeClr val="hlink"/>
              </a:buClr>
              <a:buChar char="•"/>
              <a:defRPr sz="1400">
                <a:solidFill>
                  <a:srgbClr val="000000"/>
                </a:solidFill>
                <a:latin typeface="+mn-lt"/>
              </a:defRPr>
            </a:lvl8pPr>
            <a:lvl9pPr marL="3200400" indent="-171450" algn="l" rtl="0" eaLnBrk="1" fontAlgn="base" hangingPunct="1">
              <a:lnSpc>
                <a:spcPct val="85000"/>
              </a:lnSpc>
              <a:spcBef>
                <a:spcPct val="15000"/>
              </a:spcBef>
              <a:spcAft>
                <a:spcPct val="10000"/>
              </a:spcAft>
              <a:buClr>
                <a:schemeClr val="hlink"/>
              </a:buClr>
              <a:buChar char="•"/>
              <a:defRPr sz="1400">
                <a:solidFill>
                  <a:srgbClr val="000000"/>
                </a:solidFill>
                <a:latin typeface="+mn-lt"/>
              </a:defRPr>
            </a:lvl9pPr>
          </a:lstStyle>
          <a:p>
            <a:pPr marL="0" indent="0">
              <a:buClr>
                <a:schemeClr val="tx1"/>
              </a:buClr>
            </a:pP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Assign 'Tenant' key for isolation</a:t>
            </a:r>
          </a:p>
          <a:p>
            <a:pPr marL="0" indent="0">
              <a:buClr>
                <a:schemeClr val="tx1"/>
              </a:buClr>
            </a:pP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New tenants can share the established GRE tunnels with separate tenant keys</a:t>
            </a: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18319" y="3581400"/>
            <a:ext cx="318516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ABCB8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57359" y="5867400"/>
            <a:ext cx="318516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ABCB8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038759" y="5867400"/>
            <a:ext cx="318516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ABCB8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5400000">
            <a:off x="2499519" y="4741718"/>
            <a:ext cx="2667000" cy="3463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ABCB8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518319" y="3962400"/>
            <a:ext cx="9046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GRE Tunnel</a:t>
            </a:r>
            <a:endParaRPr lang="en-US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442119" y="6248400"/>
            <a:ext cx="9046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GRE Tunnel</a:t>
            </a:r>
            <a:endParaRPr lang="en-US" sz="1200" dirty="0"/>
          </a:p>
        </p:txBody>
      </p:sp>
      <p:sp>
        <p:nvSpPr>
          <p:cNvPr id="19" name="TextBox 18"/>
          <p:cNvSpPr txBox="1"/>
          <p:nvPr/>
        </p:nvSpPr>
        <p:spPr>
          <a:xfrm>
            <a:off x="6385719" y="6248400"/>
            <a:ext cx="9046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GRE Tunnel</a:t>
            </a:r>
            <a:endParaRPr lang="en-US" sz="1200" dirty="0"/>
          </a:p>
        </p:txBody>
      </p:sp>
      <p:cxnSp>
        <p:nvCxnSpPr>
          <p:cNvPr id="20" name="Straight Connector 19"/>
          <p:cNvCxnSpPr/>
          <p:nvPr/>
        </p:nvCxnSpPr>
        <p:spPr>
          <a:xfrm>
            <a:off x="746919" y="3657600"/>
            <a:ext cx="29718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46919" y="5943600"/>
            <a:ext cx="29718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718719" y="5943600"/>
            <a:ext cx="29718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718719" y="3657599"/>
            <a:ext cx="0" cy="2286001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975519" y="3429000"/>
            <a:ext cx="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5" name="Rounded Rectangle 24"/>
          <p:cNvSpPr/>
          <p:nvPr/>
        </p:nvSpPr>
        <p:spPr>
          <a:xfrm>
            <a:off x="746919" y="3048000"/>
            <a:ext cx="457200" cy="4572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VM 1</a:t>
            </a:r>
            <a:endParaRPr lang="en-US" sz="1200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975519" y="5715000"/>
            <a:ext cx="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242719" y="5715000"/>
            <a:ext cx="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5928519" y="5715000"/>
            <a:ext cx="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9" name="Rounded Rectangle 28"/>
          <p:cNvSpPr/>
          <p:nvPr/>
        </p:nvSpPr>
        <p:spPr>
          <a:xfrm>
            <a:off x="746919" y="5334000"/>
            <a:ext cx="457200" cy="4572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VM</a:t>
            </a:r>
          </a:p>
          <a:p>
            <a:pPr algn="ctr"/>
            <a:r>
              <a:rPr lang="en-US" sz="1200" dirty="0"/>
              <a:t>2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5014119" y="5334000"/>
            <a:ext cx="457200" cy="4572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VM</a:t>
            </a:r>
          </a:p>
          <a:p>
            <a:pPr algn="ctr"/>
            <a:r>
              <a:rPr lang="en-US" sz="1200" dirty="0" smtClean="0"/>
              <a:t>3</a:t>
            </a:r>
            <a:endParaRPr lang="en-US" sz="1200" dirty="0"/>
          </a:p>
        </p:txBody>
      </p:sp>
      <p:sp>
        <p:nvSpPr>
          <p:cNvPr id="31" name="Rounded Rectangle 30"/>
          <p:cNvSpPr/>
          <p:nvPr/>
        </p:nvSpPr>
        <p:spPr>
          <a:xfrm>
            <a:off x="5699919" y="5334000"/>
            <a:ext cx="457200" cy="4572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VR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1356519" y="3048000"/>
            <a:ext cx="457200" cy="4572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VM 1</a:t>
            </a:r>
            <a:endParaRPr lang="en-US" sz="1200" dirty="0"/>
          </a:p>
        </p:txBody>
      </p:sp>
      <p:sp>
        <p:nvSpPr>
          <p:cNvPr id="33" name="Rounded Rectangle 32"/>
          <p:cNvSpPr/>
          <p:nvPr/>
        </p:nvSpPr>
        <p:spPr>
          <a:xfrm>
            <a:off x="1356519" y="5334000"/>
            <a:ext cx="457200" cy="4572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VM 2</a:t>
            </a:r>
            <a:endParaRPr lang="en-US" sz="1200" dirty="0"/>
          </a:p>
        </p:txBody>
      </p:sp>
      <p:sp>
        <p:nvSpPr>
          <p:cNvPr id="34" name="Rounded Rectangle 33"/>
          <p:cNvSpPr/>
          <p:nvPr/>
        </p:nvSpPr>
        <p:spPr>
          <a:xfrm>
            <a:off x="5014119" y="3048000"/>
            <a:ext cx="457200" cy="4572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VM</a:t>
            </a:r>
          </a:p>
          <a:p>
            <a:pPr algn="ctr"/>
            <a:r>
              <a:rPr lang="en-US" sz="1200" dirty="0" smtClean="0"/>
              <a:t>3</a:t>
            </a:r>
            <a:endParaRPr lang="en-US" sz="1200" dirty="0"/>
          </a:p>
        </p:txBody>
      </p:sp>
      <p:sp>
        <p:nvSpPr>
          <p:cNvPr id="35" name="Rounded Rectangle 34"/>
          <p:cNvSpPr/>
          <p:nvPr/>
        </p:nvSpPr>
        <p:spPr>
          <a:xfrm>
            <a:off x="5699919" y="3048000"/>
            <a:ext cx="457200" cy="4572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VR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023519" y="3581400"/>
            <a:ext cx="318516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ABCB8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Straight Connector 36"/>
          <p:cNvCxnSpPr/>
          <p:nvPr/>
        </p:nvCxnSpPr>
        <p:spPr>
          <a:xfrm>
            <a:off x="1415086" y="3810000"/>
            <a:ext cx="2456033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1415086" y="6096000"/>
            <a:ext cx="2456033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3871119" y="3809999"/>
            <a:ext cx="0" cy="2286001"/>
          </a:xfrm>
          <a:prstGeom prst="line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3871119" y="3810000"/>
            <a:ext cx="2456033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1585119" y="3505200"/>
            <a:ext cx="0" cy="276606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1585119" y="5791200"/>
            <a:ext cx="0" cy="276606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5242719" y="3505200"/>
            <a:ext cx="0" cy="276606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5928519" y="3505200"/>
            <a:ext cx="0" cy="276606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442119" y="1981200"/>
            <a:ext cx="959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Tenant1</a:t>
            </a:r>
            <a:endParaRPr lang="en-US" dirty="0"/>
          </a:p>
        </p:txBody>
      </p:sp>
      <p:cxnSp>
        <p:nvCxnSpPr>
          <p:cNvPr id="46" name="Straight Connector 45"/>
          <p:cNvCxnSpPr/>
          <p:nvPr/>
        </p:nvCxnSpPr>
        <p:spPr>
          <a:xfrm>
            <a:off x="1585119" y="2209800"/>
            <a:ext cx="3048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442119" y="2209800"/>
            <a:ext cx="959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Tenant2</a:t>
            </a:r>
            <a:endParaRPr lang="en-US" dirty="0"/>
          </a:p>
        </p:txBody>
      </p:sp>
      <p:cxnSp>
        <p:nvCxnSpPr>
          <p:cNvPr id="48" name="Straight Connector 47"/>
          <p:cNvCxnSpPr/>
          <p:nvPr/>
        </p:nvCxnSpPr>
        <p:spPr>
          <a:xfrm>
            <a:off x="1585119" y="2438400"/>
            <a:ext cx="304800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45660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4" grpId="0" animBg="1"/>
      <p:bldP spid="35" grpId="0" animBg="1"/>
      <p:bldP spid="45" grpId="0"/>
      <p:bldP spid="47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makes it different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Purpose built for IAAS</a:t>
            </a:r>
          </a:p>
          <a:p>
            <a:pPr lvl="1"/>
            <a:r>
              <a:rPr lang="en-US" dirty="0" smtClean="0"/>
              <a:t>Not general purpose SDN solution</a:t>
            </a:r>
          </a:p>
          <a:p>
            <a:r>
              <a:rPr lang="en-US" dirty="0" smtClean="0"/>
              <a:t>Proactive model</a:t>
            </a:r>
          </a:p>
          <a:p>
            <a:pPr lvl="1"/>
            <a:r>
              <a:rPr lang="en-US" dirty="0" smtClean="0"/>
              <a:t>Deny all flows except the ones programmed by the end-user API</a:t>
            </a:r>
          </a:p>
          <a:p>
            <a:pPr lvl="1"/>
            <a:r>
              <a:rPr lang="en-US" dirty="0" smtClean="0"/>
              <a:t>Scaling problem is manageable</a:t>
            </a:r>
          </a:p>
          <a:p>
            <a:r>
              <a:rPr lang="en-US" dirty="0" smtClean="0"/>
              <a:t>Part of CloudStack</a:t>
            </a:r>
          </a:p>
          <a:p>
            <a:pPr lvl="1"/>
            <a:r>
              <a:rPr lang="en-US" dirty="0" smtClean="0"/>
              <a:t>ASF project</a:t>
            </a:r>
          </a:p>
          <a:p>
            <a:r>
              <a:rPr lang="en-US" dirty="0" smtClean="0"/>
              <a:t>Uses Virtual Router to provide L3-L7 network services</a:t>
            </a:r>
          </a:p>
          <a:p>
            <a:pPr lvl="1"/>
            <a:r>
              <a:rPr lang="en-US" dirty="0" smtClean="0"/>
              <a:t>Could change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4901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AWS VPC semantics</a:t>
            </a:r>
          </a:p>
          <a:p>
            <a:pPr lvl="1"/>
            <a:r>
              <a:rPr lang="en-US" dirty="0" smtClean="0"/>
              <a:t>Support security groups, ACL</a:t>
            </a:r>
          </a:p>
          <a:p>
            <a:r>
              <a:rPr lang="en-US" dirty="0" smtClean="0"/>
              <a:t>Optimize ARP &amp; DHCP responses</a:t>
            </a:r>
          </a:p>
          <a:p>
            <a:r>
              <a:rPr lang="en-US" dirty="0" smtClean="0"/>
              <a:t>Cross-zone networks</a:t>
            </a:r>
          </a:p>
          <a:p>
            <a:pPr lvl="1"/>
            <a:r>
              <a:rPr lang="en-US" dirty="0" smtClean="0"/>
              <a:t>Optimize inter-</a:t>
            </a:r>
            <a:r>
              <a:rPr lang="en-US" smtClean="0"/>
              <a:t>subnet routing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4528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</a:t>
            </a:r>
            <a:r>
              <a:rPr lang="en-US" dirty="0" smtClean="0"/>
              <a:t>ow did Amazon build its cloud?</a:t>
            </a: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3826061" y="5287217"/>
            <a:ext cx="1486289" cy="806399"/>
          </a:xfrm>
          <a:prstGeom prst="roundRect">
            <a:avLst/>
          </a:prstGeom>
          <a:solidFill>
            <a:srgbClr val="0079BD"/>
          </a:solidFill>
          <a:ln w="25400">
            <a:noFill/>
            <a:headEnd type="none" w="med" len="med"/>
            <a:tailEnd type="none" w="med" len="med"/>
          </a:ln>
          <a:effectLst>
            <a:outerShdw blurRad="50800" dist="508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/>
          <a:lstStyle/>
          <a:p>
            <a:pPr algn="ctr" defTabSz="966788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Commodity Servers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5352780" y="5287217"/>
            <a:ext cx="1483568" cy="806399"/>
          </a:xfrm>
          <a:prstGeom prst="roundRect">
            <a:avLst/>
          </a:prstGeom>
          <a:solidFill>
            <a:srgbClr val="0079BD"/>
          </a:solidFill>
          <a:ln w="25400">
            <a:noFill/>
            <a:headEnd type="none" w="med" len="med"/>
            <a:tailEnd type="none" w="med" len="med"/>
          </a:ln>
          <a:effectLst>
            <a:outerShdw blurRad="50800" dist="508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/>
          <a:lstStyle/>
          <a:p>
            <a:pPr algn="ctr" defTabSz="966788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Commodity Storage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2362202" y="5287217"/>
            <a:ext cx="1410373" cy="806399"/>
          </a:xfrm>
          <a:prstGeom prst="roundRect">
            <a:avLst/>
          </a:prstGeom>
          <a:solidFill>
            <a:srgbClr val="0079BD"/>
          </a:solidFill>
          <a:ln w="25400">
            <a:noFill/>
            <a:headEnd type="none" w="med" len="med"/>
            <a:tailEnd type="none" w="med" len="med"/>
          </a:ln>
          <a:effectLst>
            <a:outerShdw blurRad="50800" dist="508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/>
          <a:lstStyle/>
          <a:p>
            <a:pPr algn="ctr" defTabSz="966788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Networking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2388308" y="4358967"/>
            <a:ext cx="4393525" cy="806399"/>
          </a:xfrm>
          <a:prstGeom prst="roundRect">
            <a:avLst/>
          </a:prstGeom>
          <a:solidFill>
            <a:srgbClr val="0079BD"/>
          </a:solidFill>
          <a:ln w="25400">
            <a:noFill/>
            <a:headEnd type="none" w="med" len="med"/>
            <a:tailEnd type="none" w="med" len="med"/>
          </a:ln>
          <a:effectLst>
            <a:outerShdw blurRad="50800" dist="508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defTabSz="966788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Open Source </a:t>
            </a:r>
            <a:r>
              <a:rPr lang="en-US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Xen</a:t>
            </a: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Hypervisor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2388308" y="3430718"/>
            <a:ext cx="4393525" cy="806399"/>
          </a:xfrm>
          <a:prstGeom prst="roundRect">
            <a:avLst/>
          </a:prstGeom>
          <a:solidFill>
            <a:srgbClr val="0079BD"/>
          </a:solidFill>
          <a:ln w="25400">
            <a:noFill/>
            <a:headEnd type="none" w="med" len="med"/>
            <a:tailEnd type="none" w="med" len="med"/>
          </a:ln>
          <a:effectLst>
            <a:outerShdw blurRad="50800" dist="508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defTabSz="966788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Amazon 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Orchestration </a:t>
            </a: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Software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2383854" y="2595163"/>
            <a:ext cx="4393525" cy="733651"/>
          </a:xfrm>
          <a:prstGeom prst="roundRect">
            <a:avLst/>
          </a:prstGeom>
          <a:solidFill>
            <a:srgbClr val="0079BD"/>
          </a:solidFill>
          <a:ln w="25400">
            <a:noFill/>
            <a:headEnd type="none" w="med" len="med"/>
            <a:tailEnd type="none" w="med" len="med"/>
          </a:ln>
          <a:effectLst>
            <a:outerShdw blurRad="50800" dist="508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defTabSz="966788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AWS API (EC2, S3, …)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2383854" y="1761909"/>
            <a:ext cx="4393525" cy="733651"/>
          </a:xfrm>
          <a:prstGeom prst="roundRect">
            <a:avLst/>
          </a:prstGeom>
          <a:solidFill>
            <a:srgbClr val="0079BD"/>
          </a:solidFill>
          <a:ln w="25400">
            <a:noFill/>
            <a:headEnd type="none" w="med" len="med"/>
            <a:tailEnd type="none" w="med" len="med"/>
          </a:ln>
          <a:effectLst>
            <a:outerShdw blurRad="50800" dist="508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defTabSz="966788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Amazon </a:t>
            </a:r>
            <a:r>
              <a:rPr lang="en-US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eCommerce</a:t>
            </a: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Platform</a:t>
            </a:r>
          </a:p>
        </p:txBody>
      </p:sp>
    </p:spTree>
    <p:extLst>
      <p:ext uri="{BB962C8B-B14F-4D97-AF65-F5344CB8AC3E}">
        <p14:creationId xmlns:p14="http://schemas.microsoft.com/office/powerpoint/2010/main" val="4271042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can YOU build a cloud?</a:t>
            </a:r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4040545" y="5289602"/>
            <a:ext cx="1369657" cy="806399"/>
          </a:xfrm>
          <a:prstGeom prst="roundRect">
            <a:avLst/>
          </a:prstGeom>
          <a:solidFill>
            <a:srgbClr val="0079BD"/>
          </a:solidFill>
          <a:ln w="25400">
            <a:noFill/>
            <a:headEnd type="none" w="med" len="med"/>
            <a:tailEnd type="none" w="med" len="med"/>
          </a:ln>
          <a:effectLst>
            <a:outerShdw blurRad="50800" dist="508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/>
          <a:lstStyle/>
          <a:p>
            <a:pPr algn="ctr" defTabSz="966788"/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Servers</a:t>
            </a:r>
            <a:endParaRPr lang="en-US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5486402" y="5287217"/>
            <a:ext cx="1298405" cy="806399"/>
          </a:xfrm>
          <a:prstGeom prst="roundRect">
            <a:avLst/>
          </a:prstGeom>
          <a:solidFill>
            <a:srgbClr val="0079BD"/>
          </a:solidFill>
          <a:ln w="25400">
            <a:noFill/>
            <a:headEnd type="none" w="med" len="med"/>
            <a:tailEnd type="none" w="med" len="med"/>
          </a:ln>
          <a:effectLst>
            <a:outerShdw blurRad="50800" dist="508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/>
          <a:lstStyle/>
          <a:p>
            <a:pPr algn="ctr" defTabSz="966788"/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Storage</a:t>
            </a:r>
            <a:endParaRPr lang="en-US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2396566" y="5287217"/>
            <a:ext cx="1565834" cy="806399"/>
          </a:xfrm>
          <a:prstGeom prst="roundRect">
            <a:avLst/>
          </a:prstGeom>
          <a:solidFill>
            <a:srgbClr val="0079BD"/>
          </a:solidFill>
          <a:ln w="25400">
            <a:noFill/>
            <a:headEnd type="none" w="med" len="med"/>
            <a:tailEnd type="none" w="med" len="med"/>
          </a:ln>
          <a:effectLst>
            <a:outerShdw blurRad="50800" dist="508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/>
          <a:lstStyle/>
          <a:p>
            <a:pPr algn="ctr" defTabSz="966788"/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Networking</a:t>
            </a:r>
            <a:endParaRPr lang="en-US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2366656" y="4358967"/>
            <a:ext cx="4393525" cy="806399"/>
          </a:xfrm>
          <a:prstGeom prst="roundRect">
            <a:avLst/>
          </a:prstGeom>
          <a:gradFill>
            <a:gsLst>
              <a:gs pos="0">
                <a:schemeClr val="bg1">
                  <a:lumMod val="65000"/>
                </a:schemeClr>
              </a:gs>
              <a:gs pos="50000">
                <a:srgbClr val="6B6B6B">
                  <a:lumMod val="85000"/>
                </a:srgbClr>
              </a:gs>
              <a:gs pos="51000">
                <a:srgbClr val="494949"/>
              </a:gs>
              <a:gs pos="100000">
                <a:srgbClr val="5A5A5A"/>
              </a:gs>
            </a:gsLst>
            <a:lin ang="5400000" scaled="0"/>
          </a:gradFill>
          <a:ln w="25400">
            <a:noFill/>
            <a:headEnd type="none" w="med" len="med"/>
            <a:tailEnd type="none" w="med" len="med"/>
          </a:ln>
          <a:effectLst>
            <a:outerShdw blurRad="50800" dist="508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defTabSz="966788"/>
            <a:r>
              <a:rPr lang="en-US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Open Source </a:t>
            </a:r>
            <a:r>
              <a:rPr lang="en-US" sz="20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Xen</a:t>
            </a:r>
            <a:r>
              <a:rPr lang="en-US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Hypervisor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2366656" y="3430718"/>
            <a:ext cx="4393525" cy="806399"/>
          </a:xfrm>
          <a:prstGeom prst="roundRect">
            <a:avLst/>
          </a:prstGeom>
          <a:gradFill>
            <a:gsLst>
              <a:gs pos="0">
                <a:schemeClr val="bg1">
                  <a:lumMod val="65000"/>
                </a:schemeClr>
              </a:gs>
              <a:gs pos="50000">
                <a:srgbClr val="6B6B6B">
                  <a:lumMod val="85000"/>
                </a:srgbClr>
              </a:gs>
              <a:gs pos="51000">
                <a:srgbClr val="494949"/>
              </a:gs>
              <a:gs pos="100000">
                <a:srgbClr val="5A5A5A"/>
              </a:gs>
            </a:gsLst>
            <a:lin ang="5400000" scaled="0"/>
          </a:gradFill>
          <a:ln w="25400">
            <a:noFill/>
            <a:headEnd type="none" w="med" len="med"/>
            <a:tailEnd type="none" w="med" len="med"/>
          </a:ln>
          <a:effectLst>
            <a:outerShdw blurRad="50800" dist="508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defTabSz="966788"/>
            <a:r>
              <a:rPr lang="en-US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Amazon </a:t>
            </a:r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Orchestration </a:t>
            </a:r>
            <a:r>
              <a:rPr lang="en-US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Software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2362202" y="2595163"/>
            <a:ext cx="4393525" cy="733651"/>
          </a:xfrm>
          <a:prstGeom prst="roundRect">
            <a:avLst/>
          </a:prstGeom>
          <a:gradFill>
            <a:gsLst>
              <a:gs pos="0">
                <a:schemeClr val="bg1">
                  <a:lumMod val="65000"/>
                </a:schemeClr>
              </a:gs>
              <a:gs pos="50000">
                <a:srgbClr val="6B6B6B">
                  <a:lumMod val="85000"/>
                </a:srgbClr>
              </a:gs>
              <a:gs pos="51000">
                <a:srgbClr val="494949"/>
              </a:gs>
              <a:gs pos="100000">
                <a:srgbClr val="5A5A5A"/>
              </a:gs>
            </a:gsLst>
            <a:lin ang="5400000" scaled="0"/>
          </a:gradFill>
          <a:ln w="25400">
            <a:noFill/>
            <a:headEnd type="none" w="med" len="med"/>
            <a:tailEnd type="none" w="med" len="med"/>
          </a:ln>
          <a:effectLst>
            <a:outerShdw blurRad="50800" dist="508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defTabSz="966788"/>
            <a:r>
              <a:rPr lang="en-US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AWS API (EC2, S3, …)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2362202" y="1761909"/>
            <a:ext cx="4393525" cy="733651"/>
          </a:xfrm>
          <a:prstGeom prst="roundRect">
            <a:avLst/>
          </a:prstGeom>
          <a:gradFill>
            <a:gsLst>
              <a:gs pos="0">
                <a:schemeClr val="bg1">
                  <a:lumMod val="65000"/>
                </a:schemeClr>
              </a:gs>
              <a:gs pos="50000">
                <a:srgbClr val="6B6B6B">
                  <a:lumMod val="85000"/>
                </a:srgbClr>
              </a:gs>
              <a:gs pos="51000">
                <a:srgbClr val="494949"/>
              </a:gs>
              <a:gs pos="100000">
                <a:srgbClr val="5A5A5A"/>
              </a:gs>
            </a:gsLst>
            <a:lin ang="5400000" scaled="0"/>
          </a:gradFill>
          <a:ln w="25400">
            <a:noFill/>
            <a:headEnd type="none" w="med" len="med"/>
            <a:tailEnd type="none" w="med" len="med"/>
          </a:ln>
          <a:effectLst>
            <a:outerShdw blurRad="50800" dist="508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defTabSz="966788"/>
            <a:r>
              <a:rPr lang="en-US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Amazon </a:t>
            </a:r>
            <a:r>
              <a:rPr lang="en-US" sz="20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eCommerce</a:t>
            </a:r>
            <a:r>
              <a:rPr lang="en-US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Platform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2362202" y="4343401"/>
            <a:ext cx="4393525" cy="806399"/>
          </a:xfrm>
          <a:prstGeom prst="roundRect">
            <a:avLst/>
          </a:prstGeom>
          <a:solidFill>
            <a:srgbClr val="0079BD"/>
          </a:solidFill>
          <a:ln w="25400">
            <a:noFill/>
            <a:headEnd type="none" w="med" len="med"/>
            <a:tailEnd type="none" w="med" len="med"/>
          </a:ln>
          <a:effectLst>
            <a:outerShdw blurRad="50800" dist="508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/>
          <a:lstStyle/>
          <a:p>
            <a:pPr algn="ctr" defTabSz="966788"/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Hypervisor (</a:t>
            </a:r>
            <a:r>
              <a:rPr lang="en-US" sz="2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Xen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/KVM/VMW/)</a:t>
            </a:r>
            <a:endParaRPr lang="en-US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2374916" y="3429001"/>
            <a:ext cx="4393525" cy="806399"/>
          </a:xfrm>
          <a:prstGeom prst="roundRect">
            <a:avLst/>
          </a:prstGeom>
          <a:solidFill>
            <a:srgbClr val="0079BD"/>
          </a:solidFill>
          <a:ln w="25400">
            <a:noFill/>
            <a:headEnd type="none" w="med" len="med"/>
            <a:tailEnd type="none" w="med" len="med"/>
          </a:ln>
          <a:effectLst>
            <a:outerShdw blurRad="50800" dist="508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/>
          <a:lstStyle/>
          <a:p>
            <a:pPr algn="ctr" defTabSz="966788"/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CloudStack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Orchestration 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Software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2362202" y="1780949"/>
            <a:ext cx="4393525" cy="733651"/>
          </a:xfrm>
          <a:prstGeom prst="roundRect">
            <a:avLst/>
          </a:prstGeom>
          <a:solidFill>
            <a:srgbClr val="0079BD"/>
          </a:solidFill>
          <a:ln w="25400">
            <a:noFill/>
            <a:headEnd type="none" w="med" len="med"/>
            <a:tailEnd type="none" w="med" len="med"/>
          </a:ln>
          <a:effectLst>
            <a:outerShdw blurRad="50800" dist="508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/>
          <a:lstStyle/>
          <a:p>
            <a:pPr algn="ctr" defTabSz="966788"/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Optional Portal</a:t>
            </a:r>
            <a:endParaRPr lang="en-US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2365646" y="2619149"/>
            <a:ext cx="4393525" cy="733651"/>
          </a:xfrm>
          <a:prstGeom prst="roundRect">
            <a:avLst/>
          </a:prstGeom>
          <a:solidFill>
            <a:srgbClr val="0079BD"/>
          </a:solidFill>
          <a:ln w="25400">
            <a:noFill/>
            <a:headEnd type="none" w="med" len="med"/>
            <a:tailEnd type="none" w="med" len="med"/>
          </a:ln>
          <a:effectLst>
            <a:outerShdw blurRad="50800" dist="508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/>
          <a:lstStyle/>
          <a:p>
            <a:pPr algn="ctr" defTabSz="966788"/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CloudStack or AWS API</a:t>
            </a:r>
            <a:endParaRPr lang="en-US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621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3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SDN Definition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30000"/>
              </a:lnSpc>
            </a:pPr>
            <a:r>
              <a:rPr lang="en-US" sz="2800" dirty="0" smtClean="0"/>
              <a:t>Separation of Control Plane from the hardware performing the forwarding function</a:t>
            </a:r>
          </a:p>
          <a:p>
            <a:pPr>
              <a:lnSpc>
                <a:spcPct val="130000"/>
              </a:lnSpc>
            </a:pPr>
            <a:r>
              <a:rPr lang="en-US" sz="2800" dirty="0" smtClean="0"/>
              <a:t>Control plane is logically centralized</a:t>
            </a:r>
          </a:p>
        </p:txBody>
      </p:sp>
    </p:spTree>
    <p:extLst>
      <p:ext uri="{BB962C8B-B14F-4D97-AF65-F5344CB8AC3E}">
        <p14:creationId xmlns:p14="http://schemas.microsoft.com/office/powerpoint/2010/main" val="23118193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SDN Advantages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dirty="0" smtClean="0">
                <a:latin typeface="Helvetica Neue"/>
                <a:cs typeface="Helvetica Neue"/>
              </a:rPr>
              <a:t>Centralized control makes it easier to configure, troubleshoot and maintain</a:t>
            </a:r>
          </a:p>
          <a:p>
            <a:pPr>
              <a:lnSpc>
                <a:spcPct val="120000"/>
              </a:lnSpc>
            </a:pPr>
            <a:r>
              <a:rPr lang="en-US" dirty="0" smtClean="0">
                <a:latin typeface="Helvetica Neue"/>
                <a:cs typeface="Helvetica Neue"/>
              </a:rPr>
              <a:t>Eliminates ‘box’ mode of configuration</a:t>
            </a:r>
          </a:p>
          <a:p>
            <a:pPr>
              <a:lnSpc>
                <a:spcPct val="120000"/>
              </a:lnSpc>
            </a:pPr>
            <a:r>
              <a:rPr lang="en-US" dirty="0" smtClean="0">
                <a:latin typeface="Helvetica Neue"/>
                <a:cs typeface="Helvetica Neue"/>
              </a:rPr>
              <a:t>Enables control at a high level</a:t>
            </a:r>
            <a:endParaRPr lang="en-US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6176597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to SDN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19918"/>
          </a:xfrm>
        </p:spPr>
        <p:txBody>
          <a:bodyPr/>
          <a:lstStyle/>
          <a:p>
            <a:r>
              <a:rPr lang="en-US" sz="2800" dirty="0" smtClean="0"/>
              <a:t> API layer over a collection of ‘boxes’</a:t>
            </a:r>
          </a:p>
          <a:p>
            <a:pPr lvl="1"/>
            <a:r>
              <a:rPr lang="en-US" sz="2400" dirty="0" smtClean="0">
                <a:latin typeface="Helvetica Neue"/>
                <a:cs typeface="Helvetica Neue"/>
              </a:rPr>
              <a:t>API layer communicates with boxes using box-level APIs / </a:t>
            </a:r>
            <a:r>
              <a:rPr lang="en-US" sz="2400" dirty="0" err="1" smtClean="0">
                <a:latin typeface="Helvetica Neue"/>
                <a:cs typeface="Helvetica Neue"/>
              </a:rPr>
              <a:t>ssh</a:t>
            </a:r>
            <a:r>
              <a:rPr lang="en-US" sz="2400" dirty="0" smtClean="0">
                <a:latin typeface="Helvetica Neue"/>
                <a:cs typeface="Helvetica Neue"/>
              </a:rPr>
              <a:t> / telnet</a:t>
            </a:r>
          </a:p>
          <a:p>
            <a:r>
              <a:rPr lang="en-US" sz="2800" dirty="0" err="1" smtClean="0"/>
              <a:t>OpenFlow</a:t>
            </a:r>
            <a:endParaRPr lang="en-US" sz="2800" dirty="0" smtClean="0"/>
          </a:p>
          <a:p>
            <a:pPr lvl="1"/>
            <a:r>
              <a:rPr lang="en-US" sz="2400" dirty="0" smtClean="0">
                <a:latin typeface="Helvetica Neue"/>
                <a:cs typeface="Helvetica Neue"/>
              </a:rPr>
              <a:t>Standard protocol for the centralized control plane to talk to the forwarding elements.</a:t>
            </a:r>
          </a:p>
          <a:p>
            <a:r>
              <a:rPr lang="en-US" sz="2800" dirty="0" smtClean="0"/>
              <a:t>Tunnels / overlays</a:t>
            </a:r>
          </a:p>
          <a:p>
            <a:pPr lvl="1"/>
            <a:r>
              <a:rPr lang="en-US" sz="2400" dirty="0" smtClean="0">
                <a:latin typeface="Helvetica Neue"/>
                <a:cs typeface="Helvetica Neue"/>
              </a:rPr>
              <a:t>SDN is valuable for virtual topologies</a:t>
            </a:r>
          </a:p>
          <a:p>
            <a:pPr lvl="1"/>
            <a:r>
              <a:rPr lang="en-US" sz="2400" dirty="0" smtClean="0">
                <a:latin typeface="Helvetica Neue"/>
                <a:cs typeface="Helvetica Neue"/>
              </a:rPr>
              <a:t>Initial target of SDN implementation</a:t>
            </a:r>
            <a:endParaRPr lang="en-US" dirty="0" smtClean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40640681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roup 66"/>
          <p:cNvGrpSpPr/>
          <p:nvPr/>
        </p:nvGrpSpPr>
        <p:grpSpPr>
          <a:xfrm>
            <a:off x="1266900" y="313355"/>
            <a:ext cx="3367055" cy="2316292"/>
            <a:chOff x="1266900" y="313355"/>
            <a:chExt cx="3367055" cy="2316292"/>
          </a:xfrm>
        </p:grpSpPr>
        <p:grpSp>
          <p:nvGrpSpPr>
            <p:cNvPr id="66" name="Group 65"/>
            <p:cNvGrpSpPr/>
            <p:nvPr/>
          </p:nvGrpSpPr>
          <p:grpSpPr>
            <a:xfrm>
              <a:off x="1643530" y="313355"/>
              <a:ext cx="2990425" cy="2316292"/>
              <a:chOff x="1643530" y="313355"/>
              <a:chExt cx="2990425" cy="2316292"/>
            </a:xfrm>
          </p:grpSpPr>
          <p:sp>
            <p:nvSpPr>
              <p:cNvPr id="61" name="Rounded Rectangle 60"/>
              <p:cNvSpPr/>
              <p:nvPr/>
            </p:nvSpPr>
            <p:spPr>
              <a:xfrm>
                <a:off x="1643530" y="616706"/>
                <a:ext cx="2711025" cy="2012941"/>
              </a:xfrm>
              <a:prstGeom prst="roundRect">
                <a:avLst/>
              </a:prstGeom>
              <a:solidFill>
                <a:srgbClr val="FFFFFF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TextBox 61"/>
              <p:cNvSpPr txBox="1"/>
              <p:nvPr/>
            </p:nvSpPr>
            <p:spPr>
              <a:xfrm>
                <a:off x="1780870" y="313355"/>
                <a:ext cx="28530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latin typeface="Helvetica Neue Medium"/>
                    <a:cs typeface="Helvetica Neue Medium"/>
                  </a:rPr>
                  <a:t>Centralized control plane</a:t>
                </a:r>
              </a:p>
            </p:txBody>
          </p:sp>
        </p:grpSp>
        <p:grpSp>
          <p:nvGrpSpPr>
            <p:cNvPr id="4" name="Group 76"/>
            <p:cNvGrpSpPr>
              <a:grpSpLocks/>
            </p:cNvGrpSpPr>
            <p:nvPr/>
          </p:nvGrpSpPr>
          <p:grpSpPr bwMode="auto">
            <a:xfrm>
              <a:off x="1266900" y="707119"/>
              <a:ext cx="2969118" cy="1768078"/>
              <a:chOff x="0" y="120"/>
              <a:chExt cx="2660" cy="1584"/>
            </a:xfrm>
          </p:grpSpPr>
          <p:sp>
            <p:nvSpPr>
              <p:cNvPr id="5" name="Line 62"/>
              <p:cNvSpPr>
                <a:spLocks noChangeShapeType="1"/>
              </p:cNvSpPr>
              <p:nvPr/>
            </p:nvSpPr>
            <p:spPr bwMode="auto">
              <a:xfrm>
                <a:off x="184" y="464"/>
                <a:ext cx="648" cy="664"/>
              </a:xfrm>
              <a:prstGeom prst="line">
                <a:avLst/>
              </a:prstGeom>
              <a:noFill/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6" name="Line 63"/>
              <p:cNvSpPr>
                <a:spLocks noChangeShapeType="1"/>
              </p:cNvSpPr>
              <p:nvPr/>
            </p:nvSpPr>
            <p:spPr bwMode="auto">
              <a:xfrm>
                <a:off x="1240" y="800"/>
                <a:ext cx="72" cy="904"/>
              </a:xfrm>
              <a:prstGeom prst="line">
                <a:avLst/>
              </a:prstGeom>
              <a:noFill/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pic>
            <p:nvPicPr>
              <p:cNvPr id="7" name="Picture 64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36" y="1032"/>
                <a:ext cx="216" cy="2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flat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8" name="Picture 65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44" y="1352"/>
                <a:ext cx="200" cy="3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flat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" name="Picture 66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8" y="712"/>
                <a:ext cx="192" cy="3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flat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" name="Picture 67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0" y="1032"/>
                <a:ext cx="192" cy="3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flat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1" name="Picture 68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88" y="896"/>
                <a:ext cx="200" cy="3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flat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2" name="Picture 69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32" y="504"/>
                <a:ext cx="160" cy="4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flat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3" name="Rectangle 70"/>
              <p:cNvSpPr>
                <a:spLocks/>
              </p:cNvSpPr>
              <p:nvPr/>
            </p:nvSpPr>
            <p:spPr bwMode="auto">
              <a:xfrm>
                <a:off x="1494" y="1063"/>
                <a:ext cx="1166" cy="2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 lIns="0" tIns="0" rIns="0" bIns="0" anchor="ctr">
                <a:spAutoFit/>
              </a:bodyPr>
              <a:lstStyle/>
              <a:p>
                <a:r>
                  <a:rPr lang="en-US" sz="1700" dirty="0" smtClean="0">
                    <a:cs typeface="Chalkboard" charset="0"/>
                  </a:rPr>
                  <a:t>MySQL/</a:t>
                </a:r>
                <a:r>
                  <a:rPr lang="en-US" sz="1700" dirty="0" err="1" smtClean="0">
                    <a:cs typeface="Chalkboard" charset="0"/>
                  </a:rPr>
                  <a:t>NoSQL</a:t>
                </a:r>
                <a:endParaRPr lang="en-US" sz="1700" dirty="0">
                  <a:cs typeface="Chalkboard" charset="0"/>
                </a:endParaRPr>
              </a:p>
            </p:txBody>
          </p:sp>
          <p:pic>
            <p:nvPicPr>
              <p:cNvPr id="14" name="Picture 71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120"/>
                <a:ext cx="192" cy="4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flat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5" name="Line 72"/>
              <p:cNvSpPr>
                <a:spLocks noChangeShapeType="1"/>
              </p:cNvSpPr>
              <p:nvPr/>
            </p:nvSpPr>
            <p:spPr bwMode="auto">
              <a:xfrm rot="10800000" flipH="1">
                <a:off x="872" y="914"/>
                <a:ext cx="290" cy="158"/>
              </a:xfrm>
              <a:prstGeom prst="line">
                <a:avLst/>
              </a:prstGeom>
              <a:noFill/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6" name="Line 73"/>
              <p:cNvSpPr>
                <a:spLocks noChangeShapeType="1"/>
              </p:cNvSpPr>
              <p:nvPr/>
            </p:nvSpPr>
            <p:spPr bwMode="auto">
              <a:xfrm>
                <a:off x="874" y="1053"/>
                <a:ext cx="278" cy="96"/>
              </a:xfrm>
              <a:prstGeom prst="line">
                <a:avLst/>
              </a:prstGeom>
              <a:noFill/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7" name="Rectangle 74"/>
              <p:cNvSpPr>
                <a:spLocks/>
              </p:cNvSpPr>
              <p:nvPr/>
            </p:nvSpPr>
            <p:spPr bwMode="auto">
              <a:xfrm>
                <a:off x="1060" y="503"/>
                <a:ext cx="1404" cy="2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 lIns="0" tIns="0" rIns="0" bIns="0" anchor="ctr">
                <a:spAutoFit/>
              </a:bodyPr>
              <a:lstStyle/>
              <a:p>
                <a:r>
                  <a:rPr lang="en-US" sz="1700" dirty="0" smtClean="0">
                    <a:cs typeface="Chalkboard" charset="0"/>
                  </a:rPr>
                  <a:t>Controller Cluster</a:t>
                </a:r>
                <a:endParaRPr lang="en-US" sz="1700" dirty="0">
                  <a:cs typeface="Chalkboard" charset="0"/>
                </a:endParaRPr>
              </a:p>
            </p:txBody>
          </p:sp>
          <p:sp>
            <p:nvSpPr>
              <p:cNvPr id="18" name="Rectangle 75"/>
              <p:cNvSpPr>
                <a:spLocks/>
              </p:cNvSpPr>
              <p:nvPr/>
            </p:nvSpPr>
            <p:spPr bwMode="auto">
              <a:xfrm>
                <a:off x="177" y="358"/>
                <a:ext cx="307" cy="2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 lIns="0" tIns="0" rIns="0" bIns="0" anchor="ctr">
                <a:spAutoFit/>
              </a:bodyPr>
              <a:lstStyle/>
              <a:p>
                <a:r>
                  <a:rPr lang="en-US" sz="1700" dirty="0" smtClean="0">
                    <a:cs typeface="Chalkboard" charset="0"/>
                  </a:rPr>
                  <a:t> </a:t>
                </a:r>
                <a:r>
                  <a:rPr lang="en-US" sz="1700" dirty="0">
                    <a:cs typeface="Chalkboard" charset="0"/>
                  </a:rPr>
                  <a:t>API</a:t>
                </a:r>
              </a:p>
            </p:txBody>
          </p:sp>
        </p:grpSp>
      </p:grpSp>
      <p:grpSp>
        <p:nvGrpSpPr>
          <p:cNvPr id="65" name="Group 64"/>
          <p:cNvGrpSpPr/>
          <p:nvPr/>
        </p:nvGrpSpPr>
        <p:grpSpPr>
          <a:xfrm>
            <a:off x="2450082" y="2958354"/>
            <a:ext cx="6591371" cy="3690470"/>
            <a:chOff x="1927697" y="2779059"/>
            <a:chExt cx="6294459" cy="3690470"/>
          </a:xfrm>
        </p:grpSpPr>
        <p:grpSp>
          <p:nvGrpSpPr>
            <p:cNvPr id="45" name="Group 44"/>
            <p:cNvGrpSpPr/>
            <p:nvPr/>
          </p:nvGrpSpPr>
          <p:grpSpPr>
            <a:xfrm>
              <a:off x="2424521" y="3177089"/>
              <a:ext cx="3622993" cy="2204241"/>
              <a:chOff x="1405674" y="2891526"/>
              <a:chExt cx="3622993" cy="2204241"/>
            </a:xfrm>
          </p:grpSpPr>
          <p:pic>
            <p:nvPicPr>
              <p:cNvPr id="19" name="Picture 37"/>
              <p:cNvPicPr>
                <a:picLocks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69534" y="3508058"/>
                <a:ext cx="681533" cy="400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" name="Picture 4" descr="\\psf\Host\Users\eric\Graphic Tank\Citrix Icons_vd-30.png"/>
              <p:cNvPicPr>
                <a:picLocks noChangeAspect="1" noChangeArrowheads="1"/>
              </p:cNvPicPr>
              <p:nvPr/>
            </p:nvPicPr>
            <p:blipFill>
              <a:blip r:embed="rId9" cstate="screen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05674" y="4392706"/>
                <a:ext cx="343429" cy="6165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1" name="Picture 37"/>
              <p:cNvPicPr>
                <a:picLocks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35708" y="3624095"/>
                <a:ext cx="681533" cy="400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2" name="Picture 4" descr="\\psf\Host\Users\eric\Graphic Tank\Citrix Icons_vd-30.png"/>
              <p:cNvPicPr>
                <a:picLocks noChangeAspect="1" noChangeArrowheads="1"/>
              </p:cNvPicPr>
              <p:nvPr/>
            </p:nvPicPr>
            <p:blipFill>
              <a:blip r:embed="rId9" cstate="screen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685238" y="2891526"/>
                <a:ext cx="343429" cy="6165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3" name="Picture 4" descr="\\psf\Host\Users\eric\Graphic Tank\Citrix Icons_vd-30.png"/>
              <p:cNvPicPr>
                <a:picLocks noChangeAspect="1" noChangeArrowheads="1"/>
              </p:cNvPicPr>
              <p:nvPr/>
            </p:nvPicPr>
            <p:blipFill>
              <a:blip r:embed="rId9" cstate="screen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685238" y="4279210"/>
                <a:ext cx="343429" cy="6165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4" name="Picture 37"/>
              <p:cNvPicPr>
                <a:picLocks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47341" y="4695717"/>
                <a:ext cx="681533" cy="400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26" name="Straight Connector 25"/>
              <p:cNvCxnSpPr>
                <a:stCxn id="20" idx="3"/>
                <a:endCxn id="24" idx="1"/>
              </p:cNvCxnSpPr>
              <p:nvPr/>
            </p:nvCxnSpPr>
            <p:spPr>
              <a:xfrm>
                <a:off x="1749103" y="4700972"/>
                <a:ext cx="1398238" cy="19477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>
                <a:stCxn id="21" idx="1"/>
                <a:endCxn id="19" idx="2"/>
              </p:cNvCxnSpPr>
              <p:nvPr/>
            </p:nvCxnSpPr>
            <p:spPr>
              <a:xfrm flipH="1">
                <a:off x="2110301" y="3824120"/>
                <a:ext cx="1225407" cy="8398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>
                <a:stCxn id="20" idx="0"/>
                <a:endCxn id="19" idx="2"/>
              </p:cNvCxnSpPr>
              <p:nvPr/>
            </p:nvCxnSpPr>
            <p:spPr>
              <a:xfrm flipV="1">
                <a:off x="1577389" y="3908108"/>
                <a:ext cx="532912" cy="48459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>
                <a:stCxn id="20" idx="0"/>
              </p:cNvCxnSpPr>
              <p:nvPr/>
            </p:nvCxnSpPr>
            <p:spPr>
              <a:xfrm flipV="1">
                <a:off x="1577389" y="3908108"/>
                <a:ext cx="1993552" cy="48459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>
                <a:stCxn id="24" idx="0"/>
                <a:endCxn id="23" idx="0"/>
              </p:cNvCxnSpPr>
              <p:nvPr/>
            </p:nvCxnSpPr>
            <p:spPr>
              <a:xfrm flipV="1">
                <a:off x="3488108" y="4279210"/>
                <a:ext cx="1368845" cy="416507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>
                <a:stCxn id="23" idx="0"/>
                <a:endCxn id="21" idx="3"/>
              </p:cNvCxnSpPr>
              <p:nvPr/>
            </p:nvCxnSpPr>
            <p:spPr>
              <a:xfrm flipH="1" flipV="1">
                <a:off x="4017241" y="3824120"/>
                <a:ext cx="839712" cy="45509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>
                <a:stCxn id="21" idx="3"/>
                <a:endCxn id="22" idx="2"/>
              </p:cNvCxnSpPr>
              <p:nvPr/>
            </p:nvCxnSpPr>
            <p:spPr>
              <a:xfrm flipV="1">
                <a:off x="4017241" y="3508058"/>
                <a:ext cx="839712" cy="31606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>
                <a:stCxn id="23" idx="0"/>
                <a:endCxn id="22" idx="2"/>
              </p:cNvCxnSpPr>
              <p:nvPr/>
            </p:nvCxnSpPr>
            <p:spPr>
              <a:xfrm flipV="1">
                <a:off x="4856953" y="3508058"/>
                <a:ext cx="0" cy="771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6" name="Cloud 45"/>
            <p:cNvSpPr/>
            <p:nvPr/>
          </p:nvSpPr>
          <p:spPr>
            <a:xfrm>
              <a:off x="1927697" y="2779059"/>
              <a:ext cx="5438303" cy="3690470"/>
            </a:xfrm>
            <a:prstGeom prst="cloud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7366000" y="3793621"/>
              <a:ext cx="8561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Helvetica Neue Medium"/>
                  <a:cs typeface="Helvetica Neue Medium"/>
                </a:rPr>
                <a:t>Boxes</a:t>
              </a:r>
            </a:p>
          </p:txBody>
        </p:sp>
      </p:grpSp>
      <p:pic>
        <p:nvPicPr>
          <p:cNvPr id="48" name="Picture 30" descr="\\psf\Host\Users\eric\Graphic Tank\Citrix Icons_vd-04.png"/>
          <p:cNvPicPr>
            <a:picLocks noChangeAspect="1" noChangeArrowheads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4517" y="5588000"/>
            <a:ext cx="545792" cy="642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30" descr="\\psf\Host\Users\eric\Graphic Tank\Citrix Icons_vd-04.png"/>
          <p:cNvPicPr>
            <a:picLocks noChangeAspect="1" noChangeArrowheads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241" y="5650848"/>
            <a:ext cx="545792" cy="579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30" descr="\\psf\Host\Users\eric\Graphic Tank\Citrix Icons_vd-04.png"/>
          <p:cNvPicPr>
            <a:picLocks noChangeAspect="1" noChangeArrowheads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3356" y="5839154"/>
            <a:ext cx="545792" cy="600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30" descr="\\psf\Host\Users\eric\Graphic Tank\Citrix Icons_vd-04.png"/>
          <p:cNvPicPr>
            <a:picLocks noChangeAspect="1" noChangeArrowheads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192" y="3177089"/>
            <a:ext cx="545792" cy="603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3" name="Straight Connector 52"/>
          <p:cNvCxnSpPr>
            <a:stCxn id="51" idx="2"/>
            <a:endCxn id="21" idx="0"/>
          </p:cNvCxnSpPr>
          <p:nvPr/>
        </p:nvCxnSpPr>
        <p:spPr>
          <a:xfrm>
            <a:off x="5036088" y="3780118"/>
            <a:ext cx="312168" cy="3088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48" idx="0"/>
            <a:endCxn id="24" idx="1"/>
          </p:cNvCxnSpPr>
          <p:nvPr/>
        </p:nvCxnSpPr>
        <p:spPr>
          <a:xfrm flipV="1">
            <a:off x="3207413" y="5360600"/>
            <a:ext cx="1586750" cy="227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49" idx="0"/>
            <a:endCxn id="24" idx="2"/>
          </p:cNvCxnSpPr>
          <p:nvPr/>
        </p:nvCxnSpPr>
        <p:spPr>
          <a:xfrm flipV="1">
            <a:off x="4290137" y="5560625"/>
            <a:ext cx="860867" cy="9022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50" idx="0"/>
            <a:endCxn id="24" idx="2"/>
          </p:cNvCxnSpPr>
          <p:nvPr/>
        </p:nvCxnSpPr>
        <p:spPr>
          <a:xfrm flipH="1" flipV="1">
            <a:off x="5151004" y="5560625"/>
            <a:ext cx="175248" cy="27852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Up-Down Arrow 1"/>
          <p:cNvSpPr/>
          <p:nvPr/>
        </p:nvSpPr>
        <p:spPr>
          <a:xfrm>
            <a:off x="2776176" y="2226362"/>
            <a:ext cx="316682" cy="1901453"/>
          </a:xfrm>
          <a:prstGeom prst="up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Freeform 71"/>
          <p:cNvSpPr/>
          <p:nvPr/>
        </p:nvSpPr>
        <p:spPr>
          <a:xfrm>
            <a:off x="3149545" y="3510356"/>
            <a:ext cx="3227294" cy="1957294"/>
          </a:xfrm>
          <a:custGeom>
            <a:avLst/>
            <a:gdLst>
              <a:gd name="connsiteX0" fmla="*/ 0 w 3227294"/>
              <a:gd name="connsiteY0" fmla="*/ 1957294 h 1957294"/>
              <a:gd name="connsiteX1" fmla="*/ 1837764 w 3227294"/>
              <a:gd name="connsiteY1" fmla="*/ 1598706 h 1957294"/>
              <a:gd name="connsiteX2" fmla="*/ 3227294 w 3227294"/>
              <a:gd name="connsiteY2" fmla="*/ 1165412 h 1957294"/>
              <a:gd name="connsiteX3" fmla="*/ 2584823 w 3227294"/>
              <a:gd name="connsiteY3" fmla="*/ 851647 h 1957294"/>
              <a:gd name="connsiteX4" fmla="*/ 1942353 w 3227294"/>
              <a:gd name="connsiteY4" fmla="*/ 0 h 1957294"/>
              <a:gd name="connsiteX5" fmla="*/ 1942353 w 3227294"/>
              <a:gd name="connsiteY5" fmla="*/ 0 h 195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27294" h="1957294">
                <a:moveTo>
                  <a:pt x="0" y="1957294"/>
                </a:moveTo>
                <a:lnTo>
                  <a:pt x="1837764" y="1598706"/>
                </a:lnTo>
                <a:lnTo>
                  <a:pt x="3227294" y="1165412"/>
                </a:lnTo>
                <a:lnTo>
                  <a:pt x="2584823" y="851647"/>
                </a:lnTo>
                <a:lnTo>
                  <a:pt x="1942353" y="0"/>
                </a:lnTo>
                <a:lnTo>
                  <a:pt x="1942353" y="0"/>
                </a:lnTo>
              </a:path>
            </a:pathLst>
          </a:custGeom>
          <a:ln w="5715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1400101" y="2779059"/>
            <a:ext cx="3198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Helvetica Neue Medium"/>
                <a:cs typeface="Helvetica Neue Medium"/>
              </a:rPr>
              <a:t>Openflow</a:t>
            </a:r>
            <a:r>
              <a:rPr lang="en-US" dirty="0" smtClean="0">
                <a:latin typeface="Helvetica Neue Medium"/>
                <a:cs typeface="Helvetica Neue Medium"/>
              </a:rPr>
              <a:t>/</a:t>
            </a:r>
            <a:r>
              <a:rPr lang="en-US" dirty="0" err="1" smtClean="0">
                <a:latin typeface="Helvetica Neue Medium"/>
                <a:cs typeface="Helvetica Neue Medium"/>
              </a:rPr>
              <a:t>ssh</a:t>
            </a:r>
            <a:r>
              <a:rPr lang="en-US" dirty="0" smtClean="0">
                <a:latin typeface="Helvetica Neue Medium"/>
                <a:cs typeface="Helvetica Neue Medium"/>
              </a:rPr>
              <a:t>/</a:t>
            </a:r>
            <a:r>
              <a:rPr lang="en-US" dirty="0" err="1" smtClean="0">
                <a:latin typeface="Helvetica Neue Medium"/>
                <a:cs typeface="Helvetica Neue Medium"/>
              </a:rPr>
              <a:t>netconf</a:t>
            </a:r>
            <a:r>
              <a:rPr lang="en-US" dirty="0" smtClean="0">
                <a:latin typeface="Helvetica Neue Medium"/>
                <a:cs typeface="Helvetica Neue Medium"/>
              </a:rPr>
              <a:t>/other</a:t>
            </a:r>
          </a:p>
        </p:txBody>
      </p:sp>
      <p:sp>
        <p:nvSpPr>
          <p:cNvPr id="3" name="Freeform 2"/>
          <p:cNvSpPr/>
          <p:nvPr/>
        </p:nvSpPr>
        <p:spPr>
          <a:xfrm>
            <a:off x="3279420" y="3670626"/>
            <a:ext cx="1995562" cy="2288908"/>
          </a:xfrm>
          <a:custGeom>
            <a:avLst/>
            <a:gdLst>
              <a:gd name="connsiteX0" fmla="*/ 1995562 w 1995562"/>
              <a:gd name="connsiteY0" fmla="*/ 2288908 h 2288908"/>
              <a:gd name="connsiteX1" fmla="*/ 1883922 w 1995562"/>
              <a:gd name="connsiteY1" fmla="*/ 1605027 h 2288908"/>
              <a:gd name="connsiteX2" fmla="*/ 0 w 1995562"/>
              <a:gd name="connsiteY2" fmla="*/ 1437546 h 2288908"/>
              <a:gd name="connsiteX3" fmla="*/ 404694 w 1995562"/>
              <a:gd name="connsiteY3" fmla="*/ 614097 h 2288908"/>
              <a:gd name="connsiteX4" fmla="*/ 1828102 w 1995562"/>
              <a:gd name="connsiteY4" fmla="*/ 544314 h 2288908"/>
              <a:gd name="connsiteX5" fmla="*/ 1786237 w 1995562"/>
              <a:gd name="connsiteY5" fmla="*/ 0 h 2288908"/>
              <a:gd name="connsiteX6" fmla="*/ 1786237 w 1995562"/>
              <a:gd name="connsiteY6" fmla="*/ 0 h 2288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95562" h="2288908">
                <a:moveTo>
                  <a:pt x="1995562" y="2288908"/>
                </a:moveTo>
                <a:lnTo>
                  <a:pt x="1883922" y="1605027"/>
                </a:lnTo>
                <a:lnTo>
                  <a:pt x="0" y="1437546"/>
                </a:lnTo>
                <a:lnTo>
                  <a:pt x="404694" y="614097"/>
                </a:lnTo>
                <a:lnTo>
                  <a:pt x="1828102" y="544314"/>
                </a:lnTo>
                <a:lnTo>
                  <a:pt x="1786237" y="0"/>
                </a:lnTo>
                <a:lnTo>
                  <a:pt x="1786237" y="0"/>
                </a:lnTo>
              </a:path>
            </a:pathLst>
          </a:custGeom>
          <a:ln w="57150" cmpd="sng">
            <a:solidFill>
              <a:srgbClr val="FF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5324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2" grpId="0" animBg="1"/>
      <p:bldP spid="64" grpId="0"/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1378</TotalTime>
  <Words>2035</Words>
  <Application>Microsoft Macintosh PowerPoint</Application>
  <PresentationFormat>On-screen Show (4:3)</PresentationFormat>
  <Paragraphs>642</Paragraphs>
  <Slides>39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Office Theme</vt:lpstr>
      <vt:lpstr>Software Defined Networking in Apache CloudStack</vt:lpstr>
      <vt:lpstr>Agenda</vt:lpstr>
      <vt:lpstr>Apache CloudStack</vt:lpstr>
      <vt:lpstr>How did Amazon build its cloud?</vt:lpstr>
      <vt:lpstr>How can YOU build a cloud?</vt:lpstr>
      <vt:lpstr>SDN Definition</vt:lpstr>
      <vt:lpstr>SDN Advantages</vt:lpstr>
      <vt:lpstr>Related to SDN</vt:lpstr>
      <vt:lpstr>PowerPoint Presentation</vt:lpstr>
      <vt:lpstr>Defining Cloud Computing (IAAS)</vt:lpstr>
      <vt:lpstr>Defining Cloud Computing (IAAS)</vt:lpstr>
      <vt:lpstr>Cloud Networking Requirements</vt:lpstr>
      <vt:lpstr>Cloud Networking Requirements</vt:lpstr>
      <vt:lpstr>IAAS + SDN – made for each other</vt:lpstr>
      <vt:lpstr>SDN issues</vt:lpstr>
      <vt:lpstr>SDN issues</vt:lpstr>
      <vt:lpstr>SDN issues</vt:lpstr>
      <vt:lpstr>Network Virtualization in IAAS</vt:lpstr>
      <vt:lpstr>Network Virtualization in IAAS</vt:lpstr>
      <vt:lpstr>Network Virtualization in IAAS</vt:lpstr>
      <vt:lpstr>Network Virtualization in IAAS</vt:lpstr>
      <vt:lpstr>PowerPoint Presentation</vt:lpstr>
      <vt:lpstr>CloudStack Network Model:  Network Services</vt:lpstr>
      <vt:lpstr>CloudStack Network Model:  Network Services</vt:lpstr>
      <vt:lpstr>CloudStack Network Model:  Network Services</vt:lpstr>
      <vt:lpstr>Service Catalog</vt:lpstr>
      <vt:lpstr>Service Catalog examples</vt:lpstr>
      <vt:lpstr>Multi-tier virtual networking</vt:lpstr>
      <vt:lpstr>Orchestration</vt:lpstr>
      <vt:lpstr>CloudStack Architecture</vt:lpstr>
      <vt:lpstr>CloudStack Architecture</vt:lpstr>
      <vt:lpstr>CloudStack Orchestration</vt:lpstr>
      <vt:lpstr>CloudStack and SDN</vt:lpstr>
      <vt:lpstr>CloudStack SDN Integration</vt:lpstr>
      <vt:lpstr>PowerPoint Presentation</vt:lpstr>
      <vt:lpstr>PowerPoint Presentation</vt:lpstr>
      <vt:lpstr>PowerPoint Presentation</vt:lpstr>
      <vt:lpstr>What makes it different</vt:lpstr>
      <vt:lpstr>Futures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Defined Networking in Apache CloudStack</dc:title>
  <dc:creator>Chiradeep Vittal</dc:creator>
  <cp:lastModifiedBy>Chiradeep Vittal</cp:lastModifiedBy>
  <cp:revision>82</cp:revision>
  <dcterms:created xsi:type="dcterms:W3CDTF">2013-02-25T07:22:40Z</dcterms:created>
  <dcterms:modified xsi:type="dcterms:W3CDTF">2013-02-27T19:39:47Z</dcterms:modified>
</cp:coreProperties>
</file>