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3"/>
  </p:notesMasterIdLst>
  <p:handoutMasterIdLst>
    <p:handoutMasterId r:id="rId34"/>
  </p:handoutMasterIdLst>
  <p:sldIdLst>
    <p:sldId id="289" r:id="rId2"/>
    <p:sldId id="269" r:id="rId3"/>
    <p:sldId id="270" r:id="rId4"/>
    <p:sldId id="272" r:id="rId5"/>
    <p:sldId id="274" r:id="rId6"/>
    <p:sldId id="266" r:id="rId7"/>
    <p:sldId id="276" r:id="rId8"/>
    <p:sldId id="275" r:id="rId9"/>
    <p:sldId id="278" r:id="rId10"/>
    <p:sldId id="277" r:id="rId11"/>
    <p:sldId id="260" r:id="rId12"/>
    <p:sldId id="271" r:id="rId13"/>
    <p:sldId id="279" r:id="rId14"/>
    <p:sldId id="268" r:id="rId15"/>
    <p:sldId id="273" r:id="rId16"/>
    <p:sldId id="256" r:id="rId17"/>
    <p:sldId id="267" r:id="rId18"/>
    <p:sldId id="280" r:id="rId19"/>
    <p:sldId id="257" r:id="rId20"/>
    <p:sldId id="281" r:id="rId21"/>
    <p:sldId id="282" r:id="rId22"/>
    <p:sldId id="283" r:id="rId23"/>
    <p:sldId id="265" r:id="rId24"/>
    <p:sldId id="263" r:id="rId25"/>
    <p:sldId id="284" r:id="rId26"/>
    <p:sldId id="261" r:id="rId27"/>
    <p:sldId id="286" r:id="rId28"/>
    <p:sldId id="287" r:id="rId29"/>
    <p:sldId id="285" r:id="rId30"/>
    <p:sldId id="259" r:id="rId31"/>
    <p:sldId id="288" r:id="rId3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clrMode="gray"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5" d="100"/>
          <a:sy n="105" d="100"/>
        </p:scale>
        <p:origin x="-1744"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notesMaster" Target="notesMasters/notesMaster1.xml"/><Relationship Id="rId34" Type="http://schemas.openxmlformats.org/officeDocument/2006/relationships/handoutMaster" Target="handoutMasters/handoutMaster1.xml"/><Relationship Id="rId35" Type="http://schemas.openxmlformats.org/officeDocument/2006/relationships/printerSettings" Target="printerSettings/printerSettings1.bin"/><Relationship Id="rId36" Type="http://schemas.openxmlformats.org/officeDocument/2006/relationships/presProps" Target="pres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viewProps" Target="viewProps.xml"/><Relationship Id="rId38" Type="http://schemas.openxmlformats.org/officeDocument/2006/relationships/theme" Target="theme/theme1.xml"/><Relationship Id="rId3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E6CC8E5-E2A7-AA43-987A-86E0BECEEF26}" type="datetimeFigureOut">
              <a:rPr lang="en-US" smtClean="0"/>
              <a:t>2/27/13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6B3E5A9-1743-E34F-A319-381941C7583F}" type="slidenum">
              <a:rPr lang="en-US" smtClean="0"/>
              <a:t>‹#›</a:t>
            </a:fld>
            <a:endParaRPr lang="en-US"/>
          </a:p>
        </p:txBody>
      </p:sp>
    </p:spTree>
    <p:extLst>
      <p:ext uri="{BB962C8B-B14F-4D97-AF65-F5344CB8AC3E}">
        <p14:creationId xmlns:p14="http://schemas.microsoft.com/office/powerpoint/2010/main" val="34170141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580C6E-3E19-4842-9FEA-C028388F79CE}" type="datetimeFigureOut">
              <a:rPr lang="en-US" smtClean="0"/>
              <a:t>2/27/13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F15BF5-458D-D044-8BF0-6339B7D74787}" type="slidenum">
              <a:rPr lang="en-US" smtClean="0"/>
              <a:t>‹#›</a:t>
            </a:fld>
            <a:endParaRPr lang="en-US"/>
          </a:p>
        </p:txBody>
      </p:sp>
    </p:spTree>
    <p:extLst>
      <p:ext uri="{BB962C8B-B14F-4D97-AF65-F5344CB8AC3E}">
        <p14:creationId xmlns:p14="http://schemas.microsoft.com/office/powerpoint/2010/main" val="204600104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radar.oreilly.com/2011/08/open-minds-and-open-source-community.html" TargetMode="External"/><Relationship Id="rId4" Type="http://schemas.openxmlformats.org/officeDocument/2006/relationships/hyperlink" Target="http://www.youtube.com/watch?v=qOB6J4E53Hc&amp;feature=BFa&amp;list=PL93FC98105B19725C&amp;index=21%5D" TargetMode="External"/><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31746" name="Rectangle 2"/>
          <p:cNvSpPr>
            <a:spLocks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txBody>
          <a:bodyPr/>
          <a:lstStyle/>
          <a:p>
            <a:pPr>
              <a:tabLst>
                <a:tab pos="139700" algn="l"/>
                <a:tab pos="457200" algn="l"/>
                <a:tab pos="139700" algn="l"/>
                <a:tab pos="457200" algn="l"/>
                <a:tab pos="139700" algn="l"/>
                <a:tab pos="457200" algn="l"/>
                <a:tab pos="139700" algn="l"/>
                <a:tab pos="457200" algn="l"/>
                <a:tab pos="139700" algn="l"/>
                <a:tab pos="457200" algn="l"/>
              </a:tabLst>
            </a:pPr>
            <a:r>
              <a:rPr lang="en-US" sz="2300">
                <a:latin typeface="Calibri" charset="0"/>
                <a:cs typeface="Calibri" charset="0"/>
                <a:sym typeface="Calibri" charset="0"/>
              </a:rPr>
              <a:t>Sarah Novotny, one of the OSCON conference chairs, wrote of her experience at last year's conference: "We must challenge the idea that if someone really wants to use a piece of software, he or she will be willing to slog through half-written documentation, the actual code base and an unkind user interface." [</a:t>
            </a:r>
            <a:r>
              <a:rPr lang="en-US" sz="2300" u="sng">
                <a:latin typeface="Calibri" charset="0"/>
                <a:cs typeface="Calibri" charset="0"/>
                <a:sym typeface="Calibri" charset="0"/>
                <a:hlinkClick r:id="rId3"/>
              </a:rPr>
              <a:t>http://radar.oreilly.com/2011/08/open-minds-and-open-source-community.html</a:t>
            </a:r>
            <a:r>
              <a:rPr lang="en-US" sz="2300">
                <a:latin typeface="Calibri" charset="0"/>
                <a:cs typeface="Calibri" charset="0"/>
                <a:sym typeface="Calibri" charset="0"/>
              </a:rPr>
              <a:t>]</a:t>
            </a:r>
          </a:p>
          <a:p>
            <a:pPr>
              <a:tabLst>
                <a:tab pos="139700" algn="l"/>
                <a:tab pos="457200" algn="l"/>
                <a:tab pos="139700" algn="l"/>
                <a:tab pos="457200" algn="l"/>
                <a:tab pos="139700" algn="l"/>
                <a:tab pos="457200" algn="l"/>
                <a:tab pos="139700" algn="l"/>
                <a:tab pos="457200" algn="l"/>
                <a:tab pos="139700" algn="l"/>
                <a:tab pos="457200" algn="l"/>
              </a:tabLst>
            </a:pPr>
            <a:endParaRPr lang="en-US" sz="2300">
              <a:latin typeface="Calibri" charset="0"/>
              <a:cs typeface="Calibri" charset="0"/>
              <a:sym typeface="Calibri" charset="0"/>
            </a:endParaRPr>
          </a:p>
          <a:p>
            <a:pPr>
              <a:tabLst>
                <a:tab pos="139700" algn="l"/>
                <a:tab pos="457200" algn="l"/>
                <a:tab pos="139700" algn="l"/>
                <a:tab pos="457200" algn="l"/>
                <a:tab pos="139700" algn="l"/>
                <a:tab pos="457200" algn="l"/>
                <a:tab pos="139700" algn="l"/>
                <a:tab pos="457200" algn="l"/>
                <a:tab pos="139700" algn="l"/>
                <a:tab pos="457200" algn="l"/>
              </a:tabLst>
            </a:pPr>
            <a:r>
              <a:rPr lang="en-US" sz="2300">
                <a:latin typeface="Calibri" charset="0"/>
                <a:cs typeface="Calibri" charset="0"/>
                <a:sym typeface="Calibri" charset="0"/>
              </a:rPr>
              <a:t>This is an approach that I have tried to promote to Python developers with, I am sorry to say, extremely limited success. I can think of several reasons why this should be so. Here are some classic signs that the </a:t>
            </a:r>
            <a:r>
              <a:rPr lang="en-US" sz="2300">
                <a:latin typeface="Calibri Italic" charset="0"/>
                <a:cs typeface="Calibri Italic" charset="0"/>
                <a:sym typeface="Calibri Italic" charset="0"/>
              </a:rPr>
              <a:t>status quo</a:t>
            </a:r>
            <a:r>
              <a:rPr lang="en-US" sz="2300">
                <a:latin typeface="Calibri" charset="0"/>
                <a:cs typeface="Calibri" charset="0"/>
                <a:sym typeface="Calibri" charset="0"/>
              </a:rPr>
              <a:t> is being defended:</a:t>
            </a:r>
          </a:p>
          <a:p>
            <a:pPr>
              <a:tabLst>
                <a:tab pos="139700" algn="l"/>
                <a:tab pos="457200" algn="l"/>
                <a:tab pos="139700" algn="l"/>
                <a:tab pos="457200" algn="l"/>
                <a:tab pos="139700" algn="l"/>
                <a:tab pos="457200" algn="l"/>
                <a:tab pos="139700" algn="l"/>
                <a:tab pos="457200" algn="l"/>
                <a:tab pos="139700" algn="l"/>
                <a:tab pos="457200" algn="l"/>
              </a:tabLst>
            </a:pPr>
            <a:endParaRPr lang="en-US" sz="2300">
              <a:latin typeface="Calibri" charset="0"/>
              <a:cs typeface="Calibri" charset="0"/>
              <a:sym typeface="Calibri" charset="0"/>
            </a:endParaRPr>
          </a:p>
          <a:p>
            <a:pPr>
              <a:buFont typeface="Calibri" charset="0"/>
              <a:buChar char="■"/>
              <a:tabLst>
                <a:tab pos="139700" algn="l"/>
                <a:tab pos="457200" algn="l"/>
                <a:tab pos="139700" algn="l"/>
                <a:tab pos="457200" algn="l"/>
                <a:tab pos="139700" algn="l"/>
                <a:tab pos="457200" algn="l"/>
                <a:tab pos="139700" algn="l"/>
                <a:tab pos="457200" algn="l"/>
                <a:tab pos="139700" algn="l"/>
                <a:tab pos="457200" algn="l"/>
              </a:tabLst>
            </a:pPr>
            <a:r>
              <a:rPr lang="en-US" sz="2300">
                <a:latin typeface="Calibri" charset="0"/>
                <a:cs typeface="Calibri" charset="0"/>
                <a:sym typeface="Calibri" charset="0"/>
              </a:rPr>
              <a:t>Considering the cost of switching before you consider the benefits</a:t>
            </a:r>
          </a:p>
          <a:p>
            <a:pPr>
              <a:buFont typeface="Calibri" charset="0"/>
              <a:buChar char="■"/>
              <a:tabLst>
                <a:tab pos="139700" algn="l"/>
                <a:tab pos="457200" algn="l"/>
                <a:tab pos="139700" algn="l"/>
                <a:tab pos="457200" algn="l"/>
                <a:tab pos="139700" algn="l"/>
                <a:tab pos="457200" algn="l"/>
                <a:tab pos="139700" algn="l"/>
                <a:tab pos="457200" algn="l"/>
                <a:tab pos="139700" algn="l"/>
                <a:tab pos="457200" algn="l"/>
              </a:tabLst>
            </a:pPr>
            <a:r>
              <a:rPr lang="en-US" sz="2300">
                <a:latin typeface="Calibri" charset="0"/>
                <a:cs typeface="Calibri" charset="0"/>
                <a:sym typeface="Calibri" charset="0"/>
              </a:rPr>
              <a:t>Highlighting the pain to a few instead of the benefits for the many</a:t>
            </a:r>
          </a:p>
          <a:p>
            <a:pPr>
              <a:buFont typeface="Calibri" charset="0"/>
              <a:buChar char="■"/>
              <a:tabLst>
                <a:tab pos="139700" algn="l"/>
                <a:tab pos="457200" algn="l"/>
                <a:tab pos="139700" algn="l"/>
                <a:tab pos="457200" algn="l"/>
                <a:tab pos="139700" algn="l"/>
                <a:tab pos="457200" algn="l"/>
                <a:tab pos="139700" algn="l"/>
                <a:tab pos="457200" algn="l"/>
                <a:tab pos="139700" algn="l"/>
                <a:tab pos="457200" algn="l"/>
              </a:tabLst>
            </a:pPr>
            <a:r>
              <a:rPr lang="en-US" sz="2300">
                <a:latin typeface="Calibri" charset="0"/>
                <a:cs typeface="Calibri" charset="0"/>
                <a:sym typeface="Calibri" charset="0"/>
              </a:rPr>
              <a:t>Focusing on short-term costs instead of long-term benefits, because the short-term is more vivid for you</a:t>
            </a:r>
          </a:p>
          <a:p>
            <a:pPr>
              <a:buFont typeface="Calibri" charset="0"/>
              <a:buChar char="■"/>
              <a:tabLst>
                <a:tab pos="139700" algn="l"/>
                <a:tab pos="457200" algn="l"/>
                <a:tab pos="139700" algn="l"/>
                <a:tab pos="457200" algn="l"/>
                <a:tab pos="139700" algn="l"/>
                <a:tab pos="457200" algn="l"/>
                <a:tab pos="139700" algn="l"/>
                <a:tab pos="457200" algn="l"/>
                <a:tab pos="139700" algn="l"/>
                <a:tab pos="457200" algn="l"/>
              </a:tabLst>
            </a:pPr>
            <a:r>
              <a:rPr lang="en-US" sz="2300">
                <a:latin typeface="Calibri" charset="0"/>
                <a:cs typeface="Calibri" charset="0"/>
                <a:sym typeface="Calibri" charset="0"/>
              </a:rPr>
              <a:t>Embracing sunk costs</a:t>
            </a:r>
          </a:p>
          <a:p>
            <a:pPr>
              <a:tabLst>
                <a:tab pos="139700" algn="l"/>
                <a:tab pos="457200" algn="l"/>
                <a:tab pos="139700" algn="l"/>
                <a:tab pos="457200" algn="l"/>
                <a:tab pos="139700" algn="l"/>
                <a:tab pos="457200" algn="l"/>
                <a:tab pos="139700" algn="l"/>
                <a:tab pos="457200" algn="l"/>
                <a:tab pos="139700" algn="l"/>
                <a:tab pos="457200" algn="l"/>
              </a:tabLst>
            </a:pPr>
            <a:endParaRPr lang="en-US" sz="2300">
              <a:latin typeface="Calibri" charset="0"/>
              <a:cs typeface="Calibri" charset="0"/>
              <a:sym typeface="Calibri" charset="0"/>
            </a:endParaRPr>
          </a:p>
          <a:p>
            <a:pPr>
              <a:tabLst>
                <a:tab pos="139700" algn="l"/>
                <a:tab pos="457200" algn="l"/>
                <a:tab pos="139700" algn="l"/>
                <a:tab pos="457200" algn="l"/>
                <a:tab pos="139700" algn="l"/>
                <a:tab pos="457200" algn="l"/>
                <a:tab pos="139700" algn="l"/>
                <a:tab pos="457200" algn="l"/>
                <a:tab pos="139700" algn="l"/>
                <a:tab pos="457200" algn="l"/>
              </a:tabLst>
            </a:pPr>
            <a:r>
              <a:rPr lang="en-US" sz="2300">
                <a:latin typeface="Calibri" charset="0"/>
                <a:cs typeface="Calibri" charset="0"/>
                <a:sym typeface="Calibri" charset="0"/>
              </a:rPr>
              <a:t>If we are to try and broaden our development community, to include people with the necessary skills, even though we aren't necessarily very comfortable getting close to them. This makes sense to me as a historical perspective: back in "the old days", using an open source project was highly likely to involve you as a contributor as well. Nowadays there are many other roles for contributors to fill: bug reporters, technical writers, bloggers, testers, and I am sure you all have your own ideas for roles that could reduce </a:t>
            </a:r>
            <a:r>
              <a:rPr lang="en-US" sz="2300">
                <a:latin typeface="Calibri Bold" charset="0"/>
                <a:cs typeface="Calibri Bold" charset="0"/>
                <a:sym typeface="Calibri Bold" charset="0"/>
              </a:rPr>
              <a:t>your</a:t>
            </a:r>
            <a:r>
              <a:rPr lang="en-US" sz="2300">
                <a:latin typeface="Calibri" charset="0"/>
                <a:cs typeface="Calibri" charset="0"/>
                <a:sym typeface="Calibri" charset="0"/>
              </a:rPr>
              <a:t> workload.</a:t>
            </a:r>
          </a:p>
          <a:p>
            <a:pPr>
              <a:tabLst>
                <a:tab pos="139700" algn="l"/>
                <a:tab pos="457200" algn="l"/>
                <a:tab pos="139700" algn="l"/>
                <a:tab pos="457200" algn="l"/>
                <a:tab pos="139700" algn="l"/>
                <a:tab pos="457200" algn="l"/>
                <a:tab pos="139700" algn="l"/>
                <a:tab pos="457200" algn="l"/>
                <a:tab pos="139700" algn="l"/>
                <a:tab pos="457200" algn="l"/>
              </a:tabLst>
            </a:pPr>
            <a:endParaRPr lang="en-US" sz="2300">
              <a:latin typeface="Calibri" charset="0"/>
              <a:cs typeface="Calibri" charset="0"/>
              <a:sym typeface="Calibri" charset="0"/>
            </a:endParaRPr>
          </a:p>
          <a:p>
            <a:pPr>
              <a:tabLst>
                <a:tab pos="139700" algn="l"/>
                <a:tab pos="457200" algn="l"/>
                <a:tab pos="139700" algn="l"/>
                <a:tab pos="457200" algn="l"/>
                <a:tab pos="139700" algn="l"/>
                <a:tab pos="457200" algn="l"/>
                <a:tab pos="139700" algn="l"/>
                <a:tab pos="457200" algn="l"/>
                <a:tab pos="139700" algn="l"/>
                <a:tab pos="457200" algn="l"/>
              </a:tabLst>
            </a:pPr>
            <a:r>
              <a:rPr lang="en-US" sz="2300">
                <a:latin typeface="Calibri" charset="0"/>
                <a:cs typeface="Calibri" charset="0"/>
                <a:sym typeface="Calibri" charset="0"/>
              </a:rPr>
              <a:t>David Eaves of Mozilla corporation has done a lot of work on how software communities can use metrics to improve their development process and monitor community involvement. He asks relevant questions like </a:t>
            </a:r>
            <a:r>
              <a:rPr lang="ja-JP" altLang="en-US" sz="2300">
                <a:latin typeface="Arial"/>
                <a:cs typeface="Calibri" charset="0"/>
                <a:sym typeface="Calibri" charset="0"/>
              </a:rPr>
              <a:t>“</a:t>
            </a:r>
            <a:r>
              <a:rPr lang="en-US" sz="2300">
                <a:latin typeface="Calibri" charset="0"/>
                <a:cs typeface="Calibri" charset="0"/>
                <a:sym typeface="Calibri" charset="0"/>
              </a:rPr>
              <a:t>why are bugs in this section of the code taking twice as long to be reviewed?</a:t>
            </a:r>
            <a:r>
              <a:rPr lang="ja-JP" altLang="en-US" sz="2300">
                <a:latin typeface="Arial"/>
                <a:cs typeface="Calibri" charset="0"/>
                <a:sym typeface="Calibri" charset="0"/>
              </a:rPr>
              <a:t>”</a:t>
            </a:r>
            <a:r>
              <a:rPr lang="en-US" sz="2300">
                <a:latin typeface="Calibri" charset="0"/>
                <a:cs typeface="Calibri" charset="0"/>
                <a:sym typeface="Calibri" charset="0"/>
              </a:rPr>
              <a:t> and </a:t>
            </a:r>
            <a:r>
              <a:rPr lang="ja-JP" altLang="en-US" sz="2300">
                <a:latin typeface="Arial"/>
                <a:cs typeface="Calibri" charset="0"/>
                <a:sym typeface="Calibri" charset="0"/>
              </a:rPr>
              <a:t>“</a:t>
            </a:r>
            <a:r>
              <a:rPr lang="en-US" sz="2300">
                <a:latin typeface="Calibri" charset="0"/>
                <a:cs typeface="Calibri" charset="0"/>
                <a:sym typeface="Calibri" charset="0"/>
              </a:rPr>
              <a:t>who has contributed consistently over the last 18 months, but not in the last 30 days?</a:t>
            </a:r>
            <a:r>
              <a:rPr lang="ja-JP" altLang="en-US" sz="2300">
                <a:latin typeface="Arial"/>
                <a:cs typeface="Calibri" charset="0"/>
                <a:sym typeface="Calibri" charset="0"/>
              </a:rPr>
              <a:t>”</a:t>
            </a:r>
            <a:endParaRPr lang="en-US" sz="2300">
              <a:latin typeface="Calibri" charset="0"/>
              <a:cs typeface="Calibri" charset="0"/>
              <a:sym typeface="Calibri" charset="0"/>
            </a:endParaRPr>
          </a:p>
          <a:p>
            <a:pPr>
              <a:tabLst>
                <a:tab pos="139700" algn="l"/>
                <a:tab pos="457200" algn="l"/>
                <a:tab pos="139700" algn="l"/>
                <a:tab pos="457200" algn="l"/>
                <a:tab pos="139700" algn="l"/>
                <a:tab pos="457200" algn="l"/>
                <a:tab pos="139700" algn="l"/>
                <a:tab pos="457200" algn="l"/>
                <a:tab pos="139700" algn="l"/>
                <a:tab pos="457200" algn="l"/>
              </a:tabLst>
            </a:pPr>
            <a:endParaRPr lang="en-US" sz="2300">
              <a:latin typeface="Calibri" charset="0"/>
              <a:cs typeface="Calibri" charset="0"/>
              <a:sym typeface="Calibri" charset="0"/>
            </a:endParaRPr>
          </a:p>
          <a:p>
            <a:pPr>
              <a:tabLst>
                <a:tab pos="139700" algn="l"/>
                <a:tab pos="457200" algn="l"/>
                <a:tab pos="139700" algn="l"/>
                <a:tab pos="457200" algn="l"/>
                <a:tab pos="139700" algn="l"/>
                <a:tab pos="457200" algn="l"/>
                <a:tab pos="139700" algn="l"/>
                <a:tab pos="457200" algn="l"/>
                <a:tab pos="139700" algn="l"/>
                <a:tab pos="457200" algn="l"/>
              </a:tabLst>
            </a:pPr>
            <a:r>
              <a:rPr lang="en-US" sz="2300">
                <a:latin typeface="Calibri" charset="0"/>
                <a:cs typeface="Calibri" charset="0"/>
                <a:sym typeface="Calibri" charset="0"/>
              </a:rPr>
              <a:t>If we are prepared to answer questions like that we can take the information, both qualitative and quantitative, and then use it to continue to improve our communities. [</a:t>
            </a:r>
            <a:r>
              <a:rPr lang="en-US" sz="2300" u="sng">
                <a:latin typeface="Calibri" charset="0"/>
                <a:cs typeface="Calibri" charset="0"/>
                <a:sym typeface="Calibri" charset="0"/>
              </a:rPr>
              <a:t>http://www.youtube.com/watch?v=qOB6J4E53Hc&amp;feature=BFa&amp;list=PL93FC98105B19</a:t>
            </a:r>
            <a:r>
              <a:rPr lang="en-US" sz="2300" u="sng">
                <a:latin typeface="Calibri" charset="0"/>
                <a:cs typeface="Calibri" charset="0"/>
                <a:sym typeface="Calibri" charset="0"/>
                <a:hlinkClick r:id="rId4"/>
              </a:rPr>
              <a:t>725C&amp;index=21]</a:t>
            </a:r>
            <a:r>
              <a:rPr lang="en-US" sz="2300">
                <a:latin typeface="Calibri" charset="0"/>
                <a:cs typeface="Calibri" charset="0"/>
                <a:sym typeface="Calibri" charset="0"/>
                <a:hlinkClick r:id="rId4"/>
              </a:rPr>
              <a:t>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806B247-A7E6-A64D-B387-B3C7A164AF9B}" type="datetimeFigureOut">
              <a:rPr lang="en-US" smtClean="0"/>
              <a:t>2/21/13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A735D8-BE61-E642-96E2-5675EFA8751A}"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06B247-A7E6-A64D-B387-B3C7A164AF9B}" type="datetimeFigureOut">
              <a:rPr lang="en-US" smtClean="0"/>
              <a:t>2/21/13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A735D8-BE61-E642-96E2-5675EFA8751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06B247-A7E6-A64D-B387-B3C7A164AF9B}" type="datetimeFigureOut">
              <a:rPr lang="en-US" smtClean="0"/>
              <a:t>2/21/13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A735D8-BE61-E642-96E2-5675EFA8751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06B247-A7E6-A64D-B387-B3C7A164AF9B}" type="datetimeFigureOut">
              <a:rPr lang="en-US" smtClean="0"/>
              <a:t>2/21/13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A735D8-BE61-E642-96E2-5675EFA8751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806B247-A7E6-A64D-B387-B3C7A164AF9B}" type="datetimeFigureOut">
              <a:rPr lang="en-US" smtClean="0"/>
              <a:t>2/21/13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A735D8-BE61-E642-96E2-5675EFA8751A}"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806B247-A7E6-A64D-B387-B3C7A164AF9B}" type="datetimeFigureOut">
              <a:rPr lang="en-US" smtClean="0"/>
              <a:t>2/21/13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A735D8-BE61-E642-96E2-5675EFA8751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806B247-A7E6-A64D-B387-B3C7A164AF9B}" type="datetimeFigureOut">
              <a:rPr lang="en-US" smtClean="0"/>
              <a:t>2/21/13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6A735D8-BE61-E642-96E2-5675EFA8751A}"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806B247-A7E6-A64D-B387-B3C7A164AF9B}" type="datetimeFigureOut">
              <a:rPr lang="en-US" smtClean="0"/>
              <a:t>2/21/13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6A735D8-BE61-E642-96E2-5675EFA8751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06B247-A7E6-A64D-B387-B3C7A164AF9B}" type="datetimeFigureOut">
              <a:rPr lang="en-US" smtClean="0"/>
              <a:t>2/21/13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6A735D8-BE61-E642-96E2-5675EFA8751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n-US" smtClean="0"/>
              <a:t>Click to edit Master title style</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06B247-A7E6-A64D-B387-B3C7A164AF9B}" type="datetimeFigureOut">
              <a:rPr lang="en-US" smtClean="0"/>
              <a:t>2/21/13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A735D8-BE61-E642-96E2-5675EFA8751A}" type="slidenum">
              <a:rPr lang="en-US" smtClean="0"/>
              <a:t>‹#›</a:t>
            </a:fld>
            <a:endParaRPr lang="en-US"/>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n-US" smtClean="0"/>
              <a:t>Click to edit Master title style</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06B247-A7E6-A64D-B387-B3C7A164AF9B}" type="datetimeFigureOut">
              <a:rPr lang="en-US" smtClean="0"/>
              <a:t>2/21/13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A735D8-BE61-E642-96E2-5675EFA8751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2.png"/><Relationship Id="rId14" Type="http://schemas.openxmlformats.org/officeDocument/2006/relationships/image" Target="../media/image3.emf"/><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2806B247-A7E6-A64D-B387-B3C7A164AF9B}" type="datetimeFigureOut">
              <a:rPr lang="en-US" smtClean="0"/>
              <a:t>2/27/13</a:t>
            </a:fld>
            <a:endParaRPr lang="en-US"/>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en-US"/>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96A735D8-BE61-E642-96E2-5675EFA8751A}"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BannerSquare.png"/>
          <p:cNvPicPr>
            <a:picLocks noChangeAspect="1"/>
          </p:cNvPicPr>
          <p:nvPr userDrawn="1"/>
        </p:nvPicPr>
        <p:blipFill>
          <a:blip r:embed="rId13">
            <a:alphaModFix amt="25000"/>
            <a:extLst>
              <a:ext uri="{28A0092B-C50C-407E-A947-70E740481C1C}">
                <a14:useLocalDpi xmlns:a14="http://schemas.microsoft.com/office/drawing/2010/main" val="0"/>
              </a:ext>
            </a:extLst>
          </a:blip>
          <a:stretch>
            <a:fillRect/>
          </a:stretch>
        </p:blipFill>
        <p:spPr>
          <a:xfrm>
            <a:off x="761999" y="685800"/>
            <a:ext cx="754449" cy="628708"/>
          </a:xfrm>
          <a:prstGeom prst="rect">
            <a:avLst/>
          </a:prstGeom>
        </p:spPr>
      </p:pic>
      <p:pic>
        <p:nvPicPr>
          <p:cNvPr id="13" name="Picture 12" descr="bastion_logo_color.eps"/>
          <p:cNvPicPr>
            <a:picLocks noChangeAspect="1"/>
          </p:cNvPicPr>
          <p:nvPr userDrawn="1"/>
        </p:nvPicPr>
        <p:blipFill>
          <a:blip r:embed="rId14">
            <a:alphaModFix amt="25000"/>
            <a:extLst>
              <a:ext uri="{28A0092B-C50C-407E-A947-70E740481C1C}">
                <a14:useLocalDpi xmlns:a14="http://schemas.microsoft.com/office/drawing/2010/main" val="0"/>
              </a:ext>
            </a:extLst>
          </a:blip>
          <a:stretch>
            <a:fillRect/>
          </a:stretch>
        </p:blipFill>
        <p:spPr>
          <a:xfrm>
            <a:off x="7705888" y="685800"/>
            <a:ext cx="599912" cy="628708"/>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4.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news.ycombinator.com/item?id=2583651"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Lighting Talks</a:t>
            </a:r>
            <a:endParaRPr lang="en-US" dirty="0"/>
          </a:p>
        </p:txBody>
      </p:sp>
      <p:sp>
        <p:nvSpPr>
          <p:cNvPr id="3" name="Content Placeholder 2"/>
          <p:cNvSpPr>
            <a:spLocks noGrp="1"/>
          </p:cNvSpPr>
          <p:nvPr>
            <p:ph idx="1"/>
          </p:nvPr>
        </p:nvSpPr>
        <p:spPr/>
        <p:txBody>
          <a:bodyPr/>
          <a:lstStyle/>
          <a:p>
            <a:r>
              <a:rPr lang="en-US" dirty="0" smtClean="0"/>
              <a:t>Lightning talks are at 6pm tonight</a:t>
            </a:r>
          </a:p>
          <a:p>
            <a:r>
              <a:rPr lang="en-US" dirty="0" smtClean="0"/>
              <a:t>Beer will be available</a:t>
            </a:r>
          </a:p>
          <a:p>
            <a:pPr lvl="1"/>
            <a:r>
              <a:rPr lang="en-US" dirty="0" smtClean="0"/>
              <a:t>Courtesy </a:t>
            </a:r>
            <a:r>
              <a:rPr lang="en-US" smtClean="0"/>
              <a:t>of Adobe</a:t>
            </a:r>
            <a:endParaRPr lang="en-US" dirty="0" smtClean="0"/>
          </a:p>
          <a:p>
            <a:r>
              <a:rPr lang="en-US" dirty="0" smtClean="0"/>
              <a:t>See Rich Bowen or leave your name and suggestion for a talk at registration</a:t>
            </a:r>
            <a:endParaRPr lang="en-US" dirty="0"/>
          </a:p>
        </p:txBody>
      </p:sp>
    </p:spTree>
    <p:extLst>
      <p:ext uri="{BB962C8B-B14F-4D97-AF65-F5344CB8AC3E}">
        <p14:creationId xmlns:p14="http://schemas.microsoft.com/office/powerpoint/2010/main" val="4262200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Managing Perceptions Isn’t Easy</a:t>
            </a:r>
            <a:endParaRPr lang="en-US" dirty="0"/>
          </a:p>
        </p:txBody>
      </p:sp>
      <p:sp>
        <p:nvSpPr>
          <p:cNvPr id="3" name="Content Placeholder 2"/>
          <p:cNvSpPr>
            <a:spLocks noGrp="1"/>
          </p:cNvSpPr>
          <p:nvPr>
            <p:ph idx="1"/>
          </p:nvPr>
        </p:nvSpPr>
        <p:spPr/>
        <p:txBody>
          <a:bodyPr/>
          <a:lstStyle/>
          <a:p>
            <a:r>
              <a:rPr lang="en-US" dirty="0" smtClean="0"/>
              <a:t>Consistency</a:t>
            </a:r>
          </a:p>
          <a:p>
            <a:pPr lvl="1"/>
            <a:r>
              <a:rPr lang="en-US" dirty="0" smtClean="0"/>
              <a:t>The secret of the college lawn</a:t>
            </a:r>
          </a:p>
          <a:p>
            <a:pPr lvl="1"/>
            <a:r>
              <a:rPr lang="en-US" dirty="0" smtClean="0"/>
              <a:t>How a one-man business achieved a</a:t>
            </a:r>
            <a:br>
              <a:rPr lang="en-US" dirty="0" smtClean="0"/>
            </a:br>
            <a:r>
              <a:rPr lang="en-US" dirty="0" smtClean="0"/>
              <a:t>Google page rank of 5</a:t>
            </a:r>
            <a:endParaRPr lang="en-US" dirty="0"/>
          </a:p>
        </p:txBody>
      </p:sp>
    </p:spTree>
    <p:extLst>
      <p:ext uri="{BB962C8B-B14F-4D97-AF65-F5344CB8AC3E}">
        <p14:creationId xmlns:p14="http://schemas.microsoft.com/office/powerpoint/2010/main" val="39512803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Building Community</a:t>
            </a:r>
            <a:endParaRPr lang="en-US" dirty="0"/>
          </a:p>
        </p:txBody>
      </p:sp>
      <p:sp>
        <p:nvSpPr>
          <p:cNvPr id="3" name="Content Placeholder 2"/>
          <p:cNvSpPr>
            <a:spLocks noGrp="1"/>
          </p:cNvSpPr>
          <p:nvPr>
            <p:ph idx="1"/>
          </p:nvPr>
        </p:nvSpPr>
        <p:spPr/>
        <p:txBody>
          <a:bodyPr>
            <a:normAutofit/>
          </a:bodyPr>
          <a:lstStyle/>
          <a:p>
            <a:r>
              <a:rPr lang="en-US" sz="3200" dirty="0" smtClean="0"/>
              <a:t>“You </a:t>
            </a:r>
            <a:r>
              <a:rPr lang="en-US" sz="3200" dirty="0"/>
              <a:t>don't build a community, you run </a:t>
            </a:r>
            <a:r>
              <a:rPr lang="en-US" sz="3200" dirty="0" smtClean="0"/>
              <a:t>events</a:t>
            </a:r>
            <a:r>
              <a:rPr lang="en-US" sz="3200" dirty="0" smtClean="0"/>
              <a:t>. T</a:t>
            </a:r>
            <a:r>
              <a:rPr lang="en-US" sz="3200" dirty="0" smtClean="0"/>
              <a:t>he </a:t>
            </a:r>
            <a:r>
              <a:rPr lang="en-US" sz="3200" dirty="0"/>
              <a:t>people who come to </a:t>
            </a:r>
            <a:r>
              <a:rPr lang="en-US" sz="3200" dirty="0" smtClean="0"/>
              <a:t>your events </a:t>
            </a:r>
            <a:r>
              <a:rPr lang="en-US" sz="3200" i="1" dirty="0" smtClean="0"/>
              <a:t>are</a:t>
            </a:r>
            <a:r>
              <a:rPr lang="en-US" sz="3200" dirty="0" smtClean="0"/>
              <a:t> </a:t>
            </a:r>
            <a:r>
              <a:rPr lang="en-US" sz="3200" dirty="0"/>
              <a:t>your </a:t>
            </a:r>
            <a:r>
              <a:rPr lang="en-US" sz="3200" dirty="0" smtClean="0"/>
              <a:t>community”</a:t>
            </a:r>
            <a:endParaRPr lang="en-US" sz="3200" dirty="0"/>
          </a:p>
          <a:p>
            <a:pPr marL="914400" lvl="3" indent="0">
              <a:buNone/>
            </a:pPr>
            <a:r>
              <a:rPr lang="en-US" i="1" dirty="0" smtClean="0"/>
              <a:t>				-- Henrique </a:t>
            </a:r>
            <a:r>
              <a:rPr lang="en-US" i="1" dirty="0" err="1" smtClean="0"/>
              <a:t>Bastos</a:t>
            </a:r>
            <a:endParaRPr lang="en-US" dirty="0"/>
          </a:p>
        </p:txBody>
      </p:sp>
    </p:spTree>
    <p:extLst>
      <p:ext uri="{BB962C8B-B14F-4D97-AF65-F5344CB8AC3E}">
        <p14:creationId xmlns:p14="http://schemas.microsoft.com/office/powerpoint/2010/main" val="4904552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TEACHING IS DIFFICULT</a:t>
            </a:r>
            <a:endParaRPr lang="en-US" dirty="0"/>
          </a:p>
        </p:txBody>
      </p:sp>
      <p:sp>
        <p:nvSpPr>
          <p:cNvPr id="3" name="Text Placeholder 2"/>
          <p:cNvSpPr>
            <a:spLocks noGrp="1"/>
          </p:cNvSpPr>
          <p:nvPr>
            <p:ph type="body" idx="1"/>
          </p:nvPr>
        </p:nvSpPr>
        <p:spPr/>
        <p:txBody>
          <a:bodyPr/>
          <a:lstStyle/>
          <a:p>
            <a:r>
              <a:rPr lang="en-US" dirty="0" smtClean="0"/>
              <a:t>But it is very important work</a:t>
            </a:r>
            <a:endParaRPr lang="en-US" dirty="0"/>
          </a:p>
        </p:txBody>
      </p:sp>
    </p:spTree>
    <p:extLst>
      <p:ext uri="{BB962C8B-B14F-4D97-AF65-F5344CB8AC3E}">
        <p14:creationId xmlns:p14="http://schemas.microsoft.com/office/powerpoint/2010/main" val="9056213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Are We As Smart As We Think?</a:t>
            </a:r>
            <a:endParaRPr lang="en-US" dirty="0"/>
          </a:p>
        </p:txBody>
      </p:sp>
      <p:sp>
        <p:nvSpPr>
          <p:cNvPr id="3" name="Content Placeholder 2"/>
          <p:cNvSpPr>
            <a:spLocks noGrp="1"/>
          </p:cNvSpPr>
          <p:nvPr>
            <p:ph idx="1"/>
          </p:nvPr>
        </p:nvSpPr>
        <p:spPr/>
        <p:txBody>
          <a:bodyPr/>
          <a:lstStyle/>
          <a:p>
            <a:r>
              <a:rPr lang="en-US" dirty="0" smtClean="0"/>
              <a:t>The </a:t>
            </a:r>
            <a:r>
              <a:rPr lang="en-US" dirty="0"/>
              <a:t>kids of an African village with no street signs can root the </a:t>
            </a:r>
            <a:r>
              <a:rPr lang="en-US" dirty="0" smtClean="0"/>
              <a:t>XO in six months</a:t>
            </a:r>
          </a:p>
          <a:p>
            <a:r>
              <a:rPr lang="en-US" dirty="0" smtClean="0"/>
              <a:t>Where does that stand on the “merit” scale?</a:t>
            </a:r>
            <a:endParaRPr lang="en-US" dirty="0"/>
          </a:p>
        </p:txBody>
      </p:sp>
    </p:spTree>
    <p:extLst>
      <p:ext uri="{BB962C8B-B14F-4D97-AF65-F5344CB8AC3E}">
        <p14:creationId xmlns:p14="http://schemas.microsoft.com/office/powerpoint/2010/main" val="4772063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Today's Teachers Must Be Fearless</a:t>
            </a:r>
            <a:endParaRPr lang="en-US" dirty="0"/>
          </a:p>
        </p:txBody>
      </p:sp>
      <p:sp>
        <p:nvSpPr>
          <p:cNvPr id="3" name="Content Placeholder 2"/>
          <p:cNvSpPr>
            <a:spLocks noGrp="1"/>
          </p:cNvSpPr>
          <p:nvPr>
            <p:ph idx="1"/>
          </p:nvPr>
        </p:nvSpPr>
        <p:spPr/>
        <p:txBody>
          <a:bodyPr/>
          <a:lstStyle/>
          <a:p>
            <a:r>
              <a:rPr lang="en-US" dirty="0"/>
              <a:t>T</a:t>
            </a:r>
            <a:r>
              <a:rPr lang="en-US" dirty="0" smtClean="0"/>
              <a:t>eaching is less and less based on producer/consumer</a:t>
            </a:r>
          </a:p>
          <a:p>
            <a:pPr lvl="1"/>
            <a:r>
              <a:rPr lang="en-US" dirty="0" smtClean="0"/>
              <a:t>“Received knowledge” no longer cuts it</a:t>
            </a:r>
            <a:endParaRPr lang="en-US" dirty="0"/>
          </a:p>
          <a:p>
            <a:pPr lvl="1"/>
            <a:r>
              <a:rPr lang="en-US" dirty="0" smtClean="0"/>
              <a:t>The teacher’s value is in knowing </a:t>
            </a:r>
            <a:r>
              <a:rPr lang="en-US" dirty="0"/>
              <a:t>how things fit </a:t>
            </a:r>
            <a:r>
              <a:rPr lang="en-US" dirty="0" smtClean="0"/>
              <a:t>together</a:t>
            </a:r>
          </a:p>
          <a:p>
            <a:r>
              <a:rPr lang="en-US" dirty="0" smtClean="0"/>
              <a:t>Teaching "all-comers"</a:t>
            </a:r>
          </a:p>
          <a:p>
            <a:pPr lvl="1"/>
            <a:r>
              <a:rPr lang="en-US" dirty="0" smtClean="0"/>
              <a:t>Traditional education is being inverted and dislocated</a:t>
            </a:r>
          </a:p>
          <a:p>
            <a:pPr lvl="2"/>
            <a:r>
              <a:rPr lang="en-US" dirty="0" smtClean="0"/>
              <a:t>Like many other industries</a:t>
            </a:r>
          </a:p>
          <a:p>
            <a:pPr lvl="1"/>
            <a:r>
              <a:rPr lang="en-US" dirty="0" smtClean="0"/>
              <a:t>Experience, and the wisdom that comes with age, do have value</a:t>
            </a:r>
            <a:endParaRPr lang="en-US" dirty="0"/>
          </a:p>
          <a:p>
            <a:endParaRPr lang="en-US" dirty="0"/>
          </a:p>
        </p:txBody>
      </p:sp>
    </p:spTree>
    <p:extLst>
      <p:ext uri="{BB962C8B-B14F-4D97-AF65-F5344CB8AC3E}">
        <p14:creationId xmlns:p14="http://schemas.microsoft.com/office/powerpoint/2010/main" val="11813393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Teachers Need Tools to Help</a:t>
            </a:r>
            <a:endParaRPr lang="en-US" dirty="0"/>
          </a:p>
        </p:txBody>
      </p:sp>
      <p:sp>
        <p:nvSpPr>
          <p:cNvPr id="3" name="Content Placeholder 2"/>
          <p:cNvSpPr>
            <a:spLocks noGrp="1"/>
          </p:cNvSpPr>
          <p:nvPr>
            <p:ph idx="1"/>
          </p:nvPr>
        </p:nvSpPr>
        <p:spPr/>
        <p:txBody>
          <a:bodyPr/>
          <a:lstStyle/>
          <a:p>
            <a:r>
              <a:rPr lang="en-US" dirty="0" smtClean="0"/>
              <a:t>The trend to open publication of academic works is a triumph for open source marketing</a:t>
            </a:r>
          </a:p>
          <a:p>
            <a:r>
              <a:rPr lang="en-US" dirty="0" smtClean="0"/>
              <a:t>The emergence of technologies like </a:t>
            </a:r>
            <a:r>
              <a:rPr lang="en-US" dirty="0" err="1" smtClean="0"/>
              <a:t>Arduino</a:t>
            </a:r>
            <a:r>
              <a:rPr lang="en-US" dirty="0" smtClean="0"/>
              <a:t> and Raspberry Pi are due to adoption of open source ideas n the hardware design world</a:t>
            </a:r>
          </a:p>
          <a:p>
            <a:endParaRPr lang="en-US" dirty="0"/>
          </a:p>
        </p:txBody>
      </p:sp>
    </p:spTree>
    <p:extLst>
      <p:ext uri="{BB962C8B-B14F-4D97-AF65-F5344CB8AC3E}">
        <p14:creationId xmlns:p14="http://schemas.microsoft.com/office/powerpoint/2010/main" val="18193637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Merit?</a:t>
            </a:r>
            <a:endParaRPr lang="en-US" dirty="0"/>
          </a:p>
        </p:txBody>
      </p:sp>
      <p:sp>
        <p:nvSpPr>
          <p:cNvPr id="3" name="Subtitle 2"/>
          <p:cNvSpPr>
            <a:spLocks noGrp="1"/>
          </p:cNvSpPr>
          <p:nvPr>
            <p:ph type="subTitle" idx="1"/>
          </p:nvPr>
        </p:nvSpPr>
        <p:spPr/>
        <p:txBody>
          <a:bodyPr>
            <a:normAutofit/>
          </a:bodyPr>
          <a:lstStyle/>
          <a:p>
            <a:r>
              <a:rPr lang="en-US" dirty="0" smtClean="0"/>
              <a:t>How to market a meritocracy?</a:t>
            </a:r>
            <a:endParaRPr lang="en-US" dirty="0"/>
          </a:p>
        </p:txBody>
      </p:sp>
    </p:spTree>
    <p:extLst>
      <p:ext uri="{BB962C8B-B14F-4D97-AF65-F5344CB8AC3E}">
        <p14:creationId xmlns:p14="http://schemas.microsoft.com/office/powerpoint/2010/main" val="4280641766"/>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Do People Want to be “</a:t>
            </a:r>
            <a:r>
              <a:rPr lang="en-US" dirty="0" err="1" smtClean="0"/>
              <a:t>Meritocrats</a:t>
            </a:r>
            <a:r>
              <a:rPr lang="en-US" dirty="0" smtClean="0"/>
              <a:t>”?</a:t>
            </a:r>
            <a:endParaRPr lang="en-US" dirty="0"/>
          </a:p>
        </p:txBody>
      </p:sp>
      <p:sp>
        <p:nvSpPr>
          <p:cNvPr id="3" name="Content Placeholder 2"/>
          <p:cNvSpPr>
            <a:spLocks noGrp="1"/>
          </p:cNvSpPr>
          <p:nvPr>
            <p:ph idx="1"/>
          </p:nvPr>
        </p:nvSpPr>
        <p:spPr/>
        <p:txBody>
          <a:bodyPr/>
          <a:lstStyle/>
          <a:p>
            <a:r>
              <a:rPr lang="en-US" dirty="0" smtClean="0"/>
              <a:t>There’s nothing wrong with calling your system</a:t>
            </a:r>
            <a:br>
              <a:rPr lang="en-US" dirty="0" smtClean="0"/>
            </a:br>
            <a:r>
              <a:rPr lang="en-US" dirty="0" smtClean="0"/>
              <a:t>“a meritocracy”</a:t>
            </a:r>
          </a:p>
          <a:p>
            <a:r>
              <a:rPr lang="en-US" dirty="0" smtClean="0"/>
              <a:t>But what will ill-informed outsiders think?</a:t>
            </a:r>
          </a:p>
        </p:txBody>
      </p:sp>
    </p:spTree>
    <p:extLst>
      <p:ext uri="{BB962C8B-B14F-4D97-AF65-F5344CB8AC3E}">
        <p14:creationId xmlns:p14="http://schemas.microsoft.com/office/powerpoint/2010/main" val="620552259"/>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 Lean Best?</a:t>
            </a:r>
            <a:endParaRPr lang="en-US" dirty="0"/>
          </a:p>
        </p:txBody>
      </p:sp>
      <p:sp>
        <p:nvSpPr>
          <p:cNvPr id="3" name="Content Placeholder 2"/>
          <p:cNvSpPr>
            <a:spLocks noGrp="1"/>
          </p:cNvSpPr>
          <p:nvPr>
            <p:ph idx="1"/>
          </p:nvPr>
        </p:nvSpPr>
        <p:spPr/>
        <p:txBody>
          <a:bodyPr/>
          <a:lstStyle/>
          <a:p>
            <a:r>
              <a:rPr lang="en-US" dirty="0"/>
              <a:t>Admirable to do so much with so little administration</a:t>
            </a:r>
          </a:p>
          <a:p>
            <a:pPr lvl="1"/>
            <a:r>
              <a:rPr lang="en-US" dirty="0"/>
              <a:t>But not necessarily optimal?</a:t>
            </a:r>
          </a:p>
          <a:p>
            <a:r>
              <a:rPr lang="en-US" dirty="0"/>
              <a:t>What about the things we don't like doing?</a:t>
            </a:r>
          </a:p>
          <a:p>
            <a:pPr lvl="1"/>
            <a:r>
              <a:rPr lang="en-US" dirty="0"/>
              <a:t>Are these things we are good at</a:t>
            </a:r>
            <a:r>
              <a:rPr lang="en-US" dirty="0" smtClean="0"/>
              <a:t>?</a:t>
            </a:r>
          </a:p>
          <a:p>
            <a:pPr lvl="1"/>
            <a:r>
              <a:rPr lang="en-US" dirty="0" smtClean="0"/>
              <a:t>Should we try to be “all-rounders”?</a:t>
            </a:r>
            <a:endParaRPr lang="en-US" dirty="0"/>
          </a:p>
          <a:p>
            <a:r>
              <a:rPr lang="en-US" dirty="0"/>
              <a:t>Look out for the things that are "nobody's job"</a:t>
            </a:r>
          </a:p>
          <a:p>
            <a:pPr lvl="1"/>
            <a:r>
              <a:rPr lang="en-US" dirty="0"/>
              <a:t>They tend not to get done</a:t>
            </a:r>
          </a:p>
          <a:p>
            <a:pPr lvl="1"/>
            <a:r>
              <a:rPr lang="en-US" dirty="0"/>
              <a:t>Skills </a:t>
            </a:r>
            <a:r>
              <a:rPr lang="en-US" i="1" dirty="0"/>
              <a:t>can</a:t>
            </a:r>
            <a:r>
              <a:rPr lang="en-US" dirty="0"/>
              <a:t> be “bought in”</a:t>
            </a:r>
          </a:p>
        </p:txBody>
      </p:sp>
    </p:spTree>
    <p:extLst>
      <p:ext uri="{BB962C8B-B14F-4D97-AF65-F5344CB8AC3E}">
        <p14:creationId xmlns:p14="http://schemas.microsoft.com/office/powerpoint/2010/main" val="31517083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 Are Writing History</a:t>
            </a:r>
            <a:endParaRPr lang="en-US" dirty="0"/>
          </a:p>
        </p:txBody>
      </p:sp>
      <p:sp>
        <p:nvSpPr>
          <p:cNvPr id="3" name="Content Placeholder 2"/>
          <p:cNvSpPr>
            <a:spLocks noGrp="1"/>
          </p:cNvSpPr>
          <p:nvPr>
            <p:ph idx="1"/>
          </p:nvPr>
        </p:nvSpPr>
        <p:spPr/>
        <p:txBody>
          <a:bodyPr>
            <a:normAutofit/>
          </a:bodyPr>
          <a:lstStyle/>
          <a:p>
            <a:r>
              <a:rPr lang="en-US" dirty="0" smtClean="0"/>
              <a:t>The </a:t>
            </a:r>
            <a:r>
              <a:rPr lang="en-US" dirty="0" smtClean="0"/>
              <a:t>open source community is not a large fraction of </a:t>
            </a:r>
            <a:r>
              <a:rPr lang="en-US" dirty="0" smtClean="0"/>
              <a:t>humanity</a:t>
            </a:r>
          </a:p>
          <a:p>
            <a:pPr lvl="1"/>
            <a:r>
              <a:rPr lang="en-US" dirty="0" smtClean="0"/>
              <a:t>This gives us disproportionate power for social change</a:t>
            </a:r>
          </a:p>
          <a:p>
            <a:pPr lvl="1"/>
            <a:r>
              <a:rPr lang="en-US" dirty="0" smtClean="0"/>
              <a:t>What duties and responsibilities </a:t>
            </a:r>
            <a:r>
              <a:rPr lang="en-US" dirty="0"/>
              <a:t>d</a:t>
            </a:r>
            <a:r>
              <a:rPr lang="en-US" dirty="0" smtClean="0"/>
              <a:t>o </a:t>
            </a:r>
            <a:r>
              <a:rPr lang="en-US" dirty="0" smtClean="0"/>
              <a:t>we owe to the end users</a:t>
            </a:r>
            <a:r>
              <a:rPr lang="en-US" dirty="0" smtClean="0"/>
              <a:t>?</a:t>
            </a:r>
            <a:endParaRPr lang="en-US" dirty="0" smtClean="0"/>
          </a:p>
          <a:p>
            <a:endParaRPr lang="en-US" dirty="0"/>
          </a:p>
        </p:txBody>
      </p:sp>
    </p:spTree>
    <p:extLst>
      <p:ext uri="{BB962C8B-B14F-4D97-AF65-F5344CB8AC3E}">
        <p14:creationId xmlns:p14="http://schemas.microsoft.com/office/powerpoint/2010/main" val="20552467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895051"/>
            <a:ext cx="7772400" cy="1470025"/>
          </a:xfrm>
        </p:spPr>
        <p:txBody>
          <a:bodyPr/>
          <a:lstStyle/>
          <a:p>
            <a:r>
              <a:rPr lang="en-US" dirty="0" smtClean="0"/>
              <a:t>Building New Communities</a:t>
            </a:r>
            <a:endParaRPr lang="en-US" dirty="0"/>
          </a:p>
        </p:txBody>
      </p:sp>
      <p:sp>
        <p:nvSpPr>
          <p:cNvPr id="3" name="Subtitle 2"/>
          <p:cNvSpPr>
            <a:spLocks noGrp="1"/>
          </p:cNvSpPr>
          <p:nvPr>
            <p:ph type="subTitle" idx="1"/>
          </p:nvPr>
        </p:nvSpPr>
        <p:spPr/>
        <p:txBody>
          <a:bodyPr>
            <a:normAutofit fontScale="70000" lnSpcReduction="20000"/>
          </a:bodyPr>
          <a:lstStyle/>
          <a:p>
            <a:r>
              <a:rPr lang="en-US" dirty="0" smtClean="0"/>
              <a:t>Steve Holden				</a:t>
            </a:r>
            <a:r>
              <a:rPr lang="en-US" b="1" dirty="0" smtClean="0">
                <a:latin typeface="+mj-lt"/>
              </a:rPr>
              <a:t>@</a:t>
            </a:r>
            <a:r>
              <a:rPr lang="en-US" b="1" dirty="0" err="1" smtClean="0">
                <a:latin typeface="+mj-lt"/>
              </a:rPr>
              <a:t>holdenweb</a:t>
            </a:r>
            <a:endParaRPr lang="en-US" b="1" dirty="0" smtClean="0">
              <a:latin typeface="+mj-lt"/>
            </a:endParaRPr>
          </a:p>
          <a:p>
            <a:r>
              <a:rPr lang="en-US" dirty="0" smtClean="0"/>
              <a:t>ApacheCon NA				</a:t>
            </a:r>
            <a:r>
              <a:rPr lang="en-US" dirty="0" smtClean="0">
                <a:latin typeface="+mj-lt"/>
              </a:rPr>
              <a:t>@</a:t>
            </a:r>
            <a:r>
              <a:rPr lang="en-US" dirty="0" err="1" smtClean="0">
                <a:latin typeface="+mj-lt"/>
              </a:rPr>
              <a:t>apachecon</a:t>
            </a:r>
            <a:endParaRPr lang="en-US" dirty="0" smtClean="0">
              <a:latin typeface="+mj-lt"/>
            </a:endParaRPr>
          </a:p>
          <a:p>
            <a:r>
              <a:rPr lang="en-US" dirty="0" smtClean="0"/>
              <a:t>February 27, 2013			</a:t>
            </a:r>
            <a:r>
              <a:rPr lang="en-US" dirty="0" smtClean="0">
                <a:latin typeface="+mj-lt"/>
              </a:rPr>
              <a:t>@</a:t>
            </a:r>
            <a:r>
              <a:rPr lang="en-US" dirty="0" err="1" smtClean="0">
                <a:latin typeface="+mj-lt"/>
              </a:rPr>
              <a:t>theopenbastion</a:t>
            </a:r>
            <a:endParaRPr lang="en-US" dirty="0">
              <a:latin typeface="+mj-lt"/>
            </a:endParaRPr>
          </a:p>
        </p:txBody>
      </p:sp>
    </p:spTree>
    <p:extLst>
      <p:ext uri="{BB962C8B-B14F-4D97-AF65-F5344CB8AC3E}">
        <p14:creationId xmlns:p14="http://schemas.microsoft.com/office/powerpoint/2010/main" val="297711731"/>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Barter Myth</a:t>
            </a:r>
            <a:endParaRPr lang="en-US" dirty="0"/>
          </a:p>
        </p:txBody>
      </p:sp>
      <p:sp>
        <p:nvSpPr>
          <p:cNvPr id="3" name="Content Placeholder 2"/>
          <p:cNvSpPr>
            <a:spLocks noGrp="1"/>
          </p:cNvSpPr>
          <p:nvPr>
            <p:ph idx="1"/>
          </p:nvPr>
        </p:nvSpPr>
        <p:spPr/>
        <p:txBody>
          <a:bodyPr/>
          <a:lstStyle/>
          <a:p>
            <a:r>
              <a:rPr lang="en-US" dirty="0" smtClean="0"/>
              <a:t>Barter systems did not rely on fungible currency</a:t>
            </a:r>
          </a:p>
          <a:p>
            <a:r>
              <a:rPr lang="en-US" dirty="0" smtClean="0"/>
              <a:t>Instead, neighbors would provide for each other on an ongoing basis</a:t>
            </a:r>
          </a:p>
          <a:p>
            <a:pPr lvl="1"/>
            <a:r>
              <a:rPr lang="en-US" dirty="0" smtClean="0"/>
              <a:t>In some societies, admiring a piece of property obliges its owner to give it to you!</a:t>
            </a:r>
            <a:endParaRPr lang="en-US" dirty="0"/>
          </a:p>
        </p:txBody>
      </p:sp>
    </p:spTree>
    <p:extLst>
      <p:ext uri="{BB962C8B-B14F-4D97-AF65-F5344CB8AC3E}">
        <p14:creationId xmlns:p14="http://schemas.microsoft.com/office/powerpoint/2010/main" val="28751794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600" dirty="0" smtClean="0"/>
              <a:t>The World Is Broken</a:t>
            </a:r>
            <a:endParaRPr lang="en-US" sz="6600" dirty="0"/>
          </a:p>
        </p:txBody>
      </p:sp>
      <p:sp>
        <p:nvSpPr>
          <p:cNvPr id="3" name="Subtitle 2"/>
          <p:cNvSpPr>
            <a:spLocks noGrp="1"/>
          </p:cNvSpPr>
          <p:nvPr>
            <p:ph type="subTitle" idx="1"/>
          </p:nvPr>
        </p:nvSpPr>
        <p:spPr/>
        <p:txBody>
          <a:bodyPr>
            <a:normAutofit/>
          </a:bodyPr>
          <a:lstStyle/>
          <a:p>
            <a:r>
              <a:rPr lang="en-US" dirty="0" smtClean="0"/>
              <a:t>And we have to fix it</a:t>
            </a:r>
            <a:endParaRPr lang="en-US" dirty="0"/>
          </a:p>
        </p:txBody>
      </p:sp>
    </p:spTree>
    <p:extLst>
      <p:ext uri="{BB962C8B-B14F-4D97-AF65-F5344CB8AC3E}">
        <p14:creationId xmlns:p14="http://schemas.microsoft.com/office/powerpoint/2010/main" val="3626666759"/>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Government is Not Agile</a:t>
            </a:r>
            <a:endParaRPr lang="en-US" dirty="0"/>
          </a:p>
        </p:txBody>
      </p:sp>
      <p:sp>
        <p:nvSpPr>
          <p:cNvPr id="3" name="Content Placeholder 2"/>
          <p:cNvSpPr>
            <a:spLocks noGrp="1"/>
          </p:cNvSpPr>
          <p:nvPr>
            <p:ph idx="1"/>
          </p:nvPr>
        </p:nvSpPr>
        <p:spPr/>
        <p:txBody>
          <a:bodyPr/>
          <a:lstStyle/>
          <a:p>
            <a:r>
              <a:rPr lang="en-US" dirty="0" smtClean="0"/>
              <a:t>Governmental processes at all levels are antiquated and inappropriate to modern conditions</a:t>
            </a:r>
          </a:p>
          <a:p>
            <a:r>
              <a:rPr lang="en-US" dirty="0" smtClean="0"/>
              <a:t>The law needs some serious refactoring</a:t>
            </a:r>
          </a:p>
          <a:p>
            <a:pPr lvl="1"/>
            <a:r>
              <a:rPr lang="en-US" dirty="0" smtClean="0"/>
              <a:t>And the application of standard production tools (change control systems, make processes, </a:t>
            </a:r>
            <a:r>
              <a:rPr lang="en-US" i="1" dirty="0" smtClean="0"/>
              <a:t>etc</a:t>
            </a:r>
            <a:r>
              <a:rPr lang="en-US" dirty="0" smtClean="0"/>
              <a:t>.) certainly wouldn’t hurt</a:t>
            </a:r>
          </a:p>
          <a:p>
            <a:r>
              <a:rPr lang="en-US" dirty="0" smtClean="0"/>
              <a:t>Democracies are hurting because they are no longer representative</a:t>
            </a:r>
          </a:p>
          <a:p>
            <a:pPr lvl="1"/>
            <a:r>
              <a:rPr lang="en-US" dirty="0" smtClean="0"/>
              <a:t>Direct actions such as Occupy will become more frequent</a:t>
            </a:r>
            <a:endParaRPr lang="en-US" dirty="0"/>
          </a:p>
        </p:txBody>
      </p:sp>
    </p:spTree>
    <p:extLst>
      <p:ext uri="{BB962C8B-B14F-4D97-AF65-F5344CB8AC3E}">
        <p14:creationId xmlns:p14="http://schemas.microsoft.com/office/powerpoint/2010/main" val="19922664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Have You Started?</a:t>
            </a:r>
            <a:endParaRPr lang="en-US" dirty="0"/>
          </a:p>
        </p:txBody>
      </p:sp>
      <p:sp>
        <p:nvSpPr>
          <p:cNvPr id="3" name="Content Placeholder 2"/>
          <p:cNvSpPr>
            <a:spLocks noGrp="1"/>
          </p:cNvSpPr>
          <p:nvPr>
            <p:ph idx="1"/>
          </p:nvPr>
        </p:nvSpPr>
        <p:spPr/>
        <p:txBody>
          <a:bodyPr/>
          <a:lstStyle/>
          <a:p>
            <a:r>
              <a:rPr lang="en-US" dirty="0" smtClean="0"/>
              <a:t>The ASF has a leadership role in open source</a:t>
            </a:r>
          </a:p>
          <a:p>
            <a:pPr lvl="1"/>
            <a:r>
              <a:rPr lang="en-US" dirty="0" smtClean="0"/>
              <a:t>Which extends to the larger Apache community</a:t>
            </a:r>
          </a:p>
          <a:p>
            <a:r>
              <a:rPr lang="en-US" dirty="0" smtClean="0"/>
              <a:t>You may not realize what you have done</a:t>
            </a:r>
          </a:p>
          <a:p>
            <a:pPr lvl="1"/>
            <a:r>
              <a:rPr lang="en-US" dirty="0" smtClean="0"/>
              <a:t>With great power comes great responsibility</a:t>
            </a:r>
          </a:p>
          <a:p>
            <a:r>
              <a:rPr lang="en-US" dirty="0" smtClean="0"/>
              <a:t>Open Office breaks new ground for the Foundation</a:t>
            </a:r>
          </a:p>
          <a:p>
            <a:pPr lvl="1"/>
            <a:r>
              <a:rPr lang="en-US" dirty="0" smtClean="0"/>
              <a:t>User base will not be primarily technical</a:t>
            </a:r>
          </a:p>
        </p:txBody>
      </p:sp>
    </p:spTree>
    <p:extLst>
      <p:ext uri="{BB962C8B-B14F-4D97-AF65-F5344CB8AC3E}">
        <p14:creationId xmlns:p14="http://schemas.microsoft.com/office/powerpoint/2010/main" val="24854662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Open Source is Leading the Way</a:t>
            </a:r>
            <a:endParaRPr lang="en-US" dirty="0"/>
          </a:p>
        </p:txBody>
      </p:sp>
      <p:sp>
        <p:nvSpPr>
          <p:cNvPr id="3" name="Content Placeholder 2"/>
          <p:cNvSpPr>
            <a:spLocks noGrp="1"/>
          </p:cNvSpPr>
          <p:nvPr>
            <p:ph idx="1"/>
          </p:nvPr>
        </p:nvSpPr>
        <p:spPr/>
        <p:txBody>
          <a:bodyPr/>
          <a:lstStyle/>
          <a:p>
            <a:r>
              <a:rPr lang="en-US" dirty="0" smtClean="0"/>
              <a:t>People fear change</a:t>
            </a:r>
          </a:p>
          <a:p>
            <a:pPr lvl="1"/>
            <a:r>
              <a:rPr lang="en-US" dirty="0" smtClean="0"/>
              <a:t>Mostly because it brings with it uncertainty?</a:t>
            </a:r>
          </a:p>
          <a:p>
            <a:r>
              <a:rPr lang="en-US" dirty="0" smtClean="0"/>
              <a:t>People feel helpless</a:t>
            </a:r>
          </a:p>
          <a:p>
            <a:pPr lvl="1"/>
            <a:r>
              <a:rPr lang="en-US" dirty="0" smtClean="0"/>
              <a:t>Mostly because there is no local empowerment</a:t>
            </a:r>
          </a:p>
          <a:p>
            <a:pPr lvl="1"/>
            <a:r>
              <a:rPr lang="en-US" dirty="0" smtClean="0"/>
              <a:t>There is no effective way to “get involved”</a:t>
            </a:r>
          </a:p>
        </p:txBody>
      </p:sp>
    </p:spTree>
    <p:extLst>
      <p:ext uri="{BB962C8B-B14F-4D97-AF65-F5344CB8AC3E}">
        <p14:creationId xmlns:p14="http://schemas.microsoft.com/office/powerpoint/2010/main" val="36525181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ph type="title"/>
          </p:nvPr>
        </p:nvSpPr>
        <p:spPr>
          <a:xfrm>
            <a:off x="892969" y="4236357"/>
            <a:ext cx="7358063" cy="1714500"/>
          </a:xfrm>
          <a:ln/>
        </p:spPr>
        <p:txBody>
          <a:bodyPr/>
          <a:lstStyle/>
          <a:p>
            <a:pPr algn="ctr"/>
            <a:r>
              <a:rPr lang="en-US" dirty="0"/>
              <a:t>Being More Inclusive</a:t>
            </a:r>
          </a:p>
        </p:txBody>
      </p:sp>
      <p:pic>
        <p:nvPicPr>
          <p:cNvPr id="307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35688" y="688436"/>
            <a:ext cx="5564795" cy="4173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rgbClr val="000000"/>
                </a:solidFill>
                <a:miter lim="800000"/>
                <a:headEnd/>
                <a:tailEnd/>
              </a14:hiddenLine>
            </a:ext>
          </a:extLst>
        </p:spPr>
      </p:pic>
    </p:spTree>
    <p:extLst>
      <p:ext uri="{BB962C8B-B14F-4D97-AF65-F5344CB8AC3E}">
        <p14:creationId xmlns:p14="http://schemas.microsoft.com/office/powerpoint/2010/main" val="4151082157"/>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Actions Speak Louder Than Words</a:t>
            </a:r>
            <a:endParaRPr lang="en-US" dirty="0"/>
          </a:p>
        </p:txBody>
      </p:sp>
      <p:sp>
        <p:nvSpPr>
          <p:cNvPr id="3" name="Content Placeholder 2"/>
          <p:cNvSpPr>
            <a:spLocks noGrp="1"/>
          </p:cNvSpPr>
          <p:nvPr>
            <p:ph idx="1"/>
          </p:nvPr>
        </p:nvSpPr>
        <p:spPr/>
        <p:txBody>
          <a:bodyPr>
            <a:normAutofit/>
          </a:bodyPr>
          <a:lstStyle/>
          <a:p>
            <a:pPr lvl="1"/>
            <a:r>
              <a:rPr lang="en-US" sz="2800" dirty="0" smtClean="0"/>
              <a:t>“</a:t>
            </a:r>
            <a:r>
              <a:rPr lang="en-US" sz="2800" dirty="0" smtClean="0"/>
              <a:t>Quite frankly</a:t>
            </a:r>
            <a:r>
              <a:rPr lang="en-US" sz="2800" dirty="0"/>
              <a:t>, I would see it as a sign that someone probably shouldn't be presenting to the community if their motivation is to get out of paying the nominal conference </a:t>
            </a:r>
            <a:r>
              <a:rPr lang="en-US" sz="2800" dirty="0" smtClean="0"/>
              <a:t>fee</a:t>
            </a:r>
            <a:r>
              <a:rPr lang="en-US" sz="2800" dirty="0" smtClean="0"/>
              <a:t>”</a:t>
            </a:r>
            <a:endParaRPr lang="en-US" sz="2800" dirty="0"/>
          </a:p>
          <a:p>
            <a:pPr lvl="2"/>
            <a:r>
              <a:rPr lang="en-US" dirty="0">
                <a:hlinkClick r:id="rId2"/>
              </a:rPr>
              <a:t>http://news.ycombinator.com/item?id=</a:t>
            </a:r>
            <a:r>
              <a:rPr lang="en-US" dirty="0" smtClean="0">
                <a:hlinkClick r:id="rId2"/>
              </a:rPr>
              <a:t>2583651</a:t>
            </a:r>
            <a:endParaRPr lang="en-US" dirty="0" smtClean="0"/>
          </a:p>
        </p:txBody>
      </p:sp>
    </p:spTree>
    <p:extLst>
      <p:ext uri="{BB962C8B-B14F-4D97-AF65-F5344CB8AC3E}">
        <p14:creationId xmlns:p14="http://schemas.microsoft.com/office/powerpoint/2010/main" val="32055079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Tolerance</a:t>
            </a:r>
            <a:endParaRPr lang="en-US" dirty="0"/>
          </a:p>
        </p:txBody>
      </p:sp>
      <p:sp>
        <p:nvSpPr>
          <p:cNvPr id="3" name="Content Placeholder 2"/>
          <p:cNvSpPr>
            <a:spLocks noGrp="1"/>
          </p:cNvSpPr>
          <p:nvPr>
            <p:ph idx="1"/>
          </p:nvPr>
        </p:nvSpPr>
        <p:spPr/>
        <p:txBody>
          <a:bodyPr/>
          <a:lstStyle/>
          <a:p>
            <a:pPr marL="274320" lvl="1"/>
            <a:r>
              <a:rPr lang="en-US" dirty="0"/>
              <a:t>A</a:t>
            </a:r>
            <a:r>
              <a:rPr lang="en-US" dirty="0" smtClean="0"/>
              <a:t>s </a:t>
            </a:r>
            <a:r>
              <a:rPr lang="en-US" dirty="0"/>
              <a:t>long as there’s an “us” there’ll be a “them</a:t>
            </a:r>
            <a:r>
              <a:rPr lang="en-US" dirty="0" smtClean="0"/>
              <a:t>”</a:t>
            </a:r>
          </a:p>
          <a:p>
            <a:pPr marL="274320" lvl="1"/>
            <a:r>
              <a:rPr lang="en-US" dirty="0" smtClean="0"/>
              <a:t>Even people we feel no empathy with at all have the right to exist</a:t>
            </a:r>
            <a:endParaRPr lang="en-US" dirty="0"/>
          </a:p>
          <a:p>
            <a:endParaRPr lang="en-US" dirty="0"/>
          </a:p>
        </p:txBody>
      </p:sp>
    </p:spTree>
    <p:extLst>
      <p:ext uri="{BB962C8B-B14F-4D97-AF65-F5344CB8AC3E}">
        <p14:creationId xmlns:p14="http://schemas.microsoft.com/office/powerpoint/2010/main" val="8767305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Sensitivity</a:t>
            </a:r>
            <a:endParaRPr lang="en-US" dirty="0"/>
          </a:p>
        </p:txBody>
      </p:sp>
      <p:sp>
        <p:nvSpPr>
          <p:cNvPr id="3" name="Content Placeholder 2"/>
          <p:cNvSpPr>
            <a:spLocks noGrp="1"/>
          </p:cNvSpPr>
          <p:nvPr>
            <p:ph idx="1"/>
          </p:nvPr>
        </p:nvSpPr>
        <p:spPr/>
        <p:txBody>
          <a:bodyPr/>
          <a:lstStyle/>
          <a:p>
            <a:r>
              <a:rPr lang="en-US" dirty="0" smtClean="0"/>
              <a:t>People have different comfort levels</a:t>
            </a:r>
          </a:p>
          <a:p>
            <a:r>
              <a:rPr lang="en-US" dirty="0" smtClean="0"/>
              <a:t>Societies have different </a:t>
            </a:r>
            <a:r>
              <a:rPr lang="en-US" dirty="0" err="1" smtClean="0"/>
              <a:t>mor</a:t>
            </a:r>
            <a:r>
              <a:rPr lang="en-US" dirty="0" err="1" smtClean="0"/>
              <a:t>és</a:t>
            </a:r>
            <a:r>
              <a:rPr lang="en-US" dirty="0" smtClean="0"/>
              <a:t> and customs</a:t>
            </a:r>
          </a:p>
          <a:p>
            <a:r>
              <a:rPr lang="en-US" dirty="0" smtClean="0"/>
              <a:t>The only requirement is that everyone should feel safe and welcome</a:t>
            </a:r>
          </a:p>
          <a:p>
            <a:pPr lvl="1"/>
            <a:r>
              <a:rPr lang="en-US" dirty="0" smtClean="0"/>
              <a:t>Rules and codes of conduct are there to implement that</a:t>
            </a:r>
            <a:endParaRPr lang="en-US" dirty="0"/>
          </a:p>
        </p:txBody>
      </p:sp>
    </p:spTree>
    <p:extLst>
      <p:ext uri="{BB962C8B-B14F-4D97-AF65-F5344CB8AC3E}">
        <p14:creationId xmlns:p14="http://schemas.microsoft.com/office/powerpoint/2010/main" val="35099898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Steady As She Goes?</a:t>
            </a:r>
            <a:endParaRPr lang="en-US" dirty="0"/>
          </a:p>
        </p:txBody>
      </p:sp>
      <p:sp>
        <p:nvSpPr>
          <p:cNvPr id="3" name="Content Placeholder 2"/>
          <p:cNvSpPr>
            <a:spLocks noGrp="1"/>
          </p:cNvSpPr>
          <p:nvPr>
            <p:ph idx="1"/>
          </p:nvPr>
        </p:nvSpPr>
        <p:spPr/>
        <p:txBody>
          <a:bodyPr/>
          <a:lstStyle/>
          <a:p>
            <a:r>
              <a:rPr lang="en-US" dirty="0" smtClean="0"/>
              <a:t>Things to look at:</a:t>
            </a:r>
          </a:p>
          <a:p>
            <a:pPr lvl="1"/>
            <a:r>
              <a:rPr lang="en-US" dirty="0" smtClean="0"/>
              <a:t>Gender diversity</a:t>
            </a:r>
          </a:p>
          <a:p>
            <a:pPr lvl="1"/>
            <a:r>
              <a:rPr lang="en-US" dirty="0" smtClean="0"/>
              <a:t>Project coherence and standards</a:t>
            </a:r>
          </a:p>
          <a:p>
            <a:pPr lvl="1"/>
            <a:r>
              <a:rPr lang="en-US" dirty="0" smtClean="0"/>
              <a:t>Relevance to a wider public</a:t>
            </a:r>
          </a:p>
          <a:p>
            <a:pPr lvl="2"/>
            <a:r>
              <a:rPr lang="en-US" dirty="0" smtClean="0"/>
              <a:t>Computing is no longer a niche study</a:t>
            </a:r>
          </a:p>
          <a:p>
            <a:pPr lvl="2"/>
            <a:r>
              <a:rPr lang="en-US" dirty="0" smtClean="0"/>
              <a:t>Important to lead in explaining the significance of your </a:t>
            </a:r>
            <a:r>
              <a:rPr lang="en-US" dirty="0" err="1" smtClean="0"/>
              <a:t>techologies</a:t>
            </a:r>
            <a:r>
              <a:rPr lang="en-US" dirty="0" smtClean="0"/>
              <a:t> to a wider public</a:t>
            </a:r>
          </a:p>
        </p:txBody>
      </p:sp>
    </p:spTree>
    <p:extLst>
      <p:ext uri="{BB962C8B-B14F-4D97-AF65-F5344CB8AC3E}">
        <p14:creationId xmlns:p14="http://schemas.microsoft.com/office/powerpoint/2010/main" val="772992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PERSONALITIES</a:t>
            </a:r>
            <a:endParaRPr lang="en-US" dirty="0"/>
          </a:p>
        </p:txBody>
      </p:sp>
      <p:sp>
        <p:nvSpPr>
          <p:cNvPr id="5" name="Text Placeholder 4"/>
          <p:cNvSpPr>
            <a:spLocks noGrp="1"/>
          </p:cNvSpPr>
          <p:nvPr>
            <p:ph type="body" idx="1"/>
          </p:nvPr>
        </p:nvSpPr>
        <p:spPr/>
        <p:txBody>
          <a:bodyPr/>
          <a:lstStyle/>
          <a:p>
            <a:r>
              <a:rPr lang="en-US" dirty="0" smtClean="0"/>
              <a:t>Know who you are dealing with</a:t>
            </a:r>
            <a:endParaRPr lang="en-US" dirty="0"/>
          </a:p>
        </p:txBody>
      </p:sp>
    </p:spTree>
    <p:extLst>
      <p:ext uri="{BB962C8B-B14F-4D97-AF65-F5344CB8AC3E}">
        <p14:creationId xmlns:p14="http://schemas.microsoft.com/office/powerpoint/2010/main" val="111455903"/>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Beginning</a:t>
            </a:r>
            <a:endParaRPr lang="en-US" dirty="0"/>
          </a:p>
        </p:txBody>
      </p:sp>
      <p:sp>
        <p:nvSpPr>
          <p:cNvPr id="3" name="Content Placeholder 2"/>
          <p:cNvSpPr>
            <a:spLocks noGrp="1"/>
          </p:cNvSpPr>
          <p:nvPr>
            <p:ph idx="1"/>
          </p:nvPr>
        </p:nvSpPr>
        <p:spPr/>
        <p:txBody>
          <a:bodyPr>
            <a:normAutofit/>
          </a:bodyPr>
          <a:lstStyle/>
          <a:p>
            <a:r>
              <a:rPr lang="en-US" dirty="0" smtClean="0"/>
              <a:t>Hope we have all learned a little something about ourselves and each other this </a:t>
            </a:r>
            <a:r>
              <a:rPr lang="en-US" dirty="0" smtClean="0"/>
              <a:t>morning</a:t>
            </a:r>
          </a:p>
          <a:p>
            <a:r>
              <a:rPr lang="en-US" dirty="0" smtClean="0"/>
              <a:t>Communities need to be broad</a:t>
            </a:r>
            <a:endParaRPr lang="en-US" dirty="0" smtClean="0"/>
          </a:p>
          <a:p>
            <a:pPr lvl="1"/>
            <a:r>
              <a:rPr lang="en-US" dirty="0" smtClean="0"/>
              <a:t>Usually, the broader the better</a:t>
            </a:r>
            <a:endParaRPr lang="en-US" dirty="0" smtClean="0"/>
          </a:p>
          <a:p>
            <a:pPr lvl="1"/>
            <a:r>
              <a:rPr lang="en-US" dirty="0" smtClean="0"/>
              <a:t>Being a member of the community means being prepared to accept a constant state of mutual obligation with your neighbors</a:t>
            </a:r>
            <a:endParaRPr lang="en-US" dirty="0" smtClean="0"/>
          </a:p>
        </p:txBody>
      </p:sp>
    </p:spTree>
    <p:extLst>
      <p:ext uri="{BB962C8B-B14F-4D97-AF65-F5344CB8AC3E}">
        <p14:creationId xmlns:p14="http://schemas.microsoft.com/office/powerpoint/2010/main" val="29147891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Thanks for listening!</a:t>
            </a:r>
          </a:p>
          <a:p>
            <a:endParaRPr lang="en-US" dirty="0" smtClean="0"/>
          </a:p>
          <a:p>
            <a:endParaRPr lang="en-US" dirty="0"/>
          </a:p>
          <a:p>
            <a:r>
              <a:rPr lang="en-US" b="1" dirty="0" err="1" smtClean="0">
                <a:latin typeface="Courier"/>
                <a:cs typeface="Courier"/>
              </a:rPr>
              <a:t>sholden</a:t>
            </a:r>
            <a:r>
              <a:rPr lang="en-US" b="1" dirty="0" err="1">
                <a:latin typeface="Courier"/>
                <a:cs typeface="Courier"/>
              </a:rPr>
              <a:t>@theopenbastion.com</a:t>
            </a:r>
            <a:r>
              <a:rPr lang="en-US" b="1" dirty="0">
                <a:latin typeface="Courier"/>
                <a:cs typeface="Courier"/>
              </a:rPr>
              <a:t/>
            </a:r>
            <a:br>
              <a:rPr lang="en-US" b="1" dirty="0">
                <a:latin typeface="Courier"/>
                <a:cs typeface="Courier"/>
              </a:rPr>
            </a:br>
            <a:r>
              <a:rPr lang="en-US" b="1" dirty="0">
                <a:latin typeface="Courier"/>
                <a:cs typeface="Courier"/>
              </a:rPr>
              <a:t>@</a:t>
            </a:r>
            <a:r>
              <a:rPr lang="en-US" b="1" dirty="0" err="1">
                <a:latin typeface="Courier"/>
                <a:cs typeface="Courier"/>
              </a:rPr>
              <a:t>TheOpenBastion</a:t>
            </a:r>
            <a:r>
              <a:rPr lang="en-US" b="1" dirty="0">
                <a:latin typeface="Courier"/>
                <a:cs typeface="Courier"/>
              </a:rPr>
              <a:t/>
            </a:r>
            <a:br>
              <a:rPr lang="en-US" b="1" dirty="0">
                <a:latin typeface="Courier"/>
                <a:cs typeface="Courier"/>
              </a:rPr>
            </a:br>
            <a:r>
              <a:rPr lang="en-US" b="1" dirty="0">
                <a:latin typeface="Courier"/>
                <a:cs typeface="Courier"/>
              </a:rPr>
              <a:t>@</a:t>
            </a:r>
            <a:r>
              <a:rPr lang="en-US" b="1" dirty="0" err="1">
                <a:latin typeface="Courier"/>
                <a:cs typeface="Courier"/>
              </a:rPr>
              <a:t>holdenweb</a:t>
            </a:r>
            <a:endParaRPr lang="en-US" b="1" dirty="0">
              <a:latin typeface="Courier"/>
              <a:cs typeface="Courier"/>
            </a:endParaRPr>
          </a:p>
          <a:p>
            <a:endParaRPr lang="en-US" dirty="0"/>
          </a:p>
        </p:txBody>
      </p:sp>
    </p:spTree>
    <p:extLst>
      <p:ext uri="{BB962C8B-B14F-4D97-AF65-F5344CB8AC3E}">
        <p14:creationId xmlns:p14="http://schemas.microsoft.com/office/powerpoint/2010/main" val="26637408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Steve Holden</a:t>
            </a:r>
            <a:endParaRPr lang="en-US" dirty="0"/>
          </a:p>
        </p:txBody>
      </p:sp>
      <p:sp>
        <p:nvSpPr>
          <p:cNvPr id="3" name="Content Placeholder 2"/>
          <p:cNvSpPr>
            <a:spLocks noGrp="1"/>
          </p:cNvSpPr>
          <p:nvPr>
            <p:ph idx="1"/>
          </p:nvPr>
        </p:nvSpPr>
        <p:spPr>
          <a:xfrm>
            <a:off x="762000" y="685800"/>
            <a:ext cx="7543800" cy="4176486"/>
          </a:xfrm>
        </p:spPr>
        <p:txBody>
          <a:bodyPr>
            <a:normAutofit fontScale="92500" lnSpcReduction="10000"/>
          </a:bodyPr>
          <a:lstStyle/>
          <a:p>
            <a:r>
              <a:rPr lang="en-US" dirty="0" smtClean="0"/>
              <a:t>Computational scientist</a:t>
            </a:r>
          </a:p>
          <a:p>
            <a:pPr lvl="1"/>
            <a:r>
              <a:rPr lang="en-US" dirty="0" smtClean="0"/>
              <a:t>45-year career in IT</a:t>
            </a:r>
          </a:p>
          <a:p>
            <a:r>
              <a:rPr lang="en-US" dirty="0" err="1" smtClean="0"/>
              <a:t>Yorkshireman</a:t>
            </a:r>
            <a:endParaRPr lang="en-US" dirty="0" smtClean="0"/>
          </a:p>
          <a:p>
            <a:r>
              <a:rPr lang="en-US" dirty="0" smtClean="0"/>
              <a:t>Long history of practical community development</a:t>
            </a:r>
          </a:p>
          <a:p>
            <a:pPr lvl="1"/>
            <a:r>
              <a:rPr lang="en-US" dirty="0" smtClean="0"/>
              <a:t>Almost 20 years in the Python community</a:t>
            </a:r>
          </a:p>
          <a:p>
            <a:pPr lvl="2"/>
            <a:r>
              <a:rPr lang="en-US" dirty="0" smtClean="0"/>
              <a:t>Ran first three </a:t>
            </a:r>
            <a:r>
              <a:rPr lang="en-US" dirty="0" err="1" smtClean="0"/>
              <a:t>PyCons</a:t>
            </a:r>
            <a:r>
              <a:rPr lang="en-US" dirty="0" smtClean="0"/>
              <a:t> 2003-5</a:t>
            </a:r>
          </a:p>
          <a:p>
            <a:pPr lvl="1"/>
            <a:r>
              <a:rPr lang="en-US" dirty="0" smtClean="0"/>
              <a:t>DECUS involvement began in 1976</a:t>
            </a:r>
          </a:p>
          <a:p>
            <a:r>
              <a:rPr lang="en-US" dirty="0" smtClean="0"/>
              <a:t>Cheerful, optimistic, socialist</a:t>
            </a:r>
          </a:p>
          <a:p>
            <a:r>
              <a:rPr lang="en-US" dirty="0" smtClean="0"/>
              <a:t>Tireless worker for community diversity</a:t>
            </a:r>
          </a:p>
          <a:p>
            <a:r>
              <a:rPr lang="en-US" dirty="0" smtClean="0"/>
              <a:t>Teacher, consultant, writer, father, drinker</a:t>
            </a:r>
          </a:p>
          <a:p>
            <a:r>
              <a:rPr lang="en-US" dirty="0" smtClean="0"/>
              <a:t>Nearing the end of a 20-year experiment</a:t>
            </a:r>
          </a:p>
        </p:txBody>
      </p:sp>
    </p:spTree>
    <p:extLst>
      <p:ext uri="{BB962C8B-B14F-4D97-AF65-F5344CB8AC3E}">
        <p14:creationId xmlns:p14="http://schemas.microsoft.com/office/powerpoint/2010/main" val="23490748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Apache Software Foundation</a:t>
            </a:r>
            <a:endParaRPr lang="en-US" dirty="0"/>
          </a:p>
        </p:txBody>
      </p:sp>
      <p:sp>
        <p:nvSpPr>
          <p:cNvPr id="3" name="Content Placeholder 2"/>
          <p:cNvSpPr>
            <a:spLocks noGrp="1"/>
          </p:cNvSpPr>
          <p:nvPr>
            <p:ph idx="1"/>
          </p:nvPr>
        </p:nvSpPr>
        <p:spPr/>
        <p:txBody>
          <a:bodyPr/>
          <a:lstStyle/>
          <a:p>
            <a:r>
              <a:rPr lang="en-US" dirty="0" smtClean="0"/>
              <a:t>Mysterious, grey body that nobody knows about</a:t>
            </a:r>
          </a:p>
          <a:p>
            <a:r>
              <a:rPr lang="en-US" dirty="0" smtClean="0"/>
              <a:t>Secretive bunch of technologists who meet in weird places like Portland</a:t>
            </a:r>
          </a:p>
          <a:p>
            <a:r>
              <a:rPr lang="en-US" dirty="0" smtClean="0"/>
              <a:t>Conspiracy to put technology at the service</a:t>
            </a:r>
            <a:br>
              <a:rPr lang="en-US" dirty="0" smtClean="0"/>
            </a:br>
            <a:r>
              <a:rPr lang="en-US" dirty="0" smtClean="0"/>
              <a:t>of evil corporate overlords</a:t>
            </a:r>
          </a:p>
          <a:p>
            <a:r>
              <a:rPr lang="en-US" dirty="0" smtClean="0"/>
              <a:t>Introverted nerds who don’t like beer</a:t>
            </a:r>
            <a:endParaRPr lang="en-US" dirty="0"/>
          </a:p>
        </p:txBody>
      </p:sp>
    </p:spTree>
    <p:extLst>
      <p:ext uri="{BB962C8B-B14F-4D97-AF65-F5344CB8AC3E}">
        <p14:creationId xmlns:p14="http://schemas.microsoft.com/office/powerpoint/2010/main" val="257260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Ignorance Is Bliss?</a:t>
            </a:r>
            <a:endParaRPr lang="en-US" dirty="0"/>
          </a:p>
        </p:txBody>
      </p:sp>
      <p:sp>
        <p:nvSpPr>
          <p:cNvPr id="3" name="Content Placeholder 2"/>
          <p:cNvSpPr>
            <a:spLocks noGrp="1"/>
          </p:cNvSpPr>
          <p:nvPr>
            <p:ph idx="1"/>
          </p:nvPr>
        </p:nvSpPr>
        <p:spPr/>
        <p:txBody>
          <a:bodyPr>
            <a:normAutofit/>
          </a:bodyPr>
          <a:lstStyle/>
          <a:p>
            <a:r>
              <a:rPr lang="en-US" dirty="0" smtClean="0"/>
              <a:t>I am an outsider</a:t>
            </a:r>
          </a:p>
          <a:p>
            <a:pPr lvl="1"/>
            <a:r>
              <a:rPr lang="en-US" dirty="0" smtClean="0"/>
              <a:t>Which I hope is my principal value to the Foundation</a:t>
            </a:r>
          </a:p>
          <a:p>
            <a:r>
              <a:rPr lang="en-US" dirty="0"/>
              <a:t>M</a:t>
            </a:r>
            <a:r>
              <a:rPr lang="en-US" dirty="0" smtClean="0"/>
              <a:t>y observations are based on ignorance</a:t>
            </a:r>
          </a:p>
          <a:p>
            <a:pPr lvl="2"/>
            <a:r>
              <a:rPr lang="en-US" dirty="0"/>
              <a:t>W</a:t>
            </a:r>
            <a:r>
              <a:rPr lang="en-US" dirty="0" smtClean="0"/>
              <a:t>anted to be clear about my biases</a:t>
            </a:r>
          </a:p>
          <a:p>
            <a:pPr lvl="2"/>
            <a:r>
              <a:rPr lang="en-US" dirty="0" smtClean="0"/>
              <a:t>Being wrong is rarely fatal</a:t>
            </a:r>
          </a:p>
        </p:txBody>
      </p:sp>
    </p:spTree>
    <p:extLst>
      <p:ext uri="{BB962C8B-B14F-4D97-AF65-F5344CB8AC3E}">
        <p14:creationId xmlns:p14="http://schemas.microsoft.com/office/powerpoint/2010/main" val="183706114"/>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Dumb Shit People Have Said</a:t>
            </a:r>
            <a:endParaRPr lang="en-US" dirty="0"/>
          </a:p>
        </p:txBody>
      </p:sp>
      <p:sp>
        <p:nvSpPr>
          <p:cNvPr id="3" name="Content Placeholder 2"/>
          <p:cNvSpPr>
            <a:spLocks noGrp="1"/>
          </p:cNvSpPr>
          <p:nvPr>
            <p:ph idx="1"/>
          </p:nvPr>
        </p:nvSpPr>
        <p:spPr/>
        <p:txBody>
          <a:bodyPr/>
          <a:lstStyle/>
          <a:p>
            <a:r>
              <a:rPr lang="en-US" dirty="0" smtClean="0"/>
              <a:t>“Python shouldn’t go in for that marketing stuff”</a:t>
            </a:r>
          </a:p>
          <a:p>
            <a:r>
              <a:rPr lang="en-US" dirty="0" smtClean="0"/>
              <a:t>“We don’t need lawyers”</a:t>
            </a:r>
          </a:p>
          <a:p>
            <a:r>
              <a:rPr lang="en-US" dirty="0" smtClean="0"/>
              <a:t>“We can’t afford those trademark applications right now, let’s defer the expenditure”</a:t>
            </a:r>
            <a:endParaRPr lang="en-US" dirty="0"/>
          </a:p>
        </p:txBody>
      </p:sp>
    </p:spTree>
    <p:extLst>
      <p:ext uri="{BB962C8B-B14F-4D97-AF65-F5344CB8AC3E}">
        <p14:creationId xmlns:p14="http://schemas.microsoft.com/office/powerpoint/2010/main" val="38754077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Perception is Reality</a:t>
            </a:r>
            <a:endParaRPr lang="en-US" dirty="0"/>
          </a:p>
        </p:txBody>
      </p:sp>
      <p:sp>
        <p:nvSpPr>
          <p:cNvPr id="3" name="Content Placeholder 2"/>
          <p:cNvSpPr>
            <a:spLocks noGrp="1"/>
          </p:cNvSpPr>
          <p:nvPr>
            <p:ph idx="1"/>
          </p:nvPr>
        </p:nvSpPr>
        <p:spPr/>
        <p:txBody>
          <a:bodyPr/>
          <a:lstStyle/>
          <a:p>
            <a:r>
              <a:rPr lang="en-US" dirty="0" smtClean="0"/>
              <a:t>In today's world, you either:</a:t>
            </a:r>
          </a:p>
          <a:p>
            <a:pPr lvl="1"/>
            <a:r>
              <a:rPr lang="en-US" dirty="0" smtClean="0"/>
              <a:t>Choose to shape people's perceptions of you, or</a:t>
            </a:r>
          </a:p>
          <a:p>
            <a:pPr lvl="1"/>
            <a:r>
              <a:rPr lang="en-US" dirty="0" smtClean="0"/>
              <a:t>Allow external factors to determine those perceptions</a:t>
            </a:r>
          </a:p>
          <a:p>
            <a:r>
              <a:rPr lang="en-US" dirty="0" smtClean="0"/>
              <a:t>What’s the relationship between the ASF and the Apache community?</a:t>
            </a:r>
          </a:p>
          <a:p>
            <a:r>
              <a:rPr lang="en-US" dirty="0" smtClean="0"/>
              <a:t>What do you want people to think of the ASF?</a:t>
            </a:r>
          </a:p>
        </p:txBody>
      </p:sp>
    </p:spTree>
    <p:extLst>
      <p:ext uri="{BB962C8B-B14F-4D97-AF65-F5344CB8AC3E}">
        <p14:creationId xmlns:p14="http://schemas.microsoft.com/office/powerpoint/2010/main" val="15171986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Core Values are Important</a:t>
            </a:r>
            <a:endParaRPr lang="en-US" dirty="0"/>
          </a:p>
        </p:txBody>
      </p:sp>
      <p:sp>
        <p:nvSpPr>
          <p:cNvPr id="3" name="Content Placeholder 2"/>
          <p:cNvSpPr>
            <a:spLocks noGrp="1"/>
          </p:cNvSpPr>
          <p:nvPr>
            <p:ph idx="1"/>
          </p:nvPr>
        </p:nvSpPr>
        <p:spPr/>
        <p:txBody>
          <a:bodyPr/>
          <a:lstStyle/>
          <a:p>
            <a:r>
              <a:rPr lang="en-US" dirty="0" smtClean="0"/>
              <a:t>With strong values comes consistent behavior</a:t>
            </a:r>
          </a:p>
          <a:p>
            <a:r>
              <a:rPr lang="en-US" dirty="0" smtClean="0"/>
              <a:t>Sets predictable expectations</a:t>
            </a:r>
          </a:p>
          <a:p>
            <a:pPr lvl="1"/>
            <a:r>
              <a:rPr lang="en-US" dirty="0" smtClean="0"/>
              <a:t>“What would X do?”</a:t>
            </a:r>
          </a:p>
          <a:p>
            <a:r>
              <a:rPr lang="en-US" dirty="0" smtClean="0"/>
              <a:t>Makes you more likely to be perceived in particular ways</a:t>
            </a:r>
          </a:p>
          <a:p>
            <a:r>
              <a:rPr lang="en-US" dirty="0" smtClean="0"/>
              <a:t>Allows easier communication of ethos</a:t>
            </a:r>
            <a:endParaRPr lang="en-US" dirty="0"/>
          </a:p>
        </p:txBody>
      </p:sp>
    </p:spTree>
    <p:extLst>
      <p:ext uri="{BB962C8B-B14F-4D97-AF65-F5344CB8AC3E}">
        <p14:creationId xmlns:p14="http://schemas.microsoft.com/office/powerpoint/2010/main" val="39970900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Newsprint.thmx</Template>
  <TotalTime>40989</TotalTime>
  <Words>1443</Words>
  <Application>Microsoft Macintosh PowerPoint</Application>
  <PresentationFormat>On-screen Show (4:3)</PresentationFormat>
  <Paragraphs>159</Paragraphs>
  <Slides>31</Slides>
  <Notes>1</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NewsPrint</vt:lpstr>
      <vt:lpstr>Lighting Talks</vt:lpstr>
      <vt:lpstr>Building New Communities</vt:lpstr>
      <vt:lpstr>PERSONALITIES</vt:lpstr>
      <vt:lpstr>Steve Holden</vt:lpstr>
      <vt:lpstr>The Apache Software Foundation</vt:lpstr>
      <vt:lpstr>Ignorance Is Bliss?</vt:lpstr>
      <vt:lpstr>Dumb Shit People Have Said</vt:lpstr>
      <vt:lpstr>Perception is Reality</vt:lpstr>
      <vt:lpstr>Core Values are Important</vt:lpstr>
      <vt:lpstr>Managing Perceptions Isn’t Easy</vt:lpstr>
      <vt:lpstr>Building Community</vt:lpstr>
      <vt:lpstr>TEACHING IS DIFFICULT</vt:lpstr>
      <vt:lpstr>Are We As Smart As We Think?</vt:lpstr>
      <vt:lpstr>Today's Teachers Must Be Fearless</vt:lpstr>
      <vt:lpstr>Teachers Need Tools to Help</vt:lpstr>
      <vt:lpstr>Merit?</vt:lpstr>
      <vt:lpstr>Do People Want to be “Meritocrats”?</vt:lpstr>
      <vt:lpstr>Is Lean Best?</vt:lpstr>
      <vt:lpstr>We Are Writing History</vt:lpstr>
      <vt:lpstr>The Barter Myth</vt:lpstr>
      <vt:lpstr>The World Is Broken</vt:lpstr>
      <vt:lpstr>Government is Not Agile</vt:lpstr>
      <vt:lpstr>What Have You Started?</vt:lpstr>
      <vt:lpstr>Open Source is Leading the Way</vt:lpstr>
      <vt:lpstr>Being More Inclusive</vt:lpstr>
      <vt:lpstr>Actions Speak Louder Than Words</vt:lpstr>
      <vt:lpstr>Tolerance</vt:lpstr>
      <vt:lpstr>Sensitivity</vt:lpstr>
      <vt:lpstr>Steady As She Goes?</vt:lpstr>
      <vt:lpstr>The Beginning</vt:lpstr>
      <vt:lpstr>Questions?</vt:lpstr>
    </vt:vector>
  </TitlesOfParts>
  <Company>Holden Web, LLC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Merit?</dc:title>
  <dc:creator>Steve Holden</dc:creator>
  <cp:lastModifiedBy>Steve Holden</cp:lastModifiedBy>
  <cp:revision>42</cp:revision>
  <cp:lastPrinted>2013-02-27T17:00:56Z</cp:lastPrinted>
  <dcterms:created xsi:type="dcterms:W3CDTF">2013-01-25T21:18:46Z</dcterms:created>
  <dcterms:modified xsi:type="dcterms:W3CDTF">2013-02-27T17:26:19Z</dcterms:modified>
</cp:coreProperties>
</file>