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62" r:id="rId2"/>
    <p:sldId id="287" r:id="rId3"/>
    <p:sldId id="355" r:id="rId4"/>
    <p:sldId id="367" r:id="rId5"/>
    <p:sldId id="366" r:id="rId6"/>
    <p:sldId id="358" r:id="rId7"/>
    <p:sldId id="365" r:id="rId8"/>
    <p:sldId id="290" r:id="rId9"/>
    <p:sldId id="296" r:id="rId10"/>
    <p:sldId id="309" r:id="rId11"/>
    <p:sldId id="308" r:id="rId12"/>
    <p:sldId id="310" r:id="rId13"/>
    <p:sldId id="311" r:id="rId14"/>
    <p:sldId id="315" r:id="rId15"/>
    <p:sldId id="312" r:id="rId16"/>
    <p:sldId id="273" r:id="rId17"/>
    <p:sldId id="277" r:id="rId18"/>
    <p:sldId id="316" r:id="rId19"/>
    <p:sldId id="294" r:id="rId20"/>
    <p:sldId id="270" r:id="rId21"/>
    <p:sldId id="271" r:id="rId22"/>
    <p:sldId id="279" r:id="rId23"/>
    <p:sldId id="373" r:id="rId24"/>
    <p:sldId id="374" r:id="rId25"/>
    <p:sldId id="375" r:id="rId26"/>
    <p:sldId id="376" r:id="rId27"/>
    <p:sldId id="281" r:id="rId28"/>
    <p:sldId id="282" r:id="rId29"/>
    <p:sldId id="351" r:id="rId30"/>
    <p:sldId id="352" r:id="rId31"/>
    <p:sldId id="329" r:id="rId32"/>
    <p:sldId id="318" r:id="rId33"/>
    <p:sldId id="368" r:id="rId34"/>
    <p:sldId id="369" r:id="rId35"/>
    <p:sldId id="326" r:id="rId36"/>
    <p:sldId id="327" r:id="rId37"/>
    <p:sldId id="328" r:id="rId38"/>
    <p:sldId id="291" r:id="rId39"/>
    <p:sldId id="330" r:id="rId40"/>
    <p:sldId id="331" r:id="rId41"/>
    <p:sldId id="335" r:id="rId42"/>
    <p:sldId id="336" r:id="rId43"/>
    <p:sldId id="337" r:id="rId44"/>
    <p:sldId id="338" r:id="rId45"/>
    <p:sldId id="339" r:id="rId46"/>
    <p:sldId id="342" r:id="rId47"/>
    <p:sldId id="343" r:id="rId48"/>
    <p:sldId id="344" r:id="rId49"/>
    <p:sldId id="345" r:id="rId50"/>
    <p:sldId id="346" r:id="rId51"/>
    <p:sldId id="347" r:id="rId52"/>
    <p:sldId id="348" r:id="rId53"/>
    <p:sldId id="354" r:id="rId54"/>
    <p:sldId id="360" r:id="rId55"/>
    <p:sldId id="361" r:id="rId56"/>
    <p:sldId id="362" r:id="rId57"/>
    <p:sldId id="364" r:id="rId58"/>
    <p:sldId id="350" r:id="rId59"/>
    <p:sldId id="285" r:id="rId60"/>
    <p:sldId id="28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443FC1-A509-4BBB-BA44-931642C780CF}" type="datetimeFigureOut">
              <a:rPr lang="en-US" smtClean="0"/>
              <a:t>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931A4C-A062-40CF-87D2-6F1818C51DEA}" type="slidenum">
              <a:rPr lang="en-US" smtClean="0"/>
              <a:t>‹#›</a:t>
            </a:fld>
            <a:endParaRPr lang="en-US"/>
          </a:p>
        </p:txBody>
      </p:sp>
    </p:spTree>
    <p:extLst>
      <p:ext uri="{BB962C8B-B14F-4D97-AF65-F5344CB8AC3E}">
        <p14:creationId xmlns:p14="http://schemas.microsoft.com/office/powerpoint/2010/main" val="3941964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a:t>
            </a:fld>
            <a:endParaRPr lang="en-US" dirty="0"/>
          </a:p>
        </p:txBody>
      </p:sp>
    </p:spTree>
    <p:extLst>
      <p:ext uri="{BB962C8B-B14F-4D97-AF65-F5344CB8AC3E}">
        <p14:creationId xmlns:p14="http://schemas.microsoft.com/office/powerpoint/2010/main" val="2326541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54321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22103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55897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31662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Git</a:t>
            </a:r>
            <a:r>
              <a:rPr lang="en-US" baseline="0" dirty="0" smtClean="0"/>
              <a:t> Deployment is Native, or through a Service hook from </a:t>
            </a:r>
            <a:r>
              <a:rPr lang="en-US" baseline="0" dirty="0" err="1" smtClean="0"/>
              <a:t>CodePlex</a:t>
            </a:r>
            <a:r>
              <a:rPr lang="en-US" baseline="0" dirty="0" smtClean="0"/>
              <a:t>, </a:t>
            </a:r>
            <a:r>
              <a:rPr lang="en-US" baseline="0" dirty="0" err="1" smtClean="0"/>
              <a:t>GitHub</a:t>
            </a:r>
            <a:r>
              <a:rPr lang="en-US" baseline="0" dirty="0" smtClean="0"/>
              <a:t> or </a:t>
            </a:r>
            <a:r>
              <a:rPr lang="en-US" baseline="0" smtClean="0"/>
              <a:t>BitBucket</a:t>
            </a:r>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1B45C6E-FCE4-4C36-96D3-F66438DBAEBD}" type="datetime1">
              <a:rPr lang="en-US" smtClean="0"/>
              <a:t>2/28/2013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47</a:t>
            </a:fld>
            <a:endParaRPr lang="en-US" dirty="0"/>
          </a:p>
        </p:txBody>
      </p:sp>
    </p:spTree>
    <p:extLst>
      <p:ext uri="{BB962C8B-B14F-4D97-AF65-F5344CB8AC3E}">
        <p14:creationId xmlns:p14="http://schemas.microsoft.com/office/powerpoint/2010/main" val="411946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3124232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55">
              <a:defRPr/>
            </a:pPr>
            <a:r>
              <a:rPr lang="en-US" dirty="0" smtClean="0"/>
              <a:t>*free offer of 10 web</a:t>
            </a:r>
            <a:r>
              <a:rPr lang="en-US" baseline="0" dirty="0" smtClean="0"/>
              <a:t> sites for Spring 2012 Preview</a:t>
            </a:r>
            <a:endParaRPr lang="en-US" dirty="0" smtClean="0"/>
          </a:p>
          <a:p>
            <a:pPr defTabSz="914255">
              <a:defRPr/>
            </a:pPr>
            <a:r>
              <a:rPr lang="en-US" dirty="0" smtClean="0"/>
              <a:t>*Create</a:t>
            </a:r>
            <a:r>
              <a:rPr lang="en-US" baseline="0" dirty="0" smtClean="0"/>
              <a:t> new sites from the gallery or from scratch</a:t>
            </a:r>
            <a:endParaRPr lang="en-US" dirty="0" smtClean="0"/>
          </a:p>
          <a:p>
            <a:pPr defTabSz="914255">
              <a:defRPr/>
            </a:pPr>
            <a:r>
              <a:rPr lang="en-US" dirty="0" smtClean="0"/>
              <a:t>*</a:t>
            </a:r>
            <a:r>
              <a:rPr lang="en-US" dirty="0">
                <a:solidFill>
                  <a:schemeClr val="tx2">
                    <a:alpha val="99000"/>
                  </a:schemeClr>
                </a:solidFill>
              </a:rPr>
              <a:t>if your web site runs on Internet Information Services (IIS) 7, it will run on Windows Azure Web Sites</a:t>
            </a: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49</a:t>
            </a:fld>
            <a:endParaRPr lang="en-US" dirty="0"/>
          </a:p>
        </p:txBody>
      </p:sp>
    </p:spTree>
    <p:extLst>
      <p:ext uri="{BB962C8B-B14F-4D97-AF65-F5344CB8AC3E}">
        <p14:creationId xmlns:p14="http://schemas.microsoft.com/office/powerpoint/2010/main" val="2567059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to these three slides</a:t>
            </a:r>
            <a:r>
              <a:rPr lang="en-US" baseline="0" dirty="0" smtClean="0"/>
              <a:t> with the bullets – more metro, alive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373DC0-2B19-496B-83DE-F4860F6876EE}" type="datetime1">
              <a:rPr lang="en-US" smtClean="0"/>
              <a:t>2/28/2013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50</a:t>
            </a:fld>
            <a:endParaRPr lang="en-US" dirty="0"/>
          </a:p>
        </p:txBody>
      </p:sp>
    </p:spTree>
    <p:extLst>
      <p:ext uri="{BB962C8B-B14F-4D97-AF65-F5344CB8AC3E}">
        <p14:creationId xmlns:p14="http://schemas.microsoft.com/office/powerpoint/2010/main" val="3822863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to these three slides</a:t>
            </a:r>
            <a:r>
              <a:rPr lang="en-US" baseline="0" dirty="0" smtClean="0"/>
              <a:t> with the bullets – more metro, alive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373DC0-2B19-496B-83DE-F4860F6876EE}" type="datetime1">
              <a:rPr lang="en-US" smtClean="0"/>
              <a:t>2/28/2013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51</a:t>
            </a:fld>
            <a:endParaRPr lang="en-US" dirty="0"/>
          </a:p>
        </p:txBody>
      </p:sp>
    </p:spTree>
    <p:extLst>
      <p:ext uri="{BB962C8B-B14F-4D97-AF65-F5344CB8AC3E}">
        <p14:creationId xmlns:p14="http://schemas.microsoft.com/office/powerpoint/2010/main" val="3278449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images to these three slides</a:t>
            </a:r>
            <a:r>
              <a:rPr lang="en-US" baseline="0" dirty="0" smtClean="0"/>
              <a:t> with the bullets – more metro, alive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9373DC0-2B19-496B-83DE-F4860F6876EE}" type="datetime1">
              <a:rPr lang="en-US" smtClean="0"/>
              <a:t>2/28/2013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52</a:t>
            </a:fld>
            <a:endParaRPr lang="en-US" dirty="0"/>
          </a:p>
        </p:txBody>
      </p:sp>
    </p:spTree>
    <p:extLst>
      <p:ext uri="{BB962C8B-B14F-4D97-AF65-F5344CB8AC3E}">
        <p14:creationId xmlns:p14="http://schemas.microsoft.com/office/powerpoint/2010/main" val="1358494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baseline="0" dirty="0" smtClean="0"/>
              <a:t>Demo</a:t>
            </a:r>
          </a:p>
          <a:p>
            <a:r>
              <a:rPr lang="en-US" b="1" baseline="0" dirty="0" smtClean="0"/>
              <a:t>Notes:</a:t>
            </a:r>
          </a:p>
          <a:p>
            <a:r>
              <a:rPr lang="en-US" baseline="0" dirty="0" smtClean="0"/>
              <a:t>See DEMO-</a:t>
            </a:r>
            <a:r>
              <a:rPr lang="en-US" baseline="0" dirty="0" err="1" smtClean="0"/>
              <a:t>GettingStartedVMs</a:t>
            </a:r>
            <a:endParaRPr lang="en-US" baseline="0" dirty="0" smtClean="0"/>
          </a:p>
        </p:txBody>
      </p:sp>
      <p:sp>
        <p:nvSpPr>
          <p:cNvPr id="4" name="Slide Number Placeholder 3"/>
          <p:cNvSpPr>
            <a:spLocks noGrp="1"/>
          </p:cNvSpPr>
          <p:nvPr>
            <p:ph type="sldNum" sz="quarter" idx="10"/>
          </p:nvPr>
        </p:nvSpPr>
        <p:spPr/>
        <p:txBody>
          <a:bodyPr/>
          <a:lstStyle/>
          <a:p>
            <a:fld id="{0110E035-3DF4-4A15-9272-486F21423BC9}" type="slidenum">
              <a:rPr lang="en-US" smtClean="0"/>
              <a:t>3</a:t>
            </a:fld>
            <a:endParaRPr lang="en-US"/>
          </a:p>
        </p:txBody>
      </p:sp>
    </p:spTree>
    <p:extLst>
      <p:ext uri="{BB962C8B-B14F-4D97-AF65-F5344CB8AC3E}">
        <p14:creationId xmlns:p14="http://schemas.microsoft.com/office/powerpoint/2010/main" val="410205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sz="1000"/>
          </a:p>
        </p:txBody>
      </p:sp>
    </p:spTree>
    <p:extLst>
      <p:ext uri="{BB962C8B-B14F-4D97-AF65-F5344CB8AC3E}">
        <p14:creationId xmlns:p14="http://schemas.microsoft.com/office/powerpoint/2010/main" val="3565885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9037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Leave</a:t>
            </a:r>
            <a:r>
              <a:rPr lang="en-US" baseline="0" dirty="0" smtClean="0"/>
              <a:t> in appendix for QA when the </a:t>
            </a:r>
            <a:r>
              <a:rPr lang="en-US" baseline="0" smtClean="0"/>
              <a:t>question is asked.</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extLst>
      <p:ext uri="{BB962C8B-B14F-4D97-AF65-F5344CB8AC3E}">
        <p14:creationId xmlns:p14="http://schemas.microsoft.com/office/powerpoint/2010/main" val="2999177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endParaRPr lang="en-US" b="1" dirty="0" smtClean="0"/>
          </a:p>
          <a:p>
            <a:r>
              <a:rPr lang="en-US" dirty="0" smtClean="0"/>
              <a:t>With the introduction</a:t>
            </a:r>
            <a:r>
              <a:rPr lang="en-US" baseline="0" dirty="0" smtClean="0"/>
              <a:t> of Windows Azure Virtual Machines and Virtual Networks there are an entirely new set of workloads that are suitable. </a:t>
            </a:r>
          </a:p>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28502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r>
              <a:rPr lang="en-US" b="1" dirty="0" smtClean="0"/>
              <a:t>Slide Objectives:</a:t>
            </a:r>
          </a:p>
          <a:p>
            <a:pPr marL="171450" indent="-171450">
              <a:buFont typeface="Arial" pitchFamily="34" charset="0"/>
              <a:buChar char="•"/>
            </a:pPr>
            <a:r>
              <a:rPr lang="en-US" b="0" dirty="0" smtClean="0"/>
              <a:t>Explain</a:t>
            </a:r>
            <a:r>
              <a:rPr lang="en-US" b="0" baseline="0" dirty="0" smtClean="0"/>
              <a:t> the differences and relationship between IaaS, PaaS, and SaaS in more detail.</a:t>
            </a:r>
            <a:endParaRPr lang="en-US" b="0" dirty="0" smtClean="0"/>
          </a:p>
          <a:p>
            <a:endParaRPr lang="en-US" b="1" dirty="0" smtClean="0"/>
          </a:p>
          <a:p>
            <a:r>
              <a:rPr lang="en-US" b="1" dirty="0" smtClean="0"/>
              <a:t>Speaker</a:t>
            </a:r>
            <a:r>
              <a:rPr lang="en-US" b="1" baseline="0" dirty="0" smtClean="0"/>
              <a:t> Notes:</a:t>
            </a:r>
            <a:endParaRPr lang="en-US" dirty="0" smtClean="0"/>
          </a:p>
          <a:p>
            <a:pPr marL="171450" indent="-171450">
              <a:buFont typeface="Arial" pitchFamily="34" charset="0"/>
              <a:buChar char="•"/>
            </a:pPr>
            <a:r>
              <a:rPr lang="en-US" dirty="0" smtClean="0"/>
              <a:t>Here’s another</a:t>
            </a:r>
            <a:r>
              <a:rPr lang="en-US" baseline="0" dirty="0" smtClean="0"/>
              <a:t> way to look at the cloud services taxonomy and how this taxonomy maps to the components in an IT infrastructure.     </a:t>
            </a:r>
          </a:p>
          <a:p>
            <a:pPr marL="171450" indent="-171450">
              <a:buFont typeface="Arial" pitchFamily="34" charset="0"/>
              <a:buChar char="•"/>
            </a:pPr>
            <a:r>
              <a:rPr lang="en-US" baseline="0" dirty="0" smtClean="0"/>
              <a:t>Packaged Software</a:t>
            </a:r>
          </a:p>
          <a:p>
            <a:pPr marL="384431" lvl="1" indent="-171450">
              <a:buFont typeface="Arial" pitchFamily="34" charset="0"/>
              <a:buChar char="•"/>
            </a:pPr>
            <a:r>
              <a:rPr lang="en-US" baseline="0" dirty="0" smtClean="0"/>
              <a:t>With packaged software a customer would be responsible for managing the entire stack – ranging from the network connectivity to the applications.  </a:t>
            </a:r>
          </a:p>
          <a:p>
            <a:pPr marL="171450" indent="-171450">
              <a:buFont typeface="Arial" pitchFamily="34" charset="0"/>
              <a:buChar char="•"/>
            </a:pPr>
            <a:r>
              <a:rPr lang="en-US" baseline="0" dirty="0" smtClean="0"/>
              <a:t>IaaS</a:t>
            </a:r>
          </a:p>
          <a:p>
            <a:pPr marL="384431" lvl="1" indent="-171450">
              <a:buFont typeface="Arial" pitchFamily="34" charset="0"/>
              <a:buChar char="•"/>
            </a:pPr>
            <a:r>
              <a:rPr lang="en-US" baseline="0" dirty="0" smtClean="0"/>
              <a:t>With Infrastructure as a Service, the lower levels of the stack are managed by a vendor.  Some of these components can be provided by traditional hosters – in fact most of them have moved to having a virtualized offering.  </a:t>
            </a:r>
          </a:p>
          <a:p>
            <a:pPr marL="384431" lvl="1" indent="-171450">
              <a:buFont typeface="Arial" pitchFamily="34" charset="0"/>
              <a:buChar char="•"/>
            </a:pPr>
            <a:r>
              <a:rPr lang="en-US" baseline="0" dirty="0" smtClean="0"/>
              <a:t>Very few actually provide an OS</a:t>
            </a:r>
          </a:p>
          <a:p>
            <a:pPr marL="384431" lvl="1" indent="-171450">
              <a:buFont typeface="Arial" pitchFamily="34" charset="0"/>
              <a:buChar char="•"/>
            </a:pPr>
            <a:r>
              <a:rPr lang="en-US" baseline="0" dirty="0" smtClean="0"/>
              <a:t>The customer is still responsible for managing the OS through the Applications.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For the developer, an obvious benefit with IaaS is that it frees the developer from many concerns when provisioning physical or virtual machines.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This was one of the earliest and primary use cases for Amazon Web Services Elastic Cloud Compute (EC2).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Developers were able to readily provision virtual machines (AMIs) on EC2, develop and test solutions and, often, run the results ‘in production’. </a:t>
            </a:r>
          </a:p>
          <a:p>
            <a:pPr marL="384431" marR="0" lvl="1" indent="-171450" algn="l" defTabSz="914363" rtl="0" eaLnBrk="1" fontAlgn="auto" latinLnBrk="0" hangingPunct="1">
              <a:lnSpc>
                <a:spcPct val="90000"/>
              </a:lnSpc>
              <a:spcBef>
                <a:spcPts val="0"/>
              </a:spcBef>
              <a:spcAft>
                <a:spcPts val="333"/>
              </a:spcAft>
              <a:buClrTx/>
              <a:buSzTx/>
              <a:buFont typeface="Arial" pitchFamily="34" charset="0"/>
              <a:buChar char="•"/>
              <a:tabLst/>
              <a:defRPr/>
            </a:pPr>
            <a:r>
              <a:rPr lang="en-US" baseline="0" dirty="0" smtClean="0"/>
              <a:t>The only requirement was a credit card to pay for the services.</a:t>
            </a:r>
          </a:p>
          <a:p>
            <a:pPr marL="171450" indent="-171450">
              <a:buFont typeface="Arial" pitchFamily="34" charset="0"/>
              <a:buChar char="•"/>
            </a:pPr>
            <a:r>
              <a:rPr lang="en-US" baseline="0" dirty="0" smtClean="0"/>
              <a:t>PaaS</a:t>
            </a:r>
          </a:p>
          <a:p>
            <a:pPr marL="384431" lvl="1" indent="-171450">
              <a:buFont typeface="Arial" pitchFamily="34" charset="0"/>
              <a:buChar char="•"/>
            </a:pPr>
            <a:r>
              <a:rPr lang="en-US" baseline="0" dirty="0" smtClean="0"/>
              <a:t>With Platform as a Service, everything from the network connectivity through the runtime is provided and managed by the platform vendor.  </a:t>
            </a:r>
          </a:p>
          <a:p>
            <a:pPr marL="384431" lvl="1" indent="-171450">
              <a:buFont typeface="Arial" pitchFamily="34" charset="0"/>
              <a:buChar char="•"/>
            </a:pPr>
            <a:r>
              <a:rPr lang="en-US" baseline="0" dirty="0" smtClean="0"/>
              <a:t>The Windows Azure best fits in this category today.  </a:t>
            </a:r>
          </a:p>
          <a:p>
            <a:pPr marL="384431" lvl="1" indent="-171450">
              <a:buFont typeface="Arial" pitchFamily="34" charset="0"/>
              <a:buChar char="•"/>
            </a:pPr>
            <a:r>
              <a:rPr lang="en-US" baseline="0" dirty="0" smtClean="0"/>
              <a:t>In fact because we don’t provide access to the underlying virtualization or operating system today, we’re often referred to as not providing IaaS.</a:t>
            </a:r>
          </a:p>
          <a:p>
            <a:pPr marL="384431" lvl="1" indent="-171450">
              <a:buFont typeface="Arial" pitchFamily="34" charset="0"/>
              <a:buChar char="•"/>
            </a:pPr>
            <a:r>
              <a:rPr lang="en-US" dirty="0" smtClean="0"/>
              <a:t>PaaS offerings</a:t>
            </a:r>
            <a:r>
              <a:rPr lang="en-US" baseline="0" dirty="0" smtClean="0"/>
              <a:t> further reduce the developer burden by additionally supporting the platform runtime and related application services. </a:t>
            </a:r>
          </a:p>
          <a:p>
            <a:pPr marL="384431" lvl="1" indent="-171450" algn="l">
              <a:buFont typeface="Arial" pitchFamily="34" charset="0"/>
              <a:buChar char="•"/>
            </a:pPr>
            <a:r>
              <a:rPr lang="en-US" baseline="0" dirty="0" smtClean="0"/>
              <a:t>With PaaS, the developer can, almost immediately, begin creating the business logic for an application. </a:t>
            </a:r>
          </a:p>
          <a:p>
            <a:pPr marL="384431" lvl="1" indent="-171450" algn="l">
              <a:buFont typeface="Arial" pitchFamily="34" charset="0"/>
              <a:buChar char="•"/>
            </a:pPr>
            <a:r>
              <a:rPr lang="en-US" baseline="0" dirty="0" smtClean="0"/>
              <a:t>Potentially, the increases in productivity are considerable and, because the hardware and operational aspects of the cloud platform are also managed by the cloud platform provider, applications can quickly be taken from an idea to reality very quickly.</a:t>
            </a:r>
            <a:endParaRPr lang="en-US" dirty="0" smtClean="0"/>
          </a:p>
          <a:p>
            <a:pPr marL="171450" indent="-171450">
              <a:buFont typeface="Arial" pitchFamily="34" charset="0"/>
              <a:buChar char="•"/>
            </a:pPr>
            <a:r>
              <a:rPr lang="en-US" baseline="0" dirty="0" smtClean="0"/>
              <a:t>SaaS</a:t>
            </a:r>
          </a:p>
          <a:p>
            <a:pPr marL="384431" lvl="1" indent="-171450">
              <a:buFont typeface="Arial" pitchFamily="34" charset="0"/>
              <a:buChar char="•"/>
            </a:pPr>
            <a:r>
              <a:rPr lang="en-US" dirty="0" smtClean="0"/>
              <a:t>Finally, with SaaS,</a:t>
            </a:r>
            <a:r>
              <a:rPr lang="en-US" baseline="0" dirty="0" smtClean="0"/>
              <a:t> a vendor provides the application and abstracts you from all of the underlying components.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64732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Simple slide to highlight the different options available</a:t>
            </a:r>
            <a:r>
              <a:rPr lang="en-US" baseline="0" dirty="0" smtClean="0"/>
              <a:t> for management and automation. </a:t>
            </a:r>
          </a:p>
        </p:txBody>
      </p:sp>
      <p:sp>
        <p:nvSpPr>
          <p:cNvPr id="4" name="Slide Number Placeholder 3"/>
          <p:cNvSpPr>
            <a:spLocks noGrp="1"/>
          </p:cNvSpPr>
          <p:nvPr>
            <p:ph type="sldNum" sz="quarter" idx="10"/>
          </p:nvPr>
        </p:nvSpPr>
        <p:spPr/>
        <p:txBody>
          <a:bodyPr/>
          <a:lstStyle/>
          <a:p>
            <a:fld id="{0110E035-3DF4-4A15-9272-486F21423BC9}" type="slidenum">
              <a:rPr lang="en-US" smtClean="0"/>
              <a:t>29</a:t>
            </a:fld>
            <a:endParaRPr lang="en-US"/>
          </a:p>
        </p:txBody>
      </p:sp>
    </p:spTree>
    <p:extLst>
      <p:ext uri="{BB962C8B-B14F-4D97-AF65-F5344CB8AC3E}">
        <p14:creationId xmlns:p14="http://schemas.microsoft.com/office/powerpoint/2010/main" val="3071707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r>
              <a:rPr lang="en-US" b="1" dirty="0" smtClean="0"/>
              <a:t>Slide</a:t>
            </a:r>
            <a:r>
              <a:rPr lang="en-US" b="1" baseline="0" dirty="0" smtClean="0"/>
              <a:t> Objective:</a:t>
            </a:r>
          </a:p>
          <a:p>
            <a:r>
              <a:rPr lang="en-US" dirty="0" smtClean="0"/>
              <a:t>Highlight some of the functionality</a:t>
            </a:r>
            <a:r>
              <a:rPr lang="en-US" baseline="0" dirty="0" smtClean="0"/>
              <a:t> available to Windows Administrators to automate management / provisioning of virtual machines in the cloud. </a:t>
            </a:r>
          </a:p>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30</a:t>
            </a:fld>
            <a:endParaRPr lang="en-US"/>
          </a:p>
        </p:txBody>
      </p:sp>
    </p:spTree>
    <p:extLst>
      <p:ext uri="{BB962C8B-B14F-4D97-AF65-F5344CB8AC3E}">
        <p14:creationId xmlns:p14="http://schemas.microsoft.com/office/powerpoint/2010/main" val="3264714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normAutofit/>
          </a:bodyPr>
          <a:lstStyle/>
          <a:p>
            <a:pPr marL="212981" lvl="1" indent="0">
              <a:buFont typeface="Arial" pitchFamily="34" charset="0"/>
              <a:buNone/>
            </a:pPr>
            <a:endParaRPr lang="en-US" baseline="0" dirty="0" smtClean="0"/>
          </a:p>
          <a:p>
            <a:pPr marL="212981" lvl="1" indent="0">
              <a:buFont typeface="Arial" pitchFamily="34" charset="0"/>
              <a:buNone/>
            </a:pPr>
            <a:r>
              <a:rPr lang="en-US" baseline="0" dirty="0" smtClean="0"/>
              <a:t>NOTE: Add spectrum (arrow) that shows the “</a:t>
            </a:r>
            <a:r>
              <a:rPr lang="en-US" baseline="0" dirty="0" err="1" smtClean="0"/>
              <a:t>PaaS</a:t>
            </a:r>
            <a:r>
              <a:rPr lang="en-US" baseline="0" dirty="0" smtClean="0"/>
              <a:t> Continuum”</a:t>
            </a:r>
            <a:endParaRPr lang="en-US" dirty="0" smtClean="0"/>
          </a:p>
          <a:p>
            <a:endParaRPr lang="en-US" dirty="0" smtClean="0"/>
          </a:p>
          <a:p>
            <a:r>
              <a:rPr lang="en-US" dirty="0" smtClean="0"/>
              <a:t>We’re going to talk about a new </a:t>
            </a:r>
            <a:r>
              <a:rPr lang="en-US" dirty="0" err="1" smtClean="0"/>
              <a:t>sevice</a:t>
            </a:r>
            <a:r>
              <a:rPr lang="en-US" dirty="0" smtClean="0"/>
              <a:t>. You think about WAWS</a:t>
            </a:r>
            <a:r>
              <a:rPr lang="en-US" baseline="0" dirty="0" smtClean="0"/>
              <a:t> as the highest level service, abstracts away .. .. .. even web server.</a:t>
            </a:r>
          </a:p>
          <a:p>
            <a:endParaRPr lang="en-US" baseline="0" dirty="0" smtClean="0"/>
          </a:p>
          <a:p>
            <a:r>
              <a:rPr lang="en-US" baseline="0" dirty="0" smtClean="0"/>
              <a:t>Reducing complexity, reducing management overhead.</a:t>
            </a:r>
          </a:p>
          <a:p>
            <a:endParaRPr lang="en-US" baseline="0" dirty="0" smtClean="0"/>
          </a:p>
          <a:p>
            <a:r>
              <a:rPr lang="en-US" baseline="0" dirty="0" smtClean="0"/>
              <a:t>Add animation to build out each part -&gt; final click </a:t>
            </a:r>
            <a:r>
              <a:rPr lang="en-US" baseline="0" dirty="0" err="1" smtClean="0"/>
              <a:t>reviels</a:t>
            </a:r>
            <a:r>
              <a:rPr lang="en-US" baseline="0" dirty="0" smtClean="0"/>
              <a:t> the cloud box at the bottom.</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970706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79316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Segoe UI" pitchFamily="34" charset="0"/>
            </a:endParaRPr>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71982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D6D0F1-8DEA-49AD-98BA-77DCA14ED70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51310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6D0F1-8DEA-49AD-98BA-77DCA14ED70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652861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6D0F1-8DEA-49AD-98BA-77DCA14ED70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4074215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2"/>
            <a:ext cx="8363938" cy="88870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9437" y="1447800"/>
            <a:ext cx="8363938" cy="2392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9373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57131"/>
          </a:xfrm>
        </p:spPr>
        <p:txBody>
          <a:bodyPr/>
          <a:lstStyle>
            <a:lvl1pPr algn="l" defTabSz="685693" rtl="0" eaLnBrk="1" latinLnBrk="0" hangingPunct="1">
              <a:lnSpc>
                <a:spcPct val="90000"/>
              </a:lnSpc>
              <a:spcBef>
                <a:spcPct val="0"/>
              </a:spcBef>
              <a:buNone/>
              <a:defRPr lang="en-US" sz="4100" b="0" kern="1200" cap="none" spc="-75"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799"/>
            <a:ext cx="8363938" cy="2099036"/>
          </a:xfrm>
        </p:spPr>
        <p:txBody>
          <a:bodyPr/>
          <a:lstStyle>
            <a:lvl1pPr marL="0" indent="0">
              <a:spcBef>
                <a:spcPts val="0"/>
              </a:spcBef>
              <a:spcAft>
                <a:spcPts val="0"/>
              </a:spcAft>
              <a:buFont typeface="Arial" pitchFamily="34" charset="0"/>
              <a:buNone/>
              <a:defRPr lang="en-US" sz="2400" kern="1200" dirty="0" smtClean="0">
                <a:gradFill>
                  <a:gsLst>
                    <a:gs pos="0">
                      <a:srgbClr val="595959"/>
                    </a:gs>
                    <a:gs pos="86000">
                      <a:srgbClr val="595959"/>
                    </a:gs>
                  </a:gsLst>
                  <a:lin ang="5400000" scaled="0"/>
                </a:gradFill>
                <a:latin typeface="+mn-lt"/>
                <a:ea typeface="+mn-ea"/>
                <a:cs typeface="+mn-cs"/>
              </a:defRPr>
            </a:lvl1pPr>
            <a:lvl2pPr marL="516673" indent="-257146">
              <a:spcBef>
                <a:spcPts val="0"/>
              </a:spcBef>
              <a:spcAft>
                <a:spcPts val="0"/>
              </a:spcAft>
              <a:buFont typeface="Arial" pitchFamily="34" charset="0"/>
              <a:buChar char="•"/>
              <a:defRPr lang="en-US" sz="21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300"/>
              </a:spcAft>
              <a:buNone/>
              <a:defRPr sz="1500"/>
            </a:lvl3pPr>
            <a:lvl4pPr marL="0" indent="0">
              <a:spcBef>
                <a:spcPts val="0"/>
              </a:spcBef>
              <a:spcAft>
                <a:spcPts val="300"/>
              </a:spcAft>
              <a:buNone/>
              <a:defRPr/>
            </a:lvl4pPr>
            <a:lvl5pPr marL="257146" indent="-257146">
              <a:spcBef>
                <a:spcPts val="0"/>
              </a:spcBef>
              <a:spcAft>
                <a:spcPts val="300"/>
              </a:spcAft>
              <a:buFont typeface="Arial" pitchFamily="34" charset="0"/>
              <a:buChar char="•"/>
              <a:defRPr/>
            </a:lvl5pPr>
            <a:lvl6pPr marL="775003" indent="-257146">
              <a:buFont typeface="Arial" pitchFamily="34" charset="0"/>
              <a:buChar char="•"/>
              <a:defRPr sz="1800">
                <a:gradFill>
                  <a:gsLst>
                    <a:gs pos="0">
                      <a:srgbClr val="595959"/>
                    </a:gs>
                    <a:gs pos="86000">
                      <a:srgbClr val="595959"/>
                    </a:gs>
                  </a:gsLst>
                  <a:lin ang="5400000" scaled="0"/>
                </a:gradFill>
              </a:defRPr>
            </a:lvl6pPr>
            <a:lvl7pPr marL="941676" indent="-169049">
              <a:defRPr>
                <a:gradFill>
                  <a:gsLst>
                    <a:gs pos="0">
                      <a:srgbClr val="595959"/>
                    </a:gs>
                    <a:gs pos="86000">
                      <a:srgbClr val="595959"/>
                    </a:gs>
                  </a:gsLst>
                  <a:lin ang="5400000" scaled="0"/>
                </a:gradFill>
              </a:defRPr>
            </a:lvl7pPr>
            <a:lvl8pPr marL="1115486" indent="-173809">
              <a:defRPr>
                <a:gradFill>
                  <a:gsLst>
                    <a:gs pos="0">
                      <a:srgbClr val="595959"/>
                    </a:gs>
                    <a:gs pos="86000">
                      <a:srgbClr val="595959"/>
                    </a:gs>
                  </a:gsLst>
                  <a:lin ang="5400000" scaled="0"/>
                </a:gradFill>
              </a:defRPr>
            </a:lvl8pPr>
          </a:lstStyle>
          <a:p>
            <a:pPr marL="259525" lvl="0" indent="-259525" algn="l" defTabSz="685693" rtl="0" eaLnBrk="1" latinLnBrk="0" hangingPunct="1">
              <a:lnSpc>
                <a:spcPct val="90000"/>
              </a:lnSpc>
              <a:spcBef>
                <a:spcPct val="20000"/>
              </a:spcBef>
              <a:buSzPct val="90000"/>
              <a:buFont typeface="Arial" pitchFamily="34" charset="0"/>
              <a:buChar char="•"/>
            </a:pPr>
            <a:r>
              <a:rPr lang="en-US" smtClean="0"/>
              <a:t>Click to edit Master text styles</a:t>
            </a:r>
          </a:p>
          <a:p>
            <a:pPr marL="259525" lvl="1" indent="-259525" algn="l" defTabSz="685693" rtl="0" eaLnBrk="1" latinLnBrk="0" hangingPunct="1">
              <a:lnSpc>
                <a:spcPct val="90000"/>
              </a:lnSpc>
              <a:spcBef>
                <a:spcPct val="20000"/>
              </a:spcBef>
              <a:buSzPct val="90000"/>
              <a:buFont typeface="Arial" pitchFamily="34" charset="0"/>
              <a:buChar char="•"/>
            </a:pPr>
            <a:r>
              <a:rPr lang="en-US" smtClean="0"/>
              <a:t>Second level</a:t>
            </a:r>
          </a:p>
          <a:p>
            <a:pPr marL="259525" lvl="2" indent="-259525" algn="l" defTabSz="685693" rtl="0" eaLnBrk="1" latinLnBrk="0" hangingPunct="1">
              <a:lnSpc>
                <a:spcPct val="90000"/>
              </a:lnSpc>
              <a:spcBef>
                <a:spcPct val="20000"/>
              </a:spcBef>
              <a:buSzPct val="90000"/>
              <a:buFont typeface="Arial" pitchFamily="34" charset="0"/>
              <a:buChar char="•"/>
            </a:pPr>
            <a:r>
              <a:rPr lang="en-US" smtClean="0"/>
              <a:t>Third level</a:t>
            </a:r>
          </a:p>
          <a:p>
            <a:pPr marL="259525" lvl="3" indent="-259525" algn="l" defTabSz="685693" rtl="0" eaLnBrk="1" latinLnBrk="0" hangingPunct="1">
              <a:lnSpc>
                <a:spcPct val="90000"/>
              </a:lnSpc>
              <a:spcBef>
                <a:spcPct val="20000"/>
              </a:spcBef>
              <a:buSzPct val="90000"/>
              <a:buFont typeface="Arial" pitchFamily="34" charset="0"/>
              <a:buChar char="•"/>
            </a:pPr>
            <a:r>
              <a:rPr lang="en-US" smtClean="0"/>
              <a:t>Fourth level</a:t>
            </a:r>
          </a:p>
          <a:p>
            <a:pPr marL="259525" lvl="4" indent="-259525" algn="l" defTabSz="68569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10" y="6372548"/>
            <a:ext cx="1261769" cy="195501"/>
          </a:xfrm>
          <a:prstGeom prst="rect">
            <a:avLst/>
          </a:prstGeom>
        </p:spPr>
      </p:pic>
    </p:spTree>
    <p:extLst>
      <p:ext uri="{BB962C8B-B14F-4D97-AF65-F5344CB8AC3E}">
        <p14:creationId xmlns:p14="http://schemas.microsoft.com/office/powerpoint/2010/main" val="331498604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3" y="1447809"/>
            <a:ext cx="3154788" cy="1523495"/>
          </a:xfrm>
        </p:spPr>
        <p:txBody>
          <a:bodyPr anchor="ctr" anchorCtr="0">
            <a:noAutofit/>
          </a:bodyPr>
          <a:lstStyle>
            <a:lvl1pPr>
              <a:lnSpc>
                <a:spcPct val="90000"/>
              </a:lnSpc>
              <a:defRPr sz="36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417213" y="5630481"/>
            <a:ext cx="3154788" cy="461665"/>
          </a:xfrm>
        </p:spPr>
        <p:txBody>
          <a:bodyPr>
            <a:noAutofit/>
          </a:bodyPr>
          <a:lstStyle>
            <a:lvl1pPr marL="0" indent="0" algn="l" defTabSz="685693" rtl="0" eaLnBrk="1" latinLnBrk="0" hangingPunct="1">
              <a:lnSpc>
                <a:spcPct val="90000"/>
              </a:lnSpc>
              <a:spcBef>
                <a:spcPts val="0"/>
              </a:spcBef>
              <a:buSzPct val="80000"/>
              <a:buFont typeface="Arial" pitchFamily="34" charset="0"/>
              <a:buNone/>
              <a:defRPr lang="en-US" sz="1800" kern="1200" dirty="0">
                <a:solidFill>
                  <a:schemeClr val="bg1">
                    <a:alpha val="99000"/>
                  </a:schemeClr>
                </a:solidFill>
                <a:latin typeface="+mn-lt"/>
                <a:ea typeface="+mn-ea"/>
                <a:cs typeface="+mn-cs"/>
              </a:defRPr>
            </a:lvl1pPr>
            <a:lvl2pPr marL="342844" indent="0" algn="ctr">
              <a:buNone/>
              <a:defRPr>
                <a:solidFill>
                  <a:schemeClr val="tx1">
                    <a:tint val="75000"/>
                  </a:schemeClr>
                </a:solidFill>
              </a:defRPr>
            </a:lvl2pPr>
            <a:lvl3pPr marL="685693" indent="0" algn="ctr">
              <a:buNone/>
              <a:defRPr>
                <a:solidFill>
                  <a:schemeClr val="tx1">
                    <a:tint val="75000"/>
                  </a:schemeClr>
                </a:solidFill>
              </a:defRPr>
            </a:lvl3pPr>
            <a:lvl4pPr marL="1028538" indent="0" algn="ctr">
              <a:buNone/>
              <a:defRPr>
                <a:solidFill>
                  <a:schemeClr val="tx1">
                    <a:tint val="75000"/>
                  </a:schemeClr>
                </a:solidFill>
              </a:defRPr>
            </a:lvl4pPr>
            <a:lvl5pPr marL="1371386" indent="0" algn="ctr">
              <a:buNone/>
              <a:defRPr>
                <a:solidFill>
                  <a:schemeClr val="tx1">
                    <a:tint val="75000"/>
                  </a:schemeClr>
                </a:solidFill>
              </a:defRPr>
            </a:lvl5pPr>
            <a:lvl6pPr marL="1714228" indent="0" algn="ctr">
              <a:buNone/>
              <a:defRPr>
                <a:solidFill>
                  <a:schemeClr val="tx1">
                    <a:tint val="75000"/>
                  </a:schemeClr>
                </a:solidFill>
              </a:defRPr>
            </a:lvl6pPr>
            <a:lvl7pPr marL="2057078" indent="0" algn="ctr">
              <a:buNone/>
              <a:defRPr>
                <a:solidFill>
                  <a:schemeClr val="tx1">
                    <a:tint val="75000"/>
                  </a:schemeClr>
                </a:solidFill>
              </a:defRPr>
            </a:lvl7pPr>
            <a:lvl8pPr marL="2399924" indent="0" algn="ctr">
              <a:buNone/>
              <a:defRPr>
                <a:solidFill>
                  <a:schemeClr val="tx1">
                    <a:tint val="75000"/>
                  </a:schemeClr>
                </a:solidFill>
              </a:defRPr>
            </a:lvl8pPr>
            <a:lvl9pPr marL="274277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417215" y="4160521"/>
            <a:ext cx="6656137" cy="1274539"/>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5000" b="0" i="0" u="none" strike="noStrike" kern="1200" cap="none" spc="-482" normalizeH="0" baseline="0" noProof="0" dirty="0" smtClean="0">
                <a:ln w="11430"/>
                <a:solidFill>
                  <a:schemeClr val="accent2">
                    <a:lumMod val="40000"/>
                    <a:lumOff val="60000"/>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p:nvGrpSpPr>
        <p:grpSpPr bwMode="black">
          <a:xfrm>
            <a:off x="5929973" y="2242939"/>
            <a:ext cx="2383306" cy="1934623"/>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200"/>
            </a:p>
          </p:txBody>
        </p:sp>
      </p:grpSp>
    </p:spTree>
    <p:extLst>
      <p:ext uri="{BB962C8B-B14F-4D97-AF65-F5344CB8AC3E}">
        <p14:creationId xmlns:p14="http://schemas.microsoft.com/office/powerpoint/2010/main" val="160153259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1"/>
            <a:ext cx="8363938" cy="757131"/>
          </a:xfrm>
        </p:spPr>
        <p:txBody>
          <a:bodyPr/>
          <a:lstStyle>
            <a:lvl1pPr>
              <a:defRPr sz="41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2382" indent="0">
              <a:spcBef>
                <a:spcPts val="0"/>
              </a:spcBef>
              <a:spcAft>
                <a:spcPts val="675"/>
              </a:spcAft>
              <a:buSzPct val="80000"/>
              <a:buFont typeface="Arial" pitchFamily="34" charset="0"/>
              <a:buNone/>
              <a:defRPr sz="3000" spc="-75" baseline="0">
                <a:gradFill>
                  <a:gsLst>
                    <a:gs pos="0">
                      <a:srgbClr val="595959"/>
                    </a:gs>
                    <a:gs pos="86000">
                      <a:srgbClr val="595959"/>
                    </a:gs>
                  </a:gsLst>
                  <a:lin ang="5400000" scaled="0"/>
                </a:gradFill>
                <a:latin typeface="Segoe UI Light" pitchFamily="34" charset="0"/>
              </a:defRPr>
            </a:lvl1pPr>
            <a:lvl2pPr marL="2382" indent="0">
              <a:spcBef>
                <a:spcPts val="0"/>
              </a:spcBef>
              <a:buSzPct val="80000"/>
              <a:buFont typeface="Arial" pitchFamily="34" charset="0"/>
              <a:buNone/>
              <a:defRPr sz="1500" spc="-38" baseline="0">
                <a:gradFill>
                  <a:gsLst>
                    <a:gs pos="0">
                      <a:srgbClr val="595959"/>
                    </a:gs>
                    <a:gs pos="86000">
                      <a:srgbClr val="595959"/>
                    </a:gs>
                  </a:gsLst>
                  <a:lin ang="5400000" scaled="0"/>
                </a:gradFill>
              </a:defRPr>
            </a:lvl2pPr>
            <a:lvl3pPr marL="944058" indent="-30238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203577" indent="-2595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455967" indent="-252383">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pic>
        <p:nvPicPr>
          <p:cNvPr id="4" name="Picture 3"/>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110" y="6372548"/>
            <a:ext cx="1261769" cy="195501"/>
          </a:xfrm>
          <a:prstGeom prst="rect">
            <a:avLst/>
          </a:prstGeom>
        </p:spPr>
      </p:pic>
    </p:spTree>
    <p:extLst>
      <p:ext uri="{BB962C8B-B14F-4D97-AF65-F5344CB8AC3E}">
        <p14:creationId xmlns:p14="http://schemas.microsoft.com/office/powerpoint/2010/main" val="102818987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6D0F1-8DEA-49AD-98BA-77DCA14ED70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64618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6D0F1-8DEA-49AD-98BA-77DCA14ED701}" type="datetimeFigureOut">
              <a:rPr lang="en-US" smtClean="0"/>
              <a:t>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104424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D6D0F1-8DEA-49AD-98BA-77DCA14ED70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794401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6D0F1-8DEA-49AD-98BA-77DCA14ED701}" type="datetimeFigureOut">
              <a:rPr lang="en-US" smtClean="0"/>
              <a:t>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67734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6D0F1-8DEA-49AD-98BA-77DCA14ED701}" type="datetimeFigureOut">
              <a:rPr lang="en-US" smtClean="0"/>
              <a:t>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339403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6D0F1-8DEA-49AD-98BA-77DCA14ED701}" type="datetimeFigureOut">
              <a:rPr lang="en-US" smtClean="0"/>
              <a:t>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35962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6D0F1-8DEA-49AD-98BA-77DCA14ED70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304686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6D0F1-8DEA-49AD-98BA-77DCA14ED701}" type="datetimeFigureOut">
              <a:rPr lang="en-US" smtClean="0"/>
              <a:t>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E62AB0-96A1-4A4E-8EBA-2CF81C7463AD}" type="slidenum">
              <a:rPr lang="en-US" smtClean="0"/>
              <a:t>‹#›</a:t>
            </a:fld>
            <a:endParaRPr lang="en-US"/>
          </a:p>
        </p:txBody>
      </p:sp>
    </p:spTree>
    <p:extLst>
      <p:ext uri="{BB962C8B-B14F-4D97-AF65-F5344CB8AC3E}">
        <p14:creationId xmlns:p14="http://schemas.microsoft.com/office/powerpoint/2010/main" val="108581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6D0F1-8DEA-49AD-98BA-77DCA14ED701}" type="datetimeFigureOut">
              <a:rPr lang="en-US" smtClean="0"/>
              <a:t>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62AB0-96A1-4A4E-8EBA-2CF81C7463AD}" type="slidenum">
              <a:rPr lang="en-US" smtClean="0"/>
              <a:t>‹#›</a:t>
            </a:fld>
            <a:endParaRPr lang="en-US"/>
          </a:p>
        </p:txBody>
      </p:sp>
    </p:spTree>
    <p:extLst>
      <p:ext uri="{BB962C8B-B14F-4D97-AF65-F5344CB8AC3E}">
        <p14:creationId xmlns:p14="http://schemas.microsoft.com/office/powerpoint/2010/main" val="2033565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windowsazure.com/en-us/pricing/free-trial/" TargetMode="External"/><Relationship Id="rId1" Type="http://schemas.openxmlformats.org/officeDocument/2006/relationships/slideLayout" Target="../slideLayouts/slideLayout5.xml"/><Relationship Id="rId5" Type="http://schemas.openxmlformats.org/officeDocument/2006/relationships/image" Target="../media/image50.png"/><Relationship Id="rId4" Type="http://schemas.openxmlformats.org/officeDocument/2006/relationships/hyperlink" Target="http://channel9.msdn.com/Events/WindowsAzureConf/2012/KEY0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ossonazure.interoperabilitybridges.com/articles/couchdb-installer-for-windows-azure" TargetMode="External"/><Relationship Id="rId1" Type="http://schemas.openxmlformats.org/officeDocument/2006/relationships/slideLayout" Target="../slideLayouts/slideLayout12.xml"/><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hyperlink" Target="http://vmdepot.msopentech.com/" TargetMode="External"/><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www.mongodb.org/display/DOCS/Python+Language+Center" TargetMode="External"/><Relationship Id="rId3" Type="http://schemas.openxmlformats.org/officeDocument/2006/relationships/hyperlink" Target="http://www.windowsazure.com/en-us/develop/overview/" TargetMode="External"/><Relationship Id="rId7" Type="http://schemas.openxmlformats.org/officeDocument/2006/relationships/hyperlink" Target="http://www.mongodb.org/display/DOCS/PHP+Language+Center" TargetMode="External"/><Relationship Id="rId2" Type="http://schemas.openxmlformats.org/officeDocument/2006/relationships/image" Target="../media/image61.png"/><Relationship Id="rId1" Type="http://schemas.openxmlformats.org/officeDocument/2006/relationships/slideLayout" Target="../slideLayouts/slideLayout12.xml"/><Relationship Id="rId6" Type="http://schemas.openxmlformats.org/officeDocument/2006/relationships/hyperlink" Target="http://www.mongodb.org/display/DOCS/Java+Language+Center" TargetMode="External"/><Relationship Id="rId5" Type="http://schemas.openxmlformats.org/officeDocument/2006/relationships/hyperlink" Target="http://www.mongodb.org/display/DOCS/node.JS" TargetMode="External"/><Relationship Id="rId4" Type="http://schemas.openxmlformats.org/officeDocument/2006/relationships/hyperlink" Target="http://www.mongodb.org/display/DOCS/CSharp+Language+Center" TargetMode="External"/><Relationship Id="rId9" Type="http://schemas.openxmlformats.org/officeDocument/2006/relationships/hyperlink" Target="http://www.mongodb.org/display/DOCS/Driver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ossonazure.interoperabilitybridges.com/articles/couchdb-installer-for-windows-azure#h2Section5" TargetMode="External"/><Relationship Id="rId1" Type="http://schemas.openxmlformats.org/officeDocument/2006/relationships/slideLayout" Target="../slideLayouts/slideLayout2.xml"/><Relationship Id="rId4" Type="http://schemas.microsoft.com/office/2007/relationships/hdphoto" Target="../media/hdphoto7.wdp"/></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image" Target="../media/image66.png"/><Relationship Id="rId7" Type="http://schemas.openxmlformats.org/officeDocument/2006/relationships/image" Target="../media/image70.jpeg"/><Relationship Id="rId12" Type="http://schemas.openxmlformats.org/officeDocument/2006/relationships/image" Target="../media/image75.png"/><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jp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g"/><Relationship Id="rId1" Type="http://schemas.openxmlformats.org/officeDocument/2006/relationships/slideLayout" Target="../slideLayouts/slideLayout4.xml"/><Relationship Id="rId4" Type="http://schemas.openxmlformats.org/officeDocument/2006/relationships/image" Target="../media/image7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hyperlink" Target="http://a-jamepi-conf-couchdb-twitter.azurewebsites.net/#home/schedule"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msopentechdemos.azurewebsites.net/twitter/conf_back_channel_socket.io_client.html" TargetMode="External"/><Relationship Id="rId4" Type="http://schemas.openxmlformats.org/officeDocument/2006/relationships/hyperlink" Target="https://github.com/axemclion/conferenc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9.png"/><Relationship Id="rId5" Type="http://schemas.openxmlformats.org/officeDocument/2006/relationships/image" Target="../media/image86.png"/><Relationship Id="rId4" Type="http://schemas.openxmlformats.org/officeDocument/2006/relationships/image" Target="../media/image88.png"/></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 Id="rId5" Type="http://schemas.openxmlformats.org/officeDocument/2006/relationships/image" Target="../media/image95.gif"/><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image" Target="../media/image102.jpeg"/><Relationship Id="rId13" Type="http://schemas.openxmlformats.org/officeDocument/2006/relationships/image" Target="../media/image105.png"/><Relationship Id="rId18" Type="http://schemas.openxmlformats.org/officeDocument/2006/relationships/image" Target="../media/image108.gif"/><Relationship Id="rId3" Type="http://schemas.openxmlformats.org/officeDocument/2006/relationships/image" Target="../media/image97.png"/><Relationship Id="rId7" Type="http://schemas.openxmlformats.org/officeDocument/2006/relationships/image" Target="../media/image101.png"/><Relationship Id="rId12" Type="http://schemas.openxmlformats.org/officeDocument/2006/relationships/hyperlink" Target="http://www.thelostagency.com/wp-content/uploads/2011/09/umbraco_logo.png" TargetMode="External"/><Relationship Id="rId17" Type="http://schemas.openxmlformats.org/officeDocument/2006/relationships/image" Target="../media/image107.jpeg"/><Relationship Id="rId2" Type="http://schemas.openxmlformats.org/officeDocument/2006/relationships/notesSlide" Target="../notesSlides/notesSlide15.xml"/><Relationship Id="rId16" Type="http://schemas.openxmlformats.org/officeDocument/2006/relationships/hyperlink" Target="http://blog.websitetemplates.bz/wp-content/uploads/2011/05/Drupal_logo1.jpg" TargetMode="External"/><Relationship Id="rId1" Type="http://schemas.openxmlformats.org/officeDocument/2006/relationships/slideLayout" Target="../slideLayouts/slideLayout7.xml"/><Relationship Id="rId6" Type="http://schemas.openxmlformats.org/officeDocument/2006/relationships/image" Target="../media/image100.jpeg"/><Relationship Id="rId11" Type="http://schemas.openxmlformats.org/officeDocument/2006/relationships/image" Target="../media/image104.gif"/><Relationship Id="rId5" Type="http://schemas.openxmlformats.org/officeDocument/2006/relationships/image" Target="../media/image99.png"/><Relationship Id="rId15" Type="http://schemas.openxmlformats.org/officeDocument/2006/relationships/image" Target="../media/image106.jpeg"/><Relationship Id="rId10" Type="http://schemas.openxmlformats.org/officeDocument/2006/relationships/hyperlink" Target="http://webmasterformat.com/sites/default/files/DotNetNuke-Logo.gif" TargetMode="External"/><Relationship Id="rId4" Type="http://schemas.openxmlformats.org/officeDocument/2006/relationships/image" Target="../media/image98.png"/><Relationship Id="rId9" Type="http://schemas.openxmlformats.org/officeDocument/2006/relationships/image" Target="../media/image103.jpeg"/><Relationship Id="rId14" Type="http://schemas.openxmlformats.org/officeDocument/2006/relationships/hyperlink" Target="http://www.nazmarketing.co.uk/logo_joomla.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11.pn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hyperlink" Target="http://www.microsoft.com/web/webmatrix/" TargetMode="External"/><Relationship Id="rId3" Type="http://schemas.openxmlformats.org/officeDocument/2006/relationships/hyperlink" Target="http://vmdepot.msopentech.com/" TargetMode="External"/><Relationship Id="rId7" Type="http://schemas.openxmlformats.org/officeDocument/2006/relationships/hyperlink" Target="http://www.microsoft.com/web/downloads/platform.aspx" TargetMode="External"/><Relationship Id="rId2" Type="http://schemas.openxmlformats.org/officeDocument/2006/relationships/hyperlink" Target="http://blogs.msdn.com/b/interoperability" TargetMode="External"/><Relationship Id="rId1" Type="http://schemas.openxmlformats.org/officeDocument/2006/relationships/slideLayout" Target="../slideLayouts/slideLayout12.xml"/><Relationship Id="rId6" Type="http://schemas.openxmlformats.org/officeDocument/2006/relationships/hyperlink" Target="http://windowsazure-trainingkit.github.com/" TargetMode="External"/><Relationship Id="rId5" Type="http://schemas.openxmlformats.org/officeDocument/2006/relationships/hyperlink" Target="http://www.windowsazure.com/en-us/downloads/" TargetMode="External"/><Relationship Id="rId10" Type="http://schemas.openxmlformats.org/officeDocument/2006/relationships/hyperlink" Target="https://github.com/axemclion/conference" TargetMode="External"/><Relationship Id="rId4" Type="http://schemas.openxmlformats.org/officeDocument/2006/relationships/hyperlink" Target="http://www.windowsazure.com/" TargetMode="External"/><Relationship Id="rId9" Type="http://schemas.openxmlformats.org/officeDocument/2006/relationships/hyperlink" Target="https://github.com/projectkudu/ku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4152"/>
          </a:xfrm>
        </p:spPr>
        <p:txBody>
          <a:bodyPr>
            <a:normAutofit/>
          </a:bodyPr>
          <a:lstStyle/>
          <a:p>
            <a:r>
              <a:rPr lang="en-US" dirty="0" smtClean="0"/>
              <a:t>Best </a:t>
            </a:r>
            <a:r>
              <a:rPr lang="en-US" dirty="0"/>
              <a:t>Practices for CouchDB Developers on Windows Azure</a:t>
            </a:r>
          </a:p>
        </p:txBody>
      </p:sp>
      <p:sp>
        <p:nvSpPr>
          <p:cNvPr id="3" name="Subtitle 2"/>
          <p:cNvSpPr>
            <a:spLocks noGrp="1"/>
          </p:cNvSpPr>
          <p:nvPr>
            <p:ph type="subTitle" idx="1"/>
          </p:nvPr>
        </p:nvSpPr>
        <p:spPr>
          <a:xfrm>
            <a:off x="662012" y="3886200"/>
            <a:ext cx="4443388" cy="993228"/>
          </a:xfrm>
        </p:spPr>
        <p:txBody>
          <a:bodyPr>
            <a:noAutofit/>
          </a:bodyPr>
          <a:lstStyle/>
          <a:p>
            <a:pPr algn="l"/>
            <a:r>
              <a:rPr lang="en-US" sz="1800" dirty="0" smtClean="0">
                <a:solidFill>
                  <a:schemeClr val="tx1"/>
                </a:solidFill>
                <a:latin typeface="Georgia" pitchFamily="18" charset="0"/>
              </a:rPr>
              <a:t>Brian Benz, Sr. Technical Evangelist</a:t>
            </a:r>
            <a:endParaRPr lang="en-US" sz="1800" dirty="0">
              <a:solidFill>
                <a:schemeClr val="tx1"/>
              </a:solidFill>
              <a:latin typeface="Georgia" pitchFamily="18" charset="0"/>
            </a:endParaRPr>
          </a:p>
          <a:p>
            <a:pPr algn="l"/>
            <a:r>
              <a:rPr lang="en-US" sz="1800" dirty="0">
                <a:solidFill>
                  <a:schemeClr val="tx1"/>
                </a:solidFill>
                <a:latin typeface="Georgia" pitchFamily="18" charset="0"/>
              </a:rPr>
              <a:t>Microsoft Open Technologies, Inc</a:t>
            </a:r>
            <a:r>
              <a:rPr lang="en-US" sz="1800" dirty="0" smtClean="0">
                <a:solidFill>
                  <a:schemeClr val="tx1"/>
                </a:solidFill>
                <a:latin typeface="Georgia" pitchFamily="18" charset="0"/>
              </a:rPr>
              <a:t>.</a:t>
            </a:r>
          </a:p>
          <a:p>
            <a:pPr algn="l"/>
            <a:r>
              <a:rPr lang="en-US" sz="1800" b="1" dirty="0" smtClean="0">
                <a:solidFill>
                  <a:schemeClr val="tx1"/>
                </a:solidFill>
                <a:latin typeface="Georgia" pitchFamily="18" charset="0"/>
              </a:rPr>
              <a:t>bbenz@Microsoft.com</a:t>
            </a:r>
            <a:endParaRPr lang="en-US" sz="1800" b="1" dirty="0">
              <a:solidFill>
                <a:schemeClr val="tx1"/>
              </a:solidFill>
            </a:endParaRPr>
          </a:p>
        </p:txBody>
      </p:sp>
      <p:pic>
        <p:nvPicPr>
          <p:cNvPr id="7" name="Picture 2" descr="http://a.abcnews.com/images/Technology/ht_microsoft_cc_120823_w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71" b="20371"/>
          <a:stretch/>
        </p:blipFill>
        <p:spPr bwMode="auto">
          <a:xfrm>
            <a:off x="662013" y="5428851"/>
            <a:ext cx="2284215" cy="76140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171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sp>
        <p:nvSpPr>
          <p:cNvPr id="3" name="Text Placeholder 2"/>
          <p:cNvSpPr txBox="1">
            <a:spLocks/>
          </p:cNvSpPr>
          <p:nvPr/>
        </p:nvSpPr>
        <p:spPr>
          <a:xfrm>
            <a:off x="762000" y="1830217"/>
            <a:ext cx="7620000" cy="3198983"/>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smtClean="0">
                <a:solidFill>
                  <a:schemeClr val="tx1"/>
                </a:solidFill>
              </a:rPr>
              <a:t>Win·dows·Az·ure</a:t>
            </a:r>
            <a:r>
              <a:rPr lang="en-US" sz="3200" dirty="0">
                <a:solidFill>
                  <a:schemeClr val="tx1"/>
                </a:solidFill>
              </a:rPr>
              <a:t>	</a:t>
            </a:r>
            <a:r>
              <a:rPr lang="en-US" sz="3200" dirty="0" smtClean="0">
                <a:solidFill>
                  <a:schemeClr val="tx1"/>
                </a:solidFill>
              </a:rPr>
              <a:t>[win-</a:t>
            </a:r>
            <a:r>
              <a:rPr lang="en-US" sz="3200" dirty="0" err="1" smtClean="0">
                <a:solidFill>
                  <a:schemeClr val="tx1"/>
                </a:solidFill>
              </a:rPr>
              <a:t>dohz</a:t>
            </a:r>
            <a:r>
              <a:rPr lang="en-US" sz="3200" dirty="0" smtClean="0">
                <a:solidFill>
                  <a:schemeClr val="tx1"/>
                </a:solidFill>
              </a:rPr>
              <a:t>-</a:t>
            </a:r>
            <a:r>
              <a:rPr lang="en-US" sz="3200" dirty="0" err="1" smtClean="0">
                <a:solidFill>
                  <a:schemeClr val="tx1"/>
                </a:solidFill>
              </a:rPr>
              <a:t>azh-er</a:t>
            </a:r>
            <a:r>
              <a:rPr lang="en-US" sz="3200" dirty="0" smtClean="0">
                <a:solidFill>
                  <a:schemeClr val="tx1"/>
                </a:solidFill>
              </a:rPr>
              <a:t>]</a:t>
            </a:r>
          </a:p>
          <a:p>
            <a:endParaRPr lang="en-US" sz="3200" dirty="0" smtClean="0">
              <a:solidFill>
                <a:schemeClr val="tx1"/>
              </a:solidFill>
            </a:endParaRPr>
          </a:p>
          <a:p>
            <a:r>
              <a:rPr lang="en-US" sz="3200" i="1" dirty="0" smtClean="0">
                <a:solidFill>
                  <a:schemeClr val="tx1"/>
                </a:solidFill>
              </a:rPr>
              <a:t>Noun: </a:t>
            </a:r>
            <a:r>
              <a:rPr lang="en-US" sz="3200" dirty="0" smtClean="0">
                <a:solidFill>
                  <a:schemeClr val="tx1"/>
                </a:solidFill>
              </a:rPr>
              <a:t>A comprehensive set of services that enable you to quickly build, deploy and manage applications across a global network of Microsoft-managed datacenters.</a:t>
            </a:r>
            <a:endParaRPr lang="en-US" sz="3200" dirty="0">
              <a:solidFill>
                <a:schemeClr val="tx1"/>
              </a:solidFill>
            </a:endParaRPr>
          </a:p>
        </p:txBody>
      </p:sp>
      <p:sp>
        <p:nvSpPr>
          <p:cNvPr id="4" name="Text Placeholder 2"/>
          <p:cNvSpPr txBox="1">
            <a:spLocks/>
          </p:cNvSpPr>
          <p:nvPr/>
        </p:nvSpPr>
        <p:spPr>
          <a:xfrm>
            <a:off x="762000" y="5257800"/>
            <a:ext cx="7620000" cy="6096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tx2">
                    <a:lumMod val="60000"/>
                    <a:lumOff val="40000"/>
                  </a:schemeClr>
                </a:solidFill>
              </a:rPr>
              <a:t>99.95% </a:t>
            </a:r>
            <a:r>
              <a:rPr lang="en-US" sz="3200" dirty="0" smtClean="0">
                <a:solidFill>
                  <a:schemeClr val="tx1"/>
                </a:solidFill>
              </a:rPr>
              <a:t>Monthly SLA</a:t>
            </a:r>
            <a:endParaRPr lang="en-US" sz="3200" dirty="0">
              <a:solidFill>
                <a:schemeClr val="tx1"/>
              </a:solidFill>
            </a:endParaRPr>
          </a:p>
        </p:txBody>
      </p:sp>
      <p:sp>
        <p:nvSpPr>
          <p:cNvPr id="5" name="Text Placeholder 2"/>
          <p:cNvSpPr txBox="1">
            <a:spLocks/>
          </p:cNvSpPr>
          <p:nvPr/>
        </p:nvSpPr>
        <p:spPr>
          <a:xfrm>
            <a:off x="762000" y="5867400"/>
            <a:ext cx="7620000" cy="6096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smtClean="0">
                <a:solidFill>
                  <a:schemeClr val="tx1"/>
                </a:solidFill>
              </a:rPr>
              <a:t>Pay </a:t>
            </a:r>
            <a:r>
              <a:rPr lang="en-US" sz="3200" dirty="0" smtClean="0">
                <a:solidFill>
                  <a:schemeClr val="tx2">
                    <a:lumMod val="60000"/>
                    <a:lumOff val="40000"/>
                  </a:schemeClr>
                </a:solidFill>
              </a:rPr>
              <a:t>only</a:t>
            </a:r>
            <a:r>
              <a:rPr lang="en-US" sz="3200" dirty="0" smtClean="0">
                <a:solidFill>
                  <a:schemeClr val="tx1"/>
                </a:solidFill>
              </a:rPr>
              <a:t> for what you use</a:t>
            </a:r>
            <a:endParaRPr lang="en-US" sz="3200" dirty="0">
              <a:solidFill>
                <a:schemeClr val="tx1"/>
              </a:solidFill>
            </a:endParaRPr>
          </a:p>
        </p:txBody>
      </p:sp>
    </p:spTree>
    <p:extLst>
      <p:ext uri="{BB962C8B-B14F-4D97-AF65-F5344CB8AC3E}">
        <p14:creationId xmlns:p14="http://schemas.microsoft.com/office/powerpoint/2010/main" val="155440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1000" fill="hold"/>
                                        <p:tgtEl>
                                          <p:spTgt spid="4"/>
                                        </p:tgtEl>
                                        <p:attrNameLst>
                                          <p:attrName>ppt_x</p:attrName>
                                        </p:attrNameLst>
                                      </p:cBhvr>
                                      <p:tavLst>
                                        <p:tav tm="0">
                                          <p:val>
                                            <p:strVal val="0-#ppt_w/2"/>
                                          </p:val>
                                        </p:tav>
                                        <p:tav tm="100000">
                                          <p:val>
                                            <p:strVal val="#ppt_x"/>
                                          </p:val>
                                        </p:tav>
                                      </p:tavLst>
                                    </p:anim>
                                    <p:anim calcmode="lin" valueType="num">
                                      <p:cBhvr additive="base">
                                        <p:cTn id="13"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grpSp>
        <p:nvGrpSpPr>
          <p:cNvPr id="14" name="Group 13"/>
          <p:cNvGrpSpPr/>
          <p:nvPr/>
        </p:nvGrpSpPr>
        <p:grpSpPr>
          <a:xfrm>
            <a:off x="2657336" y="3165176"/>
            <a:ext cx="3829328" cy="1639914"/>
            <a:chOff x="2657336" y="3165176"/>
            <a:chExt cx="3829328" cy="1639914"/>
          </a:xfrm>
        </p:grpSpPr>
        <p:sp>
          <p:nvSpPr>
            <p:cNvPr id="5" name="Rounded Rectangle 4"/>
            <p:cNvSpPr/>
            <p:nvPr/>
          </p:nvSpPr>
          <p:spPr bwMode="auto">
            <a:xfrm>
              <a:off x="2657336" y="3165176"/>
              <a:ext cx="3829328" cy="1639914"/>
            </a:xfrm>
            <a:prstGeom prst="roundRect">
              <a:avLst>
                <a:gd name="adj" fmla="val 0"/>
              </a:avLst>
            </a:prstGeom>
            <a:solidFill>
              <a:schemeClr val="tx2">
                <a:lumMod val="60000"/>
                <a:lumOff val="40000"/>
              </a:schemeClr>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6" name="TextBox 5"/>
            <p:cNvSpPr txBox="1"/>
            <p:nvPr/>
          </p:nvSpPr>
          <p:spPr>
            <a:xfrm>
              <a:off x="4352431" y="3661966"/>
              <a:ext cx="2011680" cy="646331"/>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Open</a:t>
              </a:r>
              <a:endParaRPr lang="en-US" altLang="zh-CN"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150" y="3510997"/>
              <a:ext cx="982397" cy="948273"/>
            </a:xfrm>
            <a:prstGeom prst="rect">
              <a:avLst/>
            </a:prstGeom>
          </p:spPr>
        </p:pic>
      </p:grpSp>
      <p:grpSp>
        <p:nvGrpSpPr>
          <p:cNvPr id="13" name="Group 12"/>
          <p:cNvGrpSpPr/>
          <p:nvPr/>
        </p:nvGrpSpPr>
        <p:grpSpPr>
          <a:xfrm>
            <a:off x="2657336" y="1414256"/>
            <a:ext cx="3829328" cy="1777750"/>
            <a:chOff x="2657336" y="1414256"/>
            <a:chExt cx="3829328" cy="1777750"/>
          </a:xfrm>
        </p:grpSpPr>
        <p:sp>
          <p:nvSpPr>
            <p:cNvPr id="7" name="Rounded Rectangle 6"/>
            <p:cNvSpPr/>
            <p:nvPr/>
          </p:nvSpPr>
          <p:spPr bwMode="auto">
            <a:xfrm>
              <a:off x="2657336" y="1414256"/>
              <a:ext cx="3829328" cy="1639914"/>
            </a:xfrm>
            <a:prstGeom prst="roundRect">
              <a:avLst>
                <a:gd name="adj" fmla="val 0"/>
              </a:avLst>
            </a:prstGeom>
            <a:solidFill>
              <a:schemeClr val="tx2">
                <a:lumMod val="60000"/>
                <a:lumOff val="40000"/>
              </a:schemeClr>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8" name="TextBox 7"/>
            <p:cNvSpPr txBox="1"/>
            <p:nvPr/>
          </p:nvSpPr>
          <p:spPr>
            <a:xfrm>
              <a:off x="4352430" y="1991677"/>
              <a:ext cx="2011680" cy="1200329"/>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Flexible</a:t>
              </a:r>
              <a:endParaRPr lang="en-US" altLang="zh-CN" sz="36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9495" y="1804020"/>
              <a:ext cx="1059707" cy="860386"/>
            </a:xfrm>
            <a:prstGeom prst="rect">
              <a:avLst/>
            </a:prstGeom>
          </p:spPr>
        </p:pic>
      </p:grpSp>
      <p:grpSp>
        <p:nvGrpSpPr>
          <p:cNvPr id="15" name="Group 14"/>
          <p:cNvGrpSpPr/>
          <p:nvPr/>
        </p:nvGrpSpPr>
        <p:grpSpPr>
          <a:xfrm>
            <a:off x="2657336" y="4913286"/>
            <a:ext cx="3829328" cy="1639914"/>
            <a:chOff x="2657336" y="4913286"/>
            <a:chExt cx="3829328" cy="1639914"/>
          </a:xfrm>
        </p:grpSpPr>
        <p:sp>
          <p:nvSpPr>
            <p:cNvPr id="3" name="Rounded Rectangle 2"/>
            <p:cNvSpPr/>
            <p:nvPr/>
          </p:nvSpPr>
          <p:spPr bwMode="auto">
            <a:xfrm>
              <a:off x="2657336" y="4913286"/>
              <a:ext cx="3829328" cy="1639914"/>
            </a:xfrm>
            <a:prstGeom prst="roundRect">
              <a:avLst>
                <a:gd name="adj" fmla="val 0"/>
              </a:avLst>
            </a:prstGeom>
            <a:solidFill>
              <a:schemeClr val="tx2">
                <a:lumMod val="60000"/>
                <a:lumOff val="40000"/>
              </a:schemeClr>
            </a:solidFill>
            <a:ln w="9525" cap="flat" cmpd="sng" algn="ctr">
              <a:no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 </a:t>
              </a:r>
            </a:p>
          </p:txBody>
        </p:sp>
        <p:sp>
          <p:nvSpPr>
            <p:cNvPr id="4" name="TextBox 3"/>
            <p:cNvSpPr txBox="1"/>
            <p:nvPr/>
          </p:nvSpPr>
          <p:spPr>
            <a:xfrm>
              <a:off x="4352430" y="5501535"/>
              <a:ext cx="2011680" cy="646331"/>
            </a:xfrm>
            <a:prstGeom prst="rect">
              <a:avLst/>
            </a:prstGeom>
          </p:spPr>
          <p:txBody>
            <a:bodyPr wrap="square">
              <a:spAutoFit/>
            </a:bodyPr>
            <a:lstStyle>
              <a:defPPr>
                <a:defRPr lang="en-US"/>
              </a:defPPr>
              <a:lvl1pPr defTabSz="914361">
                <a:defRPr sz="2800" kern="0">
                  <a:gradFill>
                    <a:gsLst>
                      <a:gs pos="0">
                        <a:srgbClr val="FFFFFF"/>
                      </a:gs>
                      <a:gs pos="100000">
                        <a:srgbClr val="FFFFFF"/>
                      </a:gs>
                    </a:gsLst>
                    <a:lin ang="5400000" scaled="0"/>
                  </a:gradFill>
                </a:defRPr>
              </a:lvl1pPr>
            </a:lstStyle>
            <a:p>
              <a:r>
                <a:rPr lang="en-US" altLang="zh-CN" sz="3600" dirty="0" smtClean="0"/>
                <a:t>Solid</a:t>
              </a:r>
              <a:endParaRPr lang="en-US" altLang="zh-CN" sz="36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102" y="5201080"/>
              <a:ext cx="1193359" cy="953328"/>
            </a:xfrm>
            <a:prstGeom prst="rect">
              <a:avLst/>
            </a:prstGeom>
          </p:spPr>
        </p:pic>
      </p:grpSp>
    </p:spTree>
    <p:extLst>
      <p:ext uri="{BB962C8B-B14F-4D97-AF65-F5344CB8AC3E}">
        <p14:creationId xmlns:p14="http://schemas.microsoft.com/office/powerpoint/2010/main" val="64196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325" y="1457325"/>
            <a:ext cx="8077199" cy="509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124200" y="5859959"/>
            <a:ext cx="3935565" cy="769441"/>
          </a:xfrm>
          <a:prstGeom prst="rect">
            <a:avLst/>
          </a:prstGeom>
          <a:noFill/>
        </p:spPr>
        <p:txBody>
          <a:bodyPr wrap="none" rtlCol="0">
            <a:spAutoFit/>
          </a:bodyPr>
          <a:lstStyle/>
          <a:p>
            <a:r>
              <a:rPr lang="en-US" sz="4400" dirty="0" smtClean="0"/>
              <a:t>Global Footprint</a:t>
            </a:r>
            <a:endParaRPr lang="en-US" sz="4400" dirty="0"/>
          </a:p>
        </p:txBody>
      </p:sp>
    </p:spTree>
    <p:extLst>
      <p:ext uri="{BB962C8B-B14F-4D97-AF65-F5344CB8AC3E}">
        <p14:creationId xmlns:p14="http://schemas.microsoft.com/office/powerpoint/2010/main" val="10437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grpSp>
        <p:nvGrpSpPr>
          <p:cNvPr id="10" name="Group 9"/>
          <p:cNvGrpSpPr/>
          <p:nvPr/>
        </p:nvGrpSpPr>
        <p:grpSpPr>
          <a:xfrm>
            <a:off x="3707897" y="2363818"/>
            <a:ext cx="2187810" cy="2940828"/>
            <a:chOff x="3578893" y="2363818"/>
            <a:chExt cx="2187810" cy="2940828"/>
          </a:xfrm>
        </p:grpSpPr>
        <p:pic>
          <p:nvPicPr>
            <p:cNvPr id="3" name="CS"/>
            <p:cNvPicPr>
              <a:picLocks noChangeAspect="1"/>
            </p:cNvPicPr>
            <p:nvPr/>
          </p:nvPicPr>
          <p:blipFill>
            <a:blip r:embed="rId2" cstate="print">
              <a:duotone>
                <a:prstClr val="black"/>
                <a:schemeClr val="bg2">
                  <a:lumMod val="1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712678" y="2363818"/>
              <a:ext cx="1920240" cy="2057756"/>
            </a:xfrm>
            <a:prstGeom prst="rect">
              <a:avLst/>
            </a:prstGeom>
          </p:spPr>
        </p:pic>
        <p:sp>
          <p:nvSpPr>
            <p:cNvPr id="4" name="CS Text"/>
            <p:cNvSpPr txBox="1">
              <a:spLocks/>
            </p:cNvSpPr>
            <p:nvPr/>
          </p:nvSpPr>
          <p:spPr>
            <a:xfrm>
              <a:off x="3578893" y="4418249"/>
              <a:ext cx="218781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lang="en-US" sz="3200" dirty="0" smtClean="0">
                  <a:solidFill>
                    <a:schemeClr val="tx1">
                      <a:alpha val="99000"/>
                    </a:schemeClr>
                  </a:solidFill>
                </a:rPr>
                <a:t>Cloud Services</a:t>
              </a:r>
              <a:endParaRPr lang="en-US" sz="3200" dirty="0">
                <a:solidFill>
                  <a:schemeClr val="tx1">
                    <a:alpha val="99000"/>
                  </a:schemeClr>
                </a:solidFill>
              </a:endParaRPr>
            </a:p>
          </p:txBody>
        </p:sp>
      </p:grpSp>
      <p:grpSp>
        <p:nvGrpSpPr>
          <p:cNvPr id="9" name="Group 8"/>
          <p:cNvGrpSpPr/>
          <p:nvPr/>
        </p:nvGrpSpPr>
        <p:grpSpPr>
          <a:xfrm>
            <a:off x="6324600" y="2486321"/>
            <a:ext cx="2006556" cy="2818325"/>
            <a:chOff x="6553200" y="2486321"/>
            <a:chExt cx="2006556" cy="2818325"/>
          </a:xfrm>
        </p:grpSpPr>
        <p:sp>
          <p:nvSpPr>
            <p:cNvPr id="5" name="Web Sites Text"/>
            <p:cNvSpPr txBox="1">
              <a:spLocks/>
            </p:cNvSpPr>
            <p:nvPr/>
          </p:nvSpPr>
          <p:spPr>
            <a:xfrm>
              <a:off x="6553200" y="4418249"/>
              <a:ext cx="2006556"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solidFill>
                    <a:schemeClr val="tx1">
                      <a:alpha val="99000"/>
                    </a:schemeClr>
                  </a:solidFill>
                </a:rPr>
                <a:t>Web</a:t>
              </a:r>
              <a:br>
                <a:rPr sz="3200" dirty="0" smtClean="0">
                  <a:solidFill>
                    <a:schemeClr val="tx1">
                      <a:alpha val="99000"/>
                    </a:schemeClr>
                  </a:solidFill>
                </a:rPr>
              </a:br>
              <a:r>
                <a:rPr sz="3200" dirty="0" smtClean="0">
                  <a:solidFill>
                    <a:schemeClr val="tx1">
                      <a:alpha val="99000"/>
                    </a:schemeClr>
                  </a:solidFill>
                </a:rPr>
                <a:t>Sites </a:t>
              </a:r>
              <a:endParaRPr sz="3200" dirty="0">
                <a:solidFill>
                  <a:schemeClr val="tx1">
                    <a:alpha val="99000"/>
                  </a:schemeClr>
                </a:solidFill>
              </a:endParaRPr>
            </a:p>
          </p:txBody>
        </p:sp>
        <p:pic>
          <p:nvPicPr>
            <p:cNvPr id="6" name="Web Sites"/>
            <p:cNvPicPr>
              <a:picLocks noChangeAspect="1"/>
            </p:cNvPicPr>
            <p:nvPr/>
          </p:nvPicPr>
          <p:blipFill>
            <a:blip r:embed="rId4" cstate="print">
              <a:duotone>
                <a:prstClr val="black"/>
                <a:schemeClr val="bg2">
                  <a:lumMod val="10000"/>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42078" y="2486321"/>
              <a:ext cx="1828800" cy="1812750"/>
            </a:xfrm>
            <a:prstGeom prst="rect">
              <a:avLst/>
            </a:prstGeom>
          </p:spPr>
        </p:pic>
      </p:grpSp>
      <p:grpSp>
        <p:nvGrpSpPr>
          <p:cNvPr id="11" name="Group 10"/>
          <p:cNvGrpSpPr/>
          <p:nvPr/>
        </p:nvGrpSpPr>
        <p:grpSpPr>
          <a:xfrm>
            <a:off x="734240" y="2432576"/>
            <a:ext cx="2466160" cy="2872070"/>
            <a:chOff x="429440" y="2432576"/>
            <a:chExt cx="2466160" cy="2872070"/>
          </a:xfrm>
        </p:grpSpPr>
        <p:sp>
          <p:nvSpPr>
            <p:cNvPr id="7" name="Virtual machines text"/>
            <p:cNvSpPr txBox="1">
              <a:spLocks/>
            </p:cNvSpPr>
            <p:nvPr/>
          </p:nvSpPr>
          <p:spPr>
            <a:xfrm>
              <a:off x="429440" y="4418249"/>
              <a:ext cx="2466160" cy="8863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1089025" algn="l"/>
                </a:tabLst>
              </a:pPr>
              <a:r>
                <a:rPr sz="3200" dirty="0" smtClean="0">
                  <a:solidFill>
                    <a:schemeClr val="tx1">
                      <a:alpha val="99000"/>
                    </a:schemeClr>
                  </a:solidFill>
                </a:rPr>
                <a:t>Virtual Machines</a:t>
              </a:r>
              <a:endParaRPr sz="3200" dirty="0">
                <a:solidFill>
                  <a:schemeClr val="tx1">
                    <a:alpha val="99000"/>
                  </a:schemeClr>
                </a:solidFill>
              </a:endParaRPr>
            </a:p>
          </p:txBody>
        </p:sp>
        <p:pic>
          <p:nvPicPr>
            <p:cNvPr id="8" name="Virtual machines"/>
            <p:cNvPicPr>
              <a:picLocks noChangeAspect="1"/>
            </p:cNvPicPr>
            <p:nvPr/>
          </p:nvPicPr>
          <p:blipFill>
            <a:blip r:embed="rId6" cstate="print">
              <a:duotone>
                <a:prstClr val="black"/>
                <a:schemeClr val="tx1">
                  <a:lumMod val="50000"/>
                  <a:tint val="45000"/>
                  <a:satMod val="400000"/>
                </a:scheme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5200" y="2432576"/>
              <a:ext cx="1714641" cy="1920240"/>
            </a:xfrm>
            <a:prstGeom prst="rect">
              <a:avLst/>
            </a:prstGeom>
          </p:spPr>
        </p:pic>
      </p:grpSp>
    </p:spTree>
    <p:extLst>
      <p:ext uri="{BB962C8B-B14F-4D97-AF65-F5344CB8AC3E}">
        <p14:creationId xmlns:p14="http://schemas.microsoft.com/office/powerpoint/2010/main" val="250146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grpSp>
        <p:nvGrpSpPr>
          <p:cNvPr id="9" name="Group 8"/>
          <p:cNvGrpSpPr/>
          <p:nvPr/>
        </p:nvGrpSpPr>
        <p:grpSpPr>
          <a:xfrm>
            <a:off x="814282" y="2819400"/>
            <a:ext cx="7515436" cy="3352800"/>
            <a:chOff x="814282" y="2582910"/>
            <a:chExt cx="7515436" cy="335280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282" y="2582910"/>
              <a:ext cx="731520" cy="731520"/>
            </a:xfrm>
            <a:prstGeom prst="rect">
              <a:avLst/>
            </a:prstGeom>
            <a:noFill/>
            <a:ln>
              <a:noFill/>
            </a:ln>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1843" y="2582910"/>
              <a:ext cx="731520" cy="731520"/>
            </a:xfrm>
            <a:prstGeom prst="rect">
              <a:avLst/>
            </a:prstGeom>
            <a:noFill/>
            <a:ln>
              <a:noFill/>
            </a:ln>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9404" y="2582910"/>
              <a:ext cx="731520" cy="731520"/>
            </a:xfrm>
            <a:prstGeom prst="rect">
              <a:avLst/>
            </a:prstGeom>
            <a:noFill/>
            <a:ln>
              <a:no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6965" y="2582910"/>
              <a:ext cx="731520" cy="731520"/>
            </a:xfrm>
            <a:prstGeom prst="rect">
              <a:avLst/>
            </a:prstGeom>
            <a:noFill/>
            <a:ln>
              <a:noFill/>
            </a:ln>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4526" y="2582910"/>
              <a:ext cx="731520" cy="731520"/>
            </a:xfrm>
            <a:prstGeom prst="rect">
              <a:avLst/>
            </a:prstGeom>
            <a:noFill/>
            <a:ln>
              <a:noFill/>
            </a:ln>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2087" y="2582910"/>
              <a:ext cx="731520" cy="731520"/>
            </a:xfrm>
            <a:prstGeom prst="rect">
              <a:avLst/>
            </a:prstGeom>
            <a:noFill/>
            <a:ln>
              <a:noFill/>
            </a:ln>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9648" y="2596765"/>
              <a:ext cx="731520" cy="731520"/>
            </a:xfrm>
            <a:prstGeom prst="rect">
              <a:avLst/>
            </a:prstGeom>
            <a:noFill/>
            <a:ln>
              <a:noFill/>
            </a:ln>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47209" y="2596765"/>
              <a:ext cx="731520" cy="731520"/>
            </a:xfrm>
            <a:prstGeom prst="rect">
              <a:avLst/>
            </a:prstGeom>
            <a:noFill/>
            <a:ln>
              <a:noFill/>
            </a:ln>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94769" y="2596765"/>
              <a:ext cx="731520" cy="731520"/>
            </a:xfrm>
            <a:prstGeom prst="rect">
              <a:avLst/>
            </a:prstGeom>
            <a:noFill/>
            <a:ln>
              <a:noFill/>
            </a:ln>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4282" y="3456670"/>
              <a:ext cx="731520" cy="731520"/>
            </a:xfrm>
            <a:prstGeom prst="rect">
              <a:avLst/>
            </a:prstGeom>
            <a:noFill/>
            <a:ln>
              <a:noFill/>
            </a:ln>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09404" y="3456670"/>
              <a:ext cx="731520" cy="731520"/>
            </a:xfrm>
            <a:prstGeom prst="rect">
              <a:avLst/>
            </a:prstGeom>
            <a:noFill/>
            <a:ln>
              <a:noFill/>
            </a:ln>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6965" y="3456670"/>
              <a:ext cx="731520" cy="731520"/>
            </a:xfrm>
            <a:prstGeom prst="rect">
              <a:avLst/>
            </a:prstGeom>
            <a:noFill/>
            <a:ln>
              <a:noFill/>
            </a:ln>
          </p:spPr>
        </p:pic>
        <p:pic>
          <p:nvPicPr>
            <p:cNvPr id="22" name="Picture 2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04526" y="3456670"/>
              <a:ext cx="731520" cy="731520"/>
            </a:xfrm>
            <a:prstGeom prst="rect">
              <a:avLst/>
            </a:prstGeom>
            <a:noFill/>
            <a:ln>
              <a:noFill/>
            </a:ln>
          </p:spPr>
        </p:pic>
        <p:pic>
          <p:nvPicPr>
            <p:cNvPr id="23" name="Picture 2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052087" y="3456670"/>
              <a:ext cx="731520" cy="731520"/>
            </a:xfrm>
            <a:prstGeom prst="rect">
              <a:avLst/>
            </a:prstGeom>
            <a:noFill/>
            <a:ln>
              <a:noFill/>
            </a:ln>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899648" y="3456670"/>
              <a:ext cx="731520" cy="731520"/>
            </a:xfrm>
            <a:prstGeom prst="rect">
              <a:avLst/>
            </a:prstGeom>
            <a:noFill/>
            <a:ln>
              <a:noFill/>
            </a:ln>
          </p:spPr>
        </p:pic>
        <p:pic>
          <p:nvPicPr>
            <p:cNvPr id="25"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747209" y="3456670"/>
              <a:ext cx="731520" cy="731520"/>
            </a:xfrm>
            <a:prstGeom prst="rect">
              <a:avLst/>
            </a:prstGeom>
            <a:noFill/>
            <a:ln>
              <a:noFill/>
            </a:ln>
          </p:spPr>
        </p:pic>
        <p:pic>
          <p:nvPicPr>
            <p:cNvPr id="26" name="Picture 2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94769" y="3456670"/>
              <a:ext cx="731520" cy="731520"/>
            </a:xfrm>
            <a:prstGeom prst="rect">
              <a:avLst/>
            </a:prstGeom>
            <a:noFill/>
            <a:ln>
              <a:noFill/>
            </a:ln>
          </p:spPr>
        </p:pic>
        <p:pic>
          <p:nvPicPr>
            <p:cNvPr id="27" name="Picture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14282" y="4330430"/>
              <a:ext cx="731520" cy="731520"/>
            </a:xfrm>
            <a:prstGeom prst="rect">
              <a:avLst/>
            </a:prstGeom>
            <a:noFill/>
            <a:ln>
              <a:noFill/>
            </a:ln>
          </p:spPr>
        </p:pic>
        <p:pic>
          <p:nvPicPr>
            <p:cNvPr id="28" name="Picture 2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356965" y="4330430"/>
              <a:ext cx="731520" cy="731520"/>
            </a:xfrm>
            <a:prstGeom prst="rect">
              <a:avLst/>
            </a:prstGeom>
            <a:noFill/>
            <a:ln>
              <a:noFill/>
            </a:ln>
          </p:spPr>
        </p:pic>
        <p:pic>
          <p:nvPicPr>
            <p:cNvPr id="29" name="Picture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662271" y="5204190"/>
              <a:ext cx="731520" cy="731520"/>
            </a:xfrm>
            <a:prstGeom prst="rect">
              <a:avLst/>
            </a:prstGeom>
            <a:noFill/>
            <a:ln>
              <a:noFill/>
            </a:ln>
          </p:spPr>
        </p:pic>
        <p:pic>
          <p:nvPicPr>
            <p:cNvPr id="30" name="Picture 2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052087" y="4330430"/>
              <a:ext cx="731520" cy="731520"/>
            </a:xfrm>
            <a:prstGeom prst="rect">
              <a:avLst/>
            </a:prstGeom>
            <a:noFill/>
            <a:ln>
              <a:noFill/>
            </a:ln>
          </p:spPr>
        </p:pic>
        <p:pic>
          <p:nvPicPr>
            <p:cNvPr id="31" name="Picture 3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899648" y="4330430"/>
              <a:ext cx="731520" cy="731520"/>
            </a:xfrm>
            <a:prstGeom prst="rect">
              <a:avLst/>
            </a:prstGeom>
            <a:noFill/>
            <a:ln>
              <a:noFill/>
            </a:ln>
          </p:spPr>
        </p:pic>
        <p:pic>
          <p:nvPicPr>
            <p:cNvPr id="32" name="Picture 31"/>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747209" y="4330430"/>
              <a:ext cx="731520" cy="731520"/>
            </a:xfrm>
            <a:prstGeom prst="rect">
              <a:avLst/>
            </a:prstGeom>
            <a:noFill/>
            <a:ln>
              <a:noFill/>
            </a:ln>
          </p:spPr>
        </p:pic>
        <p:pic>
          <p:nvPicPr>
            <p:cNvPr id="33" name="Picture 32"/>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7594769" y="4330430"/>
              <a:ext cx="731520" cy="731520"/>
            </a:xfrm>
            <a:prstGeom prst="rect">
              <a:avLst/>
            </a:prstGeom>
            <a:noFill/>
            <a:ln>
              <a:noFill/>
            </a:ln>
          </p:spPr>
        </p:pic>
        <p:pic>
          <p:nvPicPr>
            <p:cNvPr id="34" name="Picture 3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14282" y="5204190"/>
              <a:ext cx="731520" cy="731520"/>
            </a:xfrm>
            <a:prstGeom prst="rect">
              <a:avLst/>
            </a:prstGeom>
            <a:noFill/>
            <a:ln>
              <a:noFill/>
            </a:ln>
          </p:spPr>
        </p:pic>
        <p:pic>
          <p:nvPicPr>
            <p:cNvPr id="35" name="Picture 3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510260" y="5204190"/>
              <a:ext cx="731520" cy="731520"/>
            </a:xfrm>
            <a:prstGeom prst="rect">
              <a:avLst/>
            </a:prstGeom>
            <a:noFill/>
            <a:ln>
              <a:noFill/>
            </a:ln>
          </p:spPr>
        </p:pic>
        <p:pic>
          <p:nvPicPr>
            <p:cNvPr id="36" name="Picture 3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204526" y="4330430"/>
              <a:ext cx="731520" cy="731520"/>
            </a:xfrm>
            <a:prstGeom prst="rect">
              <a:avLst/>
            </a:prstGeom>
            <a:noFill/>
            <a:ln>
              <a:noFill/>
            </a:ln>
          </p:spPr>
        </p:pic>
        <p:pic>
          <p:nvPicPr>
            <p:cNvPr id="37" name="Picture 3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358249" y="5204190"/>
              <a:ext cx="731520" cy="731520"/>
            </a:xfrm>
            <a:prstGeom prst="rect">
              <a:avLst/>
            </a:prstGeom>
            <a:noFill/>
            <a:ln>
              <a:noFill/>
            </a:ln>
          </p:spPr>
        </p:pic>
        <p:pic>
          <p:nvPicPr>
            <p:cNvPr id="38" name="Picture 3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206238" y="5204190"/>
              <a:ext cx="731520" cy="731520"/>
            </a:xfrm>
            <a:prstGeom prst="rect">
              <a:avLst/>
            </a:prstGeom>
            <a:noFill/>
            <a:ln>
              <a:noFill/>
            </a:ln>
          </p:spPr>
        </p:pic>
        <p:pic>
          <p:nvPicPr>
            <p:cNvPr id="39" name="Picture 3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5054227" y="5204190"/>
              <a:ext cx="731520" cy="731520"/>
            </a:xfrm>
            <a:prstGeom prst="rect">
              <a:avLst/>
            </a:prstGeom>
            <a:noFill/>
            <a:ln>
              <a:noFill/>
            </a:ln>
          </p:spPr>
        </p:pic>
        <p:pic>
          <p:nvPicPr>
            <p:cNvPr id="40" name="Picture 3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5902216" y="5204190"/>
              <a:ext cx="731520" cy="731520"/>
            </a:xfrm>
            <a:prstGeom prst="rect">
              <a:avLst/>
            </a:prstGeom>
            <a:noFill/>
            <a:ln>
              <a:noFill/>
            </a:ln>
          </p:spPr>
        </p:pic>
        <p:pic>
          <p:nvPicPr>
            <p:cNvPr id="41" name="Picture 40"/>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750205" y="5204190"/>
              <a:ext cx="731520" cy="731520"/>
            </a:xfrm>
            <a:prstGeom prst="rect">
              <a:avLst/>
            </a:prstGeom>
            <a:noFill/>
            <a:ln>
              <a:noFill/>
            </a:ln>
          </p:spPr>
        </p:pic>
        <p:pic>
          <p:nvPicPr>
            <p:cNvPr id="42" name="Picture 41"/>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598198" y="5204190"/>
              <a:ext cx="731520" cy="731520"/>
            </a:xfrm>
            <a:prstGeom prst="rect">
              <a:avLst/>
            </a:prstGeom>
            <a:noFill/>
            <a:ln>
              <a:noFill/>
            </a:ln>
          </p:spPr>
        </p:pic>
        <p:pic>
          <p:nvPicPr>
            <p:cNvPr id="43" name="Picture 42"/>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661843" y="3456670"/>
              <a:ext cx="731520" cy="731520"/>
            </a:xfrm>
            <a:prstGeom prst="rect">
              <a:avLst/>
            </a:prstGeom>
            <a:noFill/>
            <a:ln>
              <a:noFill/>
            </a:ln>
          </p:spPr>
        </p:pic>
        <p:pic>
          <p:nvPicPr>
            <p:cNvPr id="44" name="Picture 2"/>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825754" y="4478895"/>
              <a:ext cx="1346569" cy="40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5" name="TextBox 44"/>
          <p:cNvSpPr txBox="1"/>
          <p:nvPr/>
        </p:nvSpPr>
        <p:spPr>
          <a:xfrm>
            <a:off x="3292066" y="1473368"/>
            <a:ext cx="2559868" cy="1015663"/>
          </a:xfrm>
          <a:prstGeom prst="rect">
            <a:avLst/>
          </a:prstGeom>
          <a:noFill/>
        </p:spPr>
        <p:txBody>
          <a:bodyPr wrap="none" rtlCol="0">
            <a:spAutoFit/>
          </a:bodyPr>
          <a:lstStyle/>
          <a:p>
            <a:pPr algn="ctr"/>
            <a:r>
              <a:rPr lang="en-US" sz="6000" i="1" dirty="0" smtClean="0">
                <a:solidFill>
                  <a:schemeClr val="bg1">
                    <a:lumMod val="50000"/>
                  </a:schemeClr>
                </a:solidFill>
              </a:rPr>
              <a:t>Flexible</a:t>
            </a:r>
            <a:endParaRPr lang="en-US" sz="6000" i="1" dirty="0">
              <a:solidFill>
                <a:schemeClr val="bg1">
                  <a:lumMod val="50000"/>
                </a:schemeClr>
              </a:solidFill>
            </a:endParaRPr>
          </a:p>
        </p:txBody>
      </p:sp>
    </p:spTree>
    <p:extLst>
      <p:ext uri="{BB962C8B-B14F-4D97-AF65-F5344CB8AC3E}">
        <p14:creationId xmlns:p14="http://schemas.microsoft.com/office/powerpoint/2010/main" val="22261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t>
            </a:r>
            <a:r>
              <a:rPr lang="en-US" dirty="0" smtClean="0">
                <a:solidFill>
                  <a:schemeClr val="tx2">
                    <a:lumMod val="60000"/>
                    <a:lumOff val="40000"/>
                  </a:schemeClr>
                </a:solidFill>
              </a:rPr>
              <a:t>Azure</a:t>
            </a:r>
            <a:r>
              <a:rPr lang="en-US" dirty="0" smtClean="0"/>
              <a:t>: What It Is</a:t>
            </a:r>
            <a:endParaRPr lang="en-US" dirty="0"/>
          </a:p>
        </p:txBody>
      </p:sp>
      <p:sp>
        <p:nvSpPr>
          <p:cNvPr id="3" name="Rectangle 2"/>
          <p:cNvSpPr/>
          <p:nvPr/>
        </p:nvSpPr>
        <p:spPr>
          <a:xfrm>
            <a:off x="1416975" y="2015851"/>
            <a:ext cx="2011680"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Host</a:t>
            </a:r>
            <a:endParaRPr lang="en-US" sz="3600" dirty="0"/>
          </a:p>
        </p:txBody>
      </p:sp>
      <p:sp>
        <p:nvSpPr>
          <p:cNvPr id="4" name="Rectangle 3"/>
          <p:cNvSpPr/>
          <p:nvPr/>
        </p:nvSpPr>
        <p:spPr>
          <a:xfrm>
            <a:off x="3564430" y="2015851"/>
            <a:ext cx="2011680" cy="2011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Build</a:t>
            </a:r>
            <a:endParaRPr lang="en-US" sz="3600" dirty="0"/>
          </a:p>
        </p:txBody>
      </p:sp>
      <p:sp>
        <p:nvSpPr>
          <p:cNvPr id="5" name="Rectangle 4"/>
          <p:cNvSpPr/>
          <p:nvPr/>
        </p:nvSpPr>
        <p:spPr>
          <a:xfrm>
            <a:off x="5715345" y="2015851"/>
            <a:ext cx="2011680" cy="20116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Consume</a:t>
            </a:r>
            <a:endParaRPr lang="en-US" sz="3600" dirty="0"/>
          </a:p>
        </p:txBody>
      </p:sp>
      <p:sp>
        <p:nvSpPr>
          <p:cNvPr id="6" name="Rectangle 5"/>
          <p:cNvSpPr/>
          <p:nvPr/>
        </p:nvSpPr>
        <p:spPr>
          <a:xfrm>
            <a:off x="1416975" y="4160520"/>
            <a:ext cx="2011680"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IaaS</a:t>
            </a:r>
            <a:endParaRPr lang="en-US" sz="6000" dirty="0"/>
          </a:p>
        </p:txBody>
      </p:sp>
      <p:sp>
        <p:nvSpPr>
          <p:cNvPr id="7" name="Rectangle 6"/>
          <p:cNvSpPr/>
          <p:nvPr/>
        </p:nvSpPr>
        <p:spPr>
          <a:xfrm>
            <a:off x="3564430" y="4160520"/>
            <a:ext cx="2011680" cy="201168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PaaS</a:t>
            </a:r>
            <a:endParaRPr lang="en-US" sz="6000" dirty="0"/>
          </a:p>
        </p:txBody>
      </p:sp>
      <p:sp>
        <p:nvSpPr>
          <p:cNvPr id="8" name="Rectangle 7"/>
          <p:cNvSpPr/>
          <p:nvPr/>
        </p:nvSpPr>
        <p:spPr>
          <a:xfrm>
            <a:off x="5715345" y="4160520"/>
            <a:ext cx="2011680" cy="201168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SaaS</a:t>
            </a:r>
            <a:endParaRPr lang="en-US" sz="6000" dirty="0"/>
          </a:p>
        </p:txBody>
      </p:sp>
    </p:spTree>
    <p:extLst>
      <p:ext uri="{BB962C8B-B14F-4D97-AF65-F5344CB8AC3E}">
        <p14:creationId xmlns:p14="http://schemas.microsoft.com/office/powerpoint/2010/main" val="392575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1"/>
            <a:ext cx="8363938" cy="727123"/>
          </a:xfrm>
        </p:spPr>
        <p:txBody>
          <a:bodyPr>
            <a:normAutofit fontScale="90000"/>
          </a:bodyPr>
          <a:lstStyle/>
          <a:p>
            <a:r>
              <a:rPr lang="en-US" dirty="0">
                <a:latin typeface="Segoe" pitchFamily="34" charset="0"/>
              </a:rPr>
              <a:t>Getting Started</a:t>
            </a:r>
          </a:p>
        </p:txBody>
      </p:sp>
      <p:grpSp>
        <p:nvGrpSpPr>
          <p:cNvPr id="6" name="Group 5"/>
          <p:cNvGrpSpPr/>
          <p:nvPr/>
        </p:nvGrpSpPr>
        <p:grpSpPr>
          <a:xfrm>
            <a:off x="365371" y="1165459"/>
            <a:ext cx="7896175" cy="5540141"/>
            <a:chOff x="365371" y="1165459"/>
            <a:chExt cx="7896175" cy="5540141"/>
          </a:xfrm>
        </p:grpSpPr>
        <p:sp>
          <p:nvSpPr>
            <p:cNvPr id="3" name="Rectangle 2"/>
            <p:cNvSpPr/>
            <p:nvPr/>
          </p:nvSpPr>
          <p:spPr>
            <a:xfrm>
              <a:off x="365371" y="3409895"/>
              <a:ext cx="7896175" cy="400105"/>
            </a:xfrm>
            <a:prstGeom prst="rect">
              <a:avLst/>
            </a:prstGeom>
          </p:spPr>
          <p:txBody>
            <a:bodyPr wrap="square" lIns="91435" tIns="45718" rIns="91435" bIns="45718">
              <a:spAutoFit/>
            </a:bodyPr>
            <a:lstStyle/>
            <a:p>
              <a:pPr algn="r"/>
              <a:r>
                <a:rPr lang="en-US" sz="2000" dirty="0">
                  <a:hlinkClick r:id="rId2"/>
                </a:rPr>
                <a:t>http://www.windowsazure.com/en-us/pricing/free-trial/</a:t>
              </a:r>
              <a:r>
                <a:rPr lang="en-US" sz="2000" dirty="0"/>
                <a:t>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2506" y="1165459"/>
              <a:ext cx="3749040" cy="214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23703" y="6305490"/>
              <a:ext cx="7337843" cy="400110"/>
            </a:xfrm>
            <a:prstGeom prst="rect">
              <a:avLst/>
            </a:prstGeom>
            <a:noFill/>
          </p:spPr>
          <p:txBody>
            <a:bodyPr wrap="none" rtlCol="0">
              <a:spAutoFit/>
            </a:bodyPr>
            <a:lstStyle/>
            <a:p>
              <a:pPr algn="r"/>
              <a:r>
                <a:rPr lang="en-US" sz="2000" dirty="0">
                  <a:hlinkClick r:id="rId4"/>
                </a:rPr>
                <a:t>http://</a:t>
              </a:r>
              <a:r>
                <a:rPr lang="en-US" sz="2000" dirty="0" smtClean="0">
                  <a:hlinkClick r:id="rId4"/>
                </a:rPr>
                <a:t>channel9.msdn.com/Events/WindowsAzureConf/2012/KEY01</a:t>
              </a:r>
              <a:r>
                <a:rPr lang="en-US" sz="2000" dirty="0" smtClean="0"/>
                <a:t> </a:t>
              </a:r>
              <a:endParaRPr lang="en-US" sz="20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506" y="4117009"/>
              <a:ext cx="3749040" cy="208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a:xfrm>
              <a:off x="365371" y="1165459"/>
              <a:ext cx="355145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 up for a free trial</a:t>
              </a:r>
              <a:endParaRPr lang="en-US" dirty="0"/>
            </a:p>
          </p:txBody>
        </p:sp>
        <p:sp>
          <p:nvSpPr>
            <p:cNvPr id="8" name="Right Arrow 7"/>
            <p:cNvSpPr/>
            <p:nvPr/>
          </p:nvSpPr>
          <p:spPr>
            <a:xfrm>
              <a:off x="365371" y="4117009"/>
              <a:ext cx="355145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Learn about the latest features</a:t>
              </a:r>
              <a:endParaRPr lang="en-US" dirty="0"/>
            </a:p>
          </p:txBody>
        </p:sp>
      </p:grpSp>
    </p:spTree>
    <p:extLst>
      <p:ext uri="{BB962C8B-B14F-4D97-AF65-F5344CB8AC3E}">
        <p14:creationId xmlns:p14="http://schemas.microsoft.com/office/powerpoint/2010/main" val="16757129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buNone/>
            </a:pPr>
            <a:r>
              <a:rPr lang="en-US" dirty="0" smtClean="0"/>
              <a:t>CouchDB </a:t>
            </a:r>
            <a:r>
              <a:rPr lang="en-US" dirty="0"/>
              <a:t>on Windows Azure provides all the benefits customers have come to expect from cloud computing: elasticity, on-demand capacity, faster time to market, and pay-for-what-you-use </a:t>
            </a:r>
            <a:r>
              <a:rPr lang="en-US" dirty="0" smtClean="0"/>
              <a:t>pricing.</a:t>
            </a:r>
          </a:p>
          <a:p>
            <a:pPr marL="0" indent="0">
              <a:buNone/>
            </a:pPr>
            <a:endParaRPr lang="en-US" dirty="0"/>
          </a:p>
          <a:p>
            <a:pPr lvl="0"/>
            <a:r>
              <a:rPr lang="en-US" dirty="0" smtClean="0"/>
              <a:t>CouchDB offers built-in </a:t>
            </a:r>
            <a:r>
              <a:rPr lang="en-US" dirty="0"/>
              <a:t>support for horizontal </a:t>
            </a:r>
            <a:r>
              <a:rPr lang="en-US" dirty="0" smtClean="0"/>
              <a:t>scaling</a:t>
            </a:r>
            <a:endParaRPr lang="en-US" dirty="0"/>
          </a:p>
          <a:p>
            <a:pPr lvl="0"/>
            <a:r>
              <a:rPr lang="en-US" dirty="0"/>
              <a:t>Windows </a:t>
            </a:r>
            <a:r>
              <a:rPr lang="en-US" dirty="0" smtClean="0"/>
              <a:t>Azure offers </a:t>
            </a:r>
            <a:r>
              <a:rPr lang="en-US" dirty="0"/>
              <a:t>built-in support for responsive auto-scaling</a:t>
            </a:r>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0" y="451517"/>
            <a:ext cx="334959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19600" y="279737"/>
            <a:ext cx="567784" cy="1015663"/>
          </a:xfrm>
          <a:prstGeom prst="rect">
            <a:avLst/>
          </a:prstGeom>
          <a:noFill/>
        </p:spPr>
        <p:txBody>
          <a:bodyPr wrap="none" rtlCol="0">
            <a:spAutoFit/>
          </a:bodyPr>
          <a:lstStyle/>
          <a:p>
            <a:r>
              <a:rPr lang="en-US" sz="6000" b="1" dirty="0" smtClean="0"/>
              <a:t>+</a:t>
            </a:r>
            <a:endParaRPr lang="en-US" sz="60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08857"/>
            <a:ext cx="1676400" cy="1524000"/>
          </a:xfrm>
          <a:prstGeom prst="rect">
            <a:avLst/>
          </a:prstGeom>
        </p:spPr>
      </p:pic>
    </p:spTree>
    <p:extLst>
      <p:ext uri="{BB962C8B-B14F-4D97-AF65-F5344CB8AC3E}">
        <p14:creationId xmlns:p14="http://schemas.microsoft.com/office/powerpoint/2010/main" val="3467059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4953000" y="3733800"/>
            <a:ext cx="3141491" cy="2255093"/>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35" tIns="45718" rIns="45718" bIns="91435" numCol="1" spcCol="0" rtlCol="0" fromWordArt="0" anchor="b" anchorCtr="0" forceAA="0" compatLnSpc="1">
            <a:prstTxWarp prst="textNoShape">
              <a:avLst/>
            </a:prstTxWarp>
            <a:noAutofit/>
          </a:bodyPr>
          <a:lstStyle/>
          <a:p>
            <a:pPr algn="ctr" defTabSz="914053" fontAlgn="base">
              <a:spcBef>
                <a:spcPct val="0"/>
              </a:spcBef>
              <a:spcAft>
                <a:spcPct val="0"/>
              </a:spcAft>
            </a:pPr>
            <a:r>
              <a:rPr lang="en-US" spc="-50" dirty="0" smtClean="0">
                <a:solidFill>
                  <a:schemeClr val="tx1"/>
                </a:solidFill>
                <a:latin typeface="Segoe UI" pitchFamily="34" charset="0"/>
                <a:ea typeface="Segoe UI" pitchFamily="34" charset="0"/>
                <a:cs typeface="Segoe UI" pitchFamily="34" charset="0"/>
              </a:rPr>
              <a:t>Clustered nodes </a:t>
            </a:r>
            <a:r>
              <a:rPr lang="en-US" spc="-50" dirty="0">
                <a:solidFill>
                  <a:schemeClr val="tx1"/>
                </a:solidFill>
                <a:latin typeface="Segoe UI" pitchFamily="34" charset="0"/>
                <a:ea typeface="Segoe UI" pitchFamily="34" charset="0"/>
                <a:cs typeface="Segoe UI" pitchFamily="34" charset="0"/>
              </a:rPr>
              <a:t>hosted</a:t>
            </a:r>
            <a:br>
              <a:rPr lang="en-US" spc="-50" dirty="0">
                <a:solidFill>
                  <a:schemeClr val="tx1"/>
                </a:solidFill>
                <a:latin typeface="Segoe UI" pitchFamily="34" charset="0"/>
                <a:ea typeface="Segoe UI" pitchFamily="34" charset="0"/>
                <a:cs typeface="Segoe UI" pitchFamily="34" charset="0"/>
              </a:rPr>
            </a:br>
            <a:r>
              <a:rPr lang="en-US" spc="-50" dirty="0">
                <a:solidFill>
                  <a:schemeClr val="tx1"/>
                </a:solidFill>
                <a:latin typeface="Segoe UI" pitchFamily="34" charset="0"/>
                <a:ea typeface="Segoe UI" pitchFamily="34" charset="0"/>
                <a:cs typeface="Segoe UI" pitchFamily="34" charset="0"/>
              </a:rPr>
              <a:t>on Windows Azure</a:t>
            </a:r>
            <a:br>
              <a:rPr lang="en-US" spc="-50" dirty="0">
                <a:solidFill>
                  <a:schemeClr val="tx1"/>
                </a:solidFill>
                <a:latin typeface="Segoe UI" pitchFamily="34" charset="0"/>
                <a:ea typeface="Segoe UI" pitchFamily="34" charset="0"/>
                <a:cs typeface="Segoe UI" pitchFamily="34" charset="0"/>
              </a:rPr>
            </a:br>
            <a:r>
              <a:rPr lang="en-US" spc="-50" dirty="0">
                <a:solidFill>
                  <a:schemeClr val="tx1"/>
                </a:solidFill>
                <a:latin typeface="Segoe UI" pitchFamily="34" charset="0"/>
                <a:ea typeface="Segoe UI" pitchFamily="34" charset="0"/>
                <a:cs typeface="Segoe UI" pitchFamily="34" charset="0"/>
              </a:rPr>
              <a:t>worker roles or</a:t>
            </a:r>
            <a:br>
              <a:rPr lang="en-US" spc="-50" dirty="0">
                <a:solidFill>
                  <a:schemeClr val="tx1"/>
                </a:solidFill>
                <a:latin typeface="Segoe UI" pitchFamily="34" charset="0"/>
                <a:ea typeface="Segoe UI" pitchFamily="34" charset="0"/>
                <a:cs typeface="Segoe UI" pitchFamily="34" charset="0"/>
              </a:rPr>
            </a:br>
            <a:r>
              <a:rPr lang="en-US" spc="-50" dirty="0">
                <a:solidFill>
                  <a:schemeClr val="tx1"/>
                </a:solidFill>
                <a:latin typeface="Segoe UI" pitchFamily="34" charset="0"/>
                <a:ea typeface="Segoe UI" pitchFamily="34" charset="0"/>
                <a:cs typeface="Segoe UI" pitchFamily="34" charset="0"/>
              </a:rPr>
              <a:t>virtual machines</a:t>
            </a:r>
          </a:p>
        </p:txBody>
      </p:sp>
      <p:grpSp>
        <p:nvGrpSpPr>
          <p:cNvPr id="6" name="Group 5"/>
          <p:cNvGrpSpPr/>
          <p:nvPr/>
        </p:nvGrpSpPr>
        <p:grpSpPr>
          <a:xfrm>
            <a:off x="5596531" y="1478511"/>
            <a:ext cx="1765738" cy="2633885"/>
            <a:chOff x="646386" y="1039473"/>
            <a:chExt cx="1765738" cy="2633885"/>
          </a:xfrm>
        </p:grpSpPr>
        <p:sp>
          <p:nvSpPr>
            <p:cNvPr id="5" name="Rounded Rectangle 4"/>
            <p:cNvSpPr/>
            <p:nvPr/>
          </p:nvSpPr>
          <p:spPr bwMode="auto">
            <a:xfrm>
              <a:off x="646386" y="1039473"/>
              <a:ext cx="1765738" cy="263388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t" anchorCtr="0" forceAA="0" compatLnSpc="1">
              <a:prstTxWarp prst="textNoShape">
                <a:avLst/>
              </a:prstTxWarp>
              <a:noAutofit/>
            </a:bodyPr>
            <a:lstStyle/>
            <a:p>
              <a:pPr algn="ctr" defTabSz="914053" fontAlgn="base">
                <a:spcBef>
                  <a:spcPct val="0"/>
                </a:spcBef>
                <a:spcAft>
                  <a:spcPct val="0"/>
                </a:spcAft>
              </a:pPr>
              <a:r>
                <a:rPr lang="en-US" spc="-50" dirty="0" smtClean="0">
                  <a:solidFill>
                    <a:schemeClr val="tx1"/>
                  </a:solidFill>
                  <a:latin typeface="Segoe UI" pitchFamily="34" charset="0"/>
                  <a:ea typeface="Segoe UI" pitchFamily="34" charset="0"/>
                  <a:cs typeface="Segoe UI" pitchFamily="34" charset="0"/>
                </a:rPr>
                <a:t>Cluster</a:t>
              </a:r>
              <a:endParaRPr lang="en-US" spc="-50" dirty="0">
                <a:solidFill>
                  <a:schemeClr val="tx1"/>
                </a:solidFill>
                <a:latin typeface="Segoe UI" pitchFamily="34" charset="0"/>
                <a:ea typeface="Segoe UI" pitchFamily="34" charset="0"/>
                <a:cs typeface="Segoe UI" pitchFamily="34" charset="0"/>
              </a:endParaRPr>
            </a:p>
          </p:txBody>
        </p:sp>
        <p:sp>
          <p:nvSpPr>
            <p:cNvPr id="2" name="Cube 1"/>
            <p:cNvSpPr/>
            <p:nvPr/>
          </p:nvSpPr>
          <p:spPr bwMode="auto">
            <a:xfrm>
              <a:off x="851339" y="1566571"/>
              <a:ext cx="1371600" cy="54864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Primary</a:t>
              </a:r>
            </a:p>
          </p:txBody>
        </p:sp>
        <p:sp>
          <p:nvSpPr>
            <p:cNvPr id="3" name="Cube 2"/>
            <p:cNvSpPr/>
            <p:nvPr/>
          </p:nvSpPr>
          <p:spPr bwMode="auto">
            <a:xfrm>
              <a:off x="851339" y="2215589"/>
              <a:ext cx="1371600" cy="548640"/>
            </a:xfrm>
            <a:prstGeom prst="cub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Secondary</a:t>
              </a:r>
            </a:p>
          </p:txBody>
        </p:sp>
        <p:sp>
          <p:nvSpPr>
            <p:cNvPr id="4" name="Cube 3"/>
            <p:cNvSpPr/>
            <p:nvPr/>
          </p:nvSpPr>
          <p:spPr bwMode="auto">
            <a:xfrm>
              <a:off x="851339" y="2864606"/>
              <a:ext cx="1371600" cy="548640"/>
            </a:xfrm>
            <a:prstGeom prst="cube">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r>
                <a:rPr lang="en-US" spc="-50" dirty="0">
                  <a:gradFill>
                    <a:gsLst>
                      <a:gs pos="0">
                        <a:srgbClr val="FFFFFF"/>
                      </a:gs>
                      <a:gs pos="100000">
                        <a:srgbClr val="FFFFFF"/>
                      </a:gs>
                    </a:gsLst>
                    <a:lin ang="5400000" scaled="0"/>
                  </a:gradFill>
                  <a:latin typeface="Segoe UI" pitchFamily="34" charset="0"/>
                  <a:ea typeface="Segoe UI" pitchFamily="34" charset="0"/>
                  <a:cs typeface="Segoe UI" pitchFamily="34" charset="0"/>
                </a:rPr>
                <a:t>Secondary</a:t>
              </a:r>
            </a:p>
          </p:txBody>
        </p:sp>
      </p:grpSp>
      <p:sp>
        <p:nvSpPr>
          <p:cNvPr id="8" name="Rectangle 7"/>
          <p:cNvSpPr/>
          <p:nvPr/>
        </p:nvSpPr>
        <p:spPr bwMode="auto">
          <a:xfrm>
            <a:off x="3576616" y="1707129"/>
            <a:ext cx="1188720" cy="54935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35" tIns="45718" rIns="45718" bIns="91435" numCol="1" spcCol="0" rtlCol="0" fromWordArt="0" anchor="b" anchorCtr="0" forceAA="0" compatLnSpc="1">
            <a:prstTxWarp prst="textNoShape">
              <a:avLst/>
            </a:prstTxWarp>
            <a:noAutofit/>
          </a:bodyPr>
          <a:lstStyle/>
          <a:p>
            <a:pPr algn="ctr" defTabSz="914053" fontAlgn="base">
              <a:spcBef>
                <a:spcPct val="0"/>
              </a:spcBef>
              <a:spcAft>
                <a:spcPct val="0"/>
              </a:spcAft>
            </a:pPr>
            <a:r>
              <a:rPr lang="en-US" spc="-50" dirty="0">
                <a:solidFill>
                  <a:schemeClr val="tx1"/>
                </a:solidFill>
                <a:latin typeface="Segoe UI" pitchFamily="34" charset="0"/>
                <a:ea typeface="Segoe UI" pitchFamily="34" charset="0"/>
                <a:cs typeface="Segoe UI" pitchFamily="34" charset="0"/>
              </a:rPr>
              <a:t>Driver</a:t>
            </a:r>
          </a:p>
        </p:txBody>
      </p:sp>
      <p:sp>
        <p:nvSpPr>
          <p:cNvPr id="9" name="Rectangle 8"/>
          <p:cNvSpPr/>
          <p:nvPr/>
        </p:nvSpPr>
        <p:spPr bwMode="auto">
          <a:xfrm>
            <a:off x="1379816" y="1524782"/>
            <a:ext cx="1597573" cy="1197659"/>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35" tIns="45718" rIns="45718" bIns="91435" numCol="1" spcCol="0" rtlCol="0" fromWordArt="0" anchor="ctr" anchorCtr="0" forceAA="0" compatLnSpc="1">
            <a:prstTxWarp prst="textNoShape">
              <a:avLst/>
            </a:prstTxWarp>
            <a:noAutofit/>
          </a:bodyPr>
          <a:lstStyle/>
          <a:p>
            <a:pPr algn="ctr" defTabSz="914053" fontAlgn="base">
              <a:spcBef>
                <a:spcPct val="0"/>
              </a:spcBef>
              <a:spcAft>
                <a:spcPct val="0"/>
              </a:spcAft>
            </a:pPr>
            <a:r>
              <a:rPr lang="en-US" spc="-50" dirty="0">
                <a:solidFill>
                  <a:schemeClr val="tx1"/>
                </a:solidFill>
                <a:latin typeface="Segoe UI" pitchFamily="34" charset="0"/>
                <a:ea typeface="Segoe UI" pitchFamily="34" charset="0"/>
                <a:cs typeface="Segoe UI" pitchFamily="34" charset="0"/>
              </a:rPr>
              <a:t>Your Application</a:t>
            </a:r>
          </a:p>
        </p:txBody>
      </p:sp>
      <p:grpSp>
        <p:nvGrpSpPr>
          <p:cNvPr id="13" name="Group 12"/>
          <p:cNvGrpSpPr/>
          <p:nvPr/>
        </p:nvGrpSpPr>
        <p:grpSpPr>
          <a:xfrm>
            <a:off x="3006078" y="1801210"/>
            <a:ext cx="570538" cy="304800"/>
            <a:chOff x="3444761" y="1605996"/>
            <a:chExt cx="488734" cy="152400"/>
          </a:xfrm>
        </p:grpSpPr>
        <p:cxnSp>
          <p:nvCxnSpPr>
            <p:cNvPr id="11" name="Straight Arrow Connector 10"/>
            <p:cNvCxnSpPr/>
            <p:nvPr/>
          </p:nvCxnSpPr>
          <p:spPr>
            <a:xfrm>
              <a:off x="3444761" y="1605996"/>
              <a:ext cx="48873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3444761" y="1758396"/>
              <a:ext cx="48873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grpSp>
        <p:nvGrpSpPr>
          <p:cNvPr id="14" name="Group 13"/>
          <p:cNvGrpSpPr/>
          <p:nvPr/>
        </p:nvGrpSpPr>
        <p:grpSpPr>
          <a:xfrm>
            <a:off x="4797308" y="1754170"/>
            <a:ext cx="799618" cy="367520"/>
            <a:chOff x="3444761" y="1605996"/>
            <a:chExt cx="488734" cy="152400"/>
          </a:xfrm>
        </p:grpSpPr>
        <p:cxnSp>
          <p:nvCxnSpPr>
            <p:cNvPr id="15" name="Straight Arrow Connector 14"/>
            <p:cNvCxnSpPr/>
            <p:nvPr/>
          </p:nvCxnSpPr>
          <p:spPr>
            <a:xfrm>
              <a:off x="3444761" y="1605996"/>
              <a:ext cx="48873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3444761" y="1758396"/>
              <a:ext cx="48873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17" name="Title 16"/>
          <p:cNvSpPr>
            <a:spLocks noGrp="1"/>
          </p:cNvSpPr>
          <p:nvPr>
            <p:ph type="title"/>
          </p:nvPr>
        </p:nvSpPr>
        <p:spPr>
          <a:xfrm>
            <a:off x="389437" y="228601"/>
            <a:ext cx="8363938" cy="727123"/>
          </a:xfrm>
        </p:spPr>
        <p:txBody>
          <a:bodyPr>
            <a:noAutofit/>
          </a:bodyPr>
          <a:lstStyle/>
          <a:p>
            <a:pPr algn="l"/>
            <a:r>
              <a:rPr lang="en-US" dirty="0" smtClean="0"/>
              <a:t>Clusters: High Availability</a:t>
            </a:r>
            <a:endParaRPr lang="en-US" dirty="0">
              <a:solidFill>
                <a:schemeClr val="tx1"/>
              </a:solidFill>
            </a:endParaRPr>
          </a:p>
        </p:txBody>
      </p:sp>
    </p:spTree>
    <p:extLst>
      <p:ext uri="{BB962C8B-B14F-4D97-AF65-F5344CB8AC3E}">
        <p14:creationId xmlns:p14="http://schemas.microsoft.com/office/powerpoint/2010/main" val="3806397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t>Virtual Machines</a:t>
            </a:r>
            <a:endParaRPr lang="en-US" sz="8000" b="1" dirty="0"/>
          </a:p>
        </p:txBody>
      </p:sp>
      <p:sp>
        <p:nvSpPr>
          <p:cNvPr id="3" name="Subtitle 2"/>
          <p:cNvSpPr>
            <a:spLocks noGrp="1"/>
          </p:cNvSpPr>
          <p:nvPr>
            <p:ph type="subTitle" idx="1"/>
          </p:nvPr>
        </p:nvSpPr>
        <p:spPr/>
        <p:txBody>
          <a:bodyPr/>
          <a:lstStyle/>
          <a:p>
            <a:r>
              <a:rPr lang="en-US" dirty="0" smtClean="0"/>
              <a:t>Deploying CouchDB on Windows Azure virtual machines</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727" r="23891" b="30507"/>
          <a:stretch/>
        </p:blipFill>
        <p:spPr bwMode="auto">
          <a:xfrm>
            <a:off x="4168872" y="1066800"/>
            <a:ext cx="806256"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012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App Demo</a:t>
            </a:r>
          </a:p>
          <a:p>
            <a:r>
              <a:rPr lang="en-US" dirty="0" smtClean="0"/>
              <a:t>Windows Azure</a:t>
            </a:r>
          </a:p>
          <a:p>
            <a:r>
              <a:rPr lang="en-US" dirty="0" smtClean="0"/>
              <a:t>CouchDB</a:t>
            </a:r>
          </a:p>
          <a:p>
            <a:r>
              <a:rPr lang="en-US" dirty="0" smtClean="0"/>
              <a:t>Windows Azure Virtual Machines</a:t>
            </a:r>
          </a:p>
          <a:p>
            <a:r>
              <a:rPr lang="en-US" dirty="0" smtClean="0"/>
              <a:t>Windows Azure Web Sites</a:t>
            </a:r>
          </a:p>
          <a:p>
            <a:r>
              <a:rPr lang="en-US" dirty="0" smtClean="0"/>
              <a:t>Options for working with Azure VMs and Web Sites</a:t>
            </a:r>
          </a:p>
          <a:p>
            <a:r>
              <a:rPr lang="en-US" dirty="0" smtClean="0"/>
              <a:t>Under the hood of the app: </a:t>
            </a:r>
          </a:p>
          <a:p>
            <a:pPr lvl="1"/>
            <a:r>
              <a:rPr lang="en-US" dirty="0" smtClean="0"/>
              <a:t>Node.js</a:t>
            </a:r>
          </a:p>
          <a:p>
            <a:pPr lvl="1"/>
            <a:r>
              <a:rPr lang="en-US" dirty="0" smtClean="0"/>
              <a:t>Grunt</a:t>
            </a:r>
          </a:p>
          <a:p>
            <a:r>
              <a:rPr lang="en-US" dirty="0" smtClean="0"/>
              <a:t>Q&amp;A</a:t>
            </a:r>
            <a:endParaRPr lang="en-US" dirty="0"/>
          </a:p>
        </p:txBody>
      </p:sp>
    </p:spTree>
    <p:extLst>
      <p:ext uri="{BB962C8B-B14F-4D97-AF65-F5344CB8AC3E}">
        <p14:creationId xmlns:p14="http://schemas.microsoft.com/office/powerpoint/2010/main" val="428651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2"/>
            <a:ext cx="4576702" cy="1454244"/>
          </a:xfrm>
        </p:spPr>
        <p:txBody>
          <a:bodyPr/>
          <a:lstStyle/>
          <a:p>
            <a:r>
              <a:rPr lang="en-US" dirty="0">
                <a:latin typeface="Segoe" pitchFamily="34" charset="0"/>
              </a:rPr>
              <a:t>Windows Azure</a:t>
            </a:r>
            <a:br>
              <a:rPr lang="en-US" dirty="0">
                <a:latin typeface="Segoe" pitchFamily="34" charset="0"/>
              </a:rPr>
            </a:br>
            <a:r>
              <a:rPr lang="en-US" dirty="0">
                <a:latin typeface="Segoe" pitchFamily="34" charset="0"/>
              </a:rPr>
              <a:t>Virtual Machines</a:t>
            </a:r>
            <a:endParaRPr lang="en-US" sz="2000" dirty="0">
              <a:latin typeface="Segoe" pitchFamily="34" charset="0"/>
            </a:endParaRPr>
          </a:p>
        </p:txBody>
      </p:sp>
      <p:pic>
        <p:nvPicPr>
          <p:cNvPr id="10" name="Virtual machines"/>
          <p:cNvPicPr>
            <a:picLocks/>
          </p:cNvPicPr>
          <p:nvPr/>
        </p:nvPicPr>
        <p:blipFill>
          <a:blip r:embed="rId2">
            <a:duotone>
              <a:prstClr val="black"/>
              <a:schemeClr val="tx1">
                <a:lumMod val="5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539380" y="184505"/>
            <a:ext cx="2276856" cy="2272076"/>
          </a:xfrm>
          <a:prstGeom prst="rect">
            <a:avLst/>
          </a:prstGeom>
        </p:spPr>
      </p:pic>
      <p:sp>
        <p:nvSpPr>
          <p:cNvPr id="3" name="TextBox 2"/>
          <p:cNvSpPr txBox="1"/>
          <p:nvPr/>
        </p:nvSpPr>
        <p:spPr>
          <a:xfrm>
            <a:off x="1609538" y="5089997"/>
            <a:ext cx="3748911" cy="430887"/>
          </a:xfrm>
          <a:prstGeom prst="rect">
            <a:avLst/>
          </a:prstGeom>
          <a:noFill/>
        </p:spPr>
        <p:txBody>
          <a:bodyPr wrap="none" lIns="0" tIns="0" rIns="0" bIns="0" rtlCol="0">
            <a:spAutoFit/>
          </a:bodyPr>
          <a:lstStyle/>
          <a:p>
            <a:r>
              <a:rPr lang="en-US" sz="2800" dirty="0">
                <a:latin typeface="Segoe UI Light" pitchFamily="34" charset="0"/>
              </a:rPr>
              <a:t>Windows Server 2008 R2</a:t>
            </a:r>
          </a:p>
        </p:txBody>
      </p:sp>
      <p:sp>
        <p:nvSpPr>
          <p:cNvPr id="13" name="TextBox 12"/>
          <p:cNvSpPr txBox="1"/>
          <p:nvPr/>
        </p:nvSpPr>
        <p:spPr>
          <a:xfrm>
            <a:off x="1609539" y="5844610"/>
            <a:ext cx="3268011" cy="430887"/>
          </a:xfrm>
          <a:prstGeom prst="rect">
            <a:avLst/>
          </a:prstGeom>
          <a:noFill/>
        </p:spPr>
        <p:txBody>
          <a:bodyPr wrap="none" lIns="0" tIns="0" rIns="0" bIns="0" rtlCol="0">
            <a:spAutoFit/>
          </a:bodyPr>
          <a:lstStyle/>
          <a:p>
            <a:r>
              <a:rPr lang="en-US" sz="2800" dirty="0">
                <a:latin typeface="Segoe UI Light" pitchFamily="34" charset="0"/>
              </a:rPr>
              <a:t>Windows Server 2012</a:t>
            </a:r>
          </a:p>
        </p:txBody>
      </p:sp>
      <p:pic>
        <p:nvPicPr>
          <p:cNvPr id="15" name="Picture 2" descr="http://www.whatthetech.com/blog/wp-content/uploads/2012/03/window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58" y="5082932"/>
            <a:ext cx="545415" cy="48272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09538" y="3580775"/>
            <a:ext cx="2346796" cy="430887"/>
          </a:xfrm>
          <a:prstGeom prst="rect">
            <a:avLst/>
          </a:prstGeom>
          <a:noFill/>
        </p:spPr>
        <p:txBody>
          <a:bodyPr wrap="none" lIns="0" tIns="0" rIns="0" bIns="0" rtlCol="0">
            <a:spAutoFit/>
          </a:bodyPr>
          <a:lstStyle/>
          <a:p>
            <a:r>
              <a:rPr lang="en-US" sz="2800" dirty="0">
                <a:latin typeface="Segoe UI Light" pitchFamily="34" charset="0"/>
              </a:rPr>
              <a:t>OpenSUSE 12.1</a:t>
            </a:r>
          </a:p>
        </p:txBody>
      </p:sp>
      <p:sp>
        <p:nvSpPr>
          <p:cNvPr id="17" name="TextBox 16"/>
          <p:cNvSpPr txBox="1"/>
          <p:nvPr/>
        </p:nvSpPr>
        <p:spPr>
          <a:xfrm>
            <a:off x="1609539" y="2826164"/>
            <a:ext cx="1702389" cy="430887"/>
          </a:xfrm>
          <a:prstGeom prst="rect">
            <a:avLst/>
          </a:prstGeom>
          <a:noFill/>
        </p:spPr>
        <p:txBody>
          <a:bodyPr wrap="none" lIns="0" tIns="0" rIns="0" bIns="0" rtlCol="0">
            <a:spAutoFit/>
          </a:bodyPr>
          <a:lstStyle/>
          <a:p>
            <a:r>
              <a:rPr lang="en-US" sz="2800" dirty="0">
                <a:latin typeface="Segoe UI Light" pitchFamily="34" charset="0"/>
              </a:rPr>
              <a:t>CentOS 6.2</a:t>
            </a:r>
          </a:p>
        </p:txBody>
      </p:sp>
      <p:sp>
        <p:nvSpPr>
          <p:cNvPr id="18" name="TextBox 17"/>
          <p:cNvSpPr txBox="1"/>
          <p:nvPr/>
        </p:nvSpPr>
        <p:spPr>
          <a:xfrm>
            <a:off x="1609539" y="2071553"/>
            <a:ext cx="2032608" cy="430887"/>
          </a:xfrm>
          <a:prstGeom prst="rect">
            <a:avLst/>
          </a:prstGeom>
          <a:noFill/>
        </p:spPr>
        <p:txBody>
          <a:bodyPr wrap="none" lIns="0" tIns="0" rIns="0" bIns="0" rtlCol="0">
            <a:spAutoFit/>
          </a:bodyPr>
          <a:lstStyle/>
          <a:p>
            <a:r>
              <a:rPr lang="en-US" sz="2800" dirty="0">
                <a:latin typeface="Segoe UI Light" pitchFamily="34" charset="0"/>
              </a:rPr>
              <a:t>Ubuntu 12.04</a:t>
            </a:r>
          </a:p>
        </p:txBody>
      </p:sp>
      <p:sp>
        <p:nvSpPr>
          <p:cNvPr id="23" name="TextBox 22"/>
          <p:cNvSpPr txBox="1"/>
          <p:nvPr/>
        </p:nvSpPr>
        <p:spPr>
          <a:xfrm>
            <a:off x="1609538" y="4335386"/>
            <a:ext cx="4946354" cy="430887"/>
          </a:xfrm>
          <a:prstGeom prst="rect">
            <a:avLst/>
          </a:prstGeom>
          <a:noFill/>
        </p:spPr>
        <p:txBody>
          <a:bodyPr wrap="none" lIns="0" tIns="0" rIns="0" bIns="0" rtlCol="0">
            <a:spAutoFit/>
          </a:bodyPr>
          <a:lstStyle/>
          <a:p>
            <a:r>
              <a:rPr lang="en-US" sz="2800" dirty="0">
                <a:latin typeface="Segoe UI Light" pitchFamily="34" charset="0"/>
              </a:rPr>
              <a:t>SUSE Linux Enterprise Server SP2</a:t>
            </a:r>
          </a:p>
        </p:txBody>
      </p:sp>
      <p:pic>
        <p:nvPicPr>
          <p:cNvPr id="25" name="Picture 2" descr="http://www.whatthetech.com/blog/wp-content/uploads/2012/03/window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258" y="5818691"/>
            <a:ext cx="545415" cy="4827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blog.tuxforge.com/wp-content/uploads/2011/04/centos-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925" y="2843833"/>
            <a:ext cx="640080" cy="6407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645" y="2043175"/>
            <a:ext cx="548640" cy="5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9" descr="http://4.bp.blogspot.com/_HvJiUALwLX0/TQaxCvHBxZI/AAAAAAAAAF0/9Y-XgxhcAXc/s1600/open-suse-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925" y="3737608"/>
            <a:ext cx="640080" cy="4196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http://4.bp.blogspot.com/_HvJiUALwLX0/TQaxCvHBxZI/AAAAAAAAAF0/9Y-XgxhcAXc/s1600/open-suse-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925" y="4410270"/>
            <a:ext cx="640080" cy="419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909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1"/>
            <a:ext cx="8363938" cy="727123"/>
          </a:xfrm>
        </p:spPr>
        <p:txBody>
          <a:bodyPr>
            <a:normAutofit fontScale="90000"/>
          </a:bodyPr>
          <a:lstStyle/>
          <a:p>
            <a:r>
              <a:rPr lang="en-US" dirty="0"/>
              <a:t>Virtual Machine Sizes</a:t>
            </a:r>
          </a:p>
        </p:txBody>
      </p:sp>
      <p:sp>
        <p:nvSpPr>
          <p:cNvPr id="3" name="TextBox 2"/>
          <p:cNvSpPr txBox="1"/>
          <p:nvPr/>
        </p:nvSpPr>
        <p:spPr>
          <a:xfrm>
            <a:off x="513683" y="5740096"/>
            <a:ext cx="6265490" cy="461655"/>
          </a:xfrm>
          <a:prstGeom prst="rect">
            <a:avLst/>
          </a:prstGeom>
          <a:solidFill>
            <a:schemeClr val="accent2">
              <a:lumMod val="20000"/>
              <a:lumOff val="80000"/>
            </a:schemeClr>
          </a:solidFill>
          <a:ln w="38100">
            <a:solidFill>
              <a:schemeClr val="bg1"/>
            </a:solidFill>
          </a:ln>
        </p:spPr>
        <p:txBody>
          <a:bodyPr wrap="square" lIns="91435" tIns="91435" rIns="91435" bIns="91435" rtlCol="0">
            <a:spAutoFit/>
          </a:bodyPr>
          <a:lstStyle/>
          <a:p>
            <a:pPr algn="ctr">
              <a:lnSpc>
                <a:spcPct val="90000"/>
              </a:lnSpc>
              <a:spcBef>
                <a:spcPct val="20000"/>
              </a:spcBef>
              <a:buSzPct val="80000"/>
            </a:pPr>
            <a:r>
              <a:rPr lang="en-US" sz="2000" dirty="0">
                <a:gradFill>
                  <a:gsLst>
                    <a:gs pos="0">
                      <a:srgbClr val="292929">
                        <a:lumMod val="90000"/>
                        <a:lumOff val="10000"/>
                      </a:srgbClr>
                    </a:gs>
                    <a:gs pos="86000">
                      <a:srgbClr val="292929">
                        <a:lumMod val="90000"/>
                        <a:lumOff val="10000"/>
                      </a:srgbClr>
                    </a:gs>
                  </a:gsLst>
                  <a:lin ang="5400000" scaled="0"/>
                </a:gradFill>
              </a:rPr>
              <a:t>Each Persistent Data Disk Can be up to 1 TB</a:t>
            </a:r>
          </a:p>
        </p:txBody>
      </p:sp>
      <p:graphicFrame>
        <p:nvGraphicFramePr>
          <p:cNvPr id="4" name="Table 3"/>
          <p:cNvGraphicFramePr>
            <a:graphicFrameLocks noGrp="1"/>
          </p:cNvGraphicFramePr>
          <p:nvPr>
            <p:extLst>
              <p:ext uri="{D42A27DB-BD31-4B8C-83A1-F6EECF244321}">
                <p14:modId xmlns:p14="http://schemas.microsoft.com/office/powerpoint/2010/main" val="1606599138"/>
              </p:ext>
            </p:extLst>
          </p:nvPr>
        </p:nvGraphicFramePr>
        <p:xfrm>
          <a:off x="497916" y="1183281"/>
          <a:ext cx="6312776" cy="4246881"/>
        </p:xfrm>
        <a:graphic>
          <a:graphicData uri="http://schemas.openxmlformats.org/drawingml/2006/table">
            <a:tbl>
              <a:tblPr firstRow="1" firstCol="1" bandRow="1">
                <a:tableStyleId>{7DF18680-E054-41AD-8BC1-D1AEF772440D}</a:tableStyleId>
              </a:tblPr>
              <a:tblGrid>
                <a:gridCol w="1392492"/>
                <a:gridCol w="1089264"/>
                <a:gridCol w="1245476"/>
                <a:gridCol w="1576551"/>
                <a:gridCol w="1008993"/>
              </a:tblGrid>
              <a:tr h="853440">
                <a:tc>
                  <a:txBody>
                    <a:bodyPr/>
                    <a:lstStyle/>
                    <a:p>
                      <a:r>
                        <a:rPr lang="en-US" sz="2000" dirty="0" smtClean="0"/>
                        <a:t>VM</a:t>
                      </a:r>
                      <a:r>
                        <a:rPr lang="en-US" sz="2000" baseline="0" dirty="0" smtClean="0"/>
                        <a:t> </a:t>
                      </a:r>
                      <a:r>
                        <a:rPr lang="en-US" sz="2000" dirty="0" smtClean="0"/>
                        <a:t>Size</a:t>
                      </a:r>
                      <a:endParaRPr lang="en-US" sz="2000" b="1" dirty="0">
                        <a:solidFill>
                          <a:schemeClr val="bg1">
                            <a:alpha val="99000"/>
                          </a:schemeClr>
                        </a:solidFill>
                      </a:endParaRPr>
                    </a:p>
                  </a:txBody>
                  <a:tcPr marT="60960" marB="60960" anchor="ctr"/>
                </a:tc>
                <a:tc>
                  <a:txBody>
                    <a:bodyPr/>
                    <a:lstStyle/>
                    <a:p>
                      <a:r>
                        <a:rPr lang="en-US" sz="2000" dirty="0" smtClean="0"/>
                        <a:t>CPU Cores</a:t>
                      </a:r>
                      <a:endParaRPr lang="en-US" sz="2000" b="1" dirty="0">
                        <a:solidFill>
                          <a:schemeClr val="bg1">
                            <a:alpha val="99000"/>
                          </a:schemeClr>
                        </a:solidFill>
                      </a:endParaRPr>
                    </a:p>
                  </a:txBody>
                  <a:tcPr marT="60960" marB="60960" anchor="ctr"/>
                </a:tc>
                <a:tc>
                  <a:txBody>
                    <a:bodyPr/>
                    <a:lstStyle/>
                    <a:p>
                      <a:r>
                        <a:rPr lang="en-US" sz="2000" dirty="0" smtClean="0"/>
                        <a:t>Memory</a:t>
                      </a:r>
                      <a:endParaRPr lang="en-US" sz="2000" b="1" dirty="0">
                        <a:solidFill>
                          <a:schemeClr val="bg1">
                            <a:alpha val="99000"/>
                          </a:schemeClr>
                        </a:solidFill>
                      </a:endParaRPr>
                    </a:p>
                  </a:txBody>
                  <a:tcPr marT="60960" marB="60960" anchor="ctr"/>
                </a:tc>
                <a:tc>
                  <a:txBody>
                    <a:bodyPr/>
                    <a:lstStyle/>
                    <a:p>
                      <a:r>
                        <a:rPr lang="en-US" sz="2000" dirty="0" smtClean="0"/>
                        <a:t>Bandwidth (Mbps)</a:t>
                      </a:r>
                      <a:endParaRPr lang="en-US" sz="2000" b="1" dirty="0">
                        <a:solidFill>
                          <a:schemeClr val="bg1">
                            <a:alpha val="99000"/>
                          </a:schemeClr>
                        </a:solidFill>
                      </a:endParaRPr>
                    </a:p>
                  </a:txBody>
                  <a:tcPr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000" dirty="0" smtClean="0"/>
                        <a:t>#</a:t>
                      </a:r>
                      <a:r>
                        <a:rPr lang="en-US" sz="2000" baseline="0" dirty="0" smtClean="0"/>
                        <a:t> Data Disks</a:t>
                      </a:r>
                      <a:endParaRPr lang="en-US" sz="2000" b="1" dirty="0" smtClean="0">
                        <a:solidFill>
                          <a:schemeClr val="bg1">
                            <a:alpha val="99000"/>
                          </a:schemeClr>
                        </a:solidFill>
                      </a:endParaRPr>
                    </a:p>
                  </a:txBody>
                  <a:tcPr marT="60960" marB="60960" anchor="ctr"/>
                </a:tc>
              </a:tr>
              <a:tr h="731520">
                <a:tc>
                  <a:txBody>
                    <a:bodyPr/>
                    <a:lstStyle/>
                    <a:p>
                      <a:r>
                        <a:rPr lang="en-US" sz="2000" dirty="0" smtClean="0"/>
                        <a:t>Extra Small</a:t>
                      </a:r>
                      <a:endParaRPr lang="en-US" sz="2000" dirty="0">
                        <a:solidFill>
                          <a:schemeClr val="tx2">
                            <a:lumMod val="75000"/>
                            <a:alpha val="99000"/>
                          </a:schemeClr>
                        </a:solidFill>
                      </a:endParaRPr>
                    </a:p>
                  </a:txBody>
                  <a:tcPr marT="60960" marB="60960" anchor="ctr"/>
                </a:tc>
                <a:tc>
                  <a:txBody>
                    <a:bodyPr/>
                    <a:lstStyle/>
                    <a:p>
                      <a:r>
                        <a:rPr lang="en-US" sz="2000" dirty="0" smtClean="0"/>
                        <a:t>Shared</a:t>
                      </a:r>
                      <a:endParaRPr lang="en-US" sz="2000" dirty="0">
                        <a:solidFill>
                          <a:schemeClr val="tx2">
                            <a:lumMod val="75000"/>
                            <a:alpha val="99000"/>
                          </a:schemeClr>
                        </a:solidFill>
                      </a:endParaRPr>
                    </a:p>
                  </a:txBody>
                  <a:tcPr marT="60960" marB="60960" anchor="ctr"/>
                </a:tc>
                <a:tc>
                  <a:txBody>
                    <a:bodyPr/>
                    <a:lstStyle/>
                    <a:p>
                      <a:r>
                        <a:rPr lang="en-US" sz="2000" dirty="0" smtClean="0"/>
                        <a:t>768 MB</a:t>
                      </a:r>
                      <a:endParaRPr lang="en-US" sz="2000" dirty="0">
                        <a:solidFill>
                          <a:schemeClr val="tx2">
                            <a:lumMod val="75000"/>
                            <a:alpha val="99000"/>
                          </a:schemeClr>
                        </a:solidFill>
                      </a:endParaRPr>
                    </a:p>
                  </a:txBody>
                  <a:tcPr marT="60960" marB="60960" anchor="ct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000" dirty="0" smtClean="0"/>
                        <a:t>5</a:t>
                      </a:r>
                      <a:endParaRPr lang="en-US" sz="2000" dirty="0" smtClean="0">
                        <a:solidFill>
                          <a:schemeClr val="tx2">
                            <a:lumMod val="75000"/>
                            <a:alpha val="99000"/>
                          </a:schemeClr>
                        </a:solidFill>
                      </a:endParaRPr>
                    </a:p>
                  </a:txBody>
                  <a:tcPr marT="60960" marB="60960" anchor="ctr"/>
                </a:tc>
                <a:tc>
                  <a:txBody>
                    <a:bodyPr/>
                    <a:lstStyle/>
                    <a:p>
                      <a:r>
                        <a:rPr lang="en-US" sz="2000" dirty="0" smtClean="0"/>
                        <a:t>1</a:t>
                      </a:r>
                      <a:endParaRPr lang="en-US" sz="2000" dirty="0">
                        <a:solidFill>
                          <a:schemeClr val="tx2">
                            <a:lumMod val="75000"/>
                            <a:alpha val="99000"/>
                          </a:schemeClr>
                        </a:solidFill>
                      </a:endParaRPr>
                    </a:p>
                  </a:txBody>
                  <a:tcPr marT="60960" marB="60960" anchor="ctr"/>
                </a:tc>
              </a:tr>
              <a:tr h="643467">
                <a:tc>
                  <a:txBody>
                    <a:bodyPr/>
                    <a:lstStyle/>
                    <a:p>
                      <a:r>
                        <a:rPr lang="en-US" sz="2000" dirty="0" smtClean="0"/>
                        <a:t>Small</a:t>
                      </a:r>
                      <a:endParaRPr lang="en-US" sz="2000" dirty="0">
                        <a:solidFill>
                          <a:schemeClr val="tx2">
                            <a:lumMod val="75000"/>
                            <a:alpha val="99000"/>
                          </a:schemeClr>
                        </a:solidFill>
                      </a:endParaRPr>
                    </a:p>
                  </a:txBody>
                  <a:tcPr marT="60960" marB="60960" anchor="ctr"/>
                </a:tc>
                <a:tc>
                  <a:txBody>
                    <a:bodyPr/>
                    <a:lstStyle/>
                    <a:p>
                      <a:r>
                        <a:rPr lang="en-US" sz="2000" dirty="0" smtClean="0"/>
                        <a:t>1</a:t>
                      </a:r>
                      <a:endParaRPr lang="en-US" sz="2000" dirty="0">
                        <a:solidFill>
                          <a:schemeClr val="tx2">
                            <a:lumMod val="75000"/>
                            <a:alpha val="99000"/>
                          </a:schemeClr>
                        </a:solidFill>
                      </a:endParaRPr>
                    </a:p>
                  </a:txBody>
                  <a:tcPr marT="60960" marB="60960" anchor="ctr"/>
                </a:tc>
                <a:tc>
                  <a:txBody>
                    <a:bodyPr/>
                    <a:lstStyle/>
                    <a:p>
                      <a:r>
                        <a:rPr lang="en-US" sz="2000" dirty="0" smtClean="0"/>
                        <a:t>1.75</a:t>
                      </a:r>
                      <a:r>
                        <a:rPr lang="en-US" sz="2000" baseline="0" dirty="0" smtClean="0"/>
                        <a:t> GB</a:t>
                      </a:r>
                      <a:endParaRPr lang="en-US" sz="2000" dirty="0">
                        <a:solidFill>
                          <a:schemeClr val="tx2">
                            <a:lumMod val="75000"/>
                            <a:alpha val="99000"/>
                          </a:schemeClr>
                        </a:solidFill>
                      </a:endParaRPr>
                    </a:p>
                  </a:txBody>
                  <a:tcPr marT="60960" marB="60960" anchor="ctr"/>
                </a:tc>
                <a:tc>
                  <a:txBody>
                    <a:bodyPr/>
                    <a:lstStyle/>
                    <a:p>
                      <a:r>
                        <a:rPr lang="en-US" sz="2000" dirty="0" smtClean="0"/>
                        <a:t>100</a:t>
                      </a:r>
                      <a:endParaRPr lang="en-US" sz="2000" dirty="0">
                        <a:solidFill>
                          <a:schemeClr val="tx2">
                            <a:lumMod val="75000"/>
                            <a:alpha val="99000"/>
                          </a:schemeClr>
                        </a:solidFill>
                      </a:endParaRPr>
                    </a:p>
                  </a:txBody>
                  <a:tcPr marT="60960" marB="60960" anchor="ctr"/>
                </a:tc>
                <a:tc>
                  <a:txBody>
                    <a:bodyPr/>
                    <a:lstStyle/>
                    <a:p>
                      <a:r>
                        <a:rPr lang="en-US" sz="2000" dirty="0" smtClean="0"/>
                        <a:t>2</a:t>
                      </a:r>
                      <a:endParaRPr lang="en-US" sz="2000" dirty="0">
                        <a:solidFill>
                          <a:schemeClr val="tx2">
                            <a:lumMod val="75000"/>
                            <a:alpha val="99000"/>
                          </a:schemeClr>
                        </a:solidFill>
                      </a:endParaRPr>
                    </a:p>
                  </a:txBody>
                  <a:tcPr marT="60960" marB="60960" anchor="ctr"/>
                </a:tc>
              </a:tr>
              <a:tr h="643467">
                <a:tc>
                  <a:txBody>
                    <a:bodyPr/>
                    <a:lstStyle/>
                    <a:p>
                      <a:r>
                        <a:rPr lang="en-US" sz="2000" dirty="0" smtClean="0"/>
                        <a:t>Medium</a:t>
                      </a:r>
                      <a:endParaRPr lang="en-US" sz="2000" dirty="0">
                        <a:solidFill>
                          <a:schemeClr val="tx2">
                            <a:lumMod val="75000"/>
                            <a:alpha val="99000"/>
                          </a:schemeClr>
                        </a:solidFill>
                      </a:endParaRPr>
                    </a:p>
                  </a:txBody>
                  <a:tcPr marT="60960" marB="60960" anchor="ctr"/>
                </a:tc>
                <a:tc>
                  <a:txBody>
                    <a:bodyPr/>
                    <a:lstStyle/>
                    <a:p>
                      <a:r>
                        <a:rPr lang="en-US" sz="2000" dirty="0" smtClean="0"/>
                        <a:t>2</a:t>
                      </a:r>
                      <a:endParaRPr lang="en-US" sz="2000" dirty="0">
                        <a:solidFill>
                          <a:schemeClr val="tx2">
                            <a:lumMod val="75000"/>
                            <a:alpha val="99000"/>
                          </a:schemeClr>
                        </a:solidFill>
                      </a:endParaRPr>
                    </a:p>
                  </a:txBody>
                  <a:tcPr marT="60960" marB="60960" anchor="ctr"/>
                </a:tc>
                <a:tc>
                  <a:txBody>
                    <a:bodyPr/>
                    <a:lstStyle/>
                    <a:p>
                      <a:r>
                        <a:rPr lang="en-US" sz="2000" dirty="0" smtClean="0"/>
                        <a:t>3.5 GB</a:t>
                      </a:r>
                      <a:endParaRPr lang="en-US" sz="2000" dirty="0">
                        <a:solidFill>
                          <a:schemeClr val="tx2">
                            <a:lumMod val="75000"/>
                            <a:alpha val="99000"/>
                          </a:schemeClr>
                        </a:solidFill>
                      </a:endParaRPr>
                    </a:p>
                  </a:txBody>
                  <a:tcPr marT="60960" marB="60960" anchor="ctr"/>
                </a:tc>
                <a:tc>
                  <a:txBody>
                    <a:bodyPr/>
                    <a:lstStyle/>
                    <a:p>
                      <a:r>
                        <a:rPr lang="en-US" sz="2000" dirty="0" smtClean="0"/>
                        <a:t>200</a:t>
                      </a:r>
                      <a:endParaRPr lang="en-US" sz="2000" dirty="0">
                        <a:solidFill>
                          <a:schemeClr val="tx2">
                            <a:lumMod val="75000"/>
                            <a:alpha val="99000"/>
                          </a:schemeClr>
                        </a:solidFill>
                      </a:endParaRPr>
                    </a:p>
                  </a:txBody>
                  <a:tcPr marT="60960" marB="60960" anchor="ctr"/>
                </a:tc>
                <a:tc>
                  <a:txBody>
                    <a:bodyPr/>
                    <a:lstStyle/>
                    <a:p>
                      <a:r>
                        <a:rPr lang="en-US" sz="2000" dirty="0" smtClean="0"/>
                        <a:t>4</a:t>
                      </a:r>
                      <a:endParaRPr lang="en-US" sz="2000" dirty="0">
                        <a:solidFill>
                          <a:schemeClr val="tx2">
                            <a:lumMod val="75000"/>
                            <a:alpha val="99000"/>
                          </a:schemeClr>
                        </a:solidFill>
                      </a:endParaRPr>
                    </a:p>
                  </a:txBody>
                  <a:tcPr marT="60960" marB="60960" anchor="ctr"/>
                </a:tc>
              </a:tr>
              <a:tr h="643467">
                <a:tc>
                  <a:txBody>
                    <a:bodyPr/>
                    <a:lstStyle/>
                    <a:p>
                      <a:r>
                        <a:rPr lang="en-US" sz="2000" dirty="0" smtClean="0"/>
                        <a:t>Large</a:t>
                      </a:r>
                      <a:endParaRPr lang="en-US" sz="2000" dirty="0">
                        <a:solidFill>
                          <a:schemeClr val="tx2">
                            <a:lumMod val="75000"/>
                            <a:alpha val="99000"/>
                          </a:schemeClr>
                        </a:solidFill>
                      </a:endParaRPr>
                    </a:p>
                  </a:txBody>
                  <a:tcPr marT="60960" marB="60960" anchor="ctr"/>
                </a:tc>
                <a:tc>
                  <a:txBody>
                    <a:bodyPr/>
                    <a:lstStyle/>
                    <a:p>
                      <a:r>
                        <a:rPr lang="en-US" sz="2000" dirty="0" smtClean="0"/>
                        <a:t>4</a:t>
                      </a:r>
                      <a:endParaRPr lang="en-US" sz="2000" dirty="0">
                        <a:solidFill>
                          <a:schemeClr val="tx2">
                            <a:lumMod val="75000"/>
                            <a:alpha val="99000"/>
                          </a:schemeClr>
                        </a:solidFill>
                      </a:endParaRPr>
                    </a:p>
                  </a:txBody>
                  <a:tcPr marT="60960" marB="60960" anchor="ctr"/>
                </a:tc>
                <a:tc>
                  <a:txBody>
                    <a:bodyPr/>
                    <a:lstStyle/>
                    <a:p>
                      <a:r>
                        <a:rPr lang="en-US" sz="2000" dirty="0" smtClean="0"/>
                        <a:t>7 GB</a:t>
                      </a:r>
                      <a:endParaRPr lang="en-US" sz="2000" dirty="0">
                        <a:solidFill>
                          <a:schemeClr val="tx2">
                            <a:lumMod val="75000"/>
                            <a:alpha val="99000"/>
                          </a:schemeClr>
                        </a:solidFill>
                      </a:endParaRPr>
                    </a:p>
                  </a:txBody>
                  <a:tcPr marT="60960" marB="60960" anchor="ctr"/>
                </a:tc>
                <a:tc>
                  <a:txBody>
                    <a:bodyPr/>
                    <a:lstStyle/>
                    <a:p>
                      <a:r>
                        <a:rPr lang="en-US" sz="2000" dirty="0" smtClean="0"/>
                        <a:t>400</a:t>
                      </a:r>
                      <a:endParaRPr lang="en-US" sz="2000" dirty="0">
                        <a:solidFill>
                          <a:schemeClr val="tx2">
                            <a:lumMod val="75000"/>
                            <a:alpha val="99000"/>
                          </a:schemeClr>
                        </a:solidFill>
                      </a:endParaRPr>
                    </a:p>
                  </a:txBody>
                  <a:tcPr marT="60960" marB="60960" anchor="ctr"/>
                </a:tc>
                <a:tc>
                  <a:txBody>
                    <a:bodyPr/>
                    <a:lstStyle/>
                    <a:p>
                      <a:r>
                        <a:rPr lang="en-US" sz="2000" dirty="0" smtClean="0"/>
                        <a:t>8</a:t>
                      </a:r>
                      <a:endParaRPr lang="en-US" sz="2000" dirty="0">
                        <a:solidFill>
                          <a:schemeClr val="tx2">
                            <a:lumMod val="75000"/>
                            <a:alpha val="99000"/>
                          </a:schemeClr>
                        </a:solidFill>
                      </a:endParaRPr>
                    </a:p>
                  </a:txBody>
                  <a:tcPr marT="60960" marB="60960" anchor="ctr"/>
                </a:tc>
              </a:tr>
              <a:tr h="731520">
                <a:tc>
                  <a:txBody>
                    <a:bodyPr/>
                    <a:lstStyle/>
                    <a:p>
                      <a:r>
                        <a:rPr lang="en-US" sz="2000" dirty="0" smtClean="0"/>
                        <a:t>Extra Large</a:t>
                      </a:r>
                      <a:endParaRPr lang="en-US" sz="2000" dirty="0">
                        <a:solidFill>
                          <a:schemeClr val="tx2">
                            <a:lumMod val="75000"/>
                            <a:alpha val="99000"/>
                          </a:schemeClr>
                        </a:solidFill>
                      </a:endParaRPr>
                    </a:p>
                  </a:txBody>
                  <a:tcPr marT="60960" marB="60960" anchor="ctr"/>
                </a:tc>
                <a:tc>
                  <a:txBody>
                    <a:bodyPr/>
                    <a:lstStyle/>
                    <a:p>
                      <a:r>
                        <a:rPr lang="en-US" sz="2000" dirty="0" smtClean="0"/>
                        <a:t>8</a:t>
                      </a:r>
                      <a:endParaRPr lang="en-US" sz="2000" dirty="0">
                        <a:solidFill>
                          <a:schemeClr val="tx2">
                            <a:lumMod val="75000"/>
                            <a:alpha val="99000"/>
                          </a:schemeClr>
                        </a:solidFill>
                      </a:endParaRPr>
                    </a:p>
                  </a:txBody>
                  <a:tcPr marT="60960" marB="60960" anchor="ctr"/>
                </a:tc>
                <a:tc>
                  <a:txBody>
                    <a:bodyPr/>
                    <a:lstStyle/>
                    <a:p>
                      <a:r>
                        <a:rPr lang="en-US" sz="2000" dirty="0" smtClean="0"/>
                        <a:t>14 GB</a:t>
                      </a:r>
                      <a:endParaRPr lang="en-US" sz="2000" dirty="0">
                        <a:solidFill>
                          <a:schemeClr val="tx2">
                            <a:lumMod val="75000"/>
                            <a:alpha val="99000"/>
                          </a:schemeClr>
                        </a:solidFill>
                      </a:endParaRPr>
                    </a:p>
                  </a:txBody>
                  <a:tcPr marT="60960" marB="60960" anchor="ctr"/>
                </a:tc>
                <a:tc>
                  <a:txBody>
                    <a:bodyPr/>
                    <a:lstStyle/>
                    <a:p>
                      <a:r>
                        <a:rPr lang="en-US" sz="2000" dirty="0" smtClean="0"/>
                        <a:t>800</a:t>
                      </a:r>
                      <a:endParaRPr lang="en-US" sz="2000" dirty="0">
                        <a:solidFill>
                          <a:schemeClr val="tx2">
                            <a:lumMod val="75000"/>
                            <a:alpha val="99000"/>
                          </a:schemeClr>
                        </a:solidFill>
                      </a:endParaRPr>
                    </a:p>
                  </a:txBody>
                  <a:tcPr marT="60960" marB="60960" anchor="ctr"/>
                </a:tc>
                <a:tc>
                  <a:txBody>
                    <a:bodyPr/>
                    <a:lstStyle/>
                    <a:p>
                      <a:r>
                        <a:rPr lang="en-US" sz="2000" dirty="0" smtClean="0"/>
                        <a:t>16</a:t>
                      </a:r>
                      <a:endParaRPr lang="en-US" sz="2000" dirty="0">
                        <a:solidFill>
                          <a:schemeClr val="tx2">
                            <a:lumMod val="75000"/>
                            <a:alpha val="99000"/>
                          </a:schemeClr>
                        </a:solidFill>
                      </a:endParaRPr>
                    </a:p>
                  </a:txBody>
                  <a:tcPr marT="60960" marB="60960" anchor="ctr"/>
                </a:tc>
              </a:tr>
            </a:tbl>
          </a:graphicData>
        </a:graphic>
      </p:graphicFrame>
      <p:grpSp>
        <p:nvGrpSpPr>
          <p:cNvPr id="9" name="Group 8"/>
          <p:cNvGrpSpPr/>
          <p:nvPr/>
        </p:nvGrpSpPr>
        <p:grpSpPr>
          <a:xfrm>
            <a:off x="513683" y="2049517"/>
            <a:ext cx="8010202" cy="3436882"/>
            <a:chOff x="513683" y="2049517"/>
            <a:chExt cx="8010202" cy="3436882"/>
          </a:xfrm>
        </p:grpSpPr>
        <p:sp>
          <p:nvSpPr>
            <p:cNvPr id="8" name="Rectangle 7"/>
            <p:cNvSpPr/>
            <p:nvPr/>
          </p:nvSpPr>
          <p:spPr bwMode="auto">
            <a:xfrm>
              <a:off x="513683" y="2049517"/>
              <a:ext cx="8010202" cy="1340069"/>
            </a:xfrm>
            <a:prstGeom prst="rect">
              <a:avLst/>
            </a:prstGeom>
            <a:solidFill>
              <a:srgbClr val="595959">
                <a:alpha val="6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 name="Down Arrow 4"/>
            <p:cNvSpPr/>
            <p:nvPr/>
          </p:nvSpPr>
          <p:spPr bwMode="auto">
            <a:xfrm>
              <a:off x="7750629" y="3645888"/>
              <a:ext cx="725214" cy="1840511"/>
            </a:xfrm>
            <a:prstGeom prst="down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9973" y="3505200"/>
            <a:ext cx="822427" cy="747661"/>
          </a:xfrm>
          <a:prstGeom prst="rect">
            <a:avLst/>
          </a:prstGeom>
        </p:spPr>
      </p:pic>
    </p:spTree>
    <p:extLst>
      <p:ext uri="{BB962C8B-B14F-4D97-AF65-F5344CB8AC3E}">
        <p14:creationId xmlns:p14="http://schemas.microsoft.com/office/powerpoint/2010/main" val="68381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1"/>
            <a:ext cx="7306763" cy="588623"/>
          </a:xfrm>
        </p:spPr>
        <p:txBody>
          <a:bodyPr>
            <a:normAutofit fontScale="90000"/>
          </a:bodyPr>
          <a:lstStyle/>
          <a:p>
            <a:r>
              <a:rPr lang="en-US" sz="3600" dirty="0">
                <a:latin typeface="Segoe" pitchFamily="34" charset="0"/>
              </a:rPr>
              <a:t>Deploying to Virtual Machines</a:t>
            </a:r>
          </a:p>
        </p:txBody>
      </p:sp>
      <p:sp>
        <p:nvSpPr>
          <p:cNvPr id="3" name="Text Placeholder 2"/>
          <p:cNvSpPr>
            <a:spLocks noGrp="1"/>
          </p:cNvSpPr>
          <p:nvPr>
            <p:ph type="body" sz="quarter" idx="10"/>
          </p:nvPr>
        </p:nvSpPr>
        <p:spPr>
          <a:xfrm>
            <a:off x="389437" y="1290141"/>
            <a:ext cx="8363938" cy="5450210"/>
          </a:xfrm>
        </p:spPr>
        <p:txBody>
          <a:bodyPr>
            <a:normAutofit/>
          </a:bodyPr>
          <a:lstStyle/>
          <a:p>
            <a:pPr marL="346058" lvl="1" indent="-346058"/>
            <a:r>
              <a:rPr lang="en-US" sz="2400" dirty="0"/>
              <a:t>Compared to worker </a:t>
            </a:r>
            <a:r>
              <a:rPr lang="en-US" sz="2400" dirty="0" smtClean="0"/>
              <a:t>role (PaaS), </a:t>
            </a:r>
            <a:r>
              <a:rPr lang="en-US" sz="2400" dirty="0"/>
              <a:t>VM-based</a:t>
            </a:r>
            <a:br>
              <a:rPr lang="en-US" sz="2400" dirty="0"/>
            </a:br>
            <a:r>
              <a:rPr lang="en-US" sz="2400" dirty="0" smtClean="0"/>
              <a:t>clusters </a:t>
            </a:r>
            <a:r>
              <a:rPr lang="en-US" sz="2400" dirty="0"/>
              <a:t>offer </a:t>
            </a:r>
            <a:r>
              <a:rPr lang="en-US" sz="2400" i="1" dirty="0"/>
              <a:t>more control</a:t>
            </a:r>
            <a:r>
              <a:rPr lang="en-US" sz="2400" dirty="0"/>
              <a:t>, as</a:t>
            </a:r>
            <a:br>
              <a:rPr lang="en-US" sz="2400" dirty="0"/>
            </a:br>
            <a:r>
              <a:rPr lang="en-US" sz="2400" dirty="0"/>
              <a:t>well as </a:t>
            </a:r>
            <a:r>
              <a:rPr lang="en-US" sz="2400" i="1" dirty="0"/>
              <a:t>more responsibility</a:t>
            </a:r>
          </a:p>
          <a:p>
            <a:pPr marL="346058" lvl="1" indent="-346058"/>
            <a:endParaRPr lang="en-US" sz="2400" dirty="0"/>
          </a:p>
          <a:p>
            <a:pPr marL="346058" lvl="1" indent="-346058"/>
            <a:r>
              <a:rPr lang="en-US" sz="2400" dirty="0" smtClean="0"/>
              <a:t>Create new Virtual Machine – Windows 2012</a:t>
            </a:r>
          </a:p>
          <a:p>
            <a:pPr marL="346058" lvl="1" indent="-346058"/>
            <a:r>
              <a:rPr lang="en-US" sz="2400" dirty="0" smtClean="0"/>
              <a:t>Start or install a Browser</a:t>
            </a:r>
          </a:p>
          <a:p>
            <a:pPr marL="346058" lvl="1" indent="-346058"/>
            <a:r>
              <a:rPr lang="en-US" sz="2400" dirty="0" smtClean="0"/>
              <a:t>Download CouchDB</a:t>
            </a:r>
          </a:p>
          <a:p>
            <a:pPr marL="346058" lvl="1" indent="-346058"/>
            <a:r>
              <a:rPr lang="en-US" sz="2400" dirty="0" smtClean="0"/>
              <a:t>Run the Installer and Launch</a:t>
            </a:r>
          </a:p>
          <a:p>
            <a:pPr marL="346058" lvl="1" indent="-346058"/>
            <a:r>
              <a:rPr lang="en-US" sz="2400" dirty="0" smtClean="0"/>
              <a:t>Start Futon to verify install</a:t>
            </a:r>
          </a:p>
          <a:p>
            <a:pPr marL="346058" lvl="1" indent="-346058"/>
            <a:r>
              <a:rPr lang="en-US" sz="2400" dirty="0"/>
              <a:t>Also </a:t>
            </a:r>
            <a:r>
              <a:rPr lang="en-US" sz="2400" dirty="0" smtClean="0"/>
              <a:t>available: Install Scripts Windows Azure 2008 Images:</a:t>
            </a:r>
          </a:p>
          <a:p>
            <a:pPr marL="746108" lvl="2" indent="-346058"/>
            <a:r>
              <a:rPr lang="en-US" sz="2000" dirty="0" smtClean="0">
                <a:hlinkClick r:id="rId2"/>
              </a:rPr>
              <a:t>http</a:t>
            </a:r>
            <a:r>
              <a:rPr lang="en-US" sz="2000" dirty="0">
                <a:hlinkClick r:id="rId2"/>
              </a:rPr>
              <a:t>://ossonazure.interoperabilitybridges.com/articles/couchdb-installer-for-windows-azure</a:t>
            </a:r>
            <a:endParaRPr lang="en-US" sz="2000" dirty="0"/>
          </a:p>
          <a:p>
            <a:pPr marL="630206" lvl="2" indent="-346058"/>
            <a:endParaRPr lang="en-US" sz="2000" dirty="0"/>
          </a:p>
        </p:txBody>
      </p:sp>
      <p:pic>
        <p:nvPicPr>
          <p:cNvPr id="6" name="Virtual machines"/>
          <p:cNvPicPr>
            <a:picLocks/>
          </p:cNvPicPr>
          <p:nvPr/>
        </p:nvPicPr>
        <p:blipFill>
          <a:blip r:embed="rId3" cstate="print">
            <a:duotone>
              <a:prstClr val="black"/>
              <a:schemeClr val="tx1">
                <a:lumMod val="5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143750" y="357930"/>
            <a:ext cx="1672486" cy="2080470"/>
          </a:xfrm>
          <a:prstGeom prst="rect">
            <a:avLst/>
          </a:prstGeom>
        </p:spPr>
      </p:pic>
    </p:spTree>
    <p:extLst>
      <p:ext uri="{BB962C8B-B14F-4D97-AF65-F5344CB8AC3E}">
        <p14:creationId xmlns:p14="http://schemas.microsoft.com/office/powerpoint/2010/main" val="74049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800" y="2362199"/>
            <a:ext cx="8153400" cy="4382453"/>
          </a:xfrm>
          <a:prstGeom prst="rect">
            <a:avLst/>
          </a:prstGeom>
        </p:spPr>
      </p:pic>
      <p:sp>
        <p:nvSpPr>
          <p:cNvPr id="2" name="Title 1"/>
          <p:cNvSpPr>
            <a:spLocks noGrp="1"/>
          </p:cNvSpPr>
          <p:nvPr>
            <p:ph type="title"/>
          </p:nvPr>
        </p:nvSpPr>
        <p:spPr>
          <a:xfrm>
            <a:off x="389437" y="228601"/>
            <a:ext cx="7306763" cy="588623"/>
          </a:xfrm>
        </p:spPr>
        <p:txBody>
          <a:bodyPr>
            <a:normAutofit fontScale="90000"/>
          </a:bodyPr>
          <a:lstStyle/>
          <a:p>
            <a:r>
              <a:rPr lang="en-US" sz="3600" dirty="0" smtClean="0">
                <a:latin typeface="Segoe" pitchFamily="34" charset="0"/>
              </a:rPr>
              <a:t>VM Depot</a:t>
            </a:r>
            <a:endParaRPr lang="en-US" sz="3600" dirty="0">
              <a:latin typeface="Segoe" pitchFamily="34" charset="0"/>
            </a:endParaRPr>
          </a:p>
        </p:txBody>
      </p:sp>
      <p:sp>
        <p:nvSpPr>
          <p:cNvPr id="3" name="Text Placeholder 2"/>
          <p:cNvSpPr>
            <a:spLocks noGrp="1"/>
          </p:cNvSpPr>
          <p:nvPr>
            <p:ph type="body" sz="quarter" idx="10"/>
          </p:nvPr>
        </p:nvSpPr>
        <p:spPr>
          <a:xfrm>
            <a:off x="389437" y="914400"/>
            <a:ext cx="7840163" cy="5450210"/>
          </a:xfrm>
        </p:spPr>
        <p:txBody>
          <a:bodyPr>
            <a:normAutofit/>
          </a:bodyPr>
          <a:lstStyle/>
          <a:p>
            <a:pPr marL="0" lvl="1" indent="0">
              <a:buNone/>
            </a:pPr>
            <a:r>
              <a:rPr lang="en-US" sz="2400" dirty="0">
                <a:hlinkClick r:id="rId3"/>
              </a:rPr>
              <a:t>http://</a:t>
            </a:r>
            <a:r>
              <a:rPr lang="en-US" sz="2400" dirty="0" smtClean="0">
                <a:hlinkClick r:id="rId3"/>
              </a:rPr>
              <a:t>vmdepot.msopentech.com</a:t>
            </a:r>
            <a:endParaRPr lang="en-US" sz="2400" dirty="0" smtClean="0"/>
          </a:p>
          <a:p>
            <a:pPr marL="346058" lvl="1" indent="-346058"/>
            <a:r>
              <a:rPr lang="en-US" sz="2400" b="1" dirty="0" smtClean="0"/>
              <a:t>Call </a:t>
            </a:r>
            <a:r>
              <a:rPr lang="en-US" sz="2400" b="1" dirty="0"/>
              <a:t>to action: </a:t>
            </a:r>
            <a:r>
              <a:rPr lang="en-US" sz="2400" dirty="0" smtClean="0"/>
              <a:t>Developers </a:t>
            </a:r>
            <a:r>
              <a:rPr lang="en-US" sz="2400" dirty="0"/>
              <a:t>can use VM Depot to reach new audiences!</a:t>
            </a:r>
          </a:p>
          <a:p>
            <a:pPr marL="346058" lvl="1" indent="-346058"/>
            <a:endParaRPr lang="en-US" sz="2000" dirty="0" smtClean="0"/>
          </a:p>
          <a:p>
            <a:pPr marL="0" lvl="1" indent="0">
              <a:buNone/>
            </a:pPr>
            <a:endParaRPr lang="en-US" sz="2400" dirty="0"/>
          </a:p>
        </p:txBody>
      </p:sp>
    </p:spTree>
    <p:extLst>
      <p:ext uri="{BB962C8B-B14F-4D97-AF65-F5344CB8AC3E}">
        <p14:creationId xmlns:p14="http://schemas.microsoft.com/office/powerpoint/2010/main" val="385945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 t="1913" r="372"/>
          <a:stretch/>
        </p:blipFill>
        <p:spPr bwMode="auto">
          <a:xfrm>
            <a:off x="4442779" y="1371606"/>
            <a:ext cx="3376918" cy="321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0"/>
          </p:nvPr>
        </p:nvSpPr>
        <p:spPr>
          <a:xfrm>
            <a:off x="376865" y="1672046"/>
            <a:ext cx="8363938" cy="4272965"/>
          </a:xfrm>
        </p:spPr>
        <p:txBody>
          <a:bodyPr>
            <a:normAutofit lnSpcReduction="10000"/>
          </a:bodyPr>
          <a:lstStyle/>
          <a:p>
            <a:r>
              <a:rPr lang="en-US" sz="2400" dirty="0"/>
              <a:t>Open-source SDKs for</a:t>
            </a:r>
            <a:br>
              <a:rPr lang="en-US" sz="2400" dirty="0"/>
            </a:br>
            <a:r>
              <a:rPr lang="en-US" sz="2400" dirty="0"/>
              <a:t>popular programming</a:t>
            </a:r>
            <a:br>
              <a:rPr lang="en-US" sz="2400" dirty="0"/>
            </a:br>
            <a:r>
              <a:rPr lang="en-US" sz="2400" dirty="0"/>
              <a:t>languages, to get you</a:t>
            </a:r>
            <a:br>
              <a:rPr lang="en-US" sz="2400" dirty="0"/>
            </a:br>
            <a:r>
              <a:rPr lang="en-US" sz="2400" dirty="0"/>
              <a:t>up and running quickly</a:t>
            </a:r>
          </a:p>
          <a:p>
            <a:endParaRPr lang="en-US" sz="2400" dirty="0"/>
          </a:p>
          <a:p>
            <a:r>
              <a:rPr lang="en-US" sz="2400" dirty="0"/>
              <a:t>Choice of popular IDEs</a:t>
            </a:r>
            <a:br>
              <a:rPr lang="en-US" sz="2400" dirty="0"/>
            </a:br>
            <a:r>
              <a:rPr lang="en-US" sz="2400" dirty="0"/>
              <a:t>such as Visual Studio</a:t>
            </a:r>
            <a:br>
              <a:rPr lang="en-US" sz="2400" dirty="0"/>
            </a:br>
            <a:r>
              <a:rPr lang="en-US" sz="2400" dirty="0"/>
              <a:t>and Eclipse</a:t>
            </a:r>
          </a:p>
          <a:p>
            <a:endParaRPr lang="en-US" sz="2400" dirty="0"/>
          </a:p>
          <a:p>
            <a:r>
              <a:rPr lang="en-US" sz="2400" dirty="0"/>
              <a:t>Consistent REST protocols and APIs across Windows Azure services</a:t>
            </a:r>
          </a:p>
        </p:txBody>
      </p:sp>
      <p:sp>
        <p:nvSpPr>
          <p:cNvPr id="4" name="Rectangle 3"/>
          <p:cNvSpPr/>
          <p:nvPr/>
        </p:nvSpPr>
        <p:spPr>
          <a:xfrm>
            <a:off x="646388" y="6022468"/>
            <a:ext cx="7851227" cy="461661"/>
          </a:xfrm>
          <a:prstGeom prst="rect">
            <a:avLst/>
          </a:prstGeom>
        </p:spPr>
        <p:txBody>
          <a:bodyPr wrap="square" lIns="91435" tIns="45718" rIns="91435" bIns="45718">
            <a:spAutoFit/>
          </a:bodyPr>
          <a:lstStyle/>
          <a:p>
            <a:pPr algn="ctr"/>
            <a:r>
              <a:rPr lang="en-US" sz="2400" dirty="0">
                <a:latin typeface="Segoe" pitchFamily="34" charset="0"/>
                <a:hlinkClick r:id="rId3"/>
              </a:rPr>
              <a:t>http://www.windowsazure.com/en-us/develop/overview/</a:t>
            </a:r>
            <a:r>
              <a:rPr lang="en-US" sz="2400" dirty="0">
                <a:latin typeface="Segoe" pitchFamily="34" charset="0"/>
              </a:rPr>
              <a:t> </a:t>
            </a:r>
            <a:endParaRPr lang="en-US" sz="2400" dirty="0"/>
          </a:p>
        </p:txBody>
      </p:sp>
      <p:sp>
        <p:nvSpPr>
          <p:cNvPr id="2" name="Title 1"/>
          <p:cNvSpPr>
            <a:spLocks noGrp="1"/>
          </p:cNvSpPr>
          <p:nvPr>
            <p:ph type="title"/>
          </p:nvPr>
        </p:nvSpPr>
        <p:spPr>
          <a:xfrm>
            <a:off x="389437" y="228601"/>
            <a:ext cx="8363938" cy="727123"/>
          </a:xfrm>
        </p:spPr>
        <p:txBody>
          <a:bodyPr>
            <a:normAutofit fontScale="90000"/>
          </a:bodyPr>
          <a:lstStyle/>
          <a:p>
            <a:r>
              <a:rPr lang="en-US" dirty="0">
                <a:latin typeface="Segoe" pitchFamily="34" charset="0"/>
              </a:rPr>
              <a:t>Windows Azure Developer Center</a:t>
            </a:r>
          </a:p>
        </p:txBody>
      </p:sp>
      <p:grpSp>
        <p:nvGrpSpPr>
          <p:cNvPr id="9" name="Group 8"/>
          <p:cNvGrpSpPr/>
          <p:nvPr/>
        </p:nvGrpSpPr>
        <p:grpSpPr>
          <a:xfrm>
            <a:off x="5801544" y="1598086"/>
            <a:ext cx="2011680" cy="2989685"/>
            <a:chOff x="5801544" y="1598085"/>
            <a:chExt cx="2011680" cy="2989685"/>
          </a:xfrm>
        </p:grpSpPr>
        <p:sp>
          <p:nvSpPr>
            <p:cNvPr id="8" name="Rectangle 7"/>
            <p:cNvSpPr/>
            <p:nvPr/>
          </p:nvSpPr>
          <p:spPr bwMode="auto">
            <a:xfrm>
              <a:off x="5801544" y="1598085"/>
              <a:ext cx="2011680" cy="29896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53" fontAlgn="base">
                <a:spcBef>
                  <a:spcPct val="0"/>
                </a:spcBef>
                <a:spcAft>
                  <a:spcPct val="0"/>
                </a:spcAft>
              </a:pPr>
              <a:endParaRPr lang="en-US" spc="-50"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TextBox 6"/>
            <p:cNvSpPr txBox="1"/>
            <p:nvPr/>
          </p:nvSpPr>
          <p:spPr>
            <a:xfrm>
              <a:off x="5881190" y="1655393"/>
              <a:ext cx="1107547" cy="184666"/>
            </a:xfrm>
            <a:prstGeom prst="rect">
              <a:avLst/>
            </a:prstGeom>
            <a:noFill/>
          </p:spPr>
          <p:txBody>
            <a:bodyPr wrap="none" lIns="0" tIns="0" rIns="0" bIns="0" rtlCol="0">
              <a:spAutoFit/>
            </a:bodyPr>
            <a:lstStyle/>
            <a:p>
              <a:r>
                <a:rPr lang="en-US" sz="1200"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CouchDB </a:t>
              </a:r>
              <a:r>
                <a:rPr lang="en-US" sz="1200"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drivers:</a:t>
              </a:r>
            </a:p>
          </p:txBody>
        </p:sp>
        <p:sp>
          <p:nvSpPr>
            <p:cNvPr id="11" name="Rectangle 10">
              <a:hlinkClick r:id="rId4"/>
            </p:cNvPr>
            <p:cNvSpPr/>
            <p:nvPr/>
          </p:nvSpPr>
          <p:spPr bwMode="auto">
            <a:xfrm>
              <a:off x="5881190" y="2053142"/>
              <a:ext cx="1828800" cy="343975"/>
            </a:xfrm>
            <a:prstGeom prst="rect">
              <a:avLst/>
            </a:prstGeom>
            <a:solidFill>
              <a:srgbClr val="48A9FA"/>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.NET driver</a:t>
              </a:r>
            </a:p>
          </p:txBody>
        </p:sp>
        <p:sp>
          <p:nvSpPr>
            <p:cNvPr id="12" name="Rectangle 11">
              <a:hlinkClick r:id="rId5"/>
            </p:cNvPr>
            <p:cNvSpPr/>
            <p:nvPr/>
          </p:nvSpPr>
          <p:spPr bwMode="auto">
            <a:xfrm>
              <a:off x="5881190" y="2478660"/>
              <a:ext cx="1828800" cy="343975"/>
            </a:xfrm>
            <a:prstGeom prst="rect">
              <a:avLst/>
            </a:prstGeom>
            <a:solidFill>
              <a:schemeClr val="accent2"/>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Node.js driver</a:t>
              </a:r>
            </a:p>
          </p:txBody>
        </p:sp>
        <p:sp>
          <p:nvSpPr>
            <p:cNvPr id="13" name="Rectangle 12">
              <a:hlinkClick r:id="rId6"/>
            </p:cNvPr>
            <p:cNvSpPr/>
            <p:nvPr/>
          </p:nvSpPr>
          <p:spPr bwMode="auto">
            <a:xfrm>
              <a:off x="5881190" y="2904178"/>
              <a:ext cx="1828800" cy="343975"/>
            </a:xfrm>
            <a:prstGeom prst="rect">
              <a:avLst/>
            </a:prstGeom>
            <a:solidFill>
              <a:srgbClr val="A889C1"/>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Java driver</a:t>
              </a:r>
            </a:p>
          </p:txBody>
        </p:sp>
        <p:sp>
          <p:nvSpPr>
            <p:cNvPr id="14" name="Rectangle 13">
              <a:hlinkClick r:id="rId7"/>
            </p:cNvPr>
            <p:cNvSpPr/>
            <p:nvPr/>
          </p:nvSpPr>
          <p:spPr bwMode="auto">
            <a:xfrm>
              <a:off x="5881190" y="3329696"/>
              <a:ext cx="1828800" cy="343975"/>
            </a:xfrm>
            <a:prstGeom prst="rect">
              <a:avLst/>
            </a:prstGeom>
            <a:solidFill>
              <a:srgbClr val="DBB97B"/>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PHP driver</a:t>
              </a:r>
            </a:p>
          </p:txBody>
        </p:sp>
        <p:sp>
          <p:nvSpPr>
            <p:cNvPr id="16" name="Rectangle 15">
              <a:hlinkClick r:id="rId8"/>
            </p:cNvPr>
            <p:cNvSpPr/>
            <p:nvPr/>
          </p:nvSpPr>
          <p:spPr bwMode="auto">
            <a:xfrm>
              <a:off x="5881190" y="3755214"/>
              <a:ext cx="1828800" cy="343975"/>
            </a:xfrm>
            <a:prstGeom prst="rect">
              <a:avLst/>
            </a:prstGeom>
            <a:solidFill>
              <a:srgbClr val="FD8C59"/>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Python driver</a:t>
              </a:r>
            </a:p>
          </p:txBody>
        </p:sp>
        <p:sp>
          <p:nvSpPr>
            <p:cNvPr id="17" name="Rectangle 16">
              <a:hlinkClick r:id="rId9"/>
            </p:cNvPr>
            <p:cNvSpPr/>
            <p:nvPr/>
          </p:nvSpPr>
          <p:spPr bwMode="auto">
            <a:xfrm>
              <a:off x="5881190" y="4180731"/>
              <a:ext cx="1828800" cy="343975"/>
            </a:xfrm>
            <a:prstGeom prst="rect">
              <a:avLst/>
            </a:prstGeom>
            <a:solidFill>
              <a:srgbClr val="48A9FA"/>
            </a:solidFill>
            <a:ln>
              <a:no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45720" bIns="91440" numCol="1" spcCol="0" rtlCol="0" fromWordArt="0" anchor="ctr" anchorCtr="0" forceAA="0" compatLnSpc="1">
              <a:prstTxWarp prst="textNoShape">
                <a:avLst/>
              </a:prstTxWarp>
              <a:noAutofit/>
            </a:bodyPr>
            <a:lstStyle/>
            <a:p>
              <a:pPr defTabSz="914053" fontAlgn="base">
                <a:spcBef>
                  <a:spcPct val="0"/>
                </a:spcBef>
                <a:spcAft>
                  <a:spcPct val="0"/>
                </a:spcAft>
              </a:pPr>
              <a:r>
                <a:rPr lang="en-US" sz="1400" spc="-50" dirty="0">
                  <a:solidFill>
                    <a:schemeClr val="bg1"/>
                  </a:solidFill>
                  <a:latin typeface="Segoe UI" pitchFamily="34" charset="0"/>
                  <a:ea typeface="Segoe UI" pitchFamily="34" charset="0"/>
                  <a:cs typeface="Segoe UI" pitchFamily="34" charset="0"/>
                </a:rPr>
                <a:t>Driver download page</a:t>
              </a:r>
            </a:p>
          </p:txBody>
        </p:sp>
      </p:grpSp>
    </p:spTree>
    <p:extLst>
      <p:ext uri="{BB962C8B-B14F-4D97-AF65-F5344CB8AC3E}">
        <p14:creationId xmlns:p14="http://schemas.microsoft.com/office/powerpoint/2010/main" val="3441947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399" y="228599"/>
            <a:ext cx="8931351" cy="4800601"/>
          </a:xfrm>
          <a:prstGeom prst="rect">
            <a:avLst/>
          </a:prstGeom>
        </p:spPr>
      </p:pic>
    </p:spTree>
    <p:extLst>
      <p:ext uri="{BB962C8B-B14F-4D97-AF65-F5344CB8AC3E}">
        <p14:creationId xmlns:p14="http://schemas.microsoft.com/office/powerpoint/2010/main" val="41434396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799" y="381000"/>
            <a:ext cx="8789581" cy="4724400"/>
          </a:xfrm>
          <a:prstGeom prst="rect">
            <a:avLst/>
          </a:prstGeom>
        </p:spPr>
      </p:pic>
    </p:spTree>
    <p:extLst>
      <p:ext uri="{BB962C8B-B14F-4D97-AF65-F5344CB8AC3E}">
        <p14:creationId xmlns:p14="http://schemas.microsoft.com/office/powerpoint/2010/main" val="17557920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06099" y="1070340"/>
            <a:ext cx="1170503" cy="523216"/>
          </a:xfrm>
          <a:prstGeom prst="rect">
            <a:avLst/>
          </a:prstGeom>
          <a:noFill/>
        </p:spPr>
        <p:txBody>
          <a:bodyPr wrap="none" lIns="91435" tIns="45718" rIns="91435" bIns="45718" rtlCol="0">
            <a:spAutoFit/>
          </a:bodyPr>
          <a:lstStyle/>
          <a:p>
            <a:r>
              <a:rPr lang="en-US" sz="2800" b="1" dirty="0">
                <a:latin typeface="Consolas" pitchFamily="49" charset="0"/>
                <a:cs typeface="Consolas" pitchFamily="49" charset="0"/>
              </a:rPr>
              <a:t>azure</a:t>
            </a:r>
          </a:p>
        </p:txBody>
      </p:sp>
      <p:sp>
        <p:nvSpPr>
          <p:cNvPr id="10" name="TextBox 9"/>
          <p:cNvSpPr txBox="1"/>
          <p:nvPr/>
        </p:nvSpPr>
        <p:spPr>
          <a:xfrm>
            <a:off x="3585326" y="1070340"/>
            <a:ext cx="1170503" cy="523216"/>
          </a:xfrm>
          <a:prstGeom prst="rect">
            <a:avLst/>
          </a:prstGeom>
          <a:noFill/>
        </p:spPr>
        <p:txBody>
          <a:bodyPr wrap="none" lIns="91435" tIns="45718" rIns="91435" bIns="45718" rtlCol="0">
            <a:spAutoFit/>
          </a:bodyPr>
          <a:lstStyle/>
          <a:p>
            <a:r>
              <a:rPr lang="en-US" sz="2800" b="1" dirty="0">
                <a:solidFill>
                  <a:schemeClr val="accent1">
                    <a:lumMod val="75000"/>
                  </a:schemeClr>
                </a:solidFill>
                <a:latin typeface="Consolas" pitchFamily="49" charset="0"/>
                <a:cs typeface="Consolas" pitchFamily="49" charset="0"/>
              </a:rPr>
              <a:t>topic</a:t>
            </a:r>
          </a:p>
        </p:txBody>
      </p:sp>
      <p:sp>
        <p:nvSpPr>
          <p:cNvPr id="11" name="TextBox 10"/>
          <p:cNvSpPr txBox="1"/>
          <p:nvPr/>
        </p:nvSpPr>
        <p:spPr>
          <a:xfrm>
            <a:off x="5064554" y="1070340"/>
            <a:ext cx="973333" cy="523216"/>
          </a:xfrm>
          <a:prstGeom prst="rect">
            <a:avLst/>
          </a:prstGeom>
          <a:noFill/>
        </p:spPr>
        <p:txBody>
          <a:bodyPr wrap="none" lIns="91435" tIns="45718" rIns="91435" bIns="45718" rtlCol="0">
            <a:spAutoFit/>
          </a:bodyPr>
          <a:lstStyle/>
          <a:p>
            <a:r>
              <a:rPr lang="en-US" sz="2800" b="1" dirty="0">
                <a:solidFill>
                  <a:schemeClr val="accent2">
                    <a:lumMod val="75000"/>
                  </a:schemeClr>
                </a:solidFill>
                <a:latin typeface="Consolas" pitchFamily="49" charset="0"/>
                <a:cs typeface="Consolas" pitchFamily="49" charset="0"/>
              </a:rPr>
              <a:t>verb</a:t>
            </a:r>
          </a:p>
        </p:txBody>
      </p:sp>
      <p:sp>
        <p:nvSpPr>
          <p:cNvPr id="12" name="TextBox 11"/>
          <p:cNvSpPr txBox="1"/>
          <p:nvPr/>
        </p:nvSpPr>
        <p:spPr>
          <a:xfrm>
            <a:off x="6346610" y="1070340"/>
            <a:ext cx="1564842" cy="523216"/>
          </a:xfrm>
          <a:prstGeom prst="rect">
            <a:avLst/>
          </a:prstGeom>
          <a:noFill/>
        </p:spPr>
        <p:txBody>
          <a:bodyPr wrap="none" lIns="91435" tIns="45718" rIns="91435" bIns="45718" rtlCol="0">
            <a:spAutoFit/>
          </a:bodyPr>
          <a:lstStyle/>
          <a:p>
            <a:r>
              <a:rPr lang="en-US" sz="2800" b="1" dirty="0">
                <a:solidFill>
                  <a:schemeClr val="accent3">
                    <a:lumMod val="75000"/>
                  </a:schemeClr>
                </a:solidFill>
                <a:latin typeface="Consolas" pitchFamily="49" charset="0"/>
                <a:cs typeface="Consolas" pitchFamily="49" charset="0"/>
              </a:rPr>
              <a:t>options</a:t>
            </a:r>
          </a:p>
        </p:txBody>
      </p:sp>
      <p:sp>
        <p:nvSpPr>
          <p:cNvPr id="3" name="TextBox 2"/>
          <p:cNvSpPr txBox="1"/>
          <p:nvPr/>
        </p:nvSpPr>
        <p:spPr>
          <a:xfrm>
            <a:off x="457202" y="152401"/>
            <a:ext cx="8182302" cy="707882"/>
          </a:xfrm>
          <a:prstGeom prst="rect">
            <a:avLst/>
          </a:prstGeom>
          <a:noFill/>
        </p:spPr>
        <p:txBody>
          <a:bodyPr wrap="square" lIns="91435" tIns="45718" rIns="91435" bIns="45718" rtlCol="0">
            <a:spAutoFit/>
          </a:bodyPr>
          <a:lstStyle/>
          <a:p>
            <a:pPr algn="ctr"/>
            <a:r>
              <a:rPr lang="en-US" sz="4000" dirty="0">
                <a:latin typeface="Segoe" pitchFamily="34" charset="0"/>
              </a:rPr>
              <a:t>Command Line Syntax Overview</a:t>
            </a:r>
          </a:p>
        </p:txBody>
      </p:sp>
      <p:sp>
        <p:nvSpPr>
          <p:cNvPr id="13" name="TextBox 12"/>
          <p:cNvSpPr txBox="1"/>
          <p:nvPr/>
        </p:nvSpPr>
        <p:spPr>
          <a:xfrm>
            <a:off x="857003" y="1150749"/>
            <a:ext cx="1172106" cy="400105"/>
          </a:xfrm>
          <a:prstGeom prst="rect">
            <a:avLst/>
          </a:prstGeom>
          <a:noFill/>
        </p:spPr>
        <p:txBody>
          <a:bodyPr wrap="none" lIns="91435" tIns="45718" rIns="91435" bIns="45718" rtlCol="0">
            <a:spAutoFit/>
          </a:bodyPr>
          <a:lstStyle/>
          <a:p>
            <a:r>
              <a:rPr lang="en-US" sz="2000" dirty="0">
                <a:latin typeface="Consolas" pitchFamily="49" charset="0"/>
                <a:cs typeface="Consolas" pitchFamily="49" charset="0"/>
              </a:rPr>
              <a:t>prompt&gt;</a:t>
            </a:r>
          </a:p>
        </p:txBody>
      </p:sp>
      <p:sp>
        <p:nvSpPr>
          <p:cNvPr id="8" name="Rectangle 7"/>
          <p:cNvSpPr/>
          <p:nvPr/>
        </p:nvSpPr>
        <p:spPr>
          <a:xfrm>
            <a:off x="990600" y="1898360"/>
            <a:ext cx="2971800" cy="472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t"/>
          <a:lstStyle/>
          <a:p>
            <a:r>
              <a:rPr lang="en-US" dirty="0" smtClean="0">
                <a:solidFill>
                  <a:schemeClr val="tx1"/>
                </a:solidFill>
                <a:latin typeface="Consolas" pitchFamily="49" charset="0"/>
                <a:cs typeface="Consolas" pitchFamily="49" charset="0"/>
              </a:rPr>
              <a:t>account</a:t>
            </a:r>
          </a:p>
          <a:p>
            <a:r>
              <a:rPr lang="en-US" dirty="0" smtClean="0">
                <a:solidFill>
                  <a:schemeClr val="tx1"/>
                </a:solidFill>
                <a:latin typeface="Consolas" pitchFamily="49" charset="0"/>
                <a:cs typeface="Consolas" pitchFamily="49" charset="0"/>
              </a:rPr>
              <a:t>account location</a:t>
            </a:r>
          </a:p>
          <a:p>
            <a:r>
              <a:rPr lang="en-US" dirty="0" smtClean="0">
                <a:solidFill>
                  <a:schemeClr val="tx1"/>
                </a:solidFill>
                <a:latin typeface="Consolas" pitchFamily="49" charset="0"/>
                <a:cs typeface="Consolas" pitchFamily="49" charset="0"/>
              </a:rPr>
              <a:t>account affinity-group</a:t>
            </a:r>
          </a:p>
          <a:p>
            <a:r>
              <a:rPr lang="en-US" dirty="0" err="1" smtClean="0">
                <a:solidFill>
                  <a:schemeClr val="tx1"/>
                </a:solidFill>
                <a:latin typeface="Consolas" pitchFamily="49" charset="0"/>
                <a:cs typeface="Consolas" pitchFamily="49" charset="0"/>
              </a:rPr>
              <a:t>vm</a:t>
            </a:r>
            <a:endParaRPr lang="en-US" dirty="0" smtClean="0">
              <a:solidFill>
                <a:schemeClr val="tx1"/>
              </a:solidFill>
              <a:latin typeface="Consolas" pitchFamily="49" charset="0"/>
              <a:cs typeface="Consolas" pitchFamily="49" charset="0"/>
            </a:endParaRPr>
          </a:p>
          <a:p>
            <a:r>
              <a:rPr lang="en-US" dirty="0" err="1" smtClean="0">
                <a:solidFill>
                  <a:schemeClr val="tx1"/>
                </a:solidFill>
                <a:latin typeface="Consolas" pitchFamily="49" charset="0"/>
                <a:cs typeface="Consolas" pitchFamily="49" charset="0"/>
              </a:rPr>
              <a:t>vm</a:t>
            </a:r>
            <a:r>
              <a:rPr lang="en-US" dirty="0" smtClean="0">
                <a:solidFill>
                  <a:schemeClr val="tx1"/>
                </a:solidFill>
                <a:latin typeface="Consolas" pitchFamily="49" charset="0"/>
                <a:cs typeface="Consolas" pitchFamily="49" charset="0"/>
              </a:rPr>
              <a:t> disk</a:t>
            </a:r>
          </a:p>
          <a:p>
            <a:r>
              <a:rPr lang="en-US" dirty="0" err="1" smtClean="0">
                <a:solidFill>
                  <a:schemeClr val="tx1"/>
                </a:solidFill>
                <a:latin typeface="Consolas" pitchFamily="49" charset="0"/>
                <a:cs typeface="Consolas" pitchFamily="49" charset="0"/>
              </a:rPr>
              <a:t>vm</a:t>
            </a:r>
            <a:r>
              <a:rPr lang="en-US" dirty="0" smtClean="0">
                <a:solidFill>
                  <a:schemeClr val="tx1"/>
                </a:solidFill>
                <a:latin typeface="Consolas" pitchFamily="49" charset="0"/>
                <a:cs typeface="Consolas" pitchFamily="49" charset="0"/>
              </a:rPr>
              <a:t> endpoint</a:t>
            </a:r>
          </a:p>
          <a:p>
            <a:r>
              <a:rPr lang="en-US" dirty="0" err="1" smtClean="0">
                <a:solidFill>
                  <a:schemeClr val="tx1"/>
                </a:solidFill>
                <a:latin typeface="Consolas" pitchFamily="49" charset="0"/>
                <a:cs typeface="Consolas" pitchFamily="49" charset="0"/>
              </a:rPr>
              <a:t>vm</a:t>
            </a:r>
            <a:r>
              <a:rPr lang="en-US" dirty="0" smtClean="0">
                <a:solidFill>
                  <a:schemeClr val="tx1"/>
                </a:solidFill>
                <a:latin typeface="Consolas" pitchFamily="49" charset="0"/>
                <a:cs typeface="Consolas" pitchFamily="49" charset="0"/>
              </a:rPr>
              <a:t> image</a:t>
            </a:r>
          </a:p>
          <a:p>
            <a:r>
              <a:rPr lang="en-US" dirty="0" smtClean="0">
                <a:solidFill>
                  <a:schemeClr val="tx1"/>
                </a:solidFill>
                <a:latin typeface="Consolas" pitchFamily="49" charset="0"/>
                <a:cs typeface="Consolas" pitchFamily="49" charset="0"/>
              </a:rPr>
              <a:t>service</a:t>
            </a:r>
          </a:p>
          <a:p>
            <a:r>
              <a:rPr lang="en-US" dirty="0" smtClean="0">
                <a:solidFill>
                  <a:schemeClr val="tx1"/>
                </a:solidFill>
                <a:latin typeface="Consolas" pitchFamily="49" charset="0"/>
                <a:cs typeface="Consolas" pitchFamily="49" charset="0"/>
              </a:rPr>
              <a:t>service cert</a:t>
            </a:r>
          </a:p>
          <a:p>
            <a:r>
              <a:rPr lang="en-US" dirty="0" smtClean="0">
                <a:solidFill>
                  <a:schemeClr val="tx1"/>
                </a:solidFill>
                <a:latin typeface="Consolas" pitchFamily="49" charset="0"/>
                <a:cs typeface="Consolas" pitchFamily="49" charset="0"/>
              </a:rPr>
              <a:t>site</a:t>
            </a:r>
          </a:p>
          <a:p>
            <a:r>
              <a:rPr lang="en-US" dirty="0" err="1" smtClean="0">
                <a:solidFill>
                  <a:schemeClr val="tx1"/>
                </a:solidFill>
                <a:latin typeface="Consolas" pitchFamily="49" charset="0"/>
                <a:cs typeface="Consolas" pitchFamily="49" charset="0"/>
              </a:rPr>
              <a:t>config</a:t>
            </a:r>
            <a:endParaRPr lang="en-US" dirty="0">
              <a:solidFill>
                <a:schemeClr val="tx1"/>
              </a:solidFill>
              <a:latin typeface="Consolas" pitchFamily="49" charset="0"/>
              <a:cs typeface="Consolas" pitchFamily="49" charset="0"/>
            </a:endParaRPr>
          </a:p>
        </p:txBody>
      </p:sp>
      <p:sp>
        <p:nvSpPr>
          <p:cNvPr id="14" name="Rectangle 13"/>
          <p:cNvSpPr/>
          <p:nvPr/>
        </p:nvSpPr>
        <p:spPr>
          <a:xfrm>
            <a:off x="4038600" y="1898360"/>
            <a:ext cx="1600200" cy="4724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t"/>
          <a:lstStyle/>
          <a:p>
            <a:r>
              <a:rPr lang="en-US" dirty="0" smtClean="0">
                <a:solidFill>
                  <a:schemeClr val="tx1"/>
                </a:solidFill>
                <a:latin typeface="Consolas" pitchFamily="49" charset="0"/>
                <a:cs typeface="Consolas" pitchFamily="49" charset="0"/>
              </a:rPr>
              <a:t>download</a:t>
            </a:r>
          </a:p>
          <a:p>
            <a:r>
              <a:rPr lang="en-US" dirty="0" smtClean="0">
                <a:solidFill>
                  <a:schemeClr val="tx1"/>
                </a:solidFill>
                <a:latin typeface="Consolas" pitchFamily="49" charset="0"/>
                <a:cs typeface="Consolas" pitchFamily="49" charset="0"/>
              </a:rPr>
              <a:t>import</a:t>
            </a:r>
          </a:p>
          <a:p>
            <a:r>
              <a:rPr lang="en-US" dirty="0" smtClean="0">
                <a:solidFill>
                  <a:schemeClr val="tx1"/>
                </a:solidFill>
                <a:latin typeface="Consolas" pitchFamily="49" charset="0"/>
                <a:cs typeface="Consolas" pitchFamily="49" charset="0"/>
              </a:rPr>
              <a:t>list</a:t>
            </a:r>
          </a:p>
          <a:p>
            <a:r>
              <a:rPr lang="en-US" dirty="0" smtClean="0">
                <a:solidFill>
                  <a:schemeClr val="tx1"/>
                </a:solidFill>
                <a:latin typeface="Consolas" pitchFamily="49" charset="0"/>
                <a:cs typeface="Consolas" pitchFamily="49" charset="0"/>
              </a:rPr>
              <a:t>show</a:t>
            </a:r>
          </a:p>
          <a:p>
            <a:r>
              <a:rPr lang="en-US" dirty="0" smtClean="0">
                <a:solidFill>
                  <a:schemeClr val="tx1"/>
                </a:solidFill>
                <a:latin typeface="Consolas" pitchFamily="49" charset="0"/>
                <a:cs typeface="Consolas" pitchFamily="49" charset="0"/>
              </a:rPr>
              <a:t>delete</a:t>
            </a:r>
          </a:p>
          <a:p>
            <a:r>
              <a:rPr lang="en-US" dirty="0" smtClean="0">
                <a:solidFill>
                  <a:schemeClr val="tx1"/>
                </a:solidFill>
                <a:latin typeface="Consolas" pitchFamily="49" charset="0"/>
                <a:cs typeface="Consolas" pitchFamily="49" charset="0"/>
              </a:rPr>
              <a:t>start</a:t>
            </a:r>
          </a:p>
          <a:p>
            <a:r>
              <a:rPr lang="en-US" dirty="0" smtClean="0">
                <a:solidFill>
                  <a:schemeClr val="tx1"/>
                </a:solidFill>
                <a:latin typeface="Consolas" pitchFamily="49" charset="0"/>
                <a:cs typeface="Consolas" pitchFamily="49" charset="0"/>
              </a:rPr>
              <a:t>restart</a:t>
            </a:r>
          </a:p>
          <a:p>
            <a:r>
              <a:rPr lang="en-US" dirty="0" smtClean="0">
                <a:solidFill>
                  <a:schemeClr val="tx1"/>
                </a:solidFill>
                <a:latin typeface="Consolas" pitchFamily="49" charset="0"/>
                <a:cs typeface="Consolas" pitchFamily="49" charset="0"/>
              </a:rPr>
              <a:t>shutdown</a:t>
            </a:r>
          </a:p>
          <a:p>
            <a:r>
              <a:rPr lang="en-US" dirty="0" smtClean="0">
                <a:solidFill>
                  <a:schemeClr val="tx1"/>
                </a:solidFill>
                <a:latin typeface="Consolas" pitchFamily="49" charset="0"/>
                <a:cs typeface="Consolas" pitchFamily="49" charset="0"/>
              </a:rPr>
              <a:t>capture</a:t>
            </a:r>
          </a:p>
          <a:p>
            <a:r>
              <a:rPr lang="en-US" dirty="0" smtClean="0">
                <a:solidFill>
                  <a:schemeClr val="tx1"/>
                </a:solidFill>
                <a:latin typeface="Consolas" pitchFamily="49" charset="0"/>
                <a:cs typeface="Consolas" pitchFamily="49" charset="0"/>
              </a:rPr>
              <a:t>create</a:t>
            </a:r>
          </a:p>
          <a:p>
            <a:r>
              <a:rPr lang="en-US" dirty="0" smtClean="0">
                <a:solidFill>
                  <a:schemeClr val="tx1"/>
                </a:solidFill>
                <a:latin typeface="Consolas" pitchFamily="49" charset="0"/>
                <a:cs typeface="Consolas" pitchFamily="49" charset="0"/>
              </a:rPr>
              <a:t>attach</a:t>
            </a:r>
          </a:p>
          <a:p>
            <a:r>
              <a:rPr lang="en-US" dirty="0" smtClean="0">
                <a:solidFill>
                  <a:schemeClr val="tx1"/>
                </a:solidFill>
                <a:latin typeface="Consolas" pitchFamily="49" charset="0"/>
                <a:cs typeface="Consolas" pitchFamily="49" charset="0"/>
              </a:rPr>
              <a:t>detach</a:t>
            </a:r>
          </a:p>
          <a:p>
            <a:r>
              <a:rPr lang="en-US" dirty="0" smtClean="0">
                <a:solidFill>
                  <a:schemeClr val="tx1"/>
                </a:solidFill>
                <a:latin typeface="Consolas" pitchFamily="49" charset="0"/>
                <a:cs typeface="Consolas" pitchFamily="49" charset="0"/>
              </a:rPr>
              <a:t>browse</a:t>
            </a:r>
          </a:p>
          <a:p>
            <a:r>
              <a:rPr lang="en-US" dirty="0" smtClean="0">
                <a:solidFill>
                  <a:schemeClr val="tx1"/>
                </a:solidFill>
                <a:latin typeface="Consolas" pitchFamily="49" charset="0"/>
                <a:cs typeface="Consolas" pitchFamily="49" charset="0"/>
              </a:rPr>
              <a:t>set</a:t>
            </a:r>
            <a:endParaRPr lang="en-US" dirty="0">
              <a:solidFill>
                <a:schemeClr val="tx1"/>
              </a:solidFill>
              <a:latin typeface="Consolas" pitchFamily="49" charset="0"/>
              <a:cs typeface="Consolas" pitchFamily="49" charset="0"/>
            </a:endParaRPr>
          </a:p>
        </p:txBody>
      </p:sp>
      <p:sp>
        <p:nvSpPr>
          <p:cNvPr id="15" name="Rectangle 14"/>
          <p:cNvSpPr/>
          <p:nvPr/>
        </p:nvSpPr>
        <p:spPr>
          <a:xfrm>
            <a:off x="5715000" y="1898360"/>
            <a:ext cx="2438400" cy="4724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t"/>
          <a:lstStyle/>
          <a:p>
            <a:r>
              <a:rPr lang="en-US" i="1" dirty="0" smtClean="0">
                <a:solidFill>
                  <a:schemeClr val="tx1"/>
                </a:solidFill>
                <a:latin typeface="Consolas" pitchFamily="49" charset="0"/>
                <a:cs typeface="Consolas" pitchFamily="49" charset="0"/>
              </a:rPr>
              <a:t>username</a:t>
            </a:r>
          </a:p>
          <a:p>
            <a:r>
              <a:rPr lang="en-US" i="1" dirty="0" smtClean="0">
                <a:solidFill>
                  <a:schemeClr val="tx1"/>
                </a:solidFill>
                <a:latin typeface="Consolas" pitchFamily="49" charset="0"/>
                <a:cs typeface="Consolas" pitchFamily="49" charset="0"/>
              </a:rPr>
              <a:t>password</a:t>
            </a:r>
          </a:p>
          <a:p>
            <a:r>
              <a:rPr lang="en-US" i="1" dirty="0" err="1" smtClean="0">
                <a:solidFill>
                  <a:schemeClr val="tx1"/>
                </a:solidFill>
                <a:latin typeface="Consolas" pitchFamily="49" charset="0"/>
                <a:cs typeface="Consolas" pitchFamily="49" charset="0"/>
              </a:rPr>
              <a:t>dns</a:t>
            </a:r>
            <a:r>
              <a:rPr lang="en-US" i="1" dirty="0" smtClean="0">
                <a:solidFill>
                  <a:schemeClr val="tx1"/>
                </a:solidFill>
                <a:latin typeface="Consolas" pitchFamily="49" charset="0"/>
                <a:cs typeface="Consolas" pitchFamily="49" charset="0"/>
              </a:rPr>
              <a:t>-prefix</a:t>
            </a:r>
          </a:p>
          <a:p>
            <a:r>
              <a:rPr lang="en-US" i="1" dirty="0" err="1" smtClean="0">
                <a:solidFill>
                  <a:schemeClr val="tx1"/>
                </a:solidFill>
                <a:latin typeface="Consolas" pitchFamily="49" charset="0"/>
                <a:cs typeface="Consolas" pitchFamily="49" charset="0"/>
              </a:rPr>
              <a:t>vm</a:t>
            </a:r>
            <a:r>
              <a:rPr lang="en-US" i="1" dirty="0" smtClean="0">
                <a:solidFill>
                  <a:schemeClr val="tx1"/>
                </a:solidFill>
                <a:latin typeface="Consolas" pitchFamily="49" charset="0"/>
                <a:cs typeface="Consolas" pitchFamily="49" charset="0"/>
              </a:rPr>
              <a:t>-name</a:t>
            </a:r>
          </a:p>
          <a:p>
            <a:r>
              <a:rPr lang="en-US" i="1" dirty="0" err="1" smtClean="0">
                <a:solidFill>
                  <a:schemeClr val="tx1"/>
                </a:solidFill>
                <a:latin typeface="Consolas" pitchFamily="49" charset="0"/>
                <a:cs typeface="Consolas" pitchFamily="49" charset="0"/>
              </a:rPr>
              <a:t>lb</a:t>
            </a:r>
            <a:r>
              <a:rPr lang="en-US" i="1" dirty="0" smtClean="0">
                <a:solidFill>
                  <a:schemeClr val="tx1"/>
                </a:solidFill>
                <a:latin typeface="Consolas" pitchFamily="49" charset="0"/>
                <a:cs typeface="Consolas" pitchFamily="49" charset="0"/>
              </a:rPr>
              <a:t>-port</a:t>
            </a:r>
          </a:p>
          <a:p>
            <a:r>
              <a:rPr lang="en-US" i="1" dirty="0" smtClean="0">
                <a:solidFill>
                  <a:schemeClr val="tx1"/>
                </a:solidFill>
                <a:latin typeface="Consolas" pitchFamily="49" charset="0"/>
                <a:cs typeface="Consolas" pitchFamily="49" charset="0"/>
              </a:rPr>
              <a:t>target-image-name</a:t>
            </a:r>
          </a:p>
          <a:p>
            <a:r>
              <a:rPr lang="en-US" i="1" dirty="0" smtClean="0">
                <a:solidFill>
                  <a:schemeClr val="tx1"/>
                </a:solidFill>
                <a:latin typeface="Consolas" pitchFamily="49" charset="0"/>
                <a:cs typeface="Consolas" pitchFamily="49" charset="0"/>
              </a:rPr>
              <a:t>source-path</a:t>
            </a:r>
          </a:p>
          <a:p>
            <a:r>
              <a:rPr lang="en-US" i="1" dirty="0" smtClean="0">
                <a:solidFill>
                  <a:schemeClr val="tx1"/>
                </a:solidFill>
                <a:latin typeface="Consolas" pitchFamily="49" charset="0"/>
                <a:cs typeface="Consolas" pitchFamily="49" charset="0"/>
              </a:rPr>
              <a:t>disk-image-name</a:t>
            </a:r>
          </a:p>
          <a:p>
            <a:r>
              <a:rPr lang="en-US" i="1" dirty="0" smtClean="0">
                <a:solidFill>
                  <a:schemeClr val="tx1"/>
                </a:solidFill>
                <a:latin typeface="Consolas" pitchFamily="49" charset="0"/>
                <a:cs typeface="Consolas" pitchFamily="49" charset="0"/>
              </a:rPr>
              <a:t>size-in-</a:t>
            </a:r>
            <a:r>
              <a:rPr lang="en-US" i="1" dirty="0" err="1" smtClean="0">
                <a:solidFill>
                  <a:schemeClr val="tx1"/>
                </a:solidFill>
                <a:latin typeface="Consolas" pitchFamily="49" charset="0"/>
                <a:cs typeface="Consolas" pitchFamily="49" charset="0"/>
              </a:rPr>
              <a:t>gb</a:t>
            </a:r>
            <a:endParaRPr lang="en-US" i="1" dirty="0" smtClean="0">
              <a:solidFill>
                <a:schemeClr val="tx1"/>
              </a:solidFill>
              <a:latin typeface="Consolas" pitchFamily="49" charset="0"/>
              <a:cs typeface="Consolas" pitchFamily="49" charset="0"/>
            </a:endParaRPr>
          </a:p>
          <a:p>
            <a:r>
              <a:rPr lang="en-US" i="1" dirty="0" smtClean="0">
                <a:solidFill>
                  <a:schemeClr val="tx1"/>
                </a:solidFill>
                <a:latin typeface="Consolas" pitchFamily="49" charset="0"/>
                <a:cs typeface="Consolas" pitchFamily="49" charset="0"/>
              </a:rPr>
              <a:t>thumbprint</a:t>
            </a:r>
          </a:p>
          <a:p>
            <a:r>
              <a:rPr lang="en-US" i="1" dirty="0" smtClean="0">
                <a:solidFill>
                  <a:schemeClr val="tx1"/>
                </a:solidFill>
                <a:latin typeface="Consolas" pitchFamily="49" charset="0"/>
                <a:cs typeface="Consolas" pitchFamily="49" charset="0"/>
              </a:rPr>
              <a:t>value</a:t>
            </a:r>
          </a:p>
          <a:p>
            <a:r>
              <a:rPr lang="en-US" dirty="0">
                <a:solidFill>
                  <a:schemeClr val="tx1"/>
                </a:solidFill>
                <a:latin typeface="Consolas" pitchFamily="49" charset="0"/>
                <a:cs typeface="Consolas" pitchFamily="49" charset="0"/>
              </a:rPr>
              <a:t>-v</a:t>
            </a:r>
          </a:p>
          <a:p>
            <a:r>
              <a:rPr lang="en-US" dirty="0">
                <a:solidFill>
                  <a:schemeClr val="tx1"/>
                </a:solidFill>
                <a:latin typeface="Consolas" pitchFamily="49" charset="0"/>
                <a:cs typeface="Consolas" pitchFamily="49" charset="0"/>
              </a:rPr>
              <a:t>-</a:t>
            </a:r>
            <a:r>
              <a:rPr lang="en-US" dirty="0" err="1">
                <a:solidFill>
                  <a:schemeClr val="tx1"/>
                </a:solidFill>
                <a:latin typeface="Consolas" pitchFamily="49" charset="0"/>
                <a:cs typeface="Consolas" pitchFamily="49" charset="0"/>
              </a:rPr>
              <a:t>vv</a:t>
            </a:r>
            <a:endParaRPr lang="en-US" dirty="0">
              <a:solidFill>
                <a:schemeClr val="tx1"/>
              </a:solidFill>
              <a:latin typeface="Consolas" pitchFamily="49" charset="0"/>
              <a:cs typeface="Consolas" pitchFamily="49" charset="0"/>
            </a:endParaRPr>
          </a:p>
          <a:p>
            <a:endParaRPr lang="en-US" i="1" dirty="0">
              <a:solidFill>
                <a:schemeClr val="tx1"/>
              </a:solidFill>
              <a:latin typeface="Consolas" pitchFamily="49" charset="0"/>
              <a:cs typeface="Consolas" pitchFamily="49" charset="0"/>
            </a:endParaRPr>
          </a:p>
        </p:txBody>
      </p:sp>
      <p:cxnSp>
        <p:nvCxnSpPr>
          <p:cNvPr id="18" name="Straight Arrow Connector 17"/>
          <p:cNvCxnSpPr/>
          <p:nvPr/>
        </p:nvCxnSpPr>
        <p:spPr>
          <a:xfrm flipH="1">
            <a:off x="3474720" y="1441160"/>
            <a:ext cx="182880" cy="365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4951585" y="1441160"/>
            <a:ext cx="182880" cy="36576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 name="Straight Arrow Connector 23"/>
          <p:cNvCxnSpPr/>
          <p:nvPr/>
        </p:nvCxnSpPr>
        <p:spPr>
          <a:xfrm flipH="1">
            <a:off x="6216589" y="1441160"/>
            <a:ext cx="182880" cy="36576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57125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9437" y="228601"/>
            <a:ext cx="8363938" cy="727123"/>
          </a:xfrm>
        </p:spPr>
        <p:txBody>
          <a:bodyPr>
            <a:normAutofit fontScale="90000"/>
          </a:bodyPr>
          <a:lstStyle/>
          <a:p>
            <a:r>
              <a:rPr lang="en-US" dirty="0"/>
              <a:t>Example: Provisioning a </a:t>
            </a:r>
            <a:r>
              <a:rPr lang="en-US" dirty="0" smtClean="0"/>
              <a:t>Cluster</a:t>
            </a:r>
            <a:endParaRPr lang="en-US" dirty="0"/>
          </a:p>
        </p:txBody>
      </p:sp>
      <p:sp>
        <p:nvSpPr>
          <p:cNvPr id="4" name="Text Placeholder 3"/>
          <p:cNvSpPr>
            <a:spLocks noGrp="1"/>
          </p:cNvSpPr>
          <p:nvPr>
            <p:ph type="body" sz="quarter" idx="10"/>
          </p:nvPr>
        </p:nvSpPr>
        <p:spPr>
          <a:xfrm>
            <a:off x="389437" y="1046750"/>
            <a:ext cx="8363938" cy="5601533"/>
          </a:xfrm>
        </p:spPr>
        <p:txBody>
          <a:bodyPr/>
          <a:lstStyle/>
          <a:p>
            <a:pPr marL="0" indent="0">
              <a:buNone/>
            </a:pPr>
            <a:r>
              <a:rPr lang="en-US" sz="1800" b="1" dirty="0">
                <a:latin typeface="Consolas" pitchFamily="49" charset="0"/>
                <a:cs typeface="Consolas" pitchFamily="49" charset="0"/>
              </a:rPr>
              <a:t>azure </a:t>
            </a:r>
            <a:r>
              <a:rPr lang="en-US" sz="1800" b="1" dirty="0" err="1">
                <a:latin typeface="Consolas" pitchFamily="49" charset="0"/>
                <a:cs typeface="Consolas" pitchFamily="49" charset="0"/>
              </a:rPr>
              <a:t>vm</a:t>
            </a:r>
            <a:r>
              <a:rPr lang="en-US" sz="1800" b="1" dirty="0">
                <a:latin typeface="Consolas" pitchFamily="49" charset="0"/>
                <a:cs typeface="Consolas" pitchFamily="49" charset="0"/>
              </a:rPr>
              <a:t> create </a:t>
            </a:r>
            <a:r>
              <a:rPr lang="en-US" sz="1800" dirty="0" err="1" smtClean="0">
                <a:latin typeface="Consolas" pitchFamily="49" charset="0"/>
                <a:cs typeface="Consolas" pitchFamily="49" charset="0"/>
              </a:rPr>
              <a:t>couchsd</a:t>
            </a:r>
            <a:r>
              <a:rPr lang="en-US" sz="1800" dirty="0" smtClean="0">
                <a:latin typeface="Consolas" pitchFamily="49" charset="0"/>
                <a:cs typeface="Consolas" pitchFamily="49" charset="0"/>
              </a:rPr>
              <a:t> </a:t>
            </a:r>
            <a:r>
              <a:rPr lang="en-US" sz="1800" dirty="0">
                <a:latin typeface="Consolas" pitchFamily="49" charset="0"/>
                <a:cs typeface="Consolas" pitchFamily="49" charset="0"/>
              </a:rPr>
              <a:t>"OpenLogic__OpenLogic-CentOS-62-20120531-en-us-30GB.vhd" </a:t>
            </a:r>
            <a:r>
              <a:rPr lang="en-US" sz="1800" i="1" dirty="0">
                <a:latin typeface="Consolas" pitchFamily="49" charset="0"/>
                <a:cs typeface="Consolas" pitchFamily="49" charset="0"/>
              </a:rPr>
              <a:t>username password</a:t>
            </a:r>
            <a:r>
              <a:rPr lang="en-US" sz="1800" dirty="0">
                <a:latin typeface="Consolas" pitchFamily="49" charset="0"/>
                <a:cs typeface="Consolas" pitchFamily="49" charset="0"/>
              </a:rPr>
              <a:t> -l "West US" -e </a:t>
            </a:r>
          </a:p>
          <a:p>
            <a:pPr marL="0" indent="0">
              <a:buNone/>
            </a:pPr>
            <a:r>
              <a:rPr lang="en-US" sz="1800" b="1" dirty="0">
                <a:latin typeface="Consolas" pitchFamily="49" charset="0"/>
                <a:cs typeface="Consolas" pitchFamily="49" charset="0"/>
              </a:rPr>
              <a:t>azure </a:t>
            </a:r>
            <a:r>
              <a:rPr lang="en-US" sz="1800" b="1" dirty="0" err="1">
                <a:latin typeface="Consolas" pitchFamily="49" charset="0"/>
                <a:cs typeface="Consolas" pitchFamily="49" charset="0"/>
              </a:rPr>
              <a:t>vm</a:t>
            </a:r>
            <a:r>
              <a:rPr lang="en-US" sz="1800" b="1" dirty="0">
                <a:latin typeface="Consolas" pitchFamily="49" charset="0"/>
                <a:cs typeface="Consolas" pitchFamily="49" charset="0"/>
              </a:rPr>
              <a:t> create </a:t>
            </a:r>
            <a:r>
              <a:rPr lang="en-US" sz="1800" dirty="0" err="1" smtClean="0">
                <a:latin typeface="Consolas" pitchFamily="49" charset="0"/>
                <a:cs typeface="Consolas" pitchFamily="49" charset="0"/>
              </a:rPr>
              <a:t>couchsd</a:t>
            </a:r>
            <a:r>
              <a:rPr lang="en-US" sz="1800" dirty="0" smtClean="0">
                <a:latin typeface="Consolas" pitchFamily="49" charset="0"/>
                <a:cs typeface="Consolas" pitchFamily="49" charset="0"/>
              </a:rPr>
              <a:t> </a:t>
            </a:r>
            <a:r>
              <a:rPr lang="en-US" sz="1800" dirty="0">
                <a:latin typeface="Consolas" pitchFamily="49" charset="0"/>
                <a:cs typeface="Consolas" pitchFamily="49" charset="0"/>
              </a:rPr>
              <a:t>"OpenLogic__OpenLogic-CentOS-62-20120531-en-us-30GB.vhd" </a:t>
            </a:r>
            <a:r>
              <a:rPr lang="en-US" sz="1800" i="1" dirty="0">
                <a:latin typeface="Consolas" pitchFamily="49" charset="0"/>
                <a:cs typeface="Consolas" pitchFamily="49" charset="0"/>
              </a:rPr>
              <a:t>username password</a:t>
            </a:r>
            <a:r>
              <a:rPr lang="en-US" sz="1800" dirty="0">
                <a:latin typeface="Consolas" pitchFamily="49" charset="0"/>
                <a:cs typeface="Consolas" pitchFamily="49" charset="0"/>
              </a:rPr>
              <a:t> -l "West US" -e 23 -c </a:t>
            </a:r>
          </a:p>
          <a:p>
            <a:pPr marL="0" indent="0">
              <a:buNone/>
            </a:pPr>
            <a:r>
              <a:rPr lang="en-US" sz="1800" b="1" dirty="0">
                <a:latin typeface="Consolas" pitchFamily="49" charset="0"/>
                <a:cs typeface="Consolas" pitchFamily="49" charset="0"/>
              </a:rPr>
              <a:t>azure </a:t>
            </a:r>
            <a:r>
              <a:rPr lang="en-US" sz="1800" b="1" dirty="0" err="1">
                <a:latin typeface="Consolas" pitchFamily="49" charset="0"/>
                <a:cs typeface="Consolas" pitchFamily="49" charset="0"/>
              </a:rPr>
              <a:t>vm</a:t>
            </a:r>
            <a:r>
              <a:rPr lang="en-US" sz="1800" b="1" dirty="0">
                <a:latin typeface="Consolas" pitchFamily="49" charset="0"/>
                <a:cs typeface="Consolas" pitchFamily="49" charset="0"/>
              </a:rPr>
              <a:t> create </a:t>
            </a:r>
            <a:r>
              <a:rPr lang="en-US" sz="1800" dirty="0" err="1" smtClean="0">
                <a:latin typeface="Consolas" pitchFamily="49" charset="0"/>
                <a:cs typeface="Consolas" pitchFamily="49" charset="0"/>
              </a:rPr>
              <a:t>couchsd</a:t>
            </a:r>
            <a:r>
              <a:rPr lang="en-US" sz="1800" dirty="0" smtClean="0">
                <a:latin typeface="Consolas" pitchFamily="49" charset="0"/>
                <a:cs typeface="Consolas" pitchFamily="49" charset="0"/>
              </a:rPr>
              <a:t> </a:t>
            </a:r>
            <a:r>
              <a:rPr lang="en-US" sz="1800" dirty="0">
                <a:latin typeface="Consolas" pitchFamily="49" charset="0"/>
                <a:cs typeface="Consolas" pitchFamily="49" charset="0"/>
              </a:rPr>
              <a:t>"OpenLogic__OpenLogic-CentOS-62-20120531-en-us-30GB.vhd" </a:t>
            </a:r>
            <a:r>
              <a:rPr lang="en-US" sz="1800" i="1" dirty="0">
                <a:latin typeface="Consolas" pitchFamily="49" charset="0"/>
                <a:cs typeface="Consolas" pitchFamily="49" charset="0"/>
              </a:rPr>
              <a:t>username password</a:t>
            </a:r>
            <a:r>
              <a:rPr lang="en-US" sz="1800" dirty="0">
                <a:latin typeface="Consolas" pitchFamily="49" charset="0"/>
                <a:cs typeface="Consolas" pitchFamily="49" charset="0"/>
              </a:rPr>
              <a:t> -l "West US" -e 24 -c</a:t>
            </a:r>
          </a:p>
          <a:p>
            <a:pPr marL="0" indent="0">
              <a:buNone/>
            </a:pPr>
            <a:endParaRPr lang="en-US" sz="1800" dirty="0">
              <a:latin typeface="Consolas" pitchFamily="49" charset="0"/>
              <a:cs typeface="Consolas" pitchFamily="49" charset="0"/>
            </a:endParaRPr>
          </a:p>
          <a:p>
            <a:pPr marL="0" indent="0">
              <a:buNone/>
            </a:pPr>
            <a:r>
              <a:rPr lang="en-US" sz="1800" dirty="0">
                <a:latin typeface="Consolas" pitchFamily="49" charset="0"/>
                <a:cs typeface="Consolas" pitchFamily="49" charset="0"/>
              </a:rPr>
              <a:t>azure </a:t>
            </a:r>
            <a:r>
              <a:rPr lang="en-US" sz="1800" dirty="0" err="1">
                <a:latin typeface="Consolas" pitchFamily="49" charset="0"/>
                <a:cs typeface="Consolas" pitchFamily="49" charset="0"/>
              </a:rPr>
              <a:t>vm</a:t>
            </a:r>
            <a:r>
              <a:rPr lang="en-US" sz="1800" dirty="0">
                <a:latin typeface="Consolas" pitchFamily="49" charset="0"/>
                <a:cs typeface="Consolas" pitchFamily="49" charset="0"/>
              </a:rPr>
              <a:t> endpoint create </a:t>
            </a:r>
            <a:r>
              <a:rPr lang="en-US" sz="1800" dirty="0" err="1" smtClean="0">
                <a:latin typeface="Consolas" pitchFamily="49" charset="0"/>
                <a:cs typeface="Consolas" pitchFamily="49" charset="0"/>
              </a:rPr>
              <a:t>couchsd</a:t>
            </a:r>
            <a:r>
              <a:rPr lang="en-US" sz="1800" dirty="0" smtClean="0">
                <a:latin typeface="Consolas" pitchFamily="49" charset="0"/>
                <a:cs typeface="Consolas" pitchFamily="49" charset="0"/>
              </a:rPr>
              <a:t> </a:t>
            </a:r>
            <a:r>
              <a:rPr lang="en-US" sz="1800" dirty="0">
                <a:latin typeface="Consolas" pitchFamily="49" charset="0"/>
                <a:cs typeface="Consolas" pitchFamily="49" charset="0"/>
              </a:rPr>
              <a:t>27017 27017</a:t>
            </a:r>
          </a:p>
          <a:p>
            <a:pPr marL="0" indent="0">
              <a:buNone/>
            </a:pPr>
            <a:r>
              <a:rPr lang="en-US" sz="1800" dirty="0">
                <a:latin typeface="Consolas" pitchFamily="49" charset="0"/>
                <a:cs typeface="Consolas" pitchFamily="49" charset="0"/>
              </a:rPr>
              <a:t>azure </a:t>
            </a:r>
            <a:r>
              <a:rPr lang="en-US" sz="1800" dirty="0" err="1">
                <a:latin typeface="Consolas" pitchFamily="49" charset="0"/>
                <a:cs typeface="Consolas" pitchFamily="49" charset="0"/>
              </a:rPr>
              <a:t>vm</a:t>
            </a:r>
            <a:r>
              <a:rPr lang="en-US" sz="1800" dirty="0">
                <a:latin typeface="Consolas" pitchFamily="49" charset="0"/>
                <a:cs typeface="Consolas" pitchFamily="49" charset="0"/>
              </a:rPr>
              <a:t> endpoint create </a:t>
            </a:r>
            <a:r>
              <a:rPr lang="en-US" sz="1800" dirty="0" smtClean="0">
                <a:latin typeface="Consolas" pitchFamily="49" charset="0"/>
                <a:cs typeface="Consolas" pitchFamily="49" charset="0"/>
              </a:rPr>
              <a:t>couchsd-2 </a:t>
            </a:r>
            <a:r>
              <a:rPr lang="en-US" sz="1800" dirty="0">
                <a:latin typeface="Consolas" pitchFamily="49" charset="0"/>
                <a:cs typeface="Consolas" pitchFamily="49" charset="0"/>
              </a:rPr>
              <a:t>27018 27018</a:t>
            </a:r>
          </a:p>
          <a:p>
            <a:pPr marL="0" indent="0">
              <a:buNone/>
            </a:pPr>
            <a:r>
              <a:rPr lang="en-US" sz="1800" dirty="0">
                <a:latin typeface="Consolas" pitchFamily="49" charset="0"/>
                <a:cs typeface="Consolas" pitchFamily="49" charset="0"/>
              </a:rPr>
              <a:t>azure </a:t>
            </a:r>
            <a:r>
              <a:rPr lang="en-US" sz="1800" dirty="0" err="1">
                <a:latin typeface="Consolas" pitchFamily="49" charset="0"/>
                <a:cs typeface="Consolas" pitchFamily="49" charset="0"/>
              </a:rPr>
              <a:t>vm</a:t>
            </a:r>
            <a:r>
              <a:rPr lang="en-US" sz="1800" dirty="0">
                <a:latin typeface="Consolas" pitchFamily="49" charset="0"/>
                <a:cs typeface="Consolas" pitchFamily="49" charset="0"/>
              </a:rPr>
              <a:t> endpoint create </a:t>
            </a:r>
            <a:r>
              <a:rPr lang="en-US" sz="1800" dirty="0" smtClean="0">
                <a:latin typeface="Consolas" pitchFamily="49" charset="0"/>
                <a:cs typeface="Consolas" pitchFamily="49" charset="0"/>
              </a:rPr>
              <a:t>couchsd-3 </a:t>
            </a:r>
            <a:r>
              <a:rPr lang="en-US" sz="1800" dirty="0">
                <a:latin typeface="Consolas" pitchFamily="49" charset="0"/>
                <a:cs typeface="Consolas" pitchFamily="49" charset="0"/>
              </a:rPr>
              <a:t>27019 27019</a:t>
            </a:r>
          </a:p>
          <a:p>
            <a:pPr marL="0" indent="0">
              <a:buNone/>
            </a:pPr>
            <a:endParaRPr lang="en-US" sz="1800" dirty="0">
              <a:latin typeface="Consolas" pitchFamily="49" charset="0"/>
              <a:cs typeface="Consolas" pitchFamily="49" charset="0"/>
            </a:endParaRPr>
          </a:p>
        </p:txBody>
      </p:sp>
    </p:spTree>
    <p:extLst>
      <p:ext uri="{BB962C8B-B14F-4D97-AF65-F5344CB8AC3E}">
        <p14:creationId xmlns:p14="http://schemas.microsoft.com/office/powerpoint/2010/main" val="1629151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VM Management and Automation</a:t>
            </a:r>
            <a:endParaRPr lang="en-US" b="1" dirty="0"/>
          </a:p>
        </p:txBody>
      </p:sp>
      <p:sp>
        <p:nvSpPr>
          <p:cNvPr id="3" name="Content Placeholder 2"/>
          <p:cNvSpPr>
            <a:spLocks noGrp="1"/>
          </p:cNvSpPr>
          <p:nvPr>
            <p:ph type="body" sz="quarter" idx="10"/>
          </p:nvPr>
        </p:nvSpPr>
        <p:spPr>
          <a:xfrm>
            <a:off x="381000" y="1930400"/>
            <a:ext cx="6096000" cy="3490186"/>
          </a:xfrm>
        </p:spPr>
        <p:txBody>
          <a:bodyPr>
            <a:normAutofit fontScale="92500" lnSpcReduction="10000"/>
          </a:bodyPr>
          <a:lstStyle/>
          <a:p>
            <a:r>
              <a:rPr lang="en-US" sz="1800" dirty="0">
                <a:solidFill>
                  <a:schemeClr val="tx1">
                    <a:alpha val="99000"/>
                  </a:schemeClr>
                </a:solidFill>
              </a:rPr>
              <a:t>Active Directory Group Policy </a:t>
            </a:r>
          </a:p>
          <a:p>
            <a:endParaRPr lang="en-US" sz="1800" dirty="0">
              <a:solidFill>
                <a:schemeClr val="tx1">
                  <a:alpha val="99000"/>
                </a:schemeClr>
              </a:solidFill>
            </a:endParaRPr>
          </a:p>
          <a:p>
            <a:r>
              <a:rPr lang="en-US" sz="1800" dirty="0">
                <a:solidFill>
                  <a:schemeClr val="tx1">
                    <a:alpha val="99000"/>
                  </a:schemeClr>
                </a:solidFill>
              </a:rPr>
              <a:t>Windows Remote Management (</a:t>
            </a:r>
            <a:r>
              <a:rPr lang="en-US" sz="1800" dirty="0" err="1">
                <a:solidFill>
                  <a:schemeClr val="tx1">
                    <a:alpha val="99000"/>
                  </a:schemeClr>
                </a:solidFill>
              </a:rPr>
              <a:t>WinRM</a:t>
            </a:r>
            <a:r>
              <a:rPr lang="en-US" sz="1800" dirty="0">
                <a:solidFill>
                  <a:schemeClr val="tx1">
                    <a:alpha val="99000"/>
                  </a:schemeClr>
                </a:solidFill>
              </a:rPr>
              <a:t>)</a:t>
            </a:r>
          </a:p>
          <a:p>
            <a:endParaRPr lang="en-US" sz="1800" dirty="0">
              <a:solidFill>
                <a:schemeClr val="tx1">
                  <a:alpha val="99000"/>
                </a:schemeClr>
              </a:solidFill>
            </a:endParaRPr>
          </a:p>
          <a:p>
            <a:r>
              <a:rPr lang="en-US" sz="1800" dirty="0">
                <a:solidFill>
                  <a:schemeClr val="tx1">
                    <a:alpha val="99000"/>
                  </a:schemeClr>
                </a:solidFill>
              </a:rPr>
              <a:t>SCOM 2012 Support for Managing Virtual Machines</a:t>
            </a:r>
          </a:p>
          <a:p>
            <a:endParaRPr lang="en-US" sz="1800" dirty="0">
              <a:solidFill>
                <a:schemeClr val="tx1">
                  <a:alpha val="99000"/>
                </a:schemeClr>
              </a:solidFill>
            </a:endParaRPr>
          </a:p>
          <a:p>
            <a:r>
              <a:rPr lang="en-US" sz="1800" dirty="0">
                <a:solidFill>
                  <a:schemeClr val="tx1">
                    <a:alpha val="99000"/>
                  </a:schemeClr>
                </a:solidFill>
              </a:rPr>
              <a:t>Full REST API for Programmatic Automation </a:t>
            </a:r>
            <a:br>
              <a:rPr lang="en-US" sz="1800" dirty="0">
                <a:solidFill>
                  <a:schemeClr val="tx1">
                    <a:alpha val="99000"/>
                  </a:schemeClr>
                </a:solidFill>
              </a:rPr>
            </a:br>
            <a:r>
              <a:rPr lang="en-US" sz="1800" dirty="0">
                <a:solidFill>
                  <a:schemeClr val="tx1">
                    <a:alpha val="99000"/>
                  </a:schemeClr>
                </a:solidFill>
              </a:rPr>
              <a:t>and Management</a:t>
            </a:r>
          </a:p>
          <a:p>
            <a:endParaRPr lang="en-US" sz="1800" dirty="0">
              <a:solidFill>
                <a:schemeClr val="tx1">
                  <a:alpha val="99000"/>
                </a:schemeClr>
              </a:solidFill>
            </a:endParaRPr>
          </a:p>
          <a:p>
            <a:r>
              <a:rPr lang="en-US" sz="1800" dirty="0">
                <a:solidFill>
                  <a:schemeClr val="tx1">
                    <a:alpha val="99000"/>
                  </a:schemeClr>
                </a:solidFill>
              </a:rPr>
              <a:t>Windows Azure PowerShell </a:t>
            </a:r>
            <a:r>
              <a:rPr lang="en-US" sz="1800" dirty="0" err="1">
                <a:solidFill>
                  <a:schemeClr val="tx1">
                    <a:alpha val="99000"/>
                  </a:schemeClr>
                </a:solidFill>
              </a:rPr>
              <a:t>Cmdlets</a:t>
            </a:r>
            <a:endParaRPr lang="en-US" sz="1800" dirty="0">
              <a:solidFill>
                <a:schemeClr val="tx1">
                  <a:alpha val="99000"/>
                </a:schemeClr>
              </a:solidFill>
            </a:endParaRPr>
          </a:p>
          <a:p>
            <a:endParaRPr lang="en-US" sz="1800" dirty="0">
              <a:solidFill>
                <a:schemeClr val="tx1">
                  <a:alpha val="99000"/>
                </a:schemeClr>
              </a:solidFill>
            </a:endParaRPr>
          </a:p>
          <a:p>
            <a:r>
              <a:rPr lang="en-US" sz="1800" dirty="0">
                <a:solidFill>
                  <a:schemeClr val="tx1">
                    <a:alpha val="99000"/>
                  </a:schemeClr>
                </a:solidFill>
              </a:rPr>
              <a:t>Cross Platform Scripting (Linux, Mac and Windows)</a:t>
            </a:r>
          </a:p>
          <a:p>
            <a:endParaRPr lang="en-US" sz="1800" dirty="0">
              <a:solidFill>
                <a:schemeClr val="tx1">
                  <a:alpha val="99000"/>
                </a:schemeClr>
              </a:solidFill>
            </a:endParaRPr>
          </a:p>
          <a:p>
            <a:r>
              <a:rPr lang="en-US" sz="1800" dirty="0">
                <a:solidFill>
                  <a:schemeClr val="tx1">
                    <a:alpha val="99000"/>
                  </a:schemeClr>
                </a:solidFill>
              </a:rPr>
              <a:t>Windows Azure Monitoring Service (On Roadmap)</a:t>
            </a:r>
          </a:p>
        </p:txBody>
      </p:sp>
      <p:sp>
        <p:nvSpPr>
          <p:cNvPr id="4" name="Freeform 8"/>
          <p:cNvSpPr>
            <a:spLocks noEditPoints="1"/>
          </p:cNvSpPr>
          <p:nvPr/>
        </p:nvSpPr>
        <p:spPr bwMode="black">
          <a:xfrm>
            <a:off x="6553200" y="3200400"/>
            <a:ext cx="2413568" cy="2260380"/>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12841561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6600" dirty="0" smtClean="0"/>
              <a:t>Demo</a:t>
            </a:r>
            <a:endParaRPr lang="en-US" sz="6600" dirty="0"/>
          </a:p>
        </p:txBody>
      </p:sp>
      <p:sp>
        <p:nvSpPr>
          <p:cNvPr id="5" name="Subtitle 4"/>
          <p:cNvSpPr>
            <a:spLocks noGrp="1"/>
          </p:cNvSpPr>
          <p:nvPr>
            <p:ph type="subTitle" idx="1"/>
          </p:nvPr>
        </p:nvSpPr>
        <p:spPr>
          <a:xfrm>
            <a:off x="1399960" y="5334000"/>
            <a:ext cx="3154788" cy="461665"/>
          </a:xfrm>
        </p:spPr>
        <p:txBody>
          <a:bodyPr/>
          <a:lstStyle/>
          <a:p>
            <a:r>
              <a:rPr lang="en-US" dirty="0" smtClean="0"/>
              <a:t>Windows Azure, Virtual Machines, Web Sites, CouchDB, node.js, grunt</a:t>
            </a:r>
            <a:endParaRPr lang="en-US" dirty="0"/>
          </a:p>
        </p:txBody>
      </p:sp>
      <p:sp>
        <p:nvSpPr>
          <p:cNvPr id="6" name="Text Placeholder 5"/>
          <p:cNvSpPr>
            <a:spLocks noGrp="1"/>
          </p:cNvSpPr>
          <p:nvPr>
            <p:ph type="body" sz="quarter" idx="10"/>
          </p:nvPr>
        </p:nvSpPr>
        <p:spPr/>
        <p:txBody>
          <a:bodyPr/>
          <a:lstStyle/>
          <a:p>
            <a:r>
              <a:rPr lang="en-US" dirty="0" smtClean="0"/>
              <a:t>Conference Scheduling App</a:t>
            </a:r>
            <a:endParaRPr lang="en-US" dirty="0"/>
          </a:p>
        </p:txBody>
      </p:sp>
    </p:spTree>
    <p:extLst>
      <p:ext uri="{BB962C8B-B14F-4D97-AF65-F5344CB8AC3E}">
        <p14:creationId xmlns:p14="http://schemas.microsoft.com/office/powerpoint/2010/main" val="23795859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Scripting Capabilities</a:t>
            </a:r>
            <a:endParaRPr lang="en-US" b="1" dirty="0"/>
          </a:p>
        </p:txBody>
      </p:sp>
      <p:sp>
        <p:nvSpPr>
          <p:cNvPr id="3" name="Content Placeholder 2"/>
          <p:cNvSpPr>
            <a:spLocks noGrp="1"/>
          </p:cNvSpPr>
          <p:nvPr>
            <p:ph type="body" sz="quarter" idx="10"/>
          </p:nvPr>
        </p:nvSpPr>
        <p:spPr>
          <a:xfrm>
            <a:off x="389436" y="1943100"/>
            <a:ext cx="5630364" cy="4279633"/>
          </a:xfrm>
        </p:spPr>
        <p:txBody>
          <a:bodyPr>
            <a:normAutofit/>
          </a:bodyPr>
          <a:lstStyle/>
          <a:p>
            <a:r>
              <a:rPr lang="en-US" dirty="0" smtClean="0">
                <a:solidFill>
                  <a:schemeClr val="accent2"/>
                </a:solidFill>
              </a:rPr>
              <a:t>Automation Support</a:t>
            </a:r>
          </a:p>
          <a:p>
            <a:pPr marL="342900" indent="-342900">
              <a:buFont typeface="Arial" pitchFamily="34" charset="0"/>
              <a:buChar char="•"/>
            </a:pPr>
            <a:r>
              <a:rPr lang="en-US" sz="2000" dirty="0" smtClean="0"/>
              <a:t>Windows Azure PowerShell </a:t>
            </a:r>
            <a:r>
              <a:rPr lang="en-US" sz="2000" dirty="0" err="1" smtClean="0"/>
              <a:t>Cmdlets</a:t>
            </a:r>
            <a:endParaRPr lang="en-US" sz="2000" dirty="0" smtClean="0"/>
          </a:p>
          <a:p>
            <a:pPr marL="342900" indent="-342900">
              <a:buFont typeface="Arial" pitchFamily="34" charset="0"/>
              <a:buChar char="•"/>
            </a:pPr>
            <a:r>
              <a:rPr lang="en-US" sz="2000" dirty="0" smtClean="0"/>
              <a:t>Cross </a:t>
            </a:r>
            <a:r>
              <a:rPr lang="en-US" sz="2000" dirty="0"/>
              <a:t>Platform Scripting Built on node.js</a:t>
            </a:r>
          </a:p>
          <a:p>
            <a:pPr marL="342900" indent="-342900">
              <a:buFont typeface="Arial" pitchFamily="34" charset="0"/>
              <a:buChar char="•"/>
            </a:pPr>
            <a:endParaRPr lang="en-US" sz="2000" dirty="0"/>
          </a:p>
          <a:p>
            <a:r>
              <a:rPr lang="en-US" dirty="0">
                <a:solidFill>
                  <a:schemeClr val="accent2"/>
                </a:solidFill>
              </a:rPr>
              <a:t>Capabilities</a:t>
            </a:r>
          </a:p>
          <a:p>
            <a:pPr lvl="1"/>
            <a:r>
              <a:rPr lang="en-US" sz="2000" dirty="0"/>
              <a:t>Provisioning, Removal</a:t>
            </a:r>
          </a:p>
          <a:p>
            <a:pPr lvl="1"/>
            <a:r>
              <a:rPr lang="en-US" sz="2000" dirty="0"/>
              <a:t>Reboot, Start</a:t>
            </a:r>
          </a:p>
          <a:p>
            <a:pPr lvl="1"/>
            <a:r>
              <a:rPr lang="en-US" sz="2000" dirty="0"/>
              <a:t>Import and Export VM settings</a:t>
            </a:r>
          </a:p>
          <a:p>
            <a:pPr lvl="1"/>
            <a:r>
              <a:rPr lang="en-US" sz="2000" dirty="0"/>
              <a:t>Support for Windows and Linux VMs</a:t>
            </a:r>
          </a:p>
          <a:p>
            <a:pPr lvl="1"/>
            <a:r>
              <a:rPr lang="en-US" sz="2000" dirty="0"/>
              <a:t>Domain Join at Provision for Windows</a:t>
            </a:r>
          </a:p>
          <a:p>
            <a:pPr lvl="1"/>
            <a:r>
              <a:rPr lang="en-US" sz="2000" dirty="0">
                <a:solidFill>
                  <a:schemeClr val="tx2"/>
                </a:solidFill>
              </a:rPr>
              <a:t>Fully Customize VM with Data Disks and Endpoint Configuration</a:t>
            </a:r>
          </a:p>
          <a:p>
            <a:pPr lvl="1"/>
            <a:r>
              <a:rPr lang="en-US" dirty="0">
                <a:solidFill>
                  <a:schemeClr val="tx2"/>
                </a:solidFill>
              </a:rPr>
              <a:t>Automate Virtual Network Settings</a:t>
            </a:r>
          </a:p>
          <a:p>
            <a:endParaRPr lang="en-US" sz="2000" dirty="0"/>
          </a:p>
          <a:p>
            <a:endParaRPr lang="en-US" sz="2000" dirty="0"/>
          </a:p>
        </p:txBody>
      </p:sp>
      <p:sp>
        <p:nvSpPr>
          <p:cNvPr id="4" name="Freeform 84"/>
          <p:cNvSpPr>
            <a:spLocks noEditPoints="1"/>
          </p:cNvSpPr>
          <p:nvPr/>
        </p:nvSpPr>
        <p:spPr bwMode="black">
          <a:xfrm>
            <a:off x="6477000" y="2667001"/>
            <a:ext cx="2172038" cy="2596489"/>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2"/>
          </a:solidFill>
          <a:ln>
            <a:noFill/>
          </a:ln>
        </p:spPr>
        <p:txBody>
          <a:bodyPr vert="horz" wrap="square" lIns="82305" tIns="41153" rIns="82305" bIns="41153" numCol="1" anchor="t" anchorCtr="0" compatLnSpc="1">
            <a:prstTxWarp prst="textNoShape">
              <a:avLst/>
            </a:prstTxWarp>
          </a:bodyPr>
          <a:lstStyle/>
          <a:p>
            <a:endParaRPr lang="en-US" sz="1600" dirty="0"/>
          </a:p>
        </p:txBody>
      </p:sp>
    </p:spTree>
    <p:extLst>
      <p:ext uri="{BB962C8B-B14F-4D97-AF65-F5344CB8AC3E}">
        <p14:creationId xmlns:p14="http://schemas.microsoft.com/office/powerpoint/2010/main" val="83662123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err="1" smtClean="0"/>
              <a:t>PaaS</a:t>
            </a:r>
            <a:r>
              <a:rPr lang="en-US" sz="8000" b="1" dirty="0" smtClean="0"/>
              <a:t> and </a:t>
            </a:r>
            <a:r>
              <a:rPr lang="en-US" sz="8000" b="1" dirty="0" err="1" smtClean="0"/>
              <a:t>SaaS</a:t>
            </a:r>
            <a:endParaRPr lang="en-US" sz="8000" b="1" dirty="0"/>
          </a:p>
        </p:txBody>
      </p:sp>
      <p:sp>
        <p:nvSpPr>
          <p:cNvPr id="3" name="Subtitle 2"/>
          <p:cNvSpPr>
            <a:spLocks noGrp="1"/>
          </p:cNvSpPr>
          <p:nvPr>
            <p:ph type="subTitle" idx="1"/>
          </p:nvPr>
        </p:nvSpPr>
        <p:spPr/>
        <p:txBody>
          <a:bodyPr>
            <a:normAutofit/>
          </a:bodyPr>
          <a:lstStyle/>
          <a:p>
            <a:r>
              <a:rPr lang="en-US" dirty="0" smtClean="0"/>
              <a:t>Deploying CouchDB as Cloud Services and </a:t>
            </a:r>
          </a:p>
          <a:p>
            <a:r>
              <a:rPr lang="en-US" dirty="0" smtClean="0"/>
              <a:t>Software-As-A-Service</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727" r="23891" b="30507"/>
          <a:stretch/>
        </p:blipFill>
        <p:spPr bwMode="auto">
          <a:xfrm>
            <a:off x="4168872" y="1066800"/>
            <a:ext cx="806256"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632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2"/>
            <a:ext cx="7992563" cy="588623"/>
          </a:xfrm>
        </p:spPr>
        <p:txBody>
          <a:bodyPr>
            <a:normAutofit fontScale="90000"/>
          </a:bodyPr>
          <a:lstStyle/>
          <a:p>
            <a:r>
              <a:rPr lang="en-US" sz="3600" dirty="0">
                <a:latin typeface="Segoe" pitchFamily="34" charset="0"/>
              </a:rPr>
              <a:t>Deploying </a:t>
            </a:r>
            <a:r>
              <a:rPr lang="en-US" sz="3600" dirty="0" smtClean="0">
                <a:latin typeface="Segoe" pitchFamily="34" charset="0"/>
              </a:rPr>
              <a:t>CouchDB </a:t>
            </a:r>
            <a:r>
              <a:rPr lang="en-US" sz="3600" dirty="0">
                <a:latin typeface="Segoe" pitchFamily="34" charset="0"/>
              </a:rPr>
              <a:t>as a Cloud Service</a:t>
            </a:r>
          </a:p>
        </p:txBody>
      </p:sp>
      <p:sp>
        <p:nvSpPr>
          <p:cNvPr id="3" name="Text Placeholder 2"/>
          <p:cNvSpPr>
            <a:spLocks noGrp="1"/>
          </p:cNvSpPr>
          <p:nvPr>
            <p:ph idx="1"/>
          </p:nvPr>
        </p:nvSpPr>
        <p:spPr>
          <a:xfrm>
            <a:off x="389437" y="1287380"/>
            <a:ext cx="8363938" cy="5309146"/>
          </a:xfrm>
        </p:spPr>
        <p:txBody>
          <a:bodyPr>
            <a:normAutofit lnSpcReduction="10000"/>
          </a:bodyPr>
          <a:lstStyle/>
          <a:p>
            <a:pPr marL="457177" lvl="1" indent="-457177"/>
            <a:r>
              <a:rPr lang="en-US" sz="2500" dirty="0"/>
              <a:t>Windows Azure cloud services</a:t>
            </a:r>
            <a:br>
              <a:rPr lang="en-US" sz="2500" dirty="0"/>
            </a:br>
            <a:r>
              <a:rPr lang="en-US" sz="2500" dirty="0"/>
              <a:t>run on a fully automated, highly</a:t>
            </a:r>
            <a:br>
              <a:rPr lang="en-US" sz="2500" dirty="0"/>
            </a:br>
            <a:r>
              <a:rPr lang="en-US" sz="2500" dirty="0"/>
              <a:t>scalable cloud platform</a:t>
            </a:r>
          </a:p>
          <a:p>
            <a:pPr marL="457177" lvl="1" indent="-457177"/>
            <a:r>
              <a:rPr lang="en-US" sz="2500" dirty="0"/>
              <a:t>Ongoing management of the OS and infrastructure is handled by Windows Azure</a:t>
            </a:r>
          </a:p>
          <a:p>
            <a:pPr marL="457177" lvl="1" indent="-457177"/>
            <a:r>
              <a:rPr lang="en-US" sz="2500" dirty="0"/>
              <a:t>Infinitely scalable, on demand</a:t>
            </a:r>
          </a:p>
          <a:p>
            <a:pPr marL="457177" lvl="1" indent="-457177"/>
            <a:r>
              <a:rPr lang="en-US" sz="2500" dirty="0"/>
              <a:t>App and </a:t>
            </a:r>
            <a:r>
              <a:rPr lang="en-US" sz="2500" dirty="0" smtClean="0"/>
              <a:t>CouchDB </a:t>
            </a:r>
            <a:r>
              <a:rPr lang="en-US" sz="2500" dirty="0"/>
              <a:t>in same cloud service provides security </a:t>
            </a:r>
          </a:p>
          <a:p>
            <a:pPr marL="457177" lvl="1" indent="-457177"/>
            <a:r>
              <a:rPr lang="en-US" sz="2500" i="1" dirty="0"/>
              <a:t>PaaS approach is the easiest way to deploy </a:t>
            </a:r>
            <a:r>
              <a:rPr lang="en-US" sz="2500" i="1" dirty="0" smtClean="0"/>
              <a:t>CouchDB </a:t>
            </a:r>
            <a:r>
              <a:rPr lang="en-US" sz="2500" i="1" dirty="0"/>
              <a:t>on Windows Azure</a:t>
            </a:r>
          </a:p>
          <a:p>
            <a:pPr marL="457177" lvl="1" indent="-457177"/>
            <a:r>
              <a:rPr lang="en-US" sz="2500" dirty="0"/>
              <a:t>For quick and simple deployment, use the </a:t>
            </a:r>
            <a:r>
              <a:rPr lang="en-US" sz="2500" dirty="0" smtClean="0"/>
              <a:t>CouchDB on Azure Worker Role Install:</a:t>
            </a:r>
            <a:r>
              <a:rPr lang="en-US" sz="2500" dirty="0"/>
              <a:t/>
            </a:r>
            <a:br>
              <a:rPr lang="en-US" sz="2500" dirty="0"/>
            </a:br>
            <a:r>
              <a:rPr lang="en-US" sz="2500" dirty="0">
                <a:hlinkClick r:id="rId2"/>
              </a:rPr>
              <a:t>http://ossonazure.interoperabilitybridges.com/articles/couchdb-installer-for-windows-azure#h2Section5</a:t>
            </a:r>
            <a:endParaRPr lang="en-US" sz="2500" dirty="0"/>
          </a:p>
        </p:txBody>
      </p:sp>
      <p:pic>
        <p:nvPicPr>
          <p:cNvPr id="5" name="CS"/>
          <p:cNvPicPr>
            <a:picLocks/>
          </p:cNvPicPr>
          <p:nvPr/>
        </p:nvPicPr>
        <p:blipFill>
          <a:blip r:embed="rId3" cstate="print">
            <a:duotone>
              <a:prstClr val="black"/>
              <a:schemeClr val="bg2">
                <a:lumMod val="1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790554" y="796635"/>
            <a:ext cx="1821143" cy="1918585"/>
          </a:xfrm>
          <a:prstGeom prst="rect">
            <a:avLst/>
          </a:prstGeom>
        </p:spPr>
      </p:pic>
    </p:spTree>
    <p:extLst>
      <p:ext uri="{BB962C8B-B14F-4D97-AF65-F5344CB8AC3E}">
        <p14:creationId xmlns:p14="http://schemas.microsoft.com/office/powerpoint/2010/main" val="2271399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953">
                <a:solidFill>
                  <a:srgbClr val="414141"/>
                </a:solidFill>
                <a:latin typeface="Gill Sans Light" charset="0"/>
                <a:ea typeface="ヒラギノ角ゴ ProN W3" charset="0"/>
                <a:cs typeface="ヒラギノ角ゴ ProN W3" charset="0"/>
                <a:sym typeface="Gill Sans Light" charset="0"/>
              </a:defRPr>
            </a:lvl1pPr>
            <a:lvl2pPr marL="26669796" indent="-26348339" eaLnBrk="0" hangingPunct="0">
              <a:defRPr sz="2953">
                <a:solidFill>
                  <a:srgbClr val="414141"/>
                </a:solidFill>
                <a:latin typeface="Gill Sans Light" charset="0"/>
                <a:ea typeface="ヒラギノ角ゴ ProN W3" charset="0"/>
                <a:cs typeface="ヒラギノ角ゴ ProN W3" charset="0"/>
                <a:sym typeface="Gill Sans Light" charset="0"/>
              </a:defRPr>
            </a:lvl2pPr>
            <a:lvl3pPr eaLnBrk="0" hangingPunct="0">
              <a:defRPr sz="2953">
                <a:solidFill>
                  <a:srgbClr val="414141"/>
                </a:solidFill>
                <a:latin typeface="Gill Sans Light" charset="0"/>
                <a:ea typeface="ヒラギノ角ゴ ProN W3" charset="0"/>
                <a:cs typeface="ヒラギノ角ゴ ProN W3" charset="0"/>
                <a:sym typeface="Gill Sans Light" charset="0"/>
              </a:defRPr>
            </a:lvl3pPr>
            <a:lvl4pPr eaLnBrk="0" hangingPunct="0">
              <a:defRPr sz="2953">
                <a:solidFill>
                  <a:srgbClr val="414141"/>
                </a:solidFill>
                <a:latin typeface="Gill Sans Light" charset="0"/>
                <a:ea typeface="ヒラギノ角ゴ ProN W3" charset="0"/>
                <a:cs typeface="ヒラギノ角ゴ ProN W3" charset="0"/>
                <a:sym typeface="Gill Sans Light" charset="0"/>
              </a:defRPr>
            </a:lvl4pPr>
            <a:lvl5pPr eaLnBrk="0" hangingPunct="0">
              <a:defRPr sz="2953">
                <a:solidFill>
                  <a:srgbClr val="414141"/>
                </a:solidFill>
                <a:latin typeface="Gill Sans Light" charset="0"/>
                <a:ea typeface="ヒラギノ角ゴ ProN W3" charset="0"/>
                <a:cs typeface="ヒラギノ角ゴ ProN W3" charset="0"/>
                <a:sym typeface="Gill Sans Light" charset="0"/>
              </a:defRPr>
            </a:lvl5pPr>
            <a:lvl6pPr marL="321457"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6pPr>
            <a:lvl7pPr marL="642915"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7pPr>
            <a:lvl8pPr marL="964372"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8pPr>
            <a:lvl9pPr marL="1285829"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4BA50012-7DD6-0D44-8E42-A6CD16629544}" type="slidenum">
              <a:rPr lang="en-US" sz="844">
                <a:solidFill>
                  <a:schemeClr val="tx2"/>
                </a:solidFill>
                <a:latin typeface="Source Sans Pro" charset="0"/>
                <a:cs typeface="Arial" charset="0"/>
              </a:rPr>
              <a:pPr eaLnBrk="1" hangingPunct="1"/>
              <a:t>33</a:t>
            </a:fld>
            <a:endParaRPr lang="en-US" sz="844">
              <a:solidFill>
                <a:schemeClr val="tx2"/>
              </a:solidFill>
              <a:latin typeface="Source Sans Pro" charset="0"/>
              <a:cs typeface="Arial" charset="0"/>
            </a:endParaRPr>
          </a:p>
        </p:txBody>
      </p:sp>
      <p:sp>
        <p:nvSpPr>
          <p:cNvPr id="19" name="Content Placeholder 2"/>
          <p:cNvSpPr>
            <a:spLocks noGrp="1"/>
          </p:cNvSpPr>
          <p:nvPr>
            <p:ph sz="half" idx="1"/>
          </p:nvPr>
        </p:nvSpPr>
        <p:spPr>
          <a:xfrm>
            <a:off x="430768" y="1491615"/>
            <a:ext cx="4346046" cy="4629150"/>
          </a:xfrm>
        </p:spPr>
        <p:txBody>
          <a:bodyPr/>
          <a:lstStyle/>
          <a:p>
            <a:r>
              <a:rPr lang="en-US" sz="2250" dirty="0">
                <a:latin typeface="Source Sans Pro"/>
                <a:ea typeface="ヒラギノ角ゴ Pro W3" pitchFamily="-106" charset="-128"/>
                <a:cs typeface="Source Sans Pro"/>
              </a:rPr>
              <a:t>Founded May 2008</a:t>
            </a:r>
          </a:p>
          <a:p>
            <a:r>
              <a:rPr lang="en-US" sz="2250" dirty="0">
                <a:ea typeface="ヒラギノ角ゴ Pro W3" pitchFamily="-106" charset="-128"/>
              </a:rPr>
              <a:t>Database-as-a-service (</a:t>
            </a:r>
            <a:r>
              <a:rPr lang="en-US" sz="2250" dirty="0" err="1">
                <a:ea typeface="ヒラギノ角ゴ Pro W3" pitchFamily="-106" charset="-128"/>
              </a:rPr>
              <a:t>DBaaS</a:t>
            </a:r>
            <a:r>
              <a:rPr lang="en-US" sz="2250" dirty="0">
                <a:ea typeface="ヒラギノ角ゴ Pro W3" pitchFamily="-106" charset="-128"/>
              </a:rPr>
              <a:t>)</a:t>
            </a:r>
          </a:p>
          <a:p>
            <a:pPr lvl="1"/>
            <a:r>
              <a:rPr lang="en-US" dirty="0" smtClean="0">
                <a:ea typeface="ヒラギノ角ゴ Pro W3" pitchFamily="-106" charset="-128"/>
              </a:rPr>
              <a:t>Managed, hosted fork of CouchDB</a:t>
            </a:r>
            <a:endParaRPr lang="en-US" dirty="0">
              <a:ea typeface="ヒラギノ角ゴ Pro W3" pitchFamily="-106" charset="-128"/>
            </a:endParaRPr>
          </a:p>
          <a:p>
            <a:pPr lvl="1"/>
            <a:r>
              <a:rPr lang="en-US" dirty="0" smtClean="0">
                <a:ea typeface="ヒラギノ角ゴ Pro W3" pitchFamily="-106" charset="-128"/>
              </a:rPr>
              <a:t>Incremental </a:t>
            </a:r>
            <a:r>
              <a:rPr lang="en-US" dirty="0" err="1" smtClean="0">
                <a:ea typeface="ヒラギノ角ゴ Pro W3" pitchFamily="-106" charset="-128"/>
              </a:rPr>
              <a:t>MapReduce</a:t>
            </a:r>
            <a:r>
              <a:rPr lang="en-US" dirty="0" smtClean="0">
                <a:ea typeface="ヒラギノ角ゴ Pro W3" pitchFamily="-106" charset="-128"/>
              </a:rPr>
              <a:t> engine</a:t>
            </a:r>
          </a:p>
          <a:p>
            <a:pPr lvl="1"/>
            <a:r>
              <a:rPr lang="en-US" dirty="0" smtClean="0">
                <a:ea typeface="ヒラギノ角ゴ Pro W3" pitchFamily="-106" charset="-128"/>
              </a:rPr>
              <a:t>Horizontal scaling &amp; built-in </a:t>
            </a:r>
            <a:r>
              <a:rPr lang="en-US" dirty="0" err="1" smtClean="0">
                <a:ea typeface="ヒラギノ角ゴ Pro W3" pitchFamily="-106" charset="-128"/>
              </a:rPr>
              <a:t>Lucene</a:t>
            </a:r>
            <a:r>
              <a:rPr lang="en-US" dirty="0" smtClean="0">
                <a:ea typeface="ヒラギノ角ゴ Pro W3" pitchFamily="-106" charset="-128"/>
              </a:rPr>
              <a:t> search</a:t>
            </a:r>
          </a:p>
          <a:p>
            <a:r>
              <a:rPr lang="en-US" sz="2250" dirty="0">
                <a:ea typeface="ヒラギノ角ゴ Pro W3" pitchFamily="-106" charset="-128"/>
              </a:rPr>
              <a:t>8 </a:t>
            </a:r>
            <a:r>
              <a:rPr lang="en-US" sz="2250" dirty="0" err="1">
                <a:ea typeface="ヒラギノ角ゴ Pro W3" pitchFamily="-106" charset="-128"/>
              </a:rPr>
              <a:t>Cloudants</a:t>
            </a:r>
            <a:r>
              <a:rPr lang="en-US" sz="2250" dirty="0">
                <a:ea typeface="ヒラギノ角ゴ Pro W3" pitchFamily="-106" charset="-128"/>
              </a:rPr>
              <a:t> are committers to Apache CouchDB</a:t>
            </a:r>
            <a:endParaRPr lang="en-US" sz="2250" dirty="0">
              <a:latin typeface="Source Sans Pro"/>
              <a:ea typeface="ヒラギノ角ゴ Pro W3" pitchFamily="-106" charset="-128"/>
              <a:cs typeface="Source Sans Pro"/>
            </a:endParaRPr>
          </a:p>
          <a:p>
            <a:r>
              <a:rPr lang="en-US" sz="2250" dirty="0">
                <a:ea typeface="ヒラギノ角ゴ Pro W3" pitchFamily="-106" charset="-128"/>
              </a:rPr>
              <a:t>13,000+ users</a:t>
            </a:r>
          </a:p>
        </p:txBody>
      </p:sp>
      <p:grpSp>
        <p:nvGrpSpPr>
          <p:cNvPr id="3" name="Group 2"/>
          <p:cNvGrpSpPr/>
          <p:nvPr/>
        </p:nvGrpSpPr>
        <p:grpSpPr>
          <a:xfrm>
            <a:off x="5036344" y="1523417"/>
            <a:ext cx="3891111" cy="4551171"/>
            <a:chOff x="7162799" y="2166638"/>
            <a:chExt cx="5534025" cy="6472776"/>
          </a:xfrm>
        </p:grpSpPr>
        <p:pic>
          <p:nvPicPr>
            <p:cNvPr id="18438" name="Picture 1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5139" y="7126246"/>
              <a:ext cx="1874311" cy="402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9" name="Picture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5546" y="7882371"/>
              <a:ext cx="2272867" cy="634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0" name="Picture 21" descr="Screen Shot 2013-01-18 at 12.38.2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29273" y="6025005"/>
              <a:ext cx="1329868" cy="829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1" name="Picture 2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91028" y="7033197"/>
              <a:ext cx="1918937" cy="5886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2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3150" y="5352540"/>
              <a:ext cx="2383052" cy="556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3" name="Picture 24" descr="mspot-logo-sony.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33673" y="5273762"/>
              <a:ext cx="2186696" cy="714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4" name="Picture 2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220" y="7553770"/>
              <a:ext cx="2436604" cy="1085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6" name="Picture 27"/>
            <p:cNvPicPr>
              <a:picLocks noChangeAspect="1"/>
            </p:cNvPicPr>
            <p:nvPr/>
          </p:nvPicPr>
          <p:blipFill>
            <a:blip r:embed="rId9">
              <a:extLst>
                <a:ext uri="{28A0092B-C50C-407E-A947-70E740481C1C}">
                  <a14:useLocalDpi xmlns:a14="http://schemas.microsoft.com/office/drawing/2010/main" val="0"/>
                </a:ext>
              </a:extLst>
            </a:blip>
            <a:srcRect t="30106" b="31564"/>
            <a:stretch>
              <a:fillRect/>
            </a:stretch>
          </p:blipFill>
          <p:spPr bwMode="auto">
            <a:xfrm>
              <a:off x="7162799" y="4243444"/>
              <a:ext cx="2641886" cy="992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7" name="Picture 28"/>
            <p:cNvPicPr>
              <a:picLocks noChangeAspect="1"/>
            </p:cNvPicPr>
            <p:nvPr/>
          </p:nvPicPr>
          <p:blipFill>
            <a:blip r:embed="rId10">
              <a:extLst>
                <a:ext uri="{28A0092B-C50C-407E-A947-70E740481C1C}">
                  <a14:useLocalDpi xmlns:a14="http://schemas.microsoft.com/office/drawing/2010/main" val="0"/>
                </a:ext>
              </a:extLst>
            </a:blip>
            <a:srcRect t="28835" b="30724"/>
            <a:stretch>
              <a:fillRect/>
            </a:stretch>
          </p:blipFill>
          <p:spPr bwMode="auto">
            <a:xfrm>
              <a:off x="7352875" y="6085500"/>
              <a:ext cx="2686512" cy="7096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9" name="Picture 3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51368" y="4451568"/>
              <a:ext cx="2347351" cy="655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12"/>
            <a:srcRect t="7965" b="10154"/>
            <a:stretch/>
          </p:blipFill>
          <p:spPr>
            <a:xfrm>
              <a:off x="7611262" y="2166638"/>
              <a:ext cx="2299366" cy="1882730"/>
            </a:xfrm>
            <a:prstGeom prst="rect">
              <a:avLst/>
            </a:prstGeom>
          </p:spPr>
        </p:pic>
        <p:pic>
          <p:nvPicPr>
            <p:cNvPr id="20" name="Picture 19"/>
            <p:cNvPicPr>
              <a:picLocks noChangeAspect="1"/>
            </p:cNvPicPr>
            <p:nvPr/>
          </p:nvPicPr>
          <p:blipFill rotWithShape="1">
            <a:blip r:embed="rId13"/>
            <a:srcRect l="25452" t="4101" r="23541" b="9134"/>
            <a:stretch/>
          </p:blipFill>
          <p:spPr>
            <a:xfrm>
              <a:off x="10399359" y="2316061"/>
              <a:ext cx="1965430" cy="1837894"/>
            </a:xfrm>
            <a:prstGeom prst="rect">
              <a:avLst/>
            </a:prstGeom>
          </p:spPr>
        </p:pic>
      </p:grpSp>
      <p:pic>
        <p:nvPicPr>
          <p:cNvPr id="21" name="Picture 20" descr="CloudantLogo_RGB_2C_cropped.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0858" y="375047"/>
            <a:ext cx="4086763" cy="955001"/>
          </a:xfrm>
          <a:prstGeom prst="rect">
            <a:avLst/>
          </a:prstGeom>
        </p:spPr>
      </p:pic>
      <p:sp>
        <p:nvSpPr>
          <p:cNvPr id="4" name="Content Placeholder 3"/>
          <p:cNvSpPr>
            <a:spLocks noGrp="1"/>
          </p:cNvSpPr>
          <p:nvPr>
            <p:ph sz="half" idx="1"/>
          </p:nvPr>
        </p:nvSpPr>
        <p:spPr/>
        <p:txBody>
          <a:bodyPr/>
          <a:lstStyle/>
          <a:p>
            <a:pPr marL="0" indent="0">
              <a:buNone/>
            </a:pPr>
            <a:endParaRPr lang="en-US" dirty="0"/>
          </a:p>
        </p:txBody>
      </p:sp>
    </p:spTree>
    <p:extLst>
      <p:ext uri="{BB962C8B-B14F-4D97-AF65-F5344CB8AC3E}">
        <p14:creationId xmlns:p14="http://schemas.microsoft.com/office/powerpoint/2010/main" val="3180224809"/>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normAutofit fontScale="90000"/>
          </a:bodyPr>
          <a:lstStyle/>
          <a:p>
            <a:r>
              <a:rPr lang="en-US" dirty="0"/>
              <a:t>Cloudant’s Commitment to Apache CouchDB</a:t>
            </a:r>
            <a:endParaRPr lang="en-US" dirty="0">
              <a:latin typeface="Source Sans Pro" charset="0"/>
              <a:ea typeface="ヒラギノ角ゴ Pro W3" charset="0"/>
            </a:endParaRPr>
          </a:p>
        </p:txBody>
      </p:sp>
      <p:sp>
        <p:nvSpPr>
          <p:cNvPr id="18437"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953">
                <a:solidFill>
                  <a:srgbClr val="414141"/>
                </a:solidFill>
                <a:latin typeface="Gill Sans Light" charset="0"/>
                <a:ea typeface="ヒラギノ角ゴ ProN W3" charset="0"/>
                <a:cs typeface="ヒラギノ角ゴ ProN W3" charset="0"/>
                <a:sym typeface="Gill Sans Light" charset="0"/>
              </a:defRPr>
            </a:lvl1pPr>
            <a:lvl2pPr marL="26669796" indent="-26348339" eaLnBrk="0" hangingPunct="0">
              <a:defRPr sz="2953">
                <a:solidFill>
                  <a:srgbClr val="414141"/>
                </a:solidFill>
                <a:latin typeface="Gill Sans Light" charset="0"/>
                <a:ea typeface="ヒラギノ角ゴ ProN W3" charset="0"/>
                <a:cs typeface="ヒラギノ角ゴ ProN W3" charset="0"/>
                <a:sym typeface="Gill Sans Light" charset="0"/>
              </a:defRPr>
            </a:lvl2pPr>
            <a:lvl3pPr eaLnBrk="0" hangingPunct="0">
              <a:defRPr sz="2953">
                <a:solidFill>
                  <a:srgbClr val="414141"/>
                </a:solidFill>
                <a:latin typeface="Gill Sans Light" charset="0"/>
                <a:ea typeface="ヒラギノ角ゴ ProN W3" charset="0"/>
                <a:cs typeface="ヒラギノ角ゴ ProN W3" charset="0"/>
                <a:sym typeface="Gill Sans Light" charset="0"/>
              </a:defRPr>
            </a:lvl3pPr>
            <a:lvl4pPr eaLnBrk="0" hangingPunct="0">
              <a:defRPr sz="2953">
                <a:solidFill>
                  <a:srgbClr val="414141"/>
                </a:solidFill>
                <a:latin typeface="Gill Sans Light" charset="0"/>
                <a:ea typeface="ヒラギノ角ゴ ProN W3" charset="0"/>
                <a:cs typeface="ヒラギノ角ゴ ProN W3" charset="0"/>
                <a:sym typeface="Gill Sans Light" charset="0"/>
              </a:defRPr>
            </a:lvl4pPr>
            <a:lvl5pPr eaLnBrk="0" hangingPunct="0">
              <a:defRPr sz="2953">
                <a:solidFill>
                  <a:srgbClr val="414141"/>
                </a:solidFill>
                <a:latin typeface="Gill Sans Light" charset="0"/>
                <a:ea typeface="ヒラギノ角ゴ ProN W3" charset="0"/>
                <a:cs typeface="ヒラギノ角ゴ ProN W3" charset="0"/>
                <a:sym typeface="Gill Sans Light" charset="0"/>
              </a:defRPr>
            </a:lvl5pPr>
            <a:lvl6pPr marL="321457"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6pPr>
            <a:lvl7pPr marL="642915"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7pPr>
            <a:lvl8pPr marL="964372"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8pPr>
            <a:lvl9pPr marL="1285829" eaLnBrk="0" fontAlgn="base" hangingPunct="0">
              <a:spcBef>
                <a:spcPct val="0"/>
              </a:spcBef>
              <a:spcAft>
                <a:spcPct val="0"/>
              </a:spcAft>
              <a:defRPr sz="2953">
                <a:solidFill>
                  <a:srgbClr val="414141"/>
                </a:solidFill>
                <a:latin typeface="Gill Sans Light" charset="0"/>
                <a:ea typeface="ヒラギノ角ゴ ProN W3" charset="0"/>
                <a:cs typeface="ヒラギノ角ゴ ProN W3" charset="0"/>
                <a:sym typeface="Gill Sans Light" charset="0"/>
              </a:defRPr>
            </a:lvl9pPr>
          </a:lstStyle>
          <a:p>
            <a:pPr eaLnBrk="1" hangingPunct="1"/>
            <a:fld id="{4BA50012-7DD6-0D44-8E42-A6CD16629544}" type="slidenum">
              <a:rPr lang="en-US" sz="844">
                <a:solidFill>
                  <a:schemeClr val="tx2"/>
                </a:solidFill>
                <a:latin typeface="Source Sans Pro" charset="0"/>
                <a:cs typeface="Arial" charset="0"/>
              </a:rPr>
              <a:pPr eaLnBrk="1" hangingPunct="1"/>
              <a:t>34</a:t>
            </a:fld>
            <a:endParaRPr lang="en-US" sz="844">
              <a:solidFill>
                <a:schemeClr val="tx2"/>
              </a:solidFill>
              <a:latin typeface="Source Sans Pro" charset="0"/>
              <a:cs typeface="Arial" charset="0"/>
            </a:endParaRPr>
          </a:p>
        </p:txBody>
      </p:sp>
      <p:sp>
        <p:nvSpPr>
          <p:cNvPr id="19" name="Content Placeholder 2"/>
          <p:cNvSpPr>
            <a:spLocks noGrp="1"/>
          </p:cNvSpPr>
          <p:nvPr>
            <p:ph sz="half" idx="1"/>
          </p:nvPr>
        </p:nvSpPr>
        <p:spPr>
          <a:xfrm>
            <a:off x="430769" y="1491615"/>
            <a:ext cx="4060775" cy="4629150"/>
          </a:xfrm>
        </p:spPr>
        <p:txBody>
          <a:bodyPr>
            <a:normAutofit fontScale="92500" lnSpcReduction="10000"/>
          </a:bodyPr>
          <a:lstStyle/>
          <a:p>
            <a:r>
              <a:rPr lang="en-US" sz="2250" dirty="0"/>
              <a:t>25% of Apache CouchDB project committers work at Cloudant</a:t>
            </a:r>
          </a:p>
          <a:p>
            <a:endParaRPr lang="en-US" sz="2250" dirty="0"/>
          </a:p>
          <a:p>
            <a:r>
              <a:rPr lang="en-US" sz="2250" dirty="0"/>
              <a:t>Apache CouchDB roadmap</a:t>
            </a:r>
          </a:p>
          <a:p>
            <a:pPr lvl="1"/>
            <a:r>
              <a:rPr lang="en-US" sz="1969" b="1" dirty="0" err="1"/>
              <a:t>BigCouch</a:t>
            </a:r>
            <a:r>
              <a:rPr lang="en-US" sz="1969" dirty="0"/>
              <a:t>:</a:t>
            </a:r>
            <a:r>
              <a:rPr lang="en-US" sz="1969" b="1" dirty="0"/>
              <a:t> </a:t>
            </a:r>
            <a:r>
              <a:rPr lang="en-US" sz="1969" dirty="0"/>
              <a:t>Horizontal scaling framework</a:t>
            </a:r>
          </a:p>
          <a:p>
            <a:pPr lvl="2"/>
            <a:r>
              <a:rPr lang="en-US" dirty="0" smtClean="0"/>
              <a:t>based on Amazon Dynamo paper</a:t>
            </a:r>
          </a:p>
          <a:p>
            <a:pPr lvl="2"/>
            <a:r>
              <a:rPr lang="en-US" dirty="0" smtClean="0"/>
              <a:t>folding into the next Apache release</a:t>
            </a:r>
            <a:endParaRPr lang="en-US" dirty="0"/>
          </a:p>
          <a:p>
            <a:pPr lvl="1"/>
            <a:r>
              <a:rPr lang="en-US" sz="1969" b="1" dirty="0" err="1"/>
              <a:t>Fauxton</a:t>
            </a:r>
            <a:r>
              <a:rPr lang="en-US" sz="1969" dirty="0"/>
              <a:t>: Futon replacement</a:t>
            </a:r>
          </a:p>
          <a:p>
            <a:pPr lvl="2"/>
            <a:r>
              <a:rPr lang="en-US" dirty="0" smtClean="0"/>
              <a:t>modular CouchDB Web dashboard</a:t>
            </a:r>
          </a:p>
          <a:p>
            <a:pPr lvl="2"/>
            <a:r>
              <a:rPr lang="en-US" dirty="0" smtClean="0"/>
              <a:t>live JSON editor with JavaScript hinting</a:t>
            </a:r>
          </a:p>
        </p:txBody>
      </p:sp>
      <p:pic>
        <p:nvPicPr>
          <p:cNvPr id="2" name="Picture 1" descr="CloudantLogo_RGB_2C_cropp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550" y="5125722"/>
            <a:ext cx="4086763" cy="955001"/>
          </a:xfrm>
          <a:prstGeom prst="rect">
            <a:avLst/>
          </a:prstGeom>
        </p:spPr>
      </p:pic>
      <p:pic>
        <p:nvPicPr>
          <p:cNvPr id="4" name="Picture 3" descr="couchd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745" y="1603331"/>
            <a:ext cx="2270373" cy="1942584"/>
          </a:xfrm>
          <a:prstGeom prst="rect">
            <a:avLst/>
          </a:prstGeom>
        </p:spPr>
      </p:pic>
      <p:pic>
        <p:nvPicPr>
          <p:cNvPr id="5" name="Picture 4" descr="bigcouch.png"/>
          <p:cNvPicPr>
            <a:picLocks noChangeAspect="1"/>
          </p:cNvPicPr>
          <p:nvPr/>
        </p:nvPicPr>
        <p:blipFill rotWithShape="1">
          <a:blip r:embed="rId4" cstate="print">
            <a:extLst>
              <a:ext uri="{28A0092B-C50C-407E-A947-70E740481C1C}">
                <a14:useLocalDpi xmlns:a14="http://schemas.microsoft.com/office/drawing/2010/main" val="0"/>
              </a:ext>
            </a:extLst>
          </a:blip>
          <a:srcRect r="14356"/>
          <a:stretch/>
        </p:blipFill>
        <p:spPr>
          <a:xfrm>
            <a:off x="4714829" y="3878754"/>
            <a:ext cx="4386202" cy="914129"/>
          </a:xfrm>
          <a:prstGeom prst="rect">
            <a:avLst/>
          </a:prstGeom>
        </p:spPr>
      </p:pic>
    </p:spTree>
    <p:extLst>
      <p:ext uri="{BB962C8B-B14F-4D97-AF65-F5344CB8AC3E}">
        <p14:creationId xmlns:p14="http://schemas.microsoft.com/office/powerpoint/2010/main" val="367078372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Hybrid Approaches</a:t>
            </a:r>
            <a:endParaRPr lang="en-US" sz="4800" dirty="0"/>
          </a:p>
        </p:txBody>
      </p:sp>
      <p:sp>
        <p:nvSpPr>
          <p:cNvPr id="3" name="Subtitle 2"/>
          <p:cNvSpPr>
            <a:spLocks noGrp="1"/>
          </p:cNvSpPr>
          <p:nvPr>
            <p:ph type="subTitle" idx="1"/>
          </p:nvPr>
        </p:nvSpPr>
        <p:spPr/>
        <p:txBody>
          <a:bodyPr>
            <a:normAutofit/>
          </a:bodyPr>
          <a:lstStyle/>
          <a:p>
            <a:r>
              <a:rPr lang="en-US" dirty="0" smtClean="0"/>
              <a:t>Combining hosted services, cloud applications, and on-premises applications</a:t>
            </a:r>
            <a:endParaRPr lang="en-US" dirty="0"/>
          </a:p>
        </p:txBody>
      </p:sp>
    </p:spTree>
    <p:extLst>
      <p:ext uri="{BB962C8B-B14F-4D97-AF65-F5344CB8AC3E}">
        <p14:creationId xmlns:p14="http://schemas.microsoft.com/office/powerpoint/2010/main" val="2321263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7859" y="381000"/>
            <a:ext cx="1905000" cy="6217920"/>
            <a:chOff x="1227859" y="381000"/>
            <a:chExt cx="1905000" cy="6217920"/>
          </a:xfrm>
        </p:grpSpPr>
        <p:sp>
          <p:nvSpPr>
            <p:cNvPr id="7" name="Rounded Rectangle 6"/>
            <p:cNvSpPr/>
            <p:nvPr/>
          </p:nvSpPr>
          <p:spPr>
            <a:xfrm>
              <a:off x="1227859" y="12954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IaaS</a:t>
              </a:r>
              <a:r>
                <a:rPr lang="en-US" dirty="0">
                  <a:solidFill>
                    <a:schemeClr val="tx1"/>
                  </a:solidFill>
                </a:rPr>
                <a:t/>
              </a:r>
              <a:br>
                <a:rPr lang="en-US" dirty="0">
                  <a:solidFill>
                    <a:schemeClr val="tx1"/>
                  </a:solidFill>
                </a:rPr>
              </a:br>
              <a:r>
                <a:rPr lang="en-US" dirty="0">
                  <a:solidFill>
                    <a:schemeClr val="tx1"/>
                  </a:solidFill>
                </a:rPr>
                <a:t>Virtual Machines</a:t>
              </a:r>
            </a:p>
          </p:txBody>
        </p:sp>
        <p:sp>
          <p:nvSpPr>
            <p:cNvPr id="8" name="Rounded Rectangle 7"/>
            <p:cNvSpPr/>
            <p:nvPr/>
          </p:nvSpPr>
          <p:spPr>
            <a:xfrm>
              <a:off x="1227859" y="40386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PaaS</a:t>
              </a:r>
              <a:br>
                <a:rPr lang="en-US" b="1" dirty="0" smtClean="0">
                  <a:solidFill>
                    <a:schemeClr val="tx1"/>
                  </a:solidFill>
                </a:rPr>
              </a:br>
              <a:r>
                <a:rPr lang="en-US" dirty="0" smtClean="0">
                  <a:solidFill>
                    <a:schemeClr val="tx1"/>
                  </a:solidFill>
                </a:rPr>
                <a:t>Web </a:t>
              </a:r>
              <a:r>
                <a:rPr lang="en-US" dirty="0">
                  <a:solidFill>
                    <a:schemeClr val="tx1"/>
                  </a:solidFill>
                </a:rPr>
                <a:t>Sites</a:t>
              </a:r>
            </a:p>
          </p:txBody>
        </p:sp>
        <p:sp>
          <p:nvSpPr>
            <p:cNvPr id="9" name="Rounded Rectangle 8"/>
            <p:cNvSpPr/>
            <p:nvPr/>
          </p:nvSpPr>
          <p:spPr>
            <a:xfrm>
              <a:off x="1227859" y="26670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PaaS</a:t>
              </a:r>
              <a:br>
                <a:rPr lang="en-US" b="1" dirty="0">
                  <a:solidFill>
                    <a:schemeClr val="tx1"/>
                  </a:solidFill>
                </a:rPr>
              </a:br>
              <a:r>
                <a:rPr lang="en-US" dirty="0">
                  <a:solidFill>
                    <a:schemeClr val="tx1"/>
                  </a:solidFill>
                </a:rPr>
                <a:t>Cloud Services</a:t>
              </a:r>
            </a:p>
          </p:txBody>
        </p:sp>
        <p:sp>
          <p:nvSpPr>
            <p:cNvPr id="10" name="Rounded Rectangle 9"/>
            <p:cNvSpPr/>
            <p:nvPr/>
          </p:nvSpPr>
          <p:spPr>
            <a:xfrm>
              <a:off x="1227859" y="54102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Other sites, local apps, etc.</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918" y="13716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918" y="27432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918" y="41148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227859" y="381000"/>
              <a:ext cx="1905000" cy="7620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Your App</a:t>
              </a:r>
              <a:endParaRPr lang="en-US" sz="2400" dirty="0"/>
            </a:p>
          </p:txBody>
        </p:sp>
      </p:grpSp>
      <p:grpSp>
        <p:nvGrpSpPr>
          <p:cNvPr id="11" name="Group 10"/>
          <p:cNvGrpSpPr/>
          <p:nvPr/>
        </p:nvGrpSpPr>
        <p:grpSpPr>
          <a:xfrm>
            <a:off x="6011141" y="381000"/>
            <a:ext cx="1905000" cy="6217920"/>
            <a:chOff x="6011141" y="381000"/>
            <a:chExt cx="1905000" cy="6217920"/>
          </a:xfrm>
        </p:grpSpPr>
        <p:sp>
          <p:nvSpPr>
            <p:cNvPr id="3" name="Rounded Rectangle 2"/>
            <p:cNvSpPr/>
            <p:nvPr/>
          </p:nvSpPr>
          <p:spPr>
            <a:xfrm>
              <a:off x="6011141" y="12954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IaaS</a:t>
              </a:r>
              <a:br>
                <a:rPr lang="en-US" b="1" dirty="0">
                  <a:solidFill>
                    <a:schemeClr val="tx1"/>
                  </a:solidFill>
                </a:rPr>
              </a:br>
              <a:r>
                <a:rPr lang="en-US" dirty="0">
                  <a:solidFill>
                    <a:schemeClr val="tx1"/>
                  </a:solidFill>
                </a:rPr>
                <a:t>Virtual Machines</a:t>
              </a:r>
            </a:p>
          </p:txBody>
        </p:sp>
        <p:sp>
          <p:nvSpPr>
            <p:cNvPr id="4" name="Rounded Rectangle 3"/>
            <p:cNvSpPr/>
            <p:nvPr/>
          </p:nvSpPr>
          <p:spPr>
            <a:xfrm>
              <a:off x="6011141" y="26670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PaaS</a:t>
              </a:r>
              <a:br>
                <a:rPr lang="en-US" b="1" dirty="0">
                  <a:solidFill>
                    <a:schemeClr val="tx1"/>
                  </a:solidFill>
                </a:rPr>
              </a:br>
              <a:r>
                <a:rPr lang="en-US" dirty="0">
                  <a:solidFill>
                    <a:schemeClr val="tx1"/>
                  </a:solidFill>
                </a:rPr>
                <a:t>Cloud Services</a:t>
              </a:r>
            </a:p>
          </p:txBody>
        </p:sp>
        <p:sp>
          <p:nvSpPr>
            <p:cNvPr id="5" name="Rounded Rectangle 4"/>
            <p:cNvSpPr/>
            <p:nvPr/>
          </p:nvSpPr>
          <p:spPr>
            <a:xfrm>
              <a:off x="6011141" y="40386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SaaS</a:t>
              </a:r>
              <a:endParaRPr lang="en-US" b="1" dirty="0" smtClean="0">
                <a:solidFill>
                  <a:schemeClr val="tx1"/>
                </a:solidFill>
              </a:endParaRPr>
            </a:p>
            <a:p>
              <a:pPr algn="ctr"/>
              <a:r>
                <a:rPr lang="en-US" dirty="0" err="1" smtClean="0">
                  <a:solidFill>
                    <a:schemeClr val="tx1"/>
                  </a:solidFill>
                </a:rPr>
                <a:t>Git</a:t>
              </a:r>
              <a:r>
                <a:rPr lang="en-US" dirty="0" smtClean="0">
                  <a:solidFill>
                    <a:schemeClr val="tx1"/>
                  </a:solidFill>
                </a:rPr>
                <a:t> Deployments</a:t>
              </a:r>
              <a:r>
                <a:rPr lang="en-US" b="1" dirty="0">
                  <a:solidFill>
                    <a:schemeClr val="tx1"/>
                  </a:solidFill>
                </a:rPr>
                <a:t/>
              </a:r>
              <a:br>
                <a:rPr lang="en-US" b="1" dirty="0">
                  <a:solidFill>
                    <a:schemeClr val="tx1"/>
                  </a:solidFill>
                </a:rPr>
              </a:br>
              <a:endParaRPr lang="en-US" dirty="0">
                <a:solidFill>
                  <a:schemeClr val="tx1"/>
                </a:solidFill>
              </a:endParaRPr>
            </a:p>
          </p:txBody>
        </p:sp>
        <p:sp>
          <p:nvSpPr>
            <p:cNvPr id="6" name="Rounded Rectangle 5"/>
            <p:cNvSpPr/>
            <p:nvPr/>
          </p:nvSpPr>
          <p:spPr>
            <a:xfrm>
              <a:off x="6011141" y="5410200"/>
              <a:ext cx="1905000" cy="11887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Self-hosted</a:t>
              </a:r>
            </a:p>
          </p:txBody>
        </p: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1148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7432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371600"/>
              <a:ext cx="45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6011141" y="381000"/>
              <a:ext cx="1905000" cy="7620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t>Your Data</a:t>
              </a:r>
              <a:endParaRPr lang="en-US" sz="2400" dirty="0"/>
            </a:p>
          </p:txBody>
        </p:sp>
      </p:grpSp>
      <p:grpSp>
        <p:nvGrpSpPr>
          <p:cNvPr id="1042" name="Group 1041"/>
          <p:cNvGrpSpPr/>
          <p:nvPr/>
        </p:nvGrpSpPr>
        <p:grpSpPr>
          <a:xfrm>
            <a:off x="3132859" y="1889760"/>
            <a:ext cx="2878282" cy="4114800"/>
            <a:chOff x="3132859" y="1889760"/>
            <a:chExt cx="2878282" cy="4114800"/>
          </a:xfrm>
        </p:grpSpPr>
        <p:cxnSp>
          <p:nvCxnSpPr>
            <p:cNvPr id="20" name="Straight Connector 19"/>
            <p:cNvCxnSpPr>
              <a:stCxn id="7" idx="3"/>
              <a:endCxn id="3" idx="1"/>
            </p:cNvCxnSpPr>
            <p:nvPr/>
          </p:nvCxnSpPr>
          <p:spPr>
            <a:xfrm>
              <a:off x="3132859" y="1889760"/>
              <a:ext cx="28782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7" idx="3"/>
              <a:endCxn id="4" idx="1"/>
            </p:cNvCxnSpPr>
            <p:nvPr/>
          </p:nvCxnSpPr>
          <p:spPr>
            <a:xfrm>
              <a:off x="3132859" y="18897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3"/>
              <a:endCxn id="5" idx="1"/>
            </p:cNvCxnSpPr>
            <p:nvPr/>
          </p:nvCxnSpPr>
          <p:spPr>
            <a:xfrm>
              <a:off x="3132859" y="1889760"/>
              <a:ext cx="2878282"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7" idx="3"/>
              <a:endCxn id="6" idx="1"/>
            </p:cNvCxnSpPr>
            <p:nvPr/>
          </p:nvCxnSpPr>
          <p:spPr>
            <a:xfrm>
              <a:off x="3132859" y="1889760"/>
              <a:ext cx="2878282" cy="411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9" idx="3"/>
              <a:endCxn id="3" idx="1"/>
            </p:cNvCxnSpPr>
            <p:nvPr/>
          </p:nvCxnSpPr>
          <p:spPr>
            <a:xfrm flipV="1">
              <a:off x="3132859" y="18897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8" idx="3"/>
              <a:endCxn id="3" idx="1"/>
            </p:cNvCxnSpPr>
            <p:nvPr/>
          </p:nvCxnSpPr>
          <p:spPr>
            <a:xfrm flipV="1">
              <a:off x="3132859" y="1889760"/>
              <a:ext cx="2878282"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 idx="3"/>
              <a:endCxn id="3" idx="1"/>
            </p:cNvCxnSpPr>
            <p:nvPr/>
          </p:nvCxnSpPr>
          <p:spPr>
            <a:xfrm flipV="1">
              <a:off x="3132859" y="1889760"/>
              <a:ext cx="2878282" cy="411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9" idx="3"/>
              <a:endCxn id="4" idx="1"/>
            </p:cNvCxnSpPr>
            <p:nvPr/>
          </p:nvCxnSpPr>
          <p:spPr>
            <a:xfrm>
              <a:off x="3132859" y="3261360"/>
              <a:ext cx="28782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9" idx="3"/>
              <a:endCxn id="5" idx="1"/>
            </p:cNvCxnSpPr>
            <p:nvPr/>
          </p:nvCxnSpPr>
          <p:spPr>
            <a:xfrm>
              <a:off x="3132859" y="32613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9" idx="3"/>
              <a:endCxn id="6" idx="1"/>
            </p:cNvCxnSpPr>
            <p:nvPr/>
          </p:nvCxnSpPr>
          <p:spPr>
            <a:xfrm>
              <a:off x="3132859" y="3261360"/>
              <a:ext cx="2878282"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8" idx="3"/>
              <a:endCxn id="4" idx="1"/>
            </p:cNvCxnSpPr>
            <p:nvPr/>
          </p:nvCxnSpPr>
          <p:spPr>
            <a:xfrm flipV="1">
              <a:off x="3132859" y="32613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10" idx="3"/>
              <a:endCxn id="4" idx="1"/>
            </p:cNvCxnSpPr>
            <p:nvPr/>
          </p:nvCxnSpPr>
          <p:spPr>
            <a:xfrm flipV="1">
              <a:off x="3132859" y="3261360"/>
              <a:ext cx="2878282" cy="2743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8" idx="3"/>
              <a:endCxn id="6" idx="1"/>
            </p:cNvCxnSpPr>
            <p:nvPr/>
          </p:nvCxnSpPr>
          <p:spPr>
            <a:xfrm>
              <a:off x="3132859" y="46329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8" idx="3"/>
              <a:endCxn id="5" idx="1"/>
            </p:cNvCxnSpPr>
            <p:nvPr/>
          </p:nvCxnSpPr>
          <p:spPr>
            <a:xfrm>
              <a:off x="3132859" y="4632960"/>
              <a:ext cx="287828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a:stCxn id="10" idx="3"/>
              <a:endCxn id="5" idx="1"/>
            </p:cNvCxnSpPr>
            <p:nvPr/>
          </p:nvCxnSpPr>
          <p:spPr>
            <a:xfrm flipV="1">
              <a:off x="3132859" y="4632960"/>
              <a:ext cx="2878282" cy="137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10" idx="3"/>
              <a:endCxn id="6" idx="1"/>
            </p:cNvCxnSpPr>
            <p:nvPr/>
          </p:nvCxnSpPr>
          <p:spPr>
            <a:xfrm>
              <a:off x="3132859" y="6004560"/>
              <a:ext cx="2878282" cy="0"/>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67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42"/>
                                        </p:tgtEl>
                                        <p:attrNameLst>
                                          <p:attrName>style.visibility</p:attrName>
                                        </p:attrNameLst>
                                      </p:cBhvr>
                                      <p:to>
                                        <p:strVal val="visible"/>
                                      </p:to>
                                    </p:set>
                                    <p:animEffect transition="in" filter="circle(in)">
                                      <p:cBhvr>
                                        <p:cTn id="16" dur="2000"/>
                                        <p:tgtEl>
                                          <p:spTgt spid="1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838199" y="1808480"/>
          <a:ext cx="7315201" cy="4363720"/>
        </p:xfrm>
        <a:graphic>
          <a:graphicData uri="http://schemas.openxmlformats.org/drawingml/2006/table">
            <a:tbl>
              <a:tblPr firstRow="1" bandRow="1">
                <a:tableStyleId>{3C2FFA5D-87B4-456A-9821-1D502468CF0F}</a:tableStyleId>
              </a:tblPr>
              <a:tblGrid>
                <a:gridCol w="1066801"/>
                <a:gridCol w="1328443"/>
                <a:gridCol w="1567157"/>
                <a:gridCol w="1219200"/>
                <a:gridCol w="1066800"/>
                <a:gridCol w="1066800"/>
              </a:tblGrid>
              <a:tr h="706120">
                <a:tc>
                  <a:txBody>
                    <a:bodyPr/>
                    <a:lstStyle/>
                    <a:p>
                      <a:endParaRPr lang="en-US" sz="1800" b="0" dirty="0"/>
                    </a:p>
                  </a:txBody>
                  <a:tcPr/>
                </a:tc>
                <a:tc>
                  <a:txBody>
                    <a:bodyPr/>
                    <a:lstStyle/>
                    <a:p>
                      <a:r>
                        <a:rPr lang="en-US" sz="1800" b="0" dirty="0" smtClean="0"/>
                        <a:t>Deployment Complexity</a:t>
                      </a:r>
                      <a:endParaRPr lang="en-US" sz="1800" b="0" dirty="0"/>
                    </a:p>
                  </a:txBody>
                  <a:tcPr anchor="b"/>
                </a:tc>
                <a:tc>
                  <a:txBody>
                    <a:bodyPr/>
                    <a:lstStyle/>
                    <a:p>
                      <a:r>
                        <a:rPr lang="en-US" sz="1800" b="0" dirty="0" smtClean="0"/>
                        <a:t>Operational</a:t>
                      </a:r>
                      <a:br>
                        <a:rPr lang="en-US" sz="1800" b="0" dirty="0" smtClean="0"/>
                      </a:br>
                      <a:r>
                        <a:rPr lang="en-US" sz="1800" b="0" dirty="0" smtClean="0"/>
                        <a:t>Responsibility</a:t>
                      </a:r>
                      <a:endParaRPr lang="en-US" sz="1800" b="0" dirty="0"/>
                    </a:p>
                  </a:txBody>
                  <a:tcPr anchor="b"/>
                </a:tc>
                <a:tc>
                  <a:txBody>
                    <a:bodyPr/>
                    <a:lstStyle/>
                    <a:p>
                      <a:r>
                        <a:rPr lang="en-US" sz="1800" b="0" dirty="0" smtClean="0"/>
                        <a:t>Flexibility</a:t>
                      </a:r>
                      <a:endParaRPr lang="en-US" sz="1800" b="0" dirty="0"/>
                    </a:p>
                  </a:txBody>
                  <a:tcPr anchor="b"/>
                </a:tc>
                <a:tc>
                  <a:txBody>
                    <a:bodyPr/>
                    <a:lstStyle/>
                    <a:p>
                      <a:r>
                        <a:rPr lang="en-US" sz="1800" b="0" dirty="0" smtClean="0"/>
                        <a:t>OS</a:t>
                      </a:r>
                      <a:endParaRPr lang="en-US" sz="1800" b="0" dirty="0"/>
                    </a:p>
                  </a:txBody>
                  <a:tcPr anchor="b"/>
                </a:tc>
                <a:tc>
                  <a:txBody>
                    <a:bodyPr/>
                    <a:lstStyle/>
                    <a:p>
                      <a:r>
                        <a:rPr lang="en-US" sz="1800" b="0" dirty="0" smtClean="0"/>
                        <a:t>Security</a:t>
                      </a:r>
                      <a:endParaRPr lang="en-US" sz="1800" b="0" dirty="0"/>
                    </a:p>
                  </a:txBody>
                  <a:tcPr anchor="b"/>
                </a:tc>
              </a:tr>
              <a:tr h="1219200">
                <a:tc>
                  <a:txBody>
                    <a:bodyPr/>
                    <a:lstStyle/>
                    <a:p>
                      <a:r>
                        <a:rPr lang="en-US" sz="2800" b="1" dirty="0" smtClean="0"/>
                        <a:t>IaaS</a:t>
                      </a:r>
                      <a:endParaRPr lang="en-US" sz="1400" dirty="0"/>
                    </a:p>
                  </a:txBody>
                  <a:tcPr anchor="ctr"/>
                </a:tc>
                <a:tc>
                  <a:txBody>
                    <a:bodyPr/>
                    <a:lstStyle/>
                    <a:p>
                      <a:r>
                        <a:rPr lang="en-US" dirty="0" smtClean="0"/>
                        <a:t>Some</a:t>
                      </a:r>
                      <a:endParaRPr lang="en-US" dirty="0"/>
                    </a:p>
                  </a:txBody>
                  <a:tcPr anchor="ctr"/>
                </a:tc>
                <a:tc>
                  <a:txBody>
                    <a:bodyPr/>
                    <a:lstStyle/>
                    <a:p>
                      <a:r>
                        <a:rPr lang="en-US" dirty="0" smtClean="0"/>
                        <a:t>High</a:t>
                      </a:r>
                      <a:endParaRPr lang="en-US" dirty="0"/>
                    </a:p>
                  </a:txBody>
                  <a:tcPr anchor="ctr"/>
                </a:tc>
                <a:tc>
                  <a:txBody>
                    <a:bodyPr/>
                    <a:lstStyle/>
                    <a:p>
                      <a:r>
                        <a:rPr lang="en-US" dirty="0" smtClean="0"/>
                        <a:t>High</a:t>
                      </a:r>
                      <a:endParaRPr lang="en-US" dirty="0"/>
                    </a:p>
                  </a:txBody>
                  <a:tcPr anchor="ctr"/>
                </a:tc>
                <a:tc>
                  <a:txBody>
                    <a:bodyPr/>
                    <a:lstStyle/>
                    <a:p>
                      <a:r>
                        <a:rPr lang="en-US" dirty="0" smtClean="0"/>
                        <a:t>Linux or Windows</a:t>
                      </a:r>
                      <a:endParaRPr lang="en-US" dirty="0"/>
                    </a:p>
                  </a:txBody>
                  <a:tcPr anchor="ctr"/>
                </a:tc>
                <a:tc>
                  <a:txBody>
                    <a:bodyPr/>
                    <a:lstStyle/>
                    <a:p>
                      <a:r>
                        <a:rPr lang="en-US" dirty="0" smtClean="0"/>
                        <a:t>Custom</a:t>
                      </a:r>
                      <a:endParaRPr lang="en-US" dirty="0"/>
                    </a:p>
                  </a:txBody>
                  <a:tcPr anchor="ctr"/>
                </a:tc>
              </a:tr>
              <a:tr h="1341120">
                <a:tc>
                  <a:txBody>
                    <a:bodyPr/>
                    <a:lstStyle/>
                    <a:p>
                      <a:r>
                        <a:rPr lang="en-US" sz="2800" b="1" dirty="0" smtClean="0"/>
                        <a:t>PaaS</a:t>
                      </a:r>
                      <a:endParaRPr lang="en-US" sz="1400" dirty="0"/>
                    </a:p>
                  </a:txBody>
                  <a:tcPr anchor="ctr"/>
                </a:tc>
                <a:tc>
                  <a:txBody>
                    <a:bodyPr/>
                    <a:lstStyle/>
                    <a:p>
                      <a:r>
                        <a:rPr lang="en-US" dirty="0" smtClean="0"/>
                        <a:t>Some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Low</a:t>
                      </a:r>
                      <a:endParaRPr lang="en-US"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Windows only</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Built-in</a:t>
                      </a:r>
                    </a:p>
                  </a:txBody>
                  <a:tcPr anchor="ctr"/>
                </a:tc>
              </a:tr>
              <a:tr h="1097280">
                <a:tc>
                  <a:txBody>
                    <a:bodyPr/>
                    <a:lstStyle/>
                    <a:p>
                      <a:r>
                        <a:rPr lang="en-US" sz="2800" b="1" dirty="0" smtClean="0"/>
                        <a:t>SaaS</a:t>
                      </a:r>
                      <a:endParaRPr lang="en-US" sz="1400" dirty="0"/>
                    </a:p>
                  </a:txBody>
                  <a:tcPr anchor="ctr"/>
                </a:tc>
                <a:tc>
                  <a:txBody>
                    <a:bodyPr/>
                    <a:lstStyle/>
                    <a:p>
                      <a:r>
                        <a:rPr lang="en-US" dirty="0" smtClean="0"/>
                        <a:t>Low/none</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None</a:t>
                      </a:r>
                    </a:p>
                    <a:p>
                      <a:endParaRPr lang="en-US" dirty="0"/>
                    </a:p>
                  </a:txBody>
                  <a:tcPr anchor="ctr"/>
                </a:tc>
                <a:tc>
                  <a:txBody>
                    <a:bodyPr/>
                    <a:lstStyle/>
                    <a:p>
                      <a:r>
                        <a:rPr lang="en-US" dirty="0" smtClean="0"/>
                        <a:t>Limited</a:t>
                      </a:r>
                      <a:endParaRPr lang="en-US" dirty="0"/>
                    </a:p>
                  </a:txBody>
                  <a:tcPr anchor="ctr"/>
                </a:tc>
                <a:tc>
                  <a:txBody>
                    <a:bodyPr/>
                    <a:lstStyle/>
                    <a:p>
                      <a:r>
                        <a:rPr lang="en-US" dirty="0" smtClean="0"/>
                        <a:t>N/A</a:t>
                      </a:r>
                      <a:endParaRPr lang="en-US" dirty="0"/>
                    </a:p>
                  </a:txBody>
                  <a:tcPr anchor="ctr"/>
                </a:tc>
                <a:tc>
                  <a:txBody>
                    <a:bodyPr/>
                    <a:lstStyle/>
                    <a:p>
                      <a:r>
                        <a:rPr lang="en-US" dirty="0" smtClean="0"/>
                        <a:t>Built-in</a:t>
                      </a:r>
                      <a:endParaRPr lang="en-US" dirty="0"/>
                    </a:p>
                  </a:txBody>
                  <a:tcPr anchor="ctr"/>
                </a:tc>
              </a:tr>
            </a:tbl>
          </a:graphicData>
        </a:graphic>
      </p:graphicFrame>
      <p:sp>
        <p:nvSpPr>
          <p:cNvPr id="5" name="Title 4"/>
          <p:cNvSpPr>
            <a:spLocks noGrp="1"/>
          </p:cNvSpPr>
          <p:nvPr>
            <p:ph type="title"/>
          </p:nvPr>
        </p:nvSpPr>
        <p:spPr/>
        <p:txBody>
          <a:bodyPr/>
          <a:lstStyle/>
          <a:p>
            <a:r>
              <a:rPr lang="en-US" dirty="0" smtClean="0"/>
              <a:t>Which approach is best for </a:t>
            </a:r>
            <a:r>
              <a:rPr lang="en-US" i="1" dirty="0" smtClean="0"/>
              <a:t>you</a:t>
            </a:r>
            <a:r>
              <a:rPr lang="en-US" dirty="0" smtClean="0"/>
              <a:t>?</a:t>
            </a:r>
            <a:endParaRPr lang="en-US" dirty="0"/>
          </a:p>
        </p:txBody>
      </p:sp>
    </p:spTree>
    <p:extLst>
      <p:ext uri="{BB962C8B-B14F-4D97-AF65-F5344CB8AC3E}">
        <p14:creationId xmlns:p14="http://schemas.microsoft.com/office/powerpoint/2010/main" val="33899675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b="1" dirty="0" smtClean="0"/>
              <a:t>Web Sites</a:t>
            </a:r>
            <a:endParaRPr lang="en-US" sz="8000" b="1" dirty="0"/>
          </a:p>
        </p:txBody>
      </p:sp>
      <p:sp>
        <p:nvSpPr>
          <p:cNvPr id="3" name="Subtitle 2"/>
          <p:cNvSpPr>
            <a:spLocks noGrp="1"/>
          </p:cNvSpPr>
          <p:nvPr>
            <p:ph type="subTitle" idx="1"/>
          </p:nvPr>
        </p:nvSpPr>
        <p:spPr/>
        <p:txBody>
          <a:bodyPr>
            <a:normAutofit/>
          </a:bodyPr>
          <a:lstStyle/>
          <a:p>
            <a:endParaRPr lang="en-US" dirty="0" smtClean="0"/>
          </a:p>
          <a:p>
            <a:r>
              <a:rPr lang="en-US" dirty="0" smtClean="0"/>
              <a:t>Deploying Web Sites on Windows</a:t>
            </a:r>
            <a:endParaRPr lang="en-U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002" r="16488" b="33710"/>
          <a:stretch/>
        </p:blipFill>
        <p:spPr bwMode="auto">
          <a:xfrm>
            <a:off x="4135588" y="1046018"/>
            <a:ext cx="872824"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8396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0517" y="2709843"/>
            <a:ext cx="5500597" cy="3261470"/>
            <a:chOff x="4420923" y="2470374"/>
            <a:chExt cx="7332220" cy="4347494"/>
          </a:xfrm>
        </p:grpSpPr>
        <p:pic>
          <p:nvPicPr>
            <p:cNvPr id="1027"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7405649" y="2470374"/>
              <a:ext cx="4347494" cy="43474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Jonahs\Dropbox\Critical Resources\Helveticons Basic\Png\512x512\Cloud 512x512.png"/>
            <p:cNvPicPr>
              <a:picLocks noChangeAspect="1" noChangeArrowheads="1"/>
            </p:cNvPicPr>
            <p:nvPr/>
          </p:nvPicPr>
          <p:blipFill>
            <a:blip r:embed="rId3">
              <a:duotone>
                <a:prstClr val="black"/>
                <a:schemeClr val="bg1">
                  <a:lumMod val="50000"/>
                  <a:tint val="45000"/>
                  <a:satMod val="400000"/>
                </a:scheme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629985" y="3595997"/>
              <a:ext cx="2854135" cy="28541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Jonahs\Dropbox\Critical Resources\Helveticons Basic\Png\512x512\Cloud 512x512.png"/>
            <p:cNvPicPr>
              <a:picLocks noChangeAspect="1" noChangeArrowheads="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4420923" y="4403409"/>
              <a:ext cx="1803636" cy="1803636"/>
            </a:xfrm>
            <a:prstGeom prst="rect">
              <a:avLst/>
            </a:prstGeom>
            <a:noFill/>
            <a:extLst>
              <a:ext uri="{909E8E84-426E-40DD-AFC4-6F175D3DCCD1}">
                <a14:hiddenFill xmlns:a14="http://schemas.microsoft.com/office/drawing/2010/main">
                  <a:solidFill>
                    <a:srgbClr val="FFFFFF"/>
                  </a:solidFill>
                </a14:hiddenFill>
              </a:ext>
            </a:extLst>
          </p:spPr>
        </p:pic>
      </p:grpSp>
      <p:sp>
        <p:nvSpPr>
          <p:cNvPr id="124" name="Rectangle 123"/>
          <p:cNvSpPr/>
          <p:nvPr/>
        </p:nvSpPr>
        <p:spPr>
          <a:xfrm>
            <a:off x="1276003" y="1910427"/>
            <a:ext cx="1213734" cy="480185"/>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371" fontAlgn="base">
              <a:spcAft>
                <a:spcPct val="0"/>
              </a:spcAft>
            </a:pPr>
            <a:r>
              <a:rPr lang="en-US" sz="1500" dirty="0">
                <a:gradFill>
                  <a:gsLst>
                    <a:gs pos="0">
                      <a:schemeClr val="tx1"/>
                    </a:gs>
                    <a:gs pos="100000">
                      <a:schemeClr val="tx1"/>
                    </a:gs>
                  </a:gsLst>
                  <a:lin ang="5400000" scaled="0"/>
                </a:gradFill>
                <a:ea typeface="Kozuka Gothic Pro R" pitchFamily="34" charset="-128"/>
              </a:rPr>
              <a:t>Your Datacenter</a:t>
            </a:r>
          </a:p>
        </p:txBody>
      </p:sp>
      <p:sp>
        <p:nvSpPr>
          <p:cNvPr id="128" name="Rectangle 127"/>
          <p:cNvSpPr/>
          <p:nvPr/>
        </p:nvSpPr>
        <p:spPr>
          <a:xfrm>
            <a:off x="1260738" y="4164336"/>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Virtualization</a:t>
            </a:r>
          </a:p>
        </p:txBody>
      </p:sp>
      <p:sp>
        <p:nvSpPr>
          <p:cNvPr id="129" name="Rectangle 128"/>
          <p:cNvSpPr/>
          <p:nvPr/>
        </p:nvSpPr>
        <p:spPr>
          <a:xfrm>
            <a:off x="1260738" y="3823133"/>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O/S</a:t>
            </a:r>
          </a:p>
        </p:txBody>
      </p:sp>
      <p:sp>
        <p:nvSpPr>
          <p:cNvPr id="130" name="Rectangle 129"/>
          <p:cNvSpPr/>
          <p:nvPr/>
        </p:nvSpPr>
        <p:spPr>
          <a:xfrm>
            <a:off x="1260738" y="4505538"/>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Hardware</a:t>
            </a:r>
          </a:p>
        </p:txBody>
      </p:sp>
      <p:sp>
        <p:nvSpPr>
          <p:cNvPr id="133" name="Rectangle 132"/>
          <p:cNvSpPr/>
          <p:nvPr/>
        </p:nvSpPr>
        <p:spPr>
          <a:xfrm>
            <a:off x="1260738" y="3481930"/>
            <a:ext cx="1229001" cy="285824"/>
          </a:xfrm>
          <a:prstGeom prst="rect">
            <a:avLst/>
          </a:prstGeom>
          <a:solidFill>
            <a:schemeClr val="tx2"/>
          </a:solidFill>
          <a:ln w="9525" cap="flat" cmpd="sng" algn="ctr">
            <a:noFill/>
            <a:prstDash val="solid"/>
          </a:ln>
          <a:effectLst/>
        </p:spPr>
        <p:txBody>
          <a:bodyPr lIns="0" r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Network</a:t>
            </a:r>
          </a:p>
        </p:txBody>
      </p:sp>
      <p:sp>
        <p:nvSpPr>
          <p:cNvPr id="134" name="Rectangle 133"/>
          <p:cNvSpPr/>
          <p:nvPr/>
        </p:nvSpPr>
        <p:spPr>
          <a:xfrm>
            <a:off x="1260738" y="2786781"/>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Data</a:t>
            </a:r>
          </a:p>
        </p:txBody>
      </p:sp>
      <p:sp>
        <p:nvSpPr>
          <p:cNvPr id="135" name="Rectangle 134"/>
          <p:cNvSpPr/>
          <p:nvPr/>
        </p:nvSpPr>
        <p:spPr>
          <a:xfrm>
            <a:off x="1260738" y="2445578"/>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36" name="Rectangle 135"/>
          <p:cNvSpPr/>
          <p:nvPr/>
        </p:nvSpPr>
        <p:spPr>
          <a:xfrm>
            <a:off x="1260736" y="3140727"/>
            <a:ext cx="1229001" cy="285824"/>
          </a:xfrm>
          <a:prstGeom prst="rect">
            <a:avLst/>
          </a:prstGeom>
          <a:solidFill>
            <a:schemeClr val="tx2"/>
          </a:solidFill>
          <a:ln w="9525" cap="flat" cmpd="sng" algn="ctr">
            <a:noFill/>
            <a:prstDash val="solid"/>
          </a:ln>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Firewall</a:t>
            </a:r>
          </a:p>
        </p:txBody>
      </p:sp>
      <p:sp>
        <p:nvSpPr>
          <p:cNvPr id="170" name="Rectangle 169"/>
          <p:cNvSpPr/>
          <p:nvPr/>
        </p:nvSpPr>
        <p:spPr>
          <a:xfrm>
            <a:off x="7023223" y="1911427"/>
            <a:ext cx="1229000" cy="480185"/>
          </a:xfrm>
          <a:prstGeom prst="rect">
            <a:avLst/>
          </a:prstGeom>
          <a:noFill/>
          <a:ln w="9525" cap="flat" cmpd="sng" algn="ctr">
            <a:noFill/>
            <a:prstDash val="solid"/>
          </a:ln>
          <a:effectLst/>
        </p:spPr>
        <p:txBody>
          <a:bodyPr t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371" fontAlgn="base">
              <a:spcAft>
                <a:spcPct val="0"/>
              </a:spcAft>
            </a:pPr>
            <a:r>
              <a:rPr lang="en-US" sz="1500" dirty="0">
                <a:gradFill>
                  <a:gsLst>
                    <a:gs pos="0">
                      <a:schemeClr val="tx1"/>
                    </a:gs>
                    <a:gs pos="100000">
                      <a:schemeClr val="tx1"/>
                    </a:gs>
                  </a:gsLst>
                  <a:lin ang="5400000" scaled="0"/>
                </a:gradFill>
                <a:ea typeface="Kozuka Gothic Pro R" pitchFamily="34" charset="-128"/>
              </a:rPr>
              <a:t>Web </a:t>
            </a:r>
            <a:br>
              <a:rPr lang="en-US" sz="1500" dirty="0">
                <a:gradFill>
                  <a:gsLst>
                    <a:gs pos="0">
                      <a:schemeClr val="tx1"/>
                    </a:gs>
                    <a:gs pos="100000">
                      <a:schemeClr val="tx1"/>
                    </a:gs>
                  </a:gsLst>
                  <a:lin ang="5400000" scaled="0"/>
                </a:gradFill>
                <a:ea typeface="Kozuka Gothic Pro R" pitchFamily="34" charset="-128"/>
              </a:rPr>
            </a:br>
            <a:r>
              <a:rPr lang="en-US" sz="1500" dirty="0">
                <a:gradFill>
                  <a:gsLst>
                    <a:gs pos="0">
                      <a:schemeClr val="tx1"/>
                    </a:gs>
                    <a:gs pos="100000">
                      <a:schemeClr val="tx1"/>
                    </a:gs>
                  </a:gsLst>
                  <a:lin ang="5400000" scaled="0"/>
                </a:gradFill>
                <a:ea typeface="Kozuka Gothic Pro R" pitchFamily="34" charset="-128"/>
              </a:rPr>
              <a:t>Sites</a:t>
            </a:r>
          </a:p>
        </p:txBody>
      </p:sp>
      <p:sp>
        <p:nvSpPr>
          <p:cNvPr id="180" name="Rectangle 179"/>
          <p:cNvSpPr/>
          <p:nvPr/>
        </p:nvSpPr>
        <p:spPr>
          <a:xfrm>
            <a:off x="7023222" y="2446578"/>
            <a:ext cx="1229000" cy="285824"/>
          </a:xfrm>
          <a:prstGeom prst="rect">
            <a:avLst/>
          </a:prstGeom>
          <a:solidFill>
            <a:schemeClr val="accent2"/>
          </a:solidFill>
          <a:ln w="9525" cap="flat" cmpd="sng" algn="ctr">
            <a:noFill/>
            <a:prstDash val="solid"/>
          </a:ln>
          <a:effectLst/>
        </p:spPr>
        <p:txBody>
          <a:bodyPr lIns="0" rIns="0"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82" name="Rectangle 181"/>
          <p:cNvSpPr/>
          <p:nvPr/>
        </p:nvSpPr>
        <p:spPr>
          <a:xfrm>
            <a:off x="7023222" y="2787781"/>
            <a:ext cx="1229000" cy="285824"/>
          </a:xfrm>
          <a:prstGeom prst="rect">
            <a:avLst/>
          </a:prstGeom>
          <a:solidFill>
            <a:schemeClr val="accent2"/>
          </a:solidFill>
          <a:ln w="9525" cap="flat" cmpd="sng" algn="ctr">
            <a:noFill/>
            <a:prstDash val="solid"/>
          </a:ln>
          <a:effectLst/>
        </p:spPr>
        <p:txBody>
          <a:bodyPr lIns="0" rIns="0"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Data</a:t>
            </a:r>
          </a:p>
        </p:txBody>
      </p:sp>
      <p:sp>
        <p:nvSpPr>
          <p:cNvPr id="154" name="Rectangle 153"/>
          <p:cNvSpPr/>
          <p:nvPr/>
        </p:nvSpPr>
        <p:spPr>
          <a:xfrm>
            <a:off x="5105297" y="1911427"/>
            <a:ext cx="1229000" cy="480185"/>
          </a:xfrm>
          <a:prstGeom prst="rect">
            <a:avLst/>
          </a:prstGeom>
          <a:noFill/>
          <a:ln w="9525" cap="flat" cmpd="sng" algn="ctr">
            <a:noFill/>
            <a:prstDash val="solid"/>
          </a:ln>
          <a:effectLst/>
        </p:spPr>
        <p:txBody>
          <a:bodyPr t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371" fontAlgn="base">
              <a:spcAft>
                <a:spcPct val="0"/>
              </a:spcAft>
            </a:pPr>
            <a:r>
              <a:rPr lang="en-US" sz="1500" dirty="0">
                <a:gradFill>
                  <a:gsLst>
                    <a:gs pos="0">
                      <a:schemeClr val="tx1"/>
                    </a:gs>
                    <a:gs pos="100000">
                      <a:schemeClr val="tx1"/>
                    </a:gs>
                  </a:gsLst>
                  <a:lin ang="5400000" scaled="0"/>
                </a:gradFill>
                <a:ea typeface="Kozuka Gothic Pro R" pitchFamily="34" charset="-128"/>
              </a:rPr>
              <a:t>Cloud Services</a:t>
            </a:r>
            <a:endParaRPr lang="en-US" sz="1200" dirty="0">
              <a:gradFill>
                <a:gsLst>
                  <a:gs pos="0">
                    <a:schemeClr val="tx1"/>
                  </a:gs>
                  <a:gs pos="100000">
                    <a:schemeClr val="tx1"/>
                  </a:gs>
                </a:gsLst>
                <a:lin ang="5400000" scaled="0"/>
              </a:gradFill>
              <a:ea typeface="Kozuka Gothic Pro R" pitchFamily="34" charset="-128"/>
            </a:endParaRPr>
          </a:p>
        </p:txBody>
      </p:sp>
      <p:sp>
        <p:nvSpPr>
          <p:cNvPr id="166" name="Rectangle 165"/>
          <p:cNvSpPr/>
          <p:nvPr/>
        </p:nvSpPr>
        <p:spPr>
          <a:xfrm>
            <a:off x="5105297" y="2446580"/>
            <a:ext cx="1229000" cy="285824"/>
          </a:xfrm>
          <a:prstGeom prst="rect">
            <a:avLst/>
          </a:prstGeom>
          <a:solidFill>
            <a:schemeClr val="accent1"/>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67" name="Rectangle 166"/>
          <p:cNvSpPr/>
          <p:nvPr/>
        </p:nvSpPr>
        <p:spPr>
          <a:xfrm>
            <a:off x="5105297" y="3146141"/>
            <a:ext cx="1229000" cy="285824"/>
          </a:xfrm>
          <a:prstGeom prst="rect">
            <a:avLst/>
          </a:prstGeom>
          <a:solidFill>
            <a:schemeClr val="accent1"/>
          </a:solidFill>
          <a:ln w="9525" cap="flat" cmpd="sng" algn="ctr">
            <a:noFill/>
            <a:prstDash val="solid"/>
          </a:ln>
          <a:effectLst/>
        </p:spPr>
        <p:txBody>
          <a:bodyPr lIns="0" rIns="0"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168" name="Rectangle 167"/>
          <p:cNvSpPr/>
          <p:nvPr/>
        </p:nvSpPr>
        <p:spPr>
          <a:xfrm>
            <a:off x="5105297" y="2787783"/>
            <a:ext cx="1229000" cy="285824"/>
          </a:xfrm>
          <a:prstGeom prst="rect">
            <a:avLst/>
          </a:prstGeom>
          <a:solidFill>
            <a:schemeClr val="accent1"/>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Data</a:t>
            </a:r>
          </a:p>
        </p:txBody>
      </p:sp>
      <p:sp>
        <p:nvSpPr>
          <p:cNvPr id="77" name="Rectangle 76"/>
          <p:cNvSpPr/>
          <p:nvPr/>
        </p:nvSpPr>
        <p:spPr>
          <a:xfrm>
            <a:off x="5105297" y="3496524"/>
            <a:ext cx="1229000" cy="285824"/>
          </a:xfrm>
          <a:prstGeom prst="rect">
            <a:avLst/>
          </a:prstGeom>
          <a:solidFill>
            <a:schemeClr val="accent1"/>
          </a:solidFill>
          <a:ln w="9525" cap="flat" cmpd="sng" algn="ctr">
            <a:noFill/>
            <a:prstDash val="solid"/>
          </a:ln>
          <a:effectLst/>
        </p:spPr>
        <p:txBody>
          <a:bodyPr lIns="0" rIns="0"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38" name="Rectangle 137"/>
          <p:cNvSpPr/>
          <p:nvPr/>
        </p:nvSpPr>
        <p:spPr>
          <a:xfrm>
            <a:off x="3192611" y="1911427"/>
            <a:ext cx="1229001" cy="480185"/>
          </a:xfrm>
          <a:prstGeom prst="rect">
            <a:avLst/>
          </a:prstGeom>
          <a:noFill/>
          <a:ln w="9525" cap="flat" cmpd="sng" algn="ctr">
            <a:noFill/>
            <a:prstDash val="solid"/>
          </a:ln>
          <a:effectLst/>
        </p:spPr>
        <p:txBody>
          <a:bodyPr t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371" fontAlgn="base">
              <a:spcAft>
                <a:spcPct val="0"/>
              </a:spcAft>
            </a:pPr>
            <a:r>
              <a:rPr lang="en-US" sz="1500" dirty="0">
                <a:gradFill>
                  <a:gsLst>
                    <a:gs pos="0">
                      <a:schemeClr val="tx1"/>
                    </a:gs>
                    <a:gs pos="100000">
                      <a:schemeClr val="tx1"/>
                    </a:gs>
                  </a:gsLst>
                  <a:lin ang="5400000" scaled="0"/>
                </a:gradFill>
                <a:ea typeface="Kozuka Gothic Pro R" pitchFamily="34" charset="-128"/>
              </a:rPr>
              <a:t>Virtual Machines</a:t>
            </a:r>
            <a:endParaRPr lang="en-US" sz="1200" dirty="0">
              <a:gradFill>
                <a:gsLst>
                  <a:gs pos="0">
                    <a:schemeClr val="tx1"/>
                  </a:gs>
                  <a:gs pos="100000">
                    <a:schemeClr val="tx1"/>
                  </a:gs>
                </a:gsLst>
                <a:lin ang="5400000" scaled="0"/>
              </a:gradFill>
              <a:ea typeface="Kozuka Gothic Pro R" pitchFamily="34" charset="-128"/>
            </a:endParaRPr>
          </a:p>
        </p:txBody>
      </p:sp>
      <p:sp>
        <p:nvSpPr>
          <p:cNvPr id="149" name="Rectangle 148"/>
          <p:cNvSpPr/>
          <p:nvPr/>
        </p:nvSpPr>
        <p:spPr>
          <a:xfrm>
            <a:off x="3192611" y="3482930"/>
            <a:ext cx="1229001" cy="285824"/>
          </a:xfrm>
          <a:prstGeom prst="rect">
            <a:avLst/>
          </a:prstGeom>
          <a:solidFill>
            <a:schemeClr val="accent5"/>
          </a:solidFill>
          <a:ln w="9525" cap="flat" cmpd="sng" algn="ctr">
            <a:noFill/>
            <a:prstDash val="solid"/>
          </a:ln>
          <a:effectLst/>
        </p:spPr>
        <p:txBody>
          <a:bodyPr lIns="0" rIns="0" rtlCol="0" anchor="ctr"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Virtual Network</a:t>
            </a:r>
          </a:p>
        </p:txBody>
      </p:sp>
      <p:sp>
        <p:nvSpPr>
          <p:cNvPr id="150" name="Rectangle 149"/>
          <p:cNvSpPr/>
          <p:nvPr/>
        </p:nvSpPr>
        <p:spPr>
          <a:xfrm>
            <a:off x="3192611" y="2787783"/>
            <a:ext cx="1229001" cy="285824"/>
          </a:xfrm>
          <a:prstGeom prst="rect">
            <a:avLst/>
          </a:prstGeom>
          <a:solidFill>
            <a:schemeClr val="accent5"/>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Data</a:t>
            </a:r>
          </a:p>
        </p:txBody>
      </p:sp>
      <p:sp>
        <p:nvSpPr>
          <p:cNvPr id="151" name="Rectangle 150"/>
          <p:cNvSpPr/>
          <p:nvPr/>
        </p:nvSpPr>
        <p:spPr>
          <a:xfrm>
            <a:off x="3192611" y="2446581"/>
            <a:ext cx="1229001" cy="285824"/>
          </a:xfrm>
          <a:prstGeom prst="rect">
            <a:avLst/>
          </a:prstGeom>
          <a:solidFill>
            <a:schemeClr val="accent5"/>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Applications</a:t>
            </a:r>
          </a:p>
        </p:txBody>
      </p:sp>
      <p:sp>
        <p:nvSpPr>
          <p:cNvPr id="152" name="Rectangle 151"/>
          <p:cNvSpPr/>
          <p:nvPr/>
        </p:nvSpPr>
        <p:spPr>
          <a:xfrm>
            <a:off x="3192611" y="3141727"/>
            <a:ext cx="1229001" cy="285824"/>
          </a:xfrm>
          <a:prstGeom prst="rect">
            <a:avLst/>
          </a:prstGeom>
          <a:solidFill>
            <a:schemeClr val="accent5"/>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Firewall Rules</a:t>
            </a:r>
          </a:p>
        </p:txBody>
      </p:sp>
      <p:sp>
        <p:nvSpPr>
          <p:cNvPr id="71" name="Rectangle 70"/>
          <p:cNvSpPr/>
          <p:nvPr/>
        </p:nvSpPr>
        <p:spPr>
          <a:xfrm>
            <a:off x="3192611" y="3824133"/>
            <a:ext cx="1229001" cy="285824"/>
          </a:xfrm>
          <a:prstGeom prst="rect">
            <a:avLst/>
          </a:prstGeom>
          <a:solidFill>
            <a:schemeClr val="accent5"/>
          </a:solidFill>
          <a:ln w="9525" cap="flat" cmpd="sng" algn="ctr">
            <a:noFill/>
            <a:prstDash val="solid"/>
          </a:ln>
          <a:effectLst/>
        </p:spPr>
        <p:txBody>
          <a:bodyPr rtlCol="0" anchor="ctr" anchorCtr="0"/>
          <a:lstStyle/>
          <a:p>
            <a:pPr algn="ctr" defTabSz="914446"/>
            <a:r>
              <a:rPr lang="en-US" sz="1125" dirty="0">
                <a:gradFill>
                  <a:gsLst>
                    <a:gs pos="0">
                      <a:srgbClr val="FFFFFF"/>
                    </a:gs>
                    <a:gs pos="100000">
                      <a:srgbClr val="FFFFFF"/>
                    </a:gs>
                  </a:gsLst>
                  <a:lin ang="5400000" scaled="0"/>
                </a:gradFill>
                <a:ea typeface="Segoe UI" pitchFamily="34" charset="0"/>
                <a:cs typeface="Segoe UI" pitchFamily="34" charset="0"/>
              </a:rPr>
              <a:t>O/S</a:t>
            </a:r>
          </a:p>
        </p:txBody>
      </p:sp>
      <p:sp>
        <p:nvSpPr>
          <p:cNvPr id="41" name="Pentagon 40"/>
          <p:cNvSpPr/>
          <p:nvPr/>
        </p:nvSpPr>
        <p:spPr bwMode="auto">
          <a:xfrm>
            <a:off x="446805" y="5322844"/>
            <a:ext cx="8146215" cy="507081"/>
          </a:xfrm>
          <a:prstGeom prst="homePlat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Focus on the Application</a:t>
            </a:r>
          </a:p>
        </p:txBody>
      </p:sp>
      <p:pic>
        <p:nvPicPr>
          <p:cNvPr id="1026" name="Picture 2" descr="C:\Users\Jonahs\Dropbox\Critical Resources\Helveticons Basic\Png\512x512\Company 512x512.png"/>
          <p:cNvPicPr>
            <a:picLocks noChangeAspect="1" noChangeArrowheads="1"/>
          </p:cNvPicPr>
          <p:nvPr/>
        </p:nvPicPr>
        <p:blipFill>
          <a:blip r:embed="rId6" cstate="print">
            <a:duotone>
              <a:prstClr val="black"/>
              <a:schemeClr val="bg2">
                <a:lumMod val="10000"/>
                <a:tint val="45000"/>
                <a:satMod val="400000"/>
              </a:schemeClr>
            </a:duotone>
            <a:extLst>
              <a:ext uri="{28A0092B-C50C-407E-A947-70E740481C1C}">
                <a14:useLocalDpi xmlns:a14="http://schemas.microsoft.com/office/drawing/2010/main" val="0"/>
              </a:ext>
            </a:extLst>
          </a:blip>
          <a:srcRect/>
          <a:stretch>
            <a:fillRect/>
          </a:stretch>
        </p:blipFill>
        <p:spPr bwMode="auto">
          <a:xfrm>
            <a:off x="446805" y="4432190"/>
            <a:ext cx="769418" cy="76941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719416" y="1547663"/>
            <a:ext cx="0" cy="358044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Left Brace 2"/>
          <p:cNvSpPr/>
          <p:nvPr/>
        </p:nvSpPr>
        <p:spPr>
          <a:xfrm rot="5400000">
            <a:off x="5505525" y="-246147"/>
            <a:ext cx="333832" cy="3930566"/>
          </a:xfrm>
          <a:prstGeom prst="lef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38" name="Rectangle 37"/>
          <p:cNvSpPr/>
          <p:nvPr/>
        </p:nvSpPr>
        <p:spPr>
          <a:xfrm>
            <a:off x="4684519" y="1151818"/>
            <a:ext cx="1985990" cy="480185"/>
          </a:xfrm>
          <a:prstGeom prst="rect">
            <a:avLst/>
          </a:prstGeom>
          <a:noFill/>
          <a:ln w="9525" cap="flat" cmpd="sng" algn="ctr">
            <a:noFill/>
            <a:prstDash val="solid"/>
          </a:ln>
          <a:effectLst/>
        </p:spPr>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914371" fontAlgn="base">
              <a:spcAft>
                <a:spcPct val="0"/>
              </a:spcAft>
            </a:pPr>
            <a:r>
              <a:rPr lang="en-US" sz="1500" dirty="0">
                <a:gradFill>
                  <a:gsLst>
                    <a:gs pos="0">
                      <a:schemeClr val="tx1"/>
                    </a:gs>
                    <a:gs pos="100000">
                      <a:schemeClr val="tx1"/>
                    </a:gs>
                  </a:gsLst>
                  <a:lin ang="5400000" scaled="0"/>
                </a:gradFill>
                <a:ea typeface="Kozuka Gothic Pro R" pitchFamily="34" charset="-128"/>
              </a:rPr>
              <a:t>Windows Azure</a:t>
            </a:r>
          </a:p>
        </p:txBody>
      </p:sp>
    </p:spTree>
    <p:extLst>
      <p:ext uri="{BB962C8B-B14F-4D97-AF65-F5344CB8AC3E}">
        <p14:creationId xmlns:p14="http://schemas.microsoft.com/office/powerpoint/2010/main" val="17617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500"/>
                                        <p:tgtEl>
                                          <p:spTgt spid="12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5"/>
                                        </p:tgtEl>
                                        <p:attrNameLst>
                                          <p:attrName>style.visibility</p:attrName>
                                        </p:attrNameLst>
                                      </p:cBhvr>
                                      <p:to>
                                        <p:strVal val="visible"/>
                                      </p:to>
                                    </p:set>
                                    <p:animEffect transition="in" filter="fade">
                                      <p:cBhvr>
                                        <p:cTn id="31" dur="500"/>
                                        <p:tgtEl>
                                          <p:spTgt spid="135"/>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500"/>
                                        <p:tgtEl>
                                          <p:spTgt spid="134"/>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136"/>
                                        </p:tgtEl>
                                        <p:attrNameLst>
                                          <p:attrName>style.visibility</p:attrName>
                                        </p:attrNameLst>
                                      </p:cBhvr>
                                      <p:to>
                                        <p:strVal val="visible"/>
                                      </p:to>
                                    </p:set>
                                    <p:animEffect transition="in" filter="fade">
                                      <p:cBhvr>
                                        <p:cTn id="37" dur="500"/>
                                        <p:tgtEl>
                                          <p:spTgt spid="136"/>
                                        </p:tgtEl>
                                      </p:cBhvr>
                                    </p:animEffect>
                                  </p:childTnLst>
                                </p:cTn>
                              </p:par>
                              <p:par>
                                <p:cTn id="38" presetID="10" presetClass="entr" presetSubtype="0" fill="hold" grpId="0" nodeType="withEffect">
                                  <p:stCondLst>
                                    <p:cond delay="750"/>
                                  </p:stCondLst>
                                  <p:childTnLst>
                                    <p:set>
                                      <p:cBhvr>
                                        <p:cTn id="39" dur="1" fill="hold">
                                          <p:stCondLst>
                                            <p:cond delay="0"/>
                                          </p:stCondLst>
                                        </p:cTn>
                                        <p:tgtEl>
                                          <p:spTgt spid="133"/>
                                        </p:tgtEl>
                                        <p:attrNameLst>
                                          <p:attrName>style.visibility</p:attrName>
                                        </p:attrNameLst>
                                      </p:cBhvr>
                                      <p:to>
                                        <p:strVal val="visible"/>
                                      </p:to>
                                    </p:set>
                                    <p:animEffect transition="in" filter="fade">
                                      <p:cBhvr>
                                        <p:cTn id="40" dur="500"/>
                                        <p:tgtEl>
                                          <p:spTgt spid="133"/>
                                        </p:tgtEl>
                                      </p:cBhvr>
                                    </p:animEffect>
                                  </p:childTnLst>
                                </p:cTn>
                              </p:par>
                              <p:par>
                                <p:cTn id="41" presetID="10" presetClass="entr" presetSubtype="0" fill="hold" grpId="0" nodeType="withEffect">
                                  <p:stCondLst>
                                    <p:cond delay="1000"/>
                                  </p:stCondLst>
                                  <p:childTnLst>
                                    <p:set>
                                      <p:cBhvr>
                                        <p:cTn id="42" dur="1" fill="hold">
                                          <p:stCondLst>
                                            <p:cond delay="0"/>
                                          </p:stCondLst>
                                        </p:cTn>
                                        <p:tgtEl>
                                          <p:spTgt spid="129"/>
                                        </p:tgtEl>
                                        <p:attrNameLst>
                                          <p:attrName>style.visibility</p:attrName>
                                        </p:attrNameLst>
                                      </p:cBhvr>
                                      <p:to>
                                        <p:strVal val="visible"/>
                                      </p:to>
                                    </p:set>
                                    <p:animEffect transition="in" filter="fade">
                                      <p:cBhvr>
                                        <p:cTn id="43" dur="500"/>
                                        <p:tgtEl>
                                          <p:spTgt spid="129"/>
                                        </p:tgtEl>
                                      </p:cBhvr>
                                    </p:animEffect>
                                  </p:childTnLst>
                                </p:cTn>
                              </p:par>
                              <p:par>
                                <p:cTn id="44" presetID="10" presetClass="entr" presetSubtype="0" fill="hold" grpId="0" nodeType="withEffect">
                                  <p:stCondLst>
                                    <p:cond delay="1250"/>
                                  </p:stCondLst>
                                  <p:childTnLst>
                                    <p:set>
                                      <p:cBhvr>
                                        <p:cTn id="45" dur="1" fill="hold">
                                          <p:stCondLst>
                                            <p:cond delay="0"/>
                                          </p:stCondLst>
                                        </p:cTn>
                                        <p:tgtEl>
                                          <p:spTgt spid="128"/>
                                        </p:tgtEl>
                                        <p:attrNameLst>
                                          <p:attrName>style.visibility</p:attrName>
                                        </p:attrNameLst>
                                      </p:cBhvr>
                                      <p:to>
                                        <p:strVal val="visible"/>
                                      </p:to>
                                    </p:set>
                                    <p:animEffect transition="in" filter="fade">
                                      <p:cBhvr>
                                        <p:cTn id="46" dur="500"/>
                                        <p:tgtEl>
                                          <p:spTgt spid="128"/>
                                        </p:tgtEl>
                                      </p:cBhvr>
                                    </p:animEffect>
                                  </p:childTnLst>
                                </p:cTn>
                              </p:par>
                              <p:par>
                                <p:cTn id="47" presetID="10" presetClass="entr" presetSubtype="0" fill="hold" grpId="0" nodeType="withEffect">
                                  <p:stCondLst>
                                    <p:cond delay="1500"/>
                                  </p:stCondLst>
                                  <p:childTnLst>
                                    <p:set>
                                      <p:cBhvr>
                                        <p:cTn id="48" dur="1" fill="hold">
                                          <p:stCondLst>
                                            <p:cond delay="0"/>
                                          </p:stCondLst>
                                        </p:cTn>
                                        <p:tgtEl>
                                          <p:spTgt spid="130"/>
                                        </p:tgtEl>
                                        <p:attrNameLst>
                                          <p:attrName>style.visibility</p:attrName>
                                        </p:attrNameLst>
                                      </p:cBhvr>
                                      <p:to>
                                        <p:strVal val="visible"/>
                                      </p:to>
                                    </p:set>
                                    <p:animEffect transition="in" filter="fade">
                                      <p:cBhvr>
                                        <p:cTn id="49" dur="500"/>
                                        <p:tgtEl>
                                          <p:spTgt spid="1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38"/>
                                        </p:tgtEl>
                                        <p:attrNameLst>
                                          <p:attrName>style.visibility</p:attrName>
                                        </p:attrNameLst>
                                      </p:cBhvr>
                                      <p:to>
                                        <p:strVal val="visible"/>
                                      </p:to>
                                    </p:set>
                                    <p:animEffect transition="in" filter="fade">
                                      <p:cBhvr>
                                        <p:cTn id="54" dur="500"/>
                                        <p:tgtEl>
                                          <p:spTgt spid="138"/>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151"/>
                                        </p:tgtEl>
                                        <p:attrNameLst>
                                          <p:attrName>style.visibility</p:attrName>
                                        </p:attrNameLst>
                                      </p:cBhvr>
                                      <p:to>
                                        <p:strVal val="visible"/>
                                      </p:to>
                                    </p:set>
                                    <p:animEffect transition="in" filter="fade">
                                      <p:cBhvr>
                                        <p:cTn id="57" dur="500"/>
                                        <p:tgtEl>
                                          <p:spTgt spid="151"/>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50"/>
                                        </p:tgtEl>
                                        <p:attrNameLst>
                                          <p:attrName>style.visibility</p:attrName>
                                        </p:attrNameLst>
                                      </p:cBhvr>
                                      <p:to>
                                        <p:strVal val="visible"/>
                                      </p:to>
                                    </p:set>
                                    <p:animEffect transition="in" filter="fade">
                                      <p:cBhvr>
                                        <p:cTn id="60" dur="500"/>
                                        <p:tgtEl>
                                          <p:spTgt spid="150"/>
                                        </p:tgtEl>
                                      </p:cBhvr>
                                    </p:animEffect>
                                  </p:childTnLst>
                                </p:cTn>
                              </p:par>
                              <p:par>
                                <p:cTn id="61" presetID="10" presetClass="entr" presetSubtype="0" fill="hold" grpId="0" nodeType="withEffect">
                                  <p:stCondLst>
                                    <p:cond delay="750"/>
                                  </p:stCondLst>
                                  <p:childTnLst>
                                    <p:set>
                                      <p:cBhvr>
                                        <p:cTn id="62" dur="1" fill="hold">
                                          <p:stCondLst>
                                            <p:cond delay="0"/>
                                          </p:stCondLst>
                                        </p:cTn>
                                        <p:tgtEl>
                                          <p:spTgt spid="152"/>
                                        </p:tgtEl>
                                        <p:attrNameLst>
                                          <p:attrName>style.visibility</p:attrName>
                                        </p:attrNameLst>
                                      </p:cBhvr>
                                      <p:to>
                                        <p:strVal val="visible"/>
                                      </p:to>
                                    </p:set>
                                    <p:animEffect transition="in" filter="fade">
                                      <p:cBhvr>
                                        <p:cTn id="63" dur="500"/>
                                        <p:tgtEl>
                                          <p:spTgt spid="152"/>
                                        </p:tgtEl>
                                      </p:cBhvr>
                                    </p:animEffect>
                                  </p:childTnLst>
                                </p:cTn>
                              </p:par>
                              <p:par>
                                <p:cTn id="64" presetID="10" presetClass="entr" presetSubtype="0" fill="hold" grpId="0" nodeType="withEffect">
                                  <p:stCondLst>
                                    <p:cond delay="1000"/>
                                  </p:stCondLst>
                                  <p:childTnLst>
                                    <p:set>
                                      <p:cBhvr>
                                        <p:cTn id="65" dur="1" fill="hold">
                                          <p:stCondLst>
                                            <p:cond delay="0"/>
                                          </p:stCondLst>
                                        </p:cTn>
                                        <p:tgtEl>
                                          <p:spTgt spid="149"/>
                                        </p:tgtEl>
                                        <p:attrNameLst>
                                          <p:attrName>style.visibility</p:attrName>
                                        </p:attrNameLst>
                                      </p:cBhvr>
                                      <p:to>
                                        <p:strVal val="visible"/>
                                      </p:to>
                                    </p:set>
                                    <p:animEffect transition="in" filter="fade">
                                      <p:cBhvr>
                                        <p:cTn id="66" dur="500"/>
                                        <p:tgtEl>
                                          <p:spTgt spid="149"/>
                                        </p:tgtEl>
                                      </p:cBhvr>
                                    </p:animEffect>
                                  </p:childTnLst>
                                </p:cTn>
                              </p:par>
                              <p:par>
                                <p:cTn id="67" presetID="10" presetClass="entr" presetSubtype="0" fill="hold" grpId="0" nodeType="withEffect">
                                  <p:stCondLst>
                                    <p:cond delay="1250"/>
                                  </p:stCondLst>
                                  <p:childTnLst>
                                    <p:set>
                                      <p:cBhvr>
                                        <p:cTn id="68" dur="1" fill="hold">
                                          <p:stCondLst>
                                            <p:cond delay="0"/>
                                          </p:stCondLst>
                                        </p:cTn>
                                        <p:tgtEl>
                                          <p:spTgt spid="71"/>
                                        </p:tgtEl>
                                        <p:attrNameLst>
                                          <p:attrName>style.visibility</p:attrName>
                                        </p:attrNameLst>
                                      </p:cBhvr>
                                      <p:to>
                                        <p:strVal val="visible"/>
                                      </p:to>
                                    </p:set>
                                    <p:animEffect transition="in" filter="fade">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54"/>
                                        </p:tgtEl>
                                        <p:attrNameLst>
                                          <p:attrName>style.visibility</p:attrName>
                                        </p:attrNameLst>
                                      </p:cBhvr>
                                      <p:to>
                                        <p:strVal val="visible"/>
                                      </p:to>
                                    </p:set>
                                    <p:animEffect transition="in" filter="fade">
                                      <p:cBhvr>
                                        <p:cTn id="74" dur="500"/>
                                        <p:tgtEl>
                                          <p:spTgt spid="154"/>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66"/>
                                        </p:tgtEl>
                                        <p:attrNameLst>
                                          <p:attrName>style.visibility</p:attrName>
                                        </p:attrNameLst>
                                      </p:cBhvr>
                                      <p:to>
                                        <p:strVal val="visible"/>
                                      </p:to>
                                    </p:set>
                                    <p:animEffect transition="in" filter="fade">
                                      <p:cBhvr>
                                        <p:cTn id="77" dur="500"/>
                                        <p:tgtEl>
                                          <p:spTgt spid="166"/>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68"/>
                                        </p:tgtEl>
                                        <p:attrNameLst>
                                          <p:attrName>style.visibility</p:attrName>
                                        </p:attrNameLst>
                                      </p:cBhvr>
                                      <p:to>
                                        <p:strVal val="visible"/>
                                      </p:to>
                                    </p:set>
                                    <p:animEffect transition="in" filter="fade">
                                      <p:cBhvr>
                                        <p:cTn id="80" dur="500"/>
                                        <p:tgtEl>
                                          <p:spTgt spid="168"/>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67"/>
                                        </p:tgtEl>
                                        <p:attrNameLst>
                                          <p:attrName>style.visibility</p:attrName>
                                        </p:attrNameLst>
                                      </p:cBhvr>
                                      <p:to>
                                        <p:strVal val="visible"/>
                                      </p:to>
                                    </p:set>
                                    <p:animEffect transition="in" filter="fade">
                                      <p:cBhvr>
                                        <p:cTn id="83" dur="500"/>
                                        <p:tgtEl>
                                          <p:spTgt spid="167"/>
                                        </p:tgtEl>
                                      </p:cBhvr>
                                    </p:animEffect>
                                  </p:childTnLst>
                                </p:cTn>
                              </p:par>
                              <p:par>
                                <p:cTn id="84" presetID="10" presetClass="entr" presetSubtype="0" fill="hold" grpId="0" nodeType="withEffect">
                                  <p:stCondLst>
                                    <p:cond delay="100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500"/>
                                        <p:tgtEl>
                                          <p:spTgt spid="7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70"/>
                                        </p:tgtEl>
                                        <p:attrNameLst>
                                          <p:attrName>style.visibility</p:attrName>
                                        </p:attrNameLst>
                                      </p:cBhvr>
                                      <p:to>
                                        <p:strVal val="visible"/>
                                      </p:to>
                                    </p:set>
                                    <p:animEffect transition="in" filter="fade">
                                      <p:cBhvr>
                                        <p:cTn id="91" dur="500"/>
                                        <p:tgtEl>
                                          <p:spTgt spid="170"/>
                                        </p:tgtEl>
                                      </p:cBhvr>
                                    </p:animEffect>
                                  </p:childTnLst>
                                </p:cTn>
                              </p:par>
                              <p:par>
                                <p:cTn id="92" presetID="10" presetClass="entr" presetSubtype="0" fill="hold" grpId="0" nodeType="withEffect">
                                  <p:stCondLst>
                                    <p:cond delay="25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182"/>
                                        </p:tgtEl>
                                        <p:attrNameLst>
                                          <p:attrName>style.visibility</p:attrName>
                                        </p:attrNameLst>
                                      </p:cBhvr>
                                      <p:to>
                                        <p:strVal val="visible"/>
                                      </p:to>
                                    </p:set>
                                    <p:animEffect transition="in" filter="fade">
                                      <p:cBhvr>
                                        <p:cTn id="97" dur="500"/>
                                        <p:tgtEl>
                                          <p:spTgt spid="182"/>
                                        </p:tgtEl>
                                      </p:cBhvr>
                                    </p:animEffect>
                                  </p:childTnLst>
                                </p:cTn>
                              </p:par>
                              <p:par>
                                <p:cTn id="98" presetID="22" presetClass="entr" presetSubtype="8" fill="hold" grpId="0" nodeType="withEffect">
                                  <p:stCondLst>
                                    <p:cond delay="5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22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8" grpId="0" animBg="1"/>
      <p:bldP spid="129" grpId="0" animBg="1"/>
      <p:bldP spid="130" grpId="0" animBg="1"/>
      <p:bldP spid="133" grpId="0" animBg="1"/>
      <p:bldP spid="134" grpId="0" animBg="1"/>
      <p:bldP spid="135" grpId="0" animBg="1"/>
      <p:bldP spid="136" grpId="0" animBg="1"/>
      <p:bldP spid="170" grpId="0"/>
      <p:bldP spid="180" grpId="0" animBg="1"/>
      <p:bldP spid="182" grpId="0" animBg="1"/>
      <p:bldP spid="154" grpId="0"/>
      <p:bldP spid="166" grpId="0" animBg="1"/>
      <p:bldP spid="167" grpId="0" animBg="1"/>
      <p:bldP spid="168" grpId="0" animBg="1"/>
      <p:bldP spid="77" grpId="0" animBg="1"/>
      <p:bldP spid="138" grpId="0"/>
      <p:bldP spid="149" grpId="0" animBg="1"/>
      <p:bldP spid="150" grpId="0" animBg="1"/>
      <p:bldP spid="151" grpId="0" animBg="1"/>
      <p:bldP spid="152" grpId="0" animBg="1"/>
      <p:bldP spid="71" grpId="0" animBg="1"/>
      <p:bldP spid="41" grpId="0" animBg="1"/>
      <p:bldP spid="3" grpId="0" animBg="1"/>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1028701"/>
            <a:ext cx="8363938" cy="571310"/>
          </a:xfrm>
        </p:spPr>
        <p:txBody>
          <a:bodyPr>
            <a:normAutofit fontScale="90000"/>
          </a:bodyPr>
          <a:lstStyle/>
          <a:p>
            <a:r>
              <a:rPr lang="en-US" dirty="0" smtClean="0"/>
              <a:t>Demo Link</a:t>
            </a:r>
            <a:endParaRPr lang="en-US" dirty="0"/>
          </a:p>
        </p:txBody>
      </p:sp>
      <p:sp>
        <p:nvSpPr>
          <p:cNvPr id="3" name="Text Placeholder 2"/>
          <p:cNvSpPr>
            <a:spLocks noGrp="1"/>
          </p:cNvSpPr>
          <p:nvPr>
            <p:ph type="body" sz="quarter" idx="10"/>
          </p:nvPr>
        </p:nvSpPr>
        <p:spPr>
          <a:xfrm>
            <a:off x="389436" y="1905000"/>
            <a:ext cx="8363938" cy="3469412"/>
          </a:xfrm>
        </p:spPr>
        <p:txBody>
          <a:bodyPr>
            <a:normAutofit/>
          </a:bodyPr>
          <a:lstStyle/>
          <a:p>
            <a:pPr algn="ctr"/>
            <a:r>
              <a:rPr lang="en-US" sz="2000" dirty="0">
                <a:latin typeface="Segoe UI" pitchFamily="34" charset="0"/>
                <a:ea typeface="Segoe UI" pitchFamily="34" charset="0"/>
                <a:cs typeface="Segoe UI" pitchFamily="34" charset="0"/>
                <a:hlinkClick r:id="rId3"/>
              </a:rPr>
              <a:t>http://a-jamepi-conf-couchdb-twitter.azurewebsites.net/#</a:t>
            </a:r>
            <a:r>
              <a:rPr lang="en-US" sz="2000" dirty="0" smtClean="0">
                <a:latin typeface="Segoe UI" pitchFamily="34" charset="0"/>
                <a:ea typeface="Segoe UI" pitchFamily="34" charset="0"/>
                <a:cs typeface="Segoe UI" pitchFamily="34" charset="0"/>
                <a:hlinkClick r:id="rId3"/>
              </a:rPr>
              <a:t>home/schedule</a:t>
            </a:r>
            <a:endParaRPr lang="en-US" sz="2000" dirty="0" smtClean="0">
              <a:latin typeface="Segoe UI" pitchFamily="34" charset="0"/>
              <a:ea typeface="Segoe UI" pitchFamily="34" charset="0"/>
              <a:cs typeface="Segoe UI" pitchFamily="34" charset="0"/>
            </a:endParaRPr>
          </a:p>
          <a:p>
            <a:pPr algn="ctr"/>
            <a:endParaRPr lang="en-US" sz="2000" dirty="0">
              <a:latin typeface="Segoe UI" pitchFamily="34" charset="0"/>
              <a:ea typeface="Segoe UI" pitchFamily="34" charset="0"/>
              <a:cs typeface="Segoe UI" pitchFamily="34" charset="0"/>
            </a:endParaRPr>
          </a:p>
          <a:p>
            <a:pPr algn="ctr"/>
            <a:endParaRPr lang="en-US" sz="2000" dirty="0" smtClean="0">
              <a:latin typeface="Segoe UI" pitchFamily="34" charset="0"/>
              <a:ea typeface="Segoe UI" pitchFamily="34" charset="0"/>
              <a:cs typeface="Segoe UI" pitchFamily="34" charset="0"/>
            </a:endParaRPr>
          </a:p>
          <a:p>
            <a:pPr algn="ctr"/>
            <a:endParaRPr lang="en-US" sz="2000" dirty="0">
              <a:latin typeface="Segoe UI" pitchFamily="34" charset="0"/>
              <a:ea typeface="Segoe UI" pitchFamily="34" charset="0"/>
              <a:cs typeface="Segoe UI" pitchFamily="34" charset="0"/>
            </a:endParaRPr>
          </a:p>
          <a:p>
            <a:pPr algn="ctr"/>
            <a:endParaRPr lang="en-US" sz="2000" dirty="0" smtClean="0">
              <a:latin typeface="Segoe UI" pitchFamily="34" charset="0"/>
              <a:ea typeface="Segoe UI" pitchFamily="34" charset="0"/>
              <a:cs typeface="Segoe UI" pitchFamily="34" charset="0"/>
            </a:endParaRPr>
          </a:p>
          <a:p>
            <a:pPr algn="ctr"/>
            <a:endParaRPr lang="en-US" sz="2000" dirty="0">
              <a:latin typeface="Segoe UI" pitchFamily="34" charset="0"/>
              <a:ea typeface="Segoe UI" pitchFamily="34" charset="0"/>
              <a:cs typeface="Segoe UI" pitchFamily="34" charset="0"/>
            </a:endParaRPr>
          </a:p>
          <a:p>
            <a:pPr algn="ctr"/>
            <a:endParaRPr lang="en-US" sz="2000" dirty="0" smtClean="0">
              <a:latin typeface="Segoe UI" pitchFamily="34" charset="0"/>
              <a:ea typeface="Segoe UI" pitchFamily="34" charset="0"/>
              <a:cs typeface="Segoe UI" pitchFamily="34" charset="0"/>
            </a:endParaRPr>
          </a:p>
          <a:p>
            <a:pPr algn="ctr"/>
            <a:r>
              <a:rPr lang="en-US" sz="2000" dirty="0">
                <a:latin typeface="Segoe UI" pitchFamily="34" charset="0"/>
                <a:ea typeface="Segoe UI" pitchFamily="34" charset="0"/>
                <a:cs typeface="Segoe UI" pitchFamily="34" charset="0"/>
                <a:hlinkClick r:id="rId4"/>
              </a:rPr>
              <a:t>https://github.com/axemclion/conference</a:t>
            </a:r>
            <a:endParaRPr lang="en-US" sz="2000" dirty="0">
              <a:latin typeface="Segoe UI" pitchFamily="34" charset="0"/>
              <a:ea typeface="Segoe UI" pitchFamily="34" charset="0"/>
              <a:cs typeface="Segoe UI" pitchFamily="34" charset="0"/>
            </a:endParaRPr>
          </a:p>
        </p:txBody>
      </p:sp>
      <p:sp>
        <p:nvSpPr>
          <p:cNvPr id="5" name="Freeform 84">
            <a:hlinkClick r:id="rId5"/>
          </p:cNvPr>
          <p:cNvSpPr>
            <a:spLocks noEditPoints="1"/>
          </p:cNvSpPr>
          <p:nvPr/>
        </p:nvSpPr>
        <p:spPr bwMode="black">
          <a:xfrm>
            <a:off x="3962400" y="2971800"/>
            <a:ext cx="1192503" cy="1524000"/>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1450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duotone>
              <a:prstClr val="black"/>
              <a:schemeClr val="tx1">
                <a:lumMod val="50000"/>
                <a:tint val="45000"/>
                <a:satMod val="400000"/>
              </a:schemeClr>
            </a:duotone>
            <a:extLst>
              <a:ext uri="{28A0092B-C50C-407E-A947-70E740481C1C}">
                <a14:useLocalDpi xmlns:a14="http://schemas.microsoft.com/office/drawing/2010/main" val="0"/>
              </a:ext>
            </a:extLst>
          </a:blip>
          <a:stretch>
            <a:fillRect/>
          </a:stretch>
        </p:blipFill>
        <p:spPr>
          <a:xfrm>
            <a:off x="171496" y="1507618"/>
            <a:ext cx="2068131" cy="2068131"/>
          </a:xfrm>
          <a:prstGeom prst="rect">
            <a:avLst/>
          </a:prstGeom>
          <a:effectLst>
            <a:outerShdw blurRad="50800" dist="50800" dir="5400000" algn="ctr" rotWithShape="0">
              <a:schemeClr val="bg1">
                <a:alpha val="13000"/>
              </a:schemeClr>
            </a:outerShdw>
          </a:effectLst>
        </p:spPr>
      </p:pic>
      <p:sp>
        <p:nvSpPr>
          <p:cNvPr id="12" name="Rectangle 11"/>
          <p:cNvSpPr/>
          <p:nvPr/>
        </p:nvSpPr>
        <p:spPr bwMode="auto">
          <a:xfrm>
            <a:off x="2350509" y="1949334"/>
            <a:ext cx="6386595" cy="74615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ctr" anchorCtr="0" compatLnSpc="1">
            <a:prstTxWarp prst="textNoShape">
              <a:avLst/>
            </a:prstTxWarp>
          </a:bodyPr>
          <a:lstStyle/>
          <a:p>
            <a:pPr fontAlgn="base">
              <a:spcBef>
                <a:spcPct val="0"/>
              </a:spcBef>
              <a:spcAft>
                <a:spcPct val="0"/>
              </a:spcAft>
              <a:buClr>
                <a:srgbClr val="FFFF99"/>
              </a:buClr>
              <a:buSzPct val="120000"/>
              <a:defRPr/>
            </a:pPr>
            <a:r>
              <a:rPr lang="en-US" sz="4051" spc="-75" dirty="0">
                <a:ln w="3175">
                  <a:noFill/>
                </a:ln>
                <a:gradFill>
                  <a:gsLst>
                    <a:gs pos="0">
                      <a:schemeClr val="tx1"/>
                    </a:gs>
                    <a:gs pos="100000">
                      <a:schemeClr val="tx1"/>
                    </a:gs>
                  </a:gsLst>
                  <a:lin ang="5400000" scaled="0"/>
                </a:gradFill>
                <a:latin typeface="Segoe UI" pitchFamily="34" charset="0"/>
                <a:ea typeface="Segoe UI" pitchFamily="34" charset="0"/>
                <a:cs typeface="Segoe UI" pitchFamily="34" charset="0"/>
              </a:rPr>
              <a:t>Windows Azure Web Sites</a:t>
            </a:r>
            <a:endParaRPr lang="en-US" altLang="zh-CN" sz="4051" spc="-75" dirty="0">
              <a:ln w="3175">
                <a:noFill/>
              </a:ln>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6" name="Rectangle 5"/>
          <p:cNvSpPr/>
          <p:nvPr/>
        </p:nvSpPr>
        <p:spPr bwMode="auto">
          <a:xfrm>
            <a:off x="2350509" y="2657537"/>
            <a:ext cx="6386595" cy="400154"/>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z="2701" spc="-75" dirty="0">
                <a:ln w="3175">
                  <a:noFill/>
                </a:ln>
                <a:gradFill>
                  <a:gsLst>
                    <a:gs pos="0">
                      <a:schemeClr val="tx1"/>
                    </a:gs>
                    <a:gs pos="100000">
                      <a:schemeClr val="tx1"/>
                    </a:gs>
                  </a:gsLst>
                  <a:lin ang="5400000" scaled="0"/>
                </a:gradFill>
                <a:latin typeface="Segoe UI" pitchFamily="34" charset="0"/>
                <a:ea typeface="Segoe UI" pitchFamily="34" charset="0"/>
                <a:cs typeface="Segoe UI" pitchFamily="34" charset="0"/>
              </a:rPr>
              <a:t> powerful web sites in seconds</a:t>
            </a:r>
            <a:endParaRPr lang="en-US" altLang="zh-CN" sz="2701" spc="-75" dirty="0">
              <a:ln w="3175">
                <a:noFill/>
              </a:ln>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grpSp>
        <p:nvGrpSpPr>
          <p:cNvPr id="18" name="Group 17"/>
          <p:cNvGrpSpPr/>
          <p:nvPr/>
        </p:nvGrpSpPr>
        <p:grpSpPr>
          <a:xfrm>
            <a:off x="251723" y="4096713"/>
            <a:ext cx="2833990" cy="1774315"/>
            <a:chOff x="335543" y="3872726"/>
            <a:chExt cx="3777669" cy="2365137"/>
          </a:xfrm>
        </p:grpSpPr>
        <p:sp>
          <p:nvSpPr>
            <p:cNvPr id="2" name="Rectangle 1"/>
            <p:cNvSpPr/>
            <p:nvPr/>
          </p:nvSpPr>
          <p:spPr bwMode="auto">
            <a:xfrm>
              <a:off x="335543" y="3872727"/>
              <a:ext cx="3777669" cy="883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err="1">
                <a:gradFill>
                  <a:gsLst>
                    <a:gs pos="0">
                      <a:schemeClr val="tx1"/>
                    </a:gs>
                    <a:gs pos="100000">
                      <a:schemeClr val="tx1"/>
                    </a:gs>
                  </a:gsLst>
                  <a:lin ang="5400000" scaled="0"/>
                </a:gradFill>
              </a:endParaRPr>
            </a:p>
          </p:txBody>
        </p:sp>
        <p:sp>
          <p:nvSpPr>
            <p:cNvPr id="7" name="Rectangle 6"/>
            <p:cNvSpPr/>
            <p:nvPr/>
          </p:nvSpPr>
          <p:spPr bwMode="auto">
            <a:xfrm>
              <a:off x="335543" y="3872726"/>
              <a:ext cx="3777669" cy="99461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defTabSz="685757" fontAlgn="base">
                <a:spcBef>
                  <a:spcPct val="0"/>
                </a:spcBef>
                <a:spcAft>
                  <a:spcPct val="0"/>
                </a:spcAft>
              </a:pPr>
              <a:r>
                <a:rPr lang="en-US" sz="2701" dirty="0">
                  <a:gradFill>
                    <a:gsLst>
                      <a:gs pos="0">
                        <a:schemeClr val="tx1"/>
                      </a:gs>
                      <a:gs pos="100000">
                        <a:schemeClr val="tx1"/>
                      </a:gs>
                    </a:gsLst>
                    <a:lin ang="5400000" scaled="0"/>
                  </a:gradFill>
                </a:rPr>
                <a:t>start simple</a:t>
              </a:r>
              <a:endParaRPr lang="en-US" altLang="zh-CN" sz="2701" dirty="0">
                <a:gradFill>
                  <a:gsLst>
                    <a:gs pos="0">
                      <a:schemeClr val="tx1"/>
                    </a:gs>
                    <a:gs pos="100000">
                      <a:schemeClr val="tx1"/>
                    </a:gs>
                  </a:gsLst>
                  <a:lin ang="5400000" scaled="0"/>
                </a:gradFill>
              </a:endParaRPr>
            </a:p>
          </p:txBody>
        </p:sp>
        <p:sp>
          <p:nvSpPr>
            <p:cNvPr id="8" name="Rectangle 7"/>
            <p:cNvSpPr/>
            <p:nvPr/>
          </p:nvSpPr>
          <p:spPr bwMode="auto">
            <a:xfrm>
              <a:off x="335543" y="4811570"/>
              <a:ext cx="3572428" cy="142629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t" anchorCtr="0" compatLnSpc="1">
              <a:prstTxWarp prst="textNoShape">
                <a:avLst/>
              </a:prstTxWarp>
            </a:bodyPr>
            <a:lstStyle/>
            <a:p>
              <a:pPr defTabSz="685757" fontAlgn="base">
                <a:spcBef>
                  <a:spcPct val="0"/>
                </a:spcBef>
                <a:spcAft>
                  <a:spcPct val="0"/>
                </a:spcAft>
              </a:pPr>
              <a:r>
                <a:rPr lang="en-US" sz="1500" dirty="0">
                  <a:gradFill>
                    <a:gsLst>
                      <a:gs pos="0">
                        <a:schemeClr val="tx1"/>
                      </a:gs>
                      <a:gs pos="100000">
                        <a:schemeClr val="tx1"/>
                      </a:gs>
                    </a:gsLst>
                    <a:lin ang="5400000" scaled="0"/>
                  </a:gradFill>
                </a:rPr>
                <a:t>start free, scale up and out as you go, friction-free and without the headaches</a:t>
              </a:r>
              <a:endParaRPr lang="en-US" altLang="zh-CN" sz="1500" dirty="0">
                <a:gradFill>
                  <a:gsLst>
                    <a:gs pos="0">
                      <a:schemeClr val="tx1"/>
                    </a:gs>
                    <a:gs pos="100000">
                      <a:schemeClr val="tx1"/>
                    </a:gs>
                  </a:gsLst>
                  <a:lin ang="5400000" scaled="0"/>
                </a:gradFill>
              </a:endParaRPr>
            </a:p>
          </p:txBody>
        </p:sp>
      </p:grpSp>
      <p:grpSp>
        <p:nvGrpSpPr>
          <p:cNvPr id="19" name="Group 18"/>
          <p:cNvGrpSpPr/>
          <p:nvPr/>
        </p:nvGrpSpPr>
        <p:grpSpPr>
          <a:xfrm>
            <a:off x="3155006" y="4096713"/>
            <a:ext cx="2833990" cy="1779143"/>
            <a:chOff x="4205578" y="3872726"/>
            <a:chExt cx="3777669" cy="2371573"/>
          </a:xfrm>
        </p:grpSpPr>
        <p:sp>
          <p:nvSpPr>
            <p:cNvPr id="14" name="Rectangle 13"/>
            <p:cNvSpPr/>
            <p:nvPr/>
          </p:nvSpPr>
          <p:spPr bwMode="auto">
            <a:xfrm>
              <a:off x="4205578" y="3872726"/>
              <a:ext cx="3777669" cy="8838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endParaRPr lang="en-US" sz="1350" dirty="0" err="1">
                <a:gradFill>
                  <a:gsLst>
                    <a:gs pos="0">
                      <a:schemeClr val="tx1"/>
                    </a:gs>
                    <a:gs pos="100000">
                      <a:schemeClr val="tx1"/>
                    </a:gs>
                  </a:gsLst>
                  <a:lin ang="5400000" scaled="0"/>
                </a:gradFill>
                <a:ea typeface="Segoe UI" pitchFamily="34" charset="0"/>
                <a:cs typeface="Segoe UI" pitchFamily="34" charset="0"/>
              </a:endParaRPr>
            </a:p>
          </p:txBody>
        </p:sp>
        <p:sp>
          <p:nvSpPr>
            <p:cNvPr id="9" name="Rectangle 8"/>
            <p:cNvSpPr/>
            <p:nvPr/>
          </p:nvSpPr>
          <p:spPr bwMode="auto">
            <a:xfrm>
              <a:off x="4205578" y="3872726"/>
              <a:ext cx="3777669"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ctr" anchorCtr="0" compatLnSpc="1">
              <a:prstTxWarp prst="textNoShape">
                <a:avLst/>
              </a:prstTxWarp>
            </a:bodyPr>
            <a:lstStyle/>
            <a:p>
              <a:pPr defTabSz="685757" fontAlgn="base">
                <a:spcBef>
                  <a:spcPct val="0"/>
                </a:spcBef>
                <a:spcAft>
                  <a:spcPct val="0"/>
                </a:spcAft>
                <a:buClr>
                  <a:srgbClr val="FFFF99"/>
                </a:buClr>
                <a:buSzPct val="120000"/>
                <a:defRPr/>
              </a:pPr>
              <a:r>
                <a:rPr lang="en-US" sz="2701" dirty="0">
                  <a:gradFill>
                    <a:gsLst>
                      <a:gs pos="0">
                        <a:schemeClr val="tx1"/>
                      </a:gs>
                      <a:gs pos="100000">
                        <a:schemeClr val="tx1"/>
                      </a:gs>
                    </a:gsLst>
                    <a:lin ang="5400000" scaled="0"/>
                  </a:gradFill>
                </a:rPr>
                <a:t>code smart</a:t>
              </a:r>
              <a:endParaRPr lang="en-US" altLang="zh-CN" sz="2701" dirty="0">
                <a:gradFill>
                  <a:gsLst>
                    <a:gs pos="0">
                      <a:schemeClr val="tx1"/>
                    </a:gs>
                    <a:gs pos="100000">
                      <a:schemeClr val="tx1"/>
                    </a:gs>
                  </a:gsLst>
                  <a:lin ang="5400000" scaled="0"/>
                </a:gradFill>
              </a:endParaRPr>
            </a:p>
          </p:txBody>
        </p:sp>
        <p:sp>
          <p:nvSpPr>
            <p:cNvPr id="11" name="Rectangle 10"/>
            <p:cNvSpPr/>
            <p:nvPr/>
          </p:nvSpPr>
          <p:spPr bwMode="auto">
            <a:xfrm>
              <a:off x="4205578" y="4818006"/>
              <a:ext cx="3621251"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t" anchorCtr="0" compatLnSpc="1">
              <a:prstTxWarp prst="textNoShape">
                <a:avLst/>
              </a:prstTxWarp>
            </a:bodyPr>
            <a:lstStyle/>
            <a:p>
              <a:pPr defTabSz="685757" fontAlgn="base">
                <a:spcBef>
                  <a:spcPct val="0"/>
                </a:spcBef>
                <a:spcAft>
                  <a:spcPct val="0"/>
                </a:spcAft>
                <a:buClr>
                  <a:srgbClr val="FFFF99"/>
                </a:buClr>
                <a:buSzPct val="120000"/>
                <a:defRPr/>
              </a:pPr>
              <a:r>
                <a:rPr lang="en-US" sz="1500" dirty="0">
                  <a:gradFill>
                    <a:gsLst>
                      <a:gs pos="0">
                        <a:schemeClr val="tx1"/>
                      </a:gs>
                      <a:gs pos="100000">
                        <a:schemeClr val="tx1"/>
                      </a:gs>
                    </a:gsLst>
                    <a:lin ang="5400000" scaled="0"/>
                  </a:gradFill>
                </a:rPr>
                <a:t>with classic asp, asp.net, </a:t>
              </a:r>
              <a:r>
                <a:rPr lang="en-US" sz="1500" dirty="0" err="1">
                  <a:gradFill>
                    <a:gsLst>
                      <a:gs pos="0">
                        <a:schemeClr val="tx1"/>
                      </a:gs>
                      <a:gs pos="100000">
                        <a:schemeClr val="tx1"/>
                      </a:gs>
                    </a:gsLst>
                    <a:lin ang="5400000" scaled="0"/>
                  </a:gradFill>
                </a:rPr>
                <a:t>php</a:t>
              </a:r>
              <a:r>
                <a:rPr lang="en-US" sz="1500" dirty="0">
                  <a:gradFill>
                    <a:gsLst>
                      <a:gs pos="0">
                        <a:schemeClr val="tx1"/>
                      </a:gs>
                      <a:gs pos="100000">
                        <a:schemeClr val="tx1"/>
                      </a:gs>
                    </a:gsLst>
                    <a:lin ang="5400000" scaled="0"/>
                  </a:gradFill>
                </a:rPr>
                <a:t> or node.js, develop on Windows, OSX or Linux</a:t>
              </a:r>
              <a:endParaRPr lang="en-US" altLang="zh-CN" sz="1500" dirty="0">
                <a:gradFill>
                  <a:gsLst>
                    <a:gs pos="0">
                      <a:schemeClr val="tx1"/>
                    </a:gs>
                    <a:gs pos="100000">
                      <a:schemeClr val="tx1"/>
                    </a:gs>
                  </a:gsLst>
                  <a:lin ang="5400000" scaled="0"/>
                </a:gradFill>
              </a:endParaRPr>
            </a:p>
          </p:txBody>
        </p:sp>
      </p:grpSp>
      <p:grpSp>
        <p:nvGrpSpPr>
          <p:cNvPr id="20" name="Group 19"/>
          <p:cNvGrpSpPr/>
          <p:nvPr/>
        </p:nvGrpSpPr>
        <p:grpSpPr>
          <a:xfrm>
            <a:off x="6058288" y="4096713"/>
            <a:ext cx="2892101" cy="1782481"/>
            <a:chOff x="8075613" y="3872726"/>
            <a:chExt cx="3855130" cy="2376022"/>
          </a:xfrm>
        </p:grpSpPr>
        <p:sp>
          <p:nvSpPr>
            <p:cNvPr id="15" name="Rectangle 14"/>
            <p:cNvSpPr/>
            <p:nvPr/>
          </p:nvSpPr>
          <p:spPr bwMode="auto">
            <a:xfrm>
              <a:off x="8075613" y="3872726"/>
              <a:ext cx="3777669" cy="88381"/>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endParaRPr lang="en-US" sz="1350" dirty="0" err="1">
                <a:gradFill>
                  <a:gsLst>
                    <a:gs pos="0">
                      <a:schemeClr val="tx1"/>
                    </a:gs>
                    <a:gs pos="100000">
                      <a:schemeClr val="tx1"/>
                    </a:gs>
                  </a:gsLst>
                  <a:lin ang="5400000" scaled="0"/>
                </a:gradFill>
                <a:ea typeface="Segoe UI" pitchFamily="34" charset="0"/>
                <a:cs typeface="Segoe UI" pitchFamily="34" charset="0"/>
              </a:endParaRPr>
            </a:p>
          </p:txBody>
        </p:sp>
        <p:sp>
          <p:nvSpPr>
            <p:cNvPr id="10" name="Rectangle 9"/>
            <p:cNvSpPr/>
            <p:nvPr/>
          </p:nvSpPr>
          <p:spPr bwMode="auto">
            <a:xfrm>
              <a:off x="8075613" y="3872726"/>
              <a:ext cx="3777669" cy="994616"/>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ctr" anchorCtr="0" compatLnSpc="1">
              <a:prstTxWarp prst="textNoShape">
                <a:avLst/>
              </a:prstTxWarp>
            </a:bodyPr>
            <a:lstStyle/>
            <a:p>
              <a:pPr defTabSz="685757" fontAlgn="base">
                <a:spcBef>
                  <a:spcPct val="0"/>
                </a:spcBef>
                <a:spcAft>
                  <a:spcPct val="0"/>
                </a:spcAft>
                <a:buClr>
                  <a:srgbClr val="FFFF99"/>
                </a:buClr>
                <a:buSzPct val="120000"/>
                <a:defRPr/>
              </a:pPr>
              <a:r>
                <a:rPr lang="en-US" sz="2701" dirty="0">
                  <a:gradFill>
                    <a:gsLst>
                      <a:gs pos="0">
                        <a:schemeClr val="tx1"/>
                      </a:gs>
                      <a:gs pos="100000">
                        <a:schemeClr val="tx1"/>
                      </a:gs>
                    </a:gsLst>
                    <a:lin ang="5400000" scaled="0"/>
                  </a:gradFill>
                </a:rPr>
                <a:t>go live</a:t>
              </a:r>
              <a:endParaRPr lang="en-US" altLang="zh-CN" sz="2701" dirty="0">
                <a:gradFill>
                  <a:gsLst>
                    <a:gs pos="0">
                      <a:schemeClr val="tx1"/>
                    </a:gs>
                    <a:gs pos="100000">
                      <a:schemeClr val="tx1"/>
                    </a:gs>
                  </a:gsLst>
                  <a:lin ang="5400000" scaled="0"/>
                </a:gradFill>
              </a:endParaRPr>
            </a:p>
          </p:txBody>
        </p:sp>
        <p:sp>
          <p:nvSpPr>
            <p:cNvPr id="16" name="Rectangle 15"/>
            <p:cNvSpPr/>
            <p:nvPr/>
          </p:nvSpPr>
          <p:spPr bwMode="auto">
            <a:xfrm>
              <a:off x="8075613" y="4822455"/>
              <a:ext cx="3855130" cy="1426293"/>
            </a:xfrm>
            <a:prstGeom prst="rect">
              <a:avLst/>
            </a:prstGeom>
            <a:no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0" tIns="0" rIns="91410" bIns="0" numCol="1" rtlCol="0" anchor="t" anchorCtr="0" compatLnSpc="1">
              <a:prstTxWarp prst="textNoShape">
                <a:avLst/>
              </a:prstTxWarp>
            </a:bodyPr>
            <a:lstStyle/>
            <a:p>
              <a:pPr fontAlgn="base">
                <a:spcBef>
                  <a:spcPct val="0"/>
                </a:spcBef>
                <a:spcAft>
                  <a:spcPct val="0"/>
                </a:spcAft>
                <a:buClr>
                  <a:srgbClr val="FFFF99"/>
                </a:buClr>
                <a:buSzPct val="120000"/>
                <a:defRPr/>
              </a:pPr>
              <a:r>
                <a:rPr lang="en-US" sz="1500" dirty="0">
                  <a:gradFill>
                    <a:gsLst>
                      <a:gs pos="0">
                        <a:schemeClr val="tx1"/>
                      </a:gs>
                      <a:gs pos="100000">
                        <a:schemeClr val="tx1"/>
                      </a:gs>
                    </a:gsLst>
                    <a:lin ang="5400000" scaled="0"/>
                  </a:gradFill>
                </a:rPr>
                <a:t>deploy live in seconds, easily monitor performance, rapidly diagnose and fix issues</a:t>
              </a:r>
              <a:endParaRPr lang="en-US" altLang="zh-CN" sz="1500"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80282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2274476" y="1823672"/>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p>
                <a:pPr algn="ctr" defTabSz="914484">
                  <a:lnSpc>
                    <a:spcPct val="90000"/>
                  </a:lnSpc>
                  <a:spcBef>
                    <a:spcPct val="20000"/>
                  </a:spcBef>
                  <a:buSzPct val="80000"/>
                </a:pPr>
                <a:r>
                  <a:rPr lang="en-US" sz="4951" dirty="0">
                    <a:gradFill>
                      <a:gsLst>
                        <a:gs pos="0">
                          <a:schemeClr val="tx1"/>
                        </a:gs>
                        <a:gs pos="100000">
                          <a:schemeClr val="tx1"/>
                        </a:gs>
                      </a:gsLst>
                      <a:lin ang="5400000" scaled="0"/>
                    </a:gradFill>
                    <a:latin typeface="Segoe UI Light" pitchFamily="34" charset="0"/>
                  </a:rPr>
                  <a:t>1</a:t>
                </a:r>
              </a:p>
            </p:txBody>
          </p:sp>
          <p:sp>
            <p:nvSpPr>
              <p:cNvPr id="23" name="Rectangle 22"/>
              <p:cNvSpPr/>
              <p:nvPr/>
            </p:nvSpPr>
            <p:spPr bwMode="auto">
              <a:xfrm>
                <a:off x="2543998" y="6093146"/>
                <a:ext cx="8058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24" name="Rectangle 23"/>
            <p:cNvSpPr/>
            <p:nvPr/>
          </p:nvSpPr>
          <p:spPr bwMode="auto">
            <a:xfrm>
              <a:off x="370619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grpSp>
        <p:nvGrpSpPr>
          <p:cNvPr id="67" name="Group 66"/>
          <p:cNvGrpSpPr/>
          <p:nvPr/>
        </p:nvGrpSpPr>
        <p:grpSpPr>
          <a:xfrm>
            <a:off x="0" y="5153529"/>
            <a:ext cx="9144002" cy="784926"/>
            <a:chOff x="-5012461" y="5194194"/>
            <a:chExt cx="16033938"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1" y="856580"/>
            <a:ext cx="9144001" cy="737618"/>
            <a:chOff x="-1" y="0"/>
            <a:chExt cx="12188826" cy="983234"/>
          </a:xfrm>
        </p:grpSpPr>
        <p:grpSp>
          <p:nvGrpSpPr>
            <p:cNvPr id="13" name="Group 12"/>
            <p:cNvGrpSpPr/>
            <p:nvPr/>
          </p:nvGrpSpPr>
          <p:grpSpPr>
            <a:xfrm>
              <a:off x="-1" y="0"/>
              <a:ext cx="12180802" cy="983234"/>
              <a:chOff x="-1" y="0"/>
              <a:chExt cx="12180802" cy="983234"/>
            </a:xfrm>
          </p:grpSpPr>
          <p:sp>
            <p:nvSpPr>
              <p:cNvPr id="11" name="Rectangle 1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2" name="Rectangle 1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1" name="Rectangle 110"/>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73" name="Group 72"/>
            <p:cNvGrpSpPr/>
            <p:nvPr/>
          </p:nvGrpSpPr>
          <p:grpSpPr>
            <a:xfrm>
              <a:off x="0" y="300008"/>
              <a:ext cx="12188825" cy="683226"/>
              <a:chOff x="0" y="300008"/>
              <a:chExt cx="12188825" cy="683226"/>
            </a:xfrm>
          </p:grpSpPr>
          <p:sp>
            <p:nvSpPr>
              <p:cNvPr id="74" name="Title 1"/>
              <p:cNvSpPr txBox="1">
                <a:spLocks/>
              </p:cNvSpPr>
              <p:nvPr/>
            </p:nvSpPr>
            <p:spPr>
              <a:xfrm>
                <a:off x="6866207" y="473075"/>
                <a:ext cx="1589530"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chemeClr val="accent6"/>
                        </a:gs>
                        <a:gs pos="100000">
                          <a:schemeClr val="accent6"/>
                        </a:gs>
                      </a:gsLst>
                      <a:lin ang="5400000" scaled="0"/>
                    </a:gradFill>
                  </a:rPr>
                  <a:t>shared</a:t>
                </a:r>
              </a:p>
            </p:txBody>
          </p:sp>
          <p:sp>
            <p:nvSpPr>
              <p:cNvPr id="75" name="Title 1"/>
              <p:cNvSpPr txBox="1">
                <a:spLocks/>
              </p:cNvSpPr>
              <p:nvPr/>
            </p:nvSpPr>
            <p:spPr>
              <a:xfrm>
                <a:off x="8681891" y="453411"/>
                <a:ext cx="1838633"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solidFill>
                      <a:srgbClr val="FFFFFF"/>
                    </a:solidFill>
                  </a:rPr>
                  <a:t>reserved</a:t>
                </a:r>
              </a:p>
            </p:txBody>
          </p:sp>
          <p:cxnSp>
            <p:nvCxnSpPr>
              <p:cNvPr id="76" name="Straight Connector 7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grpSp>
        <p:nvGrpSpPr>
          <p:cNvPr id="7" name="Group 6"/>
          <p:cNvGrpSpPr/>
          <p:nvPr/>
        </p:nvGrpSpPr>
        <p:grpSpPr>
          <a:xfrm>
            <a:off x="-219372" y="2049352"/>
            <a:ext cx="4933603" cy="3519344"/>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Shared </a:t>
                </a:r>
                <a:r>
                  <a:rPr lang="en-US" sz="1200" b="1" cap="all" dirty="0" err="1">
                    <a:gradFill>
                      <a:gsLst>
                        <a:gs pos="0">
                          <a:srgbClr val="FFFFFF"/>
                        </a:gs>
                        <a:gs pos="100000">
                          <a:srgbClr val="FFFFFF"/>
                        </a:gs>
                      </a:gsLst>
                      <a:lin ang="5400000" scaled="0"/>
                    </a:gradFill>
                  </a:rPr>
                  <a:t>instanceS</a:t>
                </a:r>
                <a:endParaRPr lang="en-US" sz="1200" b="1" cap="all" dirty="0">
                  <a:gradFill>
                    <a:gsLst>
                      <a:gs pos="0">
                        <a:srgbClr val="FFFFFF"/>
                      </a:gs>
                      <a:gs pos="100000">
                        <a:srgbClr val="FFFFFF"/>
                      </a:gs>
                    </a:gsLst>
                    <a:lin ang="5400000" scaled="0"/>
                  </a:gra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8" name="Group 7"/>
          <p:cNvGrpSpPr/>
          <p:nvPr/>
        </p:nvGrpSpPr>
        <p:grpSpPr>
          <a:xfrm>
            <a:off x="2831839" y="3740644"/>
            <a:ext cx="639510" cy="398120"/>
            <a:chOff x="3774801" y="3161749"/>
            <a:chExt cx="852458" cy="530688"/>
          </a:xfrm>
        </p:grpSpPr>
        <p:sp>
          <p:nvSpPr>
            <p:cNvPr id="109" name="Rectangle 108"/>
            <p:cNvSpPr/>
            <p:nvPr/>
          </p:nvSpPr>
          <p:spPr bwMode="auto">
            <a:xfrm>
              <a:off x="3774801" y="3200546"/>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0" name="Rectangle 109"/>
            <p:cNvSpPr/>
            <p:nvPr/>
          </p:nvSpPr>
          <p:spPr bwMode="auto">
            <a:xfrm>
              <a:off x="3787081" y="3161749"/>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sp>
        <p:nvSpPr>
          <p:cNvPr id="105" name="Title 1"/>
          <p:cNvSpPr txBox="1">
            <a:spLocks/>
          </p:cNvSpPr>
          <p:nvPr/>
        </p:nvSpPr>
        <p:spPr>
          <a:xfrm>
            <a:off x="916798" y="2007072"/>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r">
              <a:tabLst>
                <a:tab pos="816987" algn="l"/>
              </a:tabLst>
            </a:pPr>
            <a:r>
              <a:rPr sz="2401" dirty="0">
                <a:gradFill>
                  <a:gsLst>
                    <a:gs pos="0">
                      <a:schemeClr val="tx1"/>
                    </a:gs>
                    <a:gs pos="100000">
                      <a:schemeClr val="tx1"/>
                    </a:gs>
                  </a:gsLst>
                  <a:lin ang="5400000" scaled="0"/>
                </a:gradFill>
                <a:latin typeface="Segoe UI" pitchFamily="34" charset="0"/>
                <a:ea typeface="Segoe UI" pitchFamily="34" charset="0"/>
                <a:cs typeface="Segoe UI" pitchFamily="34" charset="0"/>
              </a:rPr>
              <a:t>shared</a:t>
            </a:r>
          </a:p>
        </p:txBody>
      </p:sp>
      <p:sp>
        <p:nvSpPr>
          <p:cNvPr id="3" name="Title 2"/>
          <p:cNvSpPr>
            <a:spLocks noGrp="1"/>
          </p:cNvSpPr>
          <p:nvPr>
            <p:ph type="title"/>
          </p:nvPr>
        </p:nvSpPr>
        <p:spPr>
          <a:xfrm>
            <a:off x="389436" y="1028075"/>
            <a:ext cx="8363938" cy="561069"/>
          </a:xfrm>
        </p:spPr>
        <p:txBody>
          <a:bodyPr>
            <a:normAutofit fontScale="90000"/>
          </a:bodyPr>
          <a:lstStyle/>
          <a:p>
            <a:r>
              <a:rPr lang="en-US" dirty="0">
                <a:gradFill>
                  <a:gsLst>
                    <a:gs pos="0">
                      <a:srgbClr val="FFFFFF"/>
                    </a:gs>
                    <a:gs pos="100000">
                      <a:srgbClr val="FFFFFF"/>
                    </a:gs>
                  </a:gsLst>
                  <a:lin ang="5400000" scaled="0"/>
                </a:gradFill>
              </a:rPr>
              <a:t>web </a:t>
            </a:r>
            <a:r>
              <a:rPr lang="en-US" dirty="0" smtClean="0">
                <a:gradFill>
                  <a:gsLst>
                    <a:gs pos="0">
                      <a:srgbClr val="FFFFFF"/>
                    </a:gs>
                    <a:gs pos="100000">
                      <a:srgbClr val="FFFFFF"/>
                    </a:gs>
                  </a:gsLst>
                  <a:lin ang="5400000" scaled="0"/>
                </a:gradFill>
              </a:rPr>
              <a:t>sites</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9836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50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05"/>
                                        </p:tgtEl>
                                        <p:attrNameLst>
                                          <p:attrName>style.visibility</p:attrName>
                                        </p:attrNameLst>
                                      </p:cBhvr>
                                      <p:to>
                                        <p:strVal val="visible"/>
                                      </p:to>
                                    </p:set>
                                    <p:animEffect transition="in" filter="fade">
                                      <p:cBhvr>
                                        <p:cTn id="2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2274476" y="1823672"/>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4951" dirty="0">
                    <a:gradFill>
                      <a:gsLst>
                        <a:gs pos="0">
                          <a:schemeClr val="tx1"/>
                        </a:gs>
                        <a:gs pos="100000">
                          <a:schemeClr val="tx1"/>
                        </a:gs>
                      </a:gsLst>
                      <a:lin ang="5400000" scaled="0"/>
                    </a:gradFill>
                  </a:rPr>
                  <a:t>2</a:t>
                </a:r>
              </a:p>
            </p:txBody>
          </p:sp>
          <p:sp>
            <p:nvSpPr>
              <p:cNvPr id="23" name="Rectangle 22"/>
              <p:cNvSpPr/>
              <p:nvPr/>
            </p:nvSpPr>
            <p:spPr bwMode="auto">
              <a:xfrm>
                <a:off x="2543998" y="6093146"/>
                <a:ext cx="240497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24" name="Rectangle 23"/>
            <p:cNvSpPr/>
            <p:nvPr/>
          </p:nvSpPr>
          <p:spPr bwMode="auto">
            <a:xfrm>
              <a:off x="5440583"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grpSp>
        <p:nvGrpSpPr>
          <p:cNvPr id="67" name="Group 66"/>
          <p:cNvGrpSpPr/>
          <p:nvPr/>
        </p:nvGrpSpPr>
        <p:grpSpPr>
          <a:xfrm>
            <a:off x="0" y="5153529"/>
            <a:ext cx="9144002" cy="784926"/>
            <a:chOff x="-5012461" y="5194194"/>
            <a:chExt cx="16033938"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1"/>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19372" y="2049352"/>
            <a:ext cx="4933603" cy="3519344"/>
            <a:chOff x="-292420" y="1589948"/>
            <a:chExt cx="6576424" cy="4691237"/>
          </a:xfrm>
        </p:grpSpPr>
        <p:sp>
          <p:nvSpPr>
            <p:cNvPr id="108"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0" name="Group 9"/>
            <p:cNvGrpSpPr/>
            <p:nvPr/>
          </p:nvGrpSpPr>
          <p:grpSpPr>
            <a:xfrm>
              <a:off x="-1" y="2752725"/>
              <a:ext cx="6059952" cy="2330247"/>
              <a:chOff x="-1" y="2752725"/>
              <a:chExt cx="6059952" cy="2330247"/>
            </a:xfrm>
          </p:grpSpPr>
          <p:grpSp>
            <p:nvGrpSpPr>
              <p:cNvPr id="96" name="Group 95"/>
              <p:cNvGrpSpPr/>
              <p:nvPr/>
            </p:nvGrpSpPr>
            <p:grpSpPr>
              <a:xfrm>
                <a:off x="5683855" y="3073496"/>
                <a:ext cx="376096" cy="631077"/>
                <a:chOff x="2146300" y="552450"/>
                <a:chExt cx="3428608" cy="5753100"/>
              </a:xfrm>
            </p:grpSpPr>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4" name="Rectangle 103"/>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7" name="Group 96"/>
              <p:cNvGrpSpPr/>
              <p:nvPr/>
            </p:nvGrpSpPr>
            <p:grpSpPr>
              <a:xfrm>
                <a:off x="5683855" y="3762695"/>
                <a:ext cx="376096" cy="631077"/>
                <a:chOff x="2146300" y="552450"/>
                <a:chExt cx="3428608" cy="5753100"/>
              </a:xfrm>
            </p:grpSpPr>
            <p:pic>
              <p:nvPicPr>
                <p:cNvPr id="101"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2" name="Rectangle 101"/>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98" name="Group 97"/>
              <p:cNvGrpSpPr/>
              <p:nvPr/>
            </p:nvGrpSpPr>
            <p:grpSpPr>
              <a:xfrm>
                <a:off x="5683855" y="4451895"/>
                <a:ext cx="376096" cy="631077"/>
                <a:chOff x="2146300" y="552450"/>
                <a:chExt cx="3428608" cy="5753100"/>
              </a:xfrm>
            </p:grpSpPr>
            <p:pic>
              <p:nvPicPr>
                <p:cNvPr id="99" name="Picture 98"/>
                <p:cNvPicPr>
                  <a:picLocks noChangeAspect="1"/>
                </p:cNvPicPr>
                <p:nvPr/>
              </p:nvPicPr>
              <p:blipFill rotWithShape="1">
                <a:blip r:embed="rId4"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100" name="Rectangle 99"/>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0" name="TextBox 119"/>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Shared </a:t>
                </a:r>
                <a:r>
                  <a:rPr lang="en-US" sz="1200" b="1" cap="all" dirty="0" err="1">
                    <a:gradFill>
                      <a:gsLst>
                        <a:gs pos="0">
                          <a:srgbClr val="FFFFFF"/>
                        </a:gs>
                        <a:gs pos="100000">
                          <a:srgbClr val="FFFFFF"/>
                        </a:gs>
                      </a:gsLst>
                      <a:lin ang="5400000" scaled="0"/>
                    </a:gradFill>
                  </a:rPr>
                  <a:t>instanceS</a:t>
                </a:r>
                <a:endParaRPr lang="en-US" sz="1200" b="1" cap="all" dirty="0">
                  <a:gradFill>
                    <a:gsLst>
                      <a:gs pos="0">
                        <a:srgbClr val="FFFFFF"/>
                      </a:gs>
                      <a:gs pos="100000">
                        <a:srgbClr val="FFFFFF"/>
                      </a:gs>
                    </a:gsLst>
                    <a:lin ang="5400000" scaled="0"/>
                  </a:gradFill>
                </a:endParaRPr>
              </a:p>
            </p:txBody>
          </p:sp>
          <p:grpSp>
            <p:nvGrpSpPr>
              <p:cNvPr id="151" name="Group 150"/>
              <p:cNvGrpSpPr/>
              <p:nvPr/>
            </p:nvGrpSpPr>
            <p:grpSpPr>
              <a:xfrm>
                <a:off x="4721992" y="3073496"/>
                <a:ext cx="866164" cy="631077"/>
                <a:chOff x="2146300" y="552450"/>
                <a:chExt cx="7896225" cy="5753100"/>
              </a:xfrm>
            </p:grpSpPr>
            <p:pic>
              <p:nvPicPr>
                <p:cNvPr id="152" name="Picture 1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3" name="Rectangle 15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4" name="Group 153"/>
              <p:cNvGrpSpPr/>
              <p:nvPr/>
            </p:nvGrpSpPr>
            <p:grpSpPr>
              <a:xfrm>
                <a:off x="4721992" y="3762695"/>
                <a:ext cx="866164" cy="631077"/>
                <a:chOff x="2146300" y="552450"/>
                <a:chExt cx="7896225" cy="5753100"/>
              </a:xfrm>
            </p:grpSpPr>
            <p:pic>
              <p:nvPicPr>
                <p:cNvPr id="155" name="Picture 15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6" name="Rectangle 15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57" name="Group 156"/>
              <p:cNvGrpSpPr/>
              <p:nvPr/>
            </p:nvGrpSpPr>
            <p:grpSpPr>
              <a:xfrm>
                <a:off x="4721992" y="4451895"/>
                <a:ext cx="866164" cy="631077"/>
                <a:chOff x="2146300" y="552450"/>
                <a:chExt cx="7896225" cy="5753100"/>
              </a:xfrm>
            </p:grpSpPr>
            <p:pic>
              <p:nvPicPr>
                <p:cNvPr id="158" name="Picture 1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59" name="Rectangle 158"/>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2" name="Group 161"/>
              <p:cNvGrpSpPr/>
              <p:nvPr/>
            </p:nvGrpSpPr>
            <p:grpSpPr>
              <a:xfrm>
                <a:off x="3760131" y="3073496"/>
                <a:ext cx="866164" cy="631077"/>
                <a:chOff x="2146300" y="552450"/>
                <a:chExt cx="7896225" cy="5753100"/>
              </a:xfrm>
            </p:grpSpPr>
            <p:pic>
              <p:nvPicPr>
                <p:cNvPr id="169" name="Picture 1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0" name="Rectangle 16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3" name="Group 162"/>
              <p:cNvGrpSpPr/>
              <p:nvPr/>
            </p:nvGrpSpPr>
            <p:grpSpPr>
              <a:xfrm>
                <a:off x="3760131" y="3762695"/>
                <a:ext cx="866164" cy="631077"/>
                <a:chOff x="2146300" y="552450"/>
                <a:chExt cx="7896225" cy="5753100"/>
              </a:xfrm>
            </p:grpSpPr>
            <p:pic>
              <p:nvPicPr>
                <p:cNvPr id="167" name="Picture 1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8" name="Rectangle 16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64" name="Group 163"/>
              <p:cNvGrpSpPr/>
              <p:nvPr/>
            </p:nvGrpSpPr>
            <p:grpSpPr>
              <a:xfrm>
                <a:off x="3760131" y="4451895"/>
                <a:ext cx="866164" cy="631077"/>
                <a:chOff x="2146300" y="552450"/>
                <a:chExt cx="7896225" cy="5753100"/>
              </a:xfrm>
            </p:grpSpPr>
            <p:pic>
              <p:nvPicPr>
                <p:cNvPr id="165" name="Picture 1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66" name="Rectangle 16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2" name="Group 171"/>
              <p:cNvGrpSpPr/>
              <p:nvPr/>
            </p:nvGrpSpPr>
            <p:grpSpPr>
              <a:xfrm>
                <a:off x="2798270" y="3073496"/>
                <a:ext cx="866164" cy="631077"/>
                <a:chOff x="2146300" y="552450"/>
                <a:chExt cx="7896225" cy="5753100"/>
              </a:xfrm>
            </p:grpSpPr>
            <p:pic>
              <p:nvPicPr>
                <p:cNvPr id="179" name="Picture 1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80" name="Rectangle 17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3" name="Group 172"/>
              <p:cNvGrpSpPr/>
              <p:nvPr/>
            </p:nvGrpSpPr>
            <p:grpSpPr>
              <a:xfrm>
                <a:off x="2798270" y="3762695"/>
                <a:ext cx="866164" cy="631077"/>
                <a:chOff x="2146300" y="552450"/>
                <a:chExt cx="7896225" cy="5753100"/>
              </a:xfrm>
            </p:grpSpPr>
            <p:pic>
              <p:nvPicPr>
                <p:cNvPr id="177" name="Picture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8" name="Rectangle 177"/>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74" name="Group 173"/>
              <p:cNvGrpSpPr/>
              <p:nvPr/>
            </p:nvGrpSpPr>
            <p:grpSpPr>
              <a:xfrm>
                <a:off x="2798270" y="4451895"/>
                <a:ext cx="866164" cy="631077"/>
                <a:chOff x="2146300" y="552450"/>
                <a:chExt cx="7896225" cy="5753100"/>
              </a:xfrm>
            </p:grpSpPr>
            <p:pic>
              <p:nvPicPr>
                <p:cNvPr id="175" name="Picture 1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76" name="Rectangle 17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2" name="Group 181"/>
              <p:cNvGrpSpPr/>
              <p:nvPr/>
            </p:nvGrpSpPr>
            <p:grpSpPr>
              <a:xfrm>
                <a:off x="1836409" y="3073496"/>
                <a:ext cx="866164" cy="631077"/>
                <a:chOff x="2146300" y="552450"/>
                <a:chExt cx="7896225" cy="5753100"/>
              </a:xfrm>
            </p:grpSpPr>
            <p:pic>
              <p:nvPicPr>
                <p:cNvPr id="189" name="Picture 1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90" name="Rectangle 189"/>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3" name="Group 182"/>
              <p:cNvGrpSpPr/>
              <p:nvPr/>
            </p:nvGrpSpPr>
            <p:grpSpPr>
              <a:xfrm>
                <a:off x="1836409" y="3762695"/>
                <a:ext cx="866164" cy="631077"/>
                <a:chOff x="2146300" y="552450"/>
                <a:chExt cx="7896225" cy="5753100"/>
              </a:xfrm>
            </p:grpSpPr>
            <p:pic>
              <p:nvPicPr>
                <p:cNvPr id="187" name="Picture 1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8" name="Rectangle 18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84" name="Group 183"/>
              <p:cNvGrpSpPr/>
              <p:nvPr/>
            </p:nvGrpSpPr>
            <p:grpSpPr>
              <a:xfrm>
                <a:off x="1836409" y="4451895"/>
                <a:ext cx="866164" cy="631077"/>
                <a:chOff x="2146300" y="552450"/>
                <a:chExt cx="7896225" cy="5753100"/>
              </a:xfrm>
            </p:grpSpPr>
            <p:pic>
              <p:nvPicPr>
                <p:cNvPr id="185" name="Picture 1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186" name="Rectangle 185"/>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2" name="Group 191"/>
              <p:cNvGrpSpPr/>
              <p:nvPr/>
            </p:nvGrpSpPr>
            <p:grpSpPr>
              <a:xfrm>
                <a:off x="874548" y="3073496"/>
                <a:ext cx="866164" cy="631077"/>
                <a:chOff x="2146300" y="552450"/>
                <a:chExt cx="7896225" cy="5753100"/>
              </a:xfrm>
            </p:grpSpPr>
            <p:pic>
              <p:nvPicPr>
                <p:cNvPr id="199" name="Picture 19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00" name="Rectangle 199"/>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3" name="Group 192"/>
              <p:cNvGrpSpPr/>
              <p:nvPr/>
            </p:nvGrpSpPr>
            <p:grpSpPr>
              <a:xfrm>
                <a:off x="874548" y="3762695"/>
                <a:ext cx="866164" cy="631077"/>
                <a:chOff x="2146300" y="552450"/>
                <a:chExt cx="7896225" cy="5753100"/>
              </a:xfrm>
            </p:grpSpPr>
            <p:pic>
              <p:nvPicPr>
                <p:cNvPr id="197" name="Picture 1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8" name="Rectangle 197"/>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94" name="Group 193"/>
              <p:cNvGrpSpPr/>
              <p:nvPr/>
            </p:nvGrpSpPr>
            <p:grpSpPr>
              <a:xfrm>
                <a:off x="874548" y="4451895"/>
                <a:ext cx="866164" cy="631077"/>
                <a:chOff x="2146300" y="552450"/>
                <a:chExt cx="7896225" cy="5753100"/>
              </a:xfrm>
            </p:grpSpPr>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196" name="Rectangle 195"/>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2" name="Group 201"/>
              <p:cNvGrpSpPr/>
              <p:nvPr/>
            </p:nvGrpSpPr>
            <p:grpSpPr>
              <a:xfrm>
                <a:off x="-1" y="3073496"/>
                <a:ext cx="778852" cy="631077"/>
                <a:chOff x="2942264" y="552450"/>
                <a:chExt cx="7100261" cy="5753100"/>
              </a:xfrm>
            </p:grpSpPr>
            <p:pic>
              <p:nvPicPr>
                <p:cNvPr id="209" name="Picture 208"/>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10" name="Rectangle 209"/>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3" name="Group 202"/>
              <p:cNvGrpSpPr/>
              <p:nvPr/>
            </p:nvGrpSpPr>
            <p:grpSpPr>
              <a:xfrm>
                <a:off x="-1" y="3762695"/>
                <a:ext cx="778852" cy="631077"/>
                <a:chOff x="2942264" y="552450"/>
                <a:chExt cx="7100261" cy="5753100"/>
              </a:xfrm>
            </p:grpSpPr>
            <p:pic>
              <p:nvPicPr>
                <p:cNvPr id="207" name="Picture 206"/>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8" name="Rectangle 207"/>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04" name="Group 203"/>
              <p:cNvGrpSpPr/>
              <p:nvPr/>
            </p:nvGrpSpPr>
            <p:grpSpPr>
              <a:xfrm>
                <a:off x="-1" y="4451895"/>
                <a:ext cx="778852" cy="631077"/>
                <a:chOff x="2942264" y="552450"/>
                <a:chExt cx="7100261" cy="5753100"/>
              </a:xfrm>
            </p:grpSpPr>
            <p:pic>
              <p:nvPicPr>
                <p:cNvPr id="205" name="Picture 204"/>
                <p:cNvPicPr>
                  <a:picLocks noChangeAspect="1"/>
                </p:cNvPicPr>
                <p:nvPr/>
              </p:nvPicPr>
              <p:blipFill rotWithShape="1">
                <a:blip r:embed="rId5"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06" name="Rectangle 205"/>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12" name="Group 211"/>
              <p:cNvGrpSpPr/>
              <p:nvPr/>
            </p:nvGrpSpPr>
            <p:grpSpPr>
              <a:xfrm>
                <a:off x="3766901" y="3074226"/>
                <a:ext cx="866164" cy="631077"/>
                <a:chOff x="2146303" y="552449"/>
                <a:chExt cx="7896222" cy="5753100"/>
              </a:xfrm>
            </p:grpSpPr>
            <p:pic>
              <p:nvPicPr>
                <p:cNvPr id="213" name="Picture 2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3" y="552449"/>
                  <a:ext cx="7896222" cy="5753100"/>
                </a:xfrm>
                <a:prstGeom prst="rect">
                  <a:avLst/>
                </a:prstGeom>
              </p:spPr>
            </p:pic>
            <p:sp>
              <p:nvSpPr>
                <p:cNvPr id="214" name="Rectangle 213"/>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8" name="Group 7"/>
          <p:cNvGrpSpPr/>
          <p:nvPr/>
        </p:nvGrpSpPr>
        <p:grpSpPr>
          <a:xfrm>
            <a:off x="2831839" y="3740851"/>
            <a:ext cx="639510" cy="398120"/>
            <a:chOff x="3780607" y="3155943"/>
            <a:chExt cx="852458" cy="530688"/>
          </a:xfrm>
        </p:grpSpPr>
        <p:sp>
          <p:nvSpPr>
            <p:cNvPr id="109" name="Rectangle 108"/>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0" name="Rectangle 109"/>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114" name="Group 113"/>
          <p:cNvGrpSpPr/>
          <p:nvPr/>
        </p:nvGrpSpPr>
        <p:grpSpPr>
          <a:xfrm>
            <a:off x="1388584" y="4259747"/>
            <a:ext cx="639510" cy="398120"/>
            <a:chOff x="3780607" y="3155943"/>
            <a:chExt cx="852458" cy="530688"/>
          </a:xfrm>
        </p:grpSpPr>
        <p:sp>
          <p:nvSpPr>
            <p:cNvPr id="115" name="Rectangle 114"/>
            <p:cNvSpPr/>
            <p:nvPr/>
          </p:nvSpPr>
          <p:spPr bwMode="auto">
            <a:xfrm>
              <a:off x="3780607" y="3194740"/>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16" name="Rectangle 115"/>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119" name="Group 118"/>
          <p:cNvGrpSpPr/>
          <p:nvPr/>
        </p:nvGrpSpPr>
        <p:grpSpPr>
          <a:xfrm>
            <a:off x="-1" y="856580"/>
            <a:ext cx="9144001" cy="737618"/>
            <a:chOff x="-1" y="0"/>
            <a:chExt cx="12188826" cy="983234"/>
          </a:xfrm>
        </p:grpSpPr>
        <p:grpSp>
          <p:nvGrpSpPr>
            <p:cNvPr id="121" name="Group 120"/>
            <p:cNvGrpSpPr/>
            <p:nvPr/>
          </p:nvGrpSpPr>
          <p:grpSpPr>
            <a:xfrm>
              <a:off x="-1" y="0"/>
              <a:ext cx="12180802" cy="983234"/>
              <a:chOff x="-1" y="0"/>
              <a:chExt cx="12180802" cy="983234"/>
            </a:xfrm>
          </p:grpSpPr>
          <p:sp>
            <p:nvSpPr>
              <p:cNvPr id="131" name="Rectangle 130"/>
              <p:cNvSpPr/>
              <p:nvPr/>
            </p:nvSpPr>
            <p:spPr bwMode="auto">
              <a:xfrm>
                <a:off x="-1" y="0"/>
                <a:ext cx="6772189"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2" name="Rectangle 131"/>
              <p:cNvSpPr/>
              <p:nvPr/>
            </p:nvSpPr>
            <p:spPr bwMode="auto">
              <a:xfrm>
                <a:off x="6258296" y="0"/>
                <a:ext cx="2360742"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3" name="Rectangle 132"/>
              <p:cNvSpPr/>
              <p:nvPr/>
            </p:nvSpPr>
            <p:spPr bwMode="auto">
              <a:xfrm>
                <a:off x="8573718" y="0"/>
                <a:ext cx="3607083"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123" name="Group 122"/>
            <p:cNvGrpSpPr/>
            <p:nvPr/>
          </p:nvGrpSpPr>
          <p:grpSpPr>
            <a:xfrm>
              <a:off x="0" y="300008"/>
              <a:ext cx="12188825" cy="683226"/>
              <a:chOff x="0" y="300008"/>
              <a:chExt cx="12188825" cy="683226"/>
            </a:xfrm>
          </p:grpSpPr>
          <p:sp>
            <p:nvSpPr>
              <p:cNvPr id="124" name="Title 1"/>
              <p:cNvSpPr txBox="1">
                <a:spLocks/>
              </p:cNvSpPr>
              <p:nvPr/>
            </p:nvSpPr>
            <p:spPr>
              <a:xfrm>
                <a:off x="6866207" y="473075"/>
                <a:ext cx="1589530"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chemeClr val="accent6"/>
                        </a:gs>
                        <a:gs pos="100000">
                          <a:schemeClr val="accent6"/>
                        </a:gs>
                      </a:gsLst>
                      <a:lin ang="5400000" scaled="0"/>
                    </a:gradFill>
                  </a:rPr>
                  <a:t>shared</a:t>
                </a:r>
              </a:p>
            </p:txBody>
          </p:sp>
          <p:sp>
            <p:nvSpPr>
              <p:cNvPr id="125" name="Title 1"/>
              <p:cNvSpPr txBox="1">
                <a:spLocks/>
              </p:cNvSpPr>
              <p:nvPr/>
            </p:nvSpPr>
            <p:spPr>
              <a:xfrm>
                <a:off x="8681891" y="453411"/>
                <a:ext cx="1838633" cy="44325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solidFill>
                      <a:srgbClr val="FFFFFF"/>
                    </a:solidFill>
                  </a:rPr>
                  <a:t>reserved</a:t>
                </a:r>
              </a:p>
            </p:txBody>
          </p:sp>
          <p:cxnSp>
            <p:nvCxnSpPr>
              <p:cNvPr id="126" name="Straight Connector 125"/>
              <p:cNvCxnSpPr/>
              <p:nvPr/>
            </p:nvCxnSpPr>
            <p:spPr>
              <a:xfrm flipV="1">
                <a:off x="6772188" y="300008"/>
                <a:ext cx="0" cy="683226"/>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6772188" y="300008"/>
                <a:ext cx="1801530"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8573718" y="300008"/>
                <a:ext cx="0" cy="683225"/>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573718" y="983233"/>
                <a:ext cx="361510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0" y="983233"/>
                <a:ext cx="677096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107" name="Title 1"/>
          <p:cNvSpPr txBox="1">
            <a:spLocks/>
          </p:cNvSpPr>
          <p:nvPr/>
        </p:nvSpPr>
        <p:spPr>
          <a:xfrm>
            <a:off x="916798" y="2007072"/>
            <a:ext cx="1192458" cy="332527"/>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r>
              <a:rPr sz="2401" dirty="0">
                <a:gradFill>
                  <a:gsLst>
                    <a:gs pos="0">
                      <a:schemeClr val="tx1"/>
                    </a:gs>
                    <a:gs pos="100000">
                      <a:schemeClr val="tx1"/>
                    </a:gs>
                  </a:gsLst>
                  <a:lin ang="5400000" scaled="0"/>
                </a:gradFill>
              </a:rPr>
              <a:t>shared</a:t>
            </a:r>
          </a:p>
        </p:txBody>
      </p:sp>
      <p:sp>
        <p:nvSpPr>
          <p:cNvPr id="2" name="Title 1"/>
          <p:cNvSpPr>
            <a:spLocks noGrp="1"/>
          </p:cNvSpPr>
          <p:nvPr>
            <p:ph type="title"/>
          </p:nvPr>
        </p:nvSpPr>
        <p:spPr>
          <a:xfrm>
            <a:off x="389436" y="1028075"/>
            <a:ext cx="8363938" cy="561069"/>
          </a:xfrm>
        </p:spPr>
        <p:txBody>
          <a:bodyPr>
            <a:normAutofit fontScale="90000"/>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406660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19372" y="2049352"/>
            <a:ext cx="4933603" cy="3519344"/>
            <a:chOff x="-292420" y="1589948"/>
            <a:chExt cx="6576424" cy="4691237"/>
          </a:xfrm>
        </p:grpSpPr>
        <p:grpSp>
          <p:nvGrpSpPr>
            <p:cNvPr id="226" name="Group 225"/>
            <p:cNvGrpSpPr/>
            <p:nvPr/>
          </p:nvGrpSpPr>
          <p:grpSpPr>
            <a:xfrm>
              <a:off x="-292420" y="1589948"/>
              <a:ext cx="6576424" cy="4691237"/>
              <a:chOff x="-292420" y="1589948"/>
              <a:chExt cx="6576424" cy="4691237"/>
            </a:xfrm>
          </p:grpSpPr>
          <p:sp>
            <p:nvSpPr>
              <p:cNvPr id="227" name="Isosceles Triangle 107"/>
              <p:cNvSpPr/>
              <p:nvPr/>
            </p:nvSpPr>
            <p:spPr bwMode="auto">
              <a:xfrm rot="9464752">
                <a:off x="-292420" y="1589948"/>
                <a:ext cx="6576424" cy="4691237"/>
              </a:xfrm>
              <a:custGeom>
                <a:avLst/>
                <a:gdLst/>
                <a:ahLst/>
                <a:cxnLst/>
                <a:rect l="l" t="t" r="r" b="b"/>
                <a:pathLst>
                  <a:path w="6576424" h="4691237">
                    <a:moveTo>
                      <a:pt x="5581454" y="4691237"/>
                    </a:moveTo>
                    <a:lnTo>
                      <a:pt x="83737" y="2441599"/>
                    </a:lnTo>
                    <a:cubicBezTo>
                      <a:pt x="14874" y="2413420"/>
                      <a:pt x="-18108" y="2334752"/>
                      <a:pt x="10070" y="2265888"/>
                    </a:cubicBezTo>
                    <a:lnTo>
                      <a:pt x="902996" y="83737"/>
                    </a:lnTo>
                    <a:cubicBezTo>
                      <a:pt x="931175" y="14873"/>
                      <a:pt x="1009843" y="-18109"/>
                      <a:pt x="1078707" y="10070"/>
                    </a:cubicBezTo>
                    <a:lnTo>
                      <a:pt x="2496672" y="590294"/>
                    </a:lnTo>
                    <a:lnTo>
                      <a:pt x="2618177" y="296621"/>
                    </a:lnTo>
                    <a:lnTo>
                      <a:pt x="2789208" y="709998"/>
                    </a:lnTo>
                    <a:lnTo>
                      <a:pt x="4875474" y="1563688"/>
                    </a:lnTo>
                    <a:lnTo>
                      <a:pt x="4996979" y="1270015"/>
                    </a:lnTo>
                    <a:lnTo>
                      <a:pt x="5168010" y="1683393"/>
                    </a:lnTo>
                    <a:lnTo>
                      <a:pt x="6576424" y="2259708"/>
                    </a:ln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228" name="Group 227"/>
              <p:cNvGrpSpPr/>
              <p:nvPr/>
            </p:nvGrpSpPr>
            <p:grpSpPr>
              <a:xfrm>
                <a:off x="-1" y="2752725"/>
                <a:ext cx="6059952" cy="2330247"/>
                <a:chOff x="-1" y="2752725"/>
                <a:chExt cx="6059952" cy="2330247"/>
              </a:xfrm>
            </p:grpSpPr>
            <p:grpSp>
              <p:nvGrpSpPr>
                <p:cNvPr id="229" name="Group 228"/>
                <p:cNvGrpSpPr/>
                <p:nvPr/>
              </p:nvGrpSpPr>
              <p:grpSpPr>
                <a:xfrm>
                  <a:off x="5683855" y="3073496"/>
                  <a:ext cx="376096" cy="631077"/>
                  <a:chOff x="2146300" y="552450"/>
                  <a:chExt cx="3428608" cy="5753100"/>
                </a:xfrm>
              </p:grpSpPr>
              <p:pic>
                <p:nvPicPr>
                  <p:cNvPr id="294" name="Picture 293"/>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5" name="Rectangle 294"/>
                  <p:cNvSpPr/>
                  <p:nvPr/>
                </p:nvSpPr>
                <p:spPr bwMode="auto">
                  <a:xfrm>
                    <a:off x="2271253" y="1651094"/>
                    <a:ext cx="3303655" cy="4484231"/>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0" name="Group 229"/>
                <p:cNvGrpSpPr/>
                <p:nvPr/>
              </p:nvGrpSpPr>
              <p:grpSpPr>
                <a:xfrm>
                  <a:off x="5683855" y="3762695"/>
                  <a:ext cx="376096" cy="631077"/>
                  <a:chOff x="2146300" y="552450"/>
                  <a:chExt cx="3428608" cy="5753100"/>
                </a:xfrm>
              </p:grpSpPr>
              <p:pic>
                <p:nvPicPr>
                  <p:cNvPr id="292" name="Picture 291"/>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3" name="Rectangle 292"/>
                  <p:cNvSpPr/>
                  <p:nvPr/>
                </p:nvSpPr>
                <p:spPr bwMode="auto">
                  <a:xfrm>
                    <a:off x="2271253" y="1651094"/>
                    <a:ext cx="3303655" cy="4484231"/>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1" name="Group 230"/>
                <p:cNvGrpSpPr/>
                <p:nvPr/>
              </p:nvGrpSpPr>
              <p:grpSpPr>
                <a:xfrm>
                  <a:off x="5683855" y="4451895"/>
                  <a:ext cx="376096" cy="631077"/>
                  <a:chOff x="2146300" y="552450"/>
                  <a:chExt cx="3428608" cy="5753100"/>
                </a:xfrm>
              </p:grpSpPr>
              <p:pic>
                <p:nvPicPr>
                  <p:cNvPr id="290" name="Picture 289"/>
                  <p:cNvPicPr>
                    <a:picLocks noChangeAspect="1"/>
                  </p:cNvPicPr>
                  <p:nvPr/>
                </p:nvPicPr>
                <p:blipFill rotWithShape="1">
                  <a:blip r:embed="rId3" cstate="print">
                    <a:extLst>
                      <a:ext uri="{28A0092B-C50C-407E-A947-70E740481C1C}">
                        <a14:useLocalDpi xmlns:a14="http://schemas.microsoft.com/office/drawing/2010/main" val="0"/>
                      </a:ext>
                    </a:extLst>
                  </a:blip>
                  <a:srcRect r="56579"/>
                  <a:stretch/>
                </p:blipFill>
                <p:spPr>
                  <a:xfrm>
                    <a:off x="2146300" y="552450"/>
                    <a:ext cx="3428607" cy="5753100"/>
                  </a:xfrm>
                  <a:prstGeom prst="rect">
                    <a:avLst/>
                  </a:prstGeom>
                </p:spPr>
              </p:pic>
              <p:sp>
                <p:nvSpPr>
                  <p:cNvPr id="291" name="Rectangle 290"/>
                  <p:cNvSpPr/>
                  <p:nvPr/>
                </p:nvSpPr>
                <p:spPr bwMode="auto">
                  <a:xfrm>
                    <a:off x="2271253" y="1651094"/>
                    <a:ext cx="3303655" cy="4484231"/>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232" name="TextBox 231"/>
                <p:cNvSpPr txBox="1"/>
                <p:nvPr/>
              </p:nvSpPr>
              <p:spPr>
                <a:xfrm>
                  <a:off x="227012" y="2752725"/>
                  <a:ext cx="2757144" cy="221541"/>
                </a:xfrm>
                <a:prstGeom prst="rect">
                  <a:avLst/>
                </a:prstGeom>
                <a:noFill/>
              </p:spPr>
              <p:txBody>
                <a:bodyPr wrap="square" lIns="0" tIns="0" rIns="0" bIns="0" rtlCol="0">
                  <a:spAutoFit/>
                </a:bodyPr>
                <a:lstStyle/>
                <a:p>
                  <a:pPr defTabSz="914484">
                    <a:lnSpc>
                      <a:spcPct val="90000"/>
                    </a:lnSpc>
                    <a:spcBef>
                      <a:spcPct val="20000"/>
                    </a:spcBef>
                    <a:buSzPct val="80000"/>
                  </a:pPr>
                  <a:r>
                    <a:rPr lang="en-US" sz="1200" b="1" cap="all" dirty="0">
                      <a:solidFill>
                        <a:srgbClr val="FFFFFF"/>
                      </a:solidFill>
                    </a:rPr>
                    <a:t>Shared </a:t>
                  </a:r>
                  <a:r>
                    <a:rPr lang="en-US" sz="1200" b="1" cap="all" dirty="0" err="1">
                      <a:solidFill>
                        <a:srgbClr val="FFFFFF"/>
                      </a:solidFill>
                    </a:rPr>
                    <a:t>instanceS</a:t>
                  </a:r>
                  <a:endParaRPr lang="en-US" sz="1200" b="1" cap="all" dirty="0">
                    <a:solidFill>
                      <a:srgbClr val="FFFFFF"/>
                    </a:solidFill>
                  </a:endParaRPr>
                </a:p>
              </p:txBody>
            </p:sp>
            <p:grpSp>
              <p:nvGrpSpPr>
                <p:cNvPr id="233" name="Group 232"/>
                <p:cNvGrpSpPr/>
                <p:nvPr/>
              </p:nvGrpSpPr>
              <p:grpSpPr>
                <a:xfrm>
                  <a:off x="4721992" y="3073496"/>
                  <a:ext cx="866164" cy="631077"/>
                  <a:chOff x="2146300" y="552450"/>
                  <a:chExt cx="7896225" cy="5753100"/>
                </a:xfrm>
              </p:grpSpPr>
              <p:pic>
                <p:nvPicPr>
                  <p:cNvPr id="288" name="Picture 2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9" name="Rectangle 28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4" name="Group 233"/>
                <p:cNvGrpSpPr/>
                <p:nvPr/>
              </p:nvGrpSpPr>
              <p:grpSpPr>
                <a:xfrm>
                  <a:off x="4721992" y="3762695"/>
                  <a:ext cx="866164" cy="631077"/>
                  <a:chOff x="2146300" y="552450"/>
                  <a:chExt cx="7896225" cy="5753100"/>
                </a:xfrm>
              </p:grpSpPr>
              <p:pic>
                <p:nvPicPr>
                  <p:cNvPr id="286" name="Picture 2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7" name="Rectangle 28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5" name="Group 234"/>
                <p:cNvGrpSpPr/>
                <p:nvPr/>
              </p:nvGrpSpPr>
              <p:grpSpPr>
                <a:xfrm>
                  <a:off x="4721992" y="4451895"/>
                  <a:ext cx="866164" cy="631077"/>
                  <a:chOff x="2146300" y="552450"/>
                  <a:chExt cx="7896225" cy="5753100"/>
                </a:xfrm>
              </p:grpSpPr>
              <p:pic>
                <p:nvPicPr>
                  <p:cNvPr id="284" name="Picture 2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5" name="Rectangle 28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6" name="Group 235"/>
                <p:cNvGrpSpPr/>
                <p:nvPr/>
              </p:nvGrpSpPr>
              <p:grpSpPr>
                <a:xfrm>
                  <a:off x="3760131" y="3073496"/>
                  <a:ext cx="866164" cy="631077"/>
                  <a:chOff x="2146300" y="552450"/>
                  <a:chExt cx="7896225" cy="5753100"/>
                </a:xfrm>
              </p:grpSpPr>
              <p:pic>
                <p:nvPicPr>
                  <p:cNvPr id="282" name="Picture 2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3" name="Rectangle 28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7" name="Group 236"/>
                <p:cNvGrpSpPr/>
                <p:nvPr/>
              </p:nvGrpSpPr>
              <p:grpSpPr>
                <a:xfrm>
                  <a:off x="3760131" y="3762695"/>
                  <a:ext cx="866164" cy="631077"/>
                  <a:chOff x="2146300" y="552450"/>
                  <a:chExt cx="7896225" cy="5753100"/>
                </a:xfrm>
              </p:grpSpPr>
              <p:pic>
                <p:nvPicPr>
                  <p:cNvPr id="280" name="Picture 2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81" name="Rectangle 280"/>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8" name="Group 237"/>
                <p:cNvGrpSpPr/>
                <p:nvPr/>
              </p:nvGrpSpPr>
              <p:grpSpPr>
                <a:xfrm>
                  <a:off x="3760131" y="4451895"/>
                  <a:ext cx="866164" cy="631077"/>
                  <a:chOff x="2146300" y="552450"/>
                  <a:chExt cx="7896225" cy="5753100"/>
                </a:xfrm>
              </p:grpSpPr>
              <p:pic>
                <p:nvPicPr>
                  <p:cNvPr id="278" name="Picture 2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9" name="Rectangle 27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39" name="Group 238"/>
                <p:cNvGrpSpPr/>
                <p:nvPr/>
              </p:nvGrpSpPr>
              <p:grpSpPr>
                <a:xfrm>
                  <a:off x="2798270" y="3073496"/>
                  <a:ext cx="866164" cy="631077"/>
                  <a:chOff x="2146300" y="552450"/>
                  <a:chExt cx="7896225" cy="5753100"/>
                </a:xfrm>
              </p:grpSpPr>
              <p:pic>
                <p:nvPicPr>
                  <p:cNvPr id="276" name="Picture 2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7" name="Rectangle 276"/>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0" name="Group 239"/>
                <p:cNvGrpSpPr/>
                <p:nvPr/>
              </p:nvGrpSpPr>
              <p:grpSpPr>
                <a:xfrm>
                  <a:off x="2798270" y="3762695"/>
                  <a:ext cx="866164" cy="631077"/>
                  <a:chOff x="2146300" y="552450"/>
                  <a:chExt cx="7896225" cy="5753100"/>
                </a:xfrm>
              </p:grpSpPr>
              <p:pic>
                <p:nvPicPr>
                  <p:cNvPr id="274" name="Picture 2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5" name="Rectangle 27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1" name="Group 240"/>
                <p:cNvGrpSpPr/>
                <p:nvPr/>
              </p:nvGrpSpPr>
              <p:grpSpPr>
                <a:xfrm>
                  <a:off x="2798270" y="4451895"/>
                  <a:ext cx="866164" cy="631077"/>
                  <a:chOff x="2146300" y="552450"/>
                  <a:chExt cx="7896225" cy="5753100"/>
                </a:xfrm>
              </p:grpSpPr>
              <p:pic>
                <p:nvPicPr>
                  <p:cNvPr id="272" name="Picture 2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73" name="Rectangle 27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2" name="Group 241"/>
                <p:cNvGrpSpPr/>
                <p:nvPr/>
              </p:nvGrpSpPr>
              <p:grpSpPr>
                <a:xfrm>
                  <a:off x="1836409" y="3073496"/>
                  <a:ext cx="866164" cy="631077"/>
                  <a:chOff x="2146300" y="552450"/>
                  <a:chExt cx="7896225" cy="5753100"/>
                </a:xfrm>
              </p:grpSpPr>
              <p:pic>
                <p:nvPicPr>
                  <p:cNvPr id="270" name="Picture 2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71" name="Rectangle 27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3" name="Group 242"/>
                <p:cNvGrpSpPr/>
                <p:nvPr/>
              </p:nvGrpSpPr>
              <p:grpSpPr>
                <a:xfrm>
                  <a:off x="1836409" y="3762695"/>
                  <a:ext cx="866164" cy="631077"/>
                  <a:chOff x="2146300" y="552450"/>
                  <a:chExt cx="7896225" cy="5753100"/>
                </a:xfrm>
              </p:grpSpPr>
              <p:pic>
                <p:nvPicPr>
                  <p:cNvPr id="268" name="Picture 2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9" name="Rectangle 268"/>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4" name="Group 243"/>
                <p:cNvGrpSpPr/>
                <p:nvPr/>
              </p:nvGrpSpPr>
              <p:grpSpPr>
                <a:xfrm>
                  <a:off x="1836409" y="4451895"/>
                  <a:ext cx="866164" cy="631077"/>
                  <a:chOff x="2146300" y="552450"/>
                  <a:chExt cx="7896225" cy="5753100"/>
                </a:xfrm>
              </p:grpSpPr>
              <p:pic>
                <p:nvPicPr>
                  <p:cNvPr id="266" name="Picture 2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a:solidFill>
                    <a:srgbClr val="FFC000"/>
                  </a:solidFill>
                  <a:ln>
                    <a:noFill/>
                    <a:headEnd type="none" w="med" len="med"/>
                    <a:tailEnd type="none" w="med" len="med"/>
                  </a:ln>
                  <a:effectLst/>
                </p:spPr>
              </p:pic>
              <p:sp>
                <p:nvSpPr>
                  <p:cNvPr id="267" name="Rectangle 266"/>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5" name="Group 244"/>
                <p:cNvGrpSpPr/>
                <p:nvPr/>
              </p:nvGrpSpPr>
              <p:grpSpPr>
                <a:xfrm>
                  <a:off x="874548" y="3073496"/>
                  <a:ext cx="866164" cy="631077"/>
                  <a:chOff x="2146300" y="552450"/>
                  <a:chExt cx="7896225" cy="5753100"/>
                </a:xfrm>
              </p:grpSpPr>
              <p:pic>
                <p:nvPicPr>
                  <p:cNvPr id="264" name="Picture 2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5" name="Rectangle 264"/>
                  <p:cNvSpPr/>
                  <p:nvPr/>
                </p:nvSpPr>
                <p:spPr bwMode="auto">
                  <a:xfrm>
                    <a:off x="2271251" y="1651097"/>
                    <a:ext cx="7659329" cy="4484232"/>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6" name="Group 245"/>
                <p:cNvGrpSpPr/>
                <p:nvPr/>
              </p:nvGrpSpPr>
              <p:grpSpPr>
                <a:xfrm>
                  <a:off x="874548" y="3762695"/>
                  <a:ext cx="866164" cy="631077"/>
                  <a:chOff x="2146300" y="552450"/>
                  <a:chExt cx="7896225" cy="5753100"/>
                </a:xfrm>
              </p:grpSpPr>
              <p:pic>
                <p:nvPicPr>
                  <p:cNvPr id="262" name="Picture 2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3" name="Rectangle 262"/>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7" name="Group 246"/>
                <p:cNvGrpSpPr/>
                <p:nvPr/>
              </p:nvGrpSpPr>
              <p:grpSpPr>
                <a:xfrm>
                  <a:off x="874548" y="4451895"/>
                  <a:ext cx="866164" cy="631077"/>
                  <a:chOff x="2146300" y="552450"/>
                  <a:chExt cx="7896225" cy="5753100"/>
                </a:xfrm>
              </p:grpSpPr>
              <p:pic>
                <p:nvPicPr>
                  <p:cNvPr id="260" name="Picture 2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261" name="Rectangle 260"/>
                  <p:cNvSpPr/>
                  <p:nvPr/>
                </p:nvSpPr>
                <p:spPr bwMode="auto">
                  <a:xfrm>
                    <a:off x="2271251" y="1651097"/>
                    <a:ext cx="7659329" cy="4484232"/>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8" name="Group 247"/>
                <p:cNvGrpSpPr/>
                <p:nvPr/>
              </p:nvGrpSpPr>
              <p:grpSpPr>
                <a:xfrm>
                  <a:off x="-1" y="3073496"/>
                  <a:ext cx="778852" cy="631077"/>
                  <a:chOff x="2942264" y="552450"/>
                  <a:chExt cx="7100261" cy="5753100"/>
                </a:xfrm>
              </p:grpSpPr>
              <p:pic>
                <p:nvPicPr>
                  <p:cNvPr id="258" name="Picture 257"/>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9" name="Rectangle 258"/>
                  <p:cNvSpPr/>
                  <p:nvPr/>
                </p:nvSpPr>
                <p:spPr bwMode="auto">
                  <a:xfrm>
                    <a:off x="2942266" y="1651094"/>
                    <a:ext cx="6988310" cy="448423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49" name="Group 248"/>
                <p:cNvGrpSpPr/>
                <p:nvPr/>
              </p:nvGrpSpPr>
              <p:grpSpPr>
                <a:xfrm>
                  <a:off x="-1" y="3762695"/>
                  <a:ext cx="778852" cy="631077"/>
                  <a:chOff x="2942264" y="552450"/>
                  <a:chExt cx="7100261" cy="5753100"/>
                </a:xfrm>
              </p:grpSpPr>
              <p:pic>
                <p:nvPicPr>
                  <p:cNvPr id="256" name="Picture 255"/>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7" name="Rectangle 256"/>
                  <p:cNvSpPr/>
                  <p:nvPr/>
                </p:nvSpPr>
                <p:spPr bwMode="auto">
                  <a:xfrm>
                    <a:off x="2942266" y="1651094"/>
                    <a:ext cx="6988301"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250" name="Group 249"/>
                <p:cNvGrpSpPr/>
                <p:nvPr/>
              </p:nvGrpSpPr>
              <p:grpSpPr>
                <a:xfrm>
                  <a:off x="-1" y="4451895"/>
                  <a:ext cx="778852" cy="631077"/>
                  <a:chOff x="2942264" y="552450"/>
                  <a:chExt cx="7100261" cy="5753100"/>
                </a:xfrm>
              </p:grpSpPr>
              <p:pic>
                <p:nvPicPr>
                  <p:cNvPr id="254" name="Picture 253"/>
                  <p:cNvPicPr>
                    <a:picLocks noChangeAspect="1"/>
                  </p:cNvPicPr>
                  <p:nvPr/>
                </p:nvPicPr>
                <p:blipFill rotWithShape="1">
                  <a:blip r:embed="rId4" cstate="print">
                    <a:extLst>
                      <a:ext uri="{28A0092B-C50C-407E-A947-70E740481C1C}">
                        <a14:useLocalDpi xmlns:a14="http://schemas.microsoft.com/office/drawing/2010/main" val="0"/>
                      </a:ext>
                    </a:extLst>
                  </a:blip>
                  <a:srcRect l="10080"/>
                  <a:stretch/>
                </p:blipFill>
                <p:spPr>
                  <a:xfrm>
                    <a:off x="2942264" y="552450"/>
                    <a:ext cx="7100261" cy="5753100"/>
                  </a:xfrm>
                  <a:prstGeom prst="rect">
                    <a:avLst/>
                  </a:prstGeom>
                </p:spPr>
              </p:pic>
              <p:sp>
                <p:nvSpPr>
                  <p:cNvPr id="255" name="Rectangle 254"/>
                  <p:cNvSpPr/>
                  <p:nvPr/>
                </p:nvSpPr>
                <p:spPr bwMode="auto">
                  <a:xfrm>
                    <a:off x="2942266" y="1651094"/>
                    <a:ext cx="6988310" cy="4484236"/>
                  </a:xfrm>
                  <a:prstGeom prst="rect">
                    <a:avLst/>
                  </a:prstGeom>
                  <a:solidFill>
                    <a:srgbClr val="00AEE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grpSp>
        <p:grpSp>
          <p:nvGrpSpPr>
            <p:cNvPr id="299" name="Group 298"/>
            <p:cNvGrpSpPr/>
            <p:nvPr/>
          </p:nvGrpSpPr>
          <p:grpSpPr>
            <a:xfrm>
              <a:off x="1850962" y="4536375"/>
              <a:ext cx="852458" cy="527785"/>
              <a:chOff x="3780607" y="3155943"/>
              <a:chExt cx="852458" cy="527785"/>
            </a:xfrm>
          </p:grpSpPr>
          <p:sp>
            <p:nvSpPr>
              <p:cNvPr id="300" name="Rectangle 299"/>
              <p:cNvSpPr/>
              <p:nvPr/>
            </p:nvSpPr>
            <p:spPr bwMode="auto">
              <a:xfrm>
                <a:off x="3780607" y="3191837"/>
                <a:ext cx="840178" cy="49189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301" name="Rectangle 300"/>
              <p:cNvSpPr/>
              <p:nvPr/>
            </p:nvSpPr>
            <p:spPr bwMode="auto">
              <a:xfrm>
                <a:off x="3792887" y="315594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grpSp>
        <p:nvGrpSpPr>
          <p:cNvPr id="10" name="Group 9"/>
          <p:cNvGrpSpPr/>
          <p:nvPr/>
        </p:nvGrpSpPr>
        <p:grpSpPr>
          <a:xfrm>
            <a:off x="0" y="856580"/>
            <a:ext cx="9137981" cy="737618"/>
            <a:chOff x="-1" y="0"/>
            <a:chExt cx="12180802" cy="983234"/>
          </a:xfrm>
        </p:grpSpPr>
        <p:sp>
          <p:nvSpPr>
            <p:cNvPr id="191" name="Rectangle 190"/>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01" name="Rectangle 200"/>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211" name="Rectangle 210"/>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22" name="TextBox 21"/>
              <p:cNvSpPr txBox="1"/>
              <p:nvPr/>
            </p:nvSpPr>
            <p:spPr>
              <a:xfrm>
                <a:off x="9195029" y="5754872"/>
                <a:ext cx="990601" cy="914031"/>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4951" dirty="0">
                    <a:gradFill>
                      <a:gsLst>
                        <a:gs pos="0">
                          <a:schemeClr val="tx1"/>
                        </a:gs>
                        <a:gs pos="100000">
                          <a:schemeClr val="tx1"/>
                        </a:gs>
                      </a:gsLst>
                      <a:lin ang="5400000" scaled="0"/>
                    </a:gradFill>
                  </a:rPr>
                  <a:t>1</a:t>
                </a:r>
              </a:p>
            </p:txBody>
          </p:sp>
          <p:sp>
            <p:nvSpPr>
              <p:cNvPr id="23" name="Rectangle 22"/>
              <p:cNvSpPr/>
              <p:nvPr/>
            </p:nvSpPr>
            <p:spPr bwMode="auto">
              <a:xfrm>
                <a:off x="2543998" y="6093146"/>
                <a:ext cx="750100"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24" name="Rectangle 23"/>
            <p:cNvSpPr/>
            <p:nvPr/>
          </p:nvSpPr>
          <p:spPr bwMode="auto">
            <a:xfrm>
              <a:off x="3760131"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grpSp>
        <p:nvGrpSpPr>
          <p:cNvPr id="67" name="Group 66"/>
          <p:cNvGrpSpPr/>
          <p:nvPr/>
        </p:nvGrpSpPr>
        <p:grpSpPr>
          <a:xfrm>
            <a:off x="0" y="5153530"/>
            <a:ext cx="9137981" cy="784927"/>
            <a:chOff x="-5012461" y="5194194"/>
            <a:chExt cx="16023382" cy="1376363"/>
          </a:xfrm>
        </p:grpSpPr>
        <p:pic>
          <p:nvPicPr>
            <p:cNvPr id="68"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54805"/>
            <a:stretch/>
          </p:blipFill>
          <p:spPr bwMode="auto">
            <a:xfrm>
              <a:off x="9571520" y="5194195"/>
              <a:ext cx="1439401" cy="137636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rgbClr val="FFFFFF"/>
                    </a:gs>
                    <a:gs pos="100000">
                      <a:srgbClr val="FFFFFF"/>
                    </a:gs>
                  </a:gsLst>
                  <a:lin ang="5400000" scaled="0"/>
                </a:gra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chemeClr val="accent6"/>
                    </a:gs>
                    <a:gs pos="100000">
                      <a:schemeClr val="accent6"/>
                    </a:gs>
                  </a:gsLst>
                  <a:lin ang="5400000" scaled="0"/>
                </a:gra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RESERVED instance</a:t>
              </a:r>
            </a:p>
          </p:txBody>
        </p:sp>
      </p:grpSp>
      <p:sp>
        <p:nvSpPr>
          <p:cNvPr id="4" name="Rectangle 3"/>
          <p:cNvSpPr/>
          <p:nvPr/>
        </p:nvSpPr>
        <p:spPr bwMode="auto">
          <a:xfrm>
            <a:off x="6442393" y="1081645"/>
            <a:ext cx="1567627" cy="5754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nvGrpSpPr>
          <p:cNvPr id="144" name="Group 143"/>
          <p:cNvGrpSpPr/>
          <p:nvPr/>
        </p:nvGrpSpPr>
        <p:grpSpPr>
          <a:xfrm>
            <a:off x="4677334" y="3325799"/>
            <a:ext cx="1620763" cy="1180026"/>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305" name="Group 304"/>
          <p:cNvGrpSpPr/>
          <p:nvPr/>
        </p:nvGrpSpPr>
        <p:grpSpPr>
          <a:xfrm>
            <a:off x="2820529" y="3679282"/>
            <a:ext cx="649792" cy="473432"/>
            <a:chOff x="5633504" y="3707933"/>
            <a:chExt cx="866164" cy="631078"/>
          </a:xfrm>
        </p:grpSpPr>
        <p:grpSp>
          <p:nvGrpSpPr>
            <p:cNvPr id="306" name="Group 305"/>
            <p:cNvGrpSpPr/>
            <p:nvPr/>
          </p:nvGrpSpPr>
          <p:grpSpPr>
            <a:xfrm>
              <a:off x="5633504" y="3707933"/>
              <a:ext cx="866164" cy="631078"/>
              <a:chOff x="2146300" y="552450"/>
              <a:chExt cx="7896225" cy="5753100"/>
            </a:xfrm>
          </p:grpSpPr>
          <p:pic>
            <p:nvPicPr>
              <p:cNvPr id="308" name="Picture 30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309" name="Rectangle 308"/>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307" name="Rectangle 306"/>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401" dirty="0">
                  <a:gradFill>
                    <a:gsLst>
                      <a:gs pos="0">
                        <a:srgbClr val="FFFFFF"/>
                      </a:gs>
                      <a:gs pos="100000">
                        <a:srgbClr val="FFFFFF"/>
                      </a:gs>
                    </a:gsLst>
                    <a:lin ang="5400000" scaled="0"/>
                  </a:gradFill>
                  <a:sym typeface="Wingdings" pitchFamily="2" charset="2"/>
                </a:rPr>
                <a:t>:-)</a:t>
              </a:r>
              <a:endParaRPr lang="en-US" sz="2101" dirty="0">
                <a:gradFill>
                  <a:gsLst>
                    <a:gs pos="0">
                      <a:srgbClr val="FFFFFF"/>
                    </a:gs>
                    <a:gs pos="100000">
                      <a:srgbClr val="FFFFFF"/>
                    </a:gs>
                  </a:gsLst>
                  <a:lin ang="5400000" scaled="0"/>
                </a:gradFill>
              </a:endParaRPr>
            </a:p>
          </p:txBody>
        </p:sp>
      </p:grpSp>
      <p:grpSp>
        <p:nvGrpSpPr>
          <p:cNvPr id="310" name="Group 309"/>
          <p:cNvGrpSpPr/>
          <p:nvPr/>
        </p:nvGrpSpPr>
        <p:grpSpPr>
          <a:xfrm>
            <a:off x="2274475" y="1836082"/>
            <a:ext cx="5721976" cy="685700"/>
            <a:chOff x="3031844" y="1182830"/>
            <a:chExt cx="7627314" cy="914029"/>
          </a:xfrm>
        </p:grpSpPr>
        <p:grpSp>
          <p:nvGrpSpPr>
            <p:cNvPr id="314" name="Group 313"/>
            <p:cNvGrpSpPr/>
            <p:nvPr/>
          </p:nvGrpSpPr>
          <p:grpSpPr>
            <a:xfrm>
              <a:off x="3031844" y="1182830"/>
              <a:ext cx="7627314" cy="914029"/>
              <a:chOff x="2540230" y="5767332"/>
              <a:chExt cx="7627314" cy="914029"/>
            </a:xfrm>
          </p:grpSpPr>
          <p:sp>
            <p:nvSpPr>
              <p:cNvPr id="316" name="TextBox 315"/>
              <p:cNvSpPr txBox="1"/>
              <p:nvPr/>
            </p:nvSpPr>
            <p:spPr>
              <a:xfrm>
                <a:off x="9176943" y="5767332"/>
                <a:ext cx="990601" cy="914029"/>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4951" dirty="0">
                    <a:gradFill>
                      <a:gsLst>
                        <a:gs pos="0">
                          <a:schemeClr val="tx1"/>
                        </a:gs>
                        <a:gs pos="100000">
                          <a:schemeClr val="tx1"/>
                        </a:gs>
                      </a:gsLst>
                      <a:lin ang="5400000" scaled="0"/>
                    </a:gradFill>
                  </a:rPr>
                  <a:t>0</a:t>
                </a:r>
              </a:p>
            </p:txBody>
          </p:sp>
          <p:sp>
            <p:nvSpPr>
              <p:cNvPr id="315" name="Rectangle 314"/>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317" name="Rectangle 316"/>
              <p:cNvSpPr/>
              <p:nvPr/>
            </p:nvSpPr>
            <p:spPr bwMode="auto">
              <a:xfrm>
                <a:off x="2543998" y="6093146"/>
                <a:ext cx="264591"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312" name="Rectangle 311"/>
            <p:cNvSpPr/>
            <p:nvPr/>
          </p:nvSpPr>
          <p:spPr bwMode="auto">
            <a:xfrm>
              <a:off x="316491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125" name="Title 1"/>
          <p:cNvSpPr txBox="1">
            <a:spLocks/>
          </p:cNvSpPr>
          <p:nvPr/>
        </p:nvSpPr>
        <p:spPr>
          <a:xfrm>
            <a:off x="916798" y="2007072"/>
            <a:ext cx="1192458" cy="332527"/>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r>
              <a:rPr sz="2401" dirty="0">
                <a:gradFill>
                  <a:gsLst>
                    <a:gs pos="0">
                      <a:schemeClr val="tx1"/>
                    </a:gs>
                    <a:gs pos="100000">
                      <a:schemeClr val="tx1"/>
                    </a:gs>
                  </a:gsLst>
                  <a:lin ang="5400000" scaled="0"/>
                </a:gradFill>
              </a:rPr>
              <a:t>reserved</a:t>
            </a:r>
          </a:p>
        </p:txBody>
      </p:sp>
      <p:sp>
        <p:nvSpPr>
          <p:cNvPr id="3" name="Title 2"/>
          <p:cNvSpPr>
            <a:spLocks noGrp="1"/>
          </p:cNvSpPr>
          <p:nvPr>
            <p:ph type="title"/>
          </p:nvPr>
        </p:nvSpPr>
        <p:spPr>
          <a:xfrm>
            <a:off x="389436" y="1028075"/>
            <a:ext cx="8363938" cy="561069"/>
          </a:xfrm>
        </p:spPr>
        <p:txBody>
          <a:bodyPr>
            <a:normAutofit fontScale="90000"/>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42368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75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500"/>
                                        <p:tgtEl>
                                          <p:spTgt spid="88"/>
                                        </p:tgtEl>
                                      </p:cBhvr>
                                    </p:animEffect>
                                  </p:childTnLst>
                                </p:cTn>
                              </p:par>
                              <p:par>
                                <p:cTn id="12" presetID="10" presetClass="exit" presetSubtype="0" fill="hold" nodeType="withEffect">
                                  <p:stCondLst>
                                    <p:cond delay="750"/>
                                  </p:stCondLst>
                                  <p:childTnLst>
                                    <p:animEffect transition="out" filter="fade">
                                      <p:cBhvr>
                                        <p:cTn id="13" dur="500"/>
                                        <p:tgtEl>
                                          <p:spTgt spid="310"/>
                                        </p:tgtEl>
                                      </p:cBhvr>
                                    </p:animEffect>
                                    <p:set>
                                      <p:cBhvr>
                                        <p:cTn id="14" dur="1" fill="hold">
                                          <p:stCondLst>
                                            <p:cond delay="499"/>
                                          </p:stCondLst>
                                        </p:cTn>
                                        <p:tgtEl>
                                          <p:spTgt spid="310"/>
                                        </p:tgtEl>
                                        <p:attrNameLst>
                                          <p:attrName>style.visibility</p:attrName>
                                        </p:attrNameLst>
                                      </p:cBhvr>
                                      <p:to>
                                        <p:strVal val="hidden"/>
                                      </p:to>
                                    </p:set>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500"/>
                                        <p:tgtEl>
                                          <p:spTgt spid="136"/>
                                        </p:tgtEl>
                                      </p:cBhvr>
                                    </p:animEffect>
                                  </p:childTnLst>
                                </p:cTn>
                              </p:par>
                            </p:childTnLst>
                          </p:cTn>
                        </p:par>
                        <p:par>
                          <p:cTn id="19" fill="hold">
                            <p:stCondLst>
                              <p:cond delay="2250"/>
                            </p:stCondLst>
                            <p:childTnLst>
                              <p:par>
                                <p:cTn id="20" presetID="63" presetClass="path" presetSubtype="0" accel="50000" decel="50000" fill="hold" nodeType="afterEffect">
                                  <p:stCondLst>
                                    <p:cond delay="0"/>
                                  </p:stCondLst>
                                  <p:childTnLst>
                                    <p:animMotion origin="layout" path="M -4.23453E-6 4.19056E-6 L 0.25772 4.19056E-6 " pathEditMode="relative" rAng="0" ptsTypes="AA">
                                      <p:cBhvr>
                                        <p:cTn id="21" dur="2000" fill="hold"/>
                                        <p:tgtEl>
                                          <p:spTgt spid="305"/>
                                        </p:tgtEl>
                                        <p:attrNameLst>
                                          <p:attrName>ppt_x</p:attrName>
                                          <p:attrName>ppt_y</p:attrName>
                                        </p:attrNameLst>
                                      </p:cBhvr>
                                      <p:rCtr x="12886" y="0"/>
                                    </p:animMotion>
                                  </p:childTnLst>
                                </p:cTn>
                              </p:par>
                            </p:childTnLst>
                          </p:cTn>
                        </p:par>
                        <p:par>
                          <p:cTn id="22" fill="hold">
                            <p:stCondLst>
                              <p:cond delay="4250"/>
                            </p:stCondLst>
                            <p:childTnLst>
                              <p:par>
                                <p:cTn id="23" presetID="10" presetClass="exit" presetSubtype="0" fill="hold" nodeType="after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53" presetClass="entr" presetSubtype="16" fill="hold" nodeType="withEffect">
                                  <p:stCondLst>
                                    <p:cond delay="0"/>
                                  </p:stCondLst>
                                  <p:childTnLst>
                                    <p:set>
                                      <p:cBhvr>
                                        <p:cTn id="27" dur="1" fill="hold">
                                          <p:stCondLst>
                                            <p:cond delay="0"/>
                                          </p:stCondLst>
                                        </p:cTn>
                                        <p:tgtEl>
                                          <p:spTgt spid="144"/>
                                        </p:tgtEl>
                                        <p:attrNameLst>
                                          <p:attrName>style.visibility</p:attrName>
                                        </p:attrNameLst>
                                      </p:cBhvr>
                                      <p:to>
                                        <p:strVal val="visible"/>
                                      </p:to>
                                    </p:set>
                                    <p:anim calcmode="lin" valueType="num">
                                      <p:cBhvr>
                                        <p:cTn id="28" dur="1250" fill="hold"/>
                                        <p:tgtEl>
                                          <p:spTgt spid="144"/>
                                        </p:tgtEl>
                                        <p:attrNameLst>
                                          <p:attrName>ppt_w</p:attrName>
                                        </p:attrNameLst>
                                      </p:cBhvr>
                                      <p:tavLst>
                                        <p:tav tm="0">
                                          <p:val>
                                            <p:fltVal val="0"/>
                                          </p:val>
                                        </p:tav>
                                        <p:tav tm="100000">
                                          <p:val>
                                            <p:strVal val="#ppt_w"/>
                                          </p:val>
                                        </p:tav>
                                      </p:tavLst>
                                    </p:anim>
                                    <p:anim calcmode="lin" valueType="num">
                                      <p:cBhvr>
                                        <p:cTn id="29" dur="1250" fill="hold"/>
                                        <p:tgtEl>
                                          <p:spTgt spid="144"/>
                                        </p:tgtEl>
                                        <p:attrNameLst>
                                          <p:attrName>ppt_h</p:attrName>
                                        </p:attrNameLst>
                                      </p:cBhvr>
                                      <p:tavLst>
                                        <p:tav tm="0">
                                          <p:val>
                                            <p:fltVal val="0"/>
                                          </p:val>
                                        </p:tav>
                                        <p:tav tm="100000">
                                          <p:val>
                                            <p:strVal val="#ppt_h"/>
                                          </p:val>
                                        </p:tav>
                                      </p:tavLst>
                                    </p:anim>
                                    <p:animEffect transition="in" filter="fade">
                                      <p:cBhvr>
                                        <p:cTn id="30" dur="1250"/>
                                        <p:tgtEl>
                                          <p:spTgt spid="144"/>
                                        </p:tgtEl>
                                      </p:cBhvr>
                                    </p:animEffect>
                                  </p:childTnLst>
                                </p:cTn>
                              </p:par>
                              <p:par>
                                <p:cTn id="31" presetID="10" presetClass="exit" presetSubtype="0" fill="hold" nodeType="withEffect">
                                  <p:stCondLst>
                                    <p:cond delay="0"/>
                                  </p:stCondLst>
                                  <p:childTnLst>
                                    <p:animEffect transition="out" filter="fade">
                                      <p:cBhvr>
                                        <p:cTn id="32" dur="1250"/>
                                        <p:tgtEl>
                                          <p:spTgt spid="305"/>
                                        </p:tgtEl>
                                      </p:cBhvr>
                                    </p:animEffect>
                                    <p:set>
                                      <p:cBhvr>
                                        <p:cTn id="33" dur="1" fill="hold">
                                          <p:stCondLst>
                                            <p:cond delay="1249"/>
                                          </p:stCondLst>
                                        </p:cTn>
                                        <p:tgtEl>
                                          <p:spTgt spid="3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0" y="856580"/>
            <a:ext cx="9137981" cy="737618"/>
            <a:chOff x="-1" y="0"/>
            <a:chExt cx="12180802" cy="983234"/>
          </a:xfrm>
        </p:grpSpPr>
        <p:sp>
          <p:nvSpPr>
            <p:cNvPr id="43" name="Rectangle 42"/>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4" name="Rectangle 43"/>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45" name="Rectangle 44"/>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2" name="TextBox 21"/>
              <p:cNvSpPr txBox="1"/>
              <p:nvPr/>
            </p:nvSpPr>
            <p:spPr>
              <a:xfrm>
                <a:off x="9195029" y="5754872"/>
                <a:ext cx="990601" cy="914031"/>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4951" dirty="0">
                    <a:gradFill>
                      <a:gsLst>
                        <a:gs pos="0">
                          <a:schemeClr val="tx1"/>
                        </a:gs>
                        <a:gs pos="100000">
                          <a:schemeClr val="tx1"/>
                        </a:gs>
                      </a:gsLst>
                      <a:lin ang="5400000" scaled="0"/>
                    </a:gradFill>
                  </a:rPr>
                  <a:t>2</a:t>
                </a:r>
              </a:p>
            </p:txBody>
          </p:sp>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grpSp>
        <p:nvGrpSpPr>
          <p:cNvPr id="67" name="Group 66"/>
          <p:cNvGrpSpPr/>
          <p:nvPr/>
        </p:nvGrpSpPr>
        <p:grpSpPr>
          <a:xfrm>
            <a:off x="-1" y="5153530"/>
            <a:ext cx="9144001" cy="784927"/>
            <a:chOff x="-5012461" y="5194194"/>
            <a:chExt cx="16033937" cy="1376363"/>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1" y="5194194"/>
              <a:ext cx="1447407"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5"/>
              <a:ext cx="1449956" cy="1376362"/>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rgbClr val="FFFFFF"/>
                    </a:gs>
                    <a:gs pos="100000">
                      <a:srgbClr val="FFFFFF"/>
                    </a:gs>
                  </a:gsLst>
                  <a:lin ang="5400000" scaled="0"/>
                </a:gra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chemeClr val="accent6"/>
                    </a:gs>
                    <a:gs pos="100000">
                      <a:schemeClr val="accent6"/>
                    </a:gs>
                  </a:gsLst>
                  <a:lin ang="5400000" scaled="0"/>
                </a:gra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RESERVED instance</a:t>
              </a:r>
            </a:p>
          </p:txBody>
        </p:sp>
      </p:grpSp>
      <p:grpSp>
        <p:nvGrpSpPr>
          <p:cNvPr id="144" name="Group 143"/>
          <p:cNvGrpSpPr/>
          <p:nvPr/>
        </p:nvGrpSpPr>
        <p:grpSpPr>
          <a:xfrm>
            <a:off x="4677334" y="3325799"/>
            <a:ext cx="1620763" cy="1180026"/>
            <a:chOff x="5633504" y="3707933"/>
            <a:chExt cx="866164" cy="631077"/>
          </a:xfrm>
        </p:grpSpPr>
        <p:grpSp>
          <p:nvGrpSpPr>
            <p:cNvPr id="145" name="Group 144"/>
            <p:cNvGrpSpPr/>
            <p:nvPr/>
          </p:nvGrpSpPr>
          <p:grpSpPr>
            <a:xfrm>
              <a:off x="5633504" y="3707933"/>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121" name="Group 120"/>
          <p:cNvGrpSpPr/>
          <p:nvPr/>
        </p:nvGrpSpPr>
        <p:grpSpPr>
          <a:xfrm>
            <a:off x="4597891" y="2839908"/>
            <a:ext cx="1779649" cy="2197145"/>
            <a:chOff x="7389812" y="2633150"/>
            <a:chExt cx="2372247" cy="2928764"/>
          </a:xfrm>
        </p:grpSpPr>
        <p:grpSp>
          <p:nvGrpSpPr>
            <p:cNvPr id="122" name="Group 121"/>
            <p:cNvGrpSpPr/>
            <p:nvPr/>
          </p:nvGrpSpPr>
          <p:grpSpPr>
            <a:xfrm>
              <a:off x="7389812" y="2633150"/>
              <a:ext cx="2372247" cy="2928764"/>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9" name="TextBox 148"/>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RESERVED instance</a:t>
                </a:r>
              </a:p>
            </p:txBody>
          </p:sp>
        </p:grpSp>
        <p:grpSp>
          <p:nvGrpSpPr>
            <p:cNvPr id="123" name="Group 122"/>
            <p:cNvGrpSpPr/>
            <p:nvPr/>
          </p:nvGrpSpPr>
          <p:grpSpPr>
            <a:xfrm>
              <a:off x="7502079" y="3298030"/>
              <a:ext cx="2160454" cy="1572958"/>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sp>
        <p:nvSpPr>
          <p:cNvPr id="46" name="Title 1"/>
          <p:cNvSpPr txBox="1">
            <a:spLocks/>
          </p:cNvSpPr>
          <p:nvPr/>
        </p:nvSpPr>
        <p:spPr>
          <a:xfrm>
            <a:off x="916798" y="2007072"/>
            <a:ext cx="1192458" cy="332527"/>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r>
              <a:rPr sz="2401" dirty="0">
                <a:gradFill>
                  <a:gsLst>
                    <a:gs pos="0">
                      <a:schemeClr val="tx1"/>
                    </a:gs>
                    <a:gs pos="100000">
                      <a:schemeClr val="tx1"/>
                    </a:gs>
                  </a:gsLst>
                  <a:lin ang="5400000" scaled="0"/>
                </a:gradFill>
              </a:rPr>
              <a:t>reserved</a:t>
            </a:r>
          </a:p>
        </p:txBody>
      </p:sp>
      <p:sp>
        <p:nvSpPr>
          <p:cNvPr id="3" name="Title 2"/>
          <p:cNvSpPr>
            <a:spLocks noGrp="1"/>
          </p:cNvSpPr>
          <p:nvPr>
            <p:ph type="title"/>
          </p:nvPr>
        </p:nvSpPr>
        <p:spPr>
          <a:xfrm>
            <a:off x="389436" y="1028075"/>
            <a:ext cx="8363938" cy="561069"/>
          </a:xfrm>
        </p:spPr>
        <p:txBody>
          <a:bodyPr>
            <a:normAutofit fontScale="90000"/>
          </a:bodyPr>
          <a:lstStyle/>
          <a:p>
            <a:r>
              <a:rPr lang="en-US" dirty="0">
                <a:gradFill>
                  <a:gsLst>
                    <a:gs pos="0">
                      <a:srgbClr val="FFFFFF"/>
                    </a:gs>
                    <a:gs pos="100000">
                      <a:srgbClr val="FFFFFF"/>
                    </a:gs>
                  </a:gsLst>
                  <a:lin ang="5400000" scaled="0"/>
                </a:gradFill>
              </a:rPr>
              <a:t>web </a:t>
            </a:r>
            <a:r>
              <a:rPr lang="en-US" dirty="0" smtClean="0">
                <a:gradFill>
                  <a:gsLst>
                    <a:gs pos="0">
                      <a:srgbClr val="FFFFFF"/>
                    </a:gs>
                    <a:gs pos="100000">
                      <a:srgbClr val="FFFFFF"/>
                    </a:gs>
                  </a:gsLst>
                  <a:lin ang="5400000" scaled="0"/>
                </a:gradFill>
              </a:rPr>
              <a:t>sites</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6166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2000"/>
                                        <p:tgtEl>
                                          <p:spTgt spid="121"/>
                                        </p:tgtEl>
                                      </p:cBhvr>
                                    </p:animEffect>
                                  </p:childTnLst>
                                </p:cTn>
                              </p:par>
                              <p:par>
                                <p:cTn id="8" presetID="63" presetClass="path" presetSubtype="0" accel="50000" decel="50000" fill="hold" nodeType="withEffect">
                                  <p:stCondLst>
                                    <p:cond delay="0"/>
                                  </p:stCondLst>
                                  <p:childTnLst>
                                    <p:animMotion origin="layout" path="M -4.46659E-6 -1.01758E-6 L 0.20347 -1.01758E-6 " pathEditMode="relative" rAng="0" ptsTypes="AA">
                                      <p:cBhvr>
                                        <p:cTn id="9" dur="2000" fill="hold"/>
                                        <p:tgtEl>
                                          <p:spTgt spid="121"/>
                                        </p:tgtEl>
                                        <p:attrNameLst>
                                          <p:attrName>ppt_x</p:attrName>
                                          <p:attrName>ppt_y</p:attrName>
                                        </p:attrNameLst>
                                      </p:cBhvr>
                                      <p:rCtr x="1017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0" y="856580"/>
            <a:ext cx="9137981" cy="737618"/>
            <a:chOff x="-1" y="0"/>
            <a:chExt cx="12180802" cy="983234"/>
          </a:xfrm>
        </p:grpSpPr>
        <p:sp>
          <p:nvSpPr>
            <p:cNvPr id="96" name="Rectangle 95"/>
            <p:cNvSpPr/>
            <p:nvPr/>
          </p:nvSpPr>
          <p:spPr bwMode="auto">
            <a:xfrm>
              <a:off x="-1" y="0"/>
              <a:ext cx="8587620"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7" name="Rectangle 96"/>
            <p:cNvSpPr/>
            <p:nvPr/>
          </p:nvSpPr>
          <p:spPr bwMode="auto">
            <a:xfrm>
              <a:off x="8550971" y="0"/>
              <a:ext cx="2174417" cy="30000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98" name="Rectangle 97"/>
            <p:cNvSpPr/>
            <p:nvPr/>
          </p:nvSpPr>
          <p:spPr bwMode="auto">
            <a:xfrm>
              <a:off x="10677244" y="0"/>
              <a:ext cx="1503557" cy="98323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grpSp>
        <p:nvGrpSpPr>
          <p:cNvPr id="88" name="Group 87"/>
          <p:cNvGrpSpPr/>
          <p:nvPr/>
        </p:nvGrpSpPr>
        <p:grpSpPr>
          <a:xfrm>
            <a:off x="2274476" y="1826734"/>
            <a:ext cx="5735544" cy="685701"/>
            <a:chOff x="3031844" y="1170370"/>
            <a:chExt cx="7645400" cy="914031"/>
          </a:xfrm>
        </p:grpSpPr>
        <p:grpSp>
          <p:nvGrpSpPr>
            <p:cNvPr id="20" name="Group 19"/>
            <p:cNvGrpSpPr/>
            <p:nvPr/>
          </p:nvGrpSpPr>
          <p:grpSpPr>
            <a:xfrm>
              <a:off x="3031844" y="1170370"/>
              <a:ext cx="7645400" cy="914031"/>
              <a:chOff x="2540230" y="5754872"/>
              <a:chExt cx="7645400" cy="914031"/>
            </a:xfrm>
          </p:grpSpPr>
          <p:sp>
            <p:nvSpPr>
              <p:cNvPr id="22" name="TextBox 21"/>
              <p:cNvSpPr txBox="1"/>
              <p:nvPr/>
            </p:nvSpPr>
            <p:spPr>
              <a:xfrm>
                <a:off x="9195029" y="5754872"/>
                <a:ext cx="990601" cy="914031"/>
              </a:xfrm>
              <a:prstGeom prst="rect">
                <a:avLst/>
              </a:prstGeom>
              <a:noFill/>
            </p:spPr>
            <p:txBody>
              <a:bodyPr wrap="square" lIns="0" tIns="0" rIns="0" bIns="0" rtlCol="0">
                <a:spAutoFit/>
              </a:bodyPr>
              <a:lstStyle>
                <a:defPPr>
                  <a:defRPr lang="en-US"/>
                </a:defPPr>
                <a:lvl1pPr algn="ctr" defTabSz="1218987">
                  <a:lnSpc>
                    <a:spcPct val="90000"/>
                  </a:lnSpc>
                  <a:spcBef>
                    <a:spcPct val="20000"/>
                  </a:spcBef>
                  <a:buSzPct val="80000"/>
                  <a:defRPr sz="6600">
                    <a:latin typeface="Segoe UI Light" pitchFamily="34" charset="0"/>
                  </a:defRPr>
                </a:lvl1pPr>
              </a:lstStyle>
              <a:p>
                <a:r>
                  <a:rPr lang="en-US" sz="4951" dirty="0">
                    <a:gradFill>
                      <a:gsLst>
                        <a:gs pos="0">
                          <a:schemeClr val="tx1"/>
                        </a:gs>
                        <a:gs pos="100000">
                          <a:schemeClr val="tx1"/>
                        </a:gs>
                      </a:gsLst>
                      <a:lin ang="5400000" scaled="0"/>
                    </a:gradFill>
                  </a:rPr>
                  <a:t>2</a:t>
                </a:r>
              </a:p>
            </p:txBody>
          </p:sp>
          <p:sp>
            <p:nvSpPr>
              <p:cNvPr id="21" name="Rectangle 20"/>
              <p:cNvSpPr/>
              <p:nvPr/>
            </p:nvSpPr>
            <p:spPr bwMode="auto">
              <a:xfrm>
                <a:off x="2540230" y="6093147"/>
                <a:ext cx="6654800" cy="262467"/>
              </a:xfrm>
              <a:prstGeom prst="rect">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sp>
            <p:nvSpPr>
              <p:cNvPr id="23" name="Rectangle 22"/>
              <p:cNvSpPr/>
              <p:nvPr/>
            </p:nvSpPr>
            <p:spPr bwMode="auto">
              <a:xfrm>
                <a:off x="2543998" y="6093146"/>
                <a:ext cx="2052528" cy="262468"/>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sp>
          <p:nvSpPr>
            <p:cNvPr id="24" name="Rectangle 23"/>
            <p:cNvSpPr/>
            <p:nvPr/>
          </p:nvSpPr>
          <p:spPr bwMode="auto">
            <a:xfrm>
              <a:off x="5088140" y="1363080"/>
              <a:ext cx="135293" cy="528676"/>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tx1"/>
                    </a:gs>
                    <a:gs pos="100000">
                      <a:schemeClr val="tx1"/>
                    </a:gs>
                  </a:gsLst>
                  <a:lin ang="5400000" scaled="0"/>
                </a:gradFill>
              </a:endParaRPr>
            </a:p>
          </p:txBody>
        </p:sp>
      </p:grpSp>
      <p:grpSp>
        <p:nvGrpSpPr>
          <p:cNvPr id="67" name="Group 66"/>
          <p:cNvGrpSpPr/>
          <p:nvPr/>
        </p:nvGrpSpPr>
        <p:grpSpPr>
          <a:xfrm>
            <a:off x="0" y="5153529"/>
            <a:ext cx="9144001" cy="784926"/>
            <a:chOff x="-5012460" y="5194194"/>
            <a:chExt cx="16033937" cy="1376362"/>
          </a:xfrm>
        </p:grpSpPr>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2619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50542"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5108"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7356" y="5194194"/>
              <a:ext cx="3184840"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553"/>
            <a:stretch/>
          </p:blipFill>
          <p:spPr bwMode="auto">
            <a:xfrm>
              <a:off x="-5012460" y="5194194"/>
              <a:ext cx="1447405" cy="1376362"/>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4473"/>
            <a:stretch/>
          </p:blipFill>
          <p:spPr bwMode="auto">
            <a:xfrm>
              <a:off x="9571520" y="5194194"/>
              <a:ext cx="1449957" cy="1376361"/>
            </a:xfrm>
            <a:prstGeom prst="rect">
              <a:avLst/>
            </a:prstGeom>
            <a:noFill/>
            <a:extLst>
              <a:ext uri="{909E8E84-426E-40DD-AFC4-6F175D3DCCD1}">
                <a14:hiddenFill xmlns:a14="http://schemas.microsoft.com/office/drawing/2010/main">
                  <a:solidFill>
                    <a:srgbClr val="FFFFFF"/>
                  </a:solidFill>
                </a14:hiddenFill>
              </a:ext>
            </a:extLst>
          </p:spPr>
        </p:pic>
      </p:grpSp>
      <p:sp>
        <p:nvSpPr>
          <p:cNvPr id="129" name="Title 1"/>
          <p:cNvSpPr txBox="1">
            <a:spLocks/>
          </p:cNvSpPr>
          <p:nvPr/>
        </p:nvSpPr>
        <p:spPr>
          <a:xfrm>
            <a:off x="5150997" y="1211479"/>
            <a:ext cx="1192458"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rgbClr val="FFFFFF"/>
                    </a:gs>
                    <a:gs pos="100000">
                      <a:srgbClr val="FFFFFF"/>
                    </a:gs>
                  </a:gsLst>
                  <a:lin ang="5400000" scaled="0"/>
                </a:gradFill>
              </a:rPr>
              <a:t>shared</a:t>
            </a:r>
          </a:p>
        </p:txBody>
      </p:sp>
      <p:sp>
        <p:nvSpPr>
          <p:cNvPr id="130" name="Title 1"/>
          <p:cNvSpPr txBox="1">
            <a:spLocks/>
          </p:cNvSpPr>
          <p:nvPr/>
        </p:nvSpPr>
        <p:spPr>
          <a:xfrm>
            <a:off x="6513115" y="1196727"/>
            <a:ext cx="1379334" cy="33252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tabLst>
                <a:tab pos="816987" algn="l"/>
              </a:tabLst>
            </a:pPr>
            <a:r>
              <a:rPr sz="2401" dirty="0">
                <a:gradFill>
                  <a:gsLst>
                    <a:gs pos="0">
                      <a:schemeClr val="accent6"/>
                    </a:gs>
                    <a:gs pos="100000">
                      <a:schemeClr val="accent6"/>
                    </a:gs>
                  </a:gsLst>
                  <a:lin ang="5400000" scaled="0"/>
                </a:gradFill>
              </a:rPr>
              <a:t>reserved</a:t>
            </a:r>
          </a:p>
        </p:txBody>
      </p:sp>
      <p:cxnSp>
        <p:nvCxnSpPr>
          <p:cNvPr id="131" name="Straight Connector 130"/>
          <p:cNvCxnSpPr/>
          <p:nvPr/>
        </p:nvCxnSpPr>
        <p:spPr>
          <a:xfrm flipV="1">
            <a:off x="6442392" y="1081645"/>
            <a:ext cx="0" cy="512553"/>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442393" y="1081645"/>
            <a:ext cx="1567627"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010019" y="1081645"/>
            <a:ext cx="0" cy="512552"/>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010020" y="1594197"/>
            <a:ext cx="1133981"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 y="1594197"/>
            <a:ext cx="6442392" cy="0"/>
          </a:xfrm>
          <a:prstGeom prst="line">
            <a:avLst/>
          </a:prstGeom>
          <a:ln w="12700" cap="rnd">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4597891" y="2831957"/>
            <a:ext cx="1779649" cy="2197145"/>
            <a:chOff x="4888659" y="2633150"/>
            <a:chExt cx="2372247" cy="2928764"/>
          </a:xfrm>
        </p:grpSpPr>
        <p:sp>
          <p:nvSpPr>
            <p:cNvPr id="137"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38" name="TextBox 137"/>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RESERVED instance</a:t>
              </a:r>
            </a:p>
          </p:txBody>
        </p:sp>
      </p:grpSp>
      <p:grpSp>
        <p:nvGrpSpPr>
          <p:cNvPr id="144" name="Group 143"/>
          <p:cNvGrpSpPr/>
          <p:nvPr/>
        </p:nvGrpSpPr>
        <p:grpSpPr>
          <a:xfrm>
            <a:off x="4677334" y="3325801"/>
            <a:ext cx="1620765" cy="1180026"/>
            <a:chOff x="5633503" y="3707934"/>
            <a:chExt cx="866165" cy="631077"/>
          </a:xfrm>
        </p:grpSpPr>
        <p:grpSp>
          <p:nvGrpSpPr>
            <p:cNvPr id="145" name="Group 144"/>
            <p:cNvGrpSpPr/>
            <p:nvPr/>
          </p:nvGrpSpPr>
          <p:grpSpPr>
            <a:xfrm>
              <a:off x="5633503" y="3707934"/>
              <a:ext cx="866164" cy="631077"/>
              <a:chOff x="2146305" y="552450"/>
              <a:chExt cx="7896221" cy="5753100"/>
            </a:xfrm>
          </p:grpSpPr>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5" y="552450"/>
                <a:ext cx="7896221" cy="5753100"/>
              </a:xfrm>
              <a:prstGeom prst="rect">
                <a:avLst/>
              </a:prstGeom>
            </p:spPr>
          </p:pic>
          <p:sp>
            <p:nvSpPr>
              <p:cNvPr id="148" name="Rectangle 147"/>
              <p:cNvSpPr/>
              <p:nvPr/>
            </p:nvSpPr>
            <p:spPr bwMode="auto">
              <a:xfrm>
                <a:off x="2271255" y="1651098"/>
                <a:ext cx="7659329"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46" name="Rectangle 145"/>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122" name="Group 121"/>
          <p:cNvGrpSpPr/>
          <p:nvPr/>
        </p:nvGrpSpPr>
        <p:grpSpPr>
          <a:xfrm>
            <a:off x="6464165" y="2831957"/>
            <a:ext cx="1779649" cy="2197145"/>
            <a:chOff x="4888659" y="2633150"/>
            <a:chExt cx="2372247" cy="2928764"/>
          </a:xfrm>
        </p:grpSpPr>
        <p:sp>
          <p:nvSpPr>
            <p:cNvPr id="128" name="Isosceles Triangle 26"/>
            <p:cNvSpPr/>
            <p:nvPr/>
          </p:nvSpPr>
          <p:spPr bwMode="auto">
            <a:xfrm rot="5400000" flipV="1">
              <a:off x="4610401" y="2911408"/>
              <a:ext cx="2928764" cy="2372247"/>
            </a:xfrm>
            <a:custGeom>
              <a:avLst/>
              <a:gdLst/>
              <a:ahLst/>
              <a:cxnLst/>
              <a:rect l="l" t="t" r="r" b="b"/>
              <a:pathLst>
                <a:path w="3115842" h="2172929">
                  <a:moveTo>
                    <a:pt x="0" y="126182"/>
                  </a:moveTo>
                  <a:lnTo>
                    <a:pt x="0" y="2046747"/>
                  </a:lnTo>
                  <a:cubicBezTo>
                    <a:pt x="0" y="2116435"/>
                    <a:pt x="56494" y="2172929"/>
                    <a:pt x="126182" y="2172929"/>
                  </a:cubicBezTo>
                  <a:lnTo>
                    <a:pt x="2676011" y="2172929"/>
                  </a:lnTo>
                  <a:cubicBezTo>
                    <a:pt x="2745699" y="2172929"/>
                    <a:pt x="2802193" y="2116435"/>
                    <a:pt x="2802193" y="2046747"/>
                  </a:cubicBezTo>
                  <a:lnTo>
                    <a:pt x="2802193" y="612286"/>
                  </a:lnTo>
                  <a:lnTo>
                    <a:pt x="3115842" y="612286"/>
                  </a:lnTo>
                  <a:lnTo>
                    <a:pt x="2802193" y="343044"/>
                  </a:lnTo>
                  <a:lnTo>
                    <a:pt x="2802193" y="126182"/>
                  </a:lnTo>
                  <a:cubicBezTo>
                    <a:pt x="2802193" y="56494"/>
                    <a:pt x="2745699" y="0"/>
                    <a:pt x="2676011" y="0"/>
                  </a:cubicBezTo>
                  <a:lnTo>
                    <a:pt x="126182" y="0"/>
                  </a:lnTo>
                  <a:cubicBezTo>
                    <a:pt x="56494" y="0"/>
                    <a:pt x="0" y="56494"/>
                    <a:pt x="0" y="126182"/>
                  </a:cubicBezTo>
                  <a:close/>
                </a:path>
              </a:pathLst>
            </a:cu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sp>
          <p:nvSpPr>
            <p:cNvPr id="149" name="TextBox 148"/>
            <p:cNvSpPr txBox="1"/>
            <p:nvPr/>
          </p:nvSpPr>
          <p:spPr>
            <a:xfrm>
              <a:off x="5014374" y="2791511"/>
              <a:ext cx="1761647" cy="221541"/>
            </a:xfrm>
            <a:prstGeom prst="rect">
              <a:avLst/>
            </a:prstGeom>
            <a:noFill/>
          </p:spPr>
          <p:txBody>
            <a:bodyPr wrap="none" lIns="0" tIns="0" rIns="0" bIns="0" rtlCol="0">
              <a:spAutoFit/>
            </a:bodyPr>
            <a:lstStyle/>
            <a:p>
              <a:pPr defTabSz="914484">
                <a:lnSpc>
                  <a:spcPct val="90000"/>
                </a:lnSpc>
                <a:spcBef>
                  <a:spcPct val="20000"/>
                </a:spcBef>
                <a:buSzPct val="80000"/>
              </a:pPr>
              <a:r>
                <a:rPr lang="en-US" sz="1200" b="1" cap="all" dirty="0">
                  <a:gradFill>
                    <a:gsLst>
                      <a:gs pos="0">
                        <a:srgbClr val="FFFFFF"/>
                      </a:gs>
                      <a:gs pos="100000">
                        <a:srgbClr val="FFFFFF"/>
                      </a:gs>
                    </a:gsLst>
                    <a:lin ang="5400000" scaled="0"/>
                  </a:gradFill>
                </a:rPr>
                <a:t>RESERVED instance</a:t>
              </a:r>
            </a:p>
          </p:txBody>
        </p:sp>
      </p:grpSp>
      <p:grpSp>
        <p:nvGrpSpPr>
          <p:cNvPr id="123" name="Group 122"/>
          <p:cNvGrpSpPr/>
          <p:nvPr/>
        </p:nvGrpSpPr>
        <p:grpSpPr>
          <a:xfrm>
            <a:off x="6548387" y="3330747"/>
            <a:ext cx="1620763" cy="1180026"/>
            <a:chOff x="5633504" y="3792006"/>
            <a:chExt cx="866164" cy="631077"/>
          </a:xfrm>
        </p:grpSpPr>
        <p:grpSp>
          <p:nvGrpSpPr>
            <p:cNvPr id="124" name="Group 123"/>
            <p:cNvGrpSpPr/>
            <p:nvPr/>
          </p:nvGrpSpPr>
          <p:grpSpPr>
            <a:xfrm>
              <a:off x="5633504" y="3792006"/>
              <a:ext cx="866164" cy="631077"/>
              <a:chOff x="2146300" y="1318875"/>
              <a:chExt cx="7896225" cy="5753100"/>
            </a:xfrm>
          </p:grpSpPr>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6300" y="1318875"/>
                <a:ext cx="7896225" cy="5753100"/>
              </a:xfrm>
              <a:prstGeom prst="rect">
                <a:avLst/>
              </a:prstGeom>
            </p:spPr>
          </p:pic>
          <p:sp>
            <p:nvSpPr>
              <p:cNvPr id="127" name="Rectangle 126"/>
              <p:cNvSpPr/>
              <p:nvPr/>
            </p:nvSpPr>
            <p:spPr bwMode="auto">
              <a:xfrm>
                <a:off x="2271250" y="2417523"/>
                <a:ext cx="7659330" cy="4484231"/>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125" name="Rectangle 124"/>
            <p:cNvSpPr/>
            <p:nvPr/>
          </p:nvSpPr>
          <p:spPr bwMode="auto">
            <a:xfrm>
              <a:off x="5659490" y="3873723"/>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4051" dirty="0">
                  <a:gradFill>
                    <a:gsLst>
                      <a:gs pos="0">
                        <a:srgbClr val="FFFFFF"/>
                      </a:gs>
                      <a:gs pos="100000">
                        <a:srgbClr val="FFFFFF"/>
                      </a:gs>
                    </a:gsLst>
                    <a:lin ang="5400000" scaled="0"/>
                  </a:gradFill>
                  <a:sym typeface="Wingdings" pitchFamily="2" charset="2"/>
                </a:rPr>
                <a:t>:-)</a:t>
              </a:r>
              <a:endParaRPr lang="en-US" sz="3601" dirty="0">
                <a:gradFill>
                  <a:gsLst>
                    <a:gs pos="0">
                      <a:srgbClr val="FFFFFF"/>
                    </a:gs>
                    <a:gs pos="100000">
                      <a:srgbClr val="FFFFFF"/>
                    </a:gs>
                  </a:gsLst>
                  <a:lin ang="5400000" scaled="0"/>
                </a:gradFill>
              </a:endParaRPr>
            </a:p>
          </p:txBody>
        </p:sp>
      </p:grpSp>
      <p:grpSp>
        <p:nvGrpSpPr>
          <p:cNvPr id="58" name="Group 57"/>
          <p:cNvGrpSpPr/>
          <p:nvPr/>
        </p:nvGrpSpPr>
        <p:grpSpPr>
          <a:xfrm>
            <a:off x="4673438" y="3186631"/>
            <a:ext cx="1145408" cy="833935"/>
            <a:chOff x="5633504" y="3707933"/>
            <a:chExt cx="866164" cy="631077"/>
          </a:xfrm>
        </p:grpSpPr>
        <p:grpSp>
          <p:nvGrpSpPr>
            <p:cNvPr id="59" name="Group 58"/>
            <p:cNvGrpSpPr/>
            <p:nvPr/>
          </p:nvGrpSpPr>
          <p:grpSpPr>
            <a:xfrm>
              <a:off x="5633504" y="3707933"/>
              <a:ext cx="866164" cy="631077"/>
              <a:chOff x="2146300" y="552450"/>
              <a:chExt cx="7896225" cy="5753100"/>
            </a:xfrm>
          </p:grpSpPr>
          <p:pic>
            <p:nvPicPr>
              <p:cNvPr id="61" name="Picture 6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62" name="Rectangle 6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60" name="Rectangle 5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3601" dirty="0">
                  <a:gradFill>
                    <a:gsLst>
                      <a:gs pos="0">
                        <a:srgbClr val="FFFFFF"/>
                      </a:gs>
                      <a:gs pos="100000">
                        <a:srgbClr val="FFFFFF"/>
                      </a:gs>
                    </a:gsLst>
                    <a:lin ang="5400000" scaled="0"/>
                  </a:gradFill>
                  <a:sym typeface="Wingdings" pitchFamily="2" charset="2"/>
                </a:rPr>
                <a:t>:-)</a:t>
              </a:r>
              <a:endParaRPr lang="en-US" sz="3301" dirty="0">
                <a:gradFill>
                  <a:gsLst>
                    <a:gs pos="0">
                      <a:srgbClr val="FFFFFF"/>
                    </a:gs>
                    <a:gs pos="100000">
                      <a:srgbClr val="FFFFFF"/>
                    </a:gs>
                  </a:gsLst>
                  <a:lin ang="5400000" scaled="0"/>
                </a:gradFill>
              </a:endParaRPr>
            </a:p>
          </p:txBody>
        </p:sp>
      </p:grpSp>
      <p:grpSp>
        <p:nvGrpSpPr>
          <p:cNvPr id="63" name="Group 62"/>
          <p:cNvGrpSpPr/>
          <p:nvPr/>
        </p:nvGrpSpPr>
        <p:grpSpPr>
          <a:xfrm>
            <a:off x="4673438" y="4101269"/>
            <a:ext cx="716461" cy="521633"/>
            <a:chOff x="5633504" y="3707933"/>
            <a:chExt cx="866164" cy="631077"/>
          </a:xfrm>
        </p:grpSpPr>
        <p:grpSp>
          <p:nvGrpSpPr>
            <p:cNvPr id="64" name="Group 63"/>
            <p:cNvGrpSpPr/>
            <p:nvPr/>
          </p:nvGrpSpPr>
          <p:grpSpPr>
            <a:xfrm>
              <a:off x="5633504" y="3707933"/>
              <a:ext cx="866164" cy="631077"/>
              <a:chOff x="2146300" y="552450"/>
              <a:chExt cx="7896225" cy="5753100"/>
            </a:xfrm>
          </p:grpSpPr>
          <p:pic>
            <p:nvPicPr>
              <p:cNvPr id="66" name="Picture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2" name="Rectangle 71"/>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65" name="Rectangle 6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73" name="Group 72"/>
          <p:cNvGrpSpPr/>
          <p:nvPr/>
        </p:nvGrpSpPr>
        <p:grpSpPr>
          <a:xfrm>
            <a:off x="5456777" y="4101269"/>
            <a:ext cx="716461" cy="521633"/>
            <a:chOff x="5633504" y="3707933"/>
            <a:chExt cx="866164" cy="631077"/>
          </a:xfrm>
        </p:grpSpPr>
        <p:grpSp>
          <p:nvGrpSpPr>
            <p:cNvPr id="74" name="Group 73"/>
            <p:cNvGrpSpPr/>
            <p:nvPr/>
          </p:nvGrpSpPr>
          <p:grpSpPr>
            <a:xfrm>
              <a:off x="5633504" y="3707933"/>
              <a:ext cx="866164" cy="631077"/>
              <a:chOff x="2146300" y="552450"/>
              <a:chExt cx="7896225" cy="5753100"/>
            </a:xfrm>
          </p:grpSpPr>
          <p:pic>
            <p:nvPicPr>
              <p:cNvPr id="76" name="Picture 7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77" name="Rectangle 76"/>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75" name="Rectangle 7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78" name="Group 77"/>
          <p:cNvGrpSpPr/>
          <p:nvPr/>
        </p:nvGrpSpPr>
        <p:grpSpPr>
          <a:xfrm>
            <a:off x="6519069" y="3186631"/>
            <a:ext cx="1145408" cy="833935"/>
            <a:chOff x="5633504" y="3707933"/>
            <a:chExt cx="866164" cy="631077"/>
          </a:xfrm>
        </p:grpSpPr>
        <p:grpSp>
          <p:nvGrpSpPr>
            <p:cNvPr id="79" name="Group 78"/>
            <p:cNvGrpSpPr/>
            <p:nvPr/>
          </p:nvGrpSpPr>
          <p:grpSpPr>
            <a:xfrm>
              <a:off x="5633504" y="3707933"/>
              <a:ext cx="866164" cy="631077"/>
              <a:chOff x="2146300" y="552450"/>
              <a:chExt cx="7896225" cy="5753100"/>
            </a:xfrm>
          </p:grpSpPr>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2" name="Rectangle 81"/>
              <p:cNvSpPr/>
              <p:nvPr/>
            </p:nvSpPr>
            <p:spPr bwMode="auto">
              <a:xfrm>
                <a:off x="2271251" y="1651097"/>
                <a:ext cx="7659329" cy="4484232"/>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grpSp>
        <p:sp>
          <p:nvSpPr>
            <p:cNvPr id="80" name="Rectangle 79"/>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3601" dirty="0">
                  <a:gradFill>
                    <a:gsLst>
                      <a:gs pos="0">
                        <a:srgbClr val="FFFFFF"/>
                      </a:gs>
                      <a:gs pos="100000">
                        <a:srgbClr val="FFFFFF"/>
                      </a:gs>
                    </a:gsLst>
                    <a:lin ang="5400000" scaled="0"/>
                  </a:gradFill>
                  <a:sym typeface="Wingdings" pitchFamily="2" charset="2"/>
                </a:rPr>
                <a:t>:-)</a:t>
              </a:r>
              <a:endParaRPr lang="en-US" sz="3301" dirty="0">
                <a:gradFill>
                  <a:gsLst>
                    <a:gs pos="0">
                      <a:srgbClr val="FFFFFF"/>
                    </a:gs>
                    <a:gs pos="100000">
                      <a:srgbClr val="FFFFFF"/>
                    </a:gs>
                  </a:gsLst>
                  <a:lin ang="5400000" scaled="0"/>
                </a:gradFill>
              </a:endParaRPr>
            </a:p>
          </p:txBody>
        </p:sp>
      </p:grpSp>
      <p:grpSp>
        <p:nvGrpSpPr>
          <p:cNvPr id="83" name="Group 82"/>
          <p:cNvGrpSpPr/>
          <p:nvPr/>
        </p:nvGrpSpPr>
        <p:grpSpPr>
          <a:xfrm>
            <a:off x="6519070" y="4101269"/>
            <a:ext cx="716461" cy="521633"/>
            <a:chOff x="5633504" y="3707933"/>
            <a:chExt cx="866164" cy="631077"/>
          </a:xfrm>
        </p:grpSpPr>
        <p:grpSp>
          <p:nvGrpSpPr>
            <p:cNvPr id="84" name="Group 83"/>
            <p:cNvGrpSpPr/>
            <p:nvPr/>
          </p:nvGrpSpPr>
          <p:grpSpPr>
            <a:xfrm>
              <a:off x="5633504" y="3707933"/>
              <a:ext cx="866164" cy="631077"/>
              <a:chOff x="2146300" y="552450"/>
              <a:chExt cx="7896225" cy="5753100"/>
            </a:xfrm>
          </p:grpSpPr>
          <p:pic>
            <p:nvPicPr>
              <p:cNvPr id="86" name="Picture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89" name="Rectangle 88"/>
              <p:cNvSpPr/>
              <p:nvPr/>
            </p:nvSpPr>
            <p:spPr bwMode="auto">
              <a:xfrm>
                <a:off x="2271251" y="1651097"/>
                <a:ext cx="7659329" cy="4484232"/>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85" name="Rectangle 84"/>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grpSp>
        <p:nvGrpSpPr>
          <p:cNvPr id="90" name="Group 89"/>
          <p:cNvGrpSpPr/>
          <p:nvPr/>
        </p:nvGrpSpPr>
        <p:grpSpPr>
          <a:xfrm>
            <a:off x="7302409" y="4101269"/>
            <a:ext cx="716461" cy="521633"/>
            <a:chOff x="5633504" y="3707933"/>
            <a:chExt cx="866164" cy="631077"/>
          </a:xfrm>
        </p:grpSpPr>
        <p:grpSp>
          <p:nvGrpSpPr>
            <p:cNvPr id="91" name="Group 90"/>
            <p:cNvGrpSpPr/>
            <p:nvPr/>
          </p:nvGrpSpPr>
          <p:grpSpPr>
            <a:xfrm>
              <a:off x="5633504" y="3707933"/>
              <a:ext cx="866164" cy="631077"/>
              <a:chOff x="2146300" y="552450"/>
              <a:chExt cx="7896225" cy="5753100"/>
            </a:xfrm>
          </p:grpSpPr>
          <p:pic>
            <p:nvPicPr>
              <p:cNvPr id="93" name="Picture 9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6300" y="552450"/>
                <a:ext cx="7896225" cy="5753100"/>
              </a:xfrm>
              <a:prstGeom prst="rect">
                <a:avLst/>
              </a:prstGeom>
            </p:spPr>
          </p:pic>
          <p:sp>
            <p:nvSpPr>
              <p:cNvPr id="94" name="Rectangle 93"/>
              <p:cNvSpPr/>
              <p:nvPr/>
            </p:nvSpPr>
            <p:spPr bwMode="auto">
              <a:xfrm>
                <a:off x="2271251" y="1651097"/>
                <a:ext cx="7659329" cy="4484232"/>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825" dirty="0">
                  <a:gradFill>
                    <a:gsLst>
                      <a:gs pos="0">
                        <a:srgbClr val="FFFFFF"/>
                      </a:gs>
                      <a:gs pos="100000">
                        <a:srgbClr val="FFFFFF"/>
                      </a:gs>
                    </a:gsLst>
                    <a:lin ang="5400000" scaled="0"/>
                  </a:gradFill>
                </a:endParaRPr>
              </a:p>
            </p:txBody>
          </p:sp>
        </p:grpSp>
        <p:sp>
          <p:nvSpPr>
            <p:cNvPr id="92" name="Rectangle 91"/>
            <p:cNvSpPr/>
            <p:nvPr/>
          </p:nvSpPr>
          <p:spPr bwMode="auto">
            <a:xfrm>
              <a:off x="5659490" y="3789650"/>
              <a:ext cx="840178" cy="49189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r>
                <a:rPr lang="en-US" sz="2101" dirty="0">
                  <a:gradFill>
                    <a:gsLst>
                      <a:gs pos="0">
                        <a:srgbClr val="FFFFFF"/>
                      </a:gs>
                      <a:gs pos="100000">
                        <a:srgbClr val="FFFFFF"/>
                      </a:gs>
                    </a:gsLst>
                    <a:lin ang="5400000" scaled="0"/>
                  </a:gradFill>
                  <a:sym typeface="Wingdings" pitchFamily="2" charset="2"/>
                </a:rPr>
                <a:t>:-)</a:t>
              </a:r>
              <a:endParaRPr lang="en-US" dirty="0">
                <a:gradFill>
                  <a:gsLst>
                    <a:gs pos="0">
                      <a:srgbClr val="FFFFFF"/>
                    </a:gs>
                    <a:gs pos="100000">
                      <a:srgbClr val="FFFFFF"/>
                    </a:gs>
                  </a:gsLst>
                  <a:lin ang="5400000" scaled="0"/>
                </a:gradFill>
              </a:endParaRPr>
            </a:p>
          </p:txBody>
        </p:sp>
      </p:grpSp>
      <p:sp>
        <p:nvSpPr>
          <p:cNvPr id="99" name="Title 1"/>
          <p:cNvSpPr txBox="1">
            <a:spLocks/>
          </p:cNvSpPr>
          <p:nvPr/>
        </p:nvSpPr>
        <p:spPr>
          <a:xfrm>
            <a:off x="916798" y="2007072"/>
            <a:ext cx="1192458" cy="332527"/>
          </a:xfrm>
          <a:prstGeom prst="rect">
            <a:avLst/>
          </a:prstGeom>
        </p:spPr>
        <p:txBody>
          <a:bodyPr vert="horz" wrap="square" lIns="0" tIns="0" rIns="0" bIns="0" rtlCol="0" anchor="t">
            <a:spAutoFit/>
          </a:bodyPr>
          <a:lstStyle>
            <a:defPPr>
              <a:defRPr lang="en-US"/>
            </a:defPPr>
            <a:lvl1pPr algn="r">
              <a:lnSpc>
                <a:spcPct val="90000"/>
              </a:lnSpc>
              <a:spcBef>
                <a:spcPct val="0"/>
              </a:spcBef>
              <a:buNone/>
              <a:tabLst>
                <a:tab pos="1089025" algn="l"/>
              </a:tabLst>
              <a:defRPr sz="3200" b="0" cap="none" spc="-100" baseline="0">
                <a:ln w="3175">
                  <a:noFill/>
                </a:ln>
                <a:effectLst/>
                <a:latin typeface="Segoe UI" pitchFamily="34" charset="0"/>
                <a:ea typeface="Segoe UI" pitchFamily="34" charset="0"/>
                <a:cs typeface="Segoe UI" pitchFamily="34" charset="0"/>
              </a:defRPr>
            </a:lvl1pPr>
          </a:lstStyle>
          <a:p>
            <a:r>
              <a:rPr sz="2401" dirty="0">
                <a:gradFill>
                  <a:gsLst>
                    <a:gs pos="0">
                      <a:schemeClr val="tx1"/>
                    </a:gs>
                    <a:gs pos="100000">
                      <a:schemeClr val="tx1"/>
                    </a:gs>
                  </a:gsLst>
                  <a:lin ang="5400000" scaled="0"/>
                </a:gradFill>
              </a:rPr>
              <a:t>reserved</a:t>
            </a:r>
          </a:p>
        </p:txBody>
      </p:sp>
      <p:sp>
        <p:nvSpPr>
          <p:cNvPr id="3" name="Title 2"/>
          <p:cNvSpPr>
            <a:spLocks noGrp="1"/>
          </p:cNvSpPr>
          <p:nvPr>
            <p:ph type="title"/>
          </p:nvPr>
        </p:nvSpPr>
        <p:spPr>
          <a:xfrm>
            <a:off x="389436" y="1028075"/>
            <a:ext cx="8363938" cy="561069"/>
          </a:xfrm>
        </p:spPr>
        <p:txBody>
          <a:bodyPr>
            <a:normAutofit fontScale="90000"/>
          </a:bodyPr>
          <a:lstStyle/>
          <a:p>
            <a:r>
              <a:rPr lang="en-US" dirty="0">
                <a:gradFill>
                  <a:gsLst>
                    <a:gs pos="0">
                      <a:srgbClr val="FFFFFF"/>
                    </a:gs>
                    <a:gs pos="100000">
                      <a:srgbClr val="FFFFFF"/>
                    </a:gs>
                  </a:gsLst>
                  <a:lin ang="5400000" scaled="0"/>
                </a:gradFill>
              </a:rPr>
              <a:t>web sites </a:t>
            </a:r>
          </a:p>
        </p:txBody>
      </p:sp>
    </p:spTree>
    <p:extLst>
      <p:ext uri="{BB962C8B-B14F-4D97-AF65-F5344CB8AC3E}">
        <p14:creationId xmlns:p14="http://schemas.microsoft.com/office/powerpoint/2010/main" val="1468848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23"/>
                                        </p:tgtEl>
                                      </p:cBhvr>
                                    </p:animEffect>
                                    <p:set>
                                      <p:cBhvr>
                                        <p:cTn id="7" dur="1" fill="hold">
                                          <p:stCondLst>
                                            <p:cond delay="499"/>
                                          </p:stCondLst>
                                        </p:cTn>
                                        <p:tgtEl>
                                          <p:spTgt spid="12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4"/>
                                        </p:tgtEl>
                                      </p:cBhvr>
                                    </p:animEffect>
                                    <p:set>
                                      <p:cBhvr>
                                        <p:cTn id="10" dur="1" fill="hold">
                                          <p:stCondLst>
                                            <p:cond delay="499"/>
                                          </p:stCondLst>
                                        </p:cTn>
                                        <p:tgtEl>
                                          <p:spTgt spid="144"/>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par>
                                <p:cTn id="15" presetID="10" presetClass="entr" presetSubtype="0"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500"/>
                                        <p:tgtEl>
                                          <p:spTgt spid="78"/>
                                        </p:tgtEl>
                                      </p:cBhvr>
                                    </p:animEffect>
                                  </p:childTnLst>
                                </p:cTn>
                              </p:par>
                            </p:childTnLst>
                          </p:cTn>
                        </p:par>
                        <p:par>
                          <p:cTn id="18" fill="hold">
                            <p:stCondLst>
                              <p:cond delay="1000"/>
                            </p:stCondLst>
                            <p:childTnLst>
                              <p:par>
                                <p:cTn id="19" presetID="10" presetClass="entr" presetSubtype="0" fill="hold" nodeType="afterEffect">
                                  <p:stCondLst>
                                    <p:cond delay="75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500"/>
                                        <p:tgtEl>
                                          <p:spTgt spid="63"/>
                                        </p:tgtEl>
                                      </p:cBhvr>
                                    </p:animEffect>
                                  </p:childTnLst>
                                </p:cTn>
                              </p:par>
                              <p:par>
                                <p:cTn id="22" presetID="10" presetClass="entr" presetSubtype="0" fill="hold" nodeType="withEffect">
                                  <p:stCondLst>
                                    <p:cond delay="75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par>
                          <p:cTn id="25" fill="hold">
                            <p:stCondLst>
                              <p:cond delay="2250"/>
                            </p:stCondLst>
                            <p:childTnLst>
                              <p:par>
                                <p:cTn id="26" presetID="10" presetClass="entr" presetSubtype="0" fill="hold" nodeType="afterEffect">
                                  <p:stCondLst>
                                    <p:cond delay="50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par>
                          <p:cTn id="29" fill="hold">
                            <p:stCondLst>
                              <p:cond delay="3250"/>
                            </p:stCondLst>
                            <p:childTnLst>
                              <p:par>
                                <p:cTn id="30" presetID="10" presetClass="entr" presetSubtype="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Effect transition="in" filter="fade">
                                      <p:cBhvr>
                                        <p:cTn id="3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Supported Web Frameworks</a:t>
            </a:r>
            <a:endParaRPr lang="en-US" dirty="0"/>
          </a:p>
        </p:txBody>
      </p:sp>
      <p:grpSp>
        <p:nvGrpSpPr>
          <p:cNvPr id="22" name="Group 21"/>
          <p:cNvGrpSpPr/>
          <p:nvPr/>
        </p:nvGrpSpPr>
        <p:grpSpPr>
          <a:xfrm>
            <a:off x="2661371" y="2783496"/>
            <a:ext cx="1773380" cy="1503815"/>
            <a:chOff x="630873" y="3001265"/>
            <a:chExt cx="2363891" cy="2004564"/>
          </a:xfrm>
        </p:grpSpPr>
        <p:sp>
          <p:nvSpPr>
            <p:cNvPr id="8" name="Rectangle 7"/>
            <p:cNvSpPr/>
            <p:nvPr/>
          </p:nvSpPr>
          <p:spPr bwMode="auto">
            <a:xfrm>
              <a:off x="702946" y="3106738"/>
              <a:ext cx="2219746" cy="150376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b" anchorCtr="0" compatLnSpc="1">
              <a:prstTxWarp prst="textNoShape">
                <a:avLst/>
              </a:prstTxWarp>
            </a:bodyPr>
            <a:lstStyle/>
            <a:p>
              <a:pPr defTabSz="685757" fontAlgn="base">
                <a:spcBef>
                  <a:spcPct val="0"/>
                </a:spcBef>
                <a:spcAft>
                  <a:spcPct val="0"/>
                </a:spcAft>
              </a:pPr>
              <a:endParaRPr lang="en-US" sz="2401" dirty="0">
                <a:gradFill>
                  <a:gsLst>
                    <a:gs pos="0">
                      <a:srgbClr val="FFFFFF"/>
                    </a:gs>
                    <a:gs pos="100000">
                      <a:srgbClr val="FFFFFF"/>
                    </a:gs>
                  </a:gsLst>
                  <a:lin ang="5400000" scaled="0"/>
                </a:gra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5016" y="3300124"/>
              <a:ext cx="1115596" cy="1064584"/>
            </a:xfrm>
            <a:prstGeom prst="rect">
              <a:avLst/>
            </a:prstGeom>
          </p:spPr>
        </p:pic>
        <p:sp>
          <p:nvSpPr>
            <p:cNvPr id="18" name="Freeform 88"/>
            <p:cNvSpPr>
              <a:spLocks noEditPoints="1"/>
            </p:cNvSpPr>
            <p:nvPr/>
          </p:nvSpPr>
          <p:spPr bwMode="black">
            <a:xfrm>
              <a:off x="630873"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defTabSz="555703"/>
              <a:endParaRPr lang="en-US" sz="1350" spc="-92" dirty="0">
                <a:solidFill>
                  <a:srgbClr val="FFFFFF">
                    <a:lumMod val="50000"/>
                  </a:srgbClr>
                </a:solidFill>
                <a:latin typeface="Segoe Light" pitchFamily="34" charset="0"/>
              </a:endParaRPr>
            </a:p>
          </p:txBody>
        </p:sp>
      </p:grpSp>
      <p:grpSp>
        <p:nvGrpSpPr>
          <p:cNvPr id="23" name="Group 22"/>
          <p:cNvGrpSpPr/>
          <p:nvPr/>
        </p:nvGrpSpPr>
        <p:grpSpPr>
          <a:xfrm>
            <a:off x="6919563" y="2772439"/>
            <a:ext cx="1773380" cy="1503815"/>
            <a:chOff x="3466112" y="3001265"/>
            <a:chExt cx="2363891" cy="2004564"/>
          </a:xfrm>
        </p:grpSpPr>
        <p:sp>
          <p:nvSpPr>
            <p:cNvPr id="7" name="Rectangle 6"/>
            <p:cNvSpPr/>
            <p:nvPr/>
          </p:nvSpPr>
          <p:spPr bwMode="auto">
            <a:xfrm>
              <a:off x="3538186" y="3106738"/>
              <a:ext cx="2219746" cy="150376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b" anchorCtr="0" compatLnSpc="1">
              <a:prstTxWarp prst="textNoShape">
                <a:avLst/>
              </a:prstTxWarp>
            </a:bodyPr>
            <a:lstStyle/>
            <a:p>
              <a:pPr defTabSz="685757" fontAlgn="base">
                <a:spcBef>
                  <a:spcPct val="0"/>
                </a:spcBef>
                <a:spcAft>
                  <a:spcPct val="0"/>
                </a:spcAft>
              </a:pPr>
              <a:endParaRPr lang="en-US" sz="2401" dirty="0">
                <a:gradFill>
                  <a:gsLst>
                    <a:gs pos="0">
                      <a:srgbClr val="FFFFFF"/>
                    </a:gs>
                    <a:gs pos="100000">
                      <a:srgbClr val="FFFFFF"/>
                    </a:gs>
                  </a:gsLst>
                  <a:lin ang="5400000" scaled="0"/>
                </a:gra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236" y="3626231"/>
              <a:ext cx="1730250" cy="412370"/>
            </a:xfrm>
            <a:prstGeom prst="rect">
              <a:avLst/>
            </a:prstGeom>
          </p:spPr>
        </p:pic>
        <p:sp>
          <p:nvSpPr>
            <p:cNvPr id="19" name="Freeform 88"/>
            <p:cNvSpPr>
              <a:spLocks noEditPoints="1"/>
            </p:cNvSpPr>
            <p:nvPr/>
          </p:nvSpPr>
          <p:spPr bwMode="black">
            <a:xfrm>
              <a:off x="3466112"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defTabSz="555703"/>
              <a:endParaRPr lang="en-US" sz="1350" spc="-92" dirty="0">
                <a:solidFill>
                  <a:srgbClr val="FFFFFF">
                    <a:lumMod val="50000"/>
                  </a:srgbClr>
                </a:solidFill>
                <a:latin typeface="Segoe Light" pitchFamily="34" charset="0"/>
              </a:endParaRPr>
            </a:p>
          </p:txBody>
        </p:sp>
      </p:grpSp>
      <p:grpSp>
        <p:nvGrpSpPr>
          <p:cNvPr id="24" name="Group 23"/>
          <p:cNvGrpSpPr/>
          <p:nvPr/>
        </p:nvGrpSpPr>
        <p:grpSpPr>
          <a:xfrm>
            <a:off x="4792495" y="2783496"/>
            <a:ext cx="1773380" cy="1503815"/>
            <a:chOff x="6301352" y="3001265"/>
            <a:chExt cx="2363891" cy="2004564"/>
          </a:xfrm>
        </p:grpSpPr>
        <p:sp>
          <p:nvSpPr>
            <p:cNvPr id="5" name="Rectangle 4"/>
            <p:cNvSpPr/>
            <p:nvPr/>
          </p:nvSpPr>
          <p:spPr bwMode="auto">
            <a:xfrm>
              <a:off x="6373426" y="3106738"/>
              <a:ext cx="2219746" cy="150376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b" anchorCtr="0" compatLnSpc="1">
              <a:prstTxWarp prst="textNoShape">
                <a:avLst/>
              </a:prstTxWarp>
            </a:bodyPr>
            <a:lstStyle/>
            <a:p>
              <a:pPr defTabSz="685757" fontAlgn="base">
                <a:spcBef>
                  <a:spcPct val="0"/>
                </a:spcBef>
                <a:spcAft>
                  <a:spcPct val="0"/>
                </a:spcAft>
              </a:pPr>
              <a:endParaRPr lang="en-US" sz="2401" dirty="0">
                <a:gradFill>
                  <a:gsLst>
                    <a:gs pos="0">
                      <a:srgbClr val="FFFFFF"/>
                    </a:gs>
                    <a:gs pos="100000">
                      <a:srgbClr val="FFFFFF"/>
                    </a:gs>
                  </a:gsLst>
                  <a:lin ang="5400000" scaled="0"/>
                </a:gra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900" y="3500034"/>
              <a:ext cx="1362798" cy="717170"/>
            </a:xfrm>
            <a:prstGeom prst="rect">
              <a:avLst/>
            </a:prstGeom>
          </p:spPr>
        </p:pic>
        <p:sp>
          <p:nvSpPr>
            <p:cNvPr id="20" name="Freeform 88"/>
            <p:cNvSpPr>
              <a:spLocks noEditPoints="1"/>
            </p:cNvSpPr>
            <p:nvPr/>
          </p:nvSpPr>
          <p:spPr bwMode="black">
            <a:xfrm>
              <a:off x="6301352"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defTabSz="555703"/>
              <a:endParaRPr lang="en-US" sz="1350" spc="-92" dirty="0">
                <a:solidFill>
                  <a:srgbClr val="FFFFFF">
                    <a:lumMod val="50000"/>
                  </a:srgbClr>
                </a:solidFill>
                <a:latin typeface="Segoe Light" pitchFamily="34" charset="0"/>
              </a:endParaRPr>
            </a:p>
          </p:txBody>
        </p:sp>
      </p:grpSp>
      <p:grpSp>
        <p:nvGrpSpPr>
          <p:cNvPr id="25" name="Group 24"/>
          <p:cNvGrpSpPr/>
          <p:nvPr/>
        </p:nvGrpSpPr>
        <p:grpSpPr>
          <a:xfrm>
            <a:off x="454769" y="2783496"/>
            <a:ext cx="1773380" cy="1503815"/>
            <a:chOff x="9136594" y="3001265"/>
            <a:chExt cx="2363891" cy="2004564"/>
          </a:xfrm>
        </p:grpSpPr>
        <p:sp>
          <p:nvSpPr>
            <p:cNvPr id="6" name="Rectangle 5"/>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b" anchorCtr="0" compatLnSpc="1">
              <a:prstTxWarp prst="textNoShape">
                <a:avLst/>
              </a:prstTxWarp>
            </a:bodyPr>
            <a:lstStyle/>
            <a:p>
              <a:pPr algn="r" defTabSz="685757" fontAlgn="base">
                <a:spcBef>
                  <a:spcPct val="0"/>
                </a:spcBef>
                <a:spcAft>
                  <a:spcPct val="0"/>
                </a:spcAft>
              </a:pPr>
              <a:endParaRPr lang="en-US" sz="1350" dirty="0">
                <a:gradFill>
                  <a:gsLst>
                    <a:gs pos="0">
                      <a:srgbClr val="FFFFFF"/>
                    </a:gs>
                    <a:gs pos="100000">
                      <a:srgbClr val="FFFFFF"/>
                    </a:gs>
                  </a:gsLst>
                  <a:lin ang="5400000" scaled="0"/>
                </a:gradFill>
              </a:endParaRPr>
            </a:p>
          </p:txBody>
        </p:sp>
        <p:sp>
          <p:nvSpPr>
            <p:cNvPr id="21"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algn="r" defTabSz="555703"/>
              <a:endParaRPr lang="en-US" sz="1350" spc="-92" dirty="0">
                <a:solidFill>
                  <a:srgbClr val="FFFFFF">
                    <a:lumMod val="50000"/>
                  </a:srgbClr>
                </a:solidFill>
                <a:latin typeface="Segoe Light" pitchFamily="34" charset="0"/>
              </a:endParaRPr>
            </a:p>
          </p:txBody>
        </p:sp>
      </p:grpSp>
      <p:pic>
        <p:nvPicPr>
          <p:cNvPr id="9218" name="Picture 2" descr="http://www.webwiz.co.uk/kb/asp-tutorials/images/classic-as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868" y="3223029"/>
            <a:ext cx="1000386" cy="407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65875" y="4883659"/>
            <a:ext cx="2234458" cy="276999"/>
          </a:xfrm>
          <a:prstGeom prst="rect">
            <a:avLst/>
          </a:prstGeom>
          <a:noFill/>
        </p:spPr>
        <p:txBody>
          <a:bodyPr wrap="none" lIns="0" tIns="0" rIns="0" bIns="0" rtlCol="0">
            <a:spAutoFit/>
          </a:bodyPr>
          <a:lstStyle/>
          <a:p>
            <a:r>
              <a:rPr lang="en-US" spc="-53" dirty="0">
                <a:gradFill>
                  <a:gsLst>
                    <a:gs pos="2917">
                      <a:schemeClr val="tx1"/>
                    </a:gs>
                    <a:gs pos="30000">
                      <a:schemeClr val="tx1"/>
                    </a:gs>
                  </a:gsLst>
                  <a:lin ang="5400000" scaled="0"/>
                </a:gradFill>
              </a:rPr>
              <a:t>Bring your own runtime…</a:t>
            </a:r>
          </a:p>
        </p:txBody>
      </p:sp>
    </p:spTree>
    <p:extLst>
      <p:ext uri="{BB962C8B-B14F-4D97-AF65-F5344CB8AC3E}">
        <p14:creationId xmlns:p14="http://schemas.microsoft.com/office/powerpoint/2010/main" val="389450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Supported Publishing Methods</a:t>
            </a:r>
            <a:endParaRPr lang="en-US" dirty="0"/>
          </a:p>
        </p:txBody>
      </p:sp>
      <p:grpSp>
        <p:nvGrpSpPr>
          <p:cNvPr id="9" name="Group 8"/>
          <p:cNvGrpSpPr/>
          <p:nvPr/>
        </p:nvGrpSpPr>
        <p:grpSpPr>
          <a:xfrm>
            <a:off x="497069" y="2954990"/>
            <a:ext cx="1773380" cy="1503815"/>
            <a:chOff x="9136594" y="3001265"/>
            <a:chExt cx="2363891" cy="2004564"/>
          </a:xfrm>
        </p:grpSpPr>
        <p:sp>
          <p:nvSpPr>
            <p:cNvPr id="10" name="Rectangle 9"/>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ctr" anchorCtr="0" compatLnSpc="1">
              <a:prstTxWarp prst="textNoShape">
                <a:avLst/>
              </a:prstTxWarp>
            </a:bodyPr>
            <a:lstStyle/>
            <a:p>
              <a:pPr algn="ctr" defTabSz="685757" fontAlgn="base">
                <a:spcBef>
                  <a:spcPct val="0"/>
                </a:spcBef>
                <a:spcAft>
                  <a:spcPct val="0"/>
                </a:spcAft>
              </a:pPr>
              <a:r>
                <a:rPr lang="en-US" sz="2401" b="1" dirty="0">
                  <a:gradFill>
                    <a:gsLst>
                      <a:gs pos="0">
                        <a:srgbClr val="FFFFFF"/>
                      </a:gs>
                      <a:gs pos="100000">
                        <a:srgbClr val="FFFFFF"/>
                      </a:gs>
                    </a:gsLst>
                    <a:lin ang="5400000" scaled="0"/>
                  </a:gradFill>
                </a:rPr>
                <a:t>FTP://</a:t>
              </a:r>
            </a:p>
          </p:txBody>
        </p:sp>
        <p:sp>
          <p:nvSpPr>
            <p:cNvPr id="11"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algn="r" defTabSz="555703"/>
              <a:endParaRPr lang="en-US" sz="1350" spc="-92" dirty="0">
                <a:solidFill>
                  <a:srgbClr val="FFFFFF">
                    <a:lumMod val="50000"/>
                  </a:srgbClr>
                </a:solidFill>
                <a:latin typeface="Segoe Light" pitchFamily="34" charset="0"/>
              </a:endParaRPr>
            </a:p>
          </p:txBody>
        </p:sp>
      </p:grpSp>
      <p:grpSp>
        <p:nvGrpSpPr>
          <p:cNvPr id="12" name="Group 11"/>
          <p:cNvGrpSpPr/>
          <p:nvPr/>
        </p:nvGrpSpPr>
        <p:grpSpPr>
          <a:xfrm>
            <a:off x="2622563" y="2954990"/>
            <a:ext cx="1773380" cy="1503815"/>
            <a:chOff x="9136594" y="3001265"/>
            <a:chExt cx="2363891" cy="2004564"/>
          </a:xfrm>
        </p:grpSpPr>
        <p:sp>
          <p:nvSpPr>
            <p:cNvPr id="13" name="Rectangle 12"/>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ctr" anchorCtr="0" compatLnSpc="1">
              <a:prstTxWarp prst="textNoShape">
                <a:avLst/>
              </a:prstTxWarp>
            </a:bodyPr>
            <a:lstStyle/>
            <a:p>
              <a:pPr algn="ctr" defTabSz="685757" fontAlgn="base">
                <a:spcBef>
                  <a:spcPct val="0"/>
                </a:spcBef>
                <a:spcAft>
                  <a:spcPct val="0"/>
                </a:spcAft>
              </a:pPr>
              <a:r>
                <a:rPr lang="en-US" sz="2401" b="1" dirty="0">
                  <a:gradFill>
                    <a:gsLst>
                      <a:gs pos="0">
                        <a:srgbClr val="FFFFFF"/>
                      </a:gs>
                      <a:gs pos="100000">
                        <a:srgbClr val="FFFFFF"/>
                      </a:gs>
                    </a:gsLst>
                    <a:lin ang="5400000" scaled="0"/>
                  </a:gradFill>
                </a:rPr>
                <a:t>TFS</a:t>
              </a:r>
            </a:p>
          </p:txBody>
        </p:sp>
        <p:sp>
          <p:nvSpPr>
            <p:cNvPr id="14"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algn="r" defTabSz="555703"/>
              <a:endParaRPr lang="en-US" sz="1350" spc="-92" dirty="0">
                <a:solidFill>
                  <a:srgbClr val="FFFFFF">
                    <a:lumMod val="50000"/>
                  </a:srgbClr>
                </a:solidFill>
                <a:latin typeface="Segoe Light" pitchFamily="34" charset="0"/>
              </a:endParaRPr>
            </a:p>
          </p:txBody>
        </p:sp>
      </p:grpSp>
      <p:grpSp>
        <p:nvGrpSpPr>
          <p:cNvPr id="15" name="Group 14"/>
          <p:cNvGrpSpPr/>
          <p:nvPr/>
        </p:nvGrpSpPr>
        <p:grpSpPr>
          <a:xfrm>
            <a:off x="4748057" y="2954990"/>
            <a:ext cx="1773380" cy="1503815"/>
            <a:chOff x="9136594" y="3001265"/>
            <a:chExt cx="2363891" cy="2004564"/>
          </a:xfrm>
        </p:grpSpPr>
        <p:sp>
          <p:nvSpPr>
            <p:cNvPr id="16" name="Rectangle 15"/>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ctr" anchorCtr="0" compatLnSpc="1">
              <a:prstTxWarp prst="textNoShape">
                <a:avLst/>
              </a:prstTxWarp>
            </a:bodyPr>
            <a:lstStyle/>
            <a:p>
              <a:pPr algn="ctr" defTabSz="685757" fontAlgn="base">
                <a:spcBef>
                  <a:spcPct val="0"/>
                </a:spcBef>
                <a:spcAft>
                  <a:spcPct val="0"/>
                </a:spcAft>
              </a:pPr>
              <a:r>
                <a:rPr lang="en-US" sz="2101" b="1" cap="small" dirty="0">
                  <a:gradFill>
                    <a:gsLst>
                      <a:gs pos="0">
                        <a:srgbClr val="FFFFFF"/>
                      </a:gs>
                      <a:gs pos="100000">
                        <a:srgbClr val="FFFFFF"/>
                      </a:gs>
                    </a:gsLst>
                    <a:lin ang="5400000" scaled="0"/>
                  </a:gradFill>
                </a:rPr>
                <a:t>WebDeploy</a:t>
              </a:r>
            </a:p>
          </p:txBody>
        </p:sp>
        <p:sp>
          <p:nvSpPr>
            <p:cNvPr id="17"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algn="r" defTabSz="555703"/>
              <a:endParaRPr lang="en-US" sz="1350" spc="-92" dirty="0">
                <a:solidFill>
                  <a:srgbClr val="FFFFFF">
                    <a:lumMod val="50000"/>
                  </a:srgbClr>
                </a:solidFill>
                <a:latin typeface="Segoe Light" pitchFamily="34" charset="0"/>
              </a:endParaRPr>
            </a:p>
          </p:txBody>
        </p:sp>
      </p:grpSp>
      <p:grpSp>
        <p:nvGrpSpPr>
          <p:cNvPr id="18" name="Group 17"/>
          <p:cNvGrpSpPr/>
          <p:nvPr/>
        </p:nvGrpSpPr>
        <p:grpSpPr>
          <a:xfrm>
            <a:off x="6873552" y="2954990"/>
            <a:ext cx="1773380" cy="1503815"/>
            <a:chOff x="9136594" y="3001265"/>
            <a:chExt cx="2363891" cy="2004564"/>
          </a:xfrm>
        </p:grpSpPr>
        <p:sp>
          <p:nvSpPr>
            <p:cNvPr id="19" name="Rectangle 18"/>
            <p:cNvSpPr/>
            <p:nvPr/>
          </p:nvSpPr>
          <p:spPr bwMode="auto">
            <a:xfrm>
              <a:off x="9208667" y="3106738"/>
              <a:ext cx="2219746" cy="1503763"/>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37196" tIns="68598" rIns="68595" bIns="68598" numCol="1" rtlCol="0" anchor="b" anchorCtr="0" compatLnSpc="1">
              <a:prstTxWarp prst="textNoShape">
                <a:avLst/>
              </a:prstTxWarp>
            </a:bodyPr>
            <a:lstStyle/>
            <a:p>
              <a:pPr algn="r" defTabSz="685757" fontAlgn="base">
                <a:spcBef>
                  <a:spcPct val="0"/>
                </a:spcBef>
                <a:spcAft>
                  <a:spcPct val="0"/>
                </a:spcAft>
              </a:pPr>
              <a:endParaRPr lang="en-US" sz="1350" dirty="0">
                <a:gradFill>
                  <a:gsLst>
                    <a:gs pos="0">
                      <a:srgbClr val="FFFFFF"/>
                    </a:gs>
                    <a:gs pos="100000">
                      <a:srgbClr val="FFFFFF"/>
                    </a:gs>
                  </a:gsLst>
                  <a:lin ang="5400000" scaled="0"/>
                </a:gradFill>
              </a:endParaRPr>
            </a:p>
          </p:txBody>
        </p:sp>
        <p:sp>
          <p:nvSpPr>
            <p:cNvPr id="20" name="Freeform 88"/>
            <p:cNvSpPr>
              <a:spLocks noEditPoints="1"/>
            </p:cNvSpPr>
            <p:nvPr/>
          </p:nvSpPr>
          <p:spPr bwMode="black">
            <a:xfrm>
              <a:off x="9136594" y="3001265"/>
              <a:ext cx="2363891" cy="200456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68595" tIns="34297" rIns="68595" bIns="34297" numCol="1" rtlCol="0" anchor="ctr" anchorCtr="0" compatLnSpc="1">
              <a:prstTxWarp prst="textNoShape">
                <a:avLst/>
              </a:prstTxWarp>
            </a:bodyPr>
            <a:lstStyle/>
            <a:p>
              <a:pPr algn="r" defTabSz="555703"/>
              <a:endParaRPr lang="en-US" sz="1350" spc="-92" dirty="0">
                <a:solidFill>
                  <a:srgbClr val="FFFFFF">
                    <a:lumMod val="50000"/>
                  </a:srgbClr>
                </a:solidFill>
                <a:latin typeface="Segoe Light" pitchFamily="34" charset="0"/>
              </a:endParaRP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9391" y="3357077"/>
            <a:ext cx="1165416" cy="486657"/>
          </a:xfrm>
          <a:prstGeom prst="rect">
            <a:avLst/>
          </a:prstGeom>
        </p:spPr>
      </p:pic>
    </p:spTree>
    <p:extLst>
      <p:ext uri="{BB962C8B-B14F-4D97-AF65-F5344CB8AC3E}">
        <p14:creationId xmlns:p14="http://schemas.microsoft.com/office/powerpoint/2010/main" val="2760403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3"/>
          <p:cNvSpPr txBox="1">
            <a:spLocks/>
          </p:cNvSpPr>
          <p:nvPr/>
        </p:nvSpPr>
        <p:spPr>
          <a:xfrm rot="16200000">
            <a:off x="4859749" y="2936940"/>
            <a:ext cx="4392065" cy="997517"/>
          </a:xfrm>
          <a:prstGeom prst="rect">
            <a:avLst/>
          </a:prstGeom>
        </p:spPr>
        <p:txBody>
          <a:bodyPr vert="horz" wrap="square" lIns="0" tIns="0" rIns="0" bIns="0" rtlCol="0" anchor="ctr">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lgn="ctr"/>
            <a:r>
              <a:rPr lang="en-US" sz="7202" dirty="0">
                <a:gradFill>
                  <a:gsLst>
                    <a:gs pos="0">
                      <a:schemeClr val="tx1"/>
                    </a:gs>
                    <a:gs pos="100000">
                      <a:schemeClr val="tx1"/>
                    </a:gs>
                  </a:gsLst>
                  <a:lin ang="5400000" scaled="0"/>
                </a:gradFill>
              </a:rPr>
              <a:t>partners</a:t>
            </a:r>
          </a:p>
        </p:txBody>
      </p:sp>
      <p:sp>
        <p:nvSpPr>
          <p:cNvPr id="5" name="Rectangle 4"/>
          <p:cNvSpPr/>
          <p:nvPr/>
        </p:nvSpPr>
        <p:spPr bwMode="auto">
          <a:xfrm>
            <a:off x="-8666" y="1310826"/>
            <a:ext cx="6141738" cy="4325760"/>
          </a:xfrm>
          <a:prstGeom prst="rect">
            <a:avLst/>
          </a:prstGeom>
          <a:solidFill>
            <a:schemeClr val="bg1"/>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11587" tIns="34297" rIns="68595" bIns="34297" numCol="1" rtlCol="0" anchor="ctr" anchorCtr="0" compatLnSpc="1">
            <a:prstTxWarp prst="textNoShape">
              <a:avLst/>
            </a:prstTxWarp>
          </a:bodyPr>
          <a:lstStyle/>
          <a:p>
            <a:pPr defTabSz="685757" fontAlgn="base">
              <a:spcBef>
                <a:spcPct val="0"/>
              </a:spcBef>
              <a:spcAft>
                <a:spcPct val="0"/>
              </a:spcAft>
            </a:pPr>
            <a:endParaRPr lang="en-US" sz="3601" dirty="0">
              <a:gradFill>
                <a:gsLst>
                  <a:gs pos="0">
                    <a:srgbClr val="FFFFFF"/>
                  </a:gs>
                  <a:gs pos="100000">
                    <a:srgbClr val="FFFFFF"/>
                  </a:gs>
                </a:gsLst>
                <a:lin ang="5400000" scaled="0"/>
              </a:gradFill>
            </a:endParaRPr>
          </a:p>
        </p:txBody>
      </p:sp>
      <p:grpSp>
        <p:nvGrpSpPr>
          <p:cNvPr id="13" name="Group 12"/>
          <p:cNvGrpSpPr/>
          <p:nvPr/>
        </p:nvGrpSpPr>
        <p:grpSpPr>
          <a:xfrm>
            <a:off x="204771" y="1345095"/>
            <a:ext cx="5862874" cy="4277616"/>
            <a:chOff x="245660" y="651183"/>
            <a:chExt cx="4872250" cy="5702003"/>
          </a:xfrm>
        </p:grpSpPr>
        <p:cxnSp>
          <p:nvCxnSpPr>
            <p:cNvPr id="19" name="Straight Connector 18"/>
            <p:cNvCxnSpPr/>
            <p:nvPr/>
          </p:nvCxnSpPr>
          <p:spPr>
            <a:xfrm>
              <a:off x="245660" y="2033556"/>
              <a:ext cx="487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45660" y="3443864"/>
              <a:ext cx="487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31891" y="651183"/>
              <a:ext cx="0" cy="5702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45660" y="4854172"/>
              <a:ext cx="48722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bwMode="auto">
          <a:xfrm>
            <a:off x="1" y="5567259"/>
            <a:ext cx="6140841" cy="96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b" anchorCtr="0" compatLnSpc="1">
            <a:prstTxWarp prst="textNoShape">
              <a:avLst/>
            </a:prstTxWarp>
          </a:bodyPr>
          <a:lstStyle/>
          <a:p>
            <a:pPr defTabSz="685757" fontAlgn="base">
              <a:spcBef>
                <a:spcPct val="0"/>
              </a:spcBef>
              <a:spcAft>
                <a:spcPct val="0"/>
              </a:spcAft>
            </a:pPr>
            <a:endParaRPr lang="en-US" sz="1350" dirty="0">
              <a:gradFill>
                <a:gsLst>
                  <a:gs pos="0">
                    <a:srgbClr val="FFFFFF"/>
                  </a:gs>
                  <a:gs pos="100000">
                    <a:srgbClr val="FFFFFF"/>
                  </a:gs>
                </a:gsLst>
                <a:lin ang="5400000" scaled="0"/>
              </a:gradFill>
            </a:endParaRPr>
          </a:p>
        </p:txBody>
      </p:sp>
      <p:sp>
        <p:nvSpPr>
          <p:cNvPr id="35" name="Rectangle 34"/>
          <p:cNvSpPr/>
          <p:nvPr/>
        </p:nvSpPr>
        <p:spPr bwMode="auto">
          <a:xfrm>
            <a:off x="1" y="1239666"/>
            <a:ext cx="6140841" cy="9628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b" anchorCtr="0" compatLnSpc="1">
            <a:prstTxWarp prst="textNoShape">
              <a:avLst/>
            </a:prstTxWarp>
          </a:bodyPr>
          <a:lstStyle/>
          <a:p>
            <a:pPr defTabSz="685757" fontAlgn="base">
              <a:spcBef>
                <a:spcPct val="0"/>
              </a:spcBef>
              <a:spcAft>
                <a:spcPct val="0"/>
              </a:spcAft>
            </a:pPr>
            <a:endParaRPr lang="en-US" sz="1350" dirty="0">
              <a:gradFill>
                <a:gsLst>
                  <a:gs pos="0">
                    <a:srgbClr val="FFFFFF"/>
                  </a:gs>
                  <a:gs pos="100000">
                    <a:srgbClr val="FFFFFF"/>
                  </a:gs>
                </a:gsLst>
                <a:lin ang="5400000" scaled="0"/>
              </a:gradFill>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384" y="4874992"/>
            <a:ext cx="1486622" cy="276509"/>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396" y="4886835"/>
            <a:ext cx="1396176" cy="25282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728" y="1675615"/>
            <a:ext cx="1320281" cy="402755"/>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868" y="3796530"/>
            <a:ext cx="1232336" cy="339955"/>
          </a:xfrm>
          <a:prstGeom prst="rect">
            <a:avLst/>
          </a:prstGeom>
        </p:spPr>
      </p:pic>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53442" y="1674302"/>
            <a:ext cx="1268365" cy="405962"/>
          </a:xfrm>
          <a:prstGeom prst="rect">
            <a:avLst/>
          </a:prstGeom>
        </p:spPr>
      </p:pic>
      <p:pic>
        <p:nvPicPr>
          <p:cNvPr id="26" name="Picture 4" descr="http://cdn.butyoureagirl.netdna-cdn.com/wp-content/uploads/2012/03/sendgrid-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531" y="2743041"/>
            <a:ext cx="1278677" cy="3722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yourlogocollection.com/wp-content/uploads/2011/12/wordpress_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13344" y="2671049"/>
            <a:ext cx="1548558" cy="516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ebmasterformat.com/sites/default/files/DotNetNuke-Logo.gif">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90402" y="1613363"/>
            <a:ext cx="1935035" cy="527258"/>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Connector 27"/>
          <p:cNvCxnSpPr/>
          <p:nvPr/>
        </p:nvCxnSpPr>
        <p:spPr>
          <a:xfrm>
            <a:off x="3982211" y="1345095"/>
            <a:ext cx="0" cy="4222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descr="http://www.thelostagency.com/wp-content/uploads/2011/09/umbraco_logo.pn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4214" y="2654572"/>
            <a:ext cx="1647410" cy="5326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nazmarketing.co.uk/logo_joomla.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71117" y="3622817"/>
            <a:ext cx="1833012" cy="68737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blog.websitetemplates.bz/wp-content/uploads/2011/05/Drupal_logo1.jpg">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180235" y="3672706"/>
            <a:ext cx="1761129" cy="6046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upload.wikimedia.org/wikipedia/en/a/a0/Mojoportal-logo-med.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64717" y="4823887"/>
            <a:ext cx="1786403" cy="378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Web Sites</a:t>
            </a:r>
            <a:endParaRPr lang="en-US" dirty="0"/>
          </a:p>
        </p:txBody>
      </p:sp>
      <p:sp>
        <p:nvSpPr>
          <p:cNvPr id="24" name="Rectangle 23"/>
          <p:cNvSpPr/>
          <p:nvPr/>
        </p:nvSpPr>
        <p:spPr bwMode="auto">
          <a:xfrm>
            <a:off x="6230784" y="4037591"/>
            <a:ext cx="2253688" cy="237199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t" anchorCtr="0" compatLnSpc="1">
            <a:prstTxWarp prst="textNoShape">
              <a:avLst/>
            </a:prstTxWarp>
          </a:bodyPr>
          <a:lstStyle/>
          <a:p>
            <a:pPr marL="128622" indent="-128622">
              <a:spcBef>
                <a:spcPct val="20000"/>
              </a:spcBef>
              <a:spcAft>
                <a:spcPts val="600"/>
              </a:spcAft>
              <a:buSzPct val="80000"/>
              <a:buFont typeface="Arial" pitchFamily="34" charset="0"/>
              <a:buChar char="•"/>
              <a:defRPr/>
            </a:pPr>
            <a:endParaRPr lang="en-US" sz="900" dirty="0">
              <a:solidFill>
                <a:schemeClr val="tx2">
                  <a:alpha val="99000"/>
                </a:schemeClr>
              </a:solidFill>
            </a:endParaRPr>
          </a:p>
        </p:txBody>
      </p:sp>
      <p:grpSp>
        <p:nvGrpSpPr>
          <p:cNvPr id="4" name="Group 3"/>
          <p:cNvGrpSpPr/>
          <p:nvPr/>
        </p:nvGrpSpPr>
        <p:grpSpPr>
          <a:xfrm>
            <a:off x="3257264" y="1898231"/>
            <a:ext cx="2609717" cy="2609717"/>
            <a:chOff x="4734845" y="2261850"/>
            <a:chExt cx="2743200" cy="2743200"/>
          </a:xfrm>
        </p:grpSpPr>
        <p:sp>
          <p:nvSpPr>
            <p:cNvPr id="12" name="Rectangle 11"/>
            <p:cNvSpPr/>
            <p:nvPr/>
          </p:nvSpPr>
          <p:spPr bwMode="auto">
            <a:xfrm>
              <a:off x="4734845" y="2261850"/>
              <a:ext cx="2743200" cy="27432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bg1"/>
                    </a:gs>
                    <a:gs pos="100000">
                      <a:schemeClr val="bg1"/>
                    </a:gs>
                  </a:gsLst>
                  <a:lin ang="16200000" scaled="0"/>
                </a:gradFill>
              </a:endParaRPr>
            </a:p>
          </p:txBody>
        </p:sp>
        <p:sp>
          <p:nvSpPr>
            <p:cNvPr id="18" name="Rectangle 17"/>
            <p:cNvSpPr/>
            <p:nvPr/>
          </p:nvSpPr>
          <p:spPr>
            <a:xfrm>
              <a:off x="4734845" y="4515703"/>
              <a:ext cx="2743200" cy="385931"/>
            </a:xfrm>
            <a:prstGeom prst="rect">
              <a:avLst/>
            </a:prstGeom>
          </p:spPr>
          <p:txBody>
            <a:bodyPr wrap="square" lIns="68598" anchor="b" anchorCtr="0">
              <a:spAutoFit/>
            </a:bodyPr>
            <a:lstStyle/>
            <a:p>
              <a:pPr algn="ctr" defTabSz="685954">
                <a:lnSpc>
                  <a:spcPct val="85000"/>
                </a:lnSpc>
                <a:defRPr/>
              </a:pPr>
              <a:r>
                <a:rPr lang="en-US" sz="2101" kern="0" spc="-53" dirty="0">
                  <a:gradFill>
                    <a:gsLst>
                      <a:gs pos="0">
                        <a:schemeClr val="bg1"/>
                      </a:gs>
                      <a:gs pos="100000">
                        <a:schemeClr val="bg1"/>
                      </a:gs>
                    </a:gsLst>
                    <a:lin ang="16200000" scaled="0"/>
                  </a:gradFill>
                  <a:ea typeface="Segoe UI" pitchFamily="34" charset="0"/>
                  <a:cs typeface="Segoe UI" pitchFamily="34" charset="0"/>
                </a:rPr>
                <a:t>code smart</a:t>
              </a:r>
            </a:p>
          </p:txBody>
        </p:sp>
        <p:pic>
          <p:nvPicPr>
            <p:cNvPr id="2050" name="Picture 2" descr="C:\Users\Jonahs\Dropbox\Critical Resources\Helveticons Basic\Png\512x512\Lightbulb 512x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5248" y="2536586"/>
              <a:ext cx="1742394" cy="1742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6000678" y="1898231"/>
            <a:ext cx="2609717" cy="2609717"/>
            <a:chOff x="8380580" y="2261850"/>
            <a:chExt cx="2743200" cy="2743200"/>
          </a:xfrm>
        </p:grpSpPr>
        <p:sp>
          <p:nvSpPr>
            <p:cNvPr id="13" name="Rectangle 12"/>
            <p:cNvSpPr/>
            <p:nvPr/>
          </p:nvSpPr>
          <p:spPr bwMode="auto">
            <a:xfrm>
              <a:off x="8380580" y="2261850"/>
              <a:ext cx="2743200"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bg1"/>
                    </a:gs>
                    <a:gs pos="100000">
                      <a:schemeClr val="bg1"/>
                    </a:gs>
                  </a:gsLst>
                  <a:lin ang="16200000" scaled="0"/>
                </a:gradFill>
              </a:endParaRPr>
            </a:p>
          </p:txBody>
        </p:sp>
        <p:sp>
          <p:nvSpPr>
            <p:cNvPr id="19" name="Rectangle 18"/>
            <p:cNvSpPr/>
            <p:nvPr/>
          </p:nvSpPr>
          <p:spPr>
            <a:xfrm>
              <a:off x="8380580" y="4515703"/>
              <a:ext cx="2743200" cy="385931"/>
            </a:xfrm>
            <a:prstGeom prst="rect">
              <a:avLst/>
            </a:prstGeom>
          </p:spPr>
          <p:txBody>
            <a:bodyPr wrap="square" lIns="68598" anchor="b" anchorCtr="0">
              <a:spAutoFit/>
            </a:bodyPr>
            <a:lstStyle/>
            <a:p>
              <a:pPr algn="ctr" defTabSz="685954">
                <a:lnSpc>
                  <a:spcPct val="85000"/>
                </a:lnSpc>
                <a:defRPr/>
              </a:pPr>
              <a:r>
                <a:rPr lang="en-US" sz="2101" kern="0" spc="-53" dirty="0">
                  <a:gradFill>
                    <a:gsLst>
                      <a:gs pos="0">
                        <a:schemeClr val="bg1"/>
                      </a:gs>
                      <a:gs pos="100000">
                        <a:schemeClr val="bg1"/>
                      </a:gs>
                    </a:gsLst>
                    <a:lin ang="16200000" scaled="0"/>
                  </a:gradFill>
                  <a:ea typeface="Segoe UI" pitchFamily="34" charset="0"/>
                  <a:cs typeface="Segoe UI" pitchFamily="34" charset="0"/>
                </a:rPr>
                <a:t>go live</a:t>
              </a:r>
            </a:p>
          </p:txBody>
        </p:sp>
        <p:pic>
          <p:nvPicPr>
            <p:cNvPr id="2051" name="Picture 3" descr="C:\Users\Jonahs\Dropbox\Critical Resources\Helveticons Basic\Png\512x512\Radio 512x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80983" y="2668151"/>
              <a:ext cx="1742394" cy="17423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512761" y="1898231"/>
            <a:ext cx="2609717" cy="2609717"/>
            <a:chOff x="1077078" y="2261850"/>
            <a:chExt cx="2743200" cy="2743200"/>
          </a:xfrm>
        </p:grpSpPr>
        <p:sp>
          <p:nvSpPr>
            <p:cNvPr id="11" name="Rectangle 10"/>
            <p:cNvSpPr/>
            <p:nvPr/>
          </p:nvSpPr>
          <p:spPr bwMode="auto">
            <a:xfrm>
              <a:off x="1077078" y="2261850"/>
              <a:ext cx="2743200" cy="2743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chemeClr val="bg1"/>
                    </a:gs>
                    <a:gs pos="100000">
                      <a:schemeClr val="bg1"/>
                    </a:gs>
                  </a:gsLst>
                  <a:lin ang="16200000" scaled="0"/>
                </a:gradFill>
              </a:endParaRPr>
            </a:p>
          </p:txBody>
        </p:sp>
        <p:sp>
          <p:nvSpPr>
            <p:cNvPr id="17" name="Rectangle 16"/>
            <p:cNvSpPr/>
            <p:nvPr/>
          </p:nvSpPr>
          <p:spPr>
            <a:xfrm>
              <a:off x="1077078" y="4515703"/>
              <a:ext cx="2743200" cy="385931"/>
            </a:xfrm>
            <a:prstGeom prst="rect">
              <a:avLst/>
            </a:prstGeom>
          </p:spPr>
          <p:txBody>
            <a:bodyPr wrap="square" lIns="68598" anchor="b" anchorCtr="0">
              <a:spAutoFit/>
            </a:bodyPr>
            <a:lstStyle/>
            <a:p>
              <a:pPr algn="ctr" defTabSz="685954">
                <a:lnSpc>
                  <a:spcPct val="85000"/>
                </a:lnSpc>
                <a:defRPr/>
              </a:pPr>
              <a:r>
                <a:rPr lang="en-US" sz="2101" kern="0" spc="-53" dirty="0">
                  <a:gradFill>
                    <a:gsLst>
                      <a:gs pos="0">
                        <a:schemeClr val="bg1"/>
                      </a:gs>
                      <a:gs pos="100000">
                        <a:schemeClr val="bg1"/>
                      </a:gs>
                    </a:gsLst>
                    <a:lin ang="16200000" scaled="0"/>
                  </a:gradFill>
                  <a:ea typeface="Segoe UI" pitchFamily="34" charset="0"/>
                  <a:cs typeface="Segoe UI" pitchFamily="34" charset="0"/>
                </a:rPr>
                <a:t>start simple</a:t>
              </a:r>
            </a:p>
          </p:txBody>
        </p:sp>
        <p:pic>
          <p:nvPicPr>
            <p:cNvPr id="44" name="Picture 4" descr="C:\Users\Jonahs\Dropbox\Critical Resources\Helveticons Basic\Png\512x512\Checkbox dotted active 512x51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8113" y="2561517"/>
              <a:ext cx="1742394" cy="1742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7402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87078" y="381000"/>
            <a:ext cx="8704521" cy="4678680"/>
          </a:xfrm>
          <a:prstGeom prst="rect">
            <a:avLst/>
          </a:prstGeom>
        </p:spPr>
      </p:pic>
    </p:spTree>
    <p:extLst>
      <p:ext uri="{BB962C8B-B14F-4D97-AF65-F5344CB8AC3E}">
        <p14:creationId xmlns:p14="http://schemas.microsoft.com/office/powerpoint/2010/main" val="983723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Simple</a:t>
            </a:r>
            <a:endParaRPr lang="en-US" dirty="0"/>
          </a:p>
        </p:txBody>
      </p:sp>
      <p:sp>
        <p:nvSpPr>
          <p:cNvPr id="4" name="Text Placeholder 3"/>
          <p:cNvSpPr>
            <a:spLocks noGrp="1"/>
          </p:cNvSpPr>
          <p:nvPr>
            <p:ph type="body" sz="quarter" idx="4294967295"/>
          </p:nvPr>
        </p:nvSpPr>
        <p:spPr>
          <a:xfrm>
            <a:off x="4050372" y="2240447"/>
            <a:ext cx="5093629" cy="2829662"/>
          </a:xfrm>
        </p:spPr>
        <p:txBody>
          <a:bodyPr>
            <a:normAutofit lnSpcReduction="10000"/>
          </a:bodyPr>
          <a:lstStyle/>
          <a:p>
            <a:pPr marL="0" indent="0">
              <a:spcAft>
                <a:spcPts val="600"/>
              </a:spcAft>
              <a:buNone/>
              <a:defRPr/>
            </a:pPr>
            <a:r>
              <a:rPr lang="en-US" sz="2101" dirty="0"/>
              <a:t>Get started with </a:t>
            </a:r>
            <a:r>
              <a:rPr lang="en-US" sz="2101" b="1" dirty="0"/>
              <a:t>10 free </a:t>
            </a:r>
            <a:r>
              <a:rPr lang="en-US" sz="2101" dirty="0"/>
              <a:t>web sites</a:t>
            </a:r>
          </a:p>
          <a:p>
            <a:pPr marL="0" indent="0">
              <a:spcAft>
                <a:spcPts val="600"/>
              </a:spcAft>
              <a:buNone/>
              <a:defRPr/>
            </a:pPr>
            <a:r>
              <a:rPr lang="en-US" sz="2101" dirty="0"/>
              <a:t>Create new sites in seconds</a:t>
            </a:r>
          </a:p>
          <a:p>
            <a:pPr marL="0" indent="0">
              <a:spcAft>
                <a:spcPts val="600"/>
              </a:spcAft>
              <a:buNone/>
              <a:defRPr/>
            </a:pPr>
            <a:r>
              <a:rPr lang="en-US" sz="2101" dirty="0"/>
              <a:t>Easily manage and scale your sites</a:t>
            </a:r>
          </a:p>
          <a:p>
            <a:pPr marL="0" indent="0">
              <a:spcAft>
                <a:spcPts val="600"/>
              </a:spcAft>
              <a:buNone/>
              <a:defRPr/>
            </a:pPr>
            <a:r>
              <a:rPr lang="en-US" sz="2101" dirty="0"/>
              <a:t>Automatic load balancing and shared storage across instances</a:t>
            </a:r>
          </a:p>
          <a:p>
            <a:pPr marL="0" indent="0">
              <a:spcAft>
                <a:spcPts val="600"/>
              </a:spcAft>
              <a:buSzPct val="80000"/>
              <a:buNone/>
              <a:defRPr/>
            </a:pPr>
            <a:r>
              <a:rPr lang="en-US" sz="2101" dirty="0"/>
              <a:t>Scale out or up to reserved instances for improved performance and scale</a:t>
            </a:r>
          </a:p>
        </p:txBody>
      </p:sp>
      <p:grpSp>
        <p:nvGrpSpPr>
          <p:cNvPr id="7" name="Group 6"/>
          <p:cNvGrpSpPr/>
          <p:nvPr/>
        </p:nvGrpSpPr>
        <p:grpSpPr>
          <a:xfrm>
            <a:off x="512761" y="2353634"/>
            <a:ext cx="2609717" cy="2609717"/>
            <a:chOff x="1077078" y="2261850"/>
            <a:chExt cx="2743200" cy="2743200"/>
          </a:xfrm>
        </p:grpSpPr>
        <p:sp>
          <p:nvSpPr>
            <p:cNvPr id="9" name="Rectangle 8"/>
            <p:cNvSpPr/>
            <p:nvPr/>
          </p:nvSpPr>
          <p:spPr bwMode="auto">
            <a:xfrm>
              <a:off x="1077078" y="2261850"/>
              <a:ext cx="2743200" cy="27432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1" name="Picture 4" descr="C:\Users\Jonahs\Dropbox\Critical Resources\Helveticons Basic\Png\512x512\Checkbox dotted active 512x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9528" y="2638777"/>
              <a:ext cx="1742394" cy="17423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56591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Smart</a:t>
            </a:r>
            <a:endParaRPr lang="en-US" dirty="0"/>
          </a:p>
        </p:txBody>
      </p:sp>
      <p:sp>
        <p:nvSpPr>
          <p:cNvPr id="4" name="Text Placeholder 3"/>
          <p:cNvSpPr>
            <a:spLocks noGrp="1"/>
          </p:cNvSpPr>
          <p:nvPr>
            <p:ph type="body" sz="quarter" idx="4294967295"/>
          </p:nvPr>
        </p:nvSpPr>
        <p:spPr>
          <a:xfrm>
            <a:off x="3738346" y="2373831"/>
            <a:ext cx="5405654" cy="2505728"/>
          </a:xfrm>
        </p:spPr>
        <p:txBody>
          <a:bodyPr>
            <a:normAutofit lnSpcReduction="10000"/>
          </a:bodyPr>
          <a:lstStyle/>
          <a:p>
            <a:pPr marL="0" indent="0">
              <a:spcAft>
                <a:spcPts val="600"/>
              </a:spcAft>
              <a:buNone/>
            </a:pPr>
            <a:r>
              <a:rPr lang="en-US" sz="2101" dirty="0"/>
              <a:t>Use ASP.NET, ASP, PHP, Node.js or Custom</a:t>
            </a:r>
          </a:p>
          <a:p>
            <a:pPr marL="0" indent="0">
              <a:spcAft>
                <a:spcPts val="600"/>
              </a:spcAft>
              <a:buNone/>
            </a:pPr>
            <a:r>
              <a:rPr lang="en-US" sz="2101" dirty="0"/>
              <a:t>SQL Azure or MySQL databases</a:t>
            </a:r>
          </a:p>
          <a:p>
            <a:pPr marL="0" indent="0">
              <a:spcAft>
                <a:spcPts val="600"/>
              </a:spcAft>
              <a:buNone/>
            </a:pPr>
            <a:r>
              <a:rPr lang="en-US" sz="2101" dirty="0"/>
              <a:t>Start with open source apps </a:t>
            </a:r>
          </a:p>
          <a:p>
            <a:pPr marL="0" indent="0">
              <a:spcAft>
                <a:spcPts val="600"/>
              </a:spcAft>
              <a:buNone/>
            </a:pPr>
            <a:r>
              <a:rPr lang="en-US" sz="2101" dirty="0"/>
              <a:t>Develop with VS and </a:t>
            </a:r>
            <a:r>
              <a:rPr lang="en-US" sz="2101" dirty="0" err="1"/>
              <a:t>WebMatrix</a:t>
            </a:r>
            <a:endParaRPr lang="en-US" sz="2101" dirty="0"/>
          </a:p>
          <a:p>
            <a:pPr marL="0" indent="0">
              <a:spcAft>
                <a:spcPts val="600"/>
              </a:spcAft>
              <a:buNone/>
            </a:pPr>
            <a:r>
              <a:rPr lang="en-US" sz="2101" dirty="0"/>
              <a:t>Supports any Web development tool on any platform (Windows, OSX, Linux)</a:t>
            </a:r>
          </a:p>
        </p:txBody>
      </p:sp>
      <p:grpSp>
        <p:nvGrpSpPr>
          <p:cNvPr id="3" name="Group 2"/>
          <p:cNvGrpSpPr/>
          <p:nvPr/>
        </p:nvGrpSpPr>
        <p:grpSpPr>
          <a:xfrm>
            <a:off x="512761" y="2353634"/>
            <a:ext cx="2609717" cy="2609717"/>
            <a:chOff x="683503" y="1995552"/>
            <a:chExt cx="3478716" cy="3478716"/>
          </a:xfrm>
        </p:grpSpPr>
        <p:sp>
          <p:nvSpPr>
            <p:cNvPr id="9" name="Rectangle 8"/>
            <p:cNvSpPr/>
            <p:nvPr/>
          </p:nvSpPr>
          <p:spPr bwMode="auto">
            <a:xfrm>
              <a:off x="683503" y="1995552"/>
              <a:ext cx="3478716" cy="347871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10" name="Picture 2" descr="C:\Users\Jonahs\Dropbox\Critical Resources\Helveticons Basic\Png\512x512\Lightbulb 512x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075" y="2630124"/>
              <a:ext cx="2209571" cy="220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7181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Live</a:t>
            </a:r>
            <a:endParaRPr lang="en-US" dirty="0"/>
          </a:p>
        </p:txBody>
      </p:sp>
      <p:sp>
        <p:nvSpPr>
          <p:cNvPr id="4" name="Text Placeholder 3"/>
          <p:cNvSpPr>
            <a:spLocks noGrp="1"/>
          </p:cNvSpPr>
          <p:nvPr>
            <p:ph type="body" sz="quarter" idx="4294967295"/>
          </p:nvPr>
        </p:nvSpPr>
        <p:spPr>
          <a:xfrm>
            <a:off x="3852676" y="2394078"/>
            <a:ext cx="5291324" cy="2365197"/>
          </a:xfrm>
        </p:spPr>
        <p:txBody>
          <a:bodyPr>
            <a:normAutofit lnSpcReduction="10000"/>
          </a:bodyPr>
          <a:lstStyle/>
          <a:p>
            <a:pPr marL="0" indent="0">
              <a:spcAft>
                <a:spcPts val="600"/>
              </a:spcAft>
              <a:buNone/>
            </a:pPr>
            <a:r>
              <a:rPr lang="en-US" sz="2101" dirty="0"/>
              <a:t>Rapid deployment for quick iteration</a:t>
            </a:r>
          </a:p>
          <a:p>
            <a:pPr marL="0" indent="0">
              <a:spcAft>
                <a:spcPts val="600"/>
              </a:spcAft>
              <a:buNone/>
            </a:pPr>
            <a:r>
              <a:rPr lang="en-US" sz="2101" dirty="0"/>
              <a:t>Integrated source control with Team Foundation Server (TFS) and </a:t>
            </a:r>
            <a:r>
              <a:rPr lang="en-US" sz="2101" dirty="0" err="1"/>
              <a:t>Git</a:t>
            </a:r>
            <a:endParaRPr lang="en-US" sz="2101" dirty="0"/>
          </a:p>
          <a:p>
            <a:pPr marL="0" indent="0">
              <a:spcAft>
                <a:spcPts val="600"/>
              </a:spcAft>
              <a:buNone/>
            </a:pPr>
            <a:r>
              <a:rPr lang="en-US" sz="2101" dirty="0"/>
              <a:t>Built-in monitoring of </a:t>
            </a:r>
            <a:r>
              <a:rPr lang="en-US" sz="2101" dirty="0" err="1"/>
              <a:t>perf</a:t>
            </a:r>
            <a:r>
              <a:rPr lang="en-US" sz="2101" dirty="0"/>
              <a:t> and usage data</a:t>
            </a:r>
          </a:p>
          <a:p>
            <a:pPr marL="0" indent="0">
              <a:spcAft>
                <a:spcPts val="600"/>
              </a:spcAft>
              <a:buNone/>
            </a:pPr>
            <a:r>
              <a:rPr lang="en-US" sz="2101" dirty="0"/>
              <a:t>Quick access to request logs, failed requests diagnostics and diagnostics</a:t>
            </a:r>
          </a:p>
        </p:txBody>
      </p:sp>
      <p:grpSp>
        <p:nvGrpSpPr>
          <p:cNvPr id="3" name="Group 2"/>
          <p:cNvGrpSpPr/>
          <p:nvPr/>
        </p:nvGrpSpPr>
        <p:grpSpPr>
          <a:xfrm>
            <a:off x="512761" y="2353634"/>
            <a:ext cx="2609717" cy="2609717"/>
            <a:chOff x="683503" y="1995552"/>
            <a:chExt cx="3478716" cy="3478716"/>
          </a:xfrm>
        </p:grpSpPr>
        <p:sp>
          <p:nvSpPr>
            <p:cNvPr id="9" name="Rectangle 8"/>
            <p:cNvSpPr/>
            <p:nvPr/>
          </p:nvSpPr>
          <p:spPr bwMode="auto">
            <a:xfrm>
              <a:off x="683503" y="1995552"/>
              <a:ext cx="3478716" cy="347871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95" tIns="34297" rIns="68595" bIns="34297" numCol="1" rtlCol="0" anchor="ctr" anchorCtr="0" compatLnSpc="1">
              <a:prstTxWarp prst="textNoShape">
                <a:avLst/>
              </a:prstTxWarp>
            </a:bodyPr>
            <a:lstStyle/>
            <a:p>
              <a:pPr algn="ctr" defTabSz="685757" fontAlgn="base">
                <a:spcBef>
                  <a:spcPct val="0"/>
                </a:spcBef>
                <a:spcAft>
                  <a:spcPct val="0"/>
                </a:spcAft>
              </a:pPr>
              <a:endParaRPr lang="en-US" sz="1650" dirty="0">
                <a:gradFill>
                  <a:gsLst>
                    <a:gs pos="0">
                      <a:srgbClr val="FFFFFF"/>
                    </a:gs>
                    <a:gs pos="100000">
                      <a:srgbClr val="FFFFFF"/>
                    </a:gs>
                  </a:gsLst>
                  <a:lin ang="5400000" scaled="0"/>
                </a:gradFill>
              </a:endParaRPr>
            </a:p>
          </p:txBody>
        </p:sp>
        <p:pic>
          <p:nvPicPr>
            <p:cNvPr id="7" name="Picture 3" descr="C:\Users\Jonahs\Dropbox\Critical Resources\Helveticons Basic\Png\512x512\Radio 512x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8075" y="2589549"/>
              <a:ext cx="2209571" cy="220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5825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smtClean="0"/>
              <a:t>Node.js and Grunt</a:t>
            </a:r>
            <a:endParaRPr lang="en-US" sz="8000" b="1" dirty="0"/>
          </a:p>
        </p:txBody>
      </p:sp>
      <p:sp>
        <p:nvSpPr>
          <p:cNvPr id="3" name="Subtitle 2"/>
          <p:cNvSpPr>
            <a:spLocks noGrp="1"/>
          </p:cNvSpPr>
          <p:nvPr>
            <p:ph type="subTitle" idx="1"/>
          </p:nvPr>
        </p:nvSpPr>
        <p:spPr/>
        <p:txBody>
          <a:bodyPr>
            <a:normAutofit/>
          </a:bodyPr>
          <a:lstStyle/>
          <a:p>
            <a:endParaRPr lang="en-US" dirty="0" smtClean="0"/>
          </a:p>
          <a:p>
            <a:r>
              <a:rPr lang="en-US" dirty="0" smtClean="0"/>
              <a:t>Deploying Web Sites on Windows Azure Web Sites</a:t>
            </a:r>
            <a:endParaRPr lang="en-US" dirty="0"/>
          </a:p>
        </p:txBody>
      </p:sp>
      <p:pic>
        <p:nvPicPr>
          <p:cNvPr id="5"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8002" r="16488" b="33710"/>
          <a:stretch/>
        </p:blipFill>
        <p:spPr bwMode="auto">
          <a:xfrm>
            <a:off x="4135588" y="1046018"/>
            <a:ext cx="872824"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4707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dirty="0" smtClean="0">
                <a:effectLst/>
              </a:rPr>
              <a:t>What is Node.js?</a:t>
            </a:r>
          </a:p>
        </p:txBody>
      </p:sp>
      <p:sp>
        <p:nvSpPr>
          <p:cNvPr id="51203" name="Rectangle 3"/>
          <p:cNvSpPr>
            <a:spLocks noGrp="1"/>
          </p:cNvSpPr>
          <p:nvPr>
            <p:ph type="body" idx="1"/>
          </p:nvPr>
        </p:nvSpPr>
        <p:spPr/>
        <p:txBody>
          <a:bodyPr>
            <a:normAutofit fontScale="92500" lnSpcReduction="20000"/>
          </a:bodyPr>
          <a:lstStyle/>
          <a:p>
            <a:pPr eaLnBrk="1" hangingPunct="1"/>
            <a:r>
              <a:rPr lang="en-US" dirty="0" smtClean="0"/>
              <a:t>A JavaScript runtime environment</a:t>
            </a:r>
          </a:p>
          <a:p>
            <a:pPr lvl="1" eaLnBrk="1" hangingPunct="1"/>
            <a:r>
              <a:rPr lang="en-US" dirty="0" smtClean="0"/>
              <a:t>Server-side JavaScript</a:t>
            </a:r>
          </a:p>
          <a:p>
            <a:pPr lvl="1" eaLnBrk="1" hangingPunct="1"/>
            <a:r>
              <a:rPr lang="en-US" dirty="0" smtClean="0"/>
              <a:t>Compiled for speed</a:t>
            </a:r>
          </a:p>
          <a:p>
            <a:pPr lvl="1" eaLnBrk="1" hangingPunct="1"/>
            <a:r>
              <a:rPr lang="en-US" dirty="0" smtClean="0"/>
              <a:t>Command line</a:t>
            </a:r>
          </a:p>
          <a:p>
            <a:pPr lvl="1" eaLnBrk="1" hangingPunct="1"/>
            <a:r>
              <a:rPr lang="en-US" dirty="0" smtClean="0">
                <a:ea typeface="Verdana" pitchFamily="34" charset="0"/>
                <a:cs typeface="Verdana" pitchFamily="34" charset="0"/>
              </a:rPr>
              <a:t>JavaScript API for network and file system access</a:t>
            </a:r>
            <a:endParaRPr lang="en-US" dirty="0" smtClean="0"/>
          </a:p>
          <a:p>
            <a:pPr eaLnBrk="1" hangingPunct="1"/>
            <a:r>
              <a:rPr lang="en-US" dirty="0" smtClean="0"/>
              <a:t>Designed for high concurrency</a:t>
            </a:r>
          </a:p>
          <a:p>
            <a:pPr lvl="1" eaLnBrk="1" hangingPunct="1"/>
            <a:r>
              <a:rPr lang="en-US" dirty="0" smtClean="0"/>
              <a:t>Events, not threads or processes</a:t>
            </a:r>
          </a:p>
          <a:p>
            <a:pPr eaLnBrk="1" hangingPunct="1"/>
            <a:r>
              <a:rPr lang="en-US" dirty="0" smtClean="0"/>
              <a:t>Never blocks, not even for I/O</a:t>
            </a:r>
          </a:p>
          <a:p>
            <a:pPr eaLnBrk="1" hangingPunct="1"/>
            <a:r>
              <a:rPr lang="en-US" dirty="0" smtClean="0"/>
              <a:t>Uses </a:t>
            </a:r>
            <a:r>
              <a:rPr lang="en-US" dirty="0" err="1" smtClean="0"/>
              <a:t>CommonJS</a:t>
            </a:r>
            <a:r>
              <a:rPr lang="en-US" dirty="0" smtClean="0"/>
              <a:t> framework syntax</a:t>
            </a:r>
          </a:p>
          <a:p>
            <a:pPr lvl="1" eaLnBrk="1" hangingPunct="1"/>
            <a:r>
              <a:rPr lang="en-US" dirty="0" smtClean="0"/>
              <a:t>Close to real OO</a:t>
            </a:r>
          </a:p>
        </p:txBody>
      </p:sp>
    </p:spTree>
    <p:extLst>
      <p:ext uri="{BB962C8B-B14F-4D97-AF65-F5344CB8AC3E}">
        <p14:creationId xmlns:p14="http://schemas.microsoft.com/office/powerpoint/2010/main" val="517798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fontAlgn="auto">
              <a:spcAft>
                <a:spcPts val="0"/>
              </a:spcAft>
              <a:defRPr/>
            </a:pPr>
            <a:r>
              <a:rPr lang="en-US" b="1" smtClean="0"/>
              <a:t>Why Use Node.js ?</a:t>
            </a:r>
          </a:p>
        </p:txBody>
      </p:sp>
      <p:sp>
        <p:nvSpPr>
          <p:cNvPr id="11267" name="Content Placeholder 2"/>
          <p:cNvSpPr>
            <a:spLocks noGrp="1"/>
          </p:cNvSpPr>
          <p:nvPr>
            <p:ph sz="quarter" idx="1"/>
          </p:nvPr>
        </p:nvSpPr>
        <p:spPr>
          <a:xfrm>
            <a:off x="457200" y="1600200"/>
            <a:ext cx="7467600" cy="4873625"/>
          </a:xfrm>
        </p:spPr>
        <p:txBody>
          <a:bodyPr>
            <a:normAutofit fontScale="92500" lnSpcReduction="20000"/>
          </a:bodyPr>
          <a:lstStyle/>
          <a:p>
            <a:r>
              <a:rPr lang="en-US" dirty="0" smtClean="0">
                <a:ea typeface="Verdana" pitchFamily="34" charset="0"/>
                <a:cs typeface="Verdana" pitchFamily="34" charset="0"/>
              </a:rPr>
              <a:t>JavaScript on server-side and client-side</a:t>
            </a:r>
          </a:p>
          <a:p>
            <a:r>
              <a:rPr lang="en-US" dirty="0" smtClean="0"/>
              <a:t>Event loop with a stack</a:t>
            </a:r>
          </a:p>
          <a:p>
            <a:pPr lvl="1"/>
            <a:r>
              <a:rPr lang="en-US" dirty="0" smtClean="0">
                <a:ea typeface="Verdana" pitchFamily="34" charset="0"/>
                <a:cs typeface="Verdana" pitchFamily="34" charset="0"/>
              </a:rPr>
              <a:t>Node.JS serves requests in an event loop</a:t>
            </a:r>
          </a:p>
          <a:p>
            <a:pPr lvl="1"/>
            <a:r>
              <a:rPr lang="en-US" dirty="0" smtClean="0">
                <a:ea typeface="Verdana" pitchFamily="34" charset="0"/>
                <a:cs typeface="Verdana" pitchFamily="34" charset="0"/>
              </a:rPr>
              <a:t>Large number of simultaneous requests.</a:t>
            </a:r>
          </a:p>
          <a:p>
            <a:r>
              <a:rPr lang="en-US" dirty="0" smtClean="0"/>
              <a:t>Avoids Context Switching</a:t>
            </a:r>
          </a:p>
          <a:p>
            <a:pPr lvl="1"/>
            <a:r>
              <a:rPr lang="en-US" dirty="0"/>
              <a:t>W</a:t>
            </a:r>
            <a:r>
              <a:rPr lang="en-US" dirty="0" smtClean="0"/>
              <a:t>aiting for I/O or Synchronization operation to complete.</a:t>
            </a:r>
            <a:endParaRPr lang="en-US" dirty="0" smtClean="0">
              <a:ea typeface="Verdana" pitchFamily="34" charset="0"/>
              <a:cs typeface="Verdana" pitchFamily="34" charset="0"/>
            </a:endParaRPr>
          </a:p>
          <a:p>
            <a:r>
              <a:rPr lang="en-US" dirty="0" smtClean="0"/>
              <a:t>Node attaches JS callbacks to I/O requests</a:t>
            </a:r>
          </a:p>
          <a:p>
            <a:pPr lvl="1"/>
            <a:r>
              <a:rPr lang="en-US" dirty="0" smtClean="0"/>
              <a:t>The “event driven” part</a:t>
            </a:r>
          </a:p>
          <a:p>
            <a:pPr lvl="1"/>
            <a:r>
              <a:rPr lang="en-US" dirty="0" smtClean="0">
                <a:ea typeface="Verdana" pitchFamily="34" charset="0"/>
                <a:cs typeface="Verdana" pitchFamily="34" charset="0"/>
              </a:rPr>
              <a:t>When the original IO is completed, a callback to the server completes the request.</a:t>
            </a:r>
          </a:p>
          <a:p>
            <a:pPr lvl="1"/>
            <a:endParaRPr lang="en-US" dirty="0" smtClean="0"/>
          </a:p>
          <a:p>
            <a:pPr lvl="1"/>
            <a:endParaRPr lang="en-US" dirty="0" smtClean="0">
              <a:ea typeface="Verdana" pitchFamily="34" charset="0"/>
              <a:cs typeface="Verdana" pitchFamily="34" charset="0"/>
            </a:endParaRPr>
          </a:p>
        </p:txBody>
      </p:sp>
    </p:spTree>
    <p:extLst>
      <p:ext uri="{BB962C8B-B14F-4D97-AF65-F5344CB8AC3E}">
        <p14:creationId xmlns:p14="http://schemas.microsoft.com/office/powerpoint/2010/main" val="2815589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p:nvPr>
        </p:nvSpPr>
        <p:spPr bwMode="auto">
          <a:noFill/>
        </p:spPr>
        <p:txBody>
          <a:bodyPr wrap="square" lIns="91440" tIns="45720" rIns="91440" bIns="45720" numCol="1" anchorCtr="0" compatLnSpc="1">
            <a:prstTxWarp prst="textNoShape">
              <a:avLst/>
            </a:prstTxWarp>
          </a:bodyPr>
          <a:lstStyle/>
          <a:p>
            <a:r>
              <a:rPr lang="en-US" dirty="0" smtClean="0">
                <a:effectLst/>
              </a:rPr>
              <a:t>Speedy I/O With Events</a:t>
            </a:r>
          </a:p>
        </p:txBody>
      </p:sp>
      <p:graphicFrame>
        <p:nvGraphicFramePr>
          <p:cNvPr id="5" name="Content Placeholder 3"/>
          <p:cNvGraphicFramePr>
            <a:graphicFrameLocks noGrp="1"/>
          </p:cNvGraphicFramePr>
          <p:nvPr>
            <p:ph idx="1"/>
          </p:nvPr>
        </p:nvGraphicFramePr>
        <p:xfrm>
          <a:off x="457200" y="1600200"/>
          <a:ext cx="8229600" cy="239268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dirty="0" smtClean="0">
                          <a:latin typeface="Verdana" pitchFamily="34" charset="0"/>
                          <a:ea typeface="Verdana" pitchFamily="34" charset="0"/>
                          <a:cs typeface="Verdana" pitchFamily="34" charset="0"/>
                        </a:rPr>
                        <a:t>Threads</a:t>
                      </a:r>
                      <a:endParaRPr lang="en-US" dirty="0">
                        <a:latin typeface="Verdana" pitchFamily="34" charset="0"/>
                        <a:ea typeface="Verdana" pitchFamily="34" charset="0"/>
                        <a:cs typeface="Verdana" pitchFamily="34" charset="0"/>
                      </a:endParaRPr>
                    </a:p>
                  </a:txBody>
                  <a:tcPr/>
                </a:tc>
                <a:tc>
                  <a:txBody>
                    <a:bodyPr/>
                    <a:lstStyle/>
                    <a:p>
                      <a:pPr algn="ctr"/>
                      <a:r>
                        <a:rPr lang="en-US" dirty="0" smtClean="0">
                          <a:latin typeface="Verdana" pitchFamily="34" charset="0"/>
                          <a:ea typeface="Verdana" pitchFamily="34" charset="0"/>
                          <a:cs typeface="Verdana" pitchFamily="34" charset="0"/>
                        </a:rPr>
                        <a:t>Events</a:t>
                      </a:r>
                      <a:endParaRPr lang="en-US" dirty="0">
                        <a:latin typeface="Verdana" pitchFamily="34" charset="0"/>
                        <a:ea typeface="Verdana" pitchFamily="34" charset="0"/>
                        <a:cs typeface="Verdana" pitchFamily="34" charset="0"/>
                      </a:endParaRPr>
                    </a:p>
                  </a:txBody>
                  <a:tcPr/>
                </a:tc>
              </a:tr>
              <a:tr h="370840">
                <a:tc>
                  <a:txBody>
                    <a:bodyPr/>
                    <a:lstStyle/>
                    <a:p>
                      <a:r>
                        <a:rPr lang="en-US" dirty="0" smtClean="0">
                          <a:latin typeface="Verdana" pitchFamily="34" charset="0"/>
                          <a:ea typeface="Verdana" pitchFamily="34" charset="0"/>
                          <a:cs typeface="Verdana" pitchFamily="34" charset="0"/>
                        </a:rPr>
                        <a:t>Threads</a:t>
                      </a:r>
                      <a:r>
                        <a:rPr lang="en-US" baseline="0" dirty="0" smtClean="0">
                          <a:latin typeface="Verdana" pitchFamily="34" charset="0"/>
                          <a:ea typeface="Verdana" pitchFamily="34" charset="0"/>
                          <a:cs typeface="Verdana" pitchFamily="34" charset="0"/>
                        </a:rPr>
                        <a:t> l</a:t>
                      </a:r>
                      <a:r>
                        <a:rPr lang="en-US" dirty="0" smtClean="0">
                          <a:latin typeface="Verdana" pitchFamily="34" charset="0"/>
                          <a:ea typeface="Verdana" pitchFamily="34" charset="0"/>
                          <a:cs typeface="Verdana" pitchFamily="34" charset="0"/>
                        </a:rPr>
                        <a:t>ock</a:t>
                      </a:r>
                      <a:r>
                        <a:rPr lang="en-US" baseline="0" dirty="0" smtClean="0">
                          <a:latin typeface="Verdana" pitchFamily="34" charset="0"/>
                          <a:ea typeface="Verdana" pitchFamily="34" charset="0"/>
                          <a:cs typeface="Verdana" pitchFamily="34" charset="0"/>
                        </a:rPr>
                        <a:t> apps / threads</a:t>
                      </a:r>
                      <a:endParaRPr lang="en-US" dirty="0">
                        <a:latin typeface="Verdana" pitchFamily="34" charset="0"/>
                        <a:ea typeface="Verdana" pitchFamily="34" charset="0"/>
                        <a:cs typeface="Verdana" pitchFamily="34" charset="0"/>
                      </a:endParaRPr>
                    </a:p>
                  </a:txBody>
                  <a:tcPr/>
                </a:tc>
                <a:tc>
                  <a:txBody>
                    <a:bodyPr/>
                    <a:lstStyle/>
                    <a:p>
                      <a:r>
                        <a:rPr lang="en-US" sz="1800" kern="1200" dirty="0" smtClean="0">
                          <a:effectLst/>
                          <a:latin typeface="Verdana" pitchFamily="34" charset="0"/>
                          <a:ea typeface="Verdana" pitchFamily="34" charset="0"/>
                          <a:cs typeface="Verdana" pitchFamily="34" charset="0"/>
                        </a:rPr>
                        <a:t>One thread</a:t>
                      </a:r>
                      <a:endParaRPr lang="en-US" dirty="0">
                        <a:latin typeface="Verdana" pitchFamily="34" charset="0"/>
                        <a:ea typeface="Verdana" pitchFamily="34" charset="0"/>
                        <a:cs typeface="Verdana" pitchFamily="34" charset="0"/>
                      </a:endParaRPr>
                    </a:p>
                  </a:txBody>
                  <a:tcPr/>
                </a:tc>
              </a:tr>
              <a:tr h="370840">
                <a:tc>
                  <a:txBody>
                    <a:bodyPr/>
                    <a:lstStyle/>
                    <a:p>
                      <a:r>
                        <a:rPr lang="en-US" dirty="0" smtClean="0">
                          <a:latin typeface="Verdana" pitchFamily="34" charset="0"/>
                          <a:ea typeface="Verdana" pitchFamily="34" charset="0"/>
                          <a:cs typeface="Verdana" pitchFamily="34" charset="0"/>
                        </a:rPr>
                        <a:t>Listens for </a:t>
                      </a:r>
                      <a:r>
                        <a:rPr lang="en-US" baseline="0" dirty="0" smtClean="0">
                          <a:latin typeface="Verdana" pitchFamily="34" charset="0"/>
                          <a:ea typeface="Verdana" pitchFamily="34" charset="0"/>
                          <a:cs typeface="Verdana" pitchFamily="34" charset="0"/>
                        </a:rPr>
                        <a:t>incoming requests</a:t>
                      </a:r>
                      <a:endParaRPr lang="en-US" dirty="0">
                        <a:latin typeface="Verdana" pitchFamily="34" charset="0"/>
                        <a:ea typeface="Verdana" pitchFamily="34" charset="0"/>
                        <a:cs typeface="Verdana" pitchFamily="34" charset="0"/>
                      </a:endParaRPr>
                    </a:p>
                  </a:txBody>
                  <a:tcPr/>
                </a:tc>
                <a:tc>
                  <a:txBody>
                    <a:bodyPr/>
                    <a:lstStyle/>
                    <a:p>
                      <a:r>
                        <a:rPr lang="en-US" sz="1800" kern="1200" dirty="0" smtClean="0">
                          <a:effectLst/>
                          <a:latin typeface="Verdana" pitchFamily="34" charset="0"/>
                          <a:ea typeface="Verdana" pitchFamily="34" charset="0"/>
                          <a:cs typeface="Verdana" pitchFamily="34" charset="0"/>
                        </a:rPr>
                        <a:t>Process</a:t>
                      </a:r>
                      <a:r>
                        <a:rPr lang="en-US" sz="1800" kern="1200" baseline="0" dirty="0" smtClean="0">
                          <a:effectLst/>
                          <a:latin typeface="Verdana" pitchFamily="34" charset="0"/>
                          <a:ea typeface="Verdana" pitchFamily="34" charset="0"/>
                          <a:cs typeface="Verdana" pitchFamily="34" charset="0"/>
                        </a:rPr>
                        <a:t> from </a:t>
                      </a:r>
                      <a:r>
                        <a:rPr lang="en-US" sz="1800" kern="1200" dirty="0" smtClean="0">
                          <a:effectLst/>
                          <a:latin typeface="Verdana" pitchFamily="34" charset="0"/>
                          <a:ea typeface="Verdana" pitchFamily="34" charset="0"/>
                          <a:cs typeface="Verdana" pitchFamily="34" charset="0"/>
                        </a:rPr>
                        <a:t>queue</a:t>
                      </a:r>
                      <a:endParaRPr lang="en-US" dirty="0">
                        <a:latin typeface="Verdana" pitchFamily="34" charset="0"/>
                        <a:ea typeface="Verdana" pitchFamily="34" charset="0"/>
                        <a:cs typeface="Verdana" pitchFamily="34" charset="0"/>
                      </a:endParaRPr>
                    </a:p>
                  </a:txBody>
                  <a:tcPr/>
                </a:tc>
              </a:tr>
              <a:tr h="370840">
                <a:tc>
                  <a:txBody>
                    <a:bodyPr/>
                    <a:lstStyle/>
                    <a:p>
                      <a:r>
                        <a:rPr lang="en-US" sz="1800" kern="1200" dirty="0" smtClean="0">
                          <a:effectLst/>
                          <a:latin typeface="Verdana" pitchFamily="34" charset="0"/>
                          <a:ea typeface="Verdana" pitchFamily="34" charset="0"/>
                          <a:cs typeface="Verdana" pitchFamily="34" charset="0"/>
                        </a:rPr>
                        <a:t>Multiple threads dependent on multiple processes</a:t>
                      </a:r>
                      <a:endParaRPr lang="en-US" dirty="0">
                        <a:latin typeface="Verdana" pitchFamily="34" charset="0"/>
                        <a:ea typeface="Verdana" pitchFamily="34" charset="0"/>
                        <a:cs typeface="Verdana" pitchFamily="34" charset="0"/>
                      </a:endParaRPr>
                    </a:p>
                  </a:txBody>
                  <a:tcPr/>
                </a:tc>
                <a:tc>
                  <a:txBody>
                    <a:bodyPr/>
                    <a:lstStyle/>
                    <a:p>
                      <a:r>
                        <a:rPr lang="en-US" sz="1800" kern="1200" dirty="0" smtClean="0">
                          <a:effectLst/>
                          <a:latin typeface="Verdana" pitchFamily="34" charset="0"/>
                          <a:ea typeface="Verdana" pitchFamily="34" charset="0"/>
                          <a:cs typeface="Verdana" pitchFamily="34" charset="0"/>
                        </a:rPr>
                        <a:t>State saved for each event</a:t>
                      </a:r>
                      <a:endParaRPr lang="en-US" dirty="0">
                        <a:latin typeface="Verdana" pitchFamily="34" charset="0"/>
                        <a:ea typeface="Verdana" pitchFamily="34" charset="0"/>
                        <a:cs typeface="Verdana" pitchFamily="34" charset="0"/>
                      </a:endParaRPr>
                    </a:p>
                  </a:txBody>
                  <a:tcPr/>
                </a:tc>
              </a:tr>
              <a:tr h="370840">
                <a:tc>
                  <a:txBody>
                    <a:bodyPr/>
                    <a:lstStyle/>
                    <a:p>
                      <a:r>
                        <a:rPr lang="en-US" dirty="0" smtClean="0">
                          <a:latin typeface="Verdana" pitchFamily="34" charset="0"/>
                          <a:ea typeface="Verdana" pitchFamily="34" charset="0"/>
                          <a:cs typeface="Verdana" pitchFamily="34" charset="0"/>
                        </a:rPr>
                        <a:t>Depends on context switching</a:t>
                      </a:r>
                      <a:endParaRPr lang="en-US" dirty="0">
                        <a:latin typeface="Verdana" pitchFamily="34" charset="0"/>
                        <a:ea typeface="Verdana" pitchFamily="34" charset="0"/>
                        <a:cs typeface="Verdana" pitchFamily="34" charset="0"/>
                      </a:endParaRPr>
                    </a:p>
                  </a:txBody>
                  <a:tcPr/>
                </a:tc>
                <a:tc>
                  <a:txBody>
                    <a:bodyPr/>
                    <a:lstStyle/>
                    <a:p>
                      <a:r>
                        <a:rPr lang="en-US" sz="1800" kern="1200" dirty="0" smtClean="0">
                          <a:effectLst/>
                          <a:latin typeface="Verdana" pitchFamily="34" charset="0"/>
                          <a:ea typeface="Verdana" pitchFamily="34" charset="0"/>
                          <a:cs typeface="Verdana" pitchFamily="34" charset="0"/>
                        </a:rPr>
                        <a:t>Not dependent on I/O</a:t>
                      </a:r>
                      <a:r>
                        <a:rPr lang="en-US" sz="1800" kern="1200" baseline="0" dirty="0" smtClean="0">
                          <a:effectLst/>
                          <a:latin typeface="Verdana" pitchFamily="34" charset="0"/>
                          <a:ea typeface="Verdana" pitchFamily="34" charset="0"/>
                          <a:cs typeface="Verdana" pitchFamily="34" charset="0"/>
                        </a:rPr>
                        <a:t> or Synchronization</a:t>
                      </a:r>
                      <a:endParaRPr lang="en-US" dirty="0">
                        <a:latin typeface="Verdana" pitchFamily="34" charset="0"/>
                        <a:ea typeface="Verdana" pitchFamily="34" charset="0"/>
                        <a:cs typeface="Verdana" pitchFamily="34" charset="0"/>
                      </a:endParaRPr>
                    </a:p>
                  </a:txBody>
                  <a:tcPr/>
                </a:tc>
              </a:tr>
            </a:tbl>
          </a:graphicData>
        </a:graphic>
      </p:graphicFrame>
    </p:spTree>
    <p:extLst>
      <p:ext uri="{BB962C8B-B14F-4D97-AF65-F5344CB8AC3E}">
        <p14:creationId xmlns:p14="http://schemas.microsoft.com/office/powerpoint/2010/main" val="18491664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Node.js with Grunt</a:t>
            </a:r>
          </a:p>
        </p:txBody>
      </p:sp>
      <p:sp>
        <p:nvSpPr>
          <p:cNvPr id="3" name="Content Placeholder 2"/>
          <p:cNvSpPr>
            <a:spLocks noGrp="1"/>
          </p:cNvSpPr>
          <p:nvPr>
            <p:ph idx="1"/>
          </p:nvPr>
        </p:nvSpPr>
        <p:spPr/>
        <p:txBody>
          <a:bodyPr>
            <a:normAutofit/>
          </a:bodyPr>
          <a:lstStyle/>
          <a:p>
            <a:r>
              <a:rPr lang="en-US" dirty="0" smtClean="0"/>
              <a:t>Node.js - Scalable, Event-Driven HTTP server</a:t>
            </a:r>
          </a:p>
          <a:p>
            <a:pPr lvl="1"/>
            <a:r>
              <a:rPr lang="en-US" dirty="0" smtClean="0"/>
              <a:t>JavaScript and simple API</a:t>
            </a:r>
          </a:p>
          <a:p>
            <a:r>
              <a:rPr lang="en-US" dirty="0" smtClean="0"/>
              <a:t>Grunt on Node.js</a:t>
            </a:r>
          </a:p>
          <a:p>
            <a:pPr lvl="1"/>
            <a:r>
              <a:rPr lang="en-US" dirty="0" smtClean="0"/>
              <a:t>Deployment and Task Management</a:t>
            </a:r>
          </a:p>
          <a:p>
            <a:pPr lvl="1"/>
            <a:endParaRPr lang="en-US" dirty="0"/>
          </a:p>
        </p:txBody>
      </p:sp>
    </p:spTree>
    <p:extLst>
      <p:ext uri="{BB962C8B-B14F-4D97-AF65-F5344CB8AC3E}">
        <p14:creationId xmlns:p14="http://schemas.microsoft.com/office/powerpoint/2010/main" val="1044676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06567" y="4622961"/>
            <a:ext cx="2736683" cy="1025213"/>
          </a:xfrm>
          <a:prstGeom prst="roundRect">
            <a:avLst>
              <a:gd name="adj" fmla="val 0"/>
            </a:avLst>
          </a:prstGeom>
          <a:solidFill>
            <a:schemeClr val="accent2"/>
          </a:solidFill>
          <a:ln w="9525" cap="flat" cmpd="sng" algn="ctr">
            <a:noFill/>
            <a:prstDash val="solid"/>
          </a:ln>
          <a:effectLst/>
        </p:spPr>
        <p:txBody>
          <a:bodyPr lIns="57149" tIns="28574" rIns="57149" bIns="28574" rtlCol="0" anchor="t" anchorCtr="0"/>
          <a:lstStyle/>
          <a:p>
            <a:pPr marL="2382" defTabSz="685877">
              <a:lnSpc>
                <a:spcPct val="90000"/>
              </a:lnSpc>
              <a:spcAft>
                <a:spcPts val="675"/>
              </a:spcAft>
              <a:buSzPct val="80000"/>
            </a:pPr>
            <a:r>
              <a:rPr lang="en-US" sz="1500" spc="-62" dirty="0">
                <a:gradFill>
                  <a:gsLst>
                    <a:gs pos="0">
                      <a:schemeClr val="bg1"/>
                    </a:gs>
                    <a:gs pos="100000">
                      <a:schemeClr val="bg1"/>
                    </a:gs>
                  </a:gsLst>
                  <a:lin ang="16200000" scaled="0"/>
                </a:gradFill>
                <a:latin typeface="Segoe UI Light" pitchFamily="34" charset="0"/>
              </a:rPr>
              <a:t>Popular open source apps</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Launch a professional looking site with a few clicks using apps like </a:t>
            </a:r>
            <a:r>
              <a:rPr lang="en-US" sz="1050" spc="-32" dirty="0" err="1">
                <a:gradFill>
                  <a:gsLst>
                    <a:gs pos="0">
                      <a:schemeClr val="bg1"/>
                    </a:gs>
                    <a:gs pos="100000">
                      <a:schemeClr val="bg1"/>
                    </a:gs>
                  </a:gsLst>
                  <a:lin ang="16200000" scaled="0"/>
                </a:gradFill>
              </a:rPr>
              <a:t>WordPress</a:t>
            </a:r>
            <a:r>
              <a:rPr lang="en-US" sz="1050" spc="-32" dirty="0">
                <a:gradFill>
                  <a:gsLst>
                    <a:gs pos="0">
                      <a:schemeClr val="bg1"/>
                    </a:gs>
                    <a:gs pos="100000">
                      <a:schemeClr val="bg1"/>
                    </a:gs>
                  </a:gsLst>
                  <a:lin ang="16200000" scaled="0"/>
                </a:gradFill>
              </a:rPr>
              <a:t>, </a:t>
            </a:r>
            <a:r>
              <a:rPr lang="en-US" sz="1050" spc="-32" dirty="0" err="1">
                <a:gradFill>
                  <a:gsLst>
                    <a:gs pos="0">
                      <a:schemeClr val="bg1"/>
                    </a:gs>
                    <a:gs pos="100000">
                      <a:schemeClr val="bg1"/>
                    </a:gs>
                  </a:gsLst>
                  <a:lin ang="16200000" scaled="0"/>
                </a:gradFill>
              </a:rPr>
              <a:t>Joomla</a:t>
            </a:r>
            <a:r>
              <a:rPr lang="en-US" sz="1050" spc="-32" dirty="0">
                <a:gradFill>
                  <a:gsLst>
                    <a:gs pos="0">
                      <a:schemeClr val="bg1"/>
                    </a:gs>
                    <a:gs pos="100000">
                      <a:schemeClr val="bg1"/>
                    </a:gs>
                  </a:gsLst>
                  <a:lin ang="16200000" scaled="0"/>
                </a:gradFill>
              </a:rPr>
              <a:t>!, Drupal, </a:t>
            </a:r>
            <a:r>
              <a:rPr lang="en-US" sz="1050" spc="-32" dirty="0" err="1">
                <a:gradFill>
                  <a:gsLst>
                    <a:gs pos="0">
                      <a:schemeClr val="bg1"/>
                    </a:gs>
                    <a:gs pos="100000">
                      <a:schemeClr val="bg1"/>
                    </a:gs>
                  </a:gsLst>
                  <a:lin ang="16200000" scaled="0"/>
                </a:gradFill>
              </a:rPr>
              <a:t>DotNetNuke</a:t>
            </a:r>
            <a:r>
              <a:rPr lang="en-US" sz="1050" spc="-32" dirty="0">
                <a:gradFill>
                  <a:gsLst>
                    <a:gs pos="0">
                      <a:schemeClr val="bg1"/>
                    </a:gs>
                    <a:gs pos="100000">
                      <a:schemeClr val="bg1"/>
                    </a:gs>
                  </a:gsLst>
                  <a:lin ang="16200000" scaled="0"/>
                </a:gradFill>
              </a:rPr>
              <a:t> and </a:t>
            </a:r>
            <a:r>
              <a:rPr lang="en-US" sz="1050" spc="-32" dirty="0" err="1">
                <a:gradFill>
                  <a:gsLst>
                    <a:gs pos="0">
                      <a:schemeClr val="bg1"/>
                    </a:gs>
                    <a:gs pos="100000">
                      <a:schemeClr val="bg1"/>
                    </a:gs>
                  </a:gsLst>
                  <a:lin ang="16200000" scaled="0"/>
                </a:gradFill>
              </a:rPr>
              <a:t>Umbraco</a:t>
            </a:r>
            <a:endParaRPr lang="en-US" sz="1050" spc="-32" dirty="0">
              <a:gradFill>
                <a:gsLst>
                  <a:gs pos="0">
                    <a:schemeClr val="bg1"/>
                  </a:gs>
                  <a:gs pos="100000">
                    <a:schemeClr val="bg1"/>
                  </a:gs>
                </a:gsLst>
                <a:lin ang="16200000" scaled="0"/>
              </a:gradFill>
            </a:endParaRPr>
          </a:p>
        </p:txBody>
      </p:sp>
      <p:sp>
        <p:nvSpPr>
          <p:cNvPr id="14" name="Rounded Rectangle 13"/>
          <p:cNvSpPr/>
          <p:nvPr/>
        </p:nvSpPr>
        <p:spPr bwMode="auto">
          <a:xfrm>
            <a:off x="206567" y="3545565"/>
            <a:ext cx="2736683" cy="1025213"/>
          </a:xfrm>
          <a:prstGeom prst="roundRect">
            <a:avLst>
              <a:gd name="adj" fmla="val 0"/>
            </a:avLst>
          </a:prstGeom>
          <a:solidFill>
            <a:schemeClr val="accent2"/>
          </a:solidFill>
          <a:ln w="9525" cap="flat" cmpd="sng" algn="ctr">
            <a:noFill/>
            <a:prstDash val="solid"/>
          </a:ln>
          <a:effectLst/>
        </p:spPr>
        <p:txBody>
          <a:bodyPr lIns="57149" tIns="28574" rIns="57149" bIns="28574" rtlCol="0" anchor="t" anchorCtr="0"/>
          <a:lstStyle/>
          <a:p>
            <a:pPr marL="2382" defTabSz="685877">
              <a:lnSpc>
                <a:spcPct val="90000"/>
              </a:lnSpc>
              <a:spcAft>
                <a:spcPts val="675"/>
              </a:spcAft>
              <a:buSzPct val="80000"/>
            </a:pPr>
            <a:r>
              <a:rPr lang="en-US" sz="1500" spc="-62" dirty="0">
                <a:gradFill>
                  <a:gsLst>
                    <a:gs pos="0">
                      <a:schemeClr val="bg1"/>
                    </a:gs>
                    <a:gs pos="100000">
                      <a:schemeClr val="bg1"/>
                    </a:gs>
                  </a:gsLst>
                  <a:lin ang="16200000" scaled="0"/>
                </a:gradFill>
                <a:latin typeface="Segoe UI Light" pitchFamily="34" charset="0"/>
              </a:rPr>
              <a:t>Continuous development</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Deploy  directly from your source code repository, using </a:t>
            </a:r>
            <a:r>
              <a:rPr lang="en-US" sz="1050" spc="-32" dirty="0" err="1">
                <a:gradFill>
                  <a:gsLst>
                    <a:gs pos="0">
                      <a:schemeClr val="bg1"/>
                    </a:gs>
                    <a:gs pos="100000">
                      <a:schemeClr val="bg1"/>
                    </a:gs>
                  </a:gsLst>
                  <a:lin ang="16200000" scaled="0"/>
                </a:gradFill>
              </a:rPr>
              <a:t>Git</a:t>
            </a:r>
            <a:r>
              <a:rPr lang="en-US" sz="1050" spc="-32" dirty="0">
                <a:gradFill>
                  <a:gsLst>
                    <a:gs pos="0">
                      <a:schemeClr val="bg1"/>
                    </a:gs>
                    <a:gs pos="100000">
                      <a:schemeClr val="bg1"/>
                    </a:gs>
                  </a:gsLst>
                  <a:lin ang="16200000" scaled="0"/>
                </a:gradFill>
              </a:rPr>
              <a:t> or Team Foundation Service.</a:t>
            </a:r>
          </a:p>
        </p:txBody>
      </p:sp>
      <p:sp>
        <p:nvSpPr>
          <p:cNvPr id="11" name="Rounded Rectangle 10"/>
          <p:cNvSpPr/>
          <p:nvPr/>
        </p:nvSpPr>
        <p:spPr bwMode="auto">
          <a:xfrm>
            <a:off x="206567" y="2468169"/>
            <a:ext cx="2736683" cy="1025213"/>
          </a:xfrm>
          <a:prstGeom prst="roundRect">
            <a:avLst>
              <a:gd name="adj" fmla="val 0"/>
            </a:avLst>
          </a:prstGeom>
          <a:solidFill>
            <a:schemeClr val="accent2"/>
          </a:solidFill>
          <a:ln w="9525" cap="flat" cmpd="sng" algn="ctr">
            <a:noFill/>
            <a:prstDash val="solid"/>
          </a:ln>
          <a:effectLst/>
        </p:spPr>
        <p:txBody>
          <a:bodyPr lIns="57149" tIns="28574" rIns="57149" bIns="28574" rtlCol="0" anchor="t" anchorCtr="0"/>
          <a:lstStyle/>
          <a:p>
            <a:pPr marL="2382" defTabSz="685877">
              <a:lnSpc>
                <a:spcPct val="90000"/>
              </a:lnSpc>
              <a:spcAft>
                <a:spcPts val="675"/>
              </a:spcAft>
              <a:buSzPct val="80000"/>
            </a:pPr>
            <a:r>
              <a:rPr lang="en-US" sz="1500" spc="-62" dirty="0">
                <a:gradFill>
                  <a:gsLst>
                    <a:gs pos="0">
                      <a:schemeClr val="bg1"/>
                    </a:gs>
                    <a:gs pos="100000">
                      <a:schemeClr val="bg1"/>
                    </a:gs>
                  </a:gsLst>
                  <a:lin ang="16200000" scaled="0"/>
                </a:gradFill>
                <a:latin typeface="Segoe UI Light" pitchFamily="34" charset="0"/>
              </a:rPr>
              <a:t>Modern web apps</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Perfect if your app consists of client side markup and scripting, server side scripting and a database. Powerful capability to scale out and up as needed.</a:t>
            </a:r>
          </a:p>
        </p:txBody>
      </p:sp>
      <p:sp>
        <p:nvSpPr>
          <p:cNvPr id="4" name="Title 3"/>
          <p:cNvSpPr>
            <a:spLocks noGrp="1"/>
          </p:cNvSpPr>
          <p:nvPr>
            <p:ph type="title"/>
          </p:nvPr>
        </p:nvSpPr>
        <p:spPr/>
        <p:txBody>
          <a:bodyPr/>
          <a:lstStyle/>
          <a:p>
            <a:r>
              <a:rPr lang="en-US" dirty="0" smtClean="0">
                <a:solidFill>
                  <a:schemeClr val="tx1"/>
                </a:solidFill>
              </a:rPr>
              <a:t>Application Scenarios</a:t>
            </a:r>
            <a:endParaRPr lang="en-US" dirty="0">
              <a:solidFill>
                <a:schemeClr val="tx1"/>
              </a:solidFill>
            </a:endParaRPr>
          </a:p>
        </p:txBody>
      </p:sp>
      <p:grpSp>
        <p:nvGrpSpPr>
          <p:cNvPr id="6" name="Group 5"/>
          <p:cNvGrpSpPr/>
          <p:nvPr/>
        </p:nvGrpSpPr>
        <p:grpSpPr>
          <a:xfrm>
            <a:off x="206567" y="1809328"/>
            <a:ext cx="2736683" cy="598411"/>
            <a:chOff x="275349" y="1270000"/>
            <a:chExt cx="3647961" cy="797673"/>
          </a:xfrm>
        </p:grpSpPr>
        <p:sp>
          <p:nvSpPr>
            <p:cNvPr id="2" name="Rectangle 1"/>
            <p:cNvSpPr/>
            <p:nvPr/>
          </p:nvSpPr>
          <p:spPr bwMode="auto">
            <a:xfrm>
              <a:off x="275349" y="1270000"/>
              <a:ext cx="3647961" cy="7976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endParaRPr lang="en-US" sz="1350" dirty="0" err="1">
                <a:gradFill>
                  <a:gsLst>
                    <a:gs pos="0">
                      <a:schemeClr val="bg1"/>
                    </a:gs>
                    <a:gs pos="100000">
                      <a:schemeClr val="bg1"/>
                    </a:gs>
                  </a:gsLst>
                  <a:lin ang="16200000" scaled="0"/>
                </a:gradFill>
                <a:ea typeface="Segoe UI" pitchFamily="34" charset="0"/>
                <a:cs typeface="Segoe UI" pitchFamily="34" charset="0"/>
              </a:endParaRPr>
            </a:p>
          </p:txBody>
        </p:sp>
        <p:sp>
          <p:nvSpPr>
            <p:cNvPr id="8" name="TextBox 7"/>
            <p:cNvSpPr txBox="1"/>
            <p:nvPr/>
          </p:nvSpPr>
          <p:spPr>
            <a:xfrm>
              <a:off x="278605" y="1463040"/>
              <a:ext cx="2972595" cy="384618"/>
            </a:xfrm>
            <a:prstGeom prst="rect">
              <a:avLst/>
            </a:prstGeom>
            <a:noFill/>
          </p:spPr>
          <p:txBody>
            <a:bodyPr wrap="square" lIns="57149" tIns="28574" rIns="57149" bIns="28574" rtlCol="0">
              <a:spAutoFit/>
            </a:bodyPr>
            <a:lstStyle/>
            <a:p>
              <a:r>
                <a:rPr lang="en-US" sz="1500" b="1" spc="-62" dirty="0">
                  <a:gradFill>
                    <a:gsLst>
                      <a:gs pos="0">
                        <a:schemeClr val="bg1"/>
                      </a:gs>
                      <a:gs pos="100000">
                        <a:schemeClr val="bg1"/>
                      </a:gs>
                    </a:gsLst>
                    <a:lin ang="16200000" scaled="0"/>
                  </a:gradFill>
                  <a:latin typeface="Segoe UI Light" pitchFamily="34" charset="0"/>
                </a:rPr>
                <a:t>Web Sites</a:t>
              </a:r>
              <a:endParaRPr lang="en-US" sz="1500" spc="-62" dirty="0">
                <a:gradFill>
                  <a:gsLst>
                    <a:gs pos="0">
                      <a:schemeClr val="bg1"/>
                    </a:gs>
                    <a:gs pos="100000">
                      <a:schemeClr val="bg1"/>
                    </a:gs>
                  </a:gsLst>
                  <a:lin ang="16200000" scaled="0"/>
                </a:gradFill>
                <a:latin typeface="Segoe UI Light" pitchFamily="34" charset="0"/>
              </a:endParaRPr>
            </a:p>
          </p:txBody>
        </p:sp>
      </p:grpSp>
      <p:sp>
        <p:nvSpPr>
          <p:cNvPr id="16" name="Rounded Rectangle 15"/>
          <p:cNvSpPr/>
          <p:nvPr/>
        </p:nvSpPr>
        <p:spPr bwMode="auto">
          <a:xfrm>
            <a:off x="3006391" y="3545705"/>
            <a:ext cx="2944317" cy="1025213"/>
          </a:xfrm>
          <a:prstGeom prst="roundRect">
            <a:avLst>
              <a:gd name="adj" fmla="val 0"/>
            </a:avLst>
          </a:prstGeom>
          <a:solidFill>
            <a:schemeClr val="accent1"/>
          </a:solidFill>
          <a:ln w="9525" cap="flat" cmpd="sng" algn="ctr">
            <a:noFill/>
            <a:prstDash val="solid"/>
          </a:ln>
          <a:effectLst/>
        </p:spPr>
        <p:txBody>
          <a:bodyPr lIns="57149" tIns="28574" rIns="57149" bIns="28574" rtlCol="0" anchor="t" anchorCtr="0"/>
          <a:lstStyle/>
          <a:p>
            <a:pPr marL="2382">
              <a:spcAft>
                <a:spcPts val="675"/>
              </a:spcAft>
              <a:buSzPct val="80000"/>
            </a:pPr>
            <a:r>
              <a:rPr lang="en-US" sz="1500" spc="-62" dirty="0">
                <a:gradFill>
                  <a:gsLst>
                    <a:gs pos="0">
                      <a:schemeClr val="bg1"/>
                    </a:gs>
                    <a:gs pos="100000">
                      <a:schemeClr val="bg1"/>
                    </a:gs>
                  </a:gsLst>
                  <a:lin ang="16200000" scaled="0"/>
                </a:gradFill>
                <a:latin typeface="Segoe UI Light" pitchFamily="34" charset="0"/>
              </a:rPr>
              <a:t>Apps that require advanced administration</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Cloud-based applications that require admin access, remote desktop access or elevated permissions</a:t>
            </a:r>
          </a:p>
        </p:txBody>
      </p:sp>
      <p:grpSp>
        <p:nvGrpSpPr>
          <p:cNvPr id="7" name="Group 6"/>
          <p:cNvGrpSpPr/>
          <p:nvPr/>
        </p:nvGrpSpPr>
        <p:grpSpPr>
          <a:xfrm>
            <a:off x="2986531" y="1805418"/>
            <a:ext cx="3020432" cy="602321"/>
            <a:chOff x="3981004" y="1264788"/>
            <a:chExt cx="4026194" cy="802885"/>
          </a:xfrm>
        </p:grpSpPr>
        <p:sp>
          <p:nvSpPr>
            <p:cNvPr id="24" name="Rectangle 23"/>
            <p:cNvSpPr/>
            <p:nvPr/>
          </p:nvSpPr>
          <p:spPr bwMode="auto">
            <a:xfrm>
              <a:off x="4023087" y="1264788"/>
              <a:ext cx="3909123" cy="8028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endParaRPr lang="en-US" sz="1350" dirty="0" err="1">
                <a:gradFill>
                  <a:gsLst>
                    <a:gs pos="0">
                      <a:schemeClr val="bg1"/>
                    </a:gs>
                    <a:gs pos="100000">
                      <a:schemeClr val="bg1"/>
                    </a:gs>
                  </a:gsLst>
                  <a:lin ang="16200000" scaled="0"/>
                </a:gradFill>
                <a:ea typeface="Segoe UI" pitchFamily="34" charset="0"/>
                <a:cs typeface="Segoe UI" pitchFamily="34" charset="0"/>
              </a:endParaRPr>
            </a:p>
          </p:txBody>
        </p:sp>
        <p:sp>
          <p:nvSpPr>
            <p:cNvPr id="18" name="TextBox 17"/>
            <p:cNvSpPr txBox="1"/>
            <p:nvPr/>
          </p:nvSpPr>
          <p:spPr>
            <a:xfrm>
              <a:off x="3981004" y="1463040"/>
              <a:ext cx="4026194" cy="384618"/>
            </a:xfrm>
            <a:prstGeom prst="rect">
              <a:avLst/>
            </a:prstGeom>
            <a:noFill/>
          </p:spPr>
          <p:txBody>
            <a:bodyPr wrap="square" lIns="57149" tIns="28574" rIns="57149" bIns="28574" rtlCol="0">
              <a:spAutoFit/>
            </a:bodyPr>
            <a:lstStyle/>
            <a:p>
              <a:r>
                <a:rPr lang="en-US" sz="1500" b="1" spc="-62" dirty="0">
                  <a:gradFill>
                    <a:gsLst>
                      <a:gs pos="0">
                        <a:schemeClr val="bg1"/>
                      </a:gs>
                      <a:gs pos="100000">
                        <a:schemeClr val="bg1"/>
                      </a:gs>
                    </a:gsLst>
                    <a:lin ang="16200000" scaled="0"/>
                  </a:gradFill>
                  <a:latin typeface="Segoe UI Light" pitchFamily="34" charset="0"/>
                </a:rPr>
                <a:t>Cloud Services</a:t>
              </a:r>
            </a:p>
          </p:txBody>
        </p:sp>
      </p:grpSp>
      <p:sp>
        <p:nvSpPr>
          <p:cNvPr id="10" name="Rounded Rectangle 9"/>
          <p:cNvSpPr/>
          <p:nvPr/>
        </p:nvSpPr>
        <p:spPr bwMode="auto">
          <a:xfrm>
            <a:off x="3006391" y="2468169"/>
            <a:ext cx="2944317" cy="1025213"/>
          </a:xfrm>
          <a:prstGeom prst="roundRect">
            <a:avLst>
              <a:gd name="adj" fmla="val 0"/>
            </a:avLst>
          </a:prstGeom>
          <a:solidFill>
            <a:schemeClr val="accent1"/>
          </a:solidFill>
          <a:ln w="9525" cap="flat" cmpd="sng" algn="ctr">
            <a:noFill/>
            <a:prstDash val="solid"/>
          </a:ln>
          <a:effectLst/>
        </p:spPr>
        <p:txBody>
          <a:bodyPr lIns="57149" tIns="28574" rIns="57149" bIns="28574" rtlCol="0" anchor="t" anchorCtr="0"/>
          <a:lstStyle/>
          <a:p>
            <a:pPr marL="2382">
              <a:spcAft>
                <a:spcPts val="675"/>
              </a:spcAft>
              <a:buSzPct val="80000"/>
            </a:pPr>
            <a:r>
              <a:rPr lang="en-US" sz="1500" spc="-62" dirty="0">
                <a:gradFill>
                  <a:gsLst>
                    <a:gs pos="0">
                      <a:schemeClr val="bg1"/>
                    </a:gs>
                    <a:gs pos="100000">
                      <a:schemeClr val="bg1"/>
                    </a:gs>
                  </a:gsLst>
                  <a:lin ang="16200000" scaled="0"/>
                </a:gradFill>
                <a:latin typeface="Segoe UI Light" pitchFamily="34" charset="0"/>
              </a:rPr>
              <a:t>Multi-tier applications</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Cloud-based applications that separate application logic into multiple tiers (i.e. caching middle tier, asynchronous background processes like order processing) using both Web and Worker Roles</a:t>
            </a:r>
          </a:p>
        </p:txBody>
      </p:sp>
      <p:sp>
        <p:nvSpPr>
          <p:cNvPr id="12" name="Rounded Rectangle 11"/>
          <p:cNvSpPr/>
          <p:nvPr/>
        </p:nvSpPr>
        <p:spPr bwMode="auto">
          <a:xfrm>
            <a:off x="3006390" y="4623240"/>
            <a:ext cx="2944317" cy="1025213"/>
          </a:xfrm>
          <a:prstGeom prst="roundRect">
            <a:avLst>
              <a:gd name="adj" fmla="val 0"/>
            </a:avLst>
          </a:prstGeom>
          <a:solidFill>
            <a:schemeClr val="accent1"/>
          </a:solidFill>
          <a:ln w="9525" cap="flat" cmpd="sng" algn="ctr">
            <a:noFill/>
            <a:prstDash val="solid"/>
          </a:ln>
          <a:effectLst/>
        </p:spPr>
        <p:txBody>
          <a:bodyPr lIns="57149" tIns="28574" rIns="57149" bIns="28574" rtlCol="0" anchor="t" anchorCtr="0"/>
          <a:lstStyle/>
          <a:p>
            <a:pPr marL="2382">
              <a:spcAft>
                <a:spcPts val="675"/>
              </a:spcAft>
              <a:buSzPct val="80000"/>
            </a:pPr>
            <a:r>
              <a:rPr lang="en-US" sz="1500" spc="-62" dirty="0">
                <a:gradFill>
                  <a:gsLst>
                    <a:gs pos="0">
                      <a:schemeClr val="bg1"/>
                    </a:gs>
                    <a:gs pos="100000">
                      <a:schemeClr val="bg1"/>
                    </a:gs>
                  </a:gsLst>
                  <a:lin ang="16200000" scaled="0"/>
                </a:gradFill>
                <a:latin typeface="Segoe UI Light" pitchFamily="34" charset="0"/>
              </a:rPr>
              <a:t>Apps that require advanced networking</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Cloud-based applications that require network isolation for use with Windows Azure Connect or Windows Azure Virtual Network</a:t>
            </a:r>
          </a:p>
        </p:txBody>
      </p:sp>
      <p:sp>
        <p:nvSpPr>
          <p:cNvPr id="13" name="Rounded Rectangle 12"/>
          <p:cNvSpPr/>
          <p:nvPr/>
        </p:nvSpPr>
        <p:spPr bwMode="auto">
          <a:xfrm>
            <a:off x="6013850" y="3545705"/>
            <a:ext cx="2944317" cy="1025213"/>
          </a:xfrm>
          <a:prstGeom prst="roundRect">
            <a:avLst>
              <a:gd name="adj" fmla="val 0"/>
            </a:avLst>
          </a:prstGeom>
          <a:solidFill>
            <a:schemeClr val="accent4"/>
          </a:solidFill>
          <a:ln w="9525" cap="flat" cmpd="sng" algn="ctr">
            <a:noFill/>
            <a:prstDash val="solid"/>
          </a:ln>
          <a:effectLst/>
        </p:spPr>
        <p:txBody>
          <a:bodyPr lIns="57149" tIns="28574" rIns="57149" bIns="28574" rtlCol="0" anchor="t" anchorCtr="0"/>
          <a:lstStyle/>
          <a:p>
            <a:pPr marL="2382" defTabSz="685877">
              <a:lnSpc>
                <a:spcPct val="90000"/>
              </a:lnSpc>
              <a:spcAft>
                <a:spcPts val="675"/>
              </a:spcAft>
              <a:buSzPct val="80000"/>
            </a:pPr>
            <a:r>
              <a:rPr lang="en-US" sz="1500" spc="-62" dirty="0">
                <a:gradFill>
                  <a:gsLst>
                    <a:gs pos="0">
                      <a:schemeClr val="bg1"/>
                    </a:gs>
                    <a:gs pos="100000">
                      <a:schemeClr val="bg1"/>
                    </a:gs>
                  </a:gsLst>
                  <a:lin ang="16200000" scaled="0"/>
                </a:gradFill>
                <a:latin typeface="Segoe UI Light" pitchFamily="34" charset="0"/>
              </a:rPr>
              <a:t>Porting existing line of business apps</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Choose an image from the library or upload your own </a:t>
            </a:r>
            <a:r>
              <a:rPr lang="en-US" sz="1050" spc="-32" dirty="0" err="1">
                <a:gradFill>
                  <a:gsLst>
                    <a:gs pos="0">
                      <a:schemeClr val="bg1"/>
                    </a:gs>
                    <a:gs pos="100000">
                      <a:schemeClr val="bg1"/>
                    </a:gs>
                  </a:gsLst>
                  <a:lin ang="16200000" scaled="0"/>
                </a:gradFill>
              </a:rPr>
              <a:t>VHD</a:t>
            </a:r>
            <a:r>
              <a:rPr lang="en-US" sz="1050" spc="-32" dirty="0">
                <a:gradFill>
                  <a:gsLst>
                    <a:gs pos="0">
                      <a:schemeClr val="bg1"/>
                    </a:gs>
                    <a:gs pos="100000">
                      <a:schemeClr val="bg1"/>
                    </a:gs>
                  </a:gsLst>
                  <a:lin ang="16200000" scaled="0"/>
                </a:gradFill>
              </a:rPr>
              <a:t>. </a:t>
            </a:r>
          </a:p>
        </p:txBody>
      </p:sp>
      <p:sp>
        <p:nvSpPr>
          <p:cNvPr id="17" name="Rounded Rectangle 16"/>
          <p:cNvSpPr/>
          <p:nvPr/>
        </p:nvSpPr>
        <p:spPr bwMode="auto">
          <a:xfrm>
            <a:off x="6013850" y="2468169"/>
            <a:ext cx="2944317" cy="1025213"/>
          </a:xfrm>
          <a:prstGeom prst="roundRect">
            <a:avLst>
              <a:gd name="adj" fmla="val 0"/>
            </a:avLst>
          </a:prstGeom>
          <a:solidFill>
            <a:schemeClr val="accent4"/>
          </a:solidFill>
          <a:ln w="9525" cap="flat" cmpd="sng" algn="ctr">
            <a:noFill/>
            <a:prstDash val="solid"/>
          </a:ln>
          <a:effectLst/>
        </p:spPr>
        <p:txBody>
          <a:bodyPr lIns="57149" tIns="28574" rIns="57149" bIns="28574" rtlCol="0" anchor="t" anchorCtr="0"/>
          <a:lstStyle/>
          <a:p>
            <a:pPr marL="2382">
              <a:spcAft>
                <a:spcPts val="675"/>
              </a:spcAft>
              <a:buSzPct val="80000"/>
            </a:pPr>
            <a:r>
              <a:rPr lang="en-US" sz="1500" spc="-62" dirty="0">
                <a:gradFill>
                  <a:gsLst>
                    <a:gs pos="0">
                      <a:schemeClr val="bg1"/>
                    </a:gs>
                    <a:gs pos="100000">
                      <a:schemeClr val="bg1"/>
                    </a:gs>
                  </a:gsLst>
                  <a:lin ang="16200000" scaled="0"/>
                </a:gradFill>
                <a:latin typeface="Segoe UI Light" pitchFamily="34" charset="0"/>
              </a:rPr>
              <a:t>Enterprise server applications</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Run your existing enterprise applications in the cloud, such as SQL Server, SharePoint Server or Active Directory.</a:t>
            </a:r>
          </a:p>
        </p:txBody>
      </p:sp>
      <p:sp>
        <p:nvSpPr>
          <p:cNvPr id="19" name="Rounded Rectangle 18"/>
          <p:cNvSpPr/>
          <p:nvPr/>
        </p:nvSpPr>
        <p:spPr bwMode="auto">
          <a:xfrm>
            <a:off x="6013849" y="4623240"/>
            <a:ext cx="2944317" cy="1025213"/>
          </a:xfrm>
          <a:prstGeom prst="roundRect">
            <a:avLst>
              <a:gd name="adj" fmla="val 0"/>
            </a:avLst>
          </a:prstGeom>
          <a:solidFill>
            <a:schemeClr val="accent4"/>
          </a:solidFill>
          <a:ln w="9525" cap="flat" cmpd="sng" algn="ctr">
            <a:noFill/>
            <a:prstDash val="solid"/>
          </a:ln>
          <a:effectLst/>
        </p:spPr>
        <p:txBody>
          <a:bodyPr lIns="57149" tIns="28574" rIns="57149" bIns="28574" rtlCol="0" anchor="t" anchorCtr="0"/>
          <a:lstStyle/>
          <a:p>
            <a:pPr marL="2382">
              <a:spcAft>
                <a:spcPts val="675"/>
              </a:spcAft>
              <a:buSzPct val="80000"/>
            </a:pPr>
            <a:r>
              <a:rPr lang="en-US" sz="1500" spc="-62" dirty="0">
                <a:gradFill>
                  <a:gsLst>
                    <a:gs pos="0">
                      <a:schemeClr val="bg1"/>
                    </a:gs>
                    <a:gs pos="100000">
                      <a:schemeClr val="bg1"/>
                    </a:gs>
                  </a:gsLst>
                  <a:lin ang="16200000" scaled="0"/>
                </a:gradFill>
                <a:latin typeface="Segoe UI Light" pitchFamily="34" charset="0"/>
              </a:rPr>
              <a:t>Windows or Linux operating system </a:t>
            </a:r>
          </a:p>
          <a:p>
            <a:pPr marL="2382" defTabSz="685877">
              <a:lnSpc>
                <a:spcPct val="90000"/>
              </a:lnSpc>
              <a:spcAft>
                <a:spcPts val="675"/>
              </a:spcAft>
              <a:buSzPct val="80000"/>
            </a:pPr>
            <a:r>
              <a:rPr lang="en-US" sz="1050" spc="-32" dirty="0">
                <a:gradFill>
                  <a:gsLst>
                    <a:gs pos="0">
                      <a:schemeClr val="bg1"/>
                    </a:gs>
                    <a:gs pos="100000">
                      <a:schemeClr val="bg1"/>
                    </a:gs>
                  </a:gsLst>
                  <a:lin ang="16200000" scaled="0"/>
                </a:gradFill>
              </a:rPr>
              <a:t>Support for Windows Server, along with community and commercial versions of Linux. Connect virtual machines with cloud services to take full advantage of </a:t>
            </a:r>
            <a:r>
              <a:rPr lang="en-US" sz="1050" spc="-32" dirty="0" err="1">
                <a:gradFill>
                  <a:gsLst>
                    <a:gs pos="0">
                      <a:schemeClr val="bg1"/>
                    </a:gs>
                    <a:gs pos="100000">
                      <a:schemeClr val="bg1"/>
                    </a:gs>
                  </a:gsLst>
                  <a:lin ang="16200000" scaled="0"/>
                </a:gradFill>
              </a:rPr>
              <a:t>PaaS</a:t>
            </a:r>
            <a:r>
              <a:rPr lang="en-US" sz="1050" spc="-32" dirty="0">
                <a:gradFill>
                  <a:gsLst>
                    <a:gs pos="0">
                      <a:schemeClr val="bg1"/>
                    </a:gs>
                    <a:gs pos="100000">
                      <a:schemeClr val="bg1"/>
                    </a:gs>
                  </a:gsLst>
                  <a:lin ang="16200000" scaled="0"/>
                </a:gradFill>
              </a:rPr>
              <a:t> services.</a:t>
            </a:r>
          </a:p>
        </p:txBody>
      </p:sp>
      <p:grpSp>
        <p:nvGrpSpPr>
          <p:cNvPr id="9" name="Group 8"/>
          <p:cNvGrpSpPr/>
          <p:nvPr/>
        </p:nvGrpSpPr>
        <p:grpSpPr>
          <a:xfrm>
            <a:off x="6007190" y="1809328"/>
            <a:ext cx="2995747" cy="602321"/>
            <a:chOff x="8007500" y="1270000"/>
            <a:chExt cx="3993289" cy="802885"/>
          </a:xfrm>
        </p:grpSpPr>
        <p:sp>
          <p:nvSpPr>
            <p:cNvPr id="25" name="Rectangle 24"/>
            <p:cNvSpPr/>
            <p:nvPr/>
          </p:nvSpPr>
          <p:spPr bwMode="auto">
            <a:xfrm>
              <a:off x="8016378" y="1270000"/>
              <a:ext cx="3924733" cy="80288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9" tIns="34299" rIns="34299" bIns="34299" numCol="1" spcCol="0" rtlCol="0" fromWordArt="0" anchor="ctr" anchorCtr="0" forceAA="0" compatLnSpc="1">
              <a:prstTxWarp prst="textNoShape">
                <a:avLst/>
              </a:prstTxWarp>
              <a:noAutofit/>
            </a:bodyPr>
            <a:lstStyle/>
            <a:p>
              <a:pPr algn="ctr" defTabSz="685757" fontAlgn="base">
                <a:spcBef>
                  <a:spcPct val="0"/>
                </a:spcBef>
                <a:spcAft>
                  <a:spcPct val="0"/>
                </a:spcAft>
              </a:pPr>
              <a:endParaRPr lang="en-US" sz="1350" dirty="0" err="1">
                <a:gradFill>
                  <a:gsLst>
                    <a:gs pos="0">
                      <a:schemeClr val="bg1"/>
                    </a:gs>
                    <a:gs pos="100000">
                      <a:schemeClr val="bg1"/>
                    </a:gs>
                  </a:gsLst>
                  <a:lin ang="16200000" scaled="0"/>
                </a:gradFill>
                <a:ea typeface="Segoe UI" pitchFamily="34" charset="0"/>
                <a:cs typeface="Segoe UI" pitchFamily="34" charset="0"/>
              </a:endParaRPr>
            </a:p>
          </p:txBody>
        </p:sp>
        <p:sp>
          <p:nvSpPr>
            <p:cNvPr id="20" name="TextBox 19"/>
            <p:cNvSpPr txBox="1"/>
            <p:nvPr/>
          </p:nvSpPr>
          <p:spPr>
            <a:xfrm>
              <a:off x="8007500" y="1463040"/>
              <a:ext cx="3993289" cy="384618"/>
            </a:xfrm>
            <a:prstGeom prst="rect">
              <a:avLst/>
            </a:prstGeom>
            <a:noFill/>
          </p:spPr>
          <p:txBody>
            <a:bodyPr wrap="square" lIns="57149" tIns="28574" rIns="57149" bIns="28574" rtlCol="0">
              <a:spAutoFit/>
            </a:bodyPr>
            <a:lstStyle/>
            <a:p>
              <a:r>
                <a:rPr lang="en-US" sz="1500" b="1" spc="-62" dirty="0">
                  <a:gradFill>
                    <a:gsLst>
                      <a:gs pos="0">
                        <a:schemeClr val="bg1"/>
                      </a:gs>
                      <a:gs pos="100000">
                        <a:schemeClr val="bg1"/>
                      </a:gs>
                    </a:gsLst>
                    <a:lin ang="16200000" scaled="0"/>
                  </a:gradFill>
                  <a:latin typeface="Segoe UI Light" pitchFamily="34" charset="0"/>
                </a:rPr>
                <a:t>Virtual Machines</a:t>
              </a:r>
            </a:p>
          </p:txBody>
        </p:sp>
      </p:grpSp>
    </p:spTree>
    <p:extLst>
      <p:ext uri="{BB962C8B-B14F-4D97-AF65-F5344CB8AC3E}">
        <p14:creationId xmlns:p14="http://schemas.microsoft.com/office/powerpoint/2010/main" val="9558532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6" grpId="0" animBg="1"/>
      <p:bldP spid="10" grpId="0" animBg="1"/>
      <p:bldP spid="12" grpId="0" animBg="1"/>
      <p:bldP spid="13" grpId="0" animBg="1"/>
      <p:bldP spid="17" grpId="0" animBg="1"/>
      <p:bldP spid="1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7" y="228601"/>
            <a:ext cx="8363938" cy="727123"/>
          </a:xfrm>
        </p:spPr>
        <p:txBody>
          <a:bodyPr>
            <a:normAutofit fontScale="90000"/>
          </a:bodyPr>
          <a:lstStyle/>
          <a:p>
            <a:r>
              <a:rPr lang="en-US" dirty="0" smtClean="0">
                <a:latin typeface="Segoe" pitchFamily="34" charset="0"/>
              </a:rPr>
              <a:t>Other Resources</a:t>
            </a:r>
            <a:endParaRPr lang="en-US" dirty="0">
              <a:latin typeface="Segoe" pitchFamily="34" charset="0"/>
            </a:endParaRPr>
          </a:p>
        </p:txBody>
      </p:sp>
      <p:sp>
        <p:nvSpPr>
          <p:cNvPr id="3" name="Text Placeholder 2"/>
          <p:cNvSpPr>
            <a:spLocks noGrp="1"/>
          </p:cNvSpPr>
          <p:nvPr>
            <p:ph type="body" sz="quarter" idx="10"/>
          </p:nvPr>
        </p:nvSpPr>
        <p:spPr>
          <a:xfrm>
            <a:off x="389437" y="1106909"/>
            <a:ext cx="8363938" cy="5141492"/>
          </a:xfrm>
        </p:spPr>
        <p:txBody>
          <a:bodyPr>
            <a:normAutofit fontScale="92500" lnSpcReduction="20000"/>
          </a:bodyPr>
          <a:lstStyle/>
          <a:p>
            <a:r>
              <a:rPr lang="en-US" sz="2000" dirty="0" smtClean="0"/>
              <a:t>Microsoft Open Technologies Blog</a:t>
            </a:r>
            <a:r>
              <a:rPr lang="en-US" sz="2000" dirty="0"/>
              <a:t>: </a:t>
            </a:r>
            <a:r>
              <a:rPr lang="en-US" sz="2000" dirty="0" smtClean="0">
                <a:hlinkClick r:id="rId2"/>
              </a:rPr>
              <a:t>http</a:t>
            </a:r>
            <a:r>
              <a:rPr lang="en-US" sz="2000" dirty="0">
                <a:hlinkClick r:id="rId2"/>
              </a:rPr>
              <a:t>://</a:t>
            </a:r>
            <a:r>
              <a:rPr lang="en-US" sz="2000" dirty="0" smtClean="0">
                <a:hlinkClick r:id="rId2"/>
              </a:rPr>
              <a:t>blogs.msdn.com/b/interoperability</a:t>
            </a:r>
            <a:endParaRPr lang="en-US" sz="2000" dirty="0"/>
          </a:p>
          <a:p>
            <a:r>
              <a:rPr lang="en-US" sz="2000" dirty="0" smtClean="0"/>
              <a:t>VM Depot:</a:t>
            </a:r>
            <a:br>
              <a:rPr lang="en-US" sz="2000" dirty="0" smtClean="0"/>
            </a:br>
            <a:r>
              <a:rPr lang="en-US" sz="2000" dirty="0" smtClean="0">
                <a:hlinkClick r:id="rId3"/>
              </a:rPr>
              <a:t>http</a:t>
            </a:r>
            <a:r>
              <a:rPr lang="en-US" sz="2000" dirty="0">
                <a:hlinkClick r:id="rId3"/>
              </a:rPr>
              <a:t>://</a:t>
            </a:r>
            <a:r>
              <a:rPr lang="en-US" sz="2000" dirty="0" smtClean="0">
                <a:hlinkClick r:id="rId3"/>
              </a:rPr>
              <a:t>vmdepot.msopentech.com</a:t>
            </a:r>
            <a:endParaRPr lang="en-US" sz="2000" dirty="0" smtClean="0"/>
          </a:p>
          <a:p>
            <a:r>
              <a:rPr lang="en-US" sz="2000" dirty="0" smtClean="0"/>
              <a:t>Windows </a:t>
            </a:r>
            <a:r>
              <a:rPr lang="en-US" sz="2000" dirty="0"/>
              <a:t>Azure </a:t>
            </a:r>
            <a:r>
              <a:rPr lang="en-US" sz="2000" dirty="0" smtClean="0"/>
              <a:t>development:</a:t>
            </a:r>
            <a:br>
              <a:rPr lang="en-US" sz="2000" dirty="0" smtClean="0"/>
            </a:br>
            <a:r>
              <a:rPr lang="en-US" sz="2000" dirty="0" smtClean="0">
                <a:hlinkClick r:id="rId4"/>
              </a:rPr>
              <a:t>www.WindowsAzure.com</a:t>
            </a:r>
            <a:r>
              <a:rPr lang="en-US" sz="2000" dirty="0" smtClean="0"/>
              <a:t> </a:t>
            </a:r>
          </a:p>
          <a:p>
            <a:r>
              <a:rPr lang="en-US" sz="2000" dirty="0" smtClean="0"/>
              <a:t>SDKs and Command Line Tools:</a:t>
            </a:r>
          </a:p>
          <a:p>
            <a:r>
              <a:rPr lang="en-US" sz="2000" dirty="0" smtClean="0">
                <a:hlinkClick r:id="rId5"/>
              </a:rPr>
              <a:t>http://www.windowsazure.com/en-us/downloads/</a:t>
            </a:r>
            <a:endParaRPr lang="en-US" sz="2000" dirty="0" smtClean="0"/>
          </a:p>
          <a:p>
            <a:r>
              <a:rPr lang="en-US" sz="2000" dirty="0" smtClean="0"/>
              <a:t>Windows </a:t>
            </a:r>
            <a:r>
              <a:rPr lang="en-US" sz="2000" dirty="0"/>
              <a:t>Azure Training </a:t>
            </a:r>
            <a:r>
              <a:rPr lang="en-US" sz="2000" dirty="0" smtClean="0"/>
              <a:t>Kit:</a:t>
            </a:r>
            <a:br>
              <a:rPr lang="en-US" sz="2000" dirty="0" smtClean="0"/>
            </a:br>
            <a:r>
              <a:rPr lang="en-US" sz="2000" dirty="0" smtClean="0">
                <a:hlinkClick r:id="rId6"/>
              </a:rPr>
              <a:t>http</a:t>
            </a:r>
            <a:r>
              <a:rPr lang="en-US" sz="2000" dirty="0">
                <a:hlinkClick r:id="rId6"/>
              </a:rPr>
              <a:t>://windowsazure-trainingkit.github.com/</a:t>
            </a:r>
            <a:r>
              <a:rPr lang="en-US" sz="2000" dirty="0"/>
              <a:t> </a:t>
            </a:r>
            <a:endParaRPr lang="en-US" sz="2000" dirty="0" smtClean="0"/>
          </a:p>
          <a:p>
            <a:r>
              <a:rPr lang="en-US" sz="2000" dirty="0" smtClean="0"/>
              <a:t>Microsoft Web Platform Installer:</a:t>
            </a:r>
          </a:p>
          <a:p>
            <a:r>
              <a:rPr lang="en-US" sz="2000" dirty="0" smtClean="0">
                <a:hlinkClick r:id="rId7"/>
              </a:rPr>
              <a:t>http://www.microsoft.com/web/downloads/platform.aspx</a:t>
            </a:r>
            <a:endParaRPr lang="en-US" sz="2000" dirty="0" smtClean="0"/>
          </a:p>
          <a:p>
            <a:r>
              <a:rPr lang="en-US" sz="2000" dirty="0" smtClean="0"/>
              <a:t>Web Matrix</a:t>
            </a:r>
          </a:p>
          <a:p>
            <a:r>
              <a:rPr lang="en-US" sz="2000" dirty="0" smtClean="0">
                <a:hlinkClick r:id="rId8"/>
              </a:rPr>
              <a:t>http://www.microsoft.com/web/webmatrix/</a:t>
            </a:r>
            <a:endParaRPr lang="en-US" sz="2000" dirty="0" smtClean="0"/>
          </a:p>
          <a:p>
            <a:r>
              <a:rPr lang="en-US" sz="2000" dirty="0" smtClean="0"/>
              <a:t>Project Kudu</a:t>
            </a:r>
          </a:p>
          <a:p>
            <a:r>
              <a:rPr lang="en-US" sz="2000" dirty="0">
                <a:hlinkClick r:id="rId9"/>
              </a:rPr>
              <a:t>https://</a:t>
            </a:r>
            <a:r>
              <a:rPr lang="en-US" sz="2000" dirty="0" smtClean="0">
                <a:hlinkClick r:id="rId9"/>
              </a:rPr>
              <a:t>github.com/projectkudu/kudu</a:t>
            </a:r>
            <a:endParaRPr lang="en-US" sz="2000" dirty="0" smtClean="0"/>
          </a:p>
          <a:p>
            <a:r>
              <a:rPr lang="en-US" sz="2000" dirty="0" smtClean="0"/>
              <a:t>The application I showed today</a:t>
            </a:r>
          </a:p>
          <a:p>
            <a:r>
              <a:rPr lang="en-US" sz="2000" dirty="0">
                <a:hlinkClick r:id="rId10"/>
              </a:rPr>
              <a:t>https://github.com/axemclion/conference</a:t>
            </a:r>
            <a:endParaRPr lang="en-US" sz="2000" dirty="0" smtClean="0"/>
          </a:p>
          <a:p>
            <a:endParaRPr lang="en-US" sz="2400" dirty="0"/>
          </a:p>
        </p:txBody>
      </p:sp>
    </p:spTree>
    <p:extLst>
      <p:ext uri="{BB962C8B-B14F-4D97-AF65-F5344CB8AC3E}">
        <p14:creationId xmlns:p14="http://schemas.microsoft.com/office/powerpoint/2010/main" val="424243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Conference </a:t>
            </a:r>
            <a:r>
              <a:rPr lang="en-US" dirty="0" smtClean="0"/>
              <a:t>Scheduler</a:t>
            </a:r>
            <a:endParaRPr lang="en-US" dirty="0"/>
          </a:p>
        </p:txBody>
      </p:sp>
      <p:sp>
        <p:nvSpPr>
          <p:cNvPr id="3" name="Content Placeholder 2"/>
          <p:cNvSpPr>
            <a:spLocks noGrp="1"/>
          </p:cNvSpPr>
          <p:nvPr>
            <p:ph idx="1"/>
          </p:nvPr>
        </p:nvSpPr>
        <p:spPr/>
        <p:txBody>
          <a:bodyPr>
            <a:normAutofit/>
          </a:bodyPr>
          <a:lstStyle/>
          <a:p>
            <a:pPr marL="459582" indent="-457200"/>
            <a:r>
              <a:rPr lang="en-US" dirty="0" smtClean="0"/>
              <a:t>Attendees can track sessions, vote sessions up and down</a:t>
            </a:r>
          </a:p>
          <a:p>
            <a:pPr marL="459582" indent="-457200"/>
            <a:r>
              <a:rPr lang="en-US" dirty="0" smtClean="0"/>
              <a:t>Offline Capabilities</a:t>
            </a:r>
          </a:p>
          <a:p>
            <a:pPr marL="859632" lvl="1" indent="-457200"/>
            <a:r>
              <a:rPr lang="en-US" dirty="0" err="1" smtClean="0"/>
              <a:t>IndexedDB</a:t>
            </a:r>
            <a:endParaRPr lang="en-US" dirty="0"/>
          </a:p>
          <a:p>
            <a:pPr marL="459582" indent="-457200"/>
            <a:r>
              <a:rPr lang="en-US" dirty="0" smtClean="0"/>
              <a:t>CouchDB VM for Data Storage</a:t>
            </a:r>
          </a:p>
          <a:p>
            <a:pPr marL="459582" indent="-457200"/>
            <a:r>
              <a:rPr lang="en-US" dirty="0" smtClean="0"/>
              <a:t>Web site hosting the application</a:t>
            </a:r>
          </a:p>
          <a:p>
            <a:pPr marL="859632" lvl="1" indent="-457200"/>
            <a:r>
              <a:rPr lang="en-US" dirty="0" smtClean="0"/>
              <a:t>Node.js</a:t>
            </a:r>
          </a:p>
          <a:p>
            <a:pPr marL="859632" lvl="1" indent="-457200"/>
            <a:r>
              <a:rPr lang="en-US" dirty="0" smtClean="0"/>
              <a:t>Grunt</a:t>
            </a:r>
          </a:p>
          <a:p>
            <a:pPr marL="459582" indent="-457200"/>
            <a:endParaRPr lang="en-US" dirty="0"/>
          </a:p>
        </p:txBody>
      </p:sp>
    </p:spTree>
    <p:extLst>
      <p:ext uri="{BB962C8B-B14F-4D97-AF65-F5344CB8AC3E}">
        <p14:creationId xmlns:p14="http://schemas.microsoft.com/office/powerpoint/2010/main" val="6145837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0" y="2644170"/>
            <a:ext cx="3048000" cy="1569656"/>
          </a:xfrm>
          <a:prstGeom prst="rect">
            <a:avLst/>
          </a:prstGeom>
          <a:noFill/>
        </p:spPr>
        <p:txBody>
          <a:bodyPr wrap="square" lIns="91435" tIns="45718" rIns="91435" bIns="45718" rtlCol="0">
            <a:spAutoFit/>
          </a:bodyPr>
          <a:lstStyle/>
          <a:p>
            <a:pPr algn="ctr"/>
            <a:r>
              <a:rPr lang="en-US" sz="9600" b="1" dirty="0"/>
              <a:t>Q&amp;A</a:t>
            </a:r>
          </a:p>
        </p:txBody>
      </p:sp>
    </p:spTree>
    <p:extLst>
      <p:ext uri="{BB962C8B-B14F-4D97-AF65-F5344CB8AC3E}">
        <p14:creationId xmlns:p14="http://schemas.microsoft.com/office/powerpoint/2010/main" val="7504833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32"/>
          <p:cNvSpPr/>
          <p:nvPr/>
        </p:nvSpPr>
        <p:spPr bwMode="auto">
          <a:xfrm>
            <a:off x="1447800" y="1636150"/>
            <a:ext cx="5253209" cy="4536050"/>
          </a:xfrm>
          <a:prstGeom prst="cloud">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Demo Architecture</a:t>
            </a:r>
            <a:endParaRPr lang="en-US" dirty="0"/>
          </a:p>
        </p:txBody>
      </p:sp>
      <p:sp>
        <p:nvSpPr>
          <p:cNvPr id="6" name="Flowchart: Magnetic Disk 5"/>
          <p:cNvSpPr/>
          <p:nvPr/>
        </p:nvSpPr>
        <p:spPr bwMode="auto">
          <a:xfrm>
            <a:off x="2755874" y="4059221"/>
            <a:ext cx="3053447" cy="896425"/>
          </a:xfrm>
          <a:prstGeom prst="flowChartMagneticDisk">
            <a:avLst/>
          </a:prstGeom>
          <a:solidFill>
            <a:schemeClr val="accent1"/>
          </a:solidFill>
          <a:ln>
            <a:solidFill>
              <a:srgbClr val="000000"/>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CouchDB</a:t>
            </a:r>
            <a:endParaRPr lang="en-US" sz="1471" dirty="0">
              <a:gradFill>
                <a:gsLst>
                  <a:gs pos="0">
                    <a:srgbClr val="FFFFFF"/>
                  </a:gs>
                  <a:gs pos="100000">
                    <a:srgbClr val="FFFFFF"/>
                  </a:gs>
                </a:gsLst>
                <a:lin ang="5400000" scaled="0"/>
              </a:gradFill>
            </a:endParaRPr>
          </a:p>
        </p:txBody>
      </p:sp>
      <p:cxnSp>
        <p:nvCxnSpPr>
          <p:cNvPr id="16" name="Straight Arrow Connector 15"/>
          <p:cNvCxnSpPr/>
          <p:nvPr/>
        </p:nvCxnSpPr>
        <p:spPr>
          <a:xfrm>
            <a:off x="3381996" y="3499543"/>
            <a:ext cx="0" cy="537855"/>
          </a:xfrm>
          <a:prstGeom prst="straightConnector1">
            <a:avLst/>
          </a:prstGeom>
          <a:ln w="1143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555044" y="2499761"/>
            <a:ext cx="3455107" cy="1008478"/>
            <a:chOff x="3627437" y="1604889"/>
            <a:chExt cx="4699185" cy="1371600"/>
          </a:xfrm>
        </p:grpSpPr>
        <p:grpSp>
          <p:nvGrpSpPr>
            <p:cNvPr id="15" name="Group 14"/>
            <p:cNvGrpSpPr/>
            <p:nvPr/>
          </p:nvGrpSpPr>
          <p:grpSpPr>
            <a:xfrm>
              <a:off x="3627437" y="1604889"/>
              <a:ext cx="2278918" cy="1371600"/>
              <a:chOff x="3863119" y="2747089"/>
              <a:chExt cx="2278918" cy="1359773"/>
            </a:xfrm>
          </p:grpSpPr>
          <p:sp>
            <p:nvSpPr>
              <p:cNvPr id="14" name="Rectangle 13"/>
              <p:cNvSpPr/>
              <p:nvPr/>
            </p:nvSpPr>
            <p:spPr bwMode="auto">
              <a:xfrm>
                <a:off x="3863119" y="2747089"/>
                <a:ext cx="2278918" cy="13597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10" name="Rectangle 9"/>
              <p:cNvSpPr/>
              <p:nvPr/>
            </p:nvSpPr>
            <p:spPr bwMode="auto">
              <a:xfrm>
                <a:off x="3998570" y="2878974"/>
                <a:ext cx="2011680" cy="1110658"/>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defTabSz="685647" fontAlgn="base">
                  <a:spcBef>
                    <a:spcPct val="0"/>
                  </a:spcBef>
                  <a:spcAft>
                    <a:spcPct val="0"/>
                  </a:spcAft>
                </a:pPr>
                <a:r>
                  <a:rPr lang="en-US" sz="1471" b="1" dirty="0">
                    <a:gradFill>
                      <a:gsLst>
                        <a:gs pos="0">
                          <a:srgbClr val="FFFFFF"/>
                        </a:gs>
                        <a:gs pos="100000">
                          <a:srgbClr val="FFFFFF"/>
                        </a:gs>
                      </a:gsLst>
                      <a:lin ang="5400000" scaled="0"/>
                    </a:gradFill>
                  </a:rPr>
                  <a:t>Node.js app:</a:t>
                </a:r>
              </a:p>
              <a:p>
                <a:pPr marL="252134" indent="-252134" defTabSz="685647" fontAlgn="base">
                  <a:spcBef>
                    <a:spcPct val="0"/>
                  </a:spcBef>
                  <a:spcAft>
                    <a:spcPct val="0"/>
                  </a:spcAft>
                  <a:buFont typeface="Arial" panose="020B0604020202020204" pitchFamily="34" charset="0"/>
                  <a:buChar char="•"/>
                </a:pPr>
                <a:r>
                  <a:rPr lang="en-US" sz="1176" dirty="0" smtClean="0">
                    <a:gradFill>
                      <a:gsLst>
                        <a:gs pos="0">
                          <a:srgbClr val="FFFFFF"/>
                        </a:gs>
                        <a:gs pos="100000">
                          <a:srgbClr val="FFFFFF"/>
                        </a:gs>
                      </a:gsLst>
                      <a:lin ang="5400000" scaled="0"/>
                    </a:gradFill>
                  </a:rPr>
                  <a:t>Store and Retrieve Schedule</a:t>
                </a:r>
              </a:p>
              <a:p>
                <a:pPr marL="252134" indent="-252134" defTabSz="685647" fontAlgn="base">
                  <a:spcBef>
                    <a:spcPct val="0"/>
                  </a:spcBef>
                  <a:spcAft>
                    <a:spcPct val="0"/>
                  </a:spcAft>
                  <a:buFont typeface="Arial" panose="020B0604020202020204" pitchFamily="34" charset="0"/>
                  <a:buChar char="•"/>
                </a:pPr>
                <a:r>
                  <a:rPr lang="en-US" sz="1176" dirty="0" smtClean="0">
                    <a:gradFill>
                      <a:gsLst>
                        <a:gs pos="0">
                          <a:srgbClr val="FFFFFF"/>
                        </a:gs>
                        <a:gs pos="100000">
                          <a:srgbClr val="FFFFFF"/>
                        </a:gs>
                      </a:gsLst>
                      <a:lin ang="5400000" scaled="0"/>
                    </a:gradFill>
                  </a:rPr>
                  <a:t>Filter by criteria</a:t>
                </a:r>
              </a:p>
              <a:p>
                <a:pPr marL="252134" indent="-252134" defTabSz="685647" fontAlgn="base">
                  <a:spcBef>
                    <a:spcPct val="0"/>
                  </a:spcBef>
                  <a:spcAft>
                    <a:spcPct val="0"/>
                  </a:spcAft>
                  <a:buFont typeface="Arial" panose="020B0604020202020204" pitchFamily="34" charset="0"/>
                  <a:buChar char="•"/>
                </a:pPr>
                <a:r>
                  <a:rPr lang="en-US" sz="1176" dirty="0" smtClean="0">
                    <a:gradFill>
                      <a:gsLst>
                        <a:gs pos="0">
                          <a:srgbClr val="FFFFFF"/>
                        </a:gs>
                        <a:gs pos="100000">
                          <a:srgbClr val="FFFFFF"/>
                        </a:gs>
                      </a:gsLst>
                      <a:lin ang="5400000" scaled="0"/>
                    </a:gradFill>
                  </a:rPr>
                  <a:t>Store </a:t>
                </a:r>
                <a:r>
                  <a:rPr lang="en-US" sz="1176" dirty="0">
                    <a:gradFill>
                      <a:gsLst>
                        <a:gs pos="0">
                          <a:srgbClr val="FFFFFF"/>
                        </a:gs>
                        <a:gs pos="100000">
                          <a:srgbClr val="FFFFFF"/>
                        </a:gs>
                      </a:gsLst>
                      <a:lin ang="5400000" scaled="0"/>
                    </a:gradFill>
                  </a:rPr>
                  <a:t>in </a:t>
                </a:r>
                <a:r>
                  <a:rPr lang="en-US" sz="1176" dirty="0" smtClean="0">
                    <a:gradFill>
                      <a:gsLst>
                        <a:gs pos="0">
                          <a:srgbClr val="FFFFFF"/>
                        </a:gs>
                        <a:gs pos="100000">
                          <a:srgbClr val="FFFFFF"/>
                        </a:gs>
                      </a:gsLst>
                      <a:lin ang="5400000" scaled="0"/>
                    </a:gradFill>
                  </a:rPr>
                  <a:t>CouchDB</a:t>
                </a:r>
                <a:endParaRPr lang="en-US" sz="1176" dirty="0">
                  <a:gradFill>
                    <a:gsLst>
                      <a:gs pos="0">
                        <a:srgbClr val="FFFFFF"/>
                      </a:gs>
                      <a:gs pos="100000">
                        <a:srgbClr val="FFFFFF"/>
                      </a:gs>
                    </a:gsLst>
                    <a:lin ang="5400000" scaled="0"/>
                  </a:gradFill>
                </a:endParaRPr>
              </a:p>
            </p:txBody>
          </p:sp>
        </p:grpSp>
        <p:sp>
          <p:nvSpPr>
            <p:cNvPr id="22" name="Rectangle 21"/>
            <p:cNvSpPr/>
            <p:nvPr/>
          </p:nvSpPr>
          <p:spPr bwMode="auto">
            <a:xfrm>
              <a:off x="6041806" y="1604889"/>
              <a:ext cx="2284816" cy="13716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471" b="1" dirty="0" smtClean="0">
                  <a:gradFill>
                    <a:gsLst>
                      <a:gs pos="0">
                        <a:srgbClr val="FFFFFF"/>
                      </a:gs>
                      <a:gs pos="100000">
                        <a:srgbClr val="FFFFFF"/>
                      </a:gs>
                    </a:gsLst>
                    <a:lin ang="5400000" scaled="0"/>
                  </a:gradFill>
                </a:rPr>
                <a:t>CORS-SERV</a:t>
              </a:r>
              <a:endParaRPr lang="en-US" sz="1471" b="1" dirty="0">
                <a:gradFill>
                  <a:gsLst>
                    <a:gs pos="0">
                      <a:srgbClr val="FFFFFF"/>
                    </a:gs>
                    <a:gs pos="100000">
                      <a:srgbClr val="FFFFFF"/>
                    </a:gs>
                  </a:gsLst>
                  <a:lin ang="5400000" scaled="0"/>
                </a:gradFill>
              </a:endParaRPr>
            </a:p>
          </p:txBody>
        </p:sp>
      </p:grpSp>
      <p:cxnSp>
        <p:nvCxnSpPr>
          <p:cNvPr id="23" name="Straight Arrow Connector 22"/>
          <p:cNvCxnSpPr/>
          <p:nvPr/>
        </p:nvCxnSpPr>
        <p:spPr>
          <a:xfrm flipV="1">
            <a:off x="5163008" y="3508239"/>
            <a:ext cx="0" cy="537855"/>
          </a:xfrm>
          <a:prstGeom prst="straightConnector1">
            <a:avLst/>
          </a:prstGeom>
          <a:ln w="1143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819832" y="2111667"/>
            <a:ext cx="2736011" cy="420953"/>
          </a:xfrm>
          <a:prstGeom prst="rect">
            <a:avLst/>
          </a:prstGeom>
          <a:noFill/>
        </p:spPr>
        <p:txBody>
          <a:bodyPr wrap="none" lIns="134464" tIns="107571" rIns="134464" bIns="107571" rtlCol="0">
            <a:spAutoFit/>
          </a:bodyPr>
          <a:lstStyle/>
          <a:p>
            <a:pPr>
              <a:lnSpc>
                <a:spcPct val="90000"/>
              </a:lnSpc>
              <a:spcAft>
                <a:spcPts val="441"/>
              </a:spcAft>
            </a:pPr>
            <a:r>
              <a:rPr lang="en-US" sz="1471" dirty="0">
                <a:gradFill>
                  <a:gsLst>
                    <a:gs pos="2917">
                      <a:schemeClr val="tx1"/>
                    </a:gs>
                    <a:gs pos="30000">
                      <a:schemeClr val="tx1"/>
                    </a:gs>
                  </a:gsLst>
                  <a:lin ang="5400000" scaled="0"/>
                </a:gradFill>
              </a:rPr>
              <a:t>Windows Azure Virtual Machine</a:t>
            </a:r>
          </a:p>
        </p:txBody>
      </p:sp>
      <p:grpSp>
        <p:nvGrpSpPr>
          <p:cNvPr id="37" name="Group 36"/>
          <p:cNvGrpSpPr/>
          <p:nvPr/>
        </p:nvGrpSpPr>
        <p:grpSpPr>
          <a:xfrm>
            <a:off x="7102464" y="1804230"/>
            <a:ext cx="1774311" cy="1877726"/>
            <a:chOff x="9571037" y="373062"/>
            <a:chExt cx="2413186" cy="2553838"/>
          </a:xfrm>
        </p:grpSpPr>
        <p:sp>
          <p:nvSpPr>
            <p:cNvPr id="35" name="Cloud 34"/>
            <p:cNvSpPr/>
            <p:nvPr/>
          </p:nvSpPr>
          <p:spPr bwMode="auto">
            <a:xfrm>
              <a:off x="9571037" y="373062"/>
              <a:ext cx="2413186" cy="2553838"/>
            </a:xfrm>
            <a:prstGeom prst="cloud">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endParaRPr lang="en-US" sz="1471" dirty="0">
                <a:gradFill>
                  <a:gsLst>
                    <a:gs pos="0">
                      <a:srgbClr val="FFFFFF"/>
                    </a:gs>
                    <a:gs pos="100000">
                      <a:srgbClr val="FFFFFF"/>
                    </a:gs>
                  </a:gsLst>
                  <a:lin ang="5400000" scaled="0"/>
                </a:gradFill>
              </a:endParaRPr>
            </a:p>
          </p:txBody>
        </p:sp>
        <p:sp>
          <p:nvSpPr>
            <p:cNvPr id="11" name="Rectangle 10"/>
            <p:cNvSpPr/>
            <p:nvPr/>
          </p:nvSpPr>
          <p:spPr bwMode="auto">
            <a:xfrm>
              <a:off x="10091830" y="1028714"/>
              <a:ext cx="1371600" cy="1371600"/>
            </a:xfrm>
            <a:prstGeom prst="rect">
              <a:avLst/>
            </a:prstGeom>
            <a:solidFill>
              <a:schemeClr val="accent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4290" rIns="0" bIns="34290" numCol="1" rtlCol="0" anchor="ctr" anchorCtr="0" compatLnSpc="1">
              <a:prstTxWarp prst="textNoShape">
                <a:avLst/>
              </a:prstTxWarp>
            </a:bodyPr>
            <a:lstStyle/>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Browser app</a:t>
              </a:r>
            </a:p>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Node.js</a:t>
              </a:r>
            </a:p>
            <a:p>
              <a:pPr algn="ctr" defTabSz="685647" fontAlgn="base">
                <a:spcBef>
                  <a:spcPct val="0"/>
                </a:spcBef>
                <a:spcAft>
                  <a:spcPct val="0"/>
                </a:spcAft>
              </a:pPr>
              <a:r>
                <a:rPr lang="en-US" sz="1471" dirty="0" smtClean="0">
                  <a:gradFill>
                    <a:gsLst>
                      <a:gs pos="0">
                        <a:srgbClr val="FFFFFF"/>
                      </a:gs>
                      <a:gs pos="100000">
                        <a:srgbClr val="FFFFFF"/>
                      </a:gs>
                    </a:gsLst>
                    <a:lin ang="5400000" scaled="0"/>
                  </a:gradFill>
                </a:rPr>
                <a:t>Grunt</a:t>
              </a:r>
              <a:endParaRPr lang="en-US" sz="1471" dirty="0">
                <a:gradFill>
                  <a:gsLst>
                    <a:gs pos="0">
                      <a:srgbClr val="FFFFFF"/>
                    </a:gs>
                    <a:gs pos="100000">
                      <a:srgbClr val="FFFFFF"/>
                    </a:gs>
                  </a:gsLst>
                  <a:lin ang="5400000" scaled="0"/>
                </a:gradFill>
              </a:endParaRPr>
            </a:p>
          </p:txBody>
        </p:sp>
        <p:sp>
          <p:nvSpPr>
            <p:cNvPr id="36" name="TextBox 35"/>
            <p:cNvSpPr txBox="1"/>
            <p:nvPr/>
          </p:nvSpPr>
          <p:spPr>
            <a:xfrm>
              <a:off x="10212733" y="525462"/>
              <a:ext cx="1070222" cy="572525"/>
            </a:xfrm>
            <a:prstGeom prst="rect">
              <a:avLst/>
            </a:prstGeom>
            <a:noFill/>
          </p:spPr>
          <p:txBody>
            <a:bodyPr wrap="none" lIns="134464" tIns="107571" rIns="134464" bIns="107571" rtlCol="0">
              <a:spAutoFit/>
            </a:bodyPr>
            <a:lstStyle/>
            <a:p>
              <a:pPr>
                <a:lnSpc>
                  <a:spcPct val="90000"/>
                </a:lnSpc>
                <a:spcAft>
                  <a:spcPts val="441"/>
                </a:spcAft>
              </a:pPr>
              <a:r>
                <a:rPr lang="en-US" sz="1471" dirty="0">
                  <a:gradFill>
                    <a:gsLst>
                      <a:gs pos="2917">
                        <a:schemeClr val="tx1"/>
                      </a:gs>
                      <a:gs pos="30000">
                        <a:schemeClr val="tx1"/>
                      </a:gs>
                    </a:gsLst>
                    <a:lin ang="5400000" scaled="0"/>
                  </a:gradFill>
                </a:rPr>
                <a:t>WAWS</a:t>
              </a:r>
            </a:p>
          </p:txBody>
        </p:sp>
      </p:grpSp>
      <p:cxnSp>
        <p:nvCxnSpPr>
          <p:cNvPr id="26" name="Straight Arrow Connector 25"/>
          <p:cNvCxnSpPr/>
          <p:nvPr/>
        </p:nvCxnSpPr>
        <p:spPr>
          <a:xfrm flipV="1">
            <a:off x="6010151" y="2743093"/>
            <a:ext cx="1407369" cy="223140"/>
          </a:xfrm>
          <a:prstGeom prst="straightConnector1">
            <a:avLst/>
          </a:prstGeom>
          <a:ln w="57150">
            <a:solidFill>
              <a:schemeClr val="accent3"/>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076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smtClean="0"/>
              <a:t>Windows Azure in 60 Seconds</a:t>
            </a:r>
            <a:endParaRPr lang="en-US" sz="4800" dirty="0"/>
          </a:p>
        </p:txBody>
      </p:sp>
      <p:sp>
        <p:nvSpPr>
          <p:cNvPr id="3" name="Subtitle 2"/>
          <p:cNvSpPr>
            <a:spLocks noGrp="1"/>
          </p:cNvSpPr>
          <p:nvPr>
            <p:ph type="subTitle" idx="1"/>
          </p:nvPr>
        </p:nvSpPr>
        <p:spPr/>
        <p:txBody>
          <a:bodyPr/>
          <a:lstStyle/>
          <a:p>
            <a:r>
              <a:rPr lang="en-US" dirty="0" smtClean="0"/>
              <a:t>A brief high-level overview for those who are new to Windows Azure</a:t>
            </a:r>
            <a:endParaRPr lang="en-US" dirty="0"/>
          </a:p>
        </p:txBody>
      </p:sp>
    </p:spTree>
    <p:extLst>
      <p:ext uri="{BB962C8B-B14F-4D97-AF65-F5344CB8AC3E}">
        <p14:creationId xmlns:p14="http://schemas.microsoft.com/office/powerpoint/2010/main" val="178433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2405655" y="1367418"/>
            <a:ext cx="6542220" cy="5139864"/>
          </a:xfrm>
          <a:prstGeom prst="rect">
            <a:avLst/>
          </a:prstGeom>
          <a:solidFill>
            <a:schemeClr val="bg1">
              <a:lumMod val="9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Cloud Computing</a:t>
            </a:r>
            <a:endParaRPr lang="en-US" dirty="0">
              <a:solidFill>
                <a:schemeClr val="accent2">
                  <a:alpha val="99000"/>
                </a:schemeClr>
              </a:solidFill>
            </a:endParaRPr>
          </a:p>
        </p:txBody>
      </p:sp>
      <p:grpSp>
        <p:nvGrpSpPr>
          <p:cNvPr id="4" name="Group 3"/>
          <p:cNvGrpSpPr/>
          <p:nvPr/>
        </p:nvGrpSpPr>
        <p:grpSpPr>
          <a:xfrm>
            <a:off x="596689" y="1584226"/>
            <a:ext cx="1821409" cy="4790431"/>
            <a:chOff x="855665" y="1583373"/>
            <a:chExt cx="2427913" cy="4790431"/>
          </a:xfrm>
        </p:grpSpPr>
        <p:sp>
          <p:nvSpPr>
            <p:cNvPr id="124" name="Rectangle 123"/>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dirty="0">
                  <a:solidFill>
                    <a:srgbClr val="595959">
                      <a:alpha val="99000"/>
                    </a:srgbClr>
                  </a:solidFill>
                  <a:ea typeface="Kozuka Gothic Pro R" pitchFamily="34" charset="-128"/>
                </a:rPr>
                <a:t>Packaged Software</a:t>
              </a:r>
            </a:p>
          </p:txBody>
        </p:sp>
        <p:sp>
          <p:nvSpPr>
            <p:cNvPr id="128" name="Rectangle 127"/>
            <p:cNvSpPr/>
            <p:nvPr/>
          </p:nvSpPr>
          <p:spPr>
            <a:xfrm>
              <a:off x="1396458" y="553798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129" name="Rectangle 128"/>
            <p:cNvSpPr/>
            <p:nvPr/>
          </p:nvSpPr>
          <p:spPr>
            <a:xfrm>
              <a:off x="1396458" y="508316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30" name="Rectangle 129"/>
            <p:cNvSpPr/>
            <p:nvPr/>
          </p:nvSpPr>
          <p:spPr>
            <a:xfrm>
              <a:off x="1396458" y="599280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31" name="Rectangle 130"/>
            <p:cNvSpPr/>
            <p:nvPr/>
          </p:nvSpPr>
          <p:spPr>
            <a:xfrm>
              <a:off x="1396458" y="4173530"/>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32" name="Rectangle 131"/>
            <p:cNvSpPr/>
            <p:nvPr/>
          </p:nvSpPr>
          <p:spPr>
            <a:xfrm>
              <a:off x="1396458" y="3718711"/>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33" name="Rectangle 132"/>
            <p:cNvSpPr/>
            <p:nvPr/>
          </p:nvSpPr>
          <p:spPr>
            <a:xfrm>
              <a:off x="1396458" y="4628349"/>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34" name="Rectangle 133"/>
            <p:cNvSpPr/>
            <p:nvPr/>
          </p:nvSpPr>
          <p:spPr>
            <a:xfrm>
              <a:off x="1396458" y="2809073"/>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sp>
          <p:nvSpPr>
            <p:cNvPr id="135" name="Rectangle 134"/>
            <p:cNvSpPr/>
            <p:nvPr/>
          </p:nvSpPr>
          <p:spPr>
            <a:xfrm>
              <a:off x="1396458" y="235425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36" name="Rectangle 135"/>
            <p:cNvSpPr/>
            <p:nvPr/>
          </p:nvSpPr>
          <p:spPr>
            <a:xfrm>
              <a:off x="1396458" y="3263892"/>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26" name="Left Brace 125"/>
            <p:cNvSpPr/>
            <p:nvPr/>
          </p:nvSpPr>
          <p:spPr>
            <a:xfrm>
              <a:off x="1249156" y="2354254"/>
              <a:ext cx="137875" cy="4019550"/>
            </a:xfrm>
            <a:prstGeom prst="leftBrace">
              <a:avLst>
                <a:gd name="adj1" fmla="val 0"/>
                <a:gd name="adj2" fmla="val 50000"/>
              </a:avLst>
            </a:prstGeom>
            <a:noFill/>
            <a:ln w="1905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36"/>
              <a:endParaRPr lang="en-US" dirty="0">
                <a:solidFill>
                  <a:srgbClr val="FFFFFF"/>
                </a:solidFill>
                <a:latin typeface="Segoe UI"/>
                <a:ea typeface="Segoe UI" pitchFamily="34" charset="0"/>
                <a:cs typeface="Segoe UI" pitchFamily="34" charset="0"/>
              </a:endParaRPr>
            </a:p>
          </p:txBody>
        </p:sp>
        <p:sp>
          <p:nvSpPr>
            <p:cNvPr id="127" name="TextBox 52"/>
            <p:cNvSpPr txBox="1"/>
            <p:nvPr/>
          </p:nvSpPr>
          <p:spPr>
            <a:xfrm>
              <a:off x="855665" y="3866129"/>
              <a:ext cx="533341" cy="979948"/>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sp>
        <p:nvSpPr>
          <p:cNvPr id="138" name="Rectangle 137"/>
          <p:cNvSpPr/>
          <p:nvPr/>
        </p:nvSpPr>
        <p:spPr>
          <a:xfrm>
            <a:off x="3286082" y="1594273"/>
            <a:ext cx="158179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dirty="0">
                <a:solidFill>
                  <a:srgbClr val="595959">
                    <a:alpha val="99000"/>
                  </a:srgbClr>
                </a:solidFill>
                <a:ea typeface="Kozuka Gothic Pro R" pitchFamily="34" charset="-128"/>
              </a:rPr>
              <a:t>Infrastructure</a:t>
            </a:r>
          </a:p>
          <a:p>
            <a:pPr defTabSz="1218936"/>
            <a:r>
              <a:rPr lang="en-US" sz="1400" dirty="0">
                <a:solidFill>
                  <a:srgbClr val="595959">
                    <a:alpha val="99000"/>
                  </a:srgbClr>
                </a:solidFill>
                <a:ea typeface="Kozuka Gothic Pro R" pitchFamily="34" charset="-128"/>
              </a:rPr>
              <a:t>(as a Service)</a:t>
            </a:r>
          </a:p>
        </p:txBody>
      </p:sp>
      <p:sp>
        <p:nvSpPr>
          <p:cNvPr id="144" name="Rectangle 143"/>
          <p:cNvSpPr/>
          <p:nvPr/>
        </p:nvSpPr>
        <p:spPr>
          <a:xfrm>
            <a:off x="3308697" y="5538843"/>
            <a:ext cx="122900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pic>
        <p:nvPicPr>
          <p:cNvPr id="63"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465003" y="2133600"/>
            <a:ext cx="6544827" cy="4234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5" name="Rectangle 144"/>
          <p:cNvSpPr/>
          <p:nvPr/>
        </p:nvSpPr>
        <p:spPr>
          <a:xfrm>
            <a:off x="3308697" y="5084024"/>
            <a:ext cx="122900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46" name="Rectangle 145"/>
          <p:cNvSpPr/>
          <p:nvPr/>
        </p:nvSpPr>
        <p:spPr>
          <a:xfrm>
            <a:off x="3308697" y="5993660"/>
            <a:ext cx="122900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47" name="Rectangle 146"/>
          <p:cNvSpPr/>
          <p:nvPr/>
        </p:nvSpPr>
        <p:spPr>
          <a:xfrm>
            <a:off x="3308697" y="4174386"/>
            <a:ext cx="122900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48" name="Rectangle 147"/>
          <p:cNvSpPr/>
          <p:nvPr/>
        </p:nvSpPr>
        <p:spPr>
          <a:xfrm>
            <a:off x="3308697" y="3719567"/>
            <a:ext cx="122900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49" name="Rectangle 148"/>
          <p:cNvSpPr/>
          <p:nvPr/>
        </p:nvSpPr>
        <p:spPr>
          <a:xfrm>
            <a:off x="3308697" y="4629205"/>
            <a:ext cx="1229001" cy="381000"/>
          </a:xfrm>
          <a:prstGeom prst="rect">
            <a:avLst/>
          </a:prstGeom>
          <a:solidFill>
            <a:schemeClr val="accent4"/>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50" name="Rectangle 149"/>
          <p:cNvSpPr/>
          <p:nvPr/>
        </p:nvSpPr>
        <p:spPr>
          <a:xfrm>
            <a:off x="3308697" y="2809929"/>
            <a:ext cx="122900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sp>
        <p:nvSpPr>
          <p:cNvPr id="151" name="Rectangle 150"/>
          <p:cNvSpPr/>
          <p:nvPr/>
        </p:nvSpPr>
        <p:spPr>
          <a:xfrm>
            <a:off x="3308697" y="2355110"/>
            <a:ext cx="122900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52" name="Rectangle 151"/>
          <p:cNvSpPr/>
          <p:nvPr/>
        </p:nvSpPr>
        <p:spPr>
          <a:xfrm>
            <a:off x="3308697" y="3264748"/>
            <a:ext cx="122900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40" name="Left Brace 139"/>
          <p:cNvSpPr/>
          <p:nvPr/>
        </p:nvSpPr>
        <p:spPr>
          <a:xfrm flipH="1">
            <a:off x="4544623" y="4588096"/>
            <a:ext cx="171495" cy="1764000"/>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41" name="TextBox 56"/>
          <p:cNvSpPr txBox="1"/>
          <p:nvPr/>
        </p:nvSpPr>
        <p:spPr>
          <a:xfrm flipH="1">
            <a:off x="4574882" y="4713803"/>
            <a:ext cx="400110" cy="155337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42" name="Left Brace 141"/>
          <p:cNvSpPr/>
          <p:nvPr/>
        </p:nvSpPr>
        <p:spPr>
          <a:xfrm>
            <a:off x="3204789" y="2355110"/>
            <a:ext cx="100039" cy="22002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43" name="TextBox 58"/>
          <p:cNvSpPr txBox="1"/>
          <p:nvPr/>
        </p:nvSpPr>
        <p:spPr>
          <a:xfrm>
            <a:off x="2895506" y="2974507"/>
            <a:ext cx="400110" cy="979948"/>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nvGrpSpPr>
          <p:cNvPr id="6" name="Group 5"/>
          <p:cNvGrpSpPr/>
          <p:nvPr/>
        </p:nvGrpSpPr>
        <p:grpSpPr>
          <a:xfrm>
            <a:off x="4847557" y="1584225"/>
            <a:ext cx="2030344" cy="4798706"/>
            <a:chOff x="5979422" y="1583373"/>
            <a:chExt cx="2706420" cy="4798706"/>
          </a:xfrm>
        </p:grpSpPr>
        <p:sp>
          <p:nvSpPr>
            <p:cNvPr id="154" name="Rectangle 153"/>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dirty="0">
                  <a:solidFill>
                    <a:srgbClr val="595959">
                      <a:alpha val="99000"/>
                    </a:srgbClr>
                  </a:solidFill>
                  <a:ea typeface="Kozuka Gothic Pro R" pitchFamily="34" charset="-128"/>
                </a:rPr>
                <a:t>Platform</a:t>
              </a:r>
            </a:p>
            <a:p>
              <a:pPr defTabSz="1218936"/>
              <a:r>
                <a:rPr lang="en-US" sz="1400" dirty="0">
                  <a:solidFill>
                    <a:srgbClr val="595959">
                      <a:alpha val="99000"/>
                    </a:srgbClr>
                  </a:solidFill>
                  <a:ea typeface="Kozuka Gothic Pro R" pitchFamily="34" charset="-128"/>
                </a:rPr>
                <a:t>(as a Service)</a:t>
              </a:r>
            </a:p>
          </p:txBody>
        </p:sp>
        <p:sp>
          <p:nvSpPr>
            <p:cNvPr id="155" name="Left Brace 154"/>
            <p:cNvSpPr/>
            <p:nvPr/>
          </p:nvSpPr>
          <p:spPr>
            <a:xfrm flipH="1">
              <a:off x="8131739" y="3259131"/>
              <a:ext cx="209580" cy="3122948"/>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56" name="TextBox 54"/>
            <p:cNvSpPr txBox="1"/>
            <p:nvPr/>
          </p:nvSpPr>
          <p:spPr>
            <a:xfrm flipH="1">
              <a:off x="8152501" y="4061114"/>
              <a:ext cx="533341" cy="155337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57" name="Left Brace 156"/>
            <p:cNvSpPr/>
            <p:nvPr/>
          </p:nvSpPr>
          <p:spPr>
            <a:xfrm>
              <a:off x="6322411" y="2335206"/>
              <a:ext cx="152400" cy="847725"/>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58" name="TextBox 60"/>
            <p:cNvSpPr txBox="1"/>
            <p:nvPr/>
          </p:nvSpPr>
          <p:spPr>
            <a:xfrm>
              <a:off x="5979422" y="2265933"/>
              <a:ext cx="533341" cy="979948"/>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sp>
          <p:nvSpPr>
            <p:cNvPr id="160" name="Rectangle 159"/>
            <p:cNvSpPr/>
            <p:nvPr/>
          </p:nvSpPr>
          <p:spPr>
            <a:xfrm>
              <a:off x="6484238" y="553799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161" name="Rectangle 160"/>
            <p:cNvSpPr/>
            <p:nvPr/>
          </p:nvSpPr>
          <p:spPr>
            <a:xfrm>
              <a:off x="6484238" y="508317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62" name="Rectangle 161"/>
            <p:cNvSpPr/>
            <p:nvPr/>
          </p:nvSpPr>
          <p:spPr>
            <a:xfrm>
              <a:off x="6484238" y="599280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63" name="Rectangle 162"/>
            <p:cNvSpPr/>
            <p:nvPr/>
          </p:nvSpPr>
          <p:spPr>
            <a:xfrm>
              <a:off x="6484238" y="417353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64" name="Rectangle 163"/>
            <p:cNvSpPr/>
            <p:nvPr/>
          </p:nvSpPr>
          <p:spPr>
            <a:xfrm>
              <a:off x="6484238" y="371871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65" name="Rectangle 164"/>
            <p:cNvSpPr/>
            <p:nvPr/>
          </p:nvSpPr>
          <p:spPr>
            <a:xfrm>
              <a:off x="6484238" y="462835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66" name="Rectangle 165"/>
            <p:cNvSpPr/>
            <p:nvPr/>
          </p:nvSpPr>
          <p:spPr>
            <a:xfrm>
              <a:off x="6484238" y="2354257"/>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67" name="Rectangle 166"/>
            <p:cNvSpPr/>
            <p:nvPr/>
          </p:nvSpPr>
          <p:spPr>
            <a:xfrm>
              <a:off x="6484238" y="3263895"/>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68" name="Rectangle 167"/>
            <p:cNvSpPr/>
            <p:nvPr/>
          </p:nvSpPr>
          <p:spPr>
            <a:xfrm>
              <a:off x="6484238" y="2809076"/>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grpSp>
      <p:grpSp>
        <p:nvGrpSpPr>
          <p:cNvPr id="7" name="Group 6"/>
          <p:cNvGrpSpPr/>
          <p:nvPr/>
        </p:nvGrpSpPr>
        <p:grpSpPr>
          <a:xfrm>
            <a:off x="7099200" y="1584226"/>
            <a:ext cx="1742776" cy="4798703"/>
            <a:chOff x="8980831" y="1583373"/>
            <a:chExt cx="2323096" cy="4798703"/>
          </a:xfrm>
        </p:grpSpPr>
        <p:sp>
          <p:nvSpPr>
            <p:cNvPr id="170" name="Rectangle 169"/>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dirty="0">
                  <a:solidFill>
                    <a:srgbClr val="595959">
                      <a:alpha val="99000"/>
                    </a:srgbClr>
                  </a:solidFill>
                  <a:ea typeface="Kozuka Gothic Pro R" pitchFamily="34" charset="-128"/>
                </a:rPr>
                <a:t>Software</a:t>
              </a:r>
            </a:p>
            <a:p>
              <a:pPr defTabSz="1218936"/>
              <a:r>
                <a:rPr lang="en-US" sz="1400" dirty="0">
                  <a:solidFill>
                    <a:srgbClr val="595959">
                      <a:alpha val="99000"/>
                    </a:srgbClr>
                  </a:solidFill>
                  <a:ea typeface="Kozuka Gothic Pro R" pitchFamily="34" charset="-128"/>
                </a:rPr>
                <a:t>(as a Service)</a:t>
              </a:r>
            </a:p>
          </p:txBody>
        </p:sp>
        <p:sp>
          <p:nvSpPr>
            <p:cNvPr id="171" name="Left Brace 170"/>
            <p:cNvSpPr/>
            <p:nvPr/>
          </p:nvSpPr>
          <p:spPr>
            <a:xfrm flipH="1">
              <a:off x="10688405" y="2335204"/>
              <a:ext cx="200055" cy="40468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sz="1800" dirty="0">
                <a:solidFill>
                  <a:srgbClr val="FFFFFF"/>
                </a:solidFill>
                <a:latin typeface="Segoe UI"/>
                <a:ea typeface="Segoe UI" pitchFamily="34" charset="0"/>
                <a:cs typeface="Segoe UI" pitchFamily="34" charset="0"/>
              </a:endParaRPr>
            </a:p>
          </p:txBody>
        </p:sp>
        <p:sp>
          <p:nvSpPr>
            <p:cNvPr id="172" name="TextBox 64"/>
            <p:cNvSpPr txBox="1"/>
            <p:nvPr/>
          </p:nvSpPr>
          <p:spPr>
            <a:xfrm flipH="1">
              <a:off x="10770586" y="3589207"/>
              <a:ext cx="533341" cy="155337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Managed by vendor</a:t>
              </a:r>
            </a:p>
          </p:txBody>
        </p:sp>
        <p:sp>
          <p:nvSpPr>
            <p:cNvPr id="174" name="Rectangle 173"/>
            <p:cNvSpPr/>
            <p:nvPr/>
          </p:nvSpPr>
          <p:spPr>
            <a:xfrm>
              <a:off x="9040806" y="553798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Storage</a:t>
              </a:r>
            </a:p>
          </p:txBody>
        </p:sp>
        <p:sp>
          <p:nvSpPr>
            <p:cNvPr id="175" name="Rectangle 174"/>
            <p:cNvSpPr/>
            <p:nvPr/>
          </p:nvSpPr>
          <p:spPr>
            <a:xfrm>
              <a:off x="9040806" y="5083168"/>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Servers</a:t>
              </a:r>
            </a:p>
          </p:txBody>
        </p:sp>
        <p:sp>
          <p:nvSpPr>
            <p:cNvPr id="176" name="Rectangle 175"/>
            <p:cNvSpPr/>
            <p:nvPr/>
          </p:nvSpPr>
          <p:spPr>
            <a:xfrm>
              <a:off x="9040806" y="599280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Networking</a:t>
              </a:r>
            </a:p>
          </p:txBody>
        </p:sp>
        <p:sp>
          <p:nvSpPr>
            <p:cNvPr id="177" name="Rectangle 176"/>
            <p:cNvSpPr/>
            <p:nvPr/>
          </p:nvSpPr>
          <p:spPr>
            <a:xfrm>
              <a:off x="9040806" y="417353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O/S</a:t>
              </a:r>
            </a:p>
          </p:txBody>
        </p:sp>
        <p:sp>
          <p:nvSpPr>
            <p:cNvPr id="178" name="Rectangle 177"/>
            <p:cNvSpPr/>
            <p:nvPr/>
          </p:nvSpPr>
          <p:spPr>
            <a:xfrm>
              <a:off x="9040806" y="371871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Middleware</a:t>
              </a:r>
            </a:p>
          </p:txBody>
        </p:sp>
        <p:sp>
          <p:nvSpPr>
            <p:cNvPr id="179" name="Rectangle 178"/>
            <p:cNvSpPr/>
            <p:nvPr/>
          </p:nvSpPr>
          <p:spPr>
            <a:xfrm>
              <a:off x="9040806" y="4628349"/>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Virtualization</a:t>
              </a:r>
            </a:p>
          </p:txBody>
        </p:sp>
        <p:sp>
          <p:nvSpPr>
            <p:cNvPr id="180" name="Rectangle 179"/>
            <p:cNvSpPr/>
            <p:nvPr/>
          </p:nvSpPr>
          <p:spPr>
            <a:xfrm>
              <a:off x="9040806" y="235425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Applications</a:t>
              </a:r>
            </a:p>
          </p:txBody>
        </p:sp>
        <p:sp>
          <p:nvSpPr>
            <p:cNvPr id="181" name="Rectangle 180"/>
            <p:cNvSpPr/>
            <p:nvPr/>
          </p:nvSpPr>
          <p:spPr>
            <a:xfrm>
              <a:off x="9040806" y="326389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Runtime</a:t>
              </a:r>
            </a:p>
          </p:txBody>
        </p:sp>
        <p:sp>
          <p:nvSpPr>
            <p:cNvPr id="182" name="Rectangle 181"/>
            <p:cNvSpPr/>
            <p:nvPr/>
          </p:nvSpPr>
          <p:spPr>
            <a:xfrm>
              <a:off x="9040806" y="280907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chemeClr val="bg1">
                      <a:alpha val="99000"/>
                    </a:schemeClr>
                  </a:solidFill>
                  <a:latin typeface="Segoe UI"/>
                  <a:ea typeface="Segoe UI" pitchFamily="34" charset="0"/>
                  <a:cs typeface="Segoe UI" pitchFamily="34" charset="0"/>
                </a:rPr>
                <a:t>Data</a:t>
              </a:r>
            </a:p>
          </p:txBody>
        </p:sp>
      </p:grpSp>
      <p:pic>
        <p:nvPicPr>
          <p:cNvPr id="65" name="Picture 12" descr="Gift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278918" y="5625041"/>
            <a:ext cx="604862" cy="806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Rectangle 66"/>
          <p:cNvSpPr/>
          <p:nvPr/>
        </p:nvSpPr>
        <p:spPr bwMode="auto">
          <a:xfrm flipH="1">
            <a:off x="188456" y="1367418"/>
            <a:ext cx="2217199" cy="513986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8371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fade">
                                      <p:cBhvr>
                                        <p:cTn id="11" dur="250"/>
                                        <p:tgtEl>
                                          <p:spTgt spid="65"/>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250"/>
                                        <p:tgtEl>
                                          <p:spTgt spid="63"/>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2778</Words>
  <Application>Microsoft Office PowerPoint</Application>
  <PresentationFormat>On-screen Show (4:3)</PresentationFormat>
  <Paragraphs>631</Paragraphs>
  <Slides>60</Slides>
  <Notes>22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60</vt:i4>
      </vt:variant>
    </vt:vector>
  </HeadingPairs>
  <TitlesOfParts>
    <vt:vector size="77" baseType="lpstr">
      <vt:lpstr>宋体</vt:lpstr>
      <vt:lpstr>Arial</vt:lpstr>
      <vt:lpstr>Calibri</vt:lpstr>
      <vt:lpstr>Consolas</vt:lpstr>
      <vt:lpstr>Georgia</vt:lpstr>
      <vt:lpstr>Gill Sans Light</vt:lpstr>
      <vt:lpstr>Kozuka Gothic Pro R</vt:lpstr>
      <vt:lpstr>Segoe</vt:lpstr>
      <vt:lpstr>Segoe Light</vt:lpstr>
      <vt:lpstr>Segoe UI</vt:lpstr>
      <vt:lpstr>Segoe UI Light</vt:lpstr>
      <vt:lpstr>Source Sans Pro</vt:lpstr>
      <vt:lpstr>Verdana</vt:lpstr>
      <vt:lpstr>Wingdings</vt:lpstr>
      <vt:lpstr>ヒラギノ角ゴ Pro W3</vt:lpstr>
      <vt:lpstr>ヒラギノ角ゴ ProN W3</vt:lpstr>
      <vt:lpstr>Office Theme</vt:lpstr>
      <vt:lpstr>Best Practices for CouchDB Developers on Windows Azure</vt:lpstr>
      <vt:lpstr>Agenda</vt:lpstr>
      <vt:lpstr>Demo</vt:lpstr>
      <vt:lpstr>Demo Link</vt:lpstr>
      <vt:lpstr>PowerPoint Presentation</vt:lpstr>
      <vt:lpstr>Conference Scheduler</vt:lpstr>
      <vt:lpstr>Demo Architecture</vt:lpstr>
      <vt:lpstr>Windows Azure in 60 Seconds</vt:lpstr>
      <vt:lpstr>Cloud Computing</vt:lpstr>
      <vt:lpstr>Windows Azure: What It Is</vt:lpstr>
      <vt:lpstr>Windows Azure: What It Is</vt:lpstr>
      <vt:lpstr>Windows Azure: What It Is</vt:lpstr>
      <vt:lpstr>Windows Azure: What It Is</vt:lpstr>
      <vt:lpstr>Windows Azure: What It Is</vt:lpstr>
      <vt:lpstr>Windows Azure: What It Is</vt:lpstr>
      <vt:lpstr>Getting Started</vt:lpstr>
      <vt:lpstr>PowerPoint Presentation</vt:lpstr>
      <vt:lpstr>Clusters: High Availability</vt:lpstr>
      <vt:lpstr>Virtual Machines</vt:lpstr>
      <vt:lpstr>Windows Azure Virtual Machines</vt:lpstr>
      <vt:lpstr>Virtual Machine Sizes</vt:lpstr>
      <vt:lpstr>Deploying to Virtual Machines</vt:lpstr>
      <vt:lpstr>VM Depot</vt:lpstr>
      <vt:lpstr>Windows Azure Developer Center</vt:lpstr>
      <vt:lpstr>PowerPoint Presentation</vt:lpstr>
      <vt:lpstr>PowerPoint Presentation</vt:lpstr>
      <vt:lpstr>PowerPoint Presentation</vt:lpstr>
      <vt:lpstr>Example: Provisioning a Cluster</vt:lpstr>
      <vt:lpstr>VM Management and Automation</vt:lpstr>
      <vt:lpstr>Scripting Capabilities</vt:lpstr>
      <vt:lpstr>PaaS and SaaS</vt:lpstr>
      <vt:lpstr>Deploying CouchDB as a Cloud Service</vt:lpstr>
      <vt:lpstr>PowerPoint Presentation</vt:lpstr>
      <vt:lpstr>Cloudant’s Commitment to Apache CouchDB</vt:lpstr>
      <vt:lpstr>Hybrid Approaches</vt:lpstr>
      <vt:lpstr>PowerPoint Presentation</vt:lpstr>
      <vt:lpstr>Which approach is best for you?</vt:lpstr>
      <vt:lpstr>Web Sites</vt:lpstr>
      <vt:lpstr>PowerPoint Presentation</vt:lpstr>
      <vt:lpstr>PowerPoint Presentation</vt:lpstr>
      <vt:lpstr>web sites</vt:lpstr>
      <vt:lpstr>web sites </vt:lpstr>
      <vt:lpstr>web sites </vt:lpstr>
      <vt:lpstr>web sites</vt:lpstr>
      <vt:lpstr>web sites </vt:lpstr>
      <vt:lpstr>Supported Web Frameworks</vt:lpstr>
      <vt:lpstr>Supported Publishing Methods</vt:lpstr>
      <vt:lpstr>PowerPoint Presentation</vt:lpstr>
      <vt:lpstr>Windows Azure Web Sites</vt:lpstr>
      <vt:lpstr>Start Simple</vt:lpstr>
      <vt:lpstr>Code Smart</vt:lpstr>
      <vt:lpstr>Go Live</vt:lpstr>
      <vt:lpstr>Node.js and Grunt</vt:lpstr>
      <vt:lpstr>What is Node.js?</vt:lpstr>
      <vt:lpstr>Why Use Node.js ?</vt:lpstr>
      <vt:lpstr>Speedy I/O With Events</vt:lpstr>
      <vt:lpstr>Node.js with Grunt</vt:lpstr>
      <vt:lpstr>Application Scenarios</vt:lpstr>
      <vt:lpstr>Other Resources</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MongoDB on Windows Azure: IaaS, PaaS, and SaaS</dc:title>
  <dc:creator>Doug Mahugh (MS OPEN TECH)</dc:creator>
  <cp:lastModifiedBy>Brian Benz</cp:lastModifiedBy>
  <cp:revision>262</cp:revision>
  <dcterms:created xsi:type="dcterms:W3CDTF">2012-11-23T18:32:00Z</dcterms:created>
  <dcterms:modified xsi:type="dcterms:W3CDTF">2013-02-28T19:44:14Z</dcterms:modified>
</cp:coreProperties>
</file>