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0" r:id="rId2"/>
    <p:sldId id="329" r:id="rId3"/>
    <p:sldId id="346" r:id="rId4"/>
    <p:sldId id="334" r:id="rId5"/>
    <p:sldId id="347" r:id="rId6"/>
    <p:sldId id="348" r:id="rId7"/>
    <p:sldId id="349" r:id="rId8"/>
    <p:sldId id="350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3" r:id="rId20"/>
    <p:sldId id="364" r:id="rId21"/>
    <p:sldId id="319" r:id="rId22"/>
    <p:sldId id="365" r:id="rId23"/>
  </p:sldIdLst>
  <p:sldSz cx="9144000" cy="5143500" type="screen16x9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9999"/>
    <a:srgbClr val="33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6" autoAdjust="0"/>
    <p:restoredTop sz="99494" autoAdjust="0"/>
  </p:normalViewPr>
  <p:slideViewPr>
    <p:cSldViewPr snapToGrid="0">
      <p:cViewPr>
        <p:scale>
          <a:sx n="100" d="100"/>
          <a:sy n="100" d="100"/>
        </p:scale>
        <p:origin x="-1936" y="-776"/>
      </p:cViewPr>
      <p:guideLst>
        <p:guide orient="horz" pos="803"/>
        <p:guide pos="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3F2B223-B301-4BF9-9BC5-E3809B609C3E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978B89-BCCC-4B73-8564-112620A0C06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43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214282" y="160718"/>
            <a:ext cx="8715436" cy="4822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4282" y="160718"/>
            <a:ext cx="8715436" cy="4822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1259906" y="693996"/>
            <a:ext cx="7670075" cy="6571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52526"/>
            <a:ext cx="8229600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0574" y="213106"/>
            <a:ext cx="8213002" cy="514354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12757" y="693085"/>
            <a:ext cx="416351" cy="70485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8" y="333868"/>
            <a:ext cx="611459" cy="7635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E772-741C-40D8-AA34-920F43057A27}" type="datetimeFigureOut">
              <a:rPr lang="pt-BR" smtClean="0"/>
              <a:pPr/>
              <a:t>26/02/13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0BCC-8997-4371-92EA-05D9374FD22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8794" y="74992"/>
            <a:ext cx="5286412" cy="514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oliveira@semantix.com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070878" y="2982679"/>
            <a:ext cx="4860000" cy="268673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215811" y="2981769"/>
            <a:ext cx="1477217" cy="2673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51" y="1878820"/>
            <a:ext cx="1983068" cy="24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968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1-way transformations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SynonymFilter</a:t>
            </a:r>
            <a:endParaRPr lang="en-US" sz="18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E. g. </a:t>
            </a:r>
            <a:r>
              <a:rPr lang="en-US" sz="1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Compter</a:t>
            </a: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 =&gt; computer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Very useful for common typos or misconceptions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Sometimes requires expansion.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In our setup, we’ll set a fieldtype that will do the job.</a:t>
            </a:r>
          </a:p>
          <a:p>
            <a:pPr marL="914400" lvl="2" indent="0">
              <a:buClr>
                <a:srgbClr val="006666"/>
              </a:buClr>
              <a:buNone/>
            </a:pP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803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2-way transformations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SynonymFilter</a:t>
            </a:r>
            <a:endParaRPr lang="en-US" sz="18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E. g. computer, pc, mac, notebook, server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Expansion of meanings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Sometimes you don’t use exact synonyms. Brand names and other “real world” terms can be used.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It’s hard to configure and maintain 1-way and 2-way in a single 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synonyms.txt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 file.</a:t>
            </a:r>
          </a:p>
        </p:txBody>
      </p:sp>
    </p:spTree>
    <p:extLst>
      <p:ext uri="{BB962C8B-B14F-4D97-AF65-F5344CB8AC3E}">
        <p14:creationId xmlns:p14="http://schemas.microsoft.com/office/powerpoint/2010/main" val="20912283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Time </a:t>
            </a:r>
            <a:r>
              <a:rPr lang="en-US" dirty="0" err="1" smtClean="0"/>
              <a:t>Vs</a:t>
            </a:r>
            <a:r>
              <a:rPr lang="en-US" dirty="0" smtClean="0"/>
              <a:t> Query Time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Most synonyms should work with Query Time only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But there are exceptions. E. g.: </a:t>
            </a:r>
            <a:r>
              <a:rPr lang="en-US" sz="1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photoalbum</a:t>
            </a: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, photo album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When using a phrase synonym, this might require an index time synonym to work correctly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In our fieldtype, we’ll discuss how to achieve this.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This index time synonym file is also useful for search when you need symbols in some terms that could be 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droped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 by the tokenizer. E. g. C++ =&gt; 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cpp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or .NET =&gt; 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dotnet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 etc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Keep in mind that this index time file will have the exceptions that don’t work well in query-time. To figure this out, sometimes it requires testing, sometimes it is easy to identify, such as </a:t>
            </a:r>
            <a:r>
              <a:rPr lang="en-US" sz="1400" smtClean="0">
                <a:latin typeface="Arial" charset="0"/>
                <a:ea typeface="ＭＳ Ｐゴシック" charset="0"/>
                <a:cs typeface="ＭＳ Ｐゴシック" charset="0"/>
              </a:rPr>
              <a:t>phrase synonyms.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694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Query time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Enginer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=&gt; 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Engineer (1-way)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Engineer, engineering (2-way with expand=true)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Computer, pc, mac</a:t>
            </a:r>
          </a:p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Index time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C# =&gt; 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csharp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.NET =&gt; 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dotnet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Human resources, HR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Business intelligence, BI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CRM, Costumer Relationship Management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638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fieldtype with semantic relevancy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&lt;fieldType class="solr.TextField" name="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text_pt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positionIncrementGap="100"&gt;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&lt;analyzer type="index"&gt;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&lt;tokenizer class="solr.WhitespaceTokenizerFactory"/&gt;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class="solr.StopFilterFactory"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enablePositionIncrements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words="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stopwords_pt.txt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solr.SynonymFilterFactory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synonyms="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synonyms_indextime.txt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expand="true"/&gt;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catenateAll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catenateNumbers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catenateWords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solr.WordDelimiterFilterFactory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generateNumberParts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generateWordParts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splitOnCaseChange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class="solr.LowerCaseFilterFactory"/&gt;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solr.BrazilianStemFilterFactory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class="solr.ASCIIFoldingFilterFactory"/&gt;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&lt;/analyzer&gt;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&lt;analyzer type="query"&gt;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&lt;tokenizer class="solr.WhitespaceTokenizerFactory"/&gt;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class="solr.StopFilterFactory"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enablePositionIncrements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words="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stopwords_pt.txt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solr.SynonymFilterFactory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synonyms="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synonyms_corrections.txt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expand="false"/&gt;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solr.SynonymFilterFactory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synonyms="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synonyms_expansions.txt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expand="true"/&gt;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solr.WordDelimiterFilterFactory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catenateAll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catenateNumbers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catenateWords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generateNumberParts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generateWordParts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splitOnCaseChange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class="solr.LowerCaseFilterFactory"/&gt;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solr.BrazilianStemFilterFactory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class="solr.ASCIIFoldingFilterFactory"/&gt;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&lt;/analyzer&gt;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&lt;/fieldType&gt;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687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fieldtype with semantic relevancy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&lt;fieldType class="solr.TextField" name="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text_pt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positionIncrementGap="100"&gt;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&lt;analyzer type="index"&gt;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&lt;tokenizer class="solr.WhitespaceTokenizerFactory"/&gt;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class="solr.StopFilterFactory"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enablePositionIncrements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words="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stopwords_pt.txt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solr.SynonymFilterFactory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synonyms="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synonyms_indextime.txt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expand="true"/&gt;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catenateAll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catenateNumbers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catenateWords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solr.WordDelimiterFilterFactory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generateNumberParts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generateWordParts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splitOnCaseChange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class="solr.LowerCaseFilterFactory"/&gt;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solr.BrazilianStemFilterFactory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class="solr.ASCIIFoldingFilterFactory"/&gt;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&lt;/analyzer&gt;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485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fieldtype with semantic relevancy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6666"/>
              </a:buClr>
              <a:buNone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analyzer type="query"&gt;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&lt;tokenizer class="solr.WhitespaceTokenizerFactory"/&gt;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class="solr.StopFilterFactory"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enablePositionIncrements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words="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stopwords_pt.txt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solr.SynonymFilterFactory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synonyms="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synonyms_corrections.txt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expand="false"/&gt;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solr.SynonymFilterFactory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synonyms="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synonyms_expansions.txt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expand="true"/&gt;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solr.WordDelimiterFilterFactory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catenateAll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catenateNumbers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catenateWords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generateNumberParts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generateWordParts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splitOnCaseChange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class="solr.LowerCaseFilterFactory"/&gt;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solr.BrazilianStemFilterFactory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class="solr.ASCIIFoldingFilterFactory"/&gt;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&lt;/analyzer&gt;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&lt;/fieldType&gt;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546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fieldtype with semantic relevancy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6666"/>
              </a:buClr>
              <a:buNone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analyzer type="query"&gt;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&lt;tokenizer class="solr.WhitespaceTokenizerFactory"/&gt;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class="solr.StopFilterFactory"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enablePositionIncrements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words="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stopwords_pt.txt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solr.SynonymFilterFactory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synonyms="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synonyms_corrections.txt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expand="false"/&gt;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solr.SynonymFilterFactory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synonyms="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synonyms_expansions.txt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expand="true"/&gt;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solr.WordDelimiterFilterFactory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catenateAll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catenateNumbers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catenateWords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generateNumberParts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generateWordParts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splitOnCaseChange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class="solr.LowerCaseFilterFactory"/&gt;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solr.BrazilianStemFilterFactory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>
              <a:buClr>
                <a:srgbClr val="006666"/>
              </a:buClr>
              <a:buFont typeface="+mj-lt"/>
              <a:buAutoNum type="arabicPeriod"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class="solr.ASCIIFoldingFilterFactory"/&gt;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&lt;/analyzer&gt;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&lt;/fieldType&gt;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11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fieldtype with semantic relevancy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&lt;fieldType class="solr.TextField" name="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text_pt_pure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positionIncrementGap="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100”&gt;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        &lt;tokenizer class="solr.WhitespaceTokenizerFactory"/&gt;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&lt;filter class="solr.StopFilterFactory"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enablePositionIncrements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ignoreCase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="true" words="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stopwords_pt.txt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catenateAll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="0"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catenateNumbers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catenateWords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class="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solr.WordDelimiterFilterFactory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generateNumberParts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generateWordParts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splitOnCaseChange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="1"/&gt;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class="solr.LowerCaseFilterFactory"/&gt;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  &lt;filter class="solr.ASCIIFoldingFilterFactory"/&gt;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&lt;/analyzer&gt;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057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relevant formula for search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Imagine you have a field named 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b="1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18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roduct_name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To keep search result semantically relevant, you’ll need a “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roduct_name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” field and also a “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roduct_name_pure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Keep in mind that phrases are also more relevant than individual words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In that case, here’s how 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Solrconfig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 would be: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QF (query fields, single words)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Product_name_pure^5 Product_name^3</a:t>
            </a:r>
          </a:p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PF (phrase fields)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Product_name_pure^8 Product_nameˆ5</a:t>
            </a:r>
          </a:p>
        </p:txBody>
      </p:sp>
    </p:spTree>
    <p:extLst>
      <p:ext uri="{BB962C8B-B14F-4D97-AF65-F5344CB8AC3E}">
        <p14:creationId xmlns:p14="http://schemas.microsoft.com/office/powerpoint/2010/main" val="42640465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0574" y="222685"/>
            <a:ext cx="8213002" cy="514354"/>
          </a:xfrm>
        </p:spPr>
        <p:txBody>
          <a:bodyPr/>
          <a:lstStyle/>
          <a:p>
            <a:r>
              <a:rPr lang="pt-BR" dirty="0" err="1" smtClean="0"/>
              <a:t>About</a:t>
            </a:r>
            <a:r>
              <a:rPr lang="pt-BR" dirty="0" smtClean="0"/>
              <a:t> </a:t>
            </a:r>
            <a:r>
              <a:rPr lang="pt-BR" dirty="0" err="1" smtClean="0"/>
              <a:t>us</a:t>
            </a:r>
            <a:endParaRPr lang="pt-BR" dirty="0">
              <a:effectLst/>
            </a:endParaRPr>
          </a:p>
        </p:txBody>
      </p:sp>
      <p:pic>
        <p:nvPicPr>
          <p:cNvPr id="2" name="Picture 2" descr="P:\Corporativo\Marketing\sourcebank\imagebank\Fotolia_6068801_L-edi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" b="1245"/>
          <a:stretch>
            <a:fillRect/>
          </a:stretch>
        </p:blipFill>
        <p:spPr bwMode="auto">
          <a:xfrm>
            <a:off x="214283" y="1109609"/>
            <a:ext cx="3356231" cy="38847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/>
          <p:cNvCxnSpPr/>
          <p:nvPr/>
        </p:nvCxnSpPr>
        <p:spPr>
          <a:xfrm rot="10800000">
            <a:off x="3881120" y="1112839"/>
            <a:ext cx="4267200" cy="0"/>
          </a:xfrm>
          <a:prstGeom prst="line">
            <a:avLst/>
          </a:prstGeom>
          <a:ln w="190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6405" y="1284443"/>
            <a:ext cx="4043680" cy="2372545"/>
          </a:xfrm>
          <a:prstGeom prst="rect">
            <a:avLst/>
          </a:prstGeom>
          <a:noFill/>
        </p:spPr>
        <p:txBody>
          <a:bodyPr wrap="square" tIns="108000" bIns="10800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000" b="1" dirty="0" err="1" smtClean="0"/>
              <a:t>Founded</a:t>
            </a:r>
            <a:r>
              <a:rPr lang="pt-BR" sz="2000" b="1" dirty="0" smtClean="0"/>
              <a:t> in 2007</a:t>
            </a:r>
          </a:p>
          <a:p>
            <a:pPr marL="342900" indent="-342900">
              <a:buFont typeface="Arial"/>
              <a:buChar char="•"/>
            </a:pPr>
            <a:r>
              <a:rPr lang="pt-BR" sz="2000" b="1" dirty="0" smtClean="0"/>
              <a:t>B2B Startup</a:t>
            </a:r>
          </a:p>
          <a:p>
            <a:pPr marL="342900" indent="-342900">
              <a:buFont typeface="Arial"/>
              <a:buChar char="•"/>
            </a:pPr>
            <a:r>
              <a:rPr lang="pt-BR" sz="2000" b="1" dirty="0" err="1" smtClean="0"/>
              <a:t>Semantic</a:t>
            </a:r>
            <a:r>
              <a:rPr lang="pt-BR" sz="2000" b="1" dirty="0" smtClean="0"/>
              <a:t> Services </a:t>
            </a:r>
            <a:r>
              <a:rPr lang="pt-BR" sz="2000" b="1" dirty="0" err="1" smtClean="0"/>
              <a:t>started</a:t>
            </a:r>
            <a:r>
              <a:rPr lang="pt-BR" sz="2000" b="1" dirty="0" smtClean="0"/>
              <a:t> in 2011</a:t>
            </a:r>
          </a:p>
          <a:p>
            <a:pPr marL="342900" indent="-342900">
              <a:buFont typeface="Arial"/>
              <a:buChar char="•"/>
            </a:pPr>
            <a:r>
              <a:rPr lang="pt-BR" sz="2000" b="1" dirty="0" smtClean="0"/>
              <a:t>Big Data </a:t>
            </a:r>
            <a:r>
              <a:rPr lang="pt-BR" sz="2000" b="1" dirty="0" err="1" smtClean="0"/>
              <a:t>projects</a:t>
            </a:r>
            <a:r>
              <a:rPr lang="pt-BR" sz="2000" b="1" dirty="0" smtClean="0"/>
              <a:t> in 2012</a:t>
            </a:r>
          </a:p>
          <a:p>
            <a:pPr marL="342900" indent="-342900">
              <a:buFont typeface="Arial"/>
              <a:buChar char="•"/>
            </a:pPr>
            <a:r>
              <a:rPr lang="pt-BR" sz="2000" b="1" dirty="0" smtClean="0"/>
              <a:t>Training, </a:t>
            </a:r>
            <a:r>
              <a:rPr lang="pt-BR" sz="2000" b="1" dirty="0" err="1" smtClean="0"/>
              <a:t>Consultancy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and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Support</a:t>
            </a:r>
            <a:r>
              <a:rPr lang="pt-BR" sz="2000" b="1" dirty="0" smtClean="0"/>
              <a:t> on Solr </a:t>
            </a:r>
            <a:r>
              <a:rPr lang="pt-BR" sz="2000" b="1" dirty="0" err="1" smtClean="0"/>
              <a:t>and</a:t>
            </a:r>
            <a:r>
              <a:rPr lang="pt-BR" sz="2000" b="1" dirty="0" smtClean="0"/>
              <a:t> Hadoop</a:t>
            </a:r>
            <a:endParaRPr lang="pt-BR" sz="1400" dirty="0"/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3860800" y="4228827"/>
            <a:ext cx="4328160" cy="0"/>
          </a:xfrm>
          <a:prstGeom prst="line">
            <a:avLst/>
          </a:prstGeom>
          <a:ln w="190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histor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4073" y="1530071"/>
            <a:ext cx="175300" cy="1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23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you get?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Relevant results semantically</a:t>
            </a:r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Users will understand the results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Synonyms or stemmed tokens won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’t disturb or create noise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Similar to what main search websites are doin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g for many different things, such as document search, e-commerce, intranet search, document search, library search etc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Be able to find relevant results even in a scenario with millions or billions of documents.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331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0026" y="2496887"/>
            <a:ext cx="8733066" cy="287313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00026" y="2409711"/>
            <a:ext cx="8669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pt-BR" sz="24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I N F I N I </a:t>
            </a:r>
            <a:r>
              <a:rPr lang="pt-BR" sz="2400" b="1" dirty="0" err="1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T</a:t>
            </a:r>
            <a:r>
              <a:rPr lang="pt-BR" sz="24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E</a:t>
            </a:r>
            <a:r>
              <a:rPr lang="pt-BR" sz="24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pt-BR" sz="24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P O S </a:t>
            </a:r>
            <a:r>
              <a:rPr lang="pt-BR" sz="2400" b="1" dirty="0" err="1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S</a:t>
            </a:r>
            <a:r>
              <a:rPr lang="pt-BR" sz="24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 I B I L </a:t>
            </a:r>
            <a:r>
              <a:rPr lang="pt-BR" sz="2400" b="1" dirty="0" err="1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pt-BR" sz="24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1" dirty="0" err="1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T</a:t>
            </a:r>
            <a:r>
              <a:rPr lang="pt-BR" sz="24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1" dirty="0" err="1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pt-BR" sz="24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 ES</a:t>
            </a:r>
            <a:endParaRPr lang="pt-BR" sz="2400" dirty="0" smtClean="0">
              <a:solidFill>
                <a:prstClr val="white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27" y="3706423"/>
            <a:ext cx="952482" cy="11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538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6666"/>
              </a:buClr>
              <a:buNone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Get in touch!</a:t>
            </a:r>
          </a:p>
          <a:p>
            <a:pPr marL="0" indent="0" algn="ctr">
              <a:buClr>
                <a:srgbClr val="006666"/>
              </a:buClr>
              <a:buNone/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Clr>
                <a:srgbClr val="006666"/>
              </a:buClr>
              <a:buNone/>
            </a:pPr>
            <a:endParaRPr lang="en-US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Clr>
                <a:srgbClr val="006666"/>
              </a:buClr>
              <a:buNone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Email: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loliveira@semantix.com.br</a:t>
            </a:r>
            <a:endParaRPr lang="en-US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Clr>
                <a:srgbClr val="006666"/>
              </a:buClr>
              <a:buNone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Twitter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: @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SemantixBR</a:t>
            </a:r>
            <a:endParaRPr lang="en-US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006666"/>
              </a:buClr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899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0574" y="222685"/>
            <a:ext cx="8213002" cy="514354"/>
          </a:xfrm>
        </p:spPr>
        <p:txBody>
          <a:bodyPr/>
          <a:lstStyle/>
          <a:p>
            <a:r>
              <a:rPr lang="pt-BR" dirty="0" err="1" smtClean="0"/>
              <a:t>About</a:t>
            </a:r>
            <a:r>
              <a:rPr lang="pt-BR" dirty="0" smtClean="0"/>
              <a:t> me</a:t>
            </a:r>
            <a:endParaRPr lang="pt-BR" dirty="0">
              <a:effectLst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3881120" y="1112839"/>
            <a:ext cx="4267200" cy="0"/>
          </a:xfrm>
          <a:prstGeom prst="line">
            <a:avLst/>
          </a:prstGeom>
          <a:ln w="190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6405" y="1576831"/>
            <a:ext cx="4043680" cy="1787770"/>
          </a:xfrm>
          <a:prstGeom prst="rect">
            <a:avLst/>
          </a:prstGeom>
          <a:noFill/>
        </p:spPr>
        <p:txBody>
          <a:bodyPr wrap="square" tIns="108000" bIns="10800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000" b="1" dirty="0" smtClean="0"/>
              <a:t>Leo Oliveira</a:t>
            </a:r>
          </a:p>
          <a:p>
            <a:pPr marL="342900" indent="-342900">
              <a:buFont typeface="Arial"/>
              <a:buChar char="•"/>
            </a:pPr>
            <a:r>
              <a:rPr lang="pt-BR" sz="2000" b="1" dirty="0" smtClean="0"/>
              <a:t>15 </a:t>
            </a:r>
            <a:r>
              <a:rPr lang="pt-BR" sz="2000" b="1" dirty="0" err="1" smtClean="0"/>
              <a:t>years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of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experience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with</a:t>
            </a:r>
            <a:r>
              <a:rPr lang="pt-BR" sz="2000" b="1" dirty="0" smtClean="0"/>
              <a:t> websites </a:t>
            </a:r>
            <a:r>
              <a:rPr lang="pt-BR" sz="2000" b="1" dirty="0" err="1" smtClean="0"/>
              <a:t>and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search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engines</a:t>
            </a:r>
            <a:endParaRPr lang="pt-BR" sz="2000" b="1" dirty="0" smtClean="0"/>
          </a:p>
          <a:p>
            <a:pPr marL="342900" indent="-342900">
              <a:buFont typeface="Arial"/>
              <a:buChar char="•"/>
            </a:pPr>
            <a:r>
              <a:rPr lang="pt-BR" sz="1400" dirty="0" err="1" smtClean="0"/>
              <a:t>Specialized</a:t>
            </a:r>
            <a:r>
              <a:rPr lang="pt-BR" sz="1400" dirty="0" smtClean="0"/>
              <a:t> in </a:t>
            </a:r>
            <a:r>
              <a:rPr lang="pt-BR" sz="1400" dirty="0" err="1" smtClean="0"/>
              <a:t>Relevancy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Semantics</a:t>
            </a:r>
            <a:endParaRPr lang="pt-BR" sz="1400" dirty="0" smtClean="0"/>
          </a:p>
          <a:p>
            <a:pPr marL="342900" indent="-342900">
              <a:buFont typeface="Arial"/>
              <a:buChar char="•"/>
            </a:pPr>
            <a:r>
              <a:rPr lang="pt-BR" sz="1400" dirty="0" err="1" smtClean="0"/>
              <a:t>Graduated</a:t>
            </a:r>
            <a:r>
              <a:rPr lang="pt-BR" sz="1400" dirty="0" smtClean="0"/>
              <a:t> in Business Management &amp; IT </a:t>
            </a:r>
            <a:r>
              <a:rPr lang="pt-BR" sz="1400" dirty="0" err="1" smtClean="0"/>
              <a:t>Innovation</a:t>
            </a:r>
            <a:endParaRPr lang="pt-BR" sz="1400" dirty="0"/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3860800" y="4228827"/>
            <a:ext cx="4328160" cy="0"/>
          </a:xfrm>
          <a:prstGeom prst="line">
            <a:avLst/>
          </a:prstGeom>
          <a:ln w="190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histori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4073" y="1530071"/>
            <a:ext cx="175300" cy="175300"/>
          </a:xfrm>
          <a:prstGeom prst="rect">
            <a:avLst/>
          </a:prstGeom>
        </p:spPr>
      </p:pic>
      <p:pic>
        <p:nvPicPr>
          <p:cNvPr id="3" name="Picture 2" descr="DSC013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71600"/>
            <a:ext cx="330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70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Relevancy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The game changer in Search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Google became what it is due to relevancy algorithms and PageRank</a:t>
            </a:r>
            <a:endParaRPr lang="en-US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Can be achieved through many different types of data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Cross-reference, log analysis, social media, market research, new ideas etc</a:t>
            </a:r>
          </a:p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It’s about the user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And not about what we think of the user</a:t>
            </a:r>
          </a:p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If you don’t understand your data, find what is relevant through research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Research user behavior and needs and you’ll find a way of finding relevant information or you will find a way of discovering what is relevant automatically.</a:t>
            </a:r>
          </a:p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If the user can’t find what they want using your search…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… they’ll leave.</a:t>
            </a:r>
          </a:p>
        </p:txBody>
      </p:sp>
    </p:spTree>
    <p:extLst>
      <p:ext uri="{BB962C8B-B14F-4D97-AF65-F5344CB8AC3E}">
        <p14:creationId xmlns:p14="http://schemas.microsoft.com/office/powerpoint/2010/main" val="15734872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having a </a:t>
            </a:r>
            <a:r>
              <a:rPr lang="en-US" dirty="0" err="1" smtClean="0"/>
              <a:t>resultset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Sometimes you have little data and users get a lot of zero-result queries.</a:t>
            </a:r>
            <a:endParaRPr lang="en-US" sz="1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Then it’s time to find the right words for the job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Synonym discovery, stemming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Analysis: understand what is the user searching for</a:t>
            </a: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Suggest other options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Sometimes a zero-result query is just typo. Use suggestions to find the right results.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Create an interface that makes it easy for the user to try different keywords to get results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Analyze words that are searched together by the same users to create special suggestions or second searches that brings some results</a:t>
            </a:r>
          </a:p>
        </p:txBody>
      </p:sp>
    </p:spTree>
    <p:extLst>
      <p:ext uri="{BB962C8B-B14F-4D97-AF65-F5344CB8AC3E}">
        <p14:creationId xmlns:p14="http://schemas.microsoft.com/office/powerpoint/2010/main" val="9995627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Relevancy and Semantics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 lnSpcReduction="10000"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THE RELEVANCY RULES (the most forgotten ones)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Phrases are more relevant the single words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“Pure” words, that is, words the way they were typed, are more relevant than stemmed words or even synonyms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In general, newest docs are more relevant than old docs, but this rule could be reversed.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Closer venues and locations are more relevant than distant ones.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Give the right weights to the right fields (seems simple, but it’s not)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endParaRPr lang="en-US" sz="1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When you have a mix of relevant things…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for instance, in an e-commerce, that you must consider the freshest docs, plus the smaller prices and the best sellers, sometimes you need to create a math formula to cope with all these items for relevancy. And it’s tricky.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You can boost each parameter separately, but then you must test your formulas very well not to prioritize one parameter more than the other.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endParaRPr lang="en-US" sz="1400" b="1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10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Relevancy and Weighting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USING DISMAX (an example of relevancy configuration)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By using Dismax, you have two main options: qf and pf.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Phrase Fields (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pf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) should have bigger weights than all of your Query Fields (qf)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Field weights must be decided carefully. You can use a scale, such as Fibonacci numbers, so as to not lose control of what is more relevant and what is not that relevant in your “search formula”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pf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 for a movies website: </a:t>
            </a:r>
          </a:p>
          <a:p>
            <a:pPr lvl="2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MovieName^34 MovieActors^21 MovieDirector^13 MovieYear^8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EXAMPLE OF qf:</a:t>
            </a:r>
          </a:p>
          <a:p>
            <a:pPr lvl="2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MovieName^21 MovieActors^13 MovieDirector^8 MovieYear^5</a:t>
            </a: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>
              <a:buClr>
                <a:srgbClr val="006666"/>
              </a:buClr>
              <a:buFont typeface="Wingdings" pitchFamily="2" charset="2"/>
              <a:buChar char="ü"/>
            </a:pPr>
            <a:endParaRPr lang="en-US" sz="1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14400" lvl="2" indent="0">
              <a:buClr>
                <a:srgbClr val="006666"/>
              </a:buClr>
              <a:buNone/>
            </a:pP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991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 Theory </a:t>
            </a:r>
            <a:r>
              <a:rPr lang="en-US" dirty="0" err="1" smtClean="0"/>
              <a:t>Vs</a:t>
            </a:r>
            <a:r>
              <a:rPr lang="en-US" dirty="0" smtClean="0"/>
              <a:t> Synonyms in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83" y="1219201"/>
            <a:ext cx="8450886" cy="26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54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 Theory </a:t>
            </a:r>
            <a:r>
              <a:rPr lang="en-US" dirty="0" err="1" smtClean="0"/>
              <a:t>Vs</a:t>
            </a:r>
            <a:r>
              <a:rPr lang="en-US" dirty="0" smtClean="0"/>
              <a:t> Synonym in Search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2924" y="1181099"/>
            <a:ext cx="8004175" cy="3743325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In search, synonyms can get complicated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You don’t need to use only “real” synonyms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You must focus on user needs rather than “thesaurus”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You can use it for other useful stuff, such as the most common typos to be corrected or even some unrelated words that could do the job for you</a:t>
            </a:r>
          </a:p>
          <a:p>
            <a:pPr lvl="1">
              <a:buClr>
                <a:srgbClr val="006666"/>
              </a:buClr>
              <a:buFont typeface="Wingdings" pitchFamily="2" charset="2"/>
              <a:buChar char="ü"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Sometimes you just need to get creative.</a:t>
            </a:r>
          </a:p>
          <a:p>
            <a:pPr marL="914400" lvl="2" indent="0">
              <a:buClr>
                <a:srgbClr val="006666"/>
              </a:buClr>
              <a:buNone/>
            </a:pP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44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2112</Words>
  <Application>Microsoft Macintosh PowerPoint</Application>
  <PresentationFormat>On-screen Show (16:9)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About us</vt:lpstr>
      <vt:lpstr>About me</vt:lpstr>
      <vt:lpstr>The Importance of Relevancy</vt:lpstr>
      <vt:lpstr>The Importance of having a resultset</vt:lpstr>
      <vt:lpstr>Relevancy and Semantics</vt:lpstr>
      <vt:lpstr>Relevancy and Weighting</vt:lpstr>
      <vt:lpstr>Synonyms Theory Vs Synonyms in Search</vt:lpstr>
      <vt:lpstr>Synonym Theory Vs Synonym in Search</vt:lpstr>
      <vt:lpstr>1-way transformations</vt:lpstr>
      <vt:lpstr>2-way transformations</vt:lpstr>
      <vt:lpstr>Index Time Vs Query Time</vt:lpstr>
      <vt:lpstr>Some examples</vt:lpstr>
      <vt:lpstr>Creating a fieldtype with semantic relevancy</vt:lpstr>
      <vt:lpstr>Creating a fieldtype with semantic relevancy</vt:lpstr>
      <vt:lpstr>Creating a fieldtype with semantic relevancy</vt:lpstr>
      <vt:lpstr>Creating a fieldtype with semantic relevancy</vt:lpstr>
      <vt:lpstr>Creating a fieldtype with semantic relevancy</vt:lpstr>
      <vt:lpstr>Creating a relevant formula for search</vt:lpstr>
      <vt:lpstr>What will you get?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gabriel.almada</dc:creator>
  <cp:lastModifiedBy>Leonardo Dias</cp:lastModifiedBy>
  <cp:revision>361</cp:revision>
  <cp:lastPrinted>2010-10-08T01:14:18Z</cp:lastPrinted>
  <dcterms:created xsi:type="dcterms:W3CDTF">2009-10-06T11:57:34Z</dcterms:created>
  <dcterms:modified xsi:type="dcterms:W3CDTF">2013-02-28T03:23:21Z</dcterms:modified>
</cp:coreProperties>
</file>