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24384000" cy="13716000"/>
  <p:notesSz cx="6858000" cy="9144000"/>
  <p:defaultTextStyle>
    <a:lvl1pPr defTabSz="647700">
      <a:lnSpc>
        <a:spcPts val="6300"/>
      </a:lnSpc>
      <a:defRPr sz="3800">
        <a:solidFill>
          <a:srgbClr val="C0C0C0"/>
        </a:solidFill>
        <a:latin typeface="Courier"/>
        <a:ea typeface="Courier"/>
        <a:cs typeface="Courier"/>
        <a:sym typeface="Courier"/>
      </a:defRPr>
    </a:lvl1pPr>
    <a:lvl2pPr defTabSz="647700">
      <a:lnSpc>
        <a:spcPts val="6300"/>
      </a:lnSpc>
      <a:defRPr sz="3800">
        <a:solidFill>
          <a:srgbClr val="C0C0C0"/>
        </a:solidFill>
        <a:latin typeface="Courier"/>
        <a:ea typeface="Courier"/>
        <a:cs typeface="Courier"/>
        <a:sym typeface="Courier"/>
      </a:defRPr>
    </a:lvl2pPr>
    <a:lvl3pPr defTabSz="647700">
      <a:lnSpc>
        <a:spcPts val="6300"/>
      </a:lnSpc>
      <a:defRPr sz="3800">
        <a:solidFill>
          <a:srgbClr val="C0C0C0"/>
        </a:solidFill>
        <a:latin typeface="Courier"/>
        <a:ea typeface="Courier"/>
        <a:cs typeface="Courier"/>
        <a:sym typeface="Courier"/>
      </a:defRPr>
    </a:lvl3pPr>
    <a:lvl4pPr defTabSz="647700">
      <a:lnSpc>
        <a:spcPts val="6300"/>
      </a:lnSpc>
      <a:defRPr sz="3800">
        <a:solidFill>
          <a:srgbClr val="C0C0C0"/>
        </a:solidFill>
        <a:latin typeface="Courier"/>
        <a:ea typeface="Courier"/>
        <a:cs typeface="Courier"/>
        <a:sym typeface="Courier"/>
      </a:defRPr>
    </a:lvl4pPr>
    <a:lvl5pPr defTabSz="647700">
      <a:lnSpc>
        <a:spcPts val="6300"/>
      </a:lnSpc>
      <a:defRPr sz="3800">
        <a:solidFill>
          <a:srgbClr val="C0C0C0"/>
        </a:solidFill>
        <a:latin typeface="Courier"/>
        <a:ea typeface="Courier"/>
        <a:cs typeface="Courier"/>
        <a:sym typeface="Courier"/>
      </a:defRPr>
    </a:lvl5pPr>
    <a:lvl6pPr defTabSz="647700">
      <a:lnSpc>
        <a:spcPts val="6300"/>
      </a:lnSpc>
      <a:defRPr sz="3800">
        <a:solidFill>
          <a:srgbClr val="C0C0C0"/>
        </a:solidFill>
        <a:latin typeface="Courier"/>
        <a:ea typeface="Courier"/>
        <a:cs typeface="Courier"/>
        <a:sym typeface="Courier"/>
      </a:defRPr>
    </a:lvl6pPr>
    <a:lvl7pPr defTabSz="647700">
      <a:lnSpc>
        <a:spcPts val="6300"/>
      </a:lnSpc>
      <a:defRPr sz="3800">
        <a:solidFill>
          <a:srgbClr val="C0C0C0"/>
        </a:solidFill>
        <a:latin typeface="Courier"/>
        <a:ea typeface="Courier"/>
        <a:cs typeface="Courier"/>
        <a:sym typeface="Courier"/>
      </a:defRPr>
    </a:lvl7pPr>
    <a:lvl8pPr defTabSz="647700">
      <a:lnSpc>
        <a:spcPts val="6300"/>
      </a:lnSpc>
      <a:defRPr sz="3800">
        <a:solidFill>
          <a:srgbClr val="C0C0C0"/>
        </a:solidFill>
        <a:latin typeface="Courier"/>
        <a:ea typeface="Courier"/>
        <a:cs typeface="Courier"/>
        <a:sym typeface="Courier"/>
      </a:defRPr>
    </a:lvl8pPr>
    <a:lvl9pPr defTabSz="647700">
      <a:lnSpc>
        <a:spcPts val="6300"/>
      </a:lnSpc>
      <a:defRPr sz="3800">
        <a:solidFill>
          <a:srgbClr val="C0C0C0"/>
        </a:solidFill>
        <a:latin typeface="Courier"/>
        <a:ea typeface="Courier"/>
        <a:cs typeface="Courier"/>
        <a:sym typeface="Courier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>
          <a:latin typeface="Helvetica"/>
          <a:ea typeface="Helvetica"/>
          <a:cs typeface="Helvetica"/>
        </a:font>
        <a:srgbClr val="606060"/>
      </a:tcTxStyle>
      <a:tcStyle>
        <a:tcBdr>
          <a:left>
            <a:ln w="12700" cap="flat">
              <a:solidFill>
                <a:srgbClr val="919191"/>
              </a:solidFill>
              <a:prstDash val="solid"/>
              <a:miter lim="400000"/>
            </a:ln>
          </a:left>
          <a:right>
            <a:ln w="12700" cap="flat">
              <a:solidFill>
                <a:srgbClr val="919191"/>
              </a:solidFill>
              <a:prstDash val="solid"/>
              <a:miter lim="400000"/>
            </a:ln>
          </a:right>
          <a:top>
            <a:ln w="12700" cap="flat">
              <a:solidFill>
                <a:srgbClr val="919191"/>
              </a:solidFill>
              <a:prstDash val="solid"/>
              <a:miter lim="400000"/>
            </a:ln>
          </a:top>
          <a:bottom>
            <a:ln w="12700" cap="flat">
              <a:solidFill>
                <a:srgbClr val="919191"/>
              </a:solidFill>
              <a:prstDash val="solid"/>
              <a:miter lim="400000"/>
            </a:ln>
          </a:bottom>
          <a:insideH>
            <a:ln w="12700" cap="flat">
              <a:solidFill>
                <a:srgbClr val="919191"/>
              </a:solidFill>
              <a:prstDash val="solid"/>
              <a:miter lim="400000"/>
            </a:ln>
          </a:insideH>
          <a:insideV>
            <a:ln w="12700" cap="flat">
              <a:solidFill>
                <a:srgbClr val="919191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919191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FB7EF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3B59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919191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C6F92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46" d="100"/>
          <a:sy n="46" d="100"/>
        </p:scale>
        <p:origin x="-1000" y="-96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6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9" name="Shape 2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01238680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96900">
      <a:defRPr sz="2200">
        <a:latin typeface="Lucida Grande"/>
        <a:ea typeface="Lucida Grande"/>
        <a:cs typeface="Lucida Grande"/>
        <a:sym typeface="Lucida Grande"/>
      </a:defRPr>
    </a:lvl1pPr>
    <a:lvl2pPr indent="228600" defTabSz="596900">
      <a:defRPr sz="2200">
        <a:latin typeface="Lucida Grande"/>
        <a:ea typeface="Lucida Grande"/>
        <a:cs typeface="Lucida Grande"/>
        <a:sym typeface="Lucida Grande"/>
      </a:defRPr>
    </a:lvl2pPr>
    <a:lvl3pPr indent="457200" defTabSz="596900">
      <a:defRPr sz="2200">
        <a:latin typeface="Lucida Grande"/>
        <a:ea typeface="Lucida Grande"/>
        <a:cs typeface="Lucida Grande"/>
        <a:sym typeface="Lucida Grande"/>
      </a:defRPr>
    </a:lvl3pPr>
    <a:lvl4pPr indent="685800" defTabSz="596900">
      <a:defRPr sz="2200">
        <a:latin typeface="Lucida Grande"/>
        <a:ea typeface="Lucida Grande"/>
        <a:cs typeface="Lucida Grande"/>
        <a:sym typeface="Lucida Grande"/>
      </a:defRPr>
    </a:lvl4pPr>
    <a:lvl5pPr indent="914400" defTabSz="596900">
      <a:defRPr sz="2200">
        <a:latin typeface="Lucida Grande"/>
        <a:ea typeface="Lucida Grande"/>
        <a:cs typeface="Lucida Grande"/>
        <a:sym typeface="Lucida Grande"/>
      </a:defRPr>
    </a:lvl5pPr>
    <a:lvl6pPr indent="1143000" defTabSz="596900">
      <a:defRPr sz="2200">
        <a:latin typeface="Lucida Grande"/>
        <a:ea typeface="Lucida Grande"/>
        <a:cs typeface="Lucida Grande"/>
        <a:sym typeface="Lucida Grande"/>
      </a:defRPr>
    </a:lvl6pPr>
    <a:lvl7pPr indent="1371600" defTabSz="596900">
      <a:defRPr sz="2200">
        <a:latin typeface="Lucida Grande"/>
        <a:ea typeface="Lucida Grande"/>
        <a:cs typeface="Lucida Grande"/>
        <a:sym typeface="Lucida Grande"/>
      </a:defRPr>
    </a:lvl7pPr>
    <a:lvl8pPr indent="1600200" defTabSz="596900">
      <a:defRPr sz="2200">
        <a:latin typeface="Lucida Grande"/>
        <a:ea typeface="Lucida Grande"/>
        <a:cs typeface="Lucida Grande"/>
        <a:sym typeface="Lucida Grande"/>
      </a:defRPr>
    </a:lvl8pPr>
    <a:lvl9pPr indent="1828800" defTabSz="5969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Clients can define index on properties. Index can be either unique or non-unique for the node or edge type.</a:t>
            </a:r>
          </a:p>
          <a:p>
            <a:pPr lvl="0">
              <a:defRPr sz="1800"/>
            </a:pPr>
            <a:endParaRPr sz="2200"/>
          </a:p>
          <a:p>
            <a:pPr lvl="0">
              <a:defRPr sz="1800"/>
            </a:pPr>
            <a:r>
              <a:rPr sz="2200"/>
              <a:t>CAS to ensure unique constraint</a:t>
            </a:r>
          </a:p>
          <a:p>
            <a:pPr lvl="0">
              <a:defRPr sz="1800"/>
            </a:pPr>
            <a:r>
              <a:rPr sz="2200"/>
              <a:t>Tall table to allow split of hot index value.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71" name="Shape 1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We encode the row key like the following:</a:t>
            </a:r>
          </a:p>
          <a:p>
            <a:pPr lvl="0">
              <a:defRPr sz="1800"/>
            </a:pPr>
            <a:endParaRPr sz="2200"/>
          </a:p>
          <a:p>
            <a:pPr lvl="0">
              <a:defRPr sz="1800"/>
            </a:pPr>
            <a:r>
              <a:rPr sz="2200"/>
              <a:t>For each node-id, direction and edge type, we append the score, then the node-id on the other side. </a:t>
            </a:r>
          </a:p>
          <a:p>
            <a:pPr lvl="0">
              <a:defRPr sz="1800"/>
            </a:pPr>
            <a:endParaRPr sz="2200"/>
          </a:p>
          <a:p>
            <a:pPr lvl="0">
              <a:defRPr sz="1800"/>
            </a:pPr>
            <a:r>
              <a:rPr sz="2200"/>
              <a:t>This way, all edges for a given node-id, direction and edge-type are stored together in ascending order of the edge scores. </a:t>
            </a:r>
          </a:p>
          <a:p>
            <a:pPr lvl="0">
              <a:defRPr sz="1800"/>
            </a:pPr>
            <a:endParaRPr sz="2200"/>
          </a:p>
          <a:p>
            <a:pPr lvl="0">
              <a:defRPr sz="1800"/>
            </a:pPr>
            <a:r>
              <a:rPr sz="2200"/>
              <a:t>The pagination is then a simple range scan.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81" name="Shape 18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11" name="Shape 2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…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pe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86554" y="2253850"/>
            <a:ext cx="9210893" cy="9208300"/>
          </a:xfrm>
          <a:prstGeom prst="rect">
            <a:avLst/>
          </a:prstGeom>
          <a:ln w="25400">
            <a:round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los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86554" y="2253850"/>
            <a:ext cx="9210893" cy="9208300"/>
          </a:xfrm>
          <a:prstGeom prst="rect">
            <a:avLst/>
          </a:prstGeom>
          <a:ln w="25400">
            <a:round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Gray Title Slid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513156" y="8844562"/>
            <a:ext cx="3439135" cy="3438168"/>
          </a:xfrm>
          <a:prstGeom prst="rect">
            <a:avLst/>
          </a:prstGeom>
          <a:ln w="25400">
            <a:round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Gray Title Slid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513156" y="8844562"/>
            <a:ext cx="3439135" cy="3438168"/>
          </a:xfrm>
          <a:prstGeom prst="rect">
            <a:avLst/>
          </a:prstGeom>
          <a:ln w="25400">
            <a:round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with bullets Gra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8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2679700" algn="l"/>
              </a:tabLst>
            </a:lvl1pPr>
            <a:lvl2pPr marL="421640" indent="-381000">
              <a:buClr>
                <a:srgbClr val="D94925"/>
              </a:buClr>
              <a:tabLst>
                <a:tab pos="2679700" algn="l"/>
              </a:tabLst>
              <a:defRPr sz="5000"/>
            </a:lvl2pPr>
            <a:lvl3pPr marL="719666" indent="-381000">
              <a:buClr>
                <a:srgbClr val="D94925"/>
              </a:buClr>
              <a:tabLst>
                <a:tab pos="2679700" algn="l"/>
              </a:tabLst>
              <a:defRPr sz="4400"/>
            </a:lvl3pPr>
            <a:lvl4pPr marL="1044787" indent="-381000">
              <a:buClr>
                <a:srgbClr val="D94925"/>
              </a:buClr>
              <a:tabLst>
                <a:tab pos="2679700" algn="l"/>
              </a:tabLst>
              <a:defRPr sz="4400"/>
            </a:lvl4pPr>
            <a:lvl5pPr marL="1369906" indent="-381000">
              <a:buClr>
                <a:srgbClr val="D94925"/>
              </a:buClr>
              <a:tabLst>
                <a:tab pos="2679700" algn="l"/>
              </a:tabLst>
              <a:defRPr sz="44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5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with Sub header Gra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8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1219200" y="3924300"/>
            <a:ext cx="21971000" cy="9144000"/>
          </a:xfrm>
          <a:prstGeom prst="rect">
            <a:avLst/>
          </a:prstGeom>
        </p:spPr>
        <p:txBody>
          <a:bodyPr/>
          <a:lstStyle>
            <a:lvl1pPr>
              <a:tabLst/>
            </a:lvl1pPr>
            <a:lvl2pPr marL="421640" indent="-381000">
              <a:buClr>
                <a:srgbClr val="D94925"/>
              </a:buClr>
              <a:tabLst/>
              <a:defRPr sz="5000"/>
            </a:lvl2pPr>
            <a:lvl3pPr marL="719666" indent="-381000">
              <a:buClr>
                <a:srgbClr val="D94925"/>
              </a:buClr>
              <a:tabLst/>
              <a:defRPr sz="4400"/>
            </a:lvl3pPr>
            <a:lvl4pPr marL="1044787" indent="-381000">
              <a:buClr>
                <a:srgbClr val="D94925"/>
              </a:buClr>
              <a:tabLst/>
              <a:defRPr sz="4400"/>
            </a:lvl4pPr>
            <a:lvl5pPr marL="1369906" indent="-381000">
              <a:buClr>
                <a:srgbClr val="D94925"/>
              </a:buClr>
              <a:tabLst/>
              <a:defRPr sz="44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5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Body Level Five</a:t>
            </a:r>
          </a:p>
        </p:txBody>
      </p:sp>
      <p:pic>
        <p:nvPicPr>
          <p:cNvPr id="15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2899" y="12538906"/>
            <a:ext cx="906089" cy="905834"/>
          </a:xfrm>
          <a:prstGeom prst="rect">
            <a:avLst/>
          </a:prstGeom>
          <a:ln w="25400">
            <a:round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Just Title Gray 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1219200" y="5255683"/>
            <a:ext cx="21945600" cy="3204634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8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Just Title Gray 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1219200" y="5272616"/>
            <a:ext cx="21945600" cy="3170768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8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Just Title Gray">
    <p:bg>
      <p:bgPr>
        <a:gradFill flip="none" rotWithShape="1">
          <a:gsLst>
            <a:gs pos="0">
              <a:srgbClr val="797979"/>
            </a:gs>
            <a:gs pos="40550">
              <a:srgbClr val="3D3D3D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8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r Co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171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8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219200" y="2768600"/>
            <a:ext cx="21971000" cy="914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tabLst>
                <a:tab pos="2679700" algn="l"/>
              </a:tabLst>
            </a:lvl1pPr>
            <a:lvl2pPr marL="421640" indent="-381000">
              <a:buClr>
                <a:srgbClr val="D94925"/>
              </a:buClr>
              <a:tabLst>
                <a:tab pos="2679700" algn="l"/>
              </a:tabLst>
              <a:defRPr sz="5000"/>
            </a:lvl2pPr>
            <a:lvl3pPr marL="719666" indent="-381000">
              <a:buClr>
                <a:srgbClr val="D94925"/>
              </a:buClr>
              <a:tabLst>
                <a:tab pos="2679700" algn="l"/>
              </a:tabLst>
              <a:defRPr sz="4400"/>
            </a:lvl3pPr>
            <a:lvl4pPr marL="1044787" indent="-381000">
              <a:buClr>
                <a:srgbClr val="D94925"/>
              </a:buClr>
              <a:tabLst>
                <a:tab pos="2679700" algn="l"/>
              </a:tabLst>
              <a:defRPr sz="4400"/>
            </a:lvl4pPr>
            <a:lvl5pPr marL="1369906" indent="-381000">
              <a:buClr>
                <a:srgbClr val="D94925"/>
              </a:buClr>
              <a:tabLst>
                <a:tab pos="2679700" algn="l"/>
              </a:tabLst>
              <a:defRPr sz="44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5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Body Level Five</a:t>
            </a:r>
          </a:p>
        </p:txBody>
      </p:sp>
      <p:pic>
        <p:nvPicPr>
          <p:cNvPr id="4" name="pasted-image.pdf"/>
          <p:cNvPicPr/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52899" y="12538906"/>
            <a:ext cx="906089" cy="905834"/>
          </a:xfrm>
          <a:prstGeom prst="rect">
            <a:avLst/>
          </a:prstGeom>
          <a:ln w="25400">
            <a:round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med"/>
  <p:txStyles>
    <p:titleStyle>
      <a:lvl1pPr marL="40639" marR="40639">
        <a:lnSpc>
          <a:spcPct val="90000"/>
        </a:lnSpc>
        <a:defRPr sz="80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Helvetica Neue"/>
        </a:defRPr>
      </a:lvl1pPr>
      <a:lvl2pPr marL="40639" marR="40639" indent="228600">
        <a:lnSpc>
          <a:spcPct val="90000"/>
        </a:lnSpc>
        <a:defRPr sz="80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Helvetica Neue"/>
        </a:defRPr>
      </a:lvl2pPr>
      <a:lvl3pPr marL="40639" marR="40639" indent="457200">
        <a:lnSpc>
          <a:spcPct val="90000"/>
        </a:lnSpc>
        <a:defRPr sz="80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Helvetica Neue"/>
        </a:defRPr>
      </a:lvl3pPr>
      <a:lvl4pPr marL="40639" marR="40639" indent="685800">
        <a:lnSpc>
          <a:spcPct val="90000"/>
        </a:lnSpc>
        <a:defRPr sz="80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Helvetica Neue"/>
        </a:defRPr>
      </a:lvl4pPr>
      <a:lvl5pPr marL="40639" marR="40639" indent="914400">
        <a:lnSpc>
          <a:spcPct val="90000"/>
        </a:lnSpc>
        <a:defRPr sz="80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Helvetica Neue"/>
        </a:defRPr>
      </a:lvl5pPr>
      <a:lvl6pPr marL="40639" marR="40639" indent="1143000">
        <a:lnSpc>
          <a:spcPct val="90000"/>
        </a:lnSpc>
        <a:defRPr sz="80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Helvetica Neue"/>
        </a:defRPr>
      </a:lvl6pPr>
      <a:lvl7pPr marL="40639" marR="40639" indent="1371600">
        <a:lnSpc>
          <a:spcPct val="90000"/>
        </a:lnSpc>
        <a:defRPr sz="80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Helvetica Neue"/>
        </a:defRPr>
      </a:lvl7pPr>
      <a:lvl8pPr marL="40639" marR="40639" indent="1600200">
        <a:lnSpc>
          <a:spcPct val="90000"/>
        </a:lnSpc>
        <a:defRPr sz="80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Helvetica Neue"/>
        </a:defRPr>
      </a:lvl8pPr>
      <a:lvl9pPr marL="40639" marR="40639" indent="1828800">
        <a:lnSpc>
          <a:spcPct val="90000"/>
        </a:lnSpc>
        <a:defRPr sz="80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Helvetica Neue"/>
        </a:defRPr>
      </a:lvl9pPr>
    </p:titleStyle>
    <p:bodyStyle>
      <a:lvl1pPr marL="40639" marR="40639">
        <a:lnSpc>
          <a:spcPct val="110000"/>
        </a:lnSpc>
        <a:spcBef>
          <a:spcPts val="1500"/>
        </a:spcBef>
        <a:tabLst>
          <a:tab pos="2679700" algn="l"/>
        </a:tabLst>
        <a:defRPr sz="6000">
          <a:solidFill>
            <a:srgbClr val="C0C0C0"/>
          </a:solidFill>
          <a:uFill>
            <a:solidFill>
              <a:srgbClr val="C0C0C0"/>
            </a:solidFill>
          </a:uFill>
          <a:latin typeface="+mn-lt"/>
          <a:ea typeface="+mn-ea"/>
          <a:cs typeface="+mn-cs"/>
          <a:sym typeface="Helvetica Neue"/>
        </a:defRPr>
      </a:lvl1pPr>
      <a:lvl2pPr marL="497840" marR="40639" indent="-457200">
        <a:lnSpc>
          <a:spcPct val="110000"/>
        </a:lnSpc>
        <a:spcBef>
          <a:spcPts val="1500"/>
        </a:spcBef>
        <a:buSzPct val="125000"/>
        <a:buChar char="•"/>
        <a:tabLst>
          <a:tab pos="2679700" algn="l"/>
        </a:tabLst>
        <a:defRPr sz="6000">
          <a:solidFill>
            <a:srgbClr val="C0C0C0"/>
          </a:solidFill>
          <a:uFill>
            <a:solidFill>
              <a:srgbClr val="C0C0C0"/>
            </a:solidFill>
          </a:uFill>
          <a:latin typeface="+mn-lt"/>
          <a:ea typeface="+mn-ea"/>
          <a:cs typeface="+mn-cs"/>
          <a:sym typeface="Helvetica Neue"/>
        </a:defRPr>
      </a:lvl2pPr>
      <a:lvl3pPr marL="858211" marR="40639" indent="-519545">
        <a:lnSpc>
          <a:spcPct val="110000"/>
        </a:lnSpc>
        <a:spcBef>
          <a:spcPts val="1500"/>
        </a:spcBef>
        <a:buSzPct val="125000"/>
        <a:buChar char="•"/>
        <a:tabLst>
          <a:tab pos="2679700" algn="l"/>
        </a:tabLst>
        <a:defRPr sz="6000">
          <a:solidFill>
            <a:srgbClr val="C0C0C0"/>
          </a:solidFill>
          <a:uFill>
            <a:solidFill>
              <a:srgbClr val="C0C0C0"/>
            </a:solidFill>
          </a:uFill>
          <a:latin typeface="+mn-lt"/>
          <a:ea typeface="+mn-ea"/>
          <a:cs typeface="+mn-cs"/>
          <a:sym typeface="Helvetica Neue"/>
        </a:defRPr>
      </a:lvl3pPr>
      <a:lvl4pPr marL="1183332" marR="40639" indent="-519545">
        <a:lnSpc>
          <a:spcPct val="110000"/>
        </a:lnSpc>
        <a:spcBef>
          <a:spcPts val="1500"/>
        </a:spcBef>
        <a:buSzPct val="125000"/>
        <a:buChar char="•"/>
        <a:tabLst>
          <a:tab pos="2679700" algn="l"/>
        </a:tabLst>
        <a:defRPr sz="6000">
          <a:solidFill>
            <a:srgbClr val="C0C0C0"/>
          </a:solidFill>
          <a:uFill>
            <a:solidFill>
              <a:srgbClr val="C0C0C0"/>
            </a:solidFill>
          </a:uFill>
          <a:latin typeface="+mn-lt"/>
          <a:ea typeface="+mn-ea"/>
          <a:cs typeface="+mn-cs"/>
          <a:sym typeface="Helvetica Neue"/>
        </a:defRPr>
      </a:lvl4pPr>
      <a:lvl5pPr marL="1508451" marR="40639" indent="-519545">
        <a:lnSpc>
          <a:spcPct val="110000"/>
        </a:lnSpc>
        <a:spcBef>
          <a:spcPts val="1500"/>
        </a:spcBef>
        <a:buSzPct val="125000"/>
        <a:buChar char="•"/>
        <a:tabLst>
          <a:tab pos="2679700" algn="l"/>
        </a:tabLst>
        <a:defRPr sz="6000">
          <a:solidFill>
            <a:srgbClr val="C0C0C0"/>
          </a:solidFill>
          <a:uFill>
            <a:solidFill>
              <a:srgbClr val="C0C0C0"/>
            </a:solidFill>
          </a:uFill>
          <a:latin typeface="+mn-lt"/>
          <a:ea typeface="+mn-ea"/>
          <a:cs typeface="+mn-cs"/>
          <a:sym typeface="Helvetica Neue"/>
        </a:defRPr>
      </a:lvl5pPr>
      <a:lvl6pPr marL="2617585" marR="40639" indent="-519545">
        <a:lnSpc>
          <a:spcPct val="110000"/>
        </a:lnSpc>
        <a:spcBef>
          <a:spcPts val="1500"/>
        </a:spcBef>
        <a:buSzPct val="125000"/>
        <a:buChar char="•"/>
        <a:tabLst>
          <a:tab pos="2679700" algn="l"/>
        </a:tabLst>
        <a:defRPr sz="6000">
          <a:solidFill>
            <a:srgbClr val="C0C0C0"/>
          </a:solidFill>
          <a:uFill>
            <a:solidFill>
              <a:srgbClr val="C0C0C0"/>
            </a:solidFill>
          </a:uFill>
          <a:latin typeface="+mn-lt"/>
          <a:ea typeface="+mn-ea"/>
          <a:cs typeface="+mn-cs"/>
          <a:sym typeface="Helvetica Neue"/>
        </a:defRPr>
      </a:lvl6pPr>
      <a:lvl7pPr marL="2960485" marR="40639" indent="-519545">
        <a:lnSpc>
          <a:spcPct val="110000"/>
        </a:lnSpc>
        <a:spcBef>
          <a:spcPts val="1500"/>
        </a:spcBef>
        <a:buSzPct val="125000"/>
        <a:buChar char="•"/>
        <a:tabLst>
          <a:tab pos="2679700" algn="l"/>
        </a:tabLst>
        <a:defRPr sz="6000">
          <a:solidFill>
            <a:srgbClr val="C0C0C0"/>
          </a:solidFill>
          <a:uFill>
            <a:solidFill>
              <a:srgbClr val="C0C0C0"/>
            </a:solidFill>
          </a:uFill>
          <a:latin typeface="+mn-lt"/>
          <a:ea typeface="+mn-ea"/>
          <a:cs typeface="+mn-cs"/>
          <a:sym typeface="Helvetica Neue"/>
        </a:defRPr>
      </a:lvl7pPr>
      <a:lvl8pPr marL="3303385" marR="40639" indent="-519545">
        <a:lnSpc>
          <a:spcPct val="110000"/>
        </a:lnSpc>
        <a:spcBef>
          <a:spcPts val="1500"/>
        </a:spcBef>
        <a:buSzPct val="125000"/>
        <a:buChar char="•"/>
        <a:tabLst>
          <a:tab pos="2679700" algn="l"/>
        </a:tabLst>
        <a:defRPr sz="6000">
          <a:solidFill>
            <a:srgbClr val="C0C0C0"/>
          </a:solidFill>
          <a:uFill>
            <a:solidFill>
              <a:srgbClr val="C0C0C0"/>
            </a:solidFill>
          </a:uFill>
          <a:latin typeface="+mn-lt"/>
          <a:ea typeface="+mn-ea"/>
          <a:cs typeface="+mn-cs"/>
          <a:sym typeface="Helvetica Neue"/>
        </a:defRPr>
      </a:lvl8pPr>
      <a:lvl9pPr marL="3646285" marR="40639" indent="-519545">
        <a:lnSpc>
          <a:spcPct val="110000"/>
        </a:lnSpc>
        <a:spcBef>
          <a:spcPts val="1500"/>
        </a:spcBef>
        <a:buSzPct val="125000"/>
        <a:buChar char="•"/>
        <a:tabLst>
          <a:tab pos="2679700" algn="l"/>
        </a:tabLst>
        <a:defRPr sz="6000">
          <a:solidFill>
            <a:srgbClr val="C0C0C0"/>
          </a:solidFill>
          <a:uFill>
            <a:solidFill>
              <a:srgbClr val="C0C0C0"/>
            </a:solidFill>
          </a:uFill>
          <a:latin typeface="+mn-lt"/>
          <a:ea typeface="+mn-ea"/>
          <a:cs typeface="+mn-cs"/>
          <a:sym typeface="Helvetica Neue"/>
        </a:defRPr>
      </a:lvl9pPr>
    </p:bodyStyle>
    <p:otherStyle>
      <a:lvl1pPr algn="ctr" defTabSz="596900">
        <a:defRPr sz="1200">
          <a:solidFill>
            <a:schemeClr val="tx1"/>
          </a:solidFill>
          <a:latin typeface="+mn-lt"/>
          <a:ea typeface="+mn-ea"/>
          <a:cs typeface="+mn-cs"/>
          <a:sym typeface="Helvetica"/>
        </a:defRPr>
      </a:lvl1pPr>
      <a:lvl2pPr indent="228600" algn="ctr" defTabSz="596900">
        <a:defRPr sz="1200">
          <a:solidFill>
            <a:schemeClr val="tx1"/>
          </a:solidFill>
          <a:latin typeface="+mn-lt"/>
          <a:ea typeface="+mn-ea"/>
          <a:cs typeface="+mn-cs"/>
          <a:sym typeface="Helvetica"/>
        </a:defRPr>
      </a:lvl2pPr>
      <a:lvl3pPr indent="457200" algn="ctr" defTabSz="596900">
        <a:defRPr sz="1200">
          <a:solidFill>
            <a:schemeClr val="tx1"/>
          </a:solidFill>
          <a:latin typeface="+mn-lt"/>
          <a:ea typeface="+mn-ea"/>
          <a:cs typeface="+mn-cs"/>
          <a:sym typeface="Helvetica"/>
        </a:defRPr>
      </a:lvl3pPr>
      <a:lvl4pPr indent="685800" algn="ctr" defTabSz="596900">
        <a:defRPr sz="1200">
          <a:solidFill>
            <a:schemeClr val="tx1"/>
          </a:solidFill>
          <a:latin typeface="+mn-lt"/>
          <a:ea typeface="+mn-ea"/>
          <a:cs typeface="+mn-cs"/>
          <a:sym typeface="Helvetica"/>
        </a:defRPr>
      </a:lvl4pPr>
      <a:lvl5pPr indent="914400" algn="ctr" defTabSz="596900">
        <a:defRPr sz="1200">
          <a:solidFill>
            <a:schemeClr val="tx1"/>
          </a:solidFill>
          <a:latin typeface="+mn-lt"/>
          <a:ea typeface="+mn-ea"/>
          <a:cs typeface="+mn-cs"/>
          <a:sym typeface="Helvetica"/>
        </a:defRPr>
      </a:lvl5pPr>
      <a:lvl6pPr indent="1143000" algn="ctr" defTabSz="596900">
        <a:defRPr sz="1200">
          <a:solidFill>
            <a:schemeClr val="tx1"/>
          </a:solidFill>
          <a:latin typeface="+mn-lt"/>
          <a:ea typeface="+mn-ea"/>
          <a:cs typeface="+mn-cs"/>
          <a:sym typeface="Helvetica"/>
        </a:defRPr>
      </a:lvl6pPr>
      <a:lvl7pPr indent="1371600" algn="ctr" defTabSz="596900">
        <a:defRPr sz="1200">
          <a:solidFill>
            <a:schemeClr val="tx1"/>
          </a:solidFill>
          <a:latin typeface="+mn-lt"/>
          <a:ea typeface="+mn-ea"/>
          <a:cs typeface="+mn-cs"/>
          <a:sym typeface="Helvetica"/>
        </a:defRPr>
      </a:lvl7pPr>
      <a:lvl8pPr indent="1600200" algn="ctr" defTabSz="596900">
        <a:defRPr sz="1200">
          <a:solidFill>
            <a:schemeClr val="tx1"/>
          </a:solidFill>
          <a:latin typeface="+mn-lt"/>
          <a:ea typeface="+mn-ea"/>
          <a:cs typeface="+mn-cs"/>
          <a:sym typeface="Helvetica"/>
        </a:defRPr>
      </a:lvl8pPr>
      <a:lvl9pPr indent="1828800" algn="ctr" defTabSz="596900">
        <a:defRPr sz="1200">
          <a:solidFill>
            <a:schemeClr val="tx1"/>
          </a:solidFill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png"/><Relationship Id="rId3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1219200" y="10417596"/>
            <a:ext cx="21945600" cy="91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lnSpc>
                <a:spcPts val="8200"/>
              </a:lnSpc>
              <a:defRPr sz="5400">
                <a:solidFill>
                  <a:srgbClr val="FFFFFF"/>
                </a:solidFill>
                <a:uFill>
                  <a:solidFill>
                    <a:srgbClr val="A9A9A9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400">
                <a:solidFill>
                  <a:srgbClr val="FFFFFF"/>
                </a:solidFill>
                <a:uFill>
                  <a:solidFill>
                    <a:srgbClr val="A9A9A9"/>
                  </a:solidFill>
                </a:uFill>
              </a:rPr>
              <a:t>Raghavendra Prabhu (RVP)</a:t>
            </a:r>
          </a:p>
        </p:txBody>
      </p:sp>
      <p:sp>
        <p:nvSpPr>
          <p:cNvPr id="32" name="Shape 32"/>
          <p:cNvSpPr/>
          <p:nvPr/>
        </p:nvSpPr>
        <p:spPr>
          <a:xfrm>
            <a:off x="1219200" y="4096814"/>
            <a:ext cx="21945600" cy="3489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lnSpc>
                <a:spcPts val="15200"/>
              </a:lnSpc>
              <a:defRPr sz="11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Zen: A Graph Data Model on HBase</a:t>
            </a:r>
          </a:p>
        </p:txBody>
      </p:sp>
      <p:sp>
        <p:nvSpPr>
          <p:cNvPr id="33" name="Shape 33"/>
          <p:cNvSpPr/>
          <p:nvPr/>
        </p:nvSpPr>
        <p:spPr>
          <a:xfrm>
            <a:off x="1219200" y="11497096"/>
            <a:ext cx="21945600" cy="91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lnSpc>
                <a:spcPts val="8200"/>
              </a:lnSpc>
              <a:defRPr sz="5400">
                <a:solidFill>
                  <a:srgbClr val="FFFFFF"/>
                </a:solidFill>
                <a:uFill>
                  <a:solidFill>
                    <a:srgbClr val="A9A9A9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400">
                <a:solidFill>
                  <a:srgbClr val="FFFFFF"/>
                </a:solidFill>
                <a:uFill>
                  <a:solidFill>
                    <a:srgbClr val="A9A9A9"/>
                  </a:solidFill>
                </a:uFill>
              </a:rPr>
              <a:t>Xun Liu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8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Zen API</a:t>
            </a:r>
          </a:p>
        </p:txBody>
      </p:sp>
      <p:sp>
        <p:nvSpPr>
          <p:cNvPr id="81" name="Shape 8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Nodes:</a:t>
            </a:r>
          </a:p>
          <a:p>
            <a:pPr lvl="2"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addNode, removeNode, getNode</a:t>
            </a:r>
          </a:p>
          <a:p>
            <a:pPr lvl="2"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Node id: globally unique 64-bit integer</a:t>
            </a:r>
            <a:br>
              <a:rPr sz="44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</a:br>
            <a:endParaRPr sz="4400">
              <a:solidFill>
                <a:srgbClr val="C0C0C0"/>
              </a:solidFill>
              <a:uFill>
                <a:solidFill>
                  <a:srgbClr val="C0C0C0"/>
                </a:solidFill>
              </a:uFill>
            </a:endParaRPr>
          </a:p>
        </p:txBody>
      </p:sp>
      <p:sp>
        <p:nvSpPr>
          <p:cNvPr id="82" name="Shape 82"/>
          <p:cNvSpPr/>
          <p:nvPr/>
        </p:nvSpPr>
        <p:spPr>
          <a:xfrm>
            <a:off x="21403732" y="5857673"/>
            <a:ext cx="1" cy="501286"/>
          </a:xfrm>
          <a:prstGeom prst="line">
            <a:avLst/>
          </a:prstGeom>
          <a:ln w="76200">
            <a:solidFill>
              <a:srgbClr val="FFFFF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marL="34718" marR="34718" lvl="0" defTabSz="520700">
              <a:lnSpc>
                <a:spcPct val="90000"/>
              </a:lnSpc>
              <a:defRPr sz="1800">
                <a:solidFill>
                  <a:srgbClr val="072150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3" name="Shape 83"/>
          <p:cNvSpPr/>
          <p:nvPr/>
        </p:nvSpPr>
        <p:spPr>
          <a:xfrm>
            <a:off x="16723639" y="3422614"/>
            <a:ext cx="3948024" cy="1536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8851" y="21600"/>
                </a:lnTo>
                <a:lnTo>
                  <a:pt x="8851" y="0"/>
                </a:lnTo>
                <a:lnTo>
                  <a:pt x="21600" y="228"/>
                </a:lnTo>
              </a:path>
            </a:pathLst>
          </a:custGeom>
          <a:ln w="63500">
            <a:solidFill>
              <a:srgbClr val="FFFFFF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marL="34718" marR="34718" lvl="0" defTabSz="520700">
              <a:lnSpc>
                <a:spcPct val="90000"/>
              </a:lnSpc>
              <a:defRPr sz="1800">
                <a:solidFill>
                  <a:srgbClr val="072150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4" name="Shape 84"/>
          <p:cNvSpPr/>
          <p:nvPr/>
        </p:nvSpPr>
        <p:spPr>
          <a:xfrm rot="10800000" flipH="1">
            <a:off x="16723639" y="5480080"/>
            <a:ext cx="3981890" cy="15531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8775" y="21600"/>
                </a:lnTo>
                <a:lnTo>
                  <a:pt x="8775" y="235"/>
                </a:lnTo>
                <a:lnTo>
                  <a:pt x="21600" y="0"/>
                </a:lnTo>
              </a:path>
            </a:pathLst>
          </a:custGeom>
          <a:ln w="63500">
            <a:solidFill>
              <a:srgbClr val="FFFFFF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marL="34718" marR="34718" lvl="0" defTabSz="520700">
              <a:lnSpc>
                <a:spcPct val="90000"/>
              </a:lnSpc>
              <a:defRPr sz="1800">
                <a:solidFill>
                  <a:srgbClr val="072150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5" name="Shape 85"/>
          <p:cNvSpPr/>
          <p:nvPr/>
        </p:nvSpPr>
        <p:spPr>
          <a:xfrm>
            <a:off x="16738773" y="5219459"/>
            <a:ext cx="3956611" cy="1"/>
          </a:xfrm>
          <a:prstGeom prst="line">
            <a:avLst/>
          </a:prstGeom>
          <a:ln w="63500">
            <a:solidFill>
              <a:srgbClr val="FFFFFF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marL="34718" marR="34718" lvl="0" defTabSz="520700">
              <a:lnSpc>
                <a:spcPct val="90000"/>
              </a:lnSpc>
              <a:defRPr sz="1800">
                <a:solidFill>
                  <a:srgbClr val="072150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6" name="Shape 86"/>
          <p:cNvSpPr/>
          <p:nvPr/>
        </p:nvSpPr>
        <p:spPr>
          <a:xfrm>
            <a:off x="15519400" y="4567526"/>
            <a:ext cx="1303867" cy="13038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4D23E"/>
          </a:solidFill>
          <a:ln w="635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marL="34718" marR="34718" lvl="0" defTabSz="520700">
              <a:lnSpc>
                <a:spcPct val="90000"/>
              </a:lnSpc>
              <a:defRPr sz="1800">
                <a:solidFill>
                  <a:srgbClr val="072150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7" name="Shape 87"/>
          <p:cNvSpPr/>
          <p:nvPr/>
        </p:nvSpPr>
        <p:spPr>
          <a:xfrm>
            <a:off x="20751800" y="2840326"/>
            <a:ext cx="1303867" cy="13038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635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marL="34718" marR="34718" lvl="0" defTabSz="520700">
              <a:lnSpc>
                <a:spcPct val="90000"/>
              </a:lnSpc>
              <a:defRPr sz="1800">
                <a:solidFill>
                  <a:srgbClr val="072150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8" name="Shape 88"/>
          <p:cNvSpPr/>
          <p:nvPr/>
        </p:nvSpPr>
        <p:spPr>
          <a:xfrm>
            <a:off x="20751800" y="4567525"/>
            <a:ext cx="1303867" cy="1303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635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marL="34718" marR="34718" lvl="0" defTabSz="520700">
              <a:lnSpc>
                <a:spcPct val="90000"/>
              </a:lnSpc>
              <a:defRPr sz="1800">
                <a:solidFill>
                  <a:srgbClr val="072150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9" name="Shape 89"/>
          <p:cNvSpPr/>
          <p:nvPr/>
        </p:nvSpPr>
        <p:spPr>
          <a:xfrm>
            <a:off x="20751800" y="6379392"/>
            <a:ext cx="1303867" cy="1303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635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marL="34718" marR="34718" lvl="0" defTabSz="520700">
              <a:lnSpc>
                <a:spcPct val="90000"/>
              </a:lnSpc>
              <a:defRPr sz="1800">
                <a:solidFill>
                  <a:srgbClr val="072150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aphicFrame>
        <p:nvGraphicFramePr>
          <p:cNvPr id="90" name="Table 90"/>
          <p:cNvGraphicFramePr/>
          <p:nvPr/>
        </p:nvGraphicFramePr>
        <p:xfrm>
          <a:off x="15127045" y="8291560"/>
          <a:ext cx="7904404" cy="4088820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3952202"/>
                <a:gridCol w="3952202"/>
              </a:tblGrid>
              <a:tr h="1022205"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rPr>
                        <a:t>ID</a:t>
                      </a:r>
                    </a:p>
                  </a:txBody>
                  <a:tcPr marL="0" marR="0" marT="0" marB="0" anchor="ctr" horzOverflow="overflow">
                    <a:lnL w="63500">
                      <a:solidFill>
                        <a:srgbClr val="FFFFFF"/>
                      </a:solidFill>
                      <a:miter lim="400000"/>
                    </a:lnL>
                    <a:lnT w="63500">
                      <a:solidFill>
                        <a:srgbClr val="FFFFFF"/>
                      </a:solidFill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rPr>
                        <a:t>123</a:t>
                      </a:r>
                    </a:p>
                  </a:txBody>
                  <a:tcPr marL="0" marR="0" marT="0" marB="0" anchor="ctr" horzOverflow="overflow">
                    <a:lnR w="63500">
                      <a:solidFill>
                        <a:srgbClr val="FFFFFF"/>
                      </a:solidFill>
                      <a:miter lim="400000"/>
                    </a:lnR>
                    <a:lnT w="63500">
                      <a:solidFill>
                        <a:srgbClr val="FFFFFF"/>
                      </a:solidFill>
                      <a:miter lim="400000"/>
                    </a:lnT>
                    <a:noFill/>
                  </a:tcPr>
                </a:tc>
              </a:tr>
              <a:tr h="1022205"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rPr>
                        <a:t>Prop 1</a:t>
                      </a:r>
                    </a:p>
                  </a:txBody>
                  <a:tcPr marL="0" marR="0" marT="0" marB="0" anchor="ctr" horzOverflow="overflow">
                    <a:lnL w="63500">
                      <a:solidFill>
                        <a:srgbClr val="FFFFFF"/>
                      </a:solidFill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rPr>
                        <a:t>Val 1</a:t>
                      </a:r>
                    </a:p>
                  </a:txBody>
                  <a:tcPr marL="0" marR="0" marT="0" marB="0" anchor="ctr" horzOverflow="overflow">
                    <a:lnR w="63500">
                      <a:solidFill>
                        <a:srgbClr val="FFFFFF"/>
                      </a:solidFill>
                      <a:miter lim="400000"/>
                    </a:lnR>
                    <a:noFill/>
                  </a:tcPr>
                </a:tc>
              </a:tr>
              <a:tr h="1022205"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rPr>
                        <a:t>Prop 2</a:t>
                      </a:r>
                    </a:p>
                  </a:txBody>
                  <a:tcPr marL="0" marR="0" marT="0" marB="0" anchor="ctr" horzOverflow="overflow">
                    <a:lnL w="63500">
                      <a:solidFill>
                        <a:srgbClr val="FFFFFF"/>
                      </a:solidFill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rPr>
                        <a:t>Val 2</a:t>
                      </a:r>
                    </a:p>
                  </a:txBody>
                  <a:tcPr marL="0" marR="0" marT="0" marB="0" anchor="ctr" horzOverflow="overflow">
                    <a:lnR w="63500">
                      <a:solidFill>
                        <a:srgbClr val="FFFFFF"/>
                      </a:solidFill>
                      <a:miter lim="400000"/>
                    </a:lnR>
                    <a:noFill/>
                  </a:tcPr>
                </a:tc>
              </a:tr>
              <a:tr h="1022205"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30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defRPr>
                      </a:pPr>
                      <a:endParaRPr dirty="0"/>
                    </a:p>
                  </a:txBody>
                  <a:tcPr marL="0" marR="0" marT="0" marB="0" anchor="ctr" horzOverflow="overflow">
                    <a:lnL w="63500">
                      <a:solidFill>
                        <a:srgbClr val="FFFFFF"/>
                      </a:solidFill>
                      <a:miter lim="400000"/>
                    </a:lnL>
                    <a:lnB w="635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33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defRPr>
                      </a:pPr>
                      <a:endParaRPr dirty="0"/>
                    </a:p>
                  </a:txBody>
                  <a:tcPr marL="0" marR="0" marT="0" marB="0" anchor="ctr" horzOverflow="overflow">
                    <a:lnR w="63500">
                      <a:solidFill>
                        <a:srgbClr val="FFFFFF"/>
                      </a:solidFill>
                      <a:miter lim="400000"/>
                    </a:lnR>
                    <a:lnB w="635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1" name="Shape 91"/>
          <p:cNvSpPr/>
          <p:nvPr/>
        </p:nvSpPr>
        <p:spPr>
          <a:xfrm>
            <a:off x="21065065" y="11662391"/>
            <a:ext cx="1" cy="383127"/>
          </a:xfrm>
          <a:prstGeom prst="line">
            <a:avLst/>
          </a:prstGeom>
          <a:ln w="76200">
            <a:solidFill>
              <a:srgbClr val="FFFFF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marL="34718" marR="34718" lvl="0" defTabSz="520700">
              <a:lnSpc>
                <a:spcPct val="90000"/>
              </a:lnSpc>
              <a:defRPr sz="1800">
                <a:solidFill>
                  <a:srgbClr val="072150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2" name="Shape 92"/>
          <p:cNvSpPr/>
          <p:nvPr/>
        </p:nvSpPr>
        <p:spPr>
          <a:xfrm>
            <a:off x="17153465" y="11662391"/>
            <a:ext cx="1" cy="383127"/>
          </a:xfrm>
          <a:prstGeom prst="line">
            <a:avLst/>
          </a:prstGeom>
          <a:ln w="76200">
            <a:solidFill>
              <a:srgbClr val="FFFFF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marL="34718" marR="34718" lvl="0" defTabSz="520700">
              <a:lnSpc>
                <a:spcPct val="90000"/>
              </a:lnSpc>
              <a:defRPr sz="1800">
                <a:solidFill>
                  <a:srgbClr val="072150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8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Zen API</a:t>
            </a:r>
          </a:p>
        </p:txBody>
      </p:sp>
      <p:sp>
        <p:nvSpPr>
          <p:cNvPr id="95" name="Shape 95"/>
          <p:cNvSpPr>
            <a:spLocks noGrp="1"/>
          </p:cNvSpPr>
          <p:nvPr>
            <p:ph type="body" idx="1"/>
          </p:nvPr>
        </p:nvSpPr>
        <p:spPr>
          <a:xfrm>
            <a:off x="1219200" y="2768600"/>
            <a:ext cx="10981267" cy="9144000"/>
          </a:xfrm>
          <a:prstGeom prst="rect">
            <a:avLst/>
          </a:prstGeom>
        </p:spPr>
        <p:txBody>
          <a:bodyPr/>
          <a:lstStyle/>
          <a:p>
            <a:pPr lvl="0"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Edges:</a:t>
            </a:r>
          </a:p>
          <a:p>
            <a:pPr lvl="2"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addEdge, removeEdge, getEdge</a:t>
            </a:r>
          </a:p>
          <a:p>
            <a:pPr lvl="2"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Edge Ref: (edgeType, fromId, toId)</a:t>
            </a:r>
          </a:p>
          <a:p>
            <a:pPr lvl="2"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Score for ordering</a:t>
            </a:r>
          </a:p>
        </p:txBody>
      </p:sp>
      <p:sp>
        <p:nvSpPr>
          <p:cNvPr id="96" name="Shape 96"/>
          <p:cNvSpPr/>
          <p:nvPr/>
        </p:nvSpPr>
        <p:spPr>
          <a:xfrm>
            <a:off x="21403732" y="5857673"/>
            <a:ext cx="1" cy="501286"/>
          </a:xfrm>
          <a:prstGeom prst="line">
            <a:avLst/>
          </a:prstGeom>
          <a:ln w="76200">
            <a:solidFill>
              <a:srgbClr val="FFFFF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marL="34718" marR="34718" lvl="0" defTabSz="520700">
              <a:lnSpc>
                <a:spcPct val="90000"/>
              </a:lnSpc>
              <a:defRPr sz="1800">
                <a:solidFill>
                  <a:srgbClr val="072150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7" name="Shape 97"/>
          <p:cNvSpPr/>
          <p:nvPr/>
        </p:nvSpPr>
        <p:spPr>
          <a:xfrm>
            <a:off x="16761739" y="3422614"/>
            <a:ext cx="3909924" cy="1536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8726" y="21600"/>
                </a:lnTo>
                <a:lnTo>
                  <a:pt x="8726" y="0"/>
                </a:lnTo>
                <a:lnTo>
                  <a:pt x="21600" y="228"/>
                </a:lnTo>
              </a:path>
            </a:pathLst>
          </a:custGeom>
          <a:ln w="63500">
            <a:solidFill>
              <a:srgbClr val="F3D14D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marL="34718" marR="34718" lvl="0" defTabSz="520700">
              <a:lnSpc>
                <a:spcPct val="90000"/>
              </a:lnSpc>
              <a:defRPr sz="1800">
                <a:solidFill>
                  <a:srgbClr val="072150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8" name="Shape 98"/>
          <p:cNvSpPr/>
          <p:nvPr/>
        </p:nvSpPr>
        <p:spPr>
          <a:xfrm rot="10800000" flipH="1">
            <a:off x="16761739" y="5480080"/>
            <a:ext cx="3943790" cy="15531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8651" y="21600"/>
                </a:lnTo>
                <a:lnTo>
                  <a:pt x="8651" y="235"/>
                </a:lnTo>
                <a:lnTo>
                  <a:pt x="21600" y="0"/>
                </a:lnTo>
              </a:path>
            </a:pathLst>
          </a:custGeom>
          <a:ln w="63500">
            <a:solidFill>
              <a:srgbClr val="FFFFFF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marL="34718" marR="34718" lvl="0" defTabSz="520700">
              <a:lnSpc>
                <a:spcPct val="90000"/>
              </a:lnSpc>
              <a:defRPr sz="1800">
                <a:solidFill>
                  <a:srgbClr val="072150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9" name="Shape 99"/>
          <p:cNvSpPr/>
          <p:nvPr/>
        </p:nvSpPr>
        <p:spPr>
          <a:xfrm flipV="1">
            <a:off x="16879682" y="5219459"/>
            <a:ext cx="3815701" cy="1"/>
          </a:xfrm>
          <a:prstGeom prst="line">
            <a:avLst/>
          </a:prstGeom>
          <a:ln w="63500">
            <a:solidFill>
              <a:srgbClr val="FFFFFF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marL="34718" marR="34718" lvl="0" defTabSz="520700">
              <a:lnSpc>
                <a:spcPct val="90000"/>
              </a:lnSpc>
              <a:defRPr sz="1800">
                <a:solidFill>
                  <a:srgbClr val="072150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0" name="Shape 100"/>
          <p:cNvSpPr/>
          <p:nvPr/>
        </p:nvSpPr>
        <p:spPr>
          <a:xfrm>
            <a:off x="15519400" y="4567526"/>
            <a:ext cx="1303867" cy="13038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635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marL="34718" marR="34718" lvl="0" defTabSz="520700">
              <a:lnSpc>
                <a:spcPct val="90000"/>
              </a:lnSpc>
              <a:defRPr sz="1800">
                <a:solidFill>
                  <a:srgbClr val="072150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1" name="Shape 101"/>
          <p:cNvSpPr/>
          <p:nvPr/>
        </p:nvSpPr>
        <p:spPr>
          <a:xfrm>
            <a:off x="20751800" y="2840326"/>
            <a:ext cx="1303867" cy="13038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635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marL="34718" marR="34718" lvl="0" defTabSz="520700">
              <a:lnSpc>
                <a:spcPct val="90000"/>
              </a:lnSpc>
              <a:defRPr sz="1800">
                <a:solidFill>
                  <a:srgbClr val="072150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2" name="Shape 102"/>
          <p:cNvSpPr/>
          <p:nvPr/>
        </p:nvSpPr>
        <p:spPr>
          <a:xfrm>
            <a:off x="20751800" y="4567525"/>
            <a:ext cx="1303867" cy="1303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635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marL="34718" marR="34718" lvl="0" defTabSz="520700">
              <a:lnSpc>
                <a:spcPct val="90000"/>
              </a:lnSpc>
              <a:defRPr sz="1800">
                <a:solidFill>
                  <a:srgbClr val="072150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3" name="Shape 103"/>
          <p:cNvSpPr/>
          <p:nvPr/>
        </p:nvSpPr>
        <p:spPr>
          <a:xfrm>
            <a:off x="20751800" y="6379392"/>
            <a:ext cx="1303867" cy="1303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635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marL="34718" marR="34718" lvl="0" defTabSz="520700">
              <a:lnSpc>
                <a:spcPct val="90000"/>
              </a:lnSpc>
              <a:defRPr sz="1800">
                <a:solidFill>
                  <a:srgbClr val="072150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aphicFrame>
        <p:nvGraphicFramePr>
          <p:cNvPr id="15" name="Table 90"/>
          <p:cNvGraphicFramePr/>
          <p:nvPr>
            <p:extLst>
              <p:ext uri="{D42A27DB-BD31-4B8C-83A1-F6EECF244321}">
                <p14:modId xmlns:p14="http://schemas.microsoft.com/office/powerpoint/2010/main" val="3406946939"/>
              </p:ext>
            </p:extLst>
          </p:nvPr>
        </p:nvGraphicFramePr>
        <p:xfrm>
          <a:off x="15127045" y="8291560"/>
          <a:ext cx="7904404" cy="4088820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3952202"/>
                <a:gridCol w="3952202"/>
              </a:tblGrid>
              <a:tr h="1022205"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3000" b="1" dirty="0" smtClean="0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rPr>
                        <a:t>Edge Ref</a:t>
                      </a:r>
                      <a:endParaRPr sz="3000" b="1" dirty="0">
                        <a:solidFill>
                          <a:srgbClr val="FFFFFF"/>
                        </a:solidFill>
                        <a:uFill>
                          <a:solidFill/>
                        </a:uFill>
                      </a:endParaRPr>
                    </a:p>
                  </a:txBody>
                  <a:tcPr marL="0" marR="0" marT="0" marB="0" anchor="ctr" horzOverflow="overflow">
                    <a:lnL w="63500">
                      <a:solidFill>
                        <a:srgbClr val="FFFFFF"/>
                      </a:solidFill>
                      <a:miter lim="400000"/>
                    </a:lnL>
                    <a:lnT w="63500">
                      <a:solidFill>
                        <a:srgbClr val="FFFFFF"/>
                      </a:solidFill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3000" b="1" dirty="0" smtClean="0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rPr>
                        <a:t>120, 123, 4567</a:t>
                      </a:r>
                      <a:endParaRPr sz="3000" b="1" dirty="0">
                        <a:solidFill>
                          <a:srgbClr val="FFFFFF"/>
                        </a:solidFill>
                        <a:uFill>
                          <a:solidFill/>
                        </a:uFill>
                      </a:endParaRPr>
                    </a:p>
                  </a:txBody>
                  <a:tcPr marL="0" marR="0" marT="0" marB="0" anchor="ctr" horzOverflow="overflow">
                    <a:lnR w="63500">
                      <a:solidFill>
                        <a:srgbClr val="FFFFFF"/>
                      </a:solidFill>
                      <a:miter lim="400000"/>
                    </a:lnR>
                    <a:lnT w="63500">
                      <a:solidFill>
                        <a:srgbClr val="FFFFFF"/>
                      </a:solidFill>
                      <a:miter lim="400000"/>
                    </a:lnT>
                    <a:noFill/>
                  </a:tcPr>
                </a:tc>
              </a:tr>
              <a:tr h="1022205"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rPr>
                        <a:t>Prop 1</a:t>
                      </a:r>
                    </a:p>
                  </a:txBody>
                  <a:tcPr marL="0" marR="0" marT="0" marB="0" anchor="ctr" horzOverflow="overflow">
                    <a:lnL w="63500">
                      <a:solidFill>
                        <a:srgbClr val="FFFFFF"/>
                      </a:solidFill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rPr>
                        <a:t>Val 1</a:t>
                      </a:r>
                    </a:p>
                  </a:txBody>
                  <a:tcPr marL="0" marR="0" marT="0" marB="0" anchor="ctr" horzOverflow="overflow">
                    <a:lnR w="63500">
                      <a:solidFill>
                        <a:srgbClr val="FFFFFF"/>
                      </a:solidFill>
                      <a:miter lim="400000"/>
                    </a:lnR>
                    <a:noFill/>
                  </a:tcPr>
                </a:tc>
              </a:tr>
              <a:tr h="1022205"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rPr>
                        <a:t>Prop 2</a:t>
                      </a:r>
                    </a:p>
                  </a:txBody>
                  <a:tcPr marL="0" marR="0" marT="0" marB="0" anchor="ctr" horzOverflow="overflow">
                    <a:lnL w="63500">
                      <a:solidFill>
                        <a:srgbClr val="FFFFFF"/>
                      </a:solidFill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rPr>
                        <a:t>Val 2</a:t>
                      </a:r>
                    </a:p>
                  </a:txBody>
                  <a:tcPr marL="0" marR="0" marT="0" marB="0" anchor="ctr" horzOverflow="overflow">
                    <a:lnR w="63500">
                      <a:solidFill>
                        <a:srgbClr val="FFFFFF"/>
                      </a:solidFill>
                      <a:miter lim="400000"/>
                    </a:lnR>
                    <a:noFill/>
                  </a:tcPr>
                </a:tc>
              </a:tr>
              <a:tr h="1022205"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30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defRPr>
                      </a:pPr>
                      <a:endParaRPr dirty="0"/>
                    </a:p>
                  </a:txBody>
                  <a:tcPr marL="0" marR="0" marT="0" marB="0" anchor="ctr" horzOverflow="overflow">
                    <a:lnL w="63500">
                      <a:solidFill>
                        <a:srgbClr val="FFFFFF"/>
                      </a:solidFill>
                      <a:miter lim="400000"/>
                    </a:lnL>
                    <a:lnB w="635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33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defRPr>
                      </a:pPr>
                      <a:endParaRPr dirty="0"/>
                    </a:p>
                  </a:txBody>
                  <a:tcPr marL="0" marR="0" marT="0" marB="0" anchor="ctr" horzOverflow="overflow">
                    <a:lnR w="63500">
                      <a:solidFill>
                        <a:srgbClr val="FFFFFF"/>
                      </a:solidFill>
                      <a:miter lim="400000"/>
                    </a:lnR>
                    <a:lnB w="635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6" name="Shape 92"/>
          <p:cNvSpPr/>
          <p:nvPr/>
        </p:nvSpPr>
        <p:spPr>
          <a:xfrm>
            <a:off x="17153465" y="11662391"/>
            <a:ext cx="1" cy="383127"/>
          </a:xfrm>
          <a:prstGeom prst="line">
            <a:avLst/>
          </a:prstGeom>
          <a:ln w="76200">
            <a:solidFill>
              <a:srgbClr val="FFFFF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marL="34718" marR="34718" lvl="0" defTabSz="520700">
              <a:lnSpc>
                <a:spcPct val="90000"/>
              </a:lnSpc>
              <a:defRPr sz="1800">
                <a:solidFill>
                  <a:srgbClr val="072150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" name="Shape 92"/>
          <p:cNvSpPr/>
          <p:nvPr/>
        </p:nvSpPr>
        <p:spPr>
          <a:xfrm>
            <a:off x="21156481" y="11609921"/>
            <a:ext cx="1" cy="383127"/>
          </a:xfrm>
          <a:prstGeom prst="line">
            <a:avLst/>
          </a:prstGeom>
          <a:ln w="76200">
            <a:solidFill>
              <a:srgbClr val="FFFFF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marL="34718" marR="34718" lvl="0" defTabSz="520700">
              <a:lnSpc>
                <a:spcPct val="90000"/>
              </a:lnSpc>
              <a:defRPr sz="1800">
                <a:solidFill>
                  <a:srgbClr val="072150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/>
        </p:nvSpPr>
        <p:spPr>
          <a:xfrm>
            <a:off x="1054100" y="5499100"/>
            <a:ext cx="12022667" cy="5892800"/>
          </a:xfrm>
          <a:prstGeom prst="rect">
            <a:avLst/>
          </a:prstGeom>
          <a:solidFill>
            <a:srgbClr val="FFFFFF">
              <a:alpha val="1013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34718" marR="34718" lvl="0" defTabSz="520700">
              <a:lnSpc>
                <a:spcPct val="90000"/>
              </a:lnSpc>
              <a:defRPr sz="1800">
                <a:solidFill>
                  <a:srgbClr val="072150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8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Zen API</a:t>
            </a:r>
          </a:p>
        </p:txBody>
      </p:sp>
      <p:sp>
        <p:nvSpPr>
          <p:cNvPr id="110" name="Shape 110"/>
          <p:cNvSpPr>
            <a:spLocks noGrp="1"/>
          </p:cNvSpPr>
          <p:nvPr>
            <p:ph type="body" idx="1"/>
          </p:nvPr>
        </p:nvSpPr>
        <p:spPr>
          <a:xfrm>
            <a:off x="1219200" y="2768600"/>
            <a:ext cx="10981267" cy="9144000"/>
          </a:xfrm>
          <a:prstGeom prst="rect">
            <a:avLst/>
          </a:prstGeom>
        </p:spPr>
        <p:txBody>
          <a:bodyPr/>
          <a:lstStyle/>
          <a:p>
            <a:pPr lvl="0"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Edge Queries:</a:t>
            </a:r>
          </a:p>
          <a:p>
            <a:pPr lvl="2"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getEdges, countEdges, removeEdges</a:t>
            </a:r>
          </a:p>
        </p:txBody>
      </p:sp>
      <p:sp>
        <p:nvSpPr>
          <p:cNvPr id="111" name="Shape 111"/>
          <p:cNvSpPr/>
          <p:nvPr/>
        </p:nvSpPr>
        <p:spPr>
          <a:xfrm>
            <a:off x="21403732" y="5857673"/>
            <a:ext cx="1" cy="501286"/>
          </a:xfrm>
          <a:prstGeom prst="line">
            <a:avLst/>
          </a:prstGeom>
          <a:ln w="76200">
            <a:solidFill>
              <a:srgbClr val="FFFFF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marL="34718" marR="34718" lvl="0" defTabSz="520700">
              <a:lnSpc>
                <a:spcPct val="90000"/>
              </a:lnSpc>
              <a:defRPr sz="1800">
                <a:solidFill>
                  <a:srgbClr val="072150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2" name="Shape 112"/>
          <p:cNvSpPr/>
          <p:nvPr/>
        </p:nvSpPr>
        <p:spPr>
          <a:xfrm>
            <a:off x="16761739" y="3422614"/>
            <a:ext cx="3909924" cy="1536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8726" y="21600"/>
                </a:lnTo>
                <a:lnTo>
                  <a:pt x="8726" y="0"/>
                </a:lnTo>
                <a:lnTo>
                  <a:pt x="21600" y="228"/>
                </a:lnTo>
              </a:path>
            </a:pathLst>
          </a:custGeom>
          <a:ln w="63500">
            <a:solidFill>
              <a:srgbClr val="F3D14D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marL="34718" marR="34718" lvl="0" defTabSz="520700">
              <a:lnSpc>
                <a:spcPct val="90000"/>
              </a:lnSpc>
              <a:defRPr sz="1800">
                <a:solidFill>
                  <a:srgbClr val="072150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3" name="Shape 113"/>
          <p:cNvSpPr/>
          <p:nvPr/>
        </p:nvSpPr>
        <p:spPr>
          <a:xfrm rot="10800000" flipH="1">
            <a:off x="16749039" y="5480080"/>
            <a:ext cx="3956490" cy="15531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8693" y="21600"/>
                </a:lnTo>
                <a:lnTo>
                  <a:pt x="8693" y="235"/>
                </a:lnTo>
                <a:lnTo>
                  <a:pt x="21600" y="0"/>
                </a:lnTo>
              </a:path>
            </a:pathLst>
          </a:custGeom>
          <a:ln w="63500">
            <a:solidFill>
              <a:srgbClr val="F3D14D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marL="34718" marR="34718" lvl="0" defTabSz="520700">
              <a:lnSpc>
                <a:spcPct val="90000"/>
              </a:lnSpc>
              <a:defRPr sz="1800">
                <a:solidFill>
                  <a:srgbClr val="072150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4" name="Shape 114"/>
          <p:cNvSpPr/>
          <p:nvPr/>
        </p:nvSpPr>
        <p:spPr>
          <a:xfrm flipV="1">
            <a:off x="16785460" y="5219459"/>
            <a:ext cx="3909924" cy="1"/>
          </a:xfrm>
          <a:prstGeom prst="line">
            <a:avLst/>
          </a:prstGeom>
          <a:ln w="63500">
            <a:solidFill>
              <a:srgbClr val="F3D14D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marL="34718" marR="34718" lvl="0" defTabSz="520700">
              <a:lnSpc>
                <a:spcPct val="90000"/>
              </a:lnSpc>
              <a:defRPr sz="1800">
                <a:solidFill>
                  <a:srgbClr val="072150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5" name="Shape 115"/>
          <p:cNvSpPr/>
          <p:nvPr/>
        </p:nvSpPr>
        <p:spPr>
          <a:xfrm>
            <a:off x="15519400" y="4567526"/>
            <a:ext cx="1303867" cy="13038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635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marL="34718" marR="34718" lvl="0" defTabSz="520700">
              <a:lnSpc>
                <a:spcPct val="90000"/>
              </a:lnSpc>
              <a:defRPr sz="1800">
                <a:solidFill>
                  <a:srgbClr val="072150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6" name="Shape 116"/>
          <p:cNvSpPr/>
          <p:nvPr/>
        </p:nvSpPr>
        <p:spPr>
          <a:xfrm>
            <a:off x="20751800" y="2840326"/>
            <a:ext cx="1303867" cy="13038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635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marL="34718" marR="34718" lvl="0" defTabSz="520700">
              <a:lnSpc>
                <a:spcPct val="90000"/>
              </a:lnSpc>
              <a:defRPr sz="1800">
                <a:solidFill>
                  <a:srgbClr val="072150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7" name="Shape 117"/>
          <p:cNvSpPr/>
          <p:nvPr/>
        </p:nvSpPr>
        <p:spPr>
          <a:xfrm>
            <a:off x="20751800" y="4567525"/>
            <a:ext cx="1303867" cy="1303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635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marL="34718" marR="34718" lvl="0" defTabSz="520700">
              <a:lnSpc>
                <a:spcPct val="90000"/>
              </a:lnSpc>
              <a:defRPr sz="1800">
                <a:solidFill>
                  <a:srgbClr val="072150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8" name="Shape 118"/>
          <p:cNvSpPr/>
          <p:nvPr/>
        </p:nvSpPr>
        <p:spPr>
          <a:xfrm>
            <a:off x="20751800" y="6379392"/>
            <a:ext cx="1303867" cy="1303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635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marL="34718" marR="34718" lvl="0" defTabSz="520700">
              <a:lnSpc>
                <a:spcPct val="90000"/>
              </a:lnSpc>
              <a:defRPr sz="1800">
                <a:solidFill>
                  <a:srgbClr val="072150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9" name="Shape 119"/>
          <p:cNvSpPr/>
          <p:nvPr/>
        </p:nvSpPr>
        <p:spPr>
          <a:xfrm>
            <a:off x="1360944" y="5585102"/>
            <a:ext cx="11215135" cy="5720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 dirty="0">
                <a:solidFill>
                  <a:srgbClr val="C0C0C0"/>
                </a:solidFill>
              </a:rPr>
              <a:t>struct EdgeQuery </a:t>
            </a:r>
            <a:r>
              <a:rPr sz="3800" dirty="0" smtClean="0">
                <a:solidFill>
                  <a:srgbClr val="C0C0C0"/>
                </a:solidFill>
              </a:rPr>
              <a:t>{</a:t>
            </a:r>
            <a:endParaRPr sz="3800" dirty="0">
              <a:solidFill>
                <a:srgbClr val="C0C0C0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 dirty="0">
                <a:solidFill>
                  <a:srgbClr val="C0C0C0"/>
                </a:solidFill>
              </a:rPr>
              <a:t>  1: required NodeId nodeId;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800" dirty="0">
              <a:solidFill>
                <a:srgbClr val="C0C0C0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 dirty="0">
                <a:solidFill>
                  <a:srgbClr val="C0C0C0"/>
                </a:solidFill>
              </a:rPr>
              <a:t>  2: required EdgeDirection direction;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800" dirty="0">
              <a:solidFill>
                <a:srgbClr val="C0C0C0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 dirty="0">
                <a:solidFill>
                  <a:srgbClr val="C0C0C0"/>
                </a:solidFill>
              </a:rPr>
              <a:t>  3: optional TypeId edgeType</a:t>
            </a:r>
            <a:r>
              <a:rPr sz="3800" dirty="0" smtClean="0">
                <a:solidFill>
                  <a:srgbClr val="C0C0C0"/>
                </a:solidFill>
              </a:rPr>
              <a:t>;</a:t>
            </a:r>
            <a:endParaRPr sz="3800" dirty="0">
              <a:solidFill>
                <a:srgbClr val="C0C0C0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 dirty="0">
                <a:solidFill>
                  <a:srgbClr val="C0C0C0"/>
                </a:solidFill>
              </a:rPr>
              <a:t>}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8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Zen API</a:t>
            </a:r>
          </a:p>
        </p:txBody>
      </p:sp>
      <p:sp>
        <p:nvSpPr>
          <p:cNvPr id="122" name="Shape 12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Property Indexes</a:t>
            </a:r>
          </a:p>
          <a:p>
            <a:pPr lvl="1"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5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Unique index</a:t>
            </a:r>
          </a:p>
          <a:p>
            <a:pPr marL="673946" lvl="2" indent="-335280"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Ensures a property value is unique across all nodes of a type</a:t>
            </a:r>
          </a:p>
          <a:p>
            <a:pPr lvl="1"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5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Non-unique index</a:t>
            </a:r>
          </a:p>
          <a:p>
            <a:pPr marL="673946" lvl="2" indent="-335280"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Allows retrieval by property value</a:t>
            </a:r>
          </a:p>
          <a:p>
            <a:pPr lvl="1"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5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Works for both nodes and edges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8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Illustration: Messages on Zen</a:t>
            </a:r>
          </a:p>
        </p:txBody>
      </p:sp>
      <p:grpSp>
        <p:nvGrpSpPr>
          <p:cNvPr id="127" name="Group 127"/>
          <p:cNvGrpSpPr/>
          <p:nvPr/>
        </p:nvGrpSpPr>
        <p:grpSpPr>
          <a:xfrm>
            <a:off x="3238196" y="7481059"/>
            <a:ext cx="1372478" cy="1390966"/>
            <a:chOff x="0" y="0"/>
            <a:chExt cx="1372477" cy="1390965"/>
          </a:xfrm>
        </p:grpSpPr>
        <p:sp>
          <p:nvSpPr>
            <p:cNvPr id="125" name="Shape 125"/>
            <p:cNvSpPr/>
            <p:nvPr/>
          </p:nvSpPr>
          <p:spPr>
            <a:xfrm>
              <a:off x="0" y="584205"/>
              <a:ext cx="1372478" cy="806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85" y="10773"/>
                  </a:moveTo>
                  <a:cubicBezTo>
                    <a:pt x="6515" y="10773"/>
                    <a:pt x="6515" y="10773"/>
                    <a:pt x="6515" y="10773"/>
                  </a:cubicBezTo>
                  <a:cubicBezTo>
                    <a:pt x="5071" y="21600"/>
                    <a:pt x="5071" y="21600"/>
                    <a:pt x="5071" y="21600"/>
                  </a:cubicBezTo>
                  <a:cubicBezTo>
                    <a:pt x="16593" y="21600"/>
                    <a:pt x="16593" y="21600"/>
                    <a:pt x="16593" y="21600"/>
                  </a:cubicBezTo>
                  <a:cubicBezTo>
                    <a:pt x="15309" y="10773"/>
                    <a:pt x="15309" y="10773"/>
                    <a:pt x="15309" y="10773"/>
                  </a:cubicBezTo>
                  <a:cubicBezTo>
                    <a:pt x="16304" y="10773"/>
                    <a:pt x="16304" y="10773"/>
                    <a:pt x="16304" y="10773"/>
                  </a:cubicBezTo>
                  <a:cubicBezTo>
                    <a:pt x="17781" y="21600"/>
                    <a:pt x="17781" y="21600"/>
                    <a:pt x="17781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9482" y="6890"/>
                    <a:pt x="19482" y="6890"/>
                    <a:pt x="19482" y="6890"/>
                  </a:cubicBezTo>
                  <a:cubicBezTo>
                    <a:pt x="19000" y="4484"/>
                    <a:pt x="17139" y="0"/>
                    <a:pt x="13961" y="0"/>
                  </a:cubicBezTo>
                  <a:cubicBezTo>
                    <a:pt x="10816" y="0"/>
                    <a:pt x="10816" y="0"/>
                    <a:pt x="10816" y="0"/>
                  </a:cubicBezTo>
                  <a:cubicBezTo>
                    <a:pt x="7863" y="0"/>
                    <a:pt x="7863" y="0"/>
                    <a:pt x="7863" y="0"/>
                  </a:cubicBezTo>
                  <a:cubicBezTo>
                    <a:pt x="4654" y="0"/>
                    <a:pt x="2824" y="4429"/>
                    <a:pt x="2407" y="689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3884" y="21600"/>
                    <a:pt x="3884" y="21600"/>
                    <a:pt x="3884" y="21600"/>
                  </a:cubicBezTo>
                  <a:lnTo>
                    <a:pt x="5585" y="1077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lnSpc>
                  <a:spcPct val="100000"/>
                </a:lnSpc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6" name="Shape 126"/>
            <p:cNvSpPr/>
            <p:nvPr/>
          </p:nvSpPr>
          <p:spPr>
            <a:xfrm>
              <a:off x="439007" y="-1"/>
              <a:ext cx="499085" cy="500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lnSpc>
                  <a:spcPct val="100000"/>
                </a:lnSpc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128" name="Shape 128"/>
          <p:cNvSpPr/>
          <p:nvPr/>
        </p:nvSpPr>
        <p:spPr>
          <a:xfrm>
            <a:off x="1621480" y="5121935"/>
            <a:ext cx="4605910" cy="3133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>
              <a:alpha val="15000"/>
            </a:srgbClr>
          </a:solidFill>
          <a:ln w="76200">
            <a:solidFill>
              <a:srgbClr val="FFFFFF"/>
            </a:solidFill>
            <a:miter lim="400000"/>
          </a:ln>
        </p:spPr>
        <p:txBody>
          <a:bodyPr lIns="54858" tIns="54858" rIns="54858" bIns="54858" anchor="ctr"/>
          <a:lstStyle/>
          <a:p>
            <a:pPr marL="34718" marR="34718" lvl="0" defTabSz="520700">
              <a:lnSpc>
                <a:spcPct val="90000"/>
              </a:lnSpc>
              <a:defRPr sz="1800">
                <a:solidFill>
                  <a:srgbClr val="072150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9" name="Shape 129"/>
          <p:cNvSpPr/>
          <p:nvPr/>
        </p:nvSpPr>
        <p:spPr>
          <a:xfrm>
            <a:off x="9724080" y="5121935"/>
            <a:ext cx="4605910" cy="3133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>
              <a:alpha val="15000"/>
            </a:srgbClr>
          </a:solidFill>
          <a:ln w="76200">
            <a:solidFill>
              <a:srgbClr val="FFFFFF"/>
            </a:solidFill>
            <a:miter lim="400000"/>
          </a:ln>
        </p:spPr>
        <p:txBody>
          <a:bodyPr lIns="54858" tIns="54858" rIns="54858" bIns="54858" anchor="ctr"/>
          <a:lstStyle/>
          <a:p>
            <a:pPr marL="34718" marR="34718" lvl="0" defTabSz="520700">
              <a:lnSpc>
                <a:spcPct val="90000"/>
              </a:lnSpc>
              <a:defRPr sz="1800">
                <a:solidFill>
                  <a:srgbClr val="072150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0" name="Shape 130"/>
          <p:cNvSpPr/>
          <p:nvPr/>
        </p:nvSpPr>
        <p:spPr>
          <a:xfrm>
            <a:off x="17826680" y="5121935"/>
            <a:ext cx="4605910" cy="3133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>
              <a:alpha val="15000"/>
            </a:srgbClr>
          </a:solidFill>
          <a:ln w="76200">
            <a:solidFill>
              <a:srgbClr val="FFFFFF"/>
            </a:solidFill>
            <a:miter lim="400000"/>
          </a:ln>
        </p:spPr>
        <p:txBody>
          <a:bodyPr lIns="54858" tIns="54858" rIns="54858" bIns="54858" anchor="ctr"/>
          <a:lstStyle/>
          <a:p>
            <a:pPr marL="34718" marR="34718" lvl="0" defTabSz="520700">
              <a:lnSpc>
                <a:spcPct val="90000"/>
              </a:lnSpc>
              <a:defRPr sz="1800">
                <a:solidFill>
                  <a:srgbClr val="072150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1" name="Shape 131"/>
          <p:cNvSpPr/>
          <p:nvPr/>
        </p:nvSpPr>
        <p:spPr>
          <a:xfrm>
            <a:off x="2844986" y="6284301"/>
            <a:ext cx="215889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653109">
              <a:lnSpc>
                <a:spcPct val="100000"/>
              </a:lnSpc>
              <a:def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Id:1234</a:t>
            </a:r>
          </a:p>
        </p:txBody>
      </p:sp>
      <p:sp>
        <p:nvSpPr>
          <p:cNvPr id="132" name="Shape 132"/>
          <p:cNvSpPr/>
          <p:nvPr/>
        </p:nvSpPr>
        <p:spPr>
          <a:xfrm>
            <a:off x="10896785" y="6284301"/>
            <a:ext cx="2158900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653109">
              <a:lnSpc>
                <a:spcPct val="100000"/>
              </a:lnSpc>
              <a:def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Id:2345</a:t>
            </a:r>
          </a:p>
        </p:txBody>
      </p:sp>
      <p:sp>
        <p:nvSpPr>
          <p:cNvPr id="133" name="Shape 133"/>
          <p:cNvSpPr/>
          <p:nvPr/>
        </p:nvSpPr>
        <p:spPr>
          <a:xfrm>
            <a:off x="19050185" y="6284301"/>
            <a:ext cx="2158900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653109">
              <a:lnSpc>
                <a:spcPct val="100000"/>
              </a:lnSpc>
              <a:def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Id:3456</a:t>
            </a:r>
          </a:p>
        </p:txBody>
      </p:sp>
      <p:sp>
        <p:nvSpPr>
          <p:cNvPr id="134" name="Shape 134"/>
          <p:cNvSpPr/>
          <p:nvPr/>
        </p:nvSpPr>
        <p:spPr>
          <a:xfrm>
            <a:off x="5059897" y="4633793"/>
            <a:ext cx="5628743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653109">
              <a:lnSpc>
                <a:spcPct val="100000"/>
              </a:lnSpc>
              <a:defRPr sz="4000">
                <a:solidFill>
                  <a:srgbClr val="F5D328"/>
                </a:solidFill>
                <a:uFill>
                  <a:solidFill>
                    <a:srgbClr val="FFFFFF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000">
                <a:solidFill>
                  <a:srgbClr val="F5D328"/>
                </a:solidFill>
                <a:uFill>
                  <a:solidFill>
                    <a:srgbClr val="FFFFFF"/>
                  </a:solidFill>
                </a:uFill>
              </a:rPr>
              <a:t>Type: Participates</a:t>
            </a:r>
          </a:p>
        </p:txBody>
      </p:sp>
      <p:sp>
        <p:nvSpPr>
          <p:cNvPr id="135" name="Shape 135"/>
          <p:cNvSpPr/>
          <p:nvPr/>
        </p:nvSpPr>
        <p:spPr>
          <a:xfrm>
            <a:off x="13111697" y="4633793"/>
            <a:ext cx="5628743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653109">
              <a:lnSpc>
                <a:spcPct val="100000"/>
              </a:lnSpc>
              <a:defRPr sz="4000">
                <a:solidFill>
                  <a:srgbClr val="F5D328"/>
                </a:solidFill>
                <a:uFill>
                  <a:solidFill>
                    <a:srgbClr val="FFFFFF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000">
                <a:solidFill>
                  <a:srgbClr val="F5D328"/>
                </a:solidFill>
                <a:uFill>
                  <a:solidFill>
                    <a:srgbClr val="FFFFFF"/>
                  </a:solidFill>
                </a:uFill>
              </a:rPr>
              <a:t>Type: Contains</a:t>
            </a:r>
          </a:p>
        </p:txBody>
      </p:sp>
      <p:sp>
        <p:nvSpPr>
          <p:cNvPr id="136" name="Shape 136"/>
          <p:cNvSpPr/>
          <p:nvPr/>
        </p:nvSpPr>
        <p:spPr>
          <a:xfrm>
            <a:off x="6245731" y="6654800"/>
            <a:ext cx="3409208" cy="0"/>
          </a:xfrm>
          <a:prstGeom prst="line">
            <a:avLst/>
          </a:prstGeom>
          <a:ln w="63500">
            <a:solidFill>
              <a:srgbClr val="F5D328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marL="34718" marR="34718" lvl="0" defTabSz="520700">
              <a:lnSpc>
                <a:spcPct val="90000"/>
              </a:lnSpc>
              <a:defRPr sz="1800">
                <a:solidFill>
                  <a:srgbClr val="072150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7" name="Shape 137"/>
          <p:cNvSpPr/>
          <p:nvPr/>
        </p:nvSpPr>
        <p:spPr>
          <a:xfrm>
            <a:off x="14373731" y="6654800"/>
            <a:ext cx="3409208" cy="0"/>
          </a:xfrm>
          <a:prstGeom prst="line">
            <a:avLst/>
          </a:prstGeom>
          <a:ln w="63500">
            <a:solidFill>
              <a:srgbClr val="F5D328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marL="34718" marR="34718" lvl="0" defTabSz="520700">
              <a:lnSpc>
                <a:spcPct val="90000"/>
              </a:lnSpc>
              <a:defRPr sz="1800">
                <a:solidFill>
                  <a:srgbClr val="072150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8" name="Shape 138"/>
          <p:cNvSpPr/>
          <p:nvPr/>
        </p:nvSpPr>
        <p:spPr>
          <a:xfrm>
            <a:off x="9328642" y="9228838"/>
            <a:ext cx="6453999" cy="2335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defTabSz="653109">
              <a:lnSpc>
                <a:spcPct val="100000"/>
              </a:lnSpc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 Neue"/>
              </a:rPr>
              <a:t>Type: Conversation</a:t>
            </a:r>
          </a:p>
          <a:p>
            <a:pPr lvl="0" defTabSz="653109">
              <a:lnSpc>
                <a:spcPct val="100000"/>
              </a:lnSpc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 Neue"/>
              </a:rPr>
              <a:t>Started: 12 Aug 2014 08:00</a:t>
            </a:r>
          </a:p>
          <a:p>
            <a:pPr lvl="0" defTabSz="653109">
              <a:lnSpc>
                <a:spcPct val="100000"/>
              </a:lnSpc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 Neue"/>
              </a:rPr>
              <a:t>Header: “Great pin!”</a:t>
            </a:r>
          </a:p>
          <a:p>
            <a:pPr lvl="0" defTabSz="653109">
              <a:lnSpc>
                <a:spcPct val="100000"/>
              </a:lnSpc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 Neue"/>
              </a:rPr>
              <a:t>Pin Id: 10001 </a:t>
            </a:r>
            <a:r>
              <a:rPr sz="3700" b="1">
                <a:solidFill>
                  <a:srgbClr val="F5D328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 Neue"/>
              </a:rPr>
              <a:t>[non-unique]</a:t>
            </a:r>
          </a:p>
        </p:txBody>
      </p:sp>
      <p:sp>
        <p:nvSpPr>
          <p:cNvPr id="139" name="Shape 139"/>
          <p:cNvSpPr/>
          <p:nvPr/>
        </p:nvSpPr>
        <p:spPr>
          <a:xfrm>
            <a:off x="1062674" y="9254001"/>
            <a:ext cx="6454001" cy="17775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defTabSz="653109">
              <a:lnSpc>
                <a:spcPct val="100000"/>
              </a:lnSpc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 Neue"/>
              </a:rPr>
              <a:t>Type: User</a:t>
            </a:r>
          </a:p>
          <a:p>
            <a:pPr lvl="0" defTabSz="653109">
              <a:lnSpc>
                <a:spcPct val="100000"/>
              </a:lnSpc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 Neue"/>
              </a:rPr>
              <a:t>Name: “Ben Smith” </a:t>
            </a:r>
            <a:r>
              <a:rPr sz="3700" b="1">
                <a:solidFill>
                  <a:srgbClr val="F5D328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 Neue"/>
              </a:rPr>
              <a:t>[unique]</a:t>
            </a:r>
          </a:p>
          <a:p>
            <a:pPr lvl="0" defTabSz="653109">
              <a:lnSpc>
                <a:spcPct val="100000"/>
              </a:lnSpc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 Neue"/>
              </a:rPr>
              <a:t>Status: Active</a:t>
            </a:r>
          </a:p>
        </p:txBody>
      </p:sp>
      <p:sp>
        <p:nvSpPr>
          <p:cNvPr id="140" name="Shape 140"/>
          <p:cNvSpPr/>
          <p:nvPr/>
        </p:nvSpPr>
        <p:spPr>
          <a:xfrm>
            <a:off x="17594609" y="9260351"/>
            <a:ext cx="6238452" cy="1764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defTabSz="653109">
              <a:lnSpc>
                <a:spcPct val="100000"/>
              </a:lnSpc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 Neue"/>
              </a:rPr>
              <a:t>Type: Message</a:t>
            </a:r>
          </a:p>
          <a:p>
            <a:pPr lvl="0" defTabSz="653109">
              <a:lnSpc>
                <a:spcPct val="100000"/>
              </a:lnSpc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 Neue"/>
              </a:rPr>
              <a:t>Sent: 12 Aug 2014 08:00</a:t>
            </a:r>
          </a:p>
          <a:p>
            <a:pPr lvl="0" defTabSz="653109">
              <a:lnSpc>
                <a:spcPct val="100000"/>
              </a:lnSpc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 Neue"/>
              </a:rPr>
              <a:t>Text: “Great pin!”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messages_1_EN-US.png"/>
          <p:cNvPicPr/>
          <p:nvPr/>
        </p:nvPicPr>
        <p:blipFill>
          <a:blip r:embed="rId2">
            <a:extLst/>
          </a:blip>
          <a:srcRect l="28650" r="28650"/>
          <a:stretch>
            <a:fillRect/>
          </a:stretch>
        </p:blipFill>
        <p:spPr>
          <a:xfrm>
            <a:off x="7138597" y="5555858"/>
            <a:ext cx="4657826" cy="8181466"/>
          </a:xfrm>
          <a:prstGeom prst="rect">
            <a:avLst/>
          </a:prstGeom>
          <a:ln w="25400">
            <a:round/>
          </a:ln>
        </p:spPr>
      </p:pic>
      <p:pic>
        <p:nvPicPr>
          <p:cNvPr id="143" name="Homefeed-00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01780" y="5809311"/>
            <a:ext cx="4321553" cy="7670756"/>
          </a:xfrm>
          <a:prstGeom prst="rect">
            <a:avLst/>
          </a:prstGeom>
          <a:ln w="25400">
            <a:round/>
          </a:ln>
        </p:spPr>
      </p:pic>
      <p:pic>
        <p:nvPicPr>
          <p:cNvPr id="144" name="iPhone5s_PF_Silver_hires.png"/>
          <p:cNvPicPr/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1259725" y="4213280"/>
            <a:ext cx="5117135" cy="10743339"/>
          </a:xfrm>
          <a:prstGeom prst="rect">
            <a:avLst/>
          </a:prstGeom>
          <a:ln w="25400">
            <a:round/>
          </a:ln>
        </p:spPr>
      </p:pic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xfrm>
            <a:off x="1219200" y="780665"/>
            <a:ext cx="21945600" cy="1714501"/>
          </a:xfrm>
          <a:prstGeom prst="rect">
            <a:avLst/>
          </a:prstGeom>
        </p:spPr>
        <p:txBody>
          <a:bodyPr/>
          <a:lstStyle>
            <a:lvl1pPr algn="ctr">
              <a:defRPr b="1"/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8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Zen @ Pinterest - 2014</a:t>
            </a:r>
          </a:p>
        </p:txBody>
      </p:sp>
      <p:grpSp>
        <p:nvGrpSpPr>
          <p:cNvPr id="148" name="Group 148"/>
          <p:cNvGrpSpPr/>
          <p:nvPr/>
        </p:nvGrpSpPr>
        <p:grpSpPr>
          <a:xfrm>
            <a:off x="12463981" y="4213280"/>
            <a:ext cx="5117136" cy="10743339"/>
            <a:chOff x="0" y="0"/>
            <a:chExt cx="5117134" cy="10743338"/>
          </a:xfrm>
        </p:grpSpPr>
        <p:pic>
          <p:nvPicPr>
            <p:cNvPr id="146" name="image11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36937" y="1106290"/>
              <a:ext cx="4733926" cy="85284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7" name="iPhone5s_PF_Silver_hires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117135" cy="10743339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</p:grpSp>
      <p:sp>
        <p:nvSpPr>
          <p:cNvPr id="149" name="Shape 149"/>
          <p:cNvSpPr/>
          <p:nvPr/>
        </p:nvSpPr>
        <p:spPr>
          <a:xfrm>
            <a:off x="2462015" y="2093619"/>
            <a:ext cx="19459971" cy="1214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40639" marR="40639" lvl="0" algn="ctr" defTabSz="91440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 Neue Thin"/>
                <a:ea typeface="Helvetica Neue Thin"/>
                <a:cs typeface="Helvetica Neue Thin"/>
                <a:sym typeface="Helvetica Neue Thin"/>
              </a:rPr>
              <a:t>Close to</a:t>
            </a:r>
            <a:r>
              <a:rPr sz="6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 Neue"/>
              </a:rPr>
              <a:t> 10 million</a:t>
            </a:r>
            <a:r>
              <a:rPr sz="6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 Neue Thin"/>
                <a:ea typeface="Helvetica Neue Thin"/>
                <a:cs typeface="Helvetica Neue Thin"/>
                <a:sym typeface="Helvetica Neue Thin"/>
              </a:rPr>
              <a:t> operations every second</a:t>
            </a:r>
          </a:p>
        </p:txBody>
      </p:sp>
      <p:pic>
        <p:nvPicPr>
          <p:cNvPr id="150" name="IMG_3622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449194" y="5809311"/>
            <a:ext cx="4321553" cy="7670756"/>
          </a:xfrm>
          <a:prstGeom prst="rect">
            <a:avLst/>
          </a:prstGeom>
          <a:ln w="25400">
            <a:round/>
          </a:ln>
        </p:spPr>
      </p:pic>
      <p:pic>
        <p:nvPicPr>
          <p:cNvPr id="151" name="iPhone5s_PF_Silver_hires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007139" y="4213280"/>
            <a:ext cx="5117136" cy="10743339"/>
          </a:xfrm>
          <a:prstGeom prst="rect">
            <a:avLst/>
          </a:prstGeom>
          <a:ln w="25400">
            <a:round/>
          </a:ln>
        </p:spPr>
      </p:pic>
      <p:pic>
        <p:nvPicPr>
          <p:cNvPr id="152" name="iPhone5s_PF_Silver_hires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91338" y="4213280"/>
            <a:ext cx="5117135" cy="10743339"/>
          </a:xfrm>
          <a:prstGeom prst="rect">
            <a:avLst/>
          </a:prstGeom>
          <a:ln w="25400">
            <a:round/>
          </a:ln>
        </p:spPr>
      </p:pic>
      <p:sp>
        <p:nvSpPr>
          <p:cNvPr id="153" name="Shape 153"/>
          <p:cNvSpPr/>
          <p:nvPr/>
        </p:nvSpPr>
        <p:spPr>
          <a:xfrm>
            <a:off x="2127492" y="3261845"/>
            <a:ext cx="3470149" cy="882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lnSpc>
                <a:spcPct val="110000"/>
              </a:lnSpc>
              <a:spcBef>
                <a:spcPts val="1500"/>
              </a:spcBef>
              <a:tabLst>
                <a:tab pos="2679700" algn="l"/>
              </a:tabLst>
              <a:defRPr sz="5200">
                <a:uFill>
                  <a:solidFill>
                    <a:srgbClr val="C0C0C0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2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Smart Feed</a:t>
            </a:r>
          </a:p>
        </p:txBody>
      </p:sp>
      <p:sp>
        <p:nvSpPr>
          <p:cNvPr id="154" name="Shape 154"/>
          <p:cNvSpPr/>
          <p:nvPr/>
        </p:nvSpPr>
        <p:spPr>
          <a:xfrm>
            <a:off x="7853484" y="3261845"/>
            <a:ext cx="3045512" cy="882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lnSpc>
                <a:spcPct val="110000"/>
              </a:lnSpc>
              <a:spcBef>
                <a:spcPts val="1500"/>
              </a:spcBef>
              <a:tabLst>
                <a:tab pos="2679700" algn="l"/>
              </a:tabLst>
              <a:defRPr sz="5200">
                <a:uFill>
                  <a:solidFill>
                    <a:srgbClr val="C0C0C0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2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Messages</a:t>
            </a:r>
          </a:p>
        </p:txBody>
      </p:sp>
      <p:sp>
        <p:nvSpPr>
          <p:cNvPr id="155" name="Shape 155"/>
          <p:cNvSpPr/>
          <p:nvPr/>
        </p:nvSpPr>
        <p:spPr>
          <a:xfrm>
            <a:off x="14034588" y="3261845"/>
            <a:ext cx="1769619" cy="882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lnSpc>
                <a:spcPct val="110000"/>
              </a:lnSpc>
              <a:spcBef>
                <a:spcPts val="1500"/>
              </a:spcBef>
              <a:tabLst>
                <a:tab pos="2679700" algn="l"/>
              </a:tabLst>
              <a:defRPr sz="5200">
                <a:uFill>
                  <a:solidFill>
                    <a:srgbClr val="C0C0C0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2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News</a:t>
            </a:r>
          </a:p>
        </p:txBody>
      </p:sp>
      <p:sp>
        <p:nvSpPr>
          <p:cNvPr id="156" name="Shape 156"/>
          <p:cNvSpPr/>
          <p:nvPr/>
        </p:nvSpPr>
        <p:spPr>
          <a:xfrm>
            <a:off x="19239486" y="3261845"/>
            <a:ext cx="2564080" cy="882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lnSpc>
                <a:spcPct val="110000"/>
              </a:lnSpc>
              <a:spcBef>
                <a:spcPts val="1500"/>
              </a:spcBef>
              <a:tabLst>
                <a:tab pos="2679700" algn="l"/>
              </a:tabLst>
              <a:defRPr sz="5200">
                <a:uFill>
                  <a:solidFill>
                    <a:srgbClr val="C0C0C0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2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Interests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/>
        </p:nvSpPr>
        <p:spPr>
          <a:xfrm>
            <a:off x="1219200" y="5969000"/>
            <a:ext cx="21945600" cy="177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lnSpc>
                <a:spcPts val="15200"/>
              </a:lnSpc>
              <a:defRPr sz="11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Zen Schema Design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/>
          </p:cNvSpPr>
          <p:nvPr>
            <p:ph type="title"/>
          </p:nvPr>
        </p:nvSpPr>
        <p:spPr>
          <a:xfrm>
            <a:off x="1219200" y="519327"/>
            <a:ext cx="21945600" cy="171450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8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Zen - Property</a:t>
            </a:r>
          </a:p>
        </p:txBody>
      </p:sp>
      <p:graphicFrame>
        <p:nvGraphicFramePr>
          <p:cNvPr id="161" name="Table 161"/>
          <p:cNvGraphicFramePr/>
          <p:nvPr/>
        </p:nvGraphicFramePr>
        <p:xfrm>
          <a:off x="1377179" y="2872893"/>
          <a:ext cx="22451158" cy="9422820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5117002"/>
                <a:gridCol w="4333539"/>
                <a:gridCol w="4333539"/>
                <a:gridCol w="4333539"/>
                <a:gridCol w="4333539"/>
              </a:tblGrid>
              <a:tr h="1570470"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30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63500">
                      <a:solidFill>
                        <a:srgbClr val="FFFFFF"/>
                      </a:solidFill>
                      <a:miter lim="400000"/>
                    </a:lnL>
                    <a:lnT w="63500">
                      <a:solidFill>
                        <a:srgbClr val="FFFFFF"/>
                      </a:solidFill>
                      <a:miter lim="400000"/>
                    </a:lnT>
                    <a:noFill/>
                  </a:tcPr>
                </a:tc>
                <a:tc gridSpan="4"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000" b="1">
                          <a:solidFill>
                            <a:srgbClr val="797979"/>
                          </a:solidFill>
                          <a:uFill>
                            <a:solidFill/>
                          </a:uFill>
                        </a:rPr>
                        <a:t>Data</a:t>
                      </a:r>
                    </a:p>
                  </a:txBody>
                  <a:tcPr marL="0" marR="0" marT="0" marB="0" anchor="ctr" horzOverflow="overflow">
                    <a:lnR w="63500">
                      <a:solidFill>
                        <a:srgbClr val="FFFFFF"/>
                      </a:solidFill>
                      <a:miter lim="400000"/>
                    </a:lnR>
                    <a:lnT w="63500">
                      <a:solidFill>
                        <a:srgbClr val="FFFFFF"/>
                      </a:solidFill>
                      <a:miter lim="400000"/>
                    </a:lnT>
                    <a:solidFill>
                      <a:srgbClr val="F5D32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70470"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30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63500">
                      <a:solidFill>
                        <a:srgbClr val="FFFFFF"/>
                      </a:solidFill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000" b="1">
                          <a:solidFill>
                            <a:srgbClr val="797979"/>
                          </a:solidFill>
                          <a:uFill>
                            <a:solidFill/>
                          </a:uFill>
                        </a:rPr>
                        <a:t>type</a:t>
                      </a:r>
                    </a:p>
                  </a:txBody>
                  <a:tcPr marL="0" marR="0" marT="0" marB="0" anchor="ctr" horzOverflow="overflow">
                    <a:solidFill>
                      <a:srgbClr val="F5D328"/>
                    </a:solidFill>
                  </a:tcPr>
                </a:tc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000" b="1">
                          <a:solidFill>
                            <a:srgbClr val="797979"/>
                          </a:solidFill>
                          <a:uFill>
                            <a:solidFill/>
                          </a:uFill>
                        </a:rPr>
                        <a:t>name</a:t>
                      </a:r>
                    </a:p>
                  </a:txBody>
                  <a:tcPr marL="0" marR="0" marT="0" marB="0" anchor="ctr" horzOverflow="overflow">
                    <a:solidFill>
                      <a:srgbClr val="F5D328"/>
                    </a:solidFill>
                  </a:tcPr>
                </a:tc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000" b="1">
                          <a:solidFill>
                            <a:srgbClr val="797979"/>
                          </a:solidFill>
                          <a:uFill>
                            <a:solidFill/>
                          </a:uFill>
                        </a:rPr>
                        <a:t>score</a:t>
                      </a:r>
                    </a:p>
                  </a:txBody>
                  <a:tcPr marL="0" marR="0" marT="0" marB="0" anchor="ctr" horzOverflow="overflow">
                    <a:solidFill>
                      <a:srgbClr val="F5D328"/>
                    </a:solidFill>
                  </a:tcPr>
                </a:tc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000" b="1">
                          <a:solidFill>
                            <a:srgbClr val="797979"/>
                          </a:solidFill>
                          <a:uFill>
                            <a:solidFill/>
                          </a:uFill>
                        </a:rPr>
                        <a:t>distance</a:t>
                      </a:r>
                    </a:p>
                  </a:txBody>
                  <a:tcPr marL="0" marR="0" marT="0" marB="0" anchor="ctr" horzOverflow="overflow">
                    <a:lnR w="63500">
                      <a:solidFill>
                        <a:srgbClr val="FFFFFF"/>
                      </a:solidFill>
                      <a:miter lim="400000"/>
                    </a:lnR>
                    <a:solidFill>
                      <a:srgbClr val="F5D328"/>
                    </a:solidFill>
                  </a:tcPr>
                </a:tc>
              </a:tr>
              <a:tr h="1570470"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rPr>
                        <a:t>12345 (node)</a:t>
                      </a:r>
                    </a:p>
                  </a:txBody>
                  <a:tcPr marL="0" marR="0" marT="0" marB="0" anchor="ctr" horzOverflow="overflow">
                    <a:lnL w="63500">
                      <a:solidFill>
                        <a:srgbClr val="FFFFFF"/>
                      </a:solidFill>
                      <a:miter lim="400000"/>
                    </a:lnL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rPr>
                        <a:t>10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rPr>
                        <a:t>Ben Smith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33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33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R w="63500">
                      <a:solidFill>
                        <a:srgbClr val="FFFFFF"/>
                      </a:solidFill>
                      <a:miter lim="400000"/>
                    </a:lnR>
                    <a:noFill/>
                  </a:tcPr>
                </a:tc>
              </a:tr>
              <a:tr h="1570470">
                <a:tc>
                  <a:txBody>
                    <a:bodyPr/>
                    <a:lstStyle/>
                    <a:p>
                      <a:pPr lvl="0" defTabSz="914400">
                        <a:tabLst>
                          <a:tab pos="1168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 b="1">
                          <a:solidFill>
                            <a:srgbClr val="FFFFFF"/>
                          </a:solidFill>
                        </a:rPr>
                        <a:t>12345-20-67890 (edge)</a:t>
                      </a:r>
                    </a:p>
                  </a:txBody>
                  <a:tcPr marL="0" marR="0" marT="0" marB="0" anchor="ctr" horzOverflow="overflow">
                    <a:lnL w="63500">
                      <a:solidFill>
                        <a:srgbClr val="FFFFFF"/>
                      </a:solidFill>
                      <a:miter lim="400000"/>
                    </a:lnL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33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33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rPr>
                        <a:t>1000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rPr>
                        <a:t>1 mile</a:t>
                      </a:r>
                    </a:p>
                  </a:txBody>
                  <a:tcPr marL="0" marR="0" marT="0" marB="0" anchor="ctr" horzOverflow="overflow">
                    <a:lnR w="63500">
                      <a:solidFill>
                        <a:srgbClr val="FFFFFF"/>
                      </a:solidFill>
                      <a:miter lim="400000"/>
                    </a:lnR>
                    <a:noFill/>
                  </a:tcPr>
                </a:tc>
              </a:tr>
              <a:tr h="1570470"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30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63500">
                      <a:solidFill>
                        <a:srgbClr val="FFFFFF"/>
                      </a:solidFill>
                      <a:miter lim="400000"/>
                    </a:lnL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33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33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33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33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R w="63500">
                      <a:solidFill>
                        <a:srgbClr val="FFFFFF"/>
                      </a:solidFill>
                      <a:miter lim="400000"/>
                    </a:lnR>
                    <a:noFill/>
                  </a:tcPr>
                </a:tc>
              </a:tr>
              <a:tr h="1570470"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30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63500">
                      <a:solidFill>
                        <a:srgbClr val="FFFFFF"/>
                      </a:solidFill>
                      <a:miter lim="400000"/>
                    </a:lnL>
                    <a:lnB w="63500">
                      <a:solidFill>
                        <a:srgbClr val="FFFFFF"/>
                      </a:solidFill>
                      <a:miter lim="400000"/>
                    </a:lnB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33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B w="635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33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B w="635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33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B w="635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33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R w="63500">
                      <a:solidFill>
                        <a:srgbClr val="FFFFFF"/>
                      </a:solidFill>
                      <a:miter lim="400000"/>
                    </a:lnR>
                    <a:lnB w="635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8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Zen - Property Index</a:t>
            </a:r>
          </a:p>
        </p:txBody>
      </p:sp>
      <p:graphicFrame>
        <p:nvGraphicFramePr>
          <p:cNvPr id="164" name="Table 164"/>
          <p:cNvGraphicFramePr/>
          <p:nvPr/>
        </p:nvGraphicFramePr>
        <p:xfrm>
          <a:off x="1377179" y="2872893"/>
          <a:ext cx="20367437" cy="9422820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9552615"/>
                <a:gridCol w="10814822"/>
              </a:tblGrid>
              <a:tr h="1570470"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33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63500">
                      <a:solidFill>
                        <a:srgbClr val="FFFFFF"/>
                      </a:solidFill>
                      <a:miter lim="400000"/>
                    </a:lnL>
                    <a:lnT w="63500">
                      <a:solidFill>
                        <a:srgbClr val="FFFFFF"/>
                      </a:solidFill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000" b="1">
                          <a:solidFill>
                            <a:srgbClr val="797979"/>
                          </a:solidFill>
                          <a:uFill>
                            <a:solidFill/>
                          </a:uFill>
                        </a:rPr>
                        <a:t>Data</a:t>
                      </a:r>
                    </a:p>
                  </a:txBody>
                  <a:tcPr marL="0" marR="0" marT="0" marB="0" anchor="ctr" horzOverflow="overflow">
                    <a:lnR w="63500">
                      <a:solidFill>
                        <a:srgbClr val="FFFFFF"/>
                      </a:solidFill>
                      <a:miter lim="400000"/>
                    </a:lnR>
                    <a:lnT w="63500">
                      <a:solidFill>
                        <a:srgbClr val="FFFFFF"/>
                      </a:solidFill>
                      <a:miter lim="400000"/>
                    </a:lnT>
                    <a:solidFill>
                      <a:srgbClr val="F5D328"/>
                    </a:solidFill>
                  </a:tcPr>
                </a:tc>
              </a:tr>
              <a:tr h="1570470"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33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63500">
                      <a:solidFill>
                        <a:srgbClr val="FFFFFF"/>
                      </a:solidFill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000" b="1">
                          <a:solidFill>
                            <a:srgbClr val="797979"/>
                          </a:solidFill>
                          <a:uFill>
                            <a:solidFill/>
                          </a:uFill>
                        </a:rPr>
                        <a:t>ID</a:t>
                      </a:r>
                    </a:p>
                  </a:txBody>
                  <a:tcPr marL="0" marR="0" marT="0" marB="0" anchor="ctr" horzOverflow="overflow">
                    <a:lnR w="63500">
                      <a:solidFill>
                        <a:srgbClr val="FFFFFF"/>
                      </a:solidFill>
                      <a:miter lim="400000"/>
                    </a:lnR>
                    <a:solidFill>
                      <a:srgbClr val="F5D328"/>
                    </a:solidFill>
                  </a:tcPr>
                </a:tc>
              </a:tr>
              <a:tr h="1570470"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rPr>
                        <a:t>unique-10-name=ben smith</a:t>
                      </a:r>
                    </a:p>
                  </a:txBody>
                  <a:tcPr marL="0" marR="0" marT="0" marB="0" anchor="ctr" horzOverflow="overflow">
                    <a:lnL w="63500">
                      <a:solidFill>
                        <a:srgbClr val="FFFFFF"/>
                      </a:solidFill>
                      <a:miter lim="400000"/>
                    </a:lnL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rPr>
                        <a:t>12345</a:t>
                      </a:r>
                    </a:p>
                  </a:txBody>
                  <a:tcPr marL="0" marR="0" marT="0" marB="0" anchor="ctr" horzOverflow="overflow">
                    <a:lnR w="63500">
                      <a:solidFill>
                        <a:srgbClr val="FFFFFF"/>
                      </a:solidFill>
                      <a:miter lim="400000"/>
                    </a:lnR>
                    <a:noFill/>
                  </a:tcPr>
                </a:tc>
              </a:tr>
              <a:tr h="1570470">
                <a:tc>
                  <a:txBody>
                    <a:bodyPr/>
                    <a:lstStyle/>
                    <a:p>
                      <a:pPr lvl="0" defTabSz="914400">
                        <a:tabLst>
                          <a:tab pos="1168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 b="1">
                          <a:solidFill>
                            <a:srgbClr val="FFFFFF"/>
                          </a:solidFill>
                        </a:rPr>
                        <a:t>nonuniq-10-lastname=smith-</a:t>
                      </a:r>
                      <a:r>
                        <a:rPr sz="3300" b="1">
                          <a:solidFill>
                            <a:srgbClr val="F5D328"/>
                          </a:solidFill>
                        </a:rPr>
                        <a:t>12345</a:t>
                      </a:r>
                    </a:p>
                  </a:txBody>
                  <a:tcPr marL="0" marR="0" marT="0" marB="0" anchor="ctr" horzOverflow="overflow">
                    <a:lnL w="63500">
                      <a:solidFill>
                        <a:srgbClr val="FFFFFF"/>
                      </a:solidFill>
                      <a:miter lim="400000"/>
                    </a:lnL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33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R w="63500">
                      <a:solidFill>
                        <a:srgbClr val="FFFFFF"/>
                      </a:solidFill>
                      <a:miter lim="400000"/>
                    </a:lnR>
                    <a:noFill/>
                  </a:tcPr>
                </a:tc>
              </a:tr>
              <a:tr h="1570470">
                <a:tc>
                  <a:txBody>
                    <a:bodyPr/>
                    <a:lstStyle/>
                    <a:p>
                      <a:pPr lvl="0" defTabSz="914400">
                        <a:tabLst>
                          <a:tab pos="1168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 b="1">
                          <a:solidFill>
                            <a:srgbClr val="FFFFFF"/>
                          </a:solidFill>
                        </a:rPr>
                        <a:t>nonuniq-10-lastname=smith-</a:t>
                      </a:r>
                      <a:r>
                        <a:rPr sz="3300" b="1">
                          <a:solidFill>
                            <a:srgbClr val="F5D328"/>
                          </a:solidFill>
                        </a:rPr>
                        <a:t>67890</a:t>
                      </a:r>
                    </a:p>
                  </a:txBody>
                  <a:tcPr marL="0" marR="0" marT="0" marB="0" anchor="ctr" horzOverflow="overflow">
                    <a:lnL w="63500">
                      <a:solidFill>
                        <a:srgbClr val="FFFFFF"/>
                      </a:solidFill>
                      <a:miter lim="400000"/>
                    </a:lnL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33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R w="63500">
                      <a:solidFill>
                        <a:srgbClr val="FFFFFF"/>
                      </a:solidFill>
                      <a:miter lim="400000"/>
                    </a:lnR>
                    <a:noFill/>
                  </a:tcPr>
                </a:tc>
              </a:tr>
              <a:tr h="1570470"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30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63500">
                      <a:solidFill>
                        <a:srgbClr val="FFFFFF"/>
                      </a:solidFill>
                      <a:miter lim="400000"/>
                    </a:lnL>
                    <a:lnB w="63500">
                      <a:solidFill>
                        <a:srgbClr val="FFFFFF"/>
                      </a:solidFill>
                      <a:miter lim="400000"/>
                    </a:lnB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33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R w="63500">
                      <a:solidFill>
                        <a:srgbClr val="FFFFFF"/>
                      </a:solidFill>
                      <a:miter lim="400000"/>
                    </a:lnR>
                    <a:lnB w="635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8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Zen - Edge Score Index</a:t>
            </a:r>
          </a:p>
        </p:txBody>
      </p:sp>
      <p:graphicFrame>
        <p:nvGraphicFramePr>
          <p:cNvPr id="169" name="Table 169"/>
          <p:cNvGraphicFramePr/>
          <p:nvPr/>
        </p:nvGraphicFramePr>
        <p:xfrm>
          <a:off x="1377179" y="2872893"/>
          <a:ext cx="20361449" cy="9422820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9546627"/>
                <a:gridCol w="10814822"/>
              </a:tblGrid>
              <a:tr h="1570470"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33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63500">
                      <a:solidFill>
                        <a:srgbClr val="FFFFFF"/>
                      </a:solidFill>
                      <a:miter lim="400000"/>
                    </a:lnL>
                    <a:lnT w="63500">
                      <a:solidFill>
                        <a:srgbClr val="FFFFFF"/>
                      </a:solidFill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000" b="1">
                          <a:solidFill>
                            <a:srgbClr val="797979"/>
                          </a:solidFill>
                          <a:uFill>
                            <a:solidFill/>
                          </a:uFill>
                        </a:rPr>
                        <a:t>Data</a:t>
                      </a:r>
                    </a:p>
                  </a:txBody>
                  <a:tcPr marL="0" marR="0" marT="0" marB="0" anchor="ctr" horzOverflow="overflow">
                    <a:lnR w="63500">
                      <a:solidFill>
                        <a:srgbClr val="FFFFFF"/>
                      </a:solidFill>
                      <a:miter lim="400000"/>
                    </a:lnR>
                    <a:lnT w="63500">
                      <a:solidFill>
                        <a:srgbClr val="FFFFFF"/>
                      </a:solidFill>
                      <a:miter lim="400000"/>
                    </a:lnT>
                    <a:solidFill>
                      <a:srgbClr val="F5D328"/>
                    </a:solidFill>
                  </a:tcPr>
                </a:tc>
              </a:tr>
              <a:tr h="1570470"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33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63500">
                      <a:solidFill>
                        <a:srgbClr val="FFFFFF"/>
                      </a:solidFill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6000" b="1">
                          <a:solidFill>
                            <a:srgbClr val="797979"/>
                          </a:solidFill>
                          <a:uFill>
                            <a:solidFill/>
                          </a:uFill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R w="63500">
                      <a:solidFill>
                        <a:srgbClr val="FFFFFF"/>
                      </a:solidFill>
                      <a:miter lim="400000"/>
                    </a:lnR>
                    <a:solidFill>
                      <a:srgbClr val="F5D328"/>
                    </a:solidFill>
                  </a:tcPr>
                </a:tc>
              </a:tr>
              <a:tr h="1570470">
                <a:tc>
                  <a:txBody>
                    <a:bodyPr/>
                    <a:lstStyle/>
                    <a:p>
                      <a:pPr lvl="0" defTabSz="914400">
                        <a:tabLst>
                          <a:tab pos="1168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</a:rPr>
                        <a:t>12345-out-20-</a:t>
                      </a:r>
                      <a:r>
                        <a:rPr sz="3200" b="1">
                          <a:solidFill>
                            <a:srgbClr val="F5D328"/>
                          </a:solidFill>
                        </a:rPr>
                        <a:t>1000</a:t>
                      </a:r>
                      <a:r>
                        <a:rPr sz="3200" b="1">
                          <a:solidFill>
                            <a:srgbClr val="FFFFFF"/>
                          </a:solidFill>
                        </a:rPr>
                        <a:t>-67890</a:t>
                      </a:r>
                    </a:p>
                  </a:txBody>
                  <a:tcPr marL="0" marR="0" marT="0" marB="0" anchor="ctr" horzOverflow="overflow">
                    <a:lnL w="63500">
                      <a:solidFill>
                        <a:srgbClr val="FFFFFF"/>
                      </a:solidFill>
                      <a:miter lim="400000"/>
                    </a:lnL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33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R w="63500">
                      <a:solidFill>
                        <a:srgbClr val="FFFFFF"/>
                      </a:solidFill>
                      <a:miter lim="400000"/>
                    </a:lnR>
                    <a:noFill/>
                  </a:tcPr>
                </a:tc>
              </a:tr>
              <a:tr h="1570470">
                <a:tc>
                  <a:txBody>
                    <a:bodyPr/>
                    <a:lstStyle/>
                    <a:p>
                      <a:pPr lvl="0" defTabSz="914400">
                        <a:tabLst>
                          <a:tab pos="1168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</a:rPr>
                        <a:t>12345-out-20-</a:t>
                      </a:r>
                      <a:r>
                        <a:rPr sz="3200" b="1">
                          <a:solidFill>
                            <a:srgbClr val="F5D328"/>
                          </a:solidFill>
                        </a:rPr>
                        <a:t>1001</a:t>
                      </a:r>
                      <a:r>
                        <a:rPr sz="3200" b="1">
                          <a:solidFill>
                            <a:srgbClr val="FFFFFF"/>
                          </a:solidFill>
                        </a:rPr>
                        <a:t>-67891</a:t>
                      </a:r>
                    </a:p>
                  </a:txBody>
                  <a:tcPr marL="0" marR="0" marT="0" marB="0" anchor="ctr" horzOverflow="overflow">
                    <a:lnL w="63500">
                      <a:solidFill>
                        <a:srgbClr val="FFFFFF"/>
                      </a:solidFill>
                      <a:miter lim="400000"/>
                    </a:lnL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33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R w="63500">
                      <a:solidFill>
                        <a:srgbClr val="FFFFFF"/>
                      </a:solidFill>
                      <a:miter lim="400000"/>
                    </a:lnR>
                    <a:noFill/>
                  </a:tcPr>
                </a:tc>
              </a:tr>
              <a:tr h="1570470">
                <a:tc>
                  <a:txBody>
                    <a:bodyPr/>
                    <a:lstStyle/>
                    <a:p>
                      <a:pPr lvl="0" defTabSz="914400">
                        <a:tabLst>
                          <a:tab pos="1168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</a:rPr>
                        <a:t>12345-in-30-</a:t>
                      </a:r>
                      <a:r>
                        <a:rPr sz="3200" b="1">
                          <a:solidFill>
                            <a:srgbClr val="F5D328"/>
                          </a:solidFill>
                        </a:rPr>
                        <a:t>990</a:t>
                      </a:r>
                      <a:r>
                        <a:rPr sz="3200" b="1">
                          <a:solidFill>
                            <a:srgbClr val="FFFFFF"/>
                          </a:solidFill>
                        </a:rPr>
                        <a:t>-67892</a:t>
                      </a:r>
                    </a:p>
                  </a:txBody>
                  <a:tcPr marL="0" marR="0" marT="0" marB="0" anchor="ctr" horzOverflow="overflow">
                    <a:lnL w="63500">
                      <a:solidFill>
                        <a:srgbClr val="FFFFFF"/>
                      </a:solidFill>
                      <a:miter lim="400000"/>
                    </a:lnL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33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R w="63500">
                      <a:solidFill>
                        <a:srgbClr val="FFFFFF"/>
                      </a:solidFill>
                      <a:miter lim="400000"/>
                    </a:lnR>
                    <a:noFill/>
                  </a:tcPr>
                </a:tc>
              </a:tr>
              <a:tr h="1570470">
                <a:tc>
                  <a:txBody>
                    <a:bodyPr/>
                    <a:lstStyle/>
                    <a:p>
                      <a:pPr lvl="0" defTabSz="914400">
                        <a:tabLst>
                          <a:tab pos="1168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</a:rPr>
                        <a:t>12345-in-30-</a:t>
                      </a:r>
                      <a:r>
                        <a:rPr sz="3200" b="1">
                          <a:solidFill>
                            <a:srgbClr val="F5D328"/>
                          </a:solidFill>
                        </a:rPr>
                        <a:t>991</a:t>
                      </a:r>
                      <a:r>
                        <a:rPr sz="3200" b="1">
                          <a:solidFill>
                            <a:srgbClr val="FFFFFF"/>
                          </a:solidFill>
                        </a:rPr>
                        <a:t>-67893</a:t>
                      </a:r>
                    </a:p>
                  </a:txBody>
                  <a:tcPr marL="0" marR="0" marT="0" marB="0" anchor="ctr" horzOverflow="overflow">
                    <a:lnL w="63500">
                      <a:solidFill>
                        <a:srgbClr val="FFFFFF"/>
                      </a:solidFill>
                      <a:miter lim="400000"/>
                    </a:lnL>
                    <a:lnB w="63500">
                      <a:solidFill>
                        <a:srgbClr val="FFFFFF"/>
                      </a:solidFill>
                      <a:miter lim="400000"/>
                    </a:lnB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33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R w="63500">
                      <a:solidFill>
                        <a:srgbClr val="FFFFFF"/>
                      </a:solidFill>
                      <a:miter lim="400000"/>
                    </a:lnR>
                    <a:lnB w="635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8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HBase @ Pinterest - 2012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32739" lvl="0" indent="-292100">
              <a:buClr>
                <a:srgbClr val="D14A39"/>
              </a:buClr>
              <a:buSzPct val="100000"/>
              <a:buChar char="•"/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Original use case: materialized home feed</a:t>
            </a:r>
          </a:p>
          <a:p>
            <a:pPr marL="332739" lvl="0" indent="-292100">
              <a:buClr>
                <a:srgbClr val="D14A39"/>
              </a:buClr>
              <a:buSzPct val="100000"/>
              <a:buChar char="•"/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Replaced Redis</a:t>
            </a:r>
          </a:p>
          <a:p>
            <a:pPr marL="332739" lvl="0" indent="-292100">
              <a:buClr>
                <a:srgbClr val="D14A39"/>
              </a:buClr>
              <a:buSzPct val="100000"/>
              <a:buChar char="•"/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Need: elasticity, high write load, serve from disk/SSD</a:t>
            </a:r>
          </a:p>
          <a:p>
            <a:pPr marL="332739" lvl="0" indent="-292100">
              <a:buClr>
                <a:srgbClr val="D14A39"/>
              </a:buClr>
              <a:buSzPct val="100000"/>
              <a:buChar char="•"/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Challenges:</a:t>
            </a:r>
          </a:p>
          <a:p>
            <a:pPr marL="512656" lvl="1" indent="-243416">
              <a:buClr>
                <a:srgbClr val="D14A39"/>
              </a:buClr>
              <a:buSzPct val="100000"/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5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Running on public cloud (AWS)</a:t>
            </a:r>
          </a:p>
          <a:p>
            <a:pPr marL="512656" lvl="1" indent="-243416">
              <a:buClr>
                <a:srgbClr val="D14A39"/>
              </a:buClr>
              <a:buSzPct val="100000"/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5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User facing use case (MTTR, latency, fault tolerance etc.)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8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Zen - Edge Count</a:t>
            </a:r>
          </a:p>
        </p:txBody>
      </p:sp>
      <p:graphicFrame>
        <p:nvGraphicFramePr>
          <p:cNvPr id="174" name="Table 174"/>
          <p:cNvGraphicFramePr/>
          <p:nvPr/>
        </p:nvGraphicFramePr>
        <p:xfrm>
          <a:off x="1377179" y="2872893"/>
          <a:ext cx="20372971" cy="9422820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9546444"/>
                <a:gridCol w="10826527"/>
              </a:tblGrid>
              <a:tr h="1570470">
                <a:tc>
                  <a:txBody>
                    <a:bodyPr/>
                    <a:lstStyle/>
                    <a:p>
                      <a:pPr lvl="0" defTabSz="914400">
                        <a:tabLst>
                          <a:tab pos="1168400" algn="l"/>
                        </a:tabLst>
                        <a:defRPr sz="3200" b="1"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63500">
                      <a:solidFill>
                        <a:srgbClr val="FFFFFF"/>
                      </a:solidFill>
                      <a:miter lim="400000"/>
                    </a:lnL>
                    <a:lnT w="63500">
                      <a:solidFill>
                        <a:srgbClr val="FFFFFF"/>
                      </a:solidFill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000" b="1">
                          <a:solidFill>
                            <a:srgbClr val="797979"/>
                          </a:solidFill>
                          <a:uFill>
                            <a:solidFill/>
                          </a:uFill>
                        </a:rPr>
                        <a:t>Data</a:t>
                      </a:r>
                    </a:p>
                  </a:txBody>
                  <a:tcPr marL="0" marR="0" marT="0" marB="0" anchor="ctr" horzOverflow="overflow">
                    <a:lnR w="63500">
                      <a:solidFill>
                        <a:srgbClr val="FFFFFF"/>
                      </a:solidFill>
                      <a:miter lim="400000"/>
                    </a:lnR>
                    <a:lnT w="63500">
                      <a:solidFill>
                        <a:srgbClr val="FFFFFF"/>
                      </a:solidFill>
                      <a:miter lim="400000"/>
                    </a:lnT>
                    <a:solidFill>
                      <a:srgbClr val="F5D328"/>
                    </a:solidFill>
                  </a:tcPr>
                </a:tc>
              </a:tr>
              <a:tr h="1570470">
                <a:tc>
                  <a:txBody>
                    <a:bodyPr/>
                    <a:lstStyle/>
                    <a:p>
                      <a:pPr lvl="0" defTabSz="914400">
                        <a:tabLst>
                          <a:tab pos="1168400" algn="l"/>
                        </a:tabLst>
                        <a:defRPr sz="3200" b="1"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63500">
                      <a:solidFill>
                        <a:srgbClr val="FFFFFF"/>
                      </a:solidFill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000" b="1">
                          <a:solidFill>
                            <a:srgbClr val="797979"/>
                          </a:solidFill>
                          <a:uFill>
                            <a:solidFill/>
                          </a:uFill>
                        </a:rPr>
                        <a:t>Count</a:t>
                      </a:r>
                    </a:p>
                  </a:txBody>
                  <a:tcPr marL="0" marR="0" marT="0" marB="0" anchor="ctr" horzOverflow="overflow">
                    <a:lnR w="63500">
                      <a:solidFill>
                        <a:srgbClr val="FFFFFF"/>
                      </a:solidFill>
                      <a:miter lim="400000"/>
                    </a:lnR>
                    <a:solidFill>
                      <a:srgbClr val="F5D328"/>
                    </a:solidFill>
                  </a:tcPr>
                </a:tc>
              </a:tr>
              <a:tr h="1570470">
                <a:tc>
                  <a:txBody>
                    <a:bodyPr/>
                    <a:lstStyle/>
                    <a:p>
                      <a:pPr lvl="0" defTabSz="914400">
                        <a:tabLst>
                          <a:tab pos="1168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</a:rPr>
                        <a:t>12345-out-20</a:t>
                      </a:r>
                    </a:p>
                  </a:txBody>
                  <a:tcPr marL="0" marR="0" marT="0" marB="0" anchor="ctr" horzOverflow="overflow">
                    <a:lnL w="63500">
                      <a:solidFill>
                        <a:srgbClr val="FFFFFF"/>
                      </a:solidFill>
                      <a:miter lim="400000"/>
                    </a:lnL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R w="63500">
                      <a:solidFill>
                        <a:srgbClr val="FFFFFF"/>
                      </a:solidFill>
                      <a:miter lim="400000"/>
                    </a:lnR>
                    <a:noFill/>
                  </a:tcPr>
                </a:tc>
              </a:tr>
              <a:tr h="1570470">
                <a:tc>
                  <a:txBody>
                    <a:bodyPr/>
                    <a:lstStyle/>
                    <a:p>
                      <a:pPr lvl="0" defTabSz="914400">
                        <a:tabLst>
                          <a:tab pos="1168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</a:rPr>
                        <a:t>12345-in-30</a:t>
                      </a:r>
                    </a:p>
                  </a:txBody>
                  <a:tcPr marL="0" marR="0" marT="0" marB="0" anchor="ctr" horzOverflow="overflow">
                    <a:lnL w="63500">
                      <a:solidFill>
                        <a:srgbClr val="FFFFFF"/>
                      </a:solidFill>
                      <a:miter lim="400000"/>
                    </a:lnL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R w="63500">
                      <a:solidFill>
                        <a:srgbClr val="FFFFFF"/>
                      </a:solidFill>
                      <a:miter lim="400000"/>
                    </a:lnR>
                    <a:noFill/>
                  </a:tcPr>
                </a:tc>
              </a:tr>
              <a:tr h="1570470">
                <a:tc>
                  <a:txBody>
                    <a:bodyPr/>
                    <a:lstStyle/>
                    <a:p>
                      <a:pPr lvl="0" defTabSz="914400">
                        <a:tabLst>
                          <a:tab pos="1168400" algn="l"/>
                        </a:tabLst>
                        <a:defRPr sz="3200" b="1"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63500">
                      <a:solidFill>
                        <a:srgbClr val="FFFFFF"/>
                      </a:solidFill>
                      <a:miter lim="400000"/>
                    </a:lnL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33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R w="63500">
                      <a:solidFill>
                        <a:srgbClr val="FFFFFF"/>
                      </a:solidFill>
                      <a:miter lim="400000"/>
                    </a:lnR>
                    <a:noFill/>
                  </a:tcPr>
                </a:tc>
              </a:tr>
              <a:tr h="1570470">
                <a:tc>
                  <a:txBody>
                    <a:bodyPr/>
                    <a:lstStyle/>
                    <a:p>
                      <a:pPr lvl="0" defTabSz="914400">
                        <a:tabLst>
                          <a:tab pos="1168400" algn="l"/>
                        </a:tabLst>
                        <a:defRPr sz="3200" b="1"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63500">
                      <a:solidFill>
                        <a:srgbClr val="FFFFFF"/>
                      </a:solidFill>
                      <a:miter lim="400000"/>
                    </a:lnL>
                    <a:lnB w="63500">
                      <a:solidFill>
                        <a:srgbClr val="FFFFFF"/>
                      </a:solidFill>
                      <a:miter lim="400000"/>
                    </a:lnB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marL="25400" lvl="0" defTabSz="482600">
                        <a:spcBef>
                          <a:spcPts val="1200"/>
                        </a:spcBef>
                        <a:defRPr sz="3300" b="1">
                          <a:solidFill>
                            <a:srgbClr val="FFFFFF"/>
                          </a:solidFill>
                          <a:uFill>
                            <a:solidFill/>
                          </a:uFill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R w="63500">
                      <a:solidFill>
                        <a:srgbClr val="FFFFFF"/>
                      </a:solidFill>
                      <a:miter lim="400000"/>
                    </a:lnR>
                    <a:lnB w="635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/>
        </p:nvSpPr>
        <p:spPr>
          <a:xfrm>
            <a:off x="1219200" y="5969000"/>
            <a:ext cx="21945600" cy="177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lnSpc>
                <a:spcPts val="15200"/>
              </a:lnSpc>
              <a:defRPr sz="11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Production Learnings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8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1. Avoid Hot Regions</a:t>
            </a:r>
          </a:p>
        </p:txBody>
      </p:sp>
      <p:sp>
        <p:nvSpPr>
          <p:cNvPr id="179" name="Shape 179"/>
          <p:cNvSpPr>
            <a:spLocks noGrp="1"/>
          </p:cNvSpPr>
          <p:nvPr>
            <p:ph type="body" idx="1"/>
          </p:nvPr>
        </p:nvSpPr>
        <p:spPr>
          <a:xfrm>
            <a:off x="1206500" y="2768600"/>
            <a:ext cx="21971000" cy="9144000"/>
          </a:xfrm>
          <a:prstGeom prst="rect">
            <a:avLst/>
          </a:prstGeom>
        </p:spPr>
        <p:txBody>
          <a:bodyPr/>
          <a:lstStyle/>
          <a:p>
            <a:pPr marL="332739" lvl="0" indent="-292100">
              <a:buClr>
                <a:srgbClr val="D14A39"/>
              </a:buClr>
              <a:buSzPct val="100000"/>
              <a:buChar char="•"/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Salt row keys to achieve uniform distribution</a:t>
            </a:r>
          </a:p>
          <a:p>
            <a:pPr marL="1475739" lvl="5" indent="-292100">
              <a:buClr>
                <a:srgbClr val="D14A39"/>
              </a:buClr>
              <a:buSzPct val="100000"/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Reverse bits of auto increment integers</a:t>
            </a:r>
          </a:p>
          <a:p>
            <a:pPr marL="1475739" lvl="5" indent="-292100">
              <a:buClr>
                <a:srgbClr val="D14A39"/>
              </a:buClr>
              <a:buSzPct val="100000"/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Prepend hash to row keys</a:t>
            </a:r>
          </a:p>
          <a:p>
            <a:pPr marL="332739" lvl="0" indent="-292100">
              <a:buClr>
                <a:srgbClr val="D14A39"/>
              </a:buClr>
              <a:buSzPct val="100000"/>
              <a:buChar char="•"/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Pre-split regions using uniform split</a:t>
            </a:r>
          </a:p>
          <a:p>
            <a:pPr marL="332739" lvl="0" indent="-292100">
              <a:buClr>
                <a:srgbClr val="D14A39"/>
              </a:buClr>
              <a:buSzPct val="100000"/>
              <a:buChar char="•"/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Tall table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8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2. Batch For Throughput</a:t>
            </a:r>
          </a:p>
        </p:txBody>
      </p:sp>
      <p:pic>
        <p:nvPicPr>
          <p:cNvPr id="184" name="slide24-26.jpg"/>
          <p:cNvPicPr/>
          <p:nvPr/>
        </p:nvPicPr>
        <p:blipFill>
          <a:blip r:embed="rId2">
            <a:extLst/>
          </a:blip>
          <a:srcRect l="36527" b="41296"/>
          <a:stretch>
            <a:fillRect/>
          </a:stretch>
        </p:blipFill>
        <p:spPr>
          <a:xfrm>
            <a:off x="9423400" y="-6845300"/>
            <a:ext cx="7985021" cy="5538844"/>
          </a:xfrm>
          <a:prstGeom prst="rect">
            <a:avLst/>
          </a:prstGeom>
          <a:ln w="25400">
            <a:round/>
          </a:ln>
        </p:spPr>
      </p:pic>
      <p:sp>
        <p:nvSpPr>
          <p:cNvPr id="185" name="Shape 185"/>
          <p:cNvSpPr>
            <a:spLocks noGrp="1"/>
          </p:cNvSpPr>
          <p:nvPr>
            <p:ph type="body" idx="1"/>
          </p:nvPr>
        </p:nvSpPr>
        <p:spPr>
          <a:xfrm>
            <a:off x="1206500" y="2694182"/>
            <a:ext cx="21971000" cy="9144001"/>
          </a:xfrm>
          <a:prstGeom prst="rect">
            <a:avLst/>
          </a:prstGeom>
        </p:spPr>
        <p:txBody>
          <a:bodyPr/>
          <a:lstStyle/>
          <a:p>
            <a:pPr marL="332739" lvl="0" indent="-292100">
              <a:buClr>
                <a:srgbClr val="D14A39"/>
              </a:buClr>
              <a:buSzPct val="100000"/>
              <a:buChar char="•"/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Bottleneck: HLog sync</a:t>
            </a:r>
          </a:p>
          <a:p>
            <a:pPr marL="332739" lvl="0" indent="-292100">
              <a:buClr>
                <a:srgbClr val="D14A39"/>
              </a:buClr>
              <a:buSzPct val="100000"/>
              <a:buChar char="•"/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Deferred HLog sync can lose data</a:t>
            </a:r>
          </a:p>
          <a:p>
            <a:pPr marL="332739" lvl="0" indent="-292100">
              <a:buClr>
                <a:srgbClr val="D14A39"/>
              </a:buClr>
              <a:buSzPct val="100000"/>
              <a:buChar char="•"/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Batching:</a:t>
            </a:r>
          </a:p>
          <a:p>
            <a:pPr marL="1247139" lvl="4" indent="-292100">
              <a:buClr>
                <a:srgbClr val="D14A39"/>
              </a:buClr>
              <a:buSzPct val="100000"/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Client-side: batch APIs for clients to do bulk insertion</a:t>
            </a:r>
          </a:p>
          <a:p>
            <a:pPr marL="1247139" lvl="4" indent="-292100">
              <a:buClr>
                <a:srgbClr val="D14A39"/>
              </a:buClr>
              <a:buSzPct val="100000"/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Server-side: Zen Server to buffer edits across clients and flush together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8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3. Tune For Performance</a:t>
            </a:r>
          </a:p>
        </p:txBody>
      </p:sp>
      <p:sp>
        <p:nvSpPr>
          <p:cNvPr id="188" name="Shape 188"/>
          <p:cNvSpPr>
            <a:spLocks noGrp="1"/>
          </p:cNvSpPr>
          <p:nvPr>
            <p:ph type="body" idx="1"/>
          </p:nvPr>
        </p:nvSpPr>
        <p:spPr>
          <a:xfrm>
            <a:off x="1219200" y="2768600"/>
            <a:ext cx="21971000" cy="9144000"/>
          </a:xfrm>
          <a:prstGeom prst="rect">
            <a:avLst/>
          </a:prstGeom>
        </p:spPr>
        <p:txBody>
          <a:bodyPr/>
          <a:lstStyle/>
          <a:p>
            <a:pPr marL="332739" lvl="0" indent="-292100">
              <a:buClr>
                <a:srgbClr val="D14A39"/>
              </a:buClr>
              <a:buSzPct val="100000"/>
              <a:buChar char="•"/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Memory v.s. Latency</a:t>
            </a:r>
          </a:p>
          <a:p>
            <a:pPr marL="741256" lvl="2" indent="-243416">
              <a:buClr>
                <a:srgbClr val="D14A39"/>
              </a:buClr>
              <a:buSzPct val="100000"/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5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Default</a:t>
            </a:r>
            <a:r>
              <a:rPr sz="6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: </a:t>
            </a:r>
            <a:r>
              <a:rPr sz="42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BLOOMFILTER =&gt; ‘ROW’, BLOCKSIZE =&gt; '8192'</a:t>
            </a:r>
          </a:p>
          <a:p>
            <a:pPr marL="741256" lvl="2" indent="-243416">
              <a:buClr>
                <a:srgbClr val="D14A39"/>
              </a:buClr>
              <a:buSzPct val="100000"/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5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Special</a:t>
            </a:r>
            <a:r>
              <a:rPr sz="6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: </a:t>
            </a:r>
            <a:r>
              <a:rPr sz="42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BLOOMFILTER =&gt; ‘NONE’, BLOCKSIZE =&gt; ‘32768'</a:t>
            </a:r>
            <a:endParaRPr sz="6000">
              <a:solidFill>
                <a:srgbClr val="C0C0C0"/>
              </a:solidFill>
              <a:uFill>
                <a:solidFill>
                  <a:srgbClr val="C0C0C0"/>
                </a:solidFill>
              </a:uFill>
            </a:endParaRPr>
          </a:p>
          <a:p>
            <a:pPr marL="332739" lvl="0" indent="-292100">
              <a:buClr>
                <a:srgbClr val="D14A39"/>
              </a:buClr>
              <a:buSzPct val="100000"/>
              <a:buChar char="•"/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endParaRPr sz="6000">
              <a:solidFill>
                <a:srgbClr val="C0C0C0"/>
              </a:solidFill>
              <a:uFill>
                <a:solidFill>
                  <a:srgbClr val="C0C0C0"/>
                </a:solidFill>
              </a:uFill>
            </a:endParaRPr>
          </a:p>
          <a:p>
            <a:pPr marL="332739" lvl="0" indent="-292100">
              <a:buClr>
                <a:srgbClr val="D14A39"/>
              </a:buClr>
              <a:buSzPct val="100000"/>
              <a:buChar char="•"/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CPU v.s. Data Size</a:t>
            </a:r>
          </a:p>
          <a:p>
            <a:pPr marL="741256" lvl="2" indent="-243416">
              <a:buClr>
                <a:srgbClr val="D14A39"/>
              </a:buClr>
              <a:buSzPct val="100000"/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5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Default: </a:t>
            </a:r>
            <a:r>
              <a:rPr sz="42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DATA_BLOCK_ENCODING =&gt; ‘FAST_DIFF’, COMPRESSION =&gt; ‘SNAPPY'</a:t>
            </a:r>
            <a:endParaRPr sz="6000">
              <a:solidFill>
                <a:srgbClr val="C0C0C0"/>
              </a:solidFill>
              <a:uFill>
                <a:solidFill>
                  <a:srgbClr val="C0C0C0"/>
                </a:solidFill>
              </a:uFill>
            </a:endParaRPr>
          </a:p>
          <a:p>
            <a:pPr marL="741256" lvl="2" indent="-243416">
              <a:buClr>
                <a:srgbClr val="D14A39"/>
              </a:buClr>
              <a:buSzPct val="100000"/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5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Special:</a:t>
            </a:r>
            <a:r>
              <a:rPr sz="6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 </a:t>
            </a:r>
            <a:r>
              <a:rPr sz="42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DATA_BLOCK_ENCODING =&gt; ‘PREFIX’, COMPRESSION =&gt; ‘NONE’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/>
          </p:cNvSpPr>
          <p:nvPr>
            <p:ph type="title"/>
          </p:nvPr>
        </p:nvSpPr>
        <p:spPr>
          <a:xfrm>
            <a:off x="1219200" y="574080"/>
            <a:ext cx="21945600" cy="171450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8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4. Namespace for Isolation</a:t>
            </a:r>
          </a:p>
        </p:txBody>
      </p:sp>
      <p:pic>
        <p:nvPicPr>
          <p:cNvPr id="191" name="slide24-26.jpg"/>
          <p:cNvPicPr/>
          <p:nvPr/>
        </p:nvPicPr>
        <p:blipFill>
          <a:blip r:embed="rId2">
            <a:extLst/>
          </a:blip>
          <a:srcRect l="11666" t="56666" r="24861"/>
          <a:stretch>
            <a:fillRect/>
          </a:stretch>
        </p:blipFill>
        <p:spPr>
          <a:xfrm>
            <a:off x="5816600" y="-8707698"/>
            <a:ext cx="11607801" cy="5943601"/>
          </a:xfrm>
          <a:prstGeom prst="rect">
            <a:avLst/>
          </a:prstGeom>
          <a:ln w="25400">
            <a:round/>
          </a:ln>
        </p:spPr>
      </p:pic>
      <p:sp>
        <p:nvSpPr>
          <p:cNvPr id="192" name="Shape 192"/>
          <p:cNvSpPr/>
          <p:nvPr/>
        </p:nvSpPr>
        <p:spPr>
          <a:xfrm>
            <a:off x="1450881" y="6566805"/>
            <a:ext cx="9296565" cy="4332586"/>
          </a:xfrm>
          <a:prstGeom prst="roundRect">
            <a:avLst>
              <a:gd name="adj" fmla="val 2883"/>
            </a:avLst>
          </a:prstGeom>
          <a:ln w="76200" cap="rnd">
            <a:solidFill>
              <a:srgbClr val="FFFFFF"/>
            </a:solidFill>
            <a:custDash>
              <a:ds d="100000" sp="200000"/>
            </a:custDash>
            <a:round/>
          </a:ln>
        </p:spPr>
        <p:txBody>
          <a:bodyPr lIns="0" tIns="0" rIns="0" bIns="0" anchor="ctr"/>
          <a:lstStyle/>
          <a:p>
            <a:pPr lvl="0" algn="ctr" defTabSz="584200">
              <a:lnSpc>
                <a:spcPct val="100000"/>
              </a:lnSpc>
              <a:defRPr sz="2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93" name="Shape 193"/>
          <p:cNvSpPr/>
          <p:nvPr/>
        </p:nvSpPr>
        <p:spPr>
          <a:xfrm>
            <a:off x="1874537" y="8525102"/>
            <a:ext cx="2618297" cy="1882601"/>
          </a:xfrm>
          <a:prstGeom prst="roundRect">
            <a:avLst>
              <a:gd name="adj" fmla="val 3640"/>
            </a:avLst>
          </a:prstGeom>
          <a:ln w="762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858" tIns="54858" rIns="54858" bIns="54858" anchor="ctr"/>
          <a:lstStyle>
            <a:lvl1pPr algn="ctr" defTabSz="653109">
              <a:lnSpc>
                <a:spcPct val="100000"/>
              </a:lnSpc>
              <a:def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Node</a:t>
            </a:r>
          </a:p>
        </p:txBody>
      </p:sp>
      <p:sp>
        <p:nvSpPr>
          <p:cNvPr id="194" name="Shape 194"/>
          <p:cNvSpPr/>
          <p:nvPr/>
        </p:nvSpPr>
        <p:spPr>
          <a:xfrm>
            <a:off x="3478143" y="7123026"/>
            <a:ext cx="5242041" cy="752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653109">
              <a:lnSpc>
                <a:spcPct val="100000"/>
              </a:lnSpc>
              <a:def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Namespace 1</a:t>
            </a:r>
          </a:p>
        </p:txBody>
      </p:sp>
      <p:sp>
        <p:nvSpPr>
          <p:cNvPr id="195" name="Shape 195"/>
          <p:cNvSpPr/>
          <p:nvPr/>
        </p:nvSpPr>
        <p:spPr>
          <a:xfrm>
            <a:off x="4790015" y="8525102"/>
            <a:ext cx="2618297" cy="1882601"/>
          </a:xfrm>
          <a:prstGeom prst="roundRect">
            <a:avLst>
              <a:gd name="adj" fmla="val 3640"/>
            </a:avLst>
          </a:prstGeom>
          <a:ln w="762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858" tIns="54858" rIns="54858" bIns="54858" anchor="ctr"/>
          <a:lstStyle>
            <a:lvl1pPr algn="ctr" defTabSz="653109">
              <a:lnSpc>
                <a:spcPct val="100000"/>
              </a:lnSpc>
              <a:def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Edge</a:t>
            </a:r>
          </a:p>
        </p:txBody>
      </p:sp>
      <p:sp>
        <p:nvSpPr>
          <p:cNvPr id="196" name="Shape 196"/>
          <p:cNvSpPr/>
          <p:nvPr/>
        </p:nvSpPr>
        <p:spPr>
          <a:xfrm>
            <a:off x="7705493" y="8525102"/>
            <a:ext cx="2618297" cy="1882600"/>
          </a:xfrm>
          <a:prstGeom prst="roundRect">
            <a:avLst>
              <a:gd name="adj" fmla="val 3640"/>
            </a:avLst>
          </a:prstGeom>
          <a:ln w="762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858" tIns="54858" rIns="54858" bIns="54858" anchor="ctr"/>
          <a:lstStyle>
            <a:lvl1pPr algn="ctr" defTabSz="653109">
              <a:lnSpc>
                <a:spcPct val="100000"/>
              </a:lnSpc>
              <a:def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Index</a:t>
            </a:r>
          </a:p>
        </p:txBody>
      </p:sp>
      <p:sp>
        <p:nvSpPr>
          <p:cNvPr id="197" name="Shape 197"/>
          <p:cNvSpPr/>
          <p:nvPr/>
        </p:nvSpPr>
        <p:spPr>
          <a:xfrm>
            <a:off x="11356881" y="6566805"/>
            <a:ext cx="9296565" cy="4332586"/>
          </a:xfrm>
          <a:prstGeom prst="roundRect">
            <a:avLst>
              <a:gd name="adj" fmla="val 2883"/>
            </a:avLst>
          </a:prstGeom>
          <a:ln w="76200" cap="rnd">
            <a:solidFill>
              <a:srgbClr val="FFFFFF"/>
            </a:solidFill>
            <a:custDash>
              <a:ds d="100000" sp="200000"/>
            </a:custDash>
            <a:round/>
          </a:ln>
        </p:spPr>
        <p:txBody>
          <a:bodyPr lIns="0" tIns="0" rIns="0" bIns="0" anchor="ctr"/>
          <a:lstStyle/>
          <a:p>
            <a:pPr lvl="0" algn="ctr" defTabSz="584200">
              <a:lnSpc>
                <a:spcPct val="100000"/>
              </a:lnSpc>
              <a:defRPr sz="2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98" name="Shape 198"/>
          <p:cNvSpPr/>
          <p:nvPr/>
        </p:nvSpPr>
        <p:spPr>
          <a:xfrm>
            <a:off x="11780538" y="8525102"/>
            <a:ext cx="2618297" cy="1882601"/>
          </a:xfrm>
          <a:prstGeom prst="roundRect">
            <a:avLst>
              <a:gd name="adj" fmla="val 3640"/>
            </a:avLst>
          </a:prstGeom>
          <a:ln w="762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858" tIns="54858" rIns="54858" bIns="54858" anchor="ctr"/>
          <a:lstStyle>
            <a:lvl1pPr algn="ctr" defTabSz="653109">
              <a:lnSpc>
                <a:spcPct val="100000"/>
              </a:lnSpc>
              <a:def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Node</a:t>
            </a:r>
          </a:p>
        </p:txBody>
      </p:sp>
      <p:sp>
        <p:nvSpPr>
          <p:cNvPr id="199" name="Shape 199"/>
          <p:cNvSpPr/>
          <p:nvPr/>
        </p:nvSpPr>
        <p:spPr>
          <a:xfrm>
            <a:off x="13384142" y="7123025"/>
            <a:ext cx="5242042" cy="752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653109">
              <a:lnSpc>
                <a:spcPct val="100000"/>
              </a:lnSpc>
              <a:def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Namespace 2</a:t>
            </a:r>
          </a:p>
        </p:txBody>
      </p:sp>
      <p:sp>
        <p:nvSpPr>
          <p:cNvPr id="200" name="Shape 200"/>
          <p:cNvSpPr/>
          <p:nvPr/>
        </p:nvSpPr>
        <p:spPr>
          <a:xfrm>
            <a:off x="14696016" y="8525102"/>
            <a:ext cx="2618296" cy="1882601"/>
          </a:xfrm>
          <a:prstGeom prst="roundRect">
            <a:avLst>
              <a:gd name="adj" fmla="val 3640"/>
            </a:avLst>
          </a:prstGeom>
          <a:ln w="762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858" tIns="54858" rIns="54858" bIns="54858" anchor="ctr"/>
          <a:lstStyle>
            <a:lvl1pPr algn="ctr" defTabSz="653109">
              <a:lnSpc>
                <a:spcPct val="100000"/>
              </a:lnSpc>
              <a:def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Edge</a:t>
            </a:r>
          </a:p>
        </p:txBody>
      </p:sp>
      <p:sp>
        <p:nvSpPr>
          <p:cNvPr id="201" name="Shape 201"/>
          <p:cNvSpPr/>
          <p:nvPr/>
        </p:nvSpPr>
        <p:spPr>
          <a:xfrm>
            <a:off x="17611494" y="8525102"/>
            <a:ext cx="2618296" cy="1882600"/>
          </a:xfrm>
          <a:prstGeom prst="roundRect">
            <a:avLst>
              <a:gd name="adj" fmla="val 3640"/>
            </a:avLst>
          </a:prstGeom>
          <a:ln w="762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858" tIns="54858" rIns="54858" bIns="54858" anchor="ctr"/>
          <a:lstStyle>
            <a:lvl1pPr algn="ctr" defTabSz="653109">
              <a:lnSpc>
                <a:spcPct val="100000"/>
              </a:lnSpc>
              <a:def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Index</a:t>
            </a:r>
          </a:p>
        </p:txBody>
      </p:sp>
      <p:sp>
        <p:nvSpPr>
          <p:cNvPr id="202" name="Shape 202"/>
          <p:cNvSpPr/>
          <p:nvPr/>
        </p:nvSpPr>
        <p:spPr>
          <a:xfrm flipH="1">
            <a:off x="21209000" y="8733097"/>
            <a:ext cx="1778001" cy="1"/>
          </a:xfrm>
          <a:prstGeom prst="line">
            <a:avLst/>
          </a:prstGeom>
          <a:ln w="76200">
            <a:solidFill>
              <a:srgbClr val="F5D328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marL="34718" marR="34718" lvl="0" defTabSz="520700">
              <a:lnSpc>
                <a:spcPct val="90000"/>
              </a:lnSpc>
              <a:defRPr sz="1800">
                <a:solidFill>
                  <a:srgbClr val="072150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3" name="Shape 203"/>
          <p:cNvSpPr>
            <a:spLocks noGrp="1"/>
          </p:cNvSpPr>
          <p:nvPr>
            <p:ph type="body" idx="1"/>
          </p:nvPr>
        </p:nvSpPr>
        <p:spPr>
          <a:xfrm>
            <a:off x="1219200" y="2768600"/>
            <a:ext cx="21099798" cy="2887539"/>
          </a:xfrm>
          <a:prstGeom prst="rect">
            <a:avLst/>
          </a:prstGeom>
        </p:spPr>
        <p:txBody>
          <a:bodyPr/>
          <a:lstStyle/>
          <a:p>
            <a:pPr marL="332739" lvl="0" indent="-292100">
              <a:buClr>
                <a:srgbClr val="D14A39"/>
              </a:buClr>
              <a:buSzPct val="100000"/>
              <a:buChar char="•"/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Dedicated HBase cluster for big applications</a:t>
            </a:r>
          </a:p>
          <a:p>
            <a:pPr marL="332739" lvl="0" indent="-292100">
              <a:buClr>
                <a:srgbClr val="D14A39"/>
              </a:buClr>
              <a:buSzPct val="100000"/>
              <a:buChar char="•"/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Shared cluster with dedicated namespace for smaller ones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8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5. Coprocessor For Efficiency</a:t>
            </a:r>
          </a:p>
        </p:txBody>
      </p:sp>
      <p:sp>
        <p:nvSpPr>
          <p:cNvPr id="206" name="Shape 206"/>
          <p:cNvSpPr>
            <a:spLocks noGrp="1"/>
          </p:cNvSpPr>
          <p:nvPr>
            <p:ph type="body" idx="1"/>
          </p:nvPr>
        </p:nvSpPr>
        <p:spPr>
          <a:xfrm>
            <a:off x="1206500" y="2768600"/>
            <a:ext cx="21971000" cy="9144000"/>
          </a:xfrm>
          <a:prstGeom prst="rect">
            <a:avLst/>
          </a:prstGeom>
        </p:spPr>
        <p:txBody>
          <a:bodyPr/>
          <a:lstStyle/>
          <a:p>
            <a:pPr marL="332739" lvl="0" indent="-292100">
              <a:buClr>
                <a:srgbClr val="D14A39"/>
              </a:buClr>
              <a:buSzPct val="100000"/>
              <a:buChar char="•"/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Use Case: remove a large number of edges (feeds)</a:t>
            </a:r>
          </a:p>
          <a:p>
            <a:pPr marL="332739" lvl="0" indent="-292100">
              <a:buClr>
                <a:srgbClr val="D14A39"/>
              </a:buClr>
              <a:buSzPct val="100000"/>
              <a:buChar char="•"/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Usual Way:</a:t>
            </a:r>
          </a:p>
          <a:p>
            <a:pPr marL="1475739" lvl="5" indent="-292100">
              <a:buClr>
                <a:srgbClr val="D14A39"/>
              </a:buClr>
              <a:buSzPct val="100000"/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Scan all edges of a node</a:t>
            </a:r>
          </a:p>
          <a:p>
            <a:pPr marL="1475739" lvl="5" indent="-292100">
              <a:buClr>
                <a:srgbClr val="D14A39"/>
              </a:buClr>
              <a:buSzPct val="100000"/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Delete edges beyond a limit</a:t>
            </a:r>
          </a:p>
          <a:p>
            <a:pPr marL="1475739" lvl="5" indent="-292100">
              <a:buClr>
                <a:srgbClr val="D14A39"/>
              </a:buClr>
              <a:buSzPct val="100000"/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Major compact to remove delete markers</a:t>
            </a:r>
          </a:p>
          <a:p>
            <a:pPr marL="332739" lvl="0" indent="-292100">
              <a:buClr>
                <a:srgbClr val="D14A39"/>
              </a:buClr>
              <a:buSzPct val="100000"/>
              <a:buChar char="•"/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Coprocessor</a:t>
            </a:r>
          </a:p>
          <a:p>
            <a:pPr marL="1475739" lvl="5" indent="-292100">
              <a:buClr>
                <a:srgbClr val="D14A39"/>
              </a:buClr>
              <a:buSzPct val="100000"/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Trim in a major compaction coprocessor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8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6. Best Effort Data Consistency</a:t>
            </a:r>
          </a:p>
        </p:txBody>
      </p:sp>
      <p:sp>
        <p:nvSpPr>
          <p:cNvPr id="209" name="Shape 20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21640" lvl="0" indent="-381000">
              <a:buClr>
                <a:srgbClr val="D04937"/>
              </a:buClr>
              <a:buSzPct val="100000"/>
              <a:buChar char="•"/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55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No distributed transaction: keep things simple and fast</a:t>
            </a:r>
          </a:p>
          <a:p>
            <a:pPr marL="421640" lvl="0" indent="-381000">
              <a:buClr>
                <a:srgbClr val="D04937"/>
              </a:buClr>
              <a:buSzPct val="100000"/>
              <a:buChar char="•"/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55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Best effort to maintain data consistency:</a:t>
            </a:r>
          </a:p>
          <a:p>
            <a:pPr lvl="4">
              <a:buClr>
                <a:srgbClr val="D04937"/>
              </a:buClr>
              <a:buSzPct val="100000"/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55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Manual rollback in Zen server upon failures</a:t>
            </a:r>
          </a:p>
          <a:p>
            <a:pPr lvl="4">
              <a:buClr>
                <a:srgbClr val="D04937"/>
              </a:buClr>
              <a:buSzPct val="100000"/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55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Offline MapReduce jobs (Dr Zen) to scan and fix inconsistencies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8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Takeaways</a:t>
            </a:r>
          </a:p>
        </p:txBody>
      </p:sp>
      <p:sp>
        <p:nvSpPr>
          <p:cNvPr id="214" name="Shape 214"/>
          <p:cNvSpPr/>
          <p:nvPr/>
        </p:nvSpPr>
        <p:spPr>
          <a:xfrm>
            <a:off x="1353495" y="2708704"/>
            <a:ext cx="21055346" cy="7918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332739" marR="40639" lvl="0" indent="-292100" defTabSz="914400">
              <a:lnSpc>
                <a:spcPct val="110000"/>
              </a:lnSpc>
              <a:spcBef>
                <a:spcPts val="1500"/>
              </a:spcBef>
              <a:buClr>
                <a:srgbClr val="D14A39"/>
              </a:buClr>
              <a:buSzPct val="100000"/>
              <a:buChar char="•"/>
              <a:tabLst>
                <a:tab pos="2679700" algn="l"/>
              </a:tabLst>
              <a:defRPr sz="1800">
                <a:solidFill>
                  <a:srgbClr val="000000"/>
                </a:solidFill>
              </a:defRPr>
            </a:pPr>
            <a:r>
              <a:rPr sz="6000" dirty="0" smtClean="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  <a:latin typeface="+mn-lt"/>
                <a:ea typeface="+mn-ea"/>
                <a:cs typeface="+mn-cs"/>
                <a:sym typeface="Helvetica Neue"/>
              </a:rPr>
              <a:t>The </a:t>
            </a:r>
            <a:r>
              <a:rPr sz="6000" dirty="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  <a:latin typeface="+mn-lt"/>
                <a:ea typeface="+mn-ea"/>
                <a:cs typeface="+mn-cs"/>
                <a:sym typeface="Helvetica Neue"/>
              </a:rPr>
              <a:t>graph data model can be a convenient abstraction to cut </a:t>
            </a:r>
            <a:r>
              <a:rPr sz="6000" dirty="0" smtClean="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  <a:latin typeface="+mn-lt"/>
                <a:ea typeface="+mn-ea"/>
                <a:cs typeface="+mn-cs"/>
                <a:sym typeface="Helvetica Neue"/>
              </a:rPr>
              <a:t>down </a:t>
            </a:r>
            <a:r>
              <a:rPr sz="6000" dirty="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  <a:latin typeface="+mn-lt"/>
                <a:ea typeface="+mn-ea"/>
                <a:cs typeface="+mn-cs"/>
                <a:sym typeface="Helvetica Neue"/>
              </a:rPr>
              <a:t>product development time</a:t>
            </a:r>
            <a:r>
              <a:rPr sz="6000" dirty="0" smtClean="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  <a:latin typeface="+mn-lt"/>
                <a:ea typeface="+mn-ea"/>
                <a:cs typeface="+mn-cs"/>
                <a:sym typeface="Helvetica Neue"/>
              </a:rPr>
              <a:t>.</a:t>
            </a:r>
            <a:endParaRPr lang="en-US" sz="6000" dirty="0" smtClean="0">
              <a:solidFill>
                <a:srgbClr val="C0C0C0"/>
              </a:solidFill>
              <a:uFill>
                <a:solidFill>
                  <a:srgbClr val="C0C0C0"/>
                </a:solidFill>
              </a:uFill>
              <a:latin typeface="+mn-lt"/>
              <a:ea typeface="+mn-ea"/>
              <a:cs typeface="+mn-cs"/>
              <a:sym typeface="Helvetica Neue"/>
            </a:endParaRPr>
          </a:p>
          <a:p>
            <a:pPr marL="332739" marR="40639" lvl="0" indent="-292100" defTabSz="914400" eaLnBrk="1" fontAlgn="auto" latinLnBrk="0" hangingPunct="1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rgbClr val="D14A39"/>
              </a:buClr>
              <a:buSzPct val="100000"/>
              <a:buFontTx/>
              <a:buChar char="•"/>
              <a:tabLst>
                <a:tab pos="2679700" algn="l"/>
              </a:tabLst>
              <a:defRPr sz="1800">
                <a:solidFill>
                  <a:srgbClr val="000000"/>
                </a:solidFill>
              </a:defRPr>
            </a:pPr>
            <a:r>
              <a:rPr lang="en-US" sz="6000" dirty="0" err="1" smtClean="0">
                <a:solidFill>
                  <a:srgbClr val="B3B3B3"/>
                </a:solidFill>
                <a:uFill>
                  <a:solidFill>
                    <a:srgbClr val="C0C0C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HBase</a:t>
            </a:r>
            <a:r>
              <a:rPr lang="en-US" sz="6000" dirty="0">
                <a:solidFill>
                  <a:srgbClr val="B3B3B3"/>
                </a:solidFill>
                <a:uFill>
                  <a:solidFill>
                    <a:srgbClr val="C0C0C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6000" dirty="0" smtClean="0">
                <a:solidFill>
                  <a:srgbClr val="B3B3B3"/>
                </a:solidFill>
                <a:uFill>
                  <a:solidFill>
                    <a:srgbClr val="C0C0C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has worked very well as a storage backend for Zen for </a:t>
            </a:r>
            <a:r>
              <a:rPr lang="en-US" sz="6000" dirty="0">
                <a:solidFill>
                  <a:srgbClr val="B3B3B3"/>
                </a:solidFill>
                <a:uFill>
                  <a:solidFill>
                    <a:srgbClr val="C0C0C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large scale user facing workloads.</a:t>
            </a:r>
          </a:p>
          <a:p>
            <a:pPr marL="332739" marR="40639" lvl="0" indent="-292100" defTabSz="914400">
              <a:lnSpc>
                <a:spcPct val="110000"/>
              </a:lnSpc>
              <a:spcBef>
                <a:spcPts val="1500"/>
              </a:spcBef>
              <a:buClr>
                <a:srgbClr val="D14A39"/>
              </a:buClr>
              <a:buSzPct val="100000"/>
              <a:buChar char="•"/>
              <a:tabLst>
                <a:tab pos="2679700" algn="l"/>
              </a:tabLst>
              <a:defRPr sz="1800">
                <a:solidFill>
                  <a:srgbClr val="000000"/>
                </a:solidFill>
              </a:defRPr>
            </a:pPr>
            <a:endParaRPr sz="6000" dirty="0">
              <a:solidFill>
                <a:srgbClr val="C0C0C0"/>
              </a:solidFill>
              <a:uFill>
                <a:solidFill>
                  <a:srgbClr val="C0C0C0"/>
                </a:solidFill>
              </a:uFill>
              <a:latin typeface="+mn-lt"/>
              <a:ea typeface="+mn-ea"/>
              <a:cs typeface="+mn-cs"/>
              <a:sym typeface="Helvetica Neue"/>
            </a:endParaRPr>
          </a:p>
          <a:p>
            <a:pPr marL="332739" marR="40639" lvl="0" indent="-292100" defTabSz="914400">
              <a:lnSpc>
                <a:spcPct val="110000"/>
              </a:lnSpc>
              <a:spcBef>
                <a:spcPts val="1500"/>
              </a:spcBef>
              <a:buClr>
                <a:srgbClr val="D14A39"/>
              </a:buClr>
              <a:buSzPct val="100000"/>
              <a:buChar char="•"/>
              <a:tabLst>
                <a:tab pos="2679700" algn="l"/>
              </a:tabLst>
              <a:defRPr sz="1800">
                <a:solidFill>
                  <a:srgbClr val="000000"/>
                </a:solidFill>
              </a:defRPr>
            </a:pPr>
            <a:endParaRPr sz="6000" dirty="0">
              <a:solidFill>
                <a:srgbClr val="C0C0C0"/>
              </a:solidFill>
              <a:uFill>
                <a:solidFill>
                  <a:srgbClr val="C0C0C0"/>
                </a:solidFill>
              </a:uFill>
              <a:latin typeface="+mn-lt"/>
              <a:ea typeface="+mn-ea"/>
              <a:cs typeface="+mn-cs"/>
              <a:sym typeface="Helvetica Neue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93024" y="5045332"/>
            <a:ext cx="10997952" cy="32642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8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HBase @ Pinterest - 2013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xfrm>
            <a:off x="1219200" y="2755900"/>
            <a:ext cx="21971000" cy="9144000"/>
          </a:xfrm>
          <a:prstGeom prst="rect">
            <a:avLst/>
          </a:prstGeom>
        </p:spPr>
        <p:txBody>
          <a:bodyPr/>
          <a:lstStyle/>
          <a:p>
            <a:pPr marL="332739" lvl="0" indent="-292100">
              <a:buClr>
                <a:srgbClr val="D14A39"/>
              </a:buClr>
              <a:buSzPct val="100000"/>
              <a:buChar char="•"/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Need: highly elastic key-value store</a:t>
            </a:r>
          </a:p>
          <a:p>
            <a:pPr marL="512656" lvl="1" indent="-243416">
              <a:buClr>
                <a:srgbClr val="D14A39"/>
              </a:buClr>
              <a:buSzPct val="100000"/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5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Access from Python</a:t>
            </a:r>
          </a:p>
          <a:p>
            <a:pPr marL="512656" lvl="1" indent="-243416">
              <a:buClr>
                <a:srgbClr val="D14A39"/>
              </a:buClr>
              <a:buSzPct val="100000"/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5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Support “move fast”</a:t>
            </a:r>
          </a:p>
          <a:p>
            <a:pPr marL="512656" lvl="1" indent="-243416">
              <a:buClr>
                <a:srgbClr val="D14A39"/>
              </a:buClr>
              <a:buSzPct val="100000"/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5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Low operational overhead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8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Enter UMegaStore</a:t>
            </a:r>
          </a:p>
        </p:txBody>
      </p:sp>
      <p:sp>
        <p:nvSpPr>
          <p:cNvPr id="42" name="Shape 4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Storage-as-a-Service: Key-value thrift API on top of HBase </a:t>
            </a:r>
          </a:p>
          <a:p>
            <a:pPr lvl="0"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Features:</a:t>
            </a:r>
          </a:p>
          <a:p>
            <a:pPr lvl="1"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5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Key partitioning to balance load</a:t>
            </a:r>
          </a:p>
          <a:p>
            <a:pPr lvl="1"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5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Master-slave clusters, semi automatic failover</a:t>
            </a:r>
          </a:p>
          <a:p>
            <a:pPr lvl="1"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5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Speculative execution</a:t>
            </a:r>
          </a:p>
          <a:p>
            <a:pPr lvl="1"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5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Multi-tenancy with traffic isolation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8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Storage-as-a-service was a great step forward, but could we do better?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messages_gplus_EN-US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681" y="-16724"/>
            <a:ext cx="24423362" cy="13749448"/>
          </a:xfrm>
          <a:prstGeom prst="rect">
            <a:avLst/>
          </a:prstGeom>
          <a:ln w="25400">
            <a:round/>
          </a:ln>
        </p:spPr>
      </p:pic>
      <p:pic>
        <p:nvPicPr>
          <p:cNvPr id="47" name="messages_blog_EN-US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913" y="17557044"/>
            <a:ext cx="24439826" cy="16283034"/>
          </a:xfrm>
          <a:prstGeom prst="rect">
            <a:avLst/>
          </a:prstGeom>
          <a:ln w="25400">
            <a:round/>
          </a:ln>
        </p:spPr>
      </p:pic>
      <p:sp>
        <p:nvSpPr>
          <p:cNvPr id="48" name="Shape 48"/>
          <p:cNvSpPr/>
          <p:nvPr/>
        </p:nvSpPr>
        <p:spPr>
          <a:xfrm>
            <a:off x="1485848" y="1590917"/>
            <a:ext cx="14022780" cy="3902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defTabSz="914400">
              <a:lnSpc>
                <a:spcPct val="100000"/>
              </a:lnSpc>
              <a:defRPr sz="1800">
                <a:solidFill>
                  <a:srgbClr val="000000"/>
                </a:solidFill>
              </a:defRPr>
            </a:pPr>
            <a:r>
              <a:rPr sz="6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“Given how robust the messenger is on day one, it’s surprising to learn that Pinterest built the entire product </a:t>
            </a:r>
            <a:br>
              <a:rPr sz="6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sz="6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 three months.”</a:t>
            </a:r>
            <a:r>
              <a:rPr sz="6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rPr>
              <a:t> </a:t>
            </a:r>
            <a:r>
              <a:rPr sz="620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— The Verge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>
            <a:off x="4140468" y="2908300"/>
            <a:ext cx="4572001" cy="8813800"/>
          </a:xfrm>
          <a:prstGeom prst="rect">
            <a:avLst/>
          </a:prstGeom>
          <a:solidFill>
            <a:srgbClr val="FFFFFF">
              <a:alpha val="803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34718" marR="34718" lvl="0" defTabSz="520700">
              <a:lnSpc>
                <a:spcPct val="90000"/>
              </a:lnSpc>
              <a:defRPr sz="1800">
                <a:solidFill>
                  <a:srgbClr val="072150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1" name="Shape 51"/>
          <p:cNvSpPr/>
          <p:nvPr/>
        </p:nvSpPr>
        <p:spPr>
          <a:xfrm>
            <a:off x="13614669" y="2908300"/>
            <a:ext cx="4419601" cy="8813800"/>
          </a:xfrm>
          <a:prstGeom prst="rect">
            <a:avLst/>
          </a:prstGeom>
          <a:solidFill>
            <a:srgbClr val="FFFFFF">
              <a:alpha val="803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34718" marR="34718" lvl="0" defTabSz="520700">
              <a:lnSpc>
                <a:spcPct val="90000"/>
              </a:lnSpc>
              <a:defRPr sz="1800">
                <a:solidFill>
                  <a:srgbClr val="072150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8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Example: Messages Data Model</a:t>
            </a:r>
          </a:p>
        </p:txBody>
      </p:sp>
      <p:sp>
        <p:nvSpPr>
          <p:cNvPr id="53" name="Shape 53"/>
          <p:cNvSpPr/>
          <p:nvPr/>
        </p:nvSpPr>
        <p:spPr>
          <a:xfrm>
            <a:off x="8794780" y="6304461"/>
            <a:ext cx="4792646" cy="2021478"/>
          </a:xfrm>
          <a:prstGeom prst="roundRect">
            <a:avLst>
              <a:gd name="adj" fmla="val 3640"/>
            </a:avLst>
          </a:prstGeom>
          <a:ln w="762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858" tIns="54858" rIns="54858" bIns="54858" anchor="ctr"/>
          <a:lstStyle>
            <a:lvl1pPr algn="ctr" defTabSz="653109">
              <a:lnSpc>
                <a:spcPct val="100000"/>
              </a:lnSpc>
              <a:def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Conversation</a:t>
            </a:r>
          </a:p>
        </p:txBody>
      </p:sp>
      <p:sp>
        <p:nvSpPr>
          <p:cNvPr id="54" name="Shape 54"/>
          <p:cNvSpPr/>
          <p:nvPr/>
        </p:nvSpPr>
        <p:spPr>
          <a:xfrm>
            <a:off x="18091181" y="4217159"/>
            <a:ext cx="3725846" cy="1314766"/>
          </a:xfrm>
          <a:prstGeom prst="roundRect">
            <a:avLst>
              <a:gd name="adj" fmla="val 5596"/>
            </a:avLst>
          </a:prstGeom>
          <a:ln w="762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858" tIns="54858" rIns="54858" bIns="54858" anchor="ctr"/>
          <a:lstStyle>
            <a:lvl1pPr algn="ctr" defTabSz="653109">
              <a:lnSpc>
                <a:spcPct val="100000"/>
              </a:lnSpc>
              <a:def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Message 1</a:t>
            </a:r>
          </a:p>
        </p:txBody>
      </p:sp>
      <p:sp>
        <p:nvSpPr>
          <p:cNvPr id="55" name="Shape 55"/>
          <p:cNvSpPr/>
          <p:nvPr/>
        </p:nvSpPr>
        <p:spPr>
          <a:xfrm>
            <a:off x="18091181" y="6657817"/>
            <a:ext cx="3725846" cy="1314766"/>
          </a:xfrm>
          <a:prstGeom prst="roundRect">
            <a:avLst>
              <a:gd name="adj" fmla="val 5596"/>
            </a:avLst>
          </a:prstGeom>
          <a:ln w="762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858" tIns="54858" rIns="54858" bIns="54858" anchor="ctr"/>
          <a:lstStyle>
            <a:lvl1pPr algn="ctr" defTabSz="653109">
              <a:lnSpc>
                <a:spcPct val="100000"/>
              </a:lnSpc>
              <a:def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Message 2</a:t>
            </a:r>
          </a:p>
        </p:txBody>
      </p:sp>
      <p:sp>
        <p:nvSpPr>
          <p:cNvPr id="56" name="Shape 56"/>
          <p:cNvSpPr/>
          <p:nvPr/>
        </p:nvSpPr>
        <p:spPr>
          <a:xfrm>
            <a:off x="19954102" y="8082612"/>
            <a:ext cx="1" cy="905833"/>
          </a:xfrm>
          <a:prstGeom prst="line">
            <a:avLst/>
          </a:prstGeom>
          <a:ln w="76200">
            <a:solidFill>
              <a:srgbClr val="F5D328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marL="34718" marR="34718" lvl="0" defTabSz="520700">
              <a:lnSpc>
                <a:spcPct val="90000"/>
              </a:lnSpc>
              <a:defRPr sz="1800">
                <a:solidFill>
                  <a:srgbClr val="072150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" name="Shape 57"/>
          <p:cNvSpPr/>
          <p:nvPr/>
        </p:nvSpPr>
        <p:spPr>
          <a:xfrm>
            <a:off x="18091181" y="9098475"/>
            <a:ext cx="3725846" cy="1314766"/>
          </a:xfrm>
          <a:prstGeom prst="roundRect">
            <a:avLst>
              <a:gd name="adj" fmla="val 5596"/>
            </a:avLst>
          </a:prstGeom>
          <a:ln w="762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858" tIns="54858" rIns="54858" bIns="54858" anchor="ctr"/>
          <a:lstStyle>
            <a:lvl1pPr algn="ctr" defTabSz="653109">
              <a:lnSpc>
                <a:spcPct val="100000"/>
              </a:lnSpc>
              <a:def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Message N</a:t>
            </a:r>
          </a:p>
        </p:txBody>
      </p:sp>
      <p:grpSp>
        <p:nvGrpSpPr>
          <p:cNvPr id="60" name="Group 60"/>
          <p:cNvGrpSpPr/>
          <p:nvPr/>
        </p:nvGrpSpPr>
        <p:grpSpPr>
          <a:xfrm>
            <a:off x="2743457" y="8122955"/>
            <a:ext cx="1112817" cy="1282349"/>
            <a:chOff x="0" y="0"/>
            <a:chExt cx="1112815" cy="1282347"/>
          </a:xfrm>
        </p:grpSpPr>
        <p:sp>
          <p:nvSpPr>
            <p:cNvPr id="58" name="Shape 58"/>
            <p:cNvSpPr/>
            <p:nvPr/>
          </p:nvSpPr>
          <p:spPr>
            <a:xfrm>
              <a:off x="0" y="540854"/>
              <a:ext cx="1112816" cy="741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978" y="10856"/>
                  </a:moveTo>
                  <a:cubicBezTo>
                    <a:pt x="5019" y="10856"/>
                    <a:pt x="5019" y="10856"/>
                    <a:pt x="5019" y="10856"/>
                  </a:cubicBezTo>
                  <a:cubicBezTo>
                    <a:pt x="5019" y="10912"/>
                    <a:pt x="5019" y="10912"/>
                    <a:pt x="5019" y="10912"/>
                  </a:cubicBezTo>
                  <a:cubicBezTo>
                    <a:pt x="5019" y="21600"/>
                    <a:pt x="5019" y="21600"/>
                    <a:pt x="5019" y="21600"/>
                  </a:cubicBezTo>
                  <a:cubicBezTo>
                    <a:pt x="16581" y="21600"/>
                    <a:pt x="16581" y="21600"/>
                    <a:pt x="16581" y="21600"/>
                  </a:cubicBezTo>
                  <a:cubicBezTo>
                    <a:pt x="16581" y="10912"/>
                    <a:pt x="16581" y="10912"/>
                    <a:pt x="16581" y="10912"/>
                  </a:cubicBezTo>
                  <a:cubicBezTo>
                    <a:pt x="16581" y="10856"/>
                    <a:pt x="16581" y="10856"/>
                    <a:pt x="16581" y="10856"/>
                  </a:cubicBezTo>
                  <a:cubicBezTo>
                    <a:pt x="17659" y="10856"/>
                    <a:pt x="17659" y="10856"/>
                    <a:pt x="17659" y="10856"/>
                  </a:cubicBezTo>
                  <a:cubicBezTo>
                    <a:pt x="17659" y="21600"/>
                    <a:pt x="17659" y="21600"/>
                    <a:pt x="17659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9450"/>
                    <a:pt x="21600" y="9450"/>
                    <a:pt x="21600" y="9450"/>
                  </a:cubicBezTo>
                  <a:cubicBezTo>
                    <a:pt x="21600" y="9113"/>
                    <a:pt x="21600" y="9113"/>
                    <a:pt x="21600" y="9113"/>
                  </a:cubicBezTo>
                  <a:cubicBezTo>
                    <a:pt x="21600" y="8663"/>
                    <a:pt x="21600" y="8269"/>
                    <a:pt x="21563" y="7875"/>
                  </a:cubicBezTo>
                  <a:cubicBezTo>
                    <a:pt x="21191" y="3375"/>
                    <a:pt x="18775" y="0"/>
                    <a:pt x="15838" y="0"/>
                  </a:cubicBezTo>
                  <a:cubicBezTo>
                    <a:pt x="15726" y="0"/>
                    <a:pt x="15726" y="0"/>
                    <a:pt x="15726" y="0"/>
                  </a:cubicBezTo>
                  <a:cubicBezTo>
                    <a:pt x="15689" y="0"/>
                    <a:pt x="15689" y="0"/>
                    <a:pt x="15689" y="0"/>
                  </a:cubicBezTo>
                  <a:cubicBezTo>
                    <a:pt x="10819" y="0"/>
                    <a:pt x="10819" y="0"/>
                    <a:pt x="10819" y="0"/>
                  </a:cubicBezTo>
                  <a:cubicBezTo>
                    <a:pt x="5911" y="0"/>
                    <a:pt x="5911" y="0"/>
                    <a:pt x="5911" y="0"/>
                  </a:cubicBezTo>
                  <a:cubicBezTo>
                    <a:pt x="5874" y="0"/>
                    <a:pt x="5874" y="0"/>
                    <a:pt x="5874" y="0"/>
                  </a:cubicBezTo>
                  <a:cubicBezTo>
                    <a:pt x="5762" y="0"/>
                    <a:pt x="5762" y="0"/>
                    <a:pt x="5762" y="0"/>
                  </a:cubicBezTo>
                  <a:cubicBezTo>
                    <a:pt x="2825" y="0"/>
                    <a:pt x="409" y="3375"/>
                    <a:pt x="37" y="7875"/>
                  </a:cubicBezTo>
                  <a:cubicBezTo>
                    <a:pt x="0" y="8269"/>
                    <a:pt x="0" y="8663"/>
                    <a:pt x="0" y="9113"/>
                  </a:cubicBezTo>
                  <a:cubicBezTo>
                    <a:pt x="0" y="9450"/>
                    <a:pt x="0" y="9450"/>
                    <a:pt x="0" y="945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3978" y="21600"/>
                    <a:pt x="3978" y="21600"/>
                    <a:pt x="3978" y="21600"/>
                  </a:cubicBezTo>
                  <a:lnTo>
                    <a:pt x="3978" y="1085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lnSpc>
                  <a:spcPct val="100000"/>
                </a:lnSpc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9" name="Shape 59"/>
            <p:cNvSpPr/>
            <p:nvPr/>
          </p:nvSpPr>
          <p:spPr>
            <a:xfrm>
              <a:off x="330367" y="0"/>
              <a:ext cx="478167" cy="475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lnSpc>
                  <a:spcPct val="100000"/>
                </a:lnSpc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2613626" y="4179059"/>
            <a:ext cx="1372479" cy="1390966"/>
            <a:chOff x="0" y="0"/>
            <a:chExt cx="1372477" cy="1390965"/>
          </a:xfrm>
        </p:grpSpPr>
        <p:sp>
          <p:nvSpPr>
            <p:cNvPr id="61" name="Shape 61"/>
            <p:cNvSpPr/>
            <p:nvPr/>
          </p:nvSpPr>
          <p:spPr>
            <a:xfrm>
              <a:off x="0" y="584205"/>
              <a:ext cx="1372478" cy="806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85" y="10773"/>
                  </a:moveTo>
                  <a:cubicBezTo>
                    <a:pt x="6515" y="10773"/>
                    <a:pt x="6515" y="10773"/>
                    <a:pt x="6515" y="10773"/>
                  </a:cubicBezTo>
                  <a:cubicBezTo>
                    <a:pt x="5071" y="21600"/>
                    <a:pt x="5071" y="21600"/>
                    <a:pt x="5071" y="21600"/>
                  </a:cubicBezTo>
                  <a:cubicBezTo>
                    <a:pt x="16593" y="21600"/>
                    <a:pt x="16593" y="21600"/>
                    <a:pt x="16593" y="21600"/>
                  </a:cubicBezTo>
                  <a:cubicBezTo>
                    <a:pt x="15309" y="10773"/>
                    <a:pt x="15309" y="10773"/>
                    <a:pt x="15309" y="10773"/>
                  </a:cubicBezTo>
                  <a:cubicBezTo>
                    <a:pt x="16304" y="10773"/>
                    <a:pt x="16304" y="10773"/>
                    <a:pt x="16304" y="10773"/>
                  </a:cubicBezTo>
                  <a:cubicBezTo>
                    <a:pt x="17781" y="21600"/>
                    <a:pt x="17781" y="21600"/>
                    <a:pt x="17781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9482" y="6890"/>
                    <a:pt x="19482" y="6890"/>
                    <a:pt x="19482" y="6890"/>
                  </a:cubicBezTo>
                  <a:cubicBezTo>
                    <a:pt x="19000" y="4484"/>
                    <a:pt x="17139" y="0"/>
                    <a:pt x="13961" y="0"/>
                  </a:cubicBezTo>
                  <a:cubicBezTo>
                    <a:pt x="10816" y="0"/>
                    <a:pt x="10816" y="0"/>
                    <a:pt x="10816" y="0"/>
                  </a:cubicBezTo>
                  <a:cubicBezTo>
                    <a:pt x="7863" y="0"/>
                    <a:pt x="7863" y="0"/>
                    <a:pt x="7863" y="0"/>
                  </a:cubicBezTo>
                  <a:cubicBezTo>
                    <a:pt x="4654" y="0"/>
                    <a:pt x="2824" y="4429"/>
                    <a:pt x="2407" y="689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3884" y="21600"/>
                    <a:pt x="3884" y="21600"/>
                    <a:pt x="3884" y="21600"/>
                  </a:cubicBezTo>
                  <a:lnTo>
                    <a:pt x="5585" y="1077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lnSpc>
                  <a:spcPct val="100000"/>
                </a:lnSpc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2" name="Shape 62"/>
            <p:cNvSpPr/>
            <p:nvPr/>
          </p:nvSpPr>
          <p:spPr>
            <a:xfrm>
              <a:off x="439007" y="-1"/>
              <a:ext cx="499085" cy="500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lnSpc>
                  <a:spcPct val="100000"/>
                </a:lnSpc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64" name="Shape 64"/>
          <p:cNvSpPr/>
          <p:nvPr/>
        </p:nvSpPr>
        <p:spPr>
          <a:xfrm>
            <a:off x="2605074" y="5777726"/>
            <a:ext cx="1389584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653109">
              <a:lnSpc>
                <a:spcPct val="100000"/>
              </a:lnSpc>
              <a:def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User</a:t>
            </a:r>
          </a:p>
        </p:txBody>
      </p:sp>
      <p:sp>
        <p:nvSpPr>
          <p:cNvPr id="65" name="Shape 65"/>
          <p:cNvSpPr/>
          <p:nvPr/>
        </p:nvSpPr>
        <p:spPr>
          <a:xfrm>
            <a:off x="2605074" y="9642909"/>
            <a:ext cx="1389584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653109">
              <a:lnSpc>
                <a:spcPct val="100000"/>
              </a:lnSpc>
              <a:def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User</a:t>
            </a:r>
          </a:p>
        </p:txBody>
      </p:sp>
      <p:sp>
        <p:nvSpPr>
          <p:cNvPr id="66" name="Shape 66"/>
          <p:cNvSpPr/>
          <p:nvPr/>
        </p:nvSpPr>
        <p:spPr>
          <a:xfrm flipH="1">
            <a:off x="4167966" y="5405301"/>
            <a:ext cx="4423943" cy="1559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0628" y="21600"/>
                </a:lnTo>
                <a:lnTo>
                  <a:pt x="10628" y="0"/>
                </a:lnTo>
                <a:lnTo>
                  <a:pt x="21600" y="0"/>
                </a:lnTo>
              </a:path>
            </a:pathLst>
          </a:custGeom>
          <a:ln w="63500">
            <a:solidFill>
              <a:srgbClr val="F5D328"/>
            </a:solidFill>
            <a:miter lim="400000"/>
            <a:headEnd type="triangle"/>
          </a:ln>
        </p:spPr>
        <p:txBody>
          <a:bodyPr lIns="0" tIns="0" rIns="0" bIns="0"/>
          <a:lstStyle/>
          <a:p>
            <a:pPr marL="34718" marR="34718" lvl="0" defTabSz="520700">
              <a:lnSpc>
                <a:spcPct val="90000"/>
              </a:lnSpc>
              <a:defRPr sz="1800">
                <a:solidFill>
                  <a:srgbClr val="072150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7" name="Shape 67"/>
          <p:cNvSpPr/>
          <p:nvPr/>
        </p:nvSpPr>
        <p:spPr>
          <a:xfrm rot="10800000">
            <a:off x="4167966" y="7665901"/>
            <a:ext cx="4423943" cy="1559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0628" y="21600"/>
                </a:lnTo>
                <a:lnTo>
                  <a:pt x="10628" y="0"/>
                </a:lnTo>
                <a:lnTo>
                  <a:pt x="21600" y="0"/>
                </a:lnTo>
              </a:path>
            </a:pathLst>
          </a:custGeom>
          <a:ln w="63500">
            <a:solidFill>
              <a:srgbClr val="F5D328"/>
            </a:solidFill>
            <a:miter lim="400000"/>
            <a:headEnd type="triangle"/>
          </a:ln>
        </p:spPr>
        <p:txBody>
          <a:bodyPr lIns="0" tIns="0" rIns="0" bIns="0"/>
          <a:lstStyle/>
          <a:p>
            <a:pPr marL="34718" marR="34718" lvl="0" defTabSz="520700">
              <a:lnSpc>
                <a:spcPct val="90000"/>
              </a:lnSpc>
              <a:defRPr sz="1800">
                <a:solidFill>
                  <a:srgbClr val="072150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8" name="Shape 68"/>
          <p:cNvSpPr/>
          <p:nvPr/>
        </p:nvSpPr>
        <p:spPr>
          <a:xfrm>
            <a:off x="13591367" y="4897301"/>
            <a:ext cx="4423943" cy="2067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0628" y="21600"/>
                </a:lnTo>
                <a:lnTo>
                  <a:pt x="10628" y="0"/>
                </a:lnTo>
                <a:lnTo>
                  <a:pt x="21600" y="0"/>
                </a:lnTo>
              </a:path>
            </a:pathLst>
          </a:custGeom>
          <a:ln w="63500">
            <a:solidFill>
              <a:srgbClr val="F5D328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marL="34718" marR="34718" lvl="0" defTabSz="520700">
              <a:lnSpc>
                <a:spcPct val="90000"/>
              </a:lnSpc>
              <a:defRPr sz="1800">
                <a:solidFill>
                  <a:srgbClr val="072150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9" name="Shape 69"/>
          <p:cNvSpPr/>
          <p:nvPr/>
        </p:nvSpPr>
        <p:spPr>
          <a:xfrm rot="10800000" flipH="1">
            <a:off x="13591367" y="7665901"/>
            <a:ext cx="4423943" cy="2067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0628" y="21600"/>
                </a:lnTo>
                <a:lnTo>
                  <a:pt x="10628" y="0"/>
                </a:lnTo>
                <a:lnTo>
                  <a:pt x="21600" y="0"/>
                </a:lnTo>
              </a:path>
            </a:pathLst>
          </a:custGeom>
          <a:ln w="63500">
            <a:solidFill>
              <a:srgbClr val="F5D328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marL="34718" marR="34718" lvl="0" defTabSz="520700">
              <a:lnSpc>
                <a:spcPct val="90000"/>
              </a:lnSpc>
              <a:defRPr sz="1800">
                <a:solidFill>
                  <a:srgbClr val="072150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0" name="Shape 70"/>
          <p:cNvSpPr/>
          <p:nvPr/>
        </p:nvSpPr>
        <p:spPr>
          <a:xfrm>
            <a:off x="13611731" y="7315200"/>
            <a:ext cx="4378944" cy="0"/>
          </a:xfrm>
          <a:prstGeom prst="line">
            <a:avLst/>
          </a:prstGeom>
          <a:ln w="63500">
            <a:solidFill>
              <a:srgbClr val="F5D328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marL="34718" marR="34718" lvl="0" defTabSz="520700">
              <a:lnSpc>
                <a:spcPct val="90000"/>
              </a:lnSpc>
              <a:defRPr sz="1800">
                <a:solidFill>
                  <a:srgbClr val="072150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1" name="Shape 71"/>
          <p:cNvSpPr/>
          <p:nvPr/>
        </p:nvSpPr>
        <p:spPr>
          <a:xfrm>
            <a:off x="3561297" y="3262193"/>
            <a:ext cx="5628743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653109">
              <a:lnSpc>
                <a:spcPct val="100000"/>
              </a:lnSpc>
              <a:defRPr sz="4000">
                <a:solidFill>
                  <a:srgbClr val="F5D328"/>
                </a:solidFill>
                <a:uFill>
                  <a:solidFill>
                    <a:srgbClr val="FFFFFF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000">
                <a:solidFill>
                  <a:srgbClr val="F5D328"/>
                </a:solidFill>
                <a:uFill>
                  <a:solidFill>
                    <a:srgbClr val="FFFFFF"/>
                  </a:solidFill>
                </a:uFill>
              </a:rPr>
              <a:t>Participates</a:t>
            </a:r>
          </a:p>
        </p:txBody>
      </p:sp>
      <p:sp>
        <p:nvSpPr>
          <p:cNvPr id="72" name="Shape 72"/>
          <p:cNvSpPr/>
          <p:nvPr/>
        </p:nvSpPr>
        <p:spPr>
          <a:xfrm>
            <a:off x="12809837" y="3262193"/>
            <a:ext cx="5628743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653109">
              <a:lnSpc>
                <a:spcPct val="100000"/>
              </a:lnSpc>
              <a:defRPr sz="4000">
                <a:solidFill>
                  <a:srgbClr val="F5D328"/>
                </a:solidFill>
                <a:uFill>
                  <a:solidFill>
                    <a:srgbClr val="FFFFFF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000">
                <a:solidFill>
                  <a:srgbClr val="F5D328"/>
                </a:solidFill>
                <a:uFill>
                  <a:solidFill>
                    <a:srgbClr val="FFFFFF"/>
                  </a:solidFill>
                </a:uFill>
              </a:rPr>
              <a:t>Contains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8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Realization</a:t>
            </a:r>
          </a:p>
        </p:txBody>
      </p:sp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32739" lvl="0" indent="-292100">
              <a:buClr>
                <a:srgbClr val="D14A39"/>
              </a:buClr>
              <a:buSzPct val="100000"/>
              <a:buChar char="•"/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These object models closely resemble a graph</a:t>
            </a:r>
          </a:p>
          <a:p>
            <a:pPr marL="332739" lvl="0" indent="-292100">
              <a:buClr>
                <a:srgbClr val="D14A39"/>
              </a:buClr>
              <a:buSzPct val="100000"/>
              <a:buChar char="•"/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Objects are nodes, edges represent relationships</a:t>
            </a:r>
          </a:p>
          <a:p>
            <a:pPr marL="332739" lvl="0" indent="-292100">
              <a:buClr>
                <a:srgbClr val="D14A39"/>
              </a:buClr>
              <a:buSzPct val="100000"/>
              <a:buChar char="•"/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Typical needs:</a:t>
            </a:r>
          </a:p>
          <a:p>
            <a:pPr marL="673946" lvl="2" indent="-335280">
              <a:buClr>
                <a:srgbClr val="D34933"/>
              </a:buClr>
              <a:buSzPct val="100000"/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retrieve data for a node or edge</a:t>
            </a:r>
          </a:p>
          <a:p>
            <a:pPr marL="673946" lvl="2" indent="-335280">
              <a:buClr>
                <a:srgbClr val="D34933"/>
              </a:buClr>
              <a:buSzPct val="100000"/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get all </a:t>
            </a:r>
            <a:r>
              <a:rPr sz="4400" i="1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outgoing</a:t>
            </a:r>
            <a:r>
              <a:rPr sz="44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 edges from a node</a:t>
            </a:r>
          </a:p>
          <a:p>
            <a:pPr marL="673946" lvl="2" indent="-335280">
              <a:buClr>
                <a:srgbClr val="D34933"/>
              </a:buClr>
              <a:buSzPct val="100000"/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get all </a:t>
            </a:r>
            <a:r>
              <a:rPr sz="4400" i="1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incoming</a:t>
            </a:r>
            <a:r>
              <a:rPr sz="44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 edges from a node</a:t>
            </a:r>
          </a:p>
          <a:p>
            <a:pPr marL="673946" lvl="2" indent="-335280">
              <a:buClr>
                <a:srgbClr val="D34933"/>
              </a:buClr>
              <a:buSzPct val="100000"/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count </a:t>
            </a:r>
            <a:r>
              <a:rPr sz="4400" i="1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incoming</a:t>
            </a:r>
            <a:r>
              <a:rPr sz="44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 or </a:t>
            </a:r>
            <a:r>
              <a:rPr sz="4400" i="1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outgoing</a:t>
            </a:r>
            <a:r>
              <a:rPr sz="44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 edges for a node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/>
          </p:cNvSpPr>
          <p:nvPr>
            <p:ph type="title"/>
          </p:nvPr>
        </p:nvSpPr>
        <p:spPr>
          <a:xfrm>
            <a:off x="1219200" y="511175"/>
            <a:ext cx="21945600" cy="17145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8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Enter Zen</a:t>
            </a:r>
          </a:p>
        </p:txBody>
      </p:sp>
      <p:sp>
        <p:nvSpPr>
          <p:cNvPr id="78" name="Shape 7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32739" lvl="0" indent="-292100">
              <a:buClr>
                <a:srgbClr val="D14A39"/>
              </a:buClr>
              <a:buSzPct val="100000"/>
              <a:buChar char="•"/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Provides a </a:t>
            </a:r>
            <a:r>
              <a:rPr sz="6000" i="1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graph</a:t>
            </a:r>
            <a:r>
              <a:rPr sz="6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 data model instead of key-value</a:t>
            </a:r>
          </a:p>
          <a:p>
            <a:pPr marL="332739" lvl="0" indent="-292100">
              <a:buClr>
                <a:srgbClr val="D14A39"/>
              </a:buClr>
              <a:buSzPct val="100000"/>
              <a:buChar char="•"/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Automatically creates necessary indexes</a:t>
            </a:r>
          </a:p>
          <a:p>
            <a:pPr marL="332739" lvl="0" indent="-292100">
              <a:buClr>
                <a:srgbClr val="D14A39"/>
              </a:buClr>
              <a:buSzPct val="100000"/>
              <a:buChar char="•"/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Materializes counts for efficient querying</a:t>
            </a:r>
          </a:p>
          <a:p>
            <a:pPr marL="332739" lvl="0" indent="-292100">
              <a:buClr>
                <a:srgbClr val="D14A39"/>
              </a:buClr>
              <a:buSzPct val="100000"/>
              <a:buChar char="•"/>
              <a:tabLst>
                <a:tab pos="2679700" algn="l"/>
              </a:tabLst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rPr>
              <a:t>Implemented on top of HBase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F2F5FB"/>
      </a:dk1>
      <a:lt1>
        <a:srgbClr val="C0C0C0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C6F92"/>
        </a:solidFill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34718" marR="34718" indent="0" algn="l" defTabSz="520700" rtl="0" fontAlgn="auto" latinLnBrk="1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72150"/>
            </a:solidFill>
            <a:effectLst/>
            <a:uFill>
              <a:solidFill>
                <a:srgbClr val="000000"/>
              </a:solidFill>
            </a:uFill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8A4"/>
          </a:solidFill>
          <a:prstDash val="solid"/>
          <a:round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647700" rtl="0" fontAlgn="auto" latinLnBrk="1" hangingPunct="0">
          <a:lnSpc>
            <a:spcPts val="63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C0C0C0"/>
            </a:solidFill>
            <a:effectLst/>
            <a:uFillTx/>
            <a:latin typeface="Courier"/>
            <a:ea typeface="Courier"/>
            <a:cs typeface="Courier"/>
            <a:sym typeface="Couri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C6F92"/>
        </a:solidFill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34718" marR="34718" indent="0" algn="l" defTabSz="520700" rtl="0" fontAlgn="auto" latinLnBrk="1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72150"/>
            </a:solidFill>
            <a:effectLst/>
            <a:uFill>
              <a:solidFill>
                <a:srgbClr val="000000"/>
              </a:solidFill>
            </a:uFill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8A4"/>
          </a:solidFill>
          <a:prstDash val="solid"/>
          <a:round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647700" rtl="0" fontAlgn="auto" latinLnBrk="1" hangingPunct="0">
          <a:lnSpc>
            <a:spcPts val="63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C0C0C0"/>
            </a:solidFill>
            <a:effectLst/>
            <a:uFillTx/>
            <a:latin typeface="Courier"/>
            <a:ea typeface="Courier"/>
            <a:cs typeface="Courier"/>
            <a:sym typeface="Couri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1023</Words>
  <Application>Microsoft Macintosh PowerPoint</Application>
  <PresentationFormat>Custom</PresentationFormat>
  <Paragraphs>199</Paragraphs>
  <Slides>29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White</vt:lpstr>
      <vt:lpstr>PowerPoint Presentation</vt:lpstr>
      <vt:lpstr>HBase @ Pinterest - 2012</vt:lpstr>
      <vt:lpstr>HBase @ Pinterest - 2013</vt:lpstr>
      <vt:lpstr>Enter UMegaStore</vt:lpstr>
      <vt:lpstr>Storage-as-a-service was a great step forward, but could we do better?</vt:lpstr>
      <vt:lpstr>PowerPoint Presentation</vt:lpstr>
      <vt:lpstr>Example: Messages Data Model</vt:lpstr>
      <vt:lpstr>Realization</vt:lpstr>
      <vt:lpstr>Enter Zen</vt:lpstr>
      <vt:lpstr>Zen API</vt:lpstr>
      <vt:lpstr>Zen API</vt:lpstr>
      <vt:lpstr>Zen API</vt:lpstr>
      <vt:lpstr>Zen API</vt:lpstr>
      <vt:lpstr>Illustration: Messages on Zen</vt:lpstr>
      <vt:lpstr>Zen @ Pinterest - 2014</vt:lpstr>
      <vt:lpstr>PowerPoint Presentation</vt:lpstr>
      <vt:lpstr>Zen - Property</vt:lpstr>
      <vt:lpstr>Zen - Property Index</vt:lpstr>
      <vt:lpstr>Zen - Edge Score Index</vt:lpstr>
      <vt:lpstr>Zen - Edge Count</vt:lpstr>
      <vt:lpstr>PowerPoint Presentation</vt:lpstr>
      <vt:lpstr>1. Avoid Hot Regions</vt:lpstr>
      <vt:lpstr>2. Batch For Throughput</vt:lpstr>
      <vt:lpstr>3. Tune For Performance</vt:lpstr>
      <vt:lpstr>4. Namespace for Isolation</vt:lpstr>
      <vt:lpstr>5. Coprocessor For Efficiency</vt:lpstr>
      <vt:lpstr>6. Best Effort Data Consistency</vt:lpstr>
      <vt:lpstr>Takeaways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Brent Sedlacek</cp:lastModifiedBy>
  <cp:revision>2</cp:revision>
  <dcterms:modified xsi:type="dcterms:W3CDTF">2015-05-07T15:27:03Z</dcterms:modified>
</cp:coreProperties>
</file>