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62.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63.xml" ContentType="application/vnd.openxmlformats-officedocument.presentationml.notesSlide+xml"/>
  <Override PartName="/ppt/notesSlides/notesSlide52.xml" ContentType="application/vnd.openxmlformats-officedocument.presentationml.notesSlide+xml"/>
  <Override PartName="/ppt/notesSlides/notesSlide6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60.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61.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62.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64.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9.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slides/slide6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3.xml" Type="http://schemas.openxmlformats.org/officeDocument/2006/relationships/slide" Id="rId39"/><Relationship Target="slides/slide32.xml" Type="http://schemas.openxmlformats.org/officeDocument/2006/relationships/slide" Id="rId38"/><Relationship Target="slides/slide31.xml" Type="http://schemas.openxmlformats.org/officeDocument/2006/relationships/slide" Id="rId37"/><Relationship Target="slides/slide30.xml" Type="http://schemas.openxmlformats.org/officeDocument/2006/relationships/slide" Id="rId36"/><Relationship Target="slides/slide24.xml" Type="http://schemas.openxmlformats.org/officeDocument/2006/relationships/slide" Id="rId30"/><Relationship Target="slides/slide25.xml" Type="http://schemas.openxmlformats.org/officeDocument/2006/relationships/slide" Id="rId31"/><Relationship Target="slides/slide28.xml" Type="http://schemas.openxmlformats.org/officeDocument/2006/relationships/slide" Id="rId34"/><Relationship Target="slides/slide64.xml" Type="http://schemas.openxmlformats.org/officeDocument/2006/relationships/slide" Id="rId70"/><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42.xml" Type="http://schemas.openxmlformats.org/officeDocument/2006/relationships/slide" Id="rId48"/><Relationship Target="slides/slide41.xml" Type="http://schemas.openxmlformats.org/officeDocument/2006/relationships/slide" Id="rId47"/><Relationship Target="slides/slide43.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4.xml" Type="http://schemas.openxmlformats.org/officeDocument/2006/relationships/slide" Id="rId40"/><Relationship Target="slideMasters/slideMaster1.xml" Type="http://schemas.openxmlformats.org/officeDocument/2006/relationships/slideMaster" Id="rId4"/><Relationship Target="slides/slide35.xml" Type="http://schemas.openxmlformats.org/officeDocument/2006/relationships/slide" Id="rId41"/><Relationship Target="tableStyles.xml" Type="http://schemas.openxmlformats.org/officeDocument/2006/relationships/tableStyles" Id="rId3"/><Relationship Target="slides/slide36.xml" Type="http://schemas.openxmlformats.org/officeDocument/2006/relationships/slide" Id="rId42"/><Relationship Target="slides/slide37.xml" Type="http://schemas.openxmlformats.org/officeDocument/2006/relationships/slide" Id="rId43"/><Relationship Target="slides/slide38.xml" Type="http://schemas.openxmlformats.org/officeDocument/2006/relationships/slide" Id="rId44"/><Relationship Target="slides/slide39.xml" Type="http://schemas.openxmlformats.org/officeDocument/2006/relationships/slide" Id="rId45"/><Relationship Target="slides/slide40.xml" Type="http://schemas.openxmlformats.org/officeDocument/2006/relationships/slide" Id="rId46"/><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 Target="slides/slide52.xml" Type="http://schemas.openxmlformats.org/officeDocument/2006/relationships/slide" Id="rId58"/><Relationship Target="slides/slide53.xml" Type="http://schemas.openxmlformats.org/officeDocument/2006/relationships/slide" Id="rId59"/><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6.xml" Type="http://schemas.openxmlformats.org/officeDocument/2006/relationships/slide" Id="rId12"/><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51.xml" Type="http://schemas.openxmlformats.org/officeDocument/2006/relationships/slide" Id="rId57"/><Relationship Target="slides/slide50.xml" Type="http://schemas.openxmlformats.org/officeDocument/2006/relationships/slide" Id="rId56"/><Relationship Target="slides/slide49.xml" Type="http://schemas.openxmlformats.org/officeDocument/2006/relationships/slide" Id="rId55"/><Relationship Target="slides/slide48.xml" Type="http://schemas.openxmlformats.org/officeDocument/2006/relationships/slide" Id="rId54"/><Relationship Target="slides/slide47.xml" Type="http://schemas.openxmlformats.org/officeDocument/2006/relationships/slide" Id="rId53"/><Relationship Target="slides/slide46.xml" Type="http://schemas.openxmlformats.org/officeDocument/2006/relationships/slide" Id="rId52"/><Relationship Target="slides/slide45.xml" Type="http://schemas.openxmlformats.org/officeDocument/2006/relationships/slide" Id="rId51"/><Relationship Target="slides/slide44.xml" Type="http://schemas.openxmlformats.org/officeDocument/2006/relationships/slide" Id="rId50"/><Relationship Target="slides/slide63.xml" Type="http://schemas.openxmlformats.org/officeDocument/2006/relationships/slide" Id="rId69"/><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slides/slide15.xml" Type="http://schemas.openxmlformats.org/officeDocument/2006/relationships/slide" Id="rId21"/><Relationship Target="slides/slide16.xml" Type="http://schemas.openxmlformats.org/officeDocument/2006/relationships/slide" Id="rId22"/><Relationship Target="slides/slide54.xml" Type="http://schemas.openxmlformats.org/officeDocument/2006/relationships/slide" Id="rId60"/><Relationship Target="slides/slide17.xml" Type="http://schemas.openxmlformats.org/officeDocument/2006/relationships/slide" Id="rId23"/><Relationship Target="slides/slide18.xml" Type="http://schemas.openxmlformats.org/officeDocument/2006/relationships/slide" Id="rId24"/><Relationship Target="slides/slide14.xml" Type="http://schemas.openxmlformats.org/officeDocument/2006/relationships/slide" Id="rId20"/><Relationship Target="slides/slide60.xml" Type="http://schemas.openxmlformats.org/officeDocument/2006/relationships/slide" Id="rId66"/><Relationship Target="slides/slide59.xml" Type="http://schemas.openxmlformats.org/officeDocument/2006/relationships/slide" Id="rId65"/><Relationship Target="slides/slide62.xml" Type="http://schemas.openxmlformats.org/officeDocument/2006/relationships/slide" Id="rId68"/><Relationship Target="slides/slide61.xml" Type="http://schemas.openxmlformats.org/officeDocument/2006/relationships/slide" Id="rId67"/><Relationship Target="slides/slide56.xml" Type="http://schemas.openxmlformats.org/officeDocument/2006/relationships/slide" Id="rId62"/><Relationship Target="slides/slide55.xml" Type="http://schemas.openxmlformats.org/officeDocument/2006/relationships/slide" Id="rId61"/><Relationship Target="slides/slide58.xml" Type="http://schemas.openxmlformats.org/officeDocument/2006/relationships/slide" Id="rId64"/><Relationship Target="slides/slide57.xml" Type="http://schemas.openxmlformats.org/officeDocument/2006/relationships/slide" Id="rId63"/></Relationships>
</file>

<file path=ppt/notesMasters/_rels/notesMaster1.xml.rels><?xml version="1.0" encoding="UTF-8" standalone="yes"?><Relationships xmlns="http://schemas.openxmlformats.org/package/2006/relationships"><Relationship Target="../theme/theme4.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53" name="Shape 5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15" name="Shape 115"/>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32" name="Shape 132"/>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43" name="Shape 14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50" name="Shape 15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63" name="Shape 163"/>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70" name="Shape 170"/>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6" name="Shape 1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59" name="Shape 5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5" name="Shape 205"/>
        <p:cNvGrpSpPr/>
        <p:nvPr/>
      </p:nvGrpSpPr>
      <p:grpSpPr>
        <a:xfrm>
          <a:off y="0" x="0"/>
          <a:ext cy="0" cx="0"/>
          <a:chOff y="0" x="0"/>
          <a:chExt cy="0" cx="0"/>
        </a:xfrm>
      </p:grpSpPr>
      <p:sp>
        <p:nvSpPr>
          <p:cNvPr id="206" name="Shape 20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07" name="Shape 2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5" name="Shape 25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9" name="Shape 259"/>
        <p:cNvGrpSpPr/>
        <p:nvPr/>
      </p:nvGrpSpPr>
      <p:grpSpPr>
        <a:xfrm>
          <a:off y="0" x="0"/>
          <a:ext cy="0" cx="0"/>
          <a:chOff y="0" x="0"/>
          <a:chExt cy="0" cx="0"/>
        </a:xfrm>
      </p:grpSpPr>
      <p:sp>
        <p:nvSpPr>
          <p:cNvPr id="260" name="Shape 26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1" name="Shape 26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6" name="Shape 266"/>
        <p:cNvGrpSpPr/>
        <p:nvPr/>
      </p:nvGrpSpPr>
      <p:grpSpPr>
        <a:xfrm>
          <a:off y="0" x="0"/>
          <a:ext cy="0" cx="0"/>
          <a:chOff y="0" x="0"/>
          <a:chExt cy="0" cx="0"/>
        </a:xfrm>
      </p:grpSpPr>
      <p:sp>
        <p:nvSpPr>
          <p:cNvPr id="267" name="Shape 26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268" name="Shape 2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3" name="Shape 273"/>
        <p:cNvGrpSpPr/>
        <p:nvPr/>
      </p:nvGrpSpPr>
      <p:grpSpPr>
        <a:xfrm>
          <a:off y="0" x="0"/>
          <a:ext cy="0" cx="0"/>
          <a:chOff y="0" x="0"/>
          <a:chExt cy="0" cx="0"/>
        </a:xfrm>
      </p:grpSpPr>
      <p:sp>
        <p:nvSpPr>
          <p:cNvPr id="274" name="Shape 2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5" name="Shape 2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2" name="Shape 2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9" name="Shape 2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5" name="Shape 2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1" name="Shape 3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5" name="Shape 305"/>
        <p:cNvGrpSpPr/>
        <p:nvPr/>
      </p:nvGrpSpPr>
      <p:grpSpPr>
        <a:xfrm>
          <a:off y="0" x="0"/>
          <a:ext cy="0" cx="0"/>
          <a:chOff y="0" x="0"/>
          <a:chExt cy="0" cx="0"/>
        </a:xfrm>
      </p:grpSpPr>
      <p:sp>
        <p:nvSpPr>
          <p:cNvPr id="306" name="Shape 30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7" name="Shape 30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3" name="Shape 3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19" name="Shape 3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3" name="Shape 323"/>
        <p:cNvGrpSpPr/>
        <p:nvPr/>
      </p:nvGrpSpPr>
      <p:grpSpPr>
        <a:xfrm>
          <a:off y="0" x="0"/>
          <a:ext cy="0" cx="0"/>
          <a:chOff y="0" x="0"/>
          <a:chExt cy="0" cx="0"/>
        </a:xfrm>
      </p:grpSpPr>
      <p:sp>
        <p:nvSpPr>
          <p:cNvPr id="324" name="Shape 3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5" name="Shape 3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9" name="Shape 329"/>
        <p:cNvGrpSpPr/>
        <p:nvPr/>
      </p:nvGrpSpPr>
      <p:grpSpPr>
        <a:xfrm>
          <a:off y="0" x="0"/>
          <a:ext cy="0" cx="0"/>
          <a:chOff y="0" x="0"/>
          <a:chExt cy="0" cx="0"/>
        </a:xfrm>
      </p:grpSpPr>
      <p:sp>
        <p:nvSpPr>
          <p:cNvPr id="330" name="Shape 3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1" name="Shape 3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5" name="Shape 335"/>
        <p:cNvGrpSpPr/>
        <p:nvPr/>
      </p:nvGrpSpPr>
      <p:grpSpPr>
        <a:xfrm>
          <a:off y="0" x="0"/>
          <a:ext cy="0" cx="0"/>
          <a:chOff y="0" x="0"/>
          <a:chExt cy="0" cx="0"/>
        </a:xfrm>
      </p:grpSpPr>
      <p:sp>
        <p:nvSpPr>
          <p:cNvPr id="336" name="Shape 3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7" name="Shape 3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3" name="Shape 343"/>
        <p:cNvGrpSpPr/>
        <p:nvPr/>
      </p:nvGrpSpPr>
      <p:grpSpPr>
        <a:xfrm>
          <a:off y="0" x="0"/>
          <a:ext cy="0" cx="0"/>
          <a:chOff y="0" x="0"/>
          <a:chExt cy="0" cx="0"/>
        </a:xfrm>
      </p:grpSpPr>
      <p:sp>
        <p:nvSpPr>
          <p:cNvPr id="344" name="Shape 3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5" name="Shape 3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1" name="Shape 3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7" name="Shape 3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3" name="Shape 3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9" name="Shape 3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3" name="Shape 373"/>
        <p:cNvGrpSpPr/>
        <p:nvPr/>
      </p:nvGrpSpPr>
      <p:grpSpPr>
        <a:xfrm>
          <a:off y="0" x="0"/>
          <a:ext cy="0" cx="0"/>
          <a:chOff y="0" x="0"/>
          <a:chExt cy="0" cx="0"/>
        </a:xfrm>
      </p:grpSpPr>
      <p:sp>
        <p:nvSpPr>
          <p:cNvPr id="374" name="Shape 37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75" name="Shape 3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78" name="Shape 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9" name="Shape 379"/>
        <p:cNvGrpSpPr/>
        <p:nvPr/>
      </p:nvGrpSpPr>
      <p:grpSpPr>
        <a:xfrm>
          <a:off y="0" x="0"/>
          <a:ext cy="0" cx="0"/>
          <a:chOff y="0" x="0"/>
          <a:chExt cy="0" cx="0"/>
        </a:xfrm>
      </p:grpSpPr>
      <p:sp>
        <p:nvSpPr>
          <p:cNvPr id="380" name="Shape 38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1" name="Shape 3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5" name="Shape 385"/>
        <p:cNvGrpSpPr/>
        <p:nvPr/>
      </p:nvGrpSpPr>
      <p:grpSpPr>
        <a:xfrm>
          <a:off y="0" x="0"/>
          <a:ext cy="0" cx="0"/>
          <a:chOff y="0" x="0"/>
          <a:chExt cy="0" cx="0"/>
        </a:xfrm>
      </p:grpSpPr>
      <p:sp>
        <p:nvSpPr>
          <p:cNvPr id="386" name="Shape 38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87" name="Shape 3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1" name="Shape 391"/>
        <p:cNvGrpSpPr/>
        <p:nvPr/>
      </p:nvGrpSpPr>
      <p:grpSpPr>
        <a:xfrm>
          <a:off y="0" x="0"/>
          <a:ext cy="0" cx="0"/>
          <a:chOff y="0" x="0"/>
          <a:chExt cy="0" cx="0"/>
        </a:xfrm>
      </p:grpSpPr>
      <p:sp>
        <p:nvSpPr>
          <p:cNvPr id="392" name="Shape 39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3" name="Shape 3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7" name="Shape 397"/>
        <p:cNvGrpSpPr/>
        <p:nvPr/>
      </p:nvGrpSpPr>
      <p:grpSpPr>
        <a:xfrm>
          <a:off y="0" x="0"/>
          <a:ext cy="0" cx="0"/>
          <a:chOff y="0" x="0"/>
          <a:chExt cy="0" cx="0"/>
        </a:xfrm>
      </p:grpSpPr>
      <p:sp>
        <p:nvSpPr>
          <p:cNvPr id="398" name="Shape 39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99" name="Shape 3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3" name="Shape 403"/>
        <p:cNvGrpSpPr/>
        <p:nvPr/>
      </p:nvGrpSpPr>
      <p:grpSpPr>
        <a:xfrm>
          <a:off y="0" x="0"/>
          <a:ext cy="0" cx="0"/>
          <a:chOff y="0" x="0"/>
          <a:chExt cy="0" cx="0"/>
        </a:xfrm>
      </p:grpSpPr>
      <p:sp>
        <p:nvSpPr>
          <p:cNvPr id="404" name="Shape 40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05" name="Shape 4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9" name="Shape 409"/>
        <p:cNvGrpSpPr/>
        <p:nvPr/>
      </p:nvGrpSpPr>
      <p:grpSpPr>
        <a:xfrm>
          <a:off y="0" x="0"/>
          <a:ext cy="0" cx="0"/>
          <a:chOff y="0" x="0"/>
          <a:chExt cy="0" cx="0"/>
        </a:xfrm>
      </p:grpSpPr>
      <p:sp>
        <p:nvSpPr>
          <p:cNvPr id="410" name="Shape 41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11" name="Shape 4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5" name="Shape 415"/>
        <p:cNvGrpSpPr/>
        <p:nvPr/>
      </p:nvGrpSpPr>
      <p:grpSpPr>
        <a:xfrm>
          <a:off y="0" x="0"/>
          <a:ext cy="0" cx="0"/>
          <a:chOff y="0" x="0"/>
          <a:chExt cy="0" cx="0"/>
        </a:xfrm>
      </p:grpSpPr>
      <p:sp>
        <p:nvSpPr>
          <p:cNvPr id="416" name="Shape 41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17" name="Shape 4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1" name="Shape 421"/>
        <p:cNvGrpSpPr/>
        <p:nvPr/>
      </p:nvGrpSpPr>
      <p:grpSpPr>
        <a:xfrm>
          <a:off y="0" x="0"/>
          <a:ext cy="0" cx="0"/>
          <a:chOff y="0" x="0"/>
          <a:chExt cy="0" cx="0"/>
        </a:xfrm>
      </p:grpSpPr>
      <p:sp>
        <p:nvSpPr>
          <p:cNvPr id="422" name="Shape 4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23" name="Shape 4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7" name="Shape 427"/>
        <p:cNvGrpSpPr/>
        <p:nvPr/>
      </p:nvGrpSpPr>
      <p:grpSpPr>
        <a:xfrm>
          <a:off y="0" x="0"/>
          <a:ext cy="0" cx="0"/>
          <a:chOff y="0" x="0"/>
          <a:chExt cy="0" cx="0"/>
        </a:xfrm>
      </p:grpSpPr>
      <p:sp>
        <p:nvSpPr>
          <p:cNvPr id="428" name="Shape 42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29" name="Shape 4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3" name="Shape 433"/>
        <p:cNvGrpSpPr/>
        <p:nvPr/>
      </p:nvGrpSpPr>
      <p:grpSpPr>
        <a:xfrm>
          <a:off y="0" x="0"/>
          <a:ext cy="0" cx="0"/>
          <a:chOff y="0" x="0"/>
          <a:chExt cy="0" cx="0"/>
        </a:xfrm>
      </p:grpSpPr>
      <p:sp>
        <p:nvSpPr>
          <p:cNvPr id="434" name="Shape 43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35" name="Shape 4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9" name="Shape 439"/>
        <p:cNvGrpSpPr/>
        <p:nvPr/>
      </p:nvGrpSpPr>
      <p:grpSpPr>
        <a:xfrm>
          <a:off y="0" x="0"/>
          <a:ext cy="0" cx="0"/>
          <a:chOff y="0" x="0"/>
          <a:chExt cy="0" cx="0"/>
        </a:xfrm>
      </p:grpSpPr>
      <p:sp>
        <p:nvSpPr>
          <p:cNvPr id="440" name="Shape 44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41" name="Shape 44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5" name="Shape 445"/>
        <p:cNvGrpSpPr/>
        <p:nvPr/>
      </p:nvGrpSpPr>
      <p:grpSpPr>
        <a:xfrm>
          <a:off y="0" x="0"/>
          <a:ext cy="0" cx="0"/>
          <a:chOff y="0" x="0"/>
          <a:chExt cy="0" cx="0"/>
        </a:xfrm>
      </p:grpSpPr>
      <p:sp>
        <p:nvSpPr>
          <p:cNvPr id="446" name="Shape 446"/>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47" name="Shape 4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1" name="Shape 451"/>
        <p:cNvGrpSpPr/>
        <p:nvPr/>
      </p:nvGrpSpPr>
      <p:grpSpPr>
        <a:xfrm>
          <a:off y="0" x="0"/>
          <a:ext cy="0" cx="0"/>
          <a:chOff y="0" x="0"/>
          <a:chExt cy="0" cx="0"/>
        </a:xfrm>
      </p:grpSpPr>
      <p:sp>
        <p:nvSpPr>
          <p:cNvPr id="452" name="Shape 45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3" name="Shape 4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7" name="Shape 457"/>
        <p:cNvGrpSpPr/>
        <p:nvPr/>
      </p:nvGrpSpPr>
      <p:grpSpPr>
        <a:xfrm>
          <a:off y="0" x="0"/>
          <a:ext cy="0" cx="0"/>
          <a:chOff y="0" x="0"/>
          <a:chExt cy="0" cx="0"/>
        </a:xfrm>
      </p:grpSpPr>
      <p:sp>
        <p:nvSpPr>
          <p:cNvPr id="458" name="Shape 45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9" name="Shape 4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4" name="Shape 464"/>
        <p:cNvGrpSpPr/>
        <p:nvPr/>
      </p:nvGrpSpPr>
      <p:grpSpPr>
        <a:xfrm>
          <a:off y="0" x="0"/>
          <a:ext cy="0" cx="0"/>
          <a:chOff y="0" x="0"/>
          <a:chExt cy="0" cx="0"/>
        </a:xfrm>
      </p:grpSpPr>
      <p:sp>
        <p:nvSpPr>
          <p:cNvPr id="465" name="Shape 465"/>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466" name="Shape 466"/>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91" name="Shape 91"/>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99" name="Shape 99"/>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685800" x="381000"/>
            <a:ext cy="3429000" cx="6096000"/>
          </a:xfrm>
          <a:custGeom>
            <a:pathLst>
              <a:path w="120000" extrusionOk="0" h="120000">
                <a:moveTo>
                  <a:pt y="0" x="0"/>
                </a:moveTo>
                <a:lnTo>
                  <a:pt y="0" x="120000"/>
                </a:lnTo>
                <a:lnTo>
                  <a:pt y="120000" x="120000"/>
                </a:lnTo>
                <a:lnTo>
                  <a:pt y="120000" x="0"/>
                </a:lnTo>
                <a:close/>
              </a:path>
            </a:pathLst>
          </a:custGeom>
          <a:noFill/>
          <a:ln>
            <a:noFill/>
          </a:ln>
        </p:spPr>
      </p:sp>
      <p:sp>
        <p:nvSpPr>
          <p:cNvPr id="107" name="Shape 107"/>
          <p:cNvSpPr txBox="1"/>
          <p:nvPr>
            <p:ph idx="1" type="body"/>
          </p:nvPr>
        </p:nvSpPr>
        <p:spPr>
          <a:xfrm>
            <a:off y="4343400" x="685800"/>
            <a:ext cy="4114800" cx="5486399"/>
          </a:xfrm>
          <a:prstGeom prst="rect">
            <a:avLst/>
          </a:prstGeom>
          <a:noFill/>
          <a:ln>
            <a:noFill/>
          </a:ln>
        </p:spPr>
        <p:txBody>
          <a:bodyPr bIns="91425" rIns="91425" lIns="91425" tIns="91425" anchor="t" anchorCtr="0">
            <a:noAutofit/>
          </a:bodyPr>
          <a:lstStyle/>
          <a:p>
            <a:pPr algn="l" rtl="0" lvl="0" marR="0" indent="0" marL="0">
              <a:spcBef>
                <a:spcPts val="0"/>
              </a:spcBef>
              <a:buNone/>
            </a:pPr>
            <a:r>
              <a:t/>
            </a:r>
            <a:endParaRPr strike="noStrike" u="none" b="0" cap="none" baseline="0" sz="1100" i="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4" name="Shape 44"/>
        <p:cNvGrpSpPr/>
        <p:nvPr/>
      </p:nvGrpSpPr>
      <p:grpSpPr>
        <a:xfrm>
          <a:off y="0" x="0"/>
          <a:ext cy="0" cx="0"/>
          <a:chOff y="0" x="0"/>
          <a:chExt cy="0" cx="0"/>
        </a:xfrm>
      </p:grpSpPr>
      <p:sp>
        <p:nvSpPr>
          <p:cNvPr id="45" name="Shape 45"/>
          <p:cNvSpPr txBox="1"/>
          <p:nvPr>
            <p:ph idx="1" type="body"/>
          </p:nvPr>
        </p:nvSpPr>
        <p:spPr>
          <a:xfrm>
            <a:off y="4406308" x="457200"/>
            <a:ext cy="519599" cx="8229600"/>
          </a:xfrm>
          <a:prstGeom prst="rect">
            <a:avLst/>
          </a:prstGeom>
          <a:noFill/>
          <a:ln>
            <a:noFill/>
          </a:ln>
        </p:spPr>
        <p:txBody>
          <a:bodyPr bIns="91425" rIns="91425" lIns="91425" tIns="91425" anchor="t" anchorCtr="0"/>
          <a:lstStyle>
            <a:lvl1pPr algn="ctr" rtl="0" indent="-171450" marL="285750">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6" name="Shape 46"/>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
        <p:nvSpPr>
          <p:cNvPr id="26" name="Shape 26"/>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2" name="Shape 32"/>
        <p:cNvGrpSpPr/>
        <p:nvPr/>
      </p:nvGrpSpPr>
      <p:grpSpPr>
        <a:xfrm>
          <a:off y="0" x="0"/>
          <a:ext cy="0" cx="0"/>
          <a:chOff y="0" x="0"/>
          <a:chExt cy="0" cx="0"/>
        </a:xfrm>
      </p:grpSpPr>
      <p:sp>
        <p:nvSpPr>
          <p:cNvPr id="33" name="Shape 33"/>
          <p:cNvSpPr txBox="1"/>
          <p:nvPr>
            <p:ph type="ctrTitle"/>
          </p:nvPr>
        </p:nvSpPr>
        <p:spPr>
          <a:xfrm>
            <a:off y="1583341" x="685800"/>
            <a:ext cy="1159799" cx="7772400"/>
          </a:xfrm>
          <a:prstGeom prst="rect">
            <a:avLst/>
          </a:prstGeom>
          <a:noFill/>
          <a:ln>
            <a:noFill/>
          </a:ln>
        </p:spPr>
        <p:txBody>
          <a:bodyPr bIns="91425" rIns="91425" lIns="91425" tIns="91425" anchor="b" anchorCtr="0"/>
          <a:lstStyle>
            <a:lvl1pPr algn="ctr" rtl="0" marR="0" indent="304800" marL="0">
              <a:lnSpc>
                <a:spcPct val="100000"/>
              </a:lnSpc>
              <a:spcBef>
                <a:spcPts val="0"/>
              </a:spcBef>
              <a:spcAft>
                <a:spcPts val="0"/>
              </a:spcAft>
              <a:buClr>
                <a:schemeClr val="dk1"/>
              </a:buClr>
              <a:buFont typeface="Arial"/>
              <a:buNone/>
              <a:defRPr/>
            </a:lvl1pPr>
            <a:lvl2pPr algn="ctr" rtl="0" marR="0" indent="304800" marL="0">
              <a:lnSpc>
                <a:spcPct val="100000"/>
              </a:lnSpc>
              <a:spcBef>
                <a:spcPts val="0"/>
              </a:spcBef>
              <a:spcAft>
                <a:spcPts val="0"/>
              </a:spcAft>
              <a:buClr>
                <a:schemeClr val="dk1"/>
              </a:buClr>
              <a:buFont typeface="Arial"/>
              <a:buNone/>
              <a:defRPr/>
            </a:lvl2pPr>
            <a:lvl3pPr algn="ctr" rtl="0" marR="0" indent="304800" marL="0">
              <a:spcBef>
                <a:spcPts val="0"/>
              </a:spcBef>
              <a:buClr>
                <a:schemeClr val="dk1"/>
              </a:buClr>
              <a:buFont typeface="Arial"/>
              <a:buNone/>
              <a:defRPr/>
            </a:lvl3pPr>
            <a:lvl4pPr algn="ctr" rtl="0" marR="0" indent="304800" marL="0">
              <a:spcBef>
                <a:spcPts val="0"/>
              </a:spcBef>
              <a:buClr>
                <a:schemeClr val="dk1"/>
              </a:buClr>
              <a:buFont typeface="Arial"/>
              <a:buNone/>
              <a:defRPr/>
            </a:lvl4pPr>
            <a:lvl5pPr algn="ctr" rtl="0" marR="0" indent="304800" marL="0">
              <a:spcBef>
                <a:spcPts val="0"/>
              </a:spcBef>
              <a:buClr>
                <a:schemeClr val="dk1"/>
              </a:buClr>
              <a:buFont typeface="Arial"/>
              <a:buNone/>
              <a:defRPr/>
            </a:lvl5pPr>
            <a:lvl6pPr algn="ctr" rtl="0" marR="0" indent="304800" marL="0">
              <a:spcBef>
                <a:spcPts val="0"/>
              </a:spcBef>
              <a:buClr>
                <a:schemeClr val="dk1"/>
              </a:buClr>
              <a:buFont typeface="Arial"/>
              <a:buNone/>
              <a:defRPr/>
            </a:lvl6pPr>
            <a:lvl7pPr algn="ctr" rtl="0" marR="0" indent="304800" marL="0">
              <a:spcBef>
                <a:spcPts val="0"/>
              </a:spcBef>
              <a:buClr>
                <a:schemeClr val="dk1"/>
              </a:buClr>
              <a:buFont typeface="Arial"/>
              <a:buNone/>
              <a:defRPr/>
            </a:lvl7pPr>
            <a:lvl8pPr algn="ctr" rtl="0" marR="0" indent="304800" marL="0">
              <a:spcBef>
                <a:spcPts val="0"/>
              </a:spcBef>
              <a:buClr>
                <a:schemeClr val="dk1"/>
              </a:buClr>
              <a:buFont typeface="Arial"/>
              <a:buNone/>
              <a:defRPr/>
            </a:lvl8pPr>
            <a:lvl9pPr algn="ctr" rtl="0" marR="0" indent="304800" marL="0">
              <a:spcBef>
                <a:spcPts val="0"/>
              </a:spcBef>
              <a:buClr>
                <a:schemeClr val="dk1"/>
              </a:buClr>
              <a:buFont typeface="Arial"/>
              <a:buNone/>
              <a:defRPr/>
            </a:lvl9pPr>
          </a:lstStyle>
          <a:p/>
        </p:txBody>
      </p:sp>
      <p:sp>
        <p:nvSpPr>
          <p:cNvPr id="34" name="Shape 34"/>
          <p:cNvSpPr txBox="1"/>
          <p:nvPr>
            <p:ph idx="1" type="subTitle"/>
          </p:nvPr>
        </p:nvSpPr>
        <p:spPr>
          <a:xfrm>
            <a:off y="2840052" x="685800"/>
            <a:ext cy="784799" cx="7772400"/>
          </a:xfrm>
          <a:prstGeom prst="rect">
            <a:avLst/>
          </a:prstGeom>
          <a:noFill/>
          <a:ln>
            <a:noFill/>
          </a:ln>
        </p:spPr>
        <p:txBody>
          <a:bodyPr bIns="91425" rIns="91425" lIns="91425" tIns="91425" anchor="t" anchorCtr="0"/>
          <a:lstStyle>
            <a:lvl1pPr algn="ctr" rtl="0" marR="0" indent="0" marL="0">
              <a:lnSpc>
                <a:spcPct val="100000"/>
              </a:lnSpc>
              <a:spcBef>
                <a:spcPts val="0"/>
              </a:spcBef>
              <a:spcAft>
                <a:spcPts val="0"/>
              </a:spcAft>
              <a:buClr>
                <a:schemeClr val="dk2"/>
              </a:buClr>
              <a:buFont typeface="Arial"/>
              <a:buNone/>
              <a:defRPr/>
            </a:lvl1pPr>
            <a:lvl2pPr algn="ctr" rtl="0" marR="0" indent="190500" marL="0">
              <a:lnSpc>
                <a:spcPct val="100000"/>
              </a:lnSpc>
              <a:spcBef>
                <a:spcPts val="0"/>
              </a:spcBef>
              <a:spcAft>
                <a:spcPts val="0"/>
              </a:spcAft>
              <a:buClr>
                <a:schemeClr val="dk2"/>
              </a:buClr>
              <a:buFont typeface="Arial"/>
              <a:buNone/>
              <a:defRPr/>
            </a:lvl2pPr>
            <a:lvl3pPr algn="ctr" rtl="0" marR="0" indent="190500" marL="0">
              <a:lnSpc>
                <a:spcPct val="100000"/>
              </a:lnSpc>
              <a:spcBef>
                <a:spcPts val="0"/>
              </a:spcBef>
              <a:spcAft>
                <a:spcPts val="0"/>
              </a:spcAft>
              <a:buClr>
                <a:schemeClr val="dk2"/>
              </a:buClr>
              <a:buFont typeface="Arial"/>
              <a:buNone/>
              <a:defRPr/>
            </a:lvl3pPr>
            <a:lvl4pPr algn="ctr" rtl="0" marR="0" indent="190500" marL="0">
              <a:lnSpc>
                <a:spcPct val="100000"/>
              </a:lnSpc>
              <a:spcBef>
                <a:spcPts val="0"/>
              </a:spcBef>
              <a:spcAft>
                <a:spcPts val="0"/>
              </a:spcAft>
              <a:buClr>
                <a:schemeClr val="dk2"/>
              </a:buClr>
              <a:buFont typeface="Arial"/>
              <a:buNone/>
              <a:defRPr/>
            </a:lvl4pPr>
            <a:lvl5pPr algn="ctr" rtl="0" marR="0" indent="190500" marL="0">
              <a:lnSpc>
                <a:spcPct val="100000"/>
              </a:lnSpc>
              <a:spcBef>
                <a:spcPts val="0"/>
              </a:spcBef>
              <a:spcAft>
                <a:spcPts val="0"/>
              </a:spcAft>
              <a:buClr>
                <a:schemeClr val="dk2"/>
              </a:buClr>
              <a:buFont typeface="Arial"/>
              <a:buNone/>
              <a:defRPr/>
            </a:lvl5pPr>
            <a:lvl6pPr algn="ctr" rtl="0" marR="0" indent="190500" marL="0">
              <a:lnSpc>
                <a:spcPct val="100000"/>
              </a:lnSpc>
              <a:spcBef>
                <a:spcPts val="0"/>
              </a:spcBef>
              <a:spcAft>
                <a:spcPts val="0"/>
              </a:spcAft>
              <a:buClr>
                <a:schemeClr val="dk2"/>
              </a:buClr>
              <a:buFont typeface="Arial"/>
              <a:buNone/>
              <a:defRPr/>
            </a:lvl6pPr>
            <a:lvl7pPr algn="ctr" rtl="0" marR="0" indent="190500" marL="0">
              <a:lnSpc>
                <a:spcPct val="100000"/>
              </a:lnSpc>
              <a:spcBef>
                <a:spcPts val="0"/>
              </a:spcBef>
              <a:spcAft>
                <a:spcPts val="0"/>
              </a:spcAft>
              <a:buClr>
                <a:schemeClr val="dk2"/>
              </a:buClr>
              <a:buFont typeface="Arial"/>
              <a:buNone/>
              <a:defRPr/>
            </a:lvl7pPr>
            <a:lvl8pPr algn="ctr" rtl="0" marR="0" indent="190500" marL="0">
              <a:lnSpc>
                <a:spcPct val="100000"/>
              </a:lnSpc>
              <a:spcBef>
                <a:spcPts val="0"/>
              </a:spcBef>
              <a:spcAft>
                <a:spcPts val="0"/>
              </a:spcAft>
              <a:buClr>
                <a:schemeClr val="dk2"/>
              </a:buClr>
              <a:buFont typeface="Arial"/>
              <a:buNone/>
              <a:defRPr/>
            </a:lvl8pPr>
            <a:lvl9pPr algn="ctr" rtl="0" marR="0" indent="190500" marL="0">
              <a:lnSpc>
                <a:spcPct val="100000"/>
              </a:lnSpc>
              <a:spcBef>
                <a:spcPts val="0"/>
              </a:spcBef>
              <a:spcAft>
                <a:spcPts val="0"/>
              </a:spcAft>
              <a:buClr>
                <a:schemeClr val="dk2"/>
              </a:buClr>
              <a:buFont typeface="Arial"/>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5" name="Shape 35"/>
        <p:cNvGrpSpPr/>
        <p:nvPr/>
      </p:nvGrpSpPr>
      <p:grpSpPr>
        <a:xfrm>
          <a:off y="0" x="0"/>
          <a:ext cy="0" cx="0"/>
          <a:chOff y="0" x="0"/>
          <a:chExt cy="0" cx="0"/>
        </a:xfrm>
      </p:grpSpPr>
      <p:sp>
        <p:nvSpPr>
          <p:cNvPr id="36" name="Shape 36"/>
          <p:cNvSpPr txBox="1"/>
          <p:nvPr>
            <p:ph type="title"/>
          </p:nvPr>
        </p:nvSpPr>
        <p:spPr>
          <a:xfrm>
            <a:off y="205978" x="457200"/>
            <a:ext cy="85740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rtl="0">
              <a:spcBef>
                <a:spcPts val="0"/>
              </a:spcBef>
              <a:defRPr/>
            </a:lvl1pPr>
            <a:lvl2pPr rtl="0" indent="457200">
              <a:spcBef>
                <a:spcPts val="0"/>
              </a:spcBef>
              <a:defRPr/>
            </a:lvl2pPr>
            <a:lvl3pPr rtl="0" indent="914400">
              <a:spcBef>
                <a:spcPts val="0"/>
              </a:spcBef>
              <a:defRPr/>
            </a:lvl3pPr>
            <a:lvl4pPr rtl="0" indent="137160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y="0" x="0"/>
          <a:ext cy="0" cx="0"/>
          <a:chOff y="0" x="0"/>
          <a:chExt cy="0" cx="0"/>
        </a:xfrm>
      </p:grpSpPr>
      <p:sp>
        <p:nvSpPr>
          <p:cNvPr id="39" name="Shape 39"/>
          <p:cNvSpPr txBox="1"/>
          <p:nvPr>
            <p:ph type="title"/>
          </p:nvPr>
        </p:nvSpPr>
        <p:spPr>
          <a:xfrm>
            <a:off y="205978" x="457200"/>
            <a:ext cy="857400" cx="8229600"/>
          </a:xfrm>
          <a:prstGeom prst="rect">
            <a:avLst/>
          </a:prstGeom>
          <a:noFill/>
          <a:ln>
            <a:noFill/>
          </a:ln>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 type="body"/>
          </p:nvPr>
        </p:nvSpPr>
        <p:spPr>
          <a:xfrm>
            <a:off y="1200150" x="457200"/>
            <a:ext cy="3725699"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2" type="body"/>
          </p:nvPr>
        </p:nvSpPr>
        <p:spPr>
          <a:xfrm>
            <a:off y="1200150" x="4692273"/>
            <a:ext cy="3725699"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slideLayouts/slideLayout7.xml" Type="http://schemas.openxmlformats.org/officeDocument/2006/relationships/slideLayout" Id="rId1"/><Relationship Target="../slideLayouts/slideLayout10.xml" Type="http://schemas.openxmlformats.org/officeDocument/2006/relationships/slideLayout" Id="rId4"/><Relationship Target="../slideLayouts/slideLayout9.xml" Type="http://schemas.openxmlformats.org/officeDocument/2006/relationships/slideLayout" Id="rId3"/><Relationship Target="../slideLayouts/slideLayout12.xml" Type="http://schemas.openxmlformats.org/officeDocument/2006/relationships/slideLayout" Id="rId6"/><Relationship Target="../slideLayouts/slideLayout11.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4749850" x="8556791"/>
            <a:ext cy="393524"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a:noFill/>
          <a:ln>
            <a:noFill/>
          </a:ln>
        </p:spPr>
        <p:txBody>
          <a:bodyPr bIns="91425" rIns="91425" lIns="91425" tIns="91425" anchor="b" anchorCtr="0"/>
          <a:lstStyle>
            <a:lvl1pPr algn="l" rtl="0" marR="0" indent="0" marL="0">
              <a:lnSpc>
                <a:spcPct val="100000"/>
              </a:lnSpc>
              <a:spcBef>
                <a:spcPts val="0"/>
              </a:spcBef>
              <a:spcAft>
                <a:spcPts val="0"/>
              </a:spcAft>
              <a:buClr>
                <a:schemeClr val="dk1"/>
              </a:buClr>
              <a:buFont typeface="Arial"/>
              <a:buNone/>
              <a:defRPr/>
            </a:lvl1pPr>
            <a:lvl2pPr algn="l" rtl="0" marR="0" indent="228600" marL="0">
              <a:lnSpc>
                <a:spcPct val="100000"/>
              </a:lnSpc>
              <a:spcBef>
                <a:spcPts val="0"/>
              </a:spcBef>
              <a:spcAft>
                <a:spcPts val="0"/>
              </a:spcAft>
              <a:buClr>
                <a:schemeClr val="dk1"/>
              </a:buClr>
              <a:buFont typeface="Arial"/>
              <a:buNone/>
              <a:defRPr/>
            </a:lvl2pPr>
            <a:lvl3pPr algn="l" rtl="0" marR="0" indent="228600" marL="0">
              <a:spcBef>
                <a:spcPts val="0"/>
              </a:spcBef>
              <a:buClr>
                <a:schemeClr val="dk1"/>
              </a:buClr>
              <a:buFont typeface="Arial"/>
              <a:buNone/>
              <a:defRPr/>
            </a:lvl3pPr>
            <a:lvl4pPr algn="l" rtl="0" marR="0" indent="228600" marL="0">
              <a:spcBef>
                <a:spcPts val="0"/>
              </a:spcBef>
              <a:buClr>
                <a:schemeClr val="dk1"/>
              </a:buClr>
              <a:buFont typeface="Arial"/>
              <a:buNone/>
              <a:defRPr/>
            </a:lvl4pPr>
            <a:lvl5pPr algn="l" rtl="0" marR="0" indent="228600" marL="0">
              <a:spcBef>
                <a:spcPts val="0"/>
              </a:spcBef>
              <a:buClr>
                <a:schemeClr val="dk1"/>
              </a:buClr>
              <a:buFont typeface="Arial"/>
              <a:buNone/>
              <a:defRPr/>
            </a:lvl5pPr>
            <a:lvl6pPr algn="l" rtl="0" marR="0" indent="228600" marL="0">
              <a:spcBef>
                <a:spcPts val="0"/>
              </a:spcBef>
              <a:buClr>
                <a:schemeClr val="dk1"/>
              </a:buClr>
              <a:buFont typeface="Arial"/>
              <a:buNone/>
              <a:defRPr/>
            </a:lvl6pPr>
            <a:lvl7pPr algn="l" rtl="0" marR="0" indent="228600" marL="0">
              <a:spcBef>
                <a:spcPts val="0"/>
              </a:spcBef>
              <a:buClr>
                <a:schemeClr val="dk1"/>
              </a:buClr>
              <a:buFont typeface="Arial"/>
              <a:buNone/>
              <a:defRPr/>
            </a:lvl7pPr>
            <a:lvl8pPr algn="l" rtl="0" marR="0" indent="228600" marL="0">
              <a:spcBef>
                <a:spcPts val="0"/>
              </a:spcBef>
              <a:buClr>
                <a:schemeClr val="dk1"/>
              </a:buClr>
              <a:buFont typeface="Arial"/>
              <a:buNone/>
              <a:defRPr/>
            </a:lvl8pPr>
            <a:lvl9pPr algn="l" rtl="0" marR="0" indent="228600" marL="0">
              <a:spcBef>
                <a:spcPts val="0"/>
              </a:spcBef>
              <a:buClr>
                <a:schemeClr val="dk1"/>
              </a:buClr>
              <a:buFont typeface="Arial"/>
              <a:buNone/>
              <a:defRPr/>
            </a:lvl9pPr>
          </a:lstStyle>
          <a:p/>
        </p:txBody>
      </p:sp>
      <p:sp>
        <p:nvSpPr>
          <p:cNvPr id="31" name="Shape 31"/>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lgn="l" rtl="0" marR="0" indent="-152400" marL="342900">
              <a:lnSpc>
                <a:spcPct val="100000"/>
              </a:lnSpc>
              <a:spcBef>
                <a:spcPts val="600"/>
              </a:spcBef>
              <a:spcAft>
                <a:spcPts val="0"/>
              </a:spcAft>
              <a:buClr>
                <a:schemeClr val="dk1"/>
              </a:buClr>
              <a:buFont typeface="Arial"/>
              <a:buNone/>
              <a:defRPr/>
            </a:lvl1pPr>
            <a:lvl2pPr algn="l" rtl="0" marR="0" indent="-133350" marL="742950">
              <a:lnSpc>
                <a:spcPct val="100000"/>
              </a:lnSpc>
              <a:spcBef>
                <a:spcPts val="480"/>
              </a:spcBef>
              <a:spcAft>
                <a:spcPts val="0"/>
              </a:spcAft>
              <a:buClr>
                <a:schemeClr val="dk1"/>
              </a:buClr>
              <a:buFont typeface="Arial"/>
              <a:buNone/>
              <a:defRPr/>
            </a:lvl2pPr>
            <a:lvl3pPr algn="l" rtl="0" marR="0" indent="-76200" marL="1143000">
              <a:lnSpc>
                <a:spcPct val="100000"/>
              </a:lnSpc>
              <a:spcBef>
                <a:spcPts val="480"/>
              </a:spcBef>
              <a:spcAft>
                <a:spcPts val="0"/>
              </a:spcAft>
              <a:buClr>
                <a:schemeClr val="dk1"/>
              </a:buClr>
              <a:buFont typeface="Arial"/>
              <a:buNone/>
              <a:defRPr/>
            </a:lvl3pPr>
            <a:lvl4pPr algn="l" rtl="0" marR="0" indent="-114300" marL="1600200">
              <a:lnSpc>
                <a:spcPct val="100000"/>
              </a:lnSpc>
              <a:spcBef>
                <a:spcPts val="360"/>
              </a:spcBef>
              <a:spcAft>
                <a:spcPts val="0"/>
              </a:spcAft>
              <a:buClr>
                <a:schemeClr val="dk1"/>
              </a:buClr>
              <a:buFont typeface="Arial"/>
              <a:buNone/>
              <a:defRPr/>
            </a:lvl4pPr>
            <a:lvl5pPr algn="l" rtl="0" marR="0" indent="-114300" marL="2057400">
              <a:lnSpc>
                <a:spcPct val="100000"/>
              </a:lnSpc>
              <a:spcBef>
                <a:spcPts val="360"/>
              </a:spcBef>
              <a:spcAft>
                <a:spcPts val="0"/>
              </a:spcAft>
              <a:buClr>
                <a:schemeClr val="dk1"/>
              </a:buClr>
              <a:buFont typeface="Arial"/>
              <a:buNone/>
              <a:defRPr/>
            </a:lvl5pPr>
            <a:lvl6pPr algn="l" rtl="0" marR="0" indent="-114300" marL="2514600">
              <a:lnSpc>
                <a:spcPct val="100000"/>
              </a:lnSpc>
              <a:spcBef>
                <a:spcPts val="360"/>
              </a:spcBef>
              <a:spcAft>
                <a:spcPts val="0"/>
              </a:spcAft>
              <a:buClr>
                <a:schemeClr val="dk1"/>
              </a:buClr>
              <a:buFont typeface="Arial"/>
              <a:buNone/>
              <a:defRPr/>
            </a:lvl6pPr>
            <a:lvl7pPr algn="l" rtl="0" marR="0" indent="-114300" marL="2971800">
              <a:lnSpc>
                <a:spcPct val="100000"/>
              </a:lnSpc>
              <a:spcBef>
                <a:spcPts val="360"/>
              </a:spcBef>
              <a:spcAft>
                <a:spcPts val="0"/>
              </a:spcAft>
              <a:buClr>
                <a:schemeClr val="dk1"/>
              </a:buClr>
              <a:buFont typeface="Arial"/>
              <a:buNone/>
              <a:defRPr/>
            </a:lvl7pPr>
            <a:lvl8pPr algn="l" rtl="0" marR="0" indent="-114300" marL="3429000">
              <a:lnSpc>
                <a:spcPct val="100000"/>
              </a:lnSpc>
              <a:spcBef>
                <a:spcPts val="360"/>
              </a:spcBef>
              <a:spcAft>
                <a:spcPts val="0"/>
              </a:spcAft>
              <a:buClr>
                <a:schemeClr val="dk1"/>
              </a:buClr>
              <a:buFont typeface="Arial"/>
              <a:buNone/>
              <a:defRPr/>
            </a:lvl8pPr>
            <a:lvl9pPr algn="l" rtl="0" marR="0" indent="-114300" marL="3886200">
              <a:lnSpc>
                <a:spcPct val="100000"/>
              </a:lnSpc>
              <a:spcBef>
                <a:spcPts val="360"/>
              </a:spcBef>
              <a:spcAft>
                <a:spcPts val="0"/>
              </a:spcAft>
              <a:buClr>
                <a:schemeClr val="dk1"/>
              </a:buClr>
              <a:buFont typeface="Arial"/>
              <a:buNone/>
              <a:defRPr/>
            </a:lvl9pPr>
          </a:lstStyle>
          <a:p/>
        </p:txBody>
      </p:sp>
    </p:spTree>
  </p:cSld>
  <p:clrMap accent2="accent2" accent3="accent3" accent4="accent4" accent5="accent5" accent6="accent6" hlink="hlink" tx2="lt2" tx1="dk1" bg2="dk2" bg1="lt1" folHlink="folHlink" accent1="accent1"/>
  <p:sldLayoutIdLst>
    <p:sldLayoutId id="2147483654" r:id="rId1"/>
    <p:sldLayoutId id="2147483655" r:id="rId2"/>
    <p:sldLayoutId id="2147483656" r:id="rId3"/>
    <p:sldLayoutId id="2147483657" r:id="rId4"/>
    <p:sldLayoutId id="2147483658" r:id="rId5"/>
    <p:sldLayoutId id="2147483659"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8.xml" Type="http://schemas.openxmlformats.org/officeDocument/2006/relationships/slideLayout" Id="rId1"/><Relationship Target="../media/image07.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8.xml" Type="http://schemas.openxmlformats.org/officeDocument/2006/relationships/slideLayout" Id="rId1"/><Relationship Target="../media/image0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8.xml" Type="http://schemas.openxmlformats.org/officeDocument/2006/relationships/slideLayout" Id="rId1"/><Relationship Target="../media/image0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8.xml" Type="http://schemas.openxmlformats.org/officeDocument/2006/relationships/slideLayout" Id="rId1"/><Relationship Target="../media/image05.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8.xml" Type="http://schemas.openxmlformats.org/officeDocument/2006/relationships/slideLayout" Id="rId1"/><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8.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8.xml" Type="http://schemas.openxmlformats.org/officeDocument/2006/relationships/slideLayout" Id="rId1"/><Relationship Target="../media/image18.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8.xml" Type="http://schemas.openxmlformats.org/officeDocument/2006/relationships/slideLayout" Id="rId1"/><Relationship Target="../media/image16.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8.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8.xml" Type="http://schemas.openxmlformats.org/officeDocument/2006/relationships/slideLayout" Id="rId1"/><Relationship Target="http://stealth.ly" Type="http://schemas.openxmlformats.org/officeDocument/2006/relationships/hyperlink" TargetMode="External" Id="rId4"/><Relationship Target="http://stealth.ly" Type="http://schemas.openxmlformats.org/officeDocument/2006/relationships/hyperlink" TargetMode="External" Id="rId3"/><Relationship Target="https://twitter.com/allthingshadoop" Type="http://schemas.openxmlformats.org/officeDocument/2006/relationships/hyperlink" TargetMode="External" Id="rId6"/><Relationship Target="http://allthingshadoop.com" Type="http://schemas.openxmlformats.org/officeDocument/2006/relationships/hyperlink" TargetMode="External"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8.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8.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8.xml" Type="http://schemas.openxmlformats.org/officeDocument/2006/relationships/slideLayout" Id="rId1"/><Relationship Target="../media/image11.png" Type="http://schemas.openxmlformats.org/officeDocument/2006/relationships/image" Id="rId4"/><Relationship Target="https://github.com/mesosphere/marathon" Type="http://schemas.openxmlformats.org/officeDocument/2006/relationships/hyperlink" TargetMode="External"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8.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8.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8.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8.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8.xml" Type="http://schemas.openxmlformats.org/officeDocument/2006/relationships/slideLayout" Id="rId1"/></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8.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8.xml" Type="http://schemas.openxmlformats.org/officeDocument/2006/relationships/slideLayout" Id="rId1"/><Relationship Target="http://dns/path/some.tgz" Type="http://schemas.openxmlformats.org/officeDocument/2006/relationships/hyperlink" TargetMode="External"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8.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8.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8.xml" Type="http://schemas.openxmlformats.org/officeDocument/2006/relationships/slideLayout" Id="rId1"/><Relationship Target="https://issues.apache.org/jira/browse/MESOS-2018" Type="http://schemas.openxmlformats.org/officeDocument/2006/relationships/hyperlink" TargetMode="External"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8.xml" Type="http://schemas.openxmlformats.org/officeDocument/2006/relationships/slideLayout" Id="rId1"/><Relationship Target="../media/image08.png" Type="http://schemas.openxmlformats.org/officeDocument/2006/relationships/image" Id="rId4"/><Relationship Target="http://aurora.incubator.apache.org/" Type="http://schemas.openxmlformats.org/officeDocument/2006/relationships/hyperlink" TargetMode="External"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8.xml" Type="http://schemas.openxmlformats.org/officeDocument/2006/relationships/slideLayout" Id="rId1"/><Relationship Target="../media/image09.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8.xml" Type="http://schemas.openxmlformats.org/officeDocument/2006/relationships/slideLayout" Id="rId1"/><Relationship Target="../media/image17.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8.xml" Type="http://schemas.openxmlformats.org/officeDocument/2006/relationships/slideLayout" Id="rId1"/><Relationship Target="../media/image10.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2.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2.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8.xml" Type="http://schemas.openxmlformats.org/officeDocument/2006/relationships/slideLayout" Id="rId1"/><Relationship Target="../media/image15.png" Type="http://schemas.openxmlformats.org/officeDocument/2006/relationships/image" Id="rId4"/><Relationship Target="https://github.com/mesos/kafka" Type="http://schemas.openxmlformats.org/officeDocument/2006/relationships/hyperlink" TargetMode="External" Id="rId3"/><Relationship Target="../media/image12.png" Type="http://schemas.openxmlformats.org/officeDocument/2006/relationships/image" Id="rId5"/></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8.xml" Type="http://schemas.openxmlformats.org/officeDocument/2006/relationships/slideLayout" Id="rId1"/><Relationship Target="https://github.com/apache/mesos/tree/master/src/examples/java" Type="http://schemas.openxmlformats.org/officeDocument/2006/relationships/hyperlink" TargetMode="External" Id="rId4"/><Relationship Target="https://github.com/apache/mesos/tree/master/src/examples" Type="http://schemas.openxmlformats.org/officeDocument/2006/relationships/hyperlink" TargetMode="External" Id="rId3"/><Relationship Target="https://github.com/mesosphere/scala-sbt-mesos-framework.g8" Type="http://schemas.openxmlformats.org/officeDocument/2006/relationships/hyperlink" TargetMode="External" Id="rId6"/><Relationship Target="https://github.com/apache/mesos/tree/master/src/examples/python" Type="http://schemas.openxmlformats.org/officeDocument/2006/relationships/hyperlink" TargetMode="External" Id="rId5"/><Relationship Target="https://github.com/mesosphere/mesos-go" Type="http://schemas.openxmlformats.org/officeDocument/2006/relationships/hyperlink" TargetMode="External" Id="rId7"/></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8.xml" Type="http://schemas.openxmlformats.org/officeDocument/2006/relationships/slideLayout" Id="rId1"/><Relationship Target="https://github.com/apache/mesos/blob/master/include/mesos/mesos.proto" Type="http://schemas.openxmlformats.org/officeDocument/2006/relationships/hyperlink" TargetMode="External" Id="rId3"/></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8.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8.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8.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8.xml" Type="http://schemas.openxmlformats.org/officeDocument/2006/relationships/slideLayout" Id="rId1"/><Relationship Target="https://www.youtube.com/watch?v=YB1VW0LKzJ4" Type="http://schemas.openxmlformats.org/officeDocument/2006/relationships/hyperlink" TargetMode="External" Id="rId4"/><Relationship Target="http://static.usenix.org/event/nsdi11/tech/full_papers/Hindman_new.pdf" Type="http://schemas.openxmlformats.org/officeDocument/2006/relationships/hyperlink" TargetMode="External" Id="rId3"/><Relationship Target="https://www.youtube.com/watch?v=0ZFMlO98Jkc&amp;feature=youtu.be" Type="http://schemas.openxmlformats.org/officeDocument/2006/relationships/hyperlink" TargetMode="External" Id="rId6"/><Relationship Target="http://eurosys2013.tudos.org/wp-content/uploads/2013/paper/Schwarzkopf.pdf" Type="http://schemas.openxmlformats.org/officeDocument/2006/relationships/hyperlink" TargetMode="External" Id="rId5"/></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8.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8.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8.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8.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8.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8.xml" Type="http://schemas.openxmlformats.org/officeDocument/2006/relationships/slideLayout" Id="rId1"/></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8.xml" Type="http://schemas.openxmlformats.org/officeDocument/2006/relationships/slideLayout" Id="rId1"/></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8.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8.xml" Type="http://schemas.openxmlformats.org/officeDocument/2006/relationships/slideLayout" Id="rId1"/></Relationships>
</file>

<file path=ppt/slides/_rels/slide59.xml.rels><?xml version="1.0" encoding="UTF-8" standalone="yes"?><Relationships xmlns="http://schemas.openxmlformats.org/package/2006/relationships"><Relationship Target="../notesSlides/notesSlide59.xml" Type="http://schemas.openxmlformats.org/officeDocument/2006/relationships/notesSlide" Id="rId2"/><Relationship Target="../slideLayouts/slideLayout8.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60.xml.rels><?xml version="1.0" encoding="UTF-8" standalone="yes"?><Relationships xmlns="http://schemas.openxmlformats.org/package/2006/relationships"><Relationship Target="../notesSlides/notesSlide60.xml" Type="http://schemas.openxmlformats.org/officeDocument/2006/relationships/notesSlide" Id="rId2"/><Relationship Target="../slideLayouts/slideLayout8.xml" Type="http://schemas.openxmlformats.org/officeDocument/2006/relationships/slideLayout" Id="rId1"/></Relationships>
</file>

<file path=ppt/slides/_rels/slide61.xml.rels><?xml version="1.0" encoding="UTF-8" standalone="yes"?><Relationships xmlns="http://schemas.openxmlformats.org/package/2006/relationships"><Relationship Target="../notesSlides/notesSlide61.xml" Type="http://schemas.openxmlformats.org/officeDocument/2006/relationships/notesSlide" Id="rId2"/><Relationship Target="../slideLayouts/slideLayout8.xml" Type="http://schemas.openxmlformats.org/officeDocument/2006/relationships/slideLayout" Id="rId1"/></Relationships>
</file>

<file path=ppt/slides/_rels/slide62.xml.rels><?xml version="1.0" encoding="UTF-8" standalone="yes"?><Relationships xmlns="http://schemas.openxmlformats.org/package/2006/relationships"><Relationship Target="../notesSlides/notesSlide62.xml" Type="http://schemas.openxmlformats.org/officeDocument/2006/relationships/notesSlide" Id="rId2"/><Relationship Target="../slideLayouts/slideLayout8.xml" Type="http://schemas.openxmlformats.org/officeDocument/2006/relationships/slideLayout" Id="rId1"/></Relationships>
</file>

<file path=ppt/slides/_rels/slide63.xml.rels><?xml version="1.0" encoding="UTF-8" standalone="yes"?><Relationships xmlns="http://schemas.openxmlformats.org/package/2006/relationships"><Relationship Target="../notesSlides/notesSlide63.xml" Type="http://schemas.openxmlformats.org/officeDocument/2006/relationships/notesSlide" Id="rId2"/><Relationship Target="../slideLayouts/slideLayout8.xml" Type="http://schemas.openxmlformats.org/officeDocument/2006/relationships/slideLayout" Id="rId1"/></Relationships>
</file>

<file path=ppt/slides/_rels/slide64.xml.rels><?xml version="1.0" encoding="UTF-8" standalone="yes"?><Relationships xmlns="http://schemas.openxmlformats.org/package/2006/relationships"><Relationship Target="../notesSlides/notesSlide64.xml" Type="http://schemas.openxmlformats.org/officeDocument/2006/relationships/notesSlide" Id="rId2"/><Relationship Target="../slideLayouts/slideLayout8.xml" Type="http://schemas.openxmlformats.org/officeDocument/2006/relationships/slideLayout" Id="rId1"/><Relationship Target="http://www.twitter.com/allthingshadoop" Type="http://schemas.openxmlformats.org/officeDocument/2006/relationships/hyperlink" TargetMode="External" Id="rId4"/><Relationship Target="http://www.stealth.ly/" Type="http://schemas.openxmlformats.org/officeDocument/2006/relationships/hyperlink" TargetMode="External" Id="rId3"/><Relationship Target="../media/image14.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8.xml" Type="http://schemas.openxmlformats.org/officeDocument/2006/relationships/slideLayout" Id="rId1"/><Relationship Target="../media/image03.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8.xml" Type="http://schemas.openxmlformats.org/officeDocument/2006/relationships/slideLayout" Id="rId1"/><Relationship Target="../media/image04.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8.xml" Type="http://schemas.openxmlformats.org/officeDocument/2006/relationships/slideLayout" Id="rId1"/><Relationship Target="../media/image00.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Joe Stein</a:t>
            </a:r>
          </a:p>
        </p:txBody>
      </p:sp>
      <p:pic>
        <p:nvPicPr>
          <p:cNvPr id="49" name="Shape 49"/>
          <p:cNvPicPr preferRelativeResize="0"/>
          <p:nvPr/>
        </p:nvPicPr>
        <p:blipFill>
          <a:blip r:embed="rId3">
            <a:alphaModFix/>
          </a:blip>
          <a:stretch>
            <a:fillRect/>
          </a:stretch>
        </p:blipFill>
        <p:spPr>
          <a:xfrm>
            <a:off y="1389574" x="554350"/>
            <a:ext cy="1697900" cx="7104225"/>
          </a:xfrm>
          <a:prstGeom prst="rect">
            <a:avLst/>
          </a:prstGeom>
          <a:noFill/>
          <a:ln>
            <a:noFill/>
          </a:ln>
        </p:spPr>
      </p:pic>
      <p:sp>
        <p:nvSpPr>
          <p:cNvPr id="50" name="Shape 50"/>
          <p:cNvSpPr txBox="1"/>
          <p:nvPr>
            <p:ph idx="1" type="body"/>
          </p:nvPr>
        </p:nvSpPr>
        <p:spPr>
          <a:xfrm>
            <a:off y="2575250" x="457200"/>
            <a:ext cy="2350500" cx="8229600"/>
          </a:xfrm>
          <a:prstGeom prst="rect">
            <a:avLst/>
          </a:prstGeom>
          <a:noFill/>
          <a:ln>
            <a:noFill/>
          </a:ln>
        </p:spPr>
        <p:txBody>
          <a:bodyPr bIns="91425" rIns="91425" lIns="91425" tIns="91425" anchor="t" anchorCtr="0">
            <a:noAutofit/>
          </a:bodyPr>
          <a:lstStyle/>
          <a:p>
            <a:pPr algn="l" rtl="0" lvl="0" marR="0" indent="0" marL="0">
              <a:lnSpc>
                <a:spcPct val="100000"/>
              </a:lnSpc>
              <a:spcBef>
                <a:spcPts val="600"/>
              </a:spcBef>
              <a:spcAft>
                <a:spcPts val="0"/>
              </a:spcAft>
              <a:buClr>
                <a:schemeClr val="dk1"/>
              </a:buClr>
              <a:buFont typeface="Arial"/>
              <a:buNone/>
            </a:pPr>
            <a:r>
              <a:t/>
            </a:r>
            <a:endParaRPr sz="1200">
              <a:solidFill>
                <a:srgbClr val="333333"/>
              </a:solidFill>
            </a:endParaRPr>
          </a:p>
          <a:p>
            <a:pPr algn="l" rtl="0" lvl="0" marR="0" indent="-152400" marL="342900">
              <a:lnSpc>
                <a:spcPct val="100000"/>
              </a:lnSpc>
              <a:spcBef>
                <a:spcPts val="600"/>
              </a:spcBef>
              <a:spcAft>
                <a:spcPts val="0"/>
              </a:spcAft>
              <a:buClr>
                <a:schemeClr val="dk1"/>
              </a:buClr>
              <a:buSzPct val="25000"/>
              <a:buFont typeface="Arial"/>
              <a:buNone/>
            </a:pPr>
            <a:br>
              <a:rPr sz="1200" lang="en">
                <a:solidFill>
                  <a:srgbClr val="333333"/>
                </a:solidFill>
              </a:rPr>
            </a:br>
          </a:p>
          <a:p>
            <a:pPr algn="l" rtl="0" lvl="0" marR="0" indent="0" marL="0">
              <a:lnSpc>
                <a:spcPct val="100000"/>
              </a:lnSpc>
              <a:spcBef>
                <a:spcPts val="600"/>
              </a:spcBef>
              <a:spcAft>
                <a:spcPts val="0"/>
              </a:spcAft>
              <a:buClr>
                <a:schemeClr val="dk1"/>
              </a:buClr>
              <a:buFont typeface="Arial"/>
              <a:buNone/>
            </a:pPr>
            <a:r>
              <a:t/>
            </a:r>
            <a:endParaRPr sz="1200">
              <a:solidFill>
                <a:srgbClr val="333333"/>
              </a:solidFill>
            </a:endParaRPr>
          </a:p>
          <a:p>
            <a:pPr algn="ctr" rtl="0" marR="0" indent="0" marL="0">
              <a:lnSpc>
                <a:spcPct val="100000"/>
              </a:lnSpc>
              <a:spcBef>
                <a:spcPts val="600"/>
              </a:spcBef>
              <a:spcAft>
                <a:spcPts val="0"/>
              </a:spcAft>
              <a:buNone/>
            </a:pPr>
            <a:r>
              <a:rPr sz="2200" lang="en">
                <a:solidFill>
                  <a:schemeClr val="dk1"/>
                </a:solidFill>
                <a:latin typeface="Consolas"/>
                <a:ea typeface="Consolas"/>
                <a:cs typeface="Consolas"/>
                <a:sym typeface="Consolas"/>
              </a:rPr>
              <a:t>Building &amp; Deploying Applications to Apache Mesos</a:t>
            </a:r>
          </a:p>
          <a:p>
            <a:pPr algn="l" rtl="0" lvl="0" marR="0" indent="0" marL="0">
              <a:lnSpc>
                <a:spcPct val="100000"/>
              </a:lnSpc>
              <a:spcBef>
                <a:spcPts val="600"/>
              </a:spcBef>
              <a:spcAft>
                <a:spcPts val="0"/>
              </a:spcAft>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Failures === Downtime</a:t>
            </a:r>
          </a:p>
        </p:txBody>
      </p:sp>
      <p:sp>
        <p:nvSpPr>
          <p:cNvPr id="110" name="Shape 11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111" name="Shape 111"/>
          <p:cNvPicPr preferRelativeResize="0"/>
          <p:nvPr/>
        </p:nvPicPr>
        <p:blipFill rotWithShape="1">
          <a:blip r:embed="rId3">
            <a:alphaModFix/>
          </a:blip>
          <a:srcRect t="0" b="0" r="0" l="0"/>
          <a:stretch/>
        </p:blipFill>
        <p:spPr>
          <a:xfrm>
            <a:off y="1805325" x="2677925"/>
            <a:ext cy="2181300" cx="3533699"/>
          </a:xfrm>
          <a:prstGeom prst="rect">
            <a:avLst/>
          </a:prstGeom>
          <a:noFill/>
          <a:ln>
            <a:noFill/>
          </a:ln>
        </p:spPr>
      </p:pic>
      <p:sp>
        <p:nvSpPr>
          <p:cNvPr id="112" name="Shape 112"/>
          <p:cNvSpPr txBox="1"/>
          <p:nvPr/>
        </p:nvSpPr>
        <p:spPr>
          <a:xfrm>
            <a:off y="4260575" x="2967000"/>
            <a:ext cy="457200" cx="36576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rgbClr val="000000"/>
              </a:buClr>
              <a:buSzPct val="25000"/>
              <a:buFont typeface="Arial"/>
              <a:buNone/>
            </a:pPr>
            <a:r>
              <a:rPr strike="noStrike" u="none" b="0" cap="none" baseline="0" sz="1400" lang="en" i="0">
                <a:solidFill>
                  <a:srgbClr val="000000"/>
                </a:solidFill>
                <a:latin typeface="Arial"/>
                <a:ea typeface="Arial"/>
                <a:cs typeface="Arial"/>
                <a:sym typeface="Arial"/>
              </a:rPr>
              <a:t>hard to deal with failures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Static Partitioning</a:t>
            </a:r>
          </a:p>
        </p:txBody>
      </p:sp>
      <p:pic>
        <p:nvPicPr>
          <p:cNvPr id="118" name="Shape 118"/>
          <p:cNvPicPr preferRelativeResize="0"/>
          <p:nvPr/>
        </p:nvPicPr>
        <p:blipFill rotWithShape="1">
          <a:blip r:embed="rId3">
            <a:alphaModFix/>
          </a:blip>
          <a:srcRect t="0" b="0" r="0" l="0"/>
          <a:stretch/>
        </p:blipFill>
        <p:spPr>
          <a:xfrm>
            <a:off y="2278900" x="2374050"/>
            <a:ext cy="977400" cx="1547700"/>
          </a:xfrm>
          <a:prstGeom prst="rect">
            <a:avLst/>
          </a:prstGeom>
          <a:noFill/>
          <a:ln>
            <a:noFill/>
          </a:ln>
        </p:spPr>
      </p:pic>
      <p:pic>
        <p:nvPicPr>
          <p:cNvPr id="119" name="Shape 119"/>
          <p:cNvPicPr preferRelativeResize="0"/>
          <p:nvPr/>
        </p:nvPicPr>
        <p:blipFill rotWithShape="1">
          <a:blip r:embed="rId3">
            <a:alphaModFix/>
          </a:blip>
          <a:srcRect t="0" b="0" r="0" l="0"/>
          <a:stretch/>
        </p:blipFill>
        <p:spPr>
          <a:xfrm>
            <a:off y="1301500" x="2374050"/>
            <a:ext cy="977400" cx="1547700"/>
          </a:xfrm>
          <a:prstGeom prst="rect">
            <a:avLst/>
          </a:prstGeom>
          <a:noFill/>
          <a:ln>
            <a:noFill/>
          </a:ln>
        </p:spPr>
      </p:pic>
      <p:pic>
        <p:nvPicPr>
          <p:cNvPr id="120" name="Shape 120"/>
          <p:cNvPicPr preferRelativeResize="0"/>
          <p:nvPr/>
        </p:nvPicPr>
        <p:blipFill rotWithShape="1">
          <a:blip r:embed="rId3">
            <a:alphaModFix/>
          </a:blip>
          <a:srcRect t="0" b="0" r="0" l="0"/>
          <a:stretch/>
        </p:blipFill>
        <p:spPr>
          <a:xfrm>
            <a:off y="1288300" x="3294175"/>
            <a:ext cy="977400" cx="1547700"/>
          </a:xfrm>
          <a:prstGeom prst="rect">
            <a:avLst/>
          </a:prstGeom>
          <a:noFill/>
          <a:ln>
            <a:noFill/>
          </a:ln>
        </p:spPr>
      </p:pic>
      <p:pic>
        <p:nvPicPr>
          <p:cNvPr id="121" name="Shape 121"/>
          <p:cNvPicPr preferRelativeResize="0"/>
          <p:nvPr/>
        </p:nvPicPr>
        <p:blipFill rotWithShape="1">
          <a:blip r:embed="rId3">
            <a:alphaModFix/>
          </a:blip>
          <a:srcRect t="0" b="0" r="0" l="0"/>
          <a:stretch/>
        </p:blipFill>
        <p:spPr>
          <a:xfrm>
            <a:off y="2278900" x="3294175"/>
            <a:ext cy="977400" cx="1547700"/>
          </a:xfrm>
          <a:prstGeom prst="rect">
            <a:avLst/>
          </a:prstGeom>
          <a:noFill/>
          <a:ln>
            <a:noFill/>
          </a:ln>
        </p:spPr>
      </p:pic>
      <p:pic>
        <p:nvPicPr>
          <p:cNvPr id="122" name="Shape 122"/>
          <p:cNvPicPr preferRelativeResize="0"/>
          <p:nvPr/>
        </p:nvPicPr>
        <p:blipFill rotWithShape="1">
          <a:blip r:embed="rId3">
            <a:alphaModFix/>
          </a:blip>
          <a:srcRect t="0" b="0" r="0" l="0"/>
          <a:stretch/>
        </p:blipFill>
        <p:spPr>
          <a:xfrm>
            <a:off y="3750125" x="2374050"/>
            <a:ext cy="977400" cx="1547700"/>
          </a:xfrm>
          <a:prstGeom prst="rect">
            <a:avLst/>
          </a:prstGeom>
          <a:noFill/>
          <a:ln>
            <a:noFill/>
          </a:ln>
        </p:spPr>
      </p:pic>
      <p:pic>
        <p:nvPicPr>
          <p:cNvPr id="123" name="Shape 123"/>
          <p:cNvPicPr preferRelativeResize="0"/>
          <p:nvPr/>
        </p:nvPicPr>
        <p:blipFill rotWithShape="1">
          <a:blip r:embed="rId3">
            <a:alphaModFix/>
          </a:blip>
          <a:srcRect t="0" b="0" r="0" l="0"/>
          <a:stretch/>
        </p:blipFill>
        <p:spPr>
          <a:xfrm>
            <a:off y="2772725" x="2374050"/>
            <a:ext cy="977400" cx="1547700"/>
          </a:xfrm>
          <a:prstGeom prst="rect">
            <a:avLst/>
          </a:prstGeom>
          <a:noFill/>
          <a:ln>
            <a:noFill/>
          </a:ln>
        </p:spPr>
      </p:pic>
      <p:pic>
        <p:nvPicPr>
          <p:cNvPr id="124" name="Shape 124"/>
          <p:cNvPicPr preferRelativeResize="0"/>
          <p:nvPr/>
        </p:nvPicPr>
        <p:blipFill rotWithShape="1">
          <a:blip r:embed="rId3">
            <a:alphaModFix/>
          </a:blip>
          <a:srcRect t="0" b="0" r="0" l="0"/>
          <a:stretch/>
        </p:blipFill>
        <p:spPr>
          <a:xfrm>
            <a:off y="2759525" x="3294175"/>
            <a:ext cy="977400" cx="1547700"/>
          </a:xfrm>
          <a:prstGeom prst="rect">
            <a:avLst/>
          </a:prstGeom>
          <a:noFill/>
          <a:ln>
            <a:noFill/>
          </a:ln>
        </p:spPr>
      </p:pic>
      <p:pic>
        <p:nvPicPr>
          <p:cNvPr id="125" name="Shape 125"/>
          <p:cNvPicPr preferRelativeResize="0"/>
          <p:nvPr/>
        </p:nvPicPr>
        <p:blipFill rotWithShape="1">
          <a:blip r:embed="rId3">
            <a:alphaModFix/>
          </a:blip>
          <a:srcRect t="0" b="0" r="0" l="0"/>
          <a:stretch/>
        </p:blipFill>
        <p:spPr>
          <a:xfrm>
            <a:off y="3750125" x="3294175"/>
            <a:ext cy="977400" cx="1547700"/>
          </a:xfrm>
          <a:prstGeom prst="rect">
            <a:avLst/>
          </a:prstGeom>
          <a:noFill/>
          <a:ln>
            <a:noFill/>
          </a:ln>
        </p:spPr>
      </p:pic>
      <p:pic>
        <p:nvPicPr>
          <p:cNvPr id="126" name="Shape 126"/>
          <p:cNvPicPr preferRelativeResize="0"/>
          <p:nvPr/>
        </p:nvPicPr>
        <p:blipFill rotWithShape="1">
          <a:blip r:embed="rId3">
            <a:alphaModFix/>
          </a:blip>
          <a:srcRect t="0" b="0" r="0" l="0"/>
          <a:stretch/>
        </p:blipFill>
        <p:spPr>
          <a:xfrm>
            <a:off y="1288300" x="4841875"/>
            <a:ext cy="977400" cx="1547700"/>
          </a:xfrm>
          <a:prstGeom prst="rect">
            <a:avLst/>
          </a:prstGeom>
          <a:noFill/>
          <a:ln>
            <a:noFill/>
          </a:ln>
        </p:spPr>
      </p:pic>
      <p:pic>
        <p:nvPicPr>
          <p:cNvPr id="127" name="Shape 127"/>
          <p:cNvPicPr preferRelativeResize="0"/>
          <p:nvPr/>
        </p:nvPicPr>
        <p:blipFill rotWithShape="1">
          <a:blip r:embed="rId3">
            <a:alphaModFix/>
          </a:blip>
          <a:srcRect t="0" b="0" r="0" l="0"/>
          <a:stretch/>
        </p:blipFill>
        <p:spPr>
          <a:xfrm>
            <a:off y="2278900" x="4841875"/>
            <a:ext cy="977400" cx="1547700"/>
          </a:xfrm>
          <a:prstGeom prst="rect">
            <a:avLst/>
          </a:prstGeom>
          <a:noFill/>
          <a:ln>
            <a:noFill/>
          </a:ln>
        </p:spPr>
      </p:pic>
      <p:pic>
        <p:nvPicPr>
          <p:cNvPr id="128" name="Shape 128"/>
          <p:cNvPicPr preferRelativeResize="0"/>
          <p:nvPr/>
        </p:nvPicPr>
        <p:blipFill rotWithShape="1">
          <a:blip r:embed="rId3">
            <a:alphaModFix/>
          </a:blip>
          <a:srcRect t="0" b="0" r="0" l="0"/>
          <a:stretch/>
        </p:blipFill>
        <p:spPr>
          <a:xfrm>
            <a:off y="2759525" x="4841875"/>
            <a:ext cy="977400" cx="1547700"/>
          </a:xfrm>
          <a:prstGeom prst="rect">
            <a:avLst/>
          </a:prstGeom>
          <a:noFill/>
          <a:ln>
            <a:noFill/>
          </a:ln>
        </p:spPr>
      </p:pic>
      <p:pic>
        <p:nvPicPr>
          <p:cNvPr id="129" name="Shape 129"/>
          <p:cNvPicPr preferRelativeResize="0"/>
          <p:nvPr/>
        </p:nvPicPr>
        <p:blipFill rotWithShape="1">
          <a:blip r:embed="rId3">
            <a:alphaModFix/>
          </a:blip>
          <a:srcRect t="0" b="0" r="0" l="0"/>
          <a:stretch/>
        </p:blipFill>
        <p:spPr>
          <a:xfrm>
            <a:off y="3750125" x="4841875"/>
            <a:ext cy="977400" cx="15477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Operating System === Datacenter</a:t>
            </a:r>
          </a:p>
        </p:txBody>
      </p:sp>
      <p:pic>
        <p:nvPicPr>
          <p:cNvPr id="135" name="Shape 135"/>
          <p:cNvPicPr preferRelativeResize="0"/>
          <p:nvPr/>
        </p:nvPicPr>
        <p:blipFill rotWithShape="1">
          <a:blip r:embed="rId3">
            <a:alphaModFix/>
          </a:blip>
          <a:srcRect t="0" b="0" r="0" l="0"/>
          <a:stretch/>
        </p:blipFill>
        <p:spPr>
          <a:xfrm>
            <a:off y="1616150" x="1299375"/>
            <a:ext cy="1355999" cx="2124899"/>
          </a:xfrm>
          <a:prstGeom prst="rect">
            <a:avLst/>
          </a:prstGeom>
          <a:noFill/>
          <a:ln>
            <a:noFill/>
          </a:ln>
        </p:spPr>
      </p:pic>
      <p:pic>
        <p:nvPicPr>
          <p:cNvPr id="136" name="Shape 136"/>
          <p:cNvPicPr preferRelativeResize="0"/>
          <p:nvPr/>
        </p:nvPicPr>
        <p:blipFill rotWithShape="1">
          <a:blip r:embed="rId3">
            <a:alphaModFix/>
          </a:blip>
          <a:srcRect t="0" b="0" r="0" l="0"/>
          <a:stretch/>
        </p:blipFill>
        <p:spPr>
          <a:xfrm>
            <a:off y="1616150" x="3487725"/>
            <a:ext cy="1355999" cx="2124899"/>
          </a:xfrm>
          <a:prstGeom prst="rect">
            <a:avLst/>
          </a:prstGeom>
          <a:noFill/>
          <a:ln>
            <a:noFill/>
          </a:ln>
        </p:spPr>
      </p:pic>
      <p:pic>
        <p:nvPicPr>
          <p:cNvPr id="137" name="Shape 137"/>
          <p:cNvPicPr preferRelativeResize="0"/>
          <p:nvPr/>
        </p:nvPicPr>
        <p:blipFill rotWithShape="1">
          <a:blip r:embed="rId3">
            <a:alphaModFix/>
          </a:blip>
          <a:srcRect t="0" b="0" r="0" l="0"/>
          <a:stretch/>
        </p:blipFill>
        <p:spPr>
          <a:xfrm>
            <a:off y="1616150" x="5676075"/>
            <a:ext cy="1355999" cx="2124899"/>
          </a:xfrm>
          <a:prstGeom prst="rect">
            <a:avLst/>
          </a:prstGeom>
          <a:noFill/>
          <a:ln>
            <a:noFill/>
          </a:ln>
        </p:spPr>
      </p:pic>
      <p:pic>
        <p:nvPicPr>
          <p:cNvPr id="138" name="Shape 138"/>
          <p:cNvPicPr preferRelativeResize="0"/>
          <p:nvPr/>
        </p:nvPicPr>
        <p:blipFill rotWithShape="1">
          <a:blip r:embed="rId3">
            <a:alphaModFix/>
          </a:blip>
          <a:srcRect t="0" b="0" r="0" l="0"/>
          <a:stretch/>
        </p:blipFill>
        <p:spPr>
          <a:xfrm>
            <a:off y="2972150" x="1327450"/>
            <a:ext cy="1355999" cx="2124899"/>
          </a:xfrm>
          <a:prstGeom prst="rect">
            <a:avLst/>
          </a:prstGeom>
          <a:noFill/>
          <a:ln>
            <a:noFill/>
          </a:ln>
        </p:spPr>
      </p:pic>
      <p:pic>
        <p:nvPicPr>
          <p:cNvPr id="139" name="Shape 139"/>
          <p:cNvPicPr preferRelativeResize="0"/>
          <p:nvPr/>
        </p:nvPicPr>
        <p:blipFill rotWithShape="1">
          <a:blip r:embed="rId3">
            <a:alphaModFix/>
          </a:blip>
          <a:srcRect t="0" b="0" r="0" l="0"/>
          <a:stretch/>
        </p:blipFill>
        <p:spPr>
          <a:xfrm>
            <a:off y="2972150" x="3515800"/>
            <a:ext cy="1355999" cx="2124899"/>
          </a:xfrm>
          <a:prstGeom prst="rect">
            <a:avLst/>
          </a:prstGeom>
          <a:noFill/>
          <a:ln>
            <a:noFill/>
          </a:ln>
        </p:spPr>
      </p:pic>
      <p:pic>
        <p:nvPicPr>
          <p:cNvPr id="140" name="Shape 140"/>
          <p:cNvPicPr preferRelativeResize="0"/>
          <p:nvPr/>
        </p:nvPicPr>
        <p:blipFill rotWithShape="1">
          <a:blip r:embed="rId3">
            <a:alphaModFix/>
          </a:blip>
          <a:srcRect t="0" b="0" r="0" l="0"/>
          <a:stretch/>
        </p:blipFill>
        <p:spPr>
          <a:xfrm>
            <a:off y="2972150" x="5704150"/>
            <a:ext cy="1355999" cx="21248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Mesos =&gt; data center “kernel”</a:t>
            </a:r>
          </a:p>
        </p:txBody>
      </p:sp>
      <p:sp>
        <p:nvSpPr>
          <p:cNvPr id="146" name="Shape 14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147" name="Shape 147"/>
          <p:cNvPicPr preferRelativeResize="0"/>
          <p:nvPr/>
        </p:nvPicPr>
        <p:blipFill rotWithShape="1">
          <a:blip r:embed="rId3">
            <a:alphaModFix/>
          </a:blip>
          <a:srcRect t="0" b="0" r="0" l="0"/>
          <a:stretch/>
        </p:blipFill>
        <p:spPr>
          <a:xfrm>
            <a:off y="1938775" x="2770350"/>
            <a:ext cy="2105099" cx="30575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Apache Mesos</a:t>
            </a:r>
          </a:p>
        </p:txBody>
      </p:sp>
      <p:sp>
        <p:nvSpPr>
          <p:cNvPr id="153" name="Shape 15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Scalability to 10,000s of nodes</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Fault-tolerant replicated master and slaves using ZooKeeper</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Support for Docker containers</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Native isolation between tasks with Linux Containers</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Multi-resource scheduling (memory, CPU, disk, and ports)</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Java, Python and C++ APIs for developing new parallel applications</a:t>
            </a:r>
          </a:p>
          <a:p>
            <a:pPr rtl="0" lvl="0" indent="-330200" marL="457200">
              <a:lnSpc>
                <a:spcPct val="136363"/>
              </a:lnSpc>
              <a:spcBef>
                <a:spcPts val="0"/>
              </a:spcBef>
              <a:spcAft>
                <a:spcPts val="800"/>
              </a:spcAft>
              <a:buClr>
                <a:srgbClr val="333333"/>
              </a:buClr>
              <a:buSzPct val="100000"/>
              <a:buFont typeface="Arial"/>
              <a:buChar char="●"/>
            </a:pPr>
            <a:r>
              <a:rPr sz="1600" lang="en">
                <a:solidFill>
                  <a:srgbClr val="333333"/>
                </a:solidFill>
              </a:rPr>
              <a:t>Web UI for viewing cluster state</a:t>
            </a:r>
          </a:p>
          <a:p>
            <a:pPr rtl="0" lvl="0">
              <a:spcBef>
                <a:spcPts val="0"/>
              </a:spcBef>
              <a:buNone/>
            </a:pPr>
            <a:r>
              <a:t/>
            </a:r>
            <a:endParaRPr sz="16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Font typeface="Arial"/>
              <a:buNone/>
            </a:pPr>
            <a:r>
              <a:t/>
            </a:r>
            <a:endParaRPr strike="noStrike" u="none" b="1" cap="none" baseline="0" sz="3600" i="0">
              <a:solidFill>
                <a:schemeClr val="dk1"/>
              </a:solidFill>
              <a:latin typeface="Arial"/>
              <a:ea typeface="Arial"/>
              <a:cs typeface="Arial"/>
              <a:sym typeface="Arial"/>
            </a:endParaRPr>
          </a:p>
        </p:txBody>
      </p:sp>
      <p:sp>
        <p:nvSpPr>
          <p:cNvPr id="159" name="Shape 159"/>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160" name="Shape 160"/>
          <p:cNvPicPr preferRelativeResize="0"/>
          <p:nvPr/>
        </p:nvPicPr>
        <p:blipFill rotWithShape="1">
          <a:blip r:embed="rId3">
            <a:alphaModFix/>
          </a:blip>
          <a:srcRect t="0" b="0" r="0" l="0"/>
          <a:stretch/>
        </p:blipFill>
        <p:spPr>
          <a:xfrm>
            <a:off y="78750" x="655450"/>
            <a:ext cy="4985999" cx="74037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Font typeface="Arial"/>
              <a:buNone/>
            </a:pPr>
            <a:r>
              <a:t/>
            </a:r>
            <a:endParaRPr strike="noStrike" u="none" b="1" cap="none" baseline="0" sz="3600" i="0">
              <a:solidFill>
                <a:schemeClr val="dk1"/>
              </a:solidFill>
              <a:latin typeface="Arial"/>
              <a:ea typeface="Arial"/>
              <a:cs typeface="Arial"/>
              <a:sym typeface="Arial"/>
            </a:endParaRPr>
          </a:p>
        </p:txBody>
      </p:sp>
      <p:sp>
        <p:nvSpPr>
          <p:cNvPr id="166" name="Shape 16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167" name="Shape 167"/>
          <p:cNvPicPr preferRelativeResize="0"/>
          <p:nvPr/>
        </p:nvPicPr>
        <p:blipFill rotWithShape="1">
          <a:blip r:embed="rId3">
            <a:alphaModFix/>
          </a:blip>
          <a:srcRect t="0" b="0" r="0" l="0"/>
          <a:stretch/>
        </p:blipFill>
        <p:spPr>
          <a:xfrm>
            <a:off y="152400" x="914400"/>
            <a:ext cy="4945799" cx="71675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Resources &amp; Attributes</a:t>
            </a:r>
          </a:p>
        </p:txBody>
      </p:sp>
      <p:sp>
        <p:nvSpPr>
          <p:cNvPr id="173" name="Shape 17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190500">
              <a:spcBef>
                <a:spcPts val="0"/>
              </a:spcBef>
              <a:buNone/>
            </a:pPr>
            <a:r>
              <a:rPr sz="2200" lang="en">
                <a:solidFill>
                  <a:srgbClr val="333333"/>
                </a:solidFill>
              </a:rPr>
              <a:t>The Mesos system has two basic methods to describe the slaves that comprise a cluster. One of these is managed by the Mesos master, the other is simply passed onwards to the frameworks using the cluster.</a:t>
            </a:r>
          </a:p>
          <a:p>
            <a:pPr rtl="0" lvl="0" indent="0" marL="0">
              <a:lnSpc>
                <a:spcPct val="110000"/>
              </a:lnSpc>
              <a:spcBef>
                <a:spcPts val="1500"/>
              </a:spcBef>
              <a:spcAft>
                <a:spcPts val="800"/>
              </a:spcAft>
              <a:buClr>
                <a:schemeClr val="dk1"/>
              </a:buClr>
              <a:buSzPct val="47826"/>
              <a:buFont typeface="Arial"/>
              <a:buNone/>
            </a:pPr>
            <a:r>
              <a:rPr b="1" sz="2300" lang="en">
                <a:solidFill>
                  <a:srgbClr val="333333"/>
                </a:solidFill>
              </a:rPr>
              <a:t>Attributes</a:t>
            </a:r>
          </a:p>
          <a:p>
            <a:pPr rtl="0" lvl="0" indent="0" marL="0">
              <a:lnSpc>
                <a:spcPct val="136363"/>
              </a:lnSpc>
              <a:spcBef>
                <a:spcPts val="0"/>
              </a:spcBef>
              <a:spcAft>
                <a:spcPts val="800"/>
              </a:spcAft>
              <a:buClr>
                <a:schemeClr val="dk1"/>
              </a:buClr>
              <a:buSzPct val="100000"/>
              <a:buFont typeface="Arial"/>
              <a:buNone/>
            </a:pPr>
            <a:r>
              <a:rPr sz="1100" lang="en">
                <a:solidFill>
                  <a:srgbClr val="333333"/>
                </a:solidFill>
              </a:rPr>
              <a:t>The attributes are simply key value string pairs that Mesos passes along when it sends offers to frameworks.</a:t>
            </a:r>
          </a:p>
          <a:p>
            <a:pPr rtl="0" lvl="0" indent="0" marL="0">
              <a:lnSpc>
                <a:spcPct val="142857"/>
              </a:lnSpc>
              <a:spcBef>
                <a:spcPts val="0"/>
              </a:spcBef>
              <a:spcAft>
                <a:spcPts val="800"/>
              </a:spcAft>
              <a:buClr>
                <a:schemeClr val="dk1"/>
              </a:buClr>
              <a:buSzPct val="110000"/>
              <a:buFont typeface="Arial"/>
              <a:buNone/>
            </a:pPr>
            <a:r>
              <a:rPr sz="1000" lang="en">
                <a:solidFill>
                  <a:srgbClr val="333333"/>
                </a:solidFill>
                <a:latin typeface="Consolas"/>
                <a:ea typeface="Consolas"/>
                <a:cs typeface="Consolas"/>
                <a:sym typeface="Consolas"/>
              </a:rPr>
              <a:t>attributes : attribute ( ";" attribute )*</a:t>
            </a:r>
            <a:br>
              <a:rPr sz="1000" lang="en">
                <a:solidFill>
                  <a:srgbClr val="333333"/>
                </a:solidFill>
                <a:latin typeface="Consolas"/>
                <a:ea typeface="Consolas"/>
                <a:cs typeface="Consolas"/>
                <a:sym typeface="Consolas"/>
              </a:rPr>
            </a:br>
            <a:br>
              <a:rPr sz="1000" lang="en">
                <a:solidFill>
                  <a:srgbClr val="333333"/>
                </a:solidFill>
                <a:latin typeface="Consolas"/>
                <a:ea typeface="Consolas"/>
                <a:cs typeface="Consolas"/>
                <a:sym typeface="Consolas"/>
              </a:rPr>
            </a:br>
            <a:r>
              <a:rPr sz="1000" lang="en">
                <a:solidFill>
                  <a:srgbClr val="333333"/>
                </a:solidFill>
                <a:latin typeface="Consolas"/>
                <a:ea typeface="Consolas"/>
                <a:cs typeface="Consolas"/>
                <a:sym typeface="Consolas"/>
              </a:rPr>
              <a:t>attribute : labelString ":" ( labelString | "," )+</a:t>
            </a:r>
            <a:br>
              <a:rPr sz="1000" lang="en">
                <a:solidFill>
                  <a:srgbClr val="333333"/>
                </a:solidFill>
                <a:latin typeface="Consolas"/>
                <a:ea typeface="Consolas"/>
                <a:cs typeface="Consolas"/>
                <a:sym typeface="Consolas"/>
              </a:rPr>
            </a:br>
          </a:p>
          <a:p>
            <a:pPr rtl="0" lvl="0" indent="0" marL="0">
              <a:lnSpc>
                <a:spcPct val="115000"/>
              </a:lnSpc>
              <a:spcBef>
                <a:spcPts val="0"/>
              </a:spcBef>
              <a:buClr>
                <a:schemeClr val="dk1"/>
              </a:buClr>
              <a:buFont typeface="Arial"/>
              <a:buNone/>
            </a:pPr>
            <a:r>
              <a:t/>
            </a:r>
            <a:endParaRPr sz="1000">
              <a:solidFill>
                <a:srgbClr val="333333"/>
              </a:solidFill>
              <a:latin typeface="Consolas"/>
              <a:ea typeface="Consolas"/>
              <a:cs typeface="Consolas"/>
              <a:sym typeface="Consolas"/>
            </a:endParaRPr>
          </a:p>
          <a:p>
            <a:pPr rtl="0" lvl="0" indent="0" marL="190500">
              <a:spcBef>
                <a:spcPts val="0"/>
              </a:spcBef>
              <a:buNone/>
            </a:pPr>
            <a:r>
              <a:t/>
            </a:r>
            <a:endParaRPr sz="2200">
              <a:solidFill>
                <a:srgbClr val="333333"/>
              </a:solidFill>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Resources</a:t>
            </a:r>
          </a:p>
        </p:txBody>
      </p:sp>
      <p:sp>
        <p:nvSpPr>
          <p:cNvPr id="179" name="Shape 17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36363"/>
              </a:lnSpc>
              <a:spcBef>
                <a:spcPts val="0"/>
              </a:spcBef>
              <a:spcAft>
                <a:spcPts val="800"/>
              </a:spcAft>
              <a:buClr>
                <a:schemeClr val="dk1"/>
              </a:buClr>
              <a:buSzPct val="91666"/>
              <a:buFont typeface="Arial"/>
              <a:buNone/>
            </a:pPr>
            <a:r>
              <a:rPr sz="1200" lang="en">
                <a:solidFill>
                  <a:srgbClr val="333333"/>
                </a:solidFill>
              </a:rPr>
              <a:t>The Mesos system can manage 3 different </a:t>
            </a:r>
            <a:r>
              <a:rPr sz="1200" lang="en" i="1">
                <a:solidFill>
                  <a:srgbClr val="333333"/>
                </a:solidFill>
              </a:rPr>
              <a:t>types</a:t>
            </a:r>
            <a:r>
              <a:rPr sz="1200" lang="en">
                <a:solidFill>
                  <a:srgbClr val="333333"/>
                </a:solidFill>
              </a:rPr>
              <a:t> of resources: scalars, ranges, and sets. These are used to represent the different resources that a Mesos slave has to offer. For example, a scalar resource type could be used to represent the amount of memory on a slave. Each resource is identified by a key string.</a:t>
            </a:r>
          </a:p>
          <a:p>
            <a:pPr rtl="0" lvl="0" indent="0" marL="0">
              <a:lnSpc>
                <a:spcPct val="142857"/>
              </a:lnSpc>
              <a:spcBef>
                <a:spcPts val="0"/>
              </a:spcBef>
              <a:spcAft>
                <a:spcPts val="800"/>
              </a:spcAft>
              <a:buClr>
                <a:schemeClr val="dk1"/>
              </a:buClr>
              <a:buSzPct val="91666"/>
              <a:buFont typeface="Arial"/>
              <a:buNone/>
            </a:pPr>
            <a:r>
              <a:rPr sz="1200" lang="en">
                <a:solidFill>
                  <a:srgbClr val="333333"/>
                </a:solidFill>
                <a:latin typeface="Consolas"/>
                <a:ea typeface="Consolas"/>
                <a:cs typeface="Consolas"/>
                <a:sym typeface="Consolas"/>
              </a:rPr>
              <a:t>resources : resource ( ";" resource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resource : key ":" ( scalar | range | set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key : labelString ( "(" resourceRole ")"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scalar : floatValue</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range : "[" rangeValue ( "," rangeValue )*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rangeValue : scalar "-" scalar</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set : "{" labelString ( "," labelString )*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resourceRole : labelString |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labelString : [a-zA-Z0-9_/.-]</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floatValue : ( intValue ( "." intValue )? ) | ...</a:t>
            </a:r>
            <a:br>
              <a:rPr sz="1200" lang="en">
                <a:solidFill>
                  <a:srgbClr val="333333"/>
                </a:solidFill>
                <a:latin typeface="Consolas"/>
                <a:ea typeface="Consolas"/>
                <a:cs typeface="Consolas"/>
                <a:sym typeface="Consolas"/>
              </a:rPr>
            </a:br>
            <a:r>
              <a:rPr sz="1200" lang="en">
                <a:solidFill>
                  <a:srgbClr val="333333"/>
                </a:solidFill>
                <a:latin typeface="Consolas"/>
                <a:ea typeface="Consolas"/>
                <a:cs typeface="Consolas"/>
                <a:sym typeface="Consolas"/>
              </a:rPr>
              <a:t>intValue : [0-9]+</a:t>
            </a:r>
          </a:p>
          <a:p>
            <a:pPr rtl="0" lvl="0">
              <a:spcBef>
                <a:spcPts val="0"/>
              </a:spcBef>
              <a:buNone/>
            </a:pPr>
            <a:r>
              <a:t/>
            </a:r>
            <a:endParaRPr sz="12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sp>
        <p:nvSpPr>
          <p:cNvPr id="184" name="Shape 18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lnSpc>
                <a:spcPct val="110000"/>
              </a:lnSpc>
              <a:spcBef>
                <a:spcPts val="1500"/>
              </a:spcBef>
              <a:spcAft>
                <a:spcPts val="800"/>
              </a:spcAft>
              <a:buClr>
                <a:schemeClr val="dk1"/>
              </a:buClr>
              <a:buSzPct val="47826"/>
              <a:buFont typeface="Arial"/>
              <a:buNone/>
            </a:pPr>
            <a:r>
              <a:rPr b="1" sz="2300" lang="en">
                <a:solidFill>
                  <a:srgbClr val="333333"/>
                </a:solidFill>
              </a:rPr>
              <a:t>Predefined Uses &amp; Conventions</a:t>
            </a:r>
          </a:p>
          <a:p>
            <a:pPr rtl="0" lvl="0">
              <a:spcBef>
                <a:spcPts val="0"/>
              </a:spcBef>
              <a:buNone/>
            </a:pPr>
            <a:r>
              <a:t/>
            </a:r>
            <a:endParaRPr/>
          </a:p>
        </p:txBody>
      </p:sp>
      <p:sp>
        <p:nvSpPr>
          <p:cNvPr id="185" name="Shape 18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36363"/>
              </a:lnSpc>
              <a:spcBef>
                <a:spcPts val="0"/>
              </a:spcBef>
              <a:spcAft>
                <a:spcPts val="800"/>
              </a:spcAft>
              <a:buClr>
                <a:schemeClr val="dk1"/>
              </a:buClr>
              <a:buSzPct val="100000"/>
              <a:buFont typeface="Arial"/>
              <a:buNone/>
            </a:pPr>
            <a:r>
              <a:rPr sz="1100" lang="en">
                <a:solidFill>
                  <a:srgbClr val="333333"/>
                </a:solidFill>
              </a:rPr>
              <a:t>The Mesos master has a few resources that it pre-defines in how it handles them. At the current time, this list consist of:</a:t>
            </a:r>
          </a:p>
          <a:p>
            <a:pPr rtl="0" lvl="0" indent="-298450" marL="457200">
              <a:lnSpc>
                <a:spcPct val="136363"/>
              </a:lnSpc>
              <a:spcBef>
                <a:spcPts val="0"/>
              </a:spcBef>
              <a:spcAft>
                <a:spcPts val="800"/>
              </a:spcAft>
              <a:buClr>
                <a:srgbClr val="333333"/>
              </a:buClr>
              <a:buSzPct val="110000"/>
              <a:buFont typeface="Arial"/>
              <a:buChar char="●"/>
            </a:pPr>
            <a:r>
              <a:rPr sz="1000" lang="en">
                <a:solidFill>
                  <a:srgbClr val="C7254E"/>
                </a:solidFill>
                <a:latin typeface="Consolas"/>
                <a:ea typeface="Consolas"/>
                <a:cs typeface="Consolas"/>
                <a:sym typeface="Consolas"/>
              </a:rPr>
              <a:t>cpu</a:t>
            </a:r>
          </a:p>
          <a:p>
            <a:pPr rtl="0" lvl="0" indent="-298450" marL="457200">
              <a:lnSpc>
                <a:spcPct val="136363"/>
              </a:lnSpc>
              <a:spcBef>
                <a:spcPts val="0"/>
              </a:spcBef>
              <a:spcAft>
                <a:spcPts val="800"/>
              </a:spcAft>
              <a:buClr>
                <a:srgbClr val="333333"/>
              </a:buClr>
              <a:buSzPct val="110000"/>
              <a:buFont typeface="Arial"/>
              <a:buChar char="●"/>
            </a:pPr>
            <a:r>
              <a:rPr sz="1000" lang="en">
                <a:solidFill>
                  <a:srgbClr val="C7254E"/>
                </a:solidFill>
                <a:latin typeface="Consolas"/>
                <a:ea typeface="Consolas"/>
                <a:cs typeface="Consolas"/>
                <a:sym typeface="Consolas"/>
              </a:rPr>
              <a:t>mem</a:t>
            </a:r>
          </a:p>
          <a:p>
            <a:pPr rtl="0" lvl="0" indent="-298450" marL="457200">
              <a:lnSpc>
                <a:spcPct val="136363"/>
              </a:lnSpc>
              <a:spcBef>
                <a:spcPts val="0"/>
              </a:spcBef>
              <a:spcAft>
                <a:spcPts val="800"/>
              </a:spcAft>
              <a:buClr>
                <a:srgbClr val="333333"/>
              </a:buClr>
              <a:buSzPct val="110000"/>
              <a:buFont typeface="Arial"/>
              <a:buChar char="●"/>
            </a:pPr>
            <a:r>
              <a:rPr sz="1000" lang="en">
                <a:solidFill>
                  <a:srgbClr val="C7254E"/>
                </a:solidFill>
                <a:latin typeface="Consolas"/>
                <a:ea typeface="Consolas"/>
                <a:cs typeface="Consolas"/>
                <a:sym typeface="Consolas"/>
              </a:rPr>
              <a:t>disk</a:t>
            </a:r>
          </a:p>
          <a:p>
            <a:pPr rtl="0" lvl="0" indent="-298450" marL="457200">
              <a:lnSpc>
                <a:spcPct val="136363"/>
              </a:lnSpc>
              <a:spcBef>
                <a:spcPts val="0"/>
              </a:spcBef>
              <a:spcAft>
                <a:spcPts val="800"/>
              </a:spcAft>
              <a:buClr>
                <a:srgbClr val="333333"/>
              </a:buClr>
              <a:buSzPct val="110000"/>
              <a:buFont typeface="Arial"/>
              <a:buChar char="●"/>
            </a:pPr>
            <a:r>
              <a:rPr sz="1000" lang="en">
                <a:solidFill>
                  <a:srgbClr val="C7254E"/>
                </a:solidFill>
                <a:latin typeface="Consolas"/>
                <a:ea typeface="Consolas"/>
                <a:cs typeface="Consolas"/>
                <a:sym typeface="Consolas"/>
              </a:rPr>
              <a:t>ports</a:t>
            </a:r>
          </a:p>
          <a:p>
            <a:pPr rtl="0" lvl="0" indent="0" marL="0">
              <a:lnSpc>
                <a:spcPct val="136363"/>
              </a:lnSpc>
              <a:spcBef>
                <a:spcPts val="0"/>
              </a:spcBef>
              <a:spcAft>
                <a:spcPts val="800"/>
              </a:spcAft>
              <a:buClr>
                <a:schemeClr val="dk1"/>
              </a:buClr>
              <a:buSzPct val="100000"/>
              <a:buFont typeface="Arial"/>
              <a:buNone/>
            </a:pPr>
            <a:r>
              <a:rPr sz="1100" lang="en">
                <a:solidFill>
                  <a:srgbClr val="333333"/>
                </a:solidFill>
              </a:rPr>
              <a:t>In particular, a slave without </a:t>
            </a:r>
            <a:r>
              <a:rPr sz="1000" lang="en">
                <a:solidFill>
                  <a:srgbClr val="C7254E"/>
                </a:solidFill>
                <a:latin typeface="Consolas"/>
                <a:ea typeface="Consolas"/>
                <a:cs typeface="Consolas"/>
                <a:sym typeface="Consolas"/>
              </a:rPr>
              <a:t>cpu</a:t>
            </a:r>
            <a:r>
              <a:rPr sz="1100" lang="en">
                <a:solidFill>
                  <a:srgbClr val="333333"/>
                </a:solidFill>
              </a:rPr>
              <a:t> and </a:t>
            </a:r>
            <a:r>
              <a:rPr sz="1000" lang="en">
                <a:solidFill>
                  <a:srgbClr val="C7254E"/>
                </a:solidFill>
                <a:latin typeface="Consolas"/>
                <a:ea typeface="Consolas"/>
                <a:cs typeface="Consolas"/>
                <a:sym typeface="Consolas"/>
              </a:rPr>
              <a:t>mem</a:t>
            </a:r>
            <a:r>
              <a:rPr sz="1100" lang="en">
                <a:solidFill>
                  <a:srgbClr val="333333"/>
                </a:solidFill>
              </a:rPr>
              <a:t> resources will never have its resources advertised to any frameworks. Also, the Master’s user interface interprets the scalars in</a:t>
            </a:r>
            <a:r>
              <a:rPr sz="1000" lang="en">
                <a:solidFill>
                  <a:srgbClr val="C7254E"/>
                </a:solidFill>
                <a:latin typeface="Consolas"/>
                <a:ea typeface="Consolas"/>
                <a:cs typeface="Consolas"/>
                <a:sym typeface="Consolas"/>
              </a:rPr>
              <a:t>mem</a:t>
            </a:r>
            <a:r>
              <a:rPr sz="1100" lang="en">
                <a:solidFill>
                  <a:srgbClr val="333333"/>
                </a:solidFill>
              </a:rPr>
              <a:t> and </a:t>
            </a:r>
            <a:r>
              <a:rPr sz="1000" lang="en">
                <a:solidFill>
                  <a:srgbClr val="C7254E"/>
                </a:solidFill>
                <a:latin typeface="Consolas"/>
                <a:ea typeface="Consolas"/>
                <a:cs typeface="Consolas"/>
                <a:sym typeface="Consolas"/>
              </a:rPr>
              <a:t>disk</a:t>
            </a:r>
            <a:r>
              <a:rPr sz="1100" lang="en">
                <a:solidFill>
                  <a:srgbClr val="333333"/>
                </a:solidFill>
              </a:rPr>
              <a:t> in terms of </a:t>
            </a:r>
            <a:r>
              <a:rPr sz="1000" lang="en" i="1">
                <a:solidFill>
                  <a:srgbClr val="C7254E"/>
                </a:solidFill>
                <a:latin typeface="Consolas"/>
                <a:ea typeface="Consolas"/>
                <a:cs typeface="Consolas"/>
                <a:sym typeface="Consolas"/>
              </a:rPr>
              <a:t>MB</a:t>
            </a:r>
            <a:r>
              <a:rPr sz="1100" lang="en">
                <a:solidFill>
                  <a:srgbClr val="333333"/>
                </a:solidFill>
              </a:rPr>
              <a:t>. IE: the value </a:t>
            </a:r>
            <a:r>
              <a:rPr sz="1000" lang="en">
                <a:solidFill>
                  <a:srgbClr val="C7254E"/>
                </a:solidFill>
                <a:latin typeface="Consolas"/>
                <a:ea typeface="Consolas"/>
                <a:cs typeface="Consolas"/>
                <a:sym typeface="Consolas"/>
              </a:rPr>
              <a:t>15000</a:t>
            </a:r>
            <a:r>
              <a:rPr sz="1100" lang="en">
                <a:solidFill>
                  <a:srgbClr val="333333"/>
                </a:solidFill>
              </a:rPr>
              <a:t> is displayed as </a:t>
            </a:r>
            <a:r>
              <a:rPr sz="1000" lang="en">
                <a:solidFill>
                  <a:srgbClr val="C7254E"/>
                </a:solidFill>
                <a:latin typeface="Consolas"/>
                <a:ea typeface="Consolas"/>
                <a:cs typeface="Consolas"/>
                <a:sym typeface="Consolas"/>
              </a:rPr>
              <a:t>14.65GB</a:t>
            </a:r>
            <a:r>
              <a:rPr sz="1100" lang="en">
                <a:solidFill>
                  <a:srgbClr val="333333"/>
                </a:solidFill>
              </a:rPr>
              <a:t>.</a:t>
            </a:r>
          </a:p>
          <a:p>
            <a:pPr rtl="0" lvl="0">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Joe Stein</a:t>
            </a:r>
          </a:p>
        </p:txBody>
      </p:sp>
      <p:sp>
        <p:nvSpPr>
          <p:cNvPr id="56" name="Shape 5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317500" marL="457200">
              <a:lnSpc>
                <a:spcPct val="100000"/>
              </a:lnSpc>
              <a:spcBef>
                <a:spcPts val="0"/>
              </a:spcBef>
              <a:spcAft>
                <a:spcPts val="0"/>
              </a:spcAft>
              <a:buClr>
                <a:schemeClr val="dk1"/>
              </a:buClr>
              <a:buSzPct val="166665"/>
              <a:buFont typeface="Arial"/>
              <a:buChar char="•"/>
            </a:pPr>
            <a:r>
              <a:rPr strike="noStrike" u="none" b="0" cap="none" baseline="0" sz="1400" lang="en" i="0">
                <a:solidFill>
                  <a:schemeClr val="dk1"/>
                </a:solidFill>
                <a:latin typeface="Arial"/>
                <a:ea typeface="Arial"/>
                <a:cs typeface="Arial"/>
                <a:sym typeface="Arial"/>
              </a:rPr>
              <a:t>Developer, Architect &amp; Technologist</a:t>
            </a:r>
          </a:p>
          <a:p>
            <a:pPr algn="l" rtl="0" lvl="0" marR="0" indent="-317500" marL="457200">
              <a:lnSpc>
                <a:spcPct val="100000"/>
              </a:lnSpc>
              <a:spcBef>
                <a:spcPts val="600"/>
              </a:spcBef>
              <a:spcAft>
                <a:spcPts val="0"/>
              </a:spcAft>
              <a:buClr>
                <a:schemeClr val="dk1"/>
              </a:buClr>
              <a:buSzPct val="166665"/>
              <a:buFont typeface="Arial"/>
              <a:buChar char="•"/>
            </a:pPr>
            <a:r>
              <a:rPr strike="noStrike" u="none" b="0" cap="none" baseline="0" sz="1400" lang="en" i="0">
                <a:solidFill>
                  <a:schemeClr val="dk1"/>
                </a:solidFill>
                <a:latin typeface="Arial"/>
                <a:ea typeface="Arial"/>
                <a:cs typeface="Arial"/>
                <a:sym typeface="Arial"/>
              </a:rPr>
              <a:t>Founder &amp; Principal Consultant =&gt; Big Data Open Source Security LLC - </a:t>
            </a:r>
            <a:r>
              <a:rPr strike="noStrike" u="sng" b="0" cap="none" baseline="0" sz="1400" lang="en" i="0">
                <a:solidFill>
                  <a:schemeClr val="hlink"/>
                </a:solidFill>
                <a:latin typeface="Arial"/>
                <a:ea typeface="Arial"/>
                <a:cs typeface="Arial"/>
                <a:sym typeface="Arial"/>
                <a:hlinkClick r:id="rId3"/>
              </a:rPr>
              <a:t>http://stealth.ly</a:t>
            </a:r>
          </a:p>
          <a:p>
            <a:pPr algn="l" rtl="0" lvl="0" marR="0" indent="-152400" marL="342900">
              <a:lnSpc>
                <a:spcPct val="100000"/>
              </a:lnSpc>
              <a:spcBef>
                <a:spcPts val="600"/>
              </a:spcBef>
              <a:spcAft>
                <a:spcPts val="0"/>
              </a:spcAft>
              <a:buClr>
                <a:schemeClr val="dk1"/>
              </a:buClr>
              <a:buFont typeface="Arial"/>
              <a:buNone/>
            </a:pPr>
            <a:r>
              <a:t/>
            </a:r>
            <a:endParaRPr strike="noStrike" u="sng" b="0" cap="none" baseline="0" sz="1400" i="0">
              <a:solidFill>
                <a:schemeClr val="hlink"/>
              </a:solidFill>
              <a:latin typeface="Arial"/>
              <a:ea typeface="Arial"/>
              <a:cs typeface="Arial"/>
              <a:sym typeface="Arial"/>
              <a:hlinkClick r:id="rId4"/>
            </a:endParaRPr>
          </a:p>
          <a:p>
            <a:pPr algn="l" rtl="0" lvl="0" marR="0" indent="0" marL="457200">
              <a:lnSpc>
                <a:spcPct val="100000"/>
              </a:lnSpc>
              <a:spcBef>
                <a:spcPts val="600"/>
              </a:spcBef>
              <a:spcAft>
                <a:spcPts val="0"/>
              </a:spcAft>
              <a:buClr>
                <a:schemeClr val="dk1"/>
              </a:buClr>
              <a:buSzPct val="25000"/>
              <a:buFont typeface="Arial"/>
              <a:buNone/>
            </a:pPr>
            <a:r>
              <a:rPr strike="noStrike" u="none" b="0" cap="none" baseline="0" sz="1200" lang="en" i="0">
                <a:solidFill>
                  <a:srgbClr val="333333"/>
                </a:solidFill>
                <a:latin typeface="Arial"/>
                <a:ea typeface="Arial"/>
                <a:cs typeface="Arial"/>
                <a:sym typeface="Arial"/>
              </a:rPr>
              <a:t>Big Data Open Source Security LLC provides professional services and product solutions for the collection, storage, transfer, real-time analytics, batch processing and reporting for complex data streams, data sets and distributed systems. BDOSS is all about the "glue" and helping companies to not only figure out what Big Data Infrastructure Components to use but also how to change their existing (or build new) systems to work with them. </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200" i="0">
              <a:solidFill>
                <a:srgbClr val="333333"/>
              </a:solidFill>
              <a:latin typeface="Arial"/>
              <a:ea typeface="Arial"/>
              <a:cs typeface="Arial"/>
              <a:sym typeface="Arial"/>
            </a:endParaRPr>
          </a:p>
          <a:p>
            <a:pPr algn="l" rtl="0" lvl="0" marR="0" indent="-317500" marL="457200">
              <a:lnSpc>
                <a:spcPct val="100000"/>
              </a:lnSpc>
              <a:spcBef>
                <a:spcPts val="600"/>
              </a:spcBef>
              <a:spcAft>
                <a:spcPts val="0"/>
              </a:spcAft>
              <a:buClr>
                <a:schemeClr val="dk1"/>
              </a:buClr>
              <a:buSzPct val="166665"/>
              <a:buFont typeface="Arial"/>
              <a:buChar char="•"/>
            </a:pPr>
            <a:r>
              <a:rPr strike="noStrike" u="none" b="0" cap="none" baseline="0" sz="1400" lang="en" i="0">
                <a:solidFill>
                  <a:schemeClr val="dk1"/>
                </a:solidFill>
                <a:latin typeface="Arial"/>
                <a:ea typeface="Arial"/>
                <a:cs typeface="Arial"/>
                <a:sym typeface="Arial"/>
              </a:rPr>
              <a:t>Apache Kafka Committer &amp; PMC member</a:t>
            </a:r>
          </a:p>
          <a:p>
            <a:pPr algn="l" rtl="0" lvl="0" marR="0" indent="-317500" marL="457200">
              <a:lnSpc>
                <a:spcPct val="100000"/>
              </a:lnSpc>
              <a:spcBef>
                <a:spcPts val="600"/>
              </a:spcBef>
              <a:spcAft>
                <a:spcPts val="0"/>
              </a:spcAft>
              <a:buClr>
                <a:schemeClr val="dk1"/>
              </a:buClr>
              <a:buSzPct val="166665"/>
              <a:buFont typeface="Arial"/>
              <a:buChar char="•"/>
            </a:pPr>
            <a:r>
              <a:rPr strike="noStrike" u="none" b="0" cap="none" baseline="0" sz="1400" lang="en" i="0">
                <a:solidFill>
                  <a:schemeClr val="dk1"/>
                </a:solidFill>
                <a:latin typeface="Arial"/>
                <a:ea typeface="Arial"/>
                <a:cs typeface="Arial"/>
                <a:sym typeface="Arial"/>
              </a:rPr>
              <a:t>Blog &amp; Podcast - </a:t>
            </a:r>
            <a:r>
              <a:rPr strike="noStrike" u="sng" b="0" cap="none" baseline="0" sz="1400" lang="en" i="0">
                <a:solidFill>
                  <a:schemeClr val="hlink"/>
                </a:solidFill>
                <a:latin typeface="Arial"/>
                <a:ea typeface="Arial"/>
                <a:cs typeface="Arial"/>
                <a:sym typeface="Arial"/>
                <a:hlinkClick r:id="rId5"/>
              </a:rPr>
              <a:t>http://allthingshadoop.com</a:t>
            </a:r>
          </a:p>
          <a:p>
            <a:pPr algn="l" rtl="0" lvl="0" marR="0" indent="-317500" marL="457200">
              <a:lnSpc>
                <a:spcPct val="100000"/>
              </a:lnSpc>
              <a:spcBef>
                <a:spcPts val="600"/>
              </a:spcBef>
              <a:spcAft>
                <a:spcPts val="0"/>
              </a:spcAft>
              <a:buClr>
                <a:schemeClr val="dk1"/>
              </a:buClr>
              <a:buSzPct val="166665"/>
              <a:buFont typeface="Arial"/>
              <a:buChar char="•"/>
            </a:pPr>
            <a:r>
              <a:rPr strike="noStrike" u="none" b="0" cap="none" baseline="0" sz="1400" lang="en" i="0">
                <a:solidFill>
                  <a:schemeClr val="dk1"/>
                </a:solidFill>
                <a:latin typeface="Arial"/>
                <a:ea typeface="Arial"/>
                <a:cs typeface="Arial"/>
                <a:sym typeface="Arial"/>
              </a:rPr>
              <a:t>Twitter </a:t>
            </a:r>
            <a:r>
              <a:rPr strike="noStrike" u="sng" b="0" cap="none" baseline="0" sz="1400" lang="en" i="0">
                <a:solidFill>
                  <a:schemeClr val="hlink"/>
                </a:solidFill>
                <a:latin typeface="Arial"/>
                <a:ea typeface="Arial"/>
                <a:cs typeface="Arial"/>
                <a:sym typeface="Arial"/>
                <a:hlinkClick r:id="rId6"/>
              </a:rPr>
              <a:t>@allthingshadoop</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36363"/>
              </a:lnSpc>
              <a:spcBef>
                <a:spcPts val="0"/>
              </a:spcBef>
              <a:spcAft>
                <a:spcPts val="800"/>
              </a:spcAft>
              <a:buClr>
                <a:schemeClr val="dk1"/>
              </a:buClr>
              <a:buSzPct val="100000"/>
              <a:buFont typeface="Arial"/>
              <a:buNone/>
            </a:pPr>
            <a:r>
              <a:rPr sz="1100" lang="en">
                <a:solidFill>
                  <a:srgbClr val="333333"/>
                </a:solidFill>
              </a:rPr>
              <a:t>Here are some examples for configuring the Mesos slaves.</a:t>
            </a:r>
          </a:p>
          <a:p>
            <a:pPr rtl="0" lvl="0" indent="0" marL="0">
              <a:lnSpc>
                <a:spcPct val="142857"/>
              </a:lnSpc>
              <a:spcBef>
                <a:spcPts val="0"/>
              </a:spcBef>
              <a:spcAft>
                <a:spcPts val="800"/>
              </a:spcAft>
              <a:buClr>
                <a:schemeClr val="dk1"/>
              </a:buClr>
              <a:buSzPct val="110000"/>
              <a:buFont typeface="Arial"/>
              <a:buNone/>
            </a:pPr>
            <a:r>
              <a:rPr sz="1000" lang="en">
                <a:solidFill>
                  <a:srgbClr val="333333"/>
                </a:solidFill>
                <a:latin typeface="Consolas"/>
                <a:ea typeface="Consolas"/>
                <a:cs typeface="Consolas"/>
                <a:sym typeface="Consolas"/>
              </a:rPr>
              <a:t>--resources='cpu:24;mem:24576;disk:409600;ports:[21000-24000];disks:{1,2,3,4,5,6,7,8}'</a:t>
            </a:r>
            <a:br>
              <a:rPr sz="1000" lang="en">
                <a:solidFill>
                  <a:srgbClr val="333333"/>
                </a:solidFill>
                <a:latin typeface="Consolas"/>
                <a:ea typeface="Consolas"/>
                <a:cs typeface="Consolas"/>
                <a:sym typeface="Consolas"/>
              </a:rPr>
            </a:br>
            <a:r>
              <a:rPr sz="1000" lang="en">
                <a:solidFill>
                  <a:srgbClr val="333333"/>
                </a:solidFill>
                <a:latin typeface="Consolas"/>
                <a:ea typeface="Consolas"/>
                <a:cs typeface="Consolas"/>
                <a:sym typeface="Consolas"/>
              </a:rPr>
              <a:t>--attributes='dc:1;floor:2;aisle:6;rack:aa;server:15;os:trusty;jvm:7u68;docker:1.5'</a:t>
            </a:r>
          </a:p>
          <a:p>
            <a:pPr rtl="0" lvl="0" indent="0" marL="0">
              <a:lnSpc>
                <a:spcPct val="136363"/>
              </a:lnSpc>
              <a:spcBef>
                <a:spcPts val="0"/>
              </a:spcBef>
              <a:spcAft>
                <a:spcPts val="800"/>
              </a:spcAft>
              <a:buClr>
                <a:schemeClr val="dk1"/>
              </a:buClr>
              <a:buSzPct val="100000"/>
              <a:buFont typeface="Arial"/>
              <a:buNone/>
            </a:pPr>
            <a:r>
              <a:rPr sz="1100" lang="en">
                <a:solidFill>
                  <a:srgbClr val="333333"/>
                </a:solidFill>
              </a:rPr>
              <a:t>In this case, we have three different types of resources, scalars, a range, and a set. They are called </a:t>
            </a:r>
            <a:r>
              <a:rPr sz="1000" lang="en">
                <a:solidFill>
                  <a:srgbClr val="C7254E"/>
                </a:solidFill>
                <a:latin typeface="Consolas"/>
                <a:ea typeface="Consolas"/>
                <a:cs typeface="Consolas"/>
                <a:sym typeface="Consolas"/>
              </a:rPr>
              <a:t>cpu</a:t>
            </a:r>
            <a:r>
              <a:rPr sz="1100" lang="en">
                <a:solidFill>
                  <a:srgbClr val="333333"/>
                </a:solidFill>
              </a:rPr>
              <a:t>, </a:t>
            </a:r>
            <a:r>
              <a:rPr sz="1000" lang="en">
                <a:solidFill>
                  <a:srgbClr val="C7254E"/>
                </a:solidFill>
                <a:latin typeface="Consolas"/>
                <a:ea typeface="Consolas"/>
                <a:cs typeface="Consolas"/>
                <a:sym typeface="Consolas"/>
              </a:rPr>
              <a:t>mem</a:t>
            </a:r>
            <a:r>
              <a:rPr sz="1100" lang="en">
                <a:solidFill>
                  <a:srgbClr val="333333"/>
                </a:solidFill>
              </a:rPr>
              <a:t>, </a:t>
            </a:r>
            <a:r>
              <a:rPr sz="1000" lang="en">
                <a:solidFill>
                  <a:srgbClr val="C7254E"/>
                </a:solidFill>
                <a:latin typeface="Consolas"/>
                <a:ea typeface="Consolas"/>
                <a:cs typeface="Consolas"/>
                <a:sym typeface="Consolas"/>
              </a:rPr>
              <a:t>disk</a:t>
            </a:r>
            <a:r>
              <a:rPr sz="1100" lang="en">
                <a:solidFill>
                  <a:srgbClr val="333333"/>
                </a:solidFill>
              </a:rPr>
              <a:t>, and the range type is </a:t>
            </a:r>
            <a:r>
              <a:rPr sz="1000" lang="en">
                <a:solidFill>
                  <a:srgbClr val="C7254E"/>
                </a:solidFill>
                <a:latin typeface="Consolas"/>
                <a:ea typeface="Consolas"/>
                <a:cs typeface="Consolas"/>
                <a:sym typeface="Consolas"/>
              </a:rPr>
              <a:t>ports</a:t>
            </a:r>
            <a:r>
              <a:rPr sz="1100" lang="en">
                <a:solidFill>
                  <a:srgbClr val="333333"/>
                </a:solidFill>
              </a:rPr>
              <a:t>.</a:t>
            </a:r>
          </a:p>
          <a:p>
            <a:pPr rtl="0" lvl="0" indent="-298450" marL="457200">
              <a:lnSpc>
                <a:spcPct val="136363"/>
              </a:lnSpc>
              <a:spcBef>
                <a:spcPts val="0"/>
              </a:spcBef>
              <a:spcAft>
                <a:spcPts val="800"/>
              </a:spcAft>
              <a:buClr>
                <a:srgbClr val="333333"/>
              </a:buClr>
              <a:buSzPct val="100000"/>
              <a:buFont typeface="Arial"/>
              <a:buChar char="●"/>
            </a:pPr>
            <a:r>
              <a:rPr sz="1100" lang="en">
                <a:solidFill>
                  <a:srgbClr val="333333"/>
                </a:solidFill>
              </a:rPr>
              <a:t>scalar called </a:t>
            </a:r>
            <a:r>
              <a:rPr sz="1000" lang="en">
                <a:solidFill>
                  <a:srgbClr val="C7254E"/>
                </a:solidFill>
                <a:latin typeface="Consolas"/>
                <a:ea typeface="Consolas"/>
                <a:cs typeface="Consolas"/>
                <a:sym typeface="Consolas"/>
              </a:rPr>
              <a:t>cpu</a:t>
            </a:r>
            <a:r>
              <a:rPr sz="1100" lang="en">
                <a:solidFill>
                  <a:srgbClr val="333333"/>
                </a:solidFill>
              </a:rPr>
              <a:t>, with the value </a:t>
            </a:r>
            <a:r>
              <a:rPr sz="1000" lang="en">
                <a:solidFill>
                  <a:srgbClr val="C7254E"/>
                </a:solidFill>
                <a:latin typeface="Consolas"/>
                <a:ea typeface="Consolas"/>
                <a:cs typeface="Consolas"/>
                <a:sym typeface="Consolas"/>
              </a:rPr>
              <a:t>24</a:t>
            </a:r>
          </a:p>
          <a:p>
            <a:pPr rtl="0" lvl="0" indent="-298450" marL="457200">
              <a:lnSpc>
                <a:spcPct val="136363"/>
              </a:lnSpc>
              <a:spcBef>
                <a:spcPts val="0"/>
              </a:spcBef>
              <a:spcAft>
                <a:spcPts val="800"/>
              </a:spcAft>
              <a:buClr>
                <a:srgbClr val="333333"/>
              </a:buClr>
              <a:buSzPct val="100000"/>
              <a:buFont typeface="Arial"/>
              <a:buChar char="●"/>
            </a:pPr>
            <a:r>
              <a:rPr sz="1100" lang="en">
                <a:solidFill>
                  <a:srgbClr val="333333"/>
                </a:solidFill>
              </a:rPr>
              <a:t>scalar called </a:t>
            </a:r>
            <a:r>
              <a:rPr sz="1000" lang="en">
                <a:solidFill>
                  <a:srgbClr val="C7254E"/>
                </a:solidFill>
                <a:latin typeface="Consolas"/>
                <a:ea typeface="Consolas"/>
                <a:cs typeface="Consolas"/>
                <a:sym typeface="Consolas"/>
              </a:rPr>
              <a:t>mem</a:t>
            </a:r>
            <a:r>
              <a:rPr sz="1100" lang="en">
                <a:solidFill>
                  <a:srgbClr val="333333"/>
                </a:solidFill>
              </a:rPr>
              <a:t>, with the value </a:t>
            </a:r>
            <a:r>
              <a:rPr sz="1000" lang="en">
                <a:solidFill>
                  <a:srgbClr val="C7254E"/>
                </a:solidFill>
                <a:latin typeface="Consolas"/>
                <a:ea typeface="Consolas"/>
                <a:cs typeface="Consolas"/>
                <a:sym typeface="Consolas"/>
              </a:rPr>
              <a:t>24576</a:t>
            </a:r>
          </a:p>
          <a:p>
            <a:pPr rtl="0" lvl="0" indent="-298450" marL="457200">
              <a:lnSpc>
                <a:spcPct val="136363"/>
              </a:lnSpc>
              <a:spcBef>
                <a:spcPts val="0"/>
              </a:spcBef>
              <a:spcAft>
                <a:spcPts val="800"/>
              </a:spcAft>
              <a:buClr>
                <a:srgbClr val="333333"/>
              </a:buClr>
              <a:buSzPct val="100000"/>
              <a:buFont typeface="Arial"/>
              <a:buChar char="●"/>
            </a:pPr>
            <a:r>
              <a:rPr sz="1100" lang="en">
                <a:solidFill>
                  <a:srgbClr val="333333"/>
                </a:solidFill>
              </a:rPr>
              <a:t>scalar called </a:t>
            </a:r>
            <a:r>
              <a:rPr sz="1000" lang="en">
                <a:solidFill>
                  <a:srgbClr val="C7254E"/>
                </a:solidFill>
                <a:latin typeface="Consolas"/>
                <a:ea typeface="Consolas"/>
                <a:cs typeface="Consolas"/>
                <a:sym typeface="Consolas"/>
              </a:rPr>
              <a:t>disk</a:t>
            </a:r>
            <a:r>
              <a:rPr sz="1100" lang="en">
                <a:solidFill>
                  <a:srgbClr val="333333"/>
                </a:solidFill>
              </a:rPr>
              <a:t>, with the value </a:t>
            </a:r>
            <a:r>
              <a:rPr sz="1000" lang="en">
                <a:solidFill>
                  <a:srgbClr val="C7254E"/>
                </a:solidFill>
                <a:latin typeface="Consolas"/>
                <a:ea typeface="Consolas"/>
                <a:cs typeface="Consolas"/>
                <a:sym typeface="Consolas"/>
              </a:rPr>
              <a:t>409600</a:t>
            </a:r>
          </a:p>
          <a:p>
            <a:pPr rtl="0" lvl="0" indent="-298450" marL="457200">
              <a:lnSpc>
                <a:spcPct val="136363"/>
              </a:lnSpc>
              <a:spcBef>
                <a:spcPts val="0"/>
              </a:spcBef>
              <a:spcAft>
                <a:spcPts val="800"/>
              </a:spcAft>
              <a:buClr>
                <a:srgbClr val="333333"/>
              </a:buClr>
              <a:buSzPct val="100000"/>
              <a:buFont typeface="Arial"/>
              <a:buChar char="●"/>
            </a:pPr>
            <a:r>
              <a:rPr sz="1100" lang="en">
                <a:solidFill>
                  <a:srgbClr val="333333"/>
                </a:solidFill>
              </a:rPr>
              <a:t>range called </a:t>
            </a:r>
            <a:r>
              <a:rPr sz="1000" lang="en">
                <a:solidFill>
                  <a:srgbClr val="C7254E"/>
                </a:solidFill>
                <a:latin typeface="Consolas"/>
                <a:ea typeface="Consolas"/>
                <a:cs typeface="Consolas"/>
                <a:sym typeface="Consolas"/>
              </a:rPr>
              <a:t>ports</a:t>
            </a:r>
            <a:r>
              <a:rPr sz="1100" lang="en">
                <a:solidFill>
                  <a:srgbClr val="333333"/>
                </a:solidFill>
              </a:rPr>
              <a:t>, with values </a:t>
            </a:r>
            <a:r>
              <a:rPr sz="1000" lang="en">
                <a:solidFill>
                  <a:srgbClr val="C7254E"/>
                </a:solidFill>
                <a:latin typeface="Consolas"/>
                <a:ea typeface="Consolas"/>
                <a:cs typeface="Consolas"/>
                <a:sym typeface="Consolas"/>
              </a:rPr>
              <a:t>21000</a:t>
            </a:r>
            <a:r>
              <a:rPr sz="1100" lang="en">
                <a:solidFill>
                  <a:srgbClr val="333333"/>
                </a:solidFill>
              </a:rPr>
              <a:t> through </a:t>
            </a:r>
            <a:r>
              <a:rPr sz="1000" lang="en">
                <a:solidFill>
                  <a:srgbClr val="C7254E"/>
                </a:solidFill>
                <a:latin typeface="Consolas"/>
                <a:ea typeface="Consolas"/>
                <a:cs typeface="Consolas"/>
                <a:sym typeface="Consolas"/>
              </a:rPr>
              <a:t>24000</a:t>
            </a:r>
            <a:r>
              <a:rPr sz="1100" lang="en">
                <a:solidFill>
                  <a:srgbClr val="333333"/>
                </a:solidFill>
              </a:rPr>
              <a:t> (inclusive)</a:t>
            </a:r>
          </a:p>
          <a:p>
            <a:pPr rtl="0" lvl="0" indent="-298450" marL="457200">
              <a:lnSpc>
                <a:spcPct val="136363"/>
              </a:lnSpc>
              <a:spcBef>
                <a:spcPts val="0"/>
              </a:spcBef>
              <a:spcAft>
                <a:spcPts val="800"/>
              </a:spcAft>
              <a:buClr>
                <a:srgbClr val="333333"/>
              </a:buClr>
              <a:buSzPct val="100000"/>
              <a:buFont typeface="Arial"/>
              <a:buChar char="●"/>
            </a:pPr>
            <a:r>
              <a:rPr sz="1100" lang="en">
                <a:solidFill>
                  <a:srgbClr val="333333"/>
                </a:solidFill>
              </a:rPr>
              <a:t>set called </a:t>
            </a:r>
            <a:r>
              <a:rPr sz="1000" lang="en">
                <a:solidFill>
                  <a:srgbClr val="C7254E"/>
                </a:solidFill>
                <a:latin typeface="Consolas"/>
                <a:ea typeface="Consolas"/>
                <a:cs typeface="Consolas"/>
                <a:sym typeface="Consolas"/>
              </a:rPr>
              <a:t>disks</a:t>
            </a:r>
            <a:r>
              <a:rPr sz="1100" lang="en">
                <a:solidFill>
                  <a:srgbClr val="333333"/>
                </a:solidFill>
              </a:rPr>
              <a:t>, with the values </a:t>
            </a:r>
            <a:r>
              <a:rPr sz="1000" lang="en">
                <a:solidFill>
                  <a:srgbClr val="C7254E"/>
                </a:solidFill>
                <a:latin typeface="Consolas"/>
                <a:ea typeface="Consolas"/>
                <a:cs typeface="Consolas"/>
                <a:sym typeface="Consolas"/>
              </a:rPr>
              <a:t>1</a:t>
            </a:r>
            <a:r>
              <a:rPr sz="1100" lang="en">
                <a:solidFill>
                  <a:srgbClr val="333333"/>
                </a:solidFill>
              </a:rPr>
              <a:t>, </a:t>
            </a:r>
            <a:r>
              <a:rPr sz="1000" lang="en">
                <a:solidFill>
                  <a:srgbClr val="C7254E"/>
                </a:solidFill>
                <a:latin typeface="Consolas"/>
                <a:ea typeface="Consolas"/>
                <a:cs typeface="Consolas"/>
                <a:sym typeface="Consolas"/>
              </a:rPr>
              <a:t>2</a:t>
            </a:r>
            <a:r>
              <a:rPr sz="1100" lang="en">
                <a:solidFill>
                  <a:srgbClr val="333333"/>
                </a:solidFill>
              </a:rPr>
              <a:t>, etc which we can concatenate later /mnt/disk/{diskNum} and each task can own a disk</a:t>
            </a:r>
          </a:p>
          <a:p>
            <a:pPr rtl="0" lvl="0">
              <a:spcBef>
                <a:spcPts val="0"/>
              </a:spcBef>
              <a:buNone/>
            </a:pPr>
            <a:r>
              <a:t/>
            </a:r>
            <a:endParaRPr/>
          </a:p>
        </p:txBody>
      </p:sp>
      <p:sp>
        <p:nvSpPr>
          <p:cNvPr id="191" name="Shape 19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2300" lang="en">
                <a:solidFill>
                  <a:srgbClr val="333333"/>
                </a:solidFill>
              </a:rPr>
              <a:t>Examples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y="0" x="0"/>
          <a:ext cy="0" cx="0"/>
          <a:chOff y="0" x="0"/>
          <a:chExt cy="0" cx="0"/>
        </a:xfrm>
      </p:grpSpPr>
      <p:sp>
        <p:nvSpPr>
          <p:cNvPr id="196" name="Shape 19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Roles</a:t>
            </a:r>
          </a:p>
        </p:txBody>
      </p:sp>
      <p:sp>
        <p:nvSpPr>
          <p:cNvPr id="197" name="Shape 19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190500">
              <a:spcBef>
                <a:spcPts val="0"/>
              </a:spcBef>
              <a:buNone/>
            </a:pPr>
            <a:r>
              <a:rPr sz="1200" lang="en">
                <a:solidFill>
                  <a:srgbClr val="242629"/>
                </a:solidFill>
              </a:rPr>
              <a:t>Total consumable resources per slave, in the form 'name(role):value;name(role):value...'. This value can be set to limit resources per role, or to overstate the number of resources that are available to the slave. </a:t>
            </a:r>
          </a:p>
          <a:p>
            <a:pPr rtl="0" lvl="0" indent="0" marL="190500">
              <a:spcBef>
                <a:spcPts val="0"/>
              </a:spcBef>
              <a:buClr>
                <a:schemeClr val="dk1"/>
              </a:buClr>
              <a:buSzPct val="100000"/>
              <a:buFont typeface="Arial"/>
              <a:buNone/>
            </a:pPr>
            <a:r>
              <a:rPr sz="1100" lang="en">
                <a:solidFill>
                  <a:srgbClr val="242629"/>
                </a:solidFill>
                <a:latin typeface="Consolas"/>
                <a:ea typeface="Consolas"/>
                <a:cs typeface="Consolas"/>
                <a:sym typeface="Consolas"/>
              </a:rPr>
              <a:t>--resources="cpus(*):8; mem(*):15360; disk(*):710534; ports(*):[31000-32000]"</a:t>
            </a:r>
          </a:p>
          <a:p>
            <a:pPr rtl="0" lvl="0">
              <a:spcBef>
                <a:spcPts val="0"/>
              </a:spcBef>
              <a:buClr>
                <a:schemeClr val="dk1"/>
              </a:buClr>
              <a:buSzPct val="100000"/>
              <a:buFont typeface="Arial"/>
              <a:buNone/>
            </a:pPr>
            <a:r>
              <a:rPr sz="1100" lang="en">
                <a:solidFill>
                  <a:srgbClr val="242629"/>
                </a:solidFill>
                <a:latin typeface="Consolas"/>
                <a:ea typeface="Consolas"/>
                <a:cs typeface="Consolas"/>
                <a:sym typeface="Consolas"/>
              </a:rPr>
              <a:t>--resources="cpus(prod):8; cpus(stage):2 mem(*):15360; disk(*):710534; ports(*):[31000-32000]"</a:t>
            </a:r>
          </a:p>
          <a:p>
            <a:pPr rtl="0" lvl="0">
              <a:spcBef>
                <a:spcPts val="0"/>
              </a:spcBef>
              <a:buNone/>
            </a:pPr>
            <a:r>
              <a:rPr sz="1200" lang="en">
                <a:solidFill>
                  <a:srgbClr val="242629"/>
                </a:solidFill>
              </a:rPr>
              <a:t>All * roles will be detected, so you can specify only the resources that are not all roles (*). </a:t>
            </a:r>
            <a:r>
              <a:rPr sz="1100" lang="en">
                <a:solidFill>
                  <a:srgbClr val="242629"/>
                </a:solidFill>
                <a:latin typeface="Consolas"/>
                <a:ea typeface="Consolas"/>
                <a:cs typeface="Consolas"/>
                <a:sym typeface="Consolas"/>
              </a:rPr>
              <a:t>--resources="cpus(prod):8; cpus(stage)"</a:t>
            </a:r>
          </a:p>
          <a:p>
            <a:pPr rtl="0" lvl="0">
              <a:spcBef>
                <a:spcPts val="0"/>
              </a:spcBef>
              <a:buNone/>
            </a:pPr>
            <a:r>
              <a:t/>
            </a:r>
            <a:endParaRPr sz="1100">
              <a:solidFill>
                <a:srgbClr val="242629"/>
              </a:solidFill>
              <a:latin typeface="Consolas"/>
              <a:ea typeface="Consolas"/>
              <a:cs typeface="Consolas"/>
              <a:sym typeface="Consolas"/>
            </a:endParaRPr>
          </a:p>
          <a:p>
            <a:pPr rtl="0" lvl="0" indent="0" marL="190500">
              <a:spcBef>
                <a:spcPts val="0"/>
              </a:spcBef>
              <a:buNone/>
            </a:pPr>
            <a:r>
              <a:rPr sz="1100" lang="en">
                <a:solidFill>
                  <a:srgbClr val="242629"/>
                </a:solidFill>
                <a:latin typeface="Consolas"/>
                <a:ea typeface="Consolas"/>
                <a:cs typeface="Consolas"/>
                <a:sym typeface="Consolas"/>
              </a:rPr>
              <a:t>Frameworks bind a specific roles or any. A default roll (instead of *) can also be configured.</a:t>
            </a:r>
          </a:p>
          <a:p>
            <a:pPr rtl="0" lvl="0" indent="0" marL="190500">
              <a:spcBef>
                <a:spcPts val="0"/>
              </a:spcBef>
              <a:buNone/>
            </a:pPr>
            <a:r>
              <a:t/>
            </a:r>
            <a:endParaRPr sz="1100">
              <a:solidFill>
                <a:srgbClr val="242629"/>
              </a:solidFill>
              <a:latin typeface="Consolas"/>
              <a:ea typeface="Consolas"/>
              <a:cs typeface="Consolas"/>
              <a:sym typeface="Consolas"/>
            </a:endParaRPr>
          </a:p>
          <a:p>
            <a:pPr rtl="0" lvl="0" indent="0" marL="190500">
              <a:spcBef>
                <a:spcPts val="0"/>
              </a:spcBef>
              <a:buNone/>
            </a:pPr>
            <a:r>
              <a:rPr sz="1100" lang="en">
                <a:solidFill>
                  <a:srgbClr val="242629"/>
                </a:solidFill>
                <a:latin typeface="Consolas"/>
                <a:ea typeface="Consolas"/>
                <a:cs typeface="Consolas"/>
                <a:sym typeface="Consolas"/>
              </a:rPr>
              <a:t>Roles can be used to isolate and segregate frameworks.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y="0" x="0"/>
          <a:ext cy="0" cx="0"/>
          <a:chOff y="0" x="0"/>
          <a:chExt cy="0" cx="0"/>
        </a:xfrm>
      </p:grpSpPr>
      <p:sp>
        <p:nvSpPr>
          <p:cNvPr id="202" name="Shape 202"/>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Marathon</a:t>
            </a:r>
          </a:p>
        </p:txBody>
      </p:sp>
      <p:sp>
        <p:nvSpPr>
          <p:cNvPr id="203" name="Shape 203"/>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sng" b="0" cap="none" baseline="0" sz="1400" lang="en" i="0">
                <a:solidFill>
                  <a:schemeClr val="hlink"/>
                </a:solidFill>
                <a:latin typeface="Arial"/>
                <a:ea typeface="Arial"/>
                <a:cs typeface="Arial"/>
                <a:sym typeface="Arial"/>
                <a:hlinkClick r:id="rId3"/>
              </a:rPr>
              <a:t>https://github.com/mesosphere/marathon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Pr>
              <a:t>Cluster-wide init and control system for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Pr>
              <a:t>services in cgroups or docker based on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400" lang="en" i="0">
                <a:solidFill>
                  <a:schemeClr val="dk1"/>
                </a:solidFill>
                <a:latin typeface="Arial"/>
                <a:ea typeface="Arial"/>
                <a:cs typeface="Arial"/>
                <a:sym typeface="Arial"/>
              </a:rPr>
              <a:t>Apache Mesos</a:t>
            </a:r>
          </a:p>
        </p:txBody>
      </p:sp>
      <p:pic>
        <p:nvPicPr>
          <p:cNvPr id="204" name="Shape 204"/>
          <p:cNvPicPr preferRelativeResize="0"/>
          <p:nvPr/>
        </p:nvPicPr>
        <p:blipFill rotWithShape="1">
          <a:blip r:embed="rId4">
            <a:alphaModFix/>
          </a:blip>
          <a:srcRect t="0" b="0" r="0" l="0"/>
          <a:stretch/>
        </p:blipFill>
        <p:spPr>
          <a:xfrm>
            <a:off y="300037" x="4417085"/>
            <a:ext cy="4543500" cx="40290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y="0" x="0"/>
          <a:ext cy="0" cx="0"/>
          <a:chOff y="0" x="0"/>
          <a:chExt cy="0" cx="0"/>
        </a:xfrm>
      </p:grpSpPr>
      <p:sp>
        <p:nvSpPr>
          <p:cNvPr id="209" name="Shape 20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Constraints</a:t>
            </a:r>
          </a:p>
        </p:txBody>
      </p:sp>
      <p:sp>
        <p:nvSpPr>
          <p:cNvPr id="210" name="Shape 21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Constraints control where apps run to allow optimizing for fault tolerance or locality. Constraints are made up of three parts: a field name, an operator, and an optional parameter. The field can be the slave hostname or any Mesos slave attribute.</a:t>
            </a:r>
          </a:p>
          <a:p>
            <a:pPr rtl="0" lvl="0" indent="0" marL="0">
              <a:lnSpc>
                <a:spcPct val="110000"/>
              </a:lnSpc>
              <a:spcBef>
                <a:spcPts val="1500"/>
              </a:spcBef>
              <a:spcAft>
                <a:spcPts val="800"/>
              </a:spcAft>
              <a:buClr>
                <a:schemeClr val="dk1"/>
              </a:buClr>
              <a:buSzPct val="47826"/>
              <a:buFont typeface="Arial"/>
              <a:buNone/>
            </a:pPr>
            <a:r>
              <a:rPr b="1" sz="2300" lang="en">
                <a:solidFill>
                  <a:srgbClr val="323539"/>
                </a:solidFill>
              </a:rPr>
              <a:t>Fields</a:t>
            </a:r>
          </a:p>
          <a:p>
            <a:pPr rtl="0" lvl="0" indent="0" marL="0">
              <a:lnSpc>
                <a:spcPct val="110000"/>
              </a:lnSpc>
              <a:spcBef>
                <a:spcPts val="1500"/>
              </a:spcBef>
              <a:spcAft>
                <a:spcPts val="800"/>
              </a:spcAft>
              <a:buClr>
                <a:schemeClr val="dk1"/>
              </a:buClr>
              <a:buSzPct val="61111"/>
              <a:buFont typeface="Arial"/>
              <a:buNone/>
            </a:pPr>
            <a:r>
              <a:rPr b="1" sz="1800" lang="en">
                <a:solidFill>
                  <a:srgbClr val="323539"/>
                </a:solidFill>
              </a:rPr>
              <a:t>Hostname field</a:t>
            </a:r>
          </a:p>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hostname</a:t>
            </a:r>
            <a:r>
              <a:rPr sz="1100" lang="en">
                <a:solidFill>
                  <a:srgbClr val="323539"/>
                </a:solidFill>
              </a:rPr>
              <a:t> field matches the slave hostnames, see </a:t>
            </a:r>
            <a:r>
              <a:rPr sz="1000" lang="en">
                <a:solidFill>
                  <a:srgbClr val="C7254E"/>
                </a:solidFill>
                <a:latin typeface="Consolas"/>
                <a:ea typeface="Consolas"/>
                <a:cs typeface="Consolas"/>
                <a:sym typeface="Consolas"/>
              </a:rPr>
              <a:t>UNIQUE operator</a:t>
            </a:r>
            <a:r>
              <a:rPr sz="1100" lang="en">
                <a:solidFill>
                  <a:srgbClr val="323539"/>
                </a:solidFill>
              </a:rPr>
              <a:t> for usage example.</a:t>
            </a:r>
          </a:p>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hostname</a:t>
            </a:r>
            <a:r>
              <a:rPr sz="1100" lang="en">
                <a:solidFill>
                  <a:srgbClr val="323539"/>
                </a:solidFill>
              </a:rPr>
              <a:t> field supports all operators of Marathon.</a:t>
            </a:r>
          </a:p>
          <a:p>
            <a:pPr rtl="0" lvl="0" indent="0" marL="0">
              <a:lnSpc>
                <a:spcPct val="110000"/>
              </a:lnSpc>
              <a:spcBef>
                <a:spcPts val="1500"/>
              </a:spcBef>
              <a:spcAft>
                <a:spcPts val="800"/>
              </a:spcAft>
              <a:buClr>
                <a:schemeClr val="dk1"/>
              </a:buClr>
              <a:buSzPct val="61111"/>
              <a:buFont typeface="Arial"/>
              <a:buNone/>
            </a:pPr>
            <a:r>
              <a:rPr b="1" sz="1800" lang="en">
                <a:solidFill>
                  <a:srgbClr val="323539"/>
                </a:solidFill>
              </a:rPr>
              <a:t>Attribute field</a:t>
            </a: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If the field name is none of the above, it will be treated as a Mesos slave attribute. Mesos slave attribute is a way to tag a slave node, see </a:t>
            </a:r>
            <a:r>
              <a:rPr sz="1000" lang="en">
                <a:solidFill>
                  <a:srgbClr val="C7254E"/>
                </a:solidFill>
                <a:latin typeface="Consolas"/>
                <a:ea typeface="Consolas"/>
                <a:cs typeface="Consolas"/>
                <a:sym typeface="Consolas"/>
              </a:rPr>
              <a:t>mesos-slave --help</a:t>
            </a:r>
            <a:r>
              <a:rPr sz="1100" lang="en">
                <a:solidFill>
                  <a:srgbClr val="323539"/>
                </a:solidFill>
              </a:rPr>
              <a:t> to learn how to set the attributes.</a:t>
            </a:r>
          </a:p>
          <a:p>
            <a:pPr rtl="0" lvl="0">
              <a:spcBef>
                <a:spcPts val="0"/>
              </a:spcBef>
              <a:buNone/>
            </a:pPr>
            <a:r>
              <a:t/>
            </a: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Unique </a:t>
            </a:r>
          </a:p>
        </p:txBody>
      </p:sp>
      <p:sp>
        <p:nvSpPr>
          <p:cNvPr id="216" name="Shape 21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UNIQUE</a:t>
            </a:r>
            <a:r>
              <a:rPr sz="1100" lang="en">
                <a:solidFill>
                  <a:srgbClr val="323539"/>
                </a:solidFill>
              </a:rPr>
              <a:t> tells Marathon to enforce uniqueness of the attribute across all of an app's tasks. For example the following constraint ensures that there is only one app task running on each host:</a:t>
            </a: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the Marathon gem:</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marathon start -i sleep -C </a:t>
            </a:r>
            <a:r>
              <a:rPr sz="1000" lang="en">
                <a:solidFill>
                  <a:srgbClr val="DD1144"/>
                </a:solidFill>
                <a:latin typeface="Consolas"/>
                <a:ea typeface="Consolas"/>
                <a:cs typeface="Consolas"/>
                <a:sym typeface="Consolas"/>
              </a:rPr>
              <a:t>'sleep 60'</a:t>
            </a:r>
            <a:r>
              <a:rPr sz="1000" lang="en">
                <a:solidFill>
                  <a:srgbClr val="333333"/>
                </a:solidFill>
                <a:latin typeface="Consolas"/>
                <a:ea typeface="Consolas"/>
                <a:cs typeface="Consolas"/>
                <a:sym typeface="Consolas"/>
              </a:rPr>
              <a:t> -n </a:t>
            </a:r>
            <a:r>
              <a:rPr sz="1000" lang="en">
                <a:solidFill>
                  <a:srgbClr val="009999"/>
                </a:solidFill>
                <a:latin typeface="Consolas"/>
                <a:ea typeface="Consolas"/>
                <a:cs typeface="Consolas"/>
                <a:sym typeface="Consolas"/>
              </a:rPr>
              <a:t>3</a:t>
            </a:r>
            <a:r>
              <a:rPr sz="1000" lang="en">
                <a:solidFill>
                  <a:srgbClr val="333333"/>
                </a:solidFill>
                <a:latin typeface="Consolas"/>
                <a:ea typeface="Consolas"/>
                <a:cs typeface="Consolas"/>
                <a:sym typeface="Consolas"/>
              </a:rPr>
              <a:t> --constraint hostname:UNIQUE</a:t>
            </a:r>
            <a:br>
              <a:rPr sz="1000" lang="en">
                <a:solidFill>
                  <a:srgbClr val="333333"/>
                </a:solidFill>
                <a:latin typeface="Consolas"/>
                <a:ea typeface="Consolas"/>
                <a:cs typeface="Consolas"/>
                <a:sym typeface="Consolas"/>
              </a:rPr>
            </a:b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curl:</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"sleep-unique",</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[["hostname", "UNIQUE"]]</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br>
              <a:rPr sz="1000" lang="en">
                <a:solidFill>
                  <a:srgbClr val="333333"/>
                </a:solidFill>
                <a:latin typeface="Consolas"/>
                <a:ea typeface="Consolas"/>
                <a:cs typeface="Consolas"/>
                <a:sym typeface="Consolas"/>
              </a:rPr>
            </a:br>
          </a:p>
          <a:p>
            <a:pPr rtl="0" lvl="0" indent="0" marL="0">
              <a:lnSpc>
                <a:spcPct val="162272"/>
              </a:lnSpc>
              <a:spcBef>
                <a:spcPts val="0"/>
              </a:spcBef>
              <a:buClr>
                <a:schemeClr val="dk1"/>
              </a:buClr>
              <a:buFont typeface="Arial"/>
              <a:buNone/>
            </a:pPr>
            <a:r>
              <a:t/>
            </a:r>
            <a:endParaRPr sz="1000">
              <a:solidFill>
                <a:srgbClr val="333333"/>
              </a:solidFill>
              <a:latin typeface="Consolas"/>
              <a:ea typeface="Consolas"/>
              <a:cs typeface="Consolas"/>
              <a:sym typeface="Consolas"/>
            </a:endParaRPr>
          </a:p>
          <a:p>
            <a:pPr rtl="0" lvl="0">
              <a:spcBef>
                <a:spcPts val="0"/>
              </a:spcBef>
              <a:buNone/>
            </a:pPr>
            <a:r>
              <a:t/>
            </a:r>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CLUSTER</a:t>
            </a:r>
            <a:r>
              <a:rPr sz="1100" lang="en">
                <a:solidFill>
                  <a:srgbClr val="323539"/>
                </a:solidFill>
              </a:rPr>
              <a:t> allows you to run all of your app's tasks on slaves that share a certain attribute. </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"sleep-cluster",</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[["rack_id", "CLUSTER", "rack-1"]]</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You can also use this attribute to tie an application to a specific node by using the hostname property:</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"sleep-cluster",</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[["hostname", "CLUSTER", "a.specific.node.com"]]</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p>
          <a:p>
            <a:pPr rtl="0" lvl="0">
              <a:spcBef>
                <a:spcPts val="0"/>
              </a:spcBef>
              <a:buNone/>
            </a:pPr>
            <a:r>
              <a:t/>
            </a:r>
            <a:endParaRPr/>
          </a:p>
        </p:txBody>
      </p:sp>
      <p:sp>
        <p:nvSpPr>
          <p:cNvPr id="222" name="Shape 222"/>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Cluster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Group By</a:t>
            </a:r>
          </a:p>
        </p:txBody>
      </p:sp>
      <p:sp>
        <p:nvSpPr>
          <p:cNvPr id="228" name="Shape 22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GROUP_BY</a:t>
            </a:r>
            <a:r>
              <a:rPr sz="1100" lang="en">
                <a:solidFill>
                  <a:srgbClr val="323539"/>
                </a:solidFill>
              </a:rPr>
              <a:t> can be used to distribute tasks evenly across racks or datacenters for high availability.</a:t>
            </a: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the Marathon gem:</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marathon start -i sleep -C </a:t>
            </a:r>
            <a:r>
              <a:rPr sz="1000" lang="en">
                <a:solidFill>
                  <a:srgbClr val="DD1144"/>
                </a:solidFill>
                <a:latin typeface="Consolas"/>
                <a:ea typeface="Consolas"/>
                <a:cs typeface="Consolas"/>
                <a:sym typeface="Consolas"/>
              </a:rPr>
              <a:t>'sleep 60'</a:t>
            </a:r>
            <a:r>
              <a:rPr sz="1000" lang="en">
                <a:solidFill>
                  <a:srgbClr val="333333"/>
                </a:solidFill>
                <a:latin typeface="Consolas"/>
                <a:ea typeface="Consolas"/>
                <a:cs typeface="Consolas"/>
                <a:sym typeface="Consolas"/>
              </a:rPr>
              <a:t> -n </a:t>
            </a:r>
            <a:r>
              <a:rPr sz="1000" lang="en">
                <a:solidFill>
                  <a:srgbClr val="009999"/>
                </a:solidFill>
                <a:latin typeface="Consolas"/>
                <a:ea typeface="Consolas"/>
                <a:cs typeface="Consolas"/>
                <a:sym typeface="Consolas"/>
              </a:rPr>
              <a:t>3</a:t>
            </a:r>
            <a:r>
              <a:rPr sz="1000" lang="en">
                <a:solidFill>
                  <a:srgbClr val="333333"/>
                </a:solidFill>
                <a:latin typeface="Consolas"/>
                <a:ea typeface="Consolas"/>
                <a:cs typeface="Consolas"/>
                <a:sym typeface="Consolas"/>
              </a:rPr>
              <a:t> --constraint rack_id:GROUP_BY</a:t>
            </a:r>
            <a:br>
              <a:rPr sz="1000" lang="en">
                <a:solidFill>
                  <a:srgbClr val="333333"/>
                </a:solidFill>
                <a:latin typeface="Consolas"/>
                <a:ea typeface="Consolas"/>
                <a:cs typeface="Consolas"/>
                <a:sym typeface="Consolas"/>
              </a:rPr>
            </a:b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curl:</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"sleep-group-by",</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[["rack_id", "GROUP_BY"]]</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br>
              <a:rPr sz="1000" lang="en">
                <a:solidFill>
                  <a:srgbClr val="333333"/>
                </a:solidFill>
                <a:latin typeface="Consolas"/>
                <a:ea typeface="Consolas"/>
                <a:cs typeface="Consolas"/>
                <a:sym typeface="Consolas"/>
              </a:rPr>
            </a:b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Optionally, you can specify a minimum number of groups to try and achieve.</a:t>
            </a:r>
          </a:p>
          <a:p>
            <a:pPr rtl="0"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Like</a:t>
            </a:r>
          </a:p>
        </p:txBody>
      </p:sp>
      <p:sp>
        <p:nvSpPr>
          <p:cNvPr id="234" name="Shape 23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lnSpc>
                <a:spcPct val="162272"/>
              </a:lnSpc>
              <a:spcBef>
                <a:spcPts val="0"/>
              </a:spcBef>
              <a:spcAft>
                <a:spcPts val="800"/>
              </a:spcAft>
              <a:buClr>
                <a:schemeClr val="dk1"/>
              </a:buClr>
              <a:buSzPct val="110000"/>
              <a:buFont typeface="Arial"/>
              <a:buNone/>
            </a:pPr>
            <a:r>
              <a:rPr sz="1000" lang="en">
                <a:solidFill>
                  <a:srgbClr val="C7254E"/>
                </a:solidFill>
                <a:latin typeface="Consolas"/>
                <a:ea typeface="Consolas"/>
                <a:cs typeface="Consolas"/>
                <a:sym typeface="Consolas"/>
              </a:rPr>
              <a:t>LIKE</a:t>
            </a:r>
            <a:r>
              <a:rPr sz="1100" lang="en">
                <a:solidFill>
                  <a:srgbClr val="323539"/>
                </a:solidFill>
              </a:rPr>
              <a:t> accepts a regular expression as parameter, and allows you to run your tasks only on the slaves whose field values match the regular expression.</a:t>
            </a: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the Marathon gem:</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marathon start -i sleep -C </a:t>
            </a:r>
            <a:r>
              <a:rPr sz="1000" lang="en">
                <a:solidFill>
                  <a:srgbClr val="DD1144"/>
                </a:solidFill>
                <a:latin typeface="Consolas"/>
                <a:ea typeface="Consolas"/>
                <a:cs typeface="Consolas"/>
                <a:sym typeface="Consolas"/>
              </a:rPr>
              <a:t>'sleep 60'</a:t>
            </a:r>
            <a:r>
              <a:rPr sz="1000" lang="en">
                <a:solidFill>
                  <a:srgbClr val="333333"/>
                </a:solidFill>
                <a:latin typeface="Consolas"/>
                <a:ea typeface="Consolas"/>
                <a:cs typeface="Consolas"/>
                <a:sym typeface="Consolas"/>
              </a:rPr>
              <a:t> -n </a:t>
            </a:r>
            <a:r>
              <a:rPr sz="1000" lang="en">
                <a:solidFill>
                  <a:srgbClr val="009999"/>
                </a:solidFill>
                <a:latin typeface="Consolas"/>
                <a:ea typeface="Consolas"/>
                <a:cs typeface="Consolas"/>
                <a:sym typeface="Consolas"/>
              </a:rPr>
              <a:t>3</a:t>
            </a:r>
            <a:r>
              <a:rPr sz="1000" lang="en">
                <a:solidFill>
                  <a:srgbClr val="333333"/>
                </a:solidFill>
                <a:latin typeface="Consolas"/>
                <a:ea typeface="Consolas"/>
                <a:cs typeface="Consolas"/>
                <a:sym typeface="Consolas"/>
              </a:rPr>
              <a:t> --constraint rack_id:LIKE:rack-</a:t>
            </a:r>
            <a:r>
              <a:rPr b="1" sz="1000" lang="en">
                <a:solidFill>
                  <a:srgbClr val="333333"/>
                </a:solidFill>
                <a:latin typeface="Consolas"/>
                <a:ea typeface="Consolas"/>
                <a:cs typeface="Consolas"/>
                <a:sym typeface="Consolas"/>
              </a:rPr>
              <a:t>[</a:t>
            </a:r>
            <a:r>
              <a:rPr sz="1000" lang="en">
                <a:solidFill>
                  <a:srgbClr val="333333"/>
                </a:solidFill>
                <a:latin typeface="Consolas"/>
                <a:ea typeface="Consolas"/>
                <a:cs typeface="Consolas"/>
                <a:sym typeface="Consolas"/>
              </a:rPr>
              <a:t>1-3</a:t>
            </a:r>
            <a:r>
              <a:rPr b="1" sz="1000" lang="en">
                <a:solidFill>
                  <a:srgbClr val="333333"/>
                </a:solidFill>
                <a:latin typeface="Consolas"/>
                <a:ea typeface="Consolas"/>
                <a:cs typeface="Consolas"/>
                <a:sym typeface="Consolas"/>
              </a:rPr>
              <a:t>]</a:t>
            </a:r>
            <a:br>
              <a:rPr sz="1000" lang="en">
                <a:solidFill>
                  <a:srgbClr val="333333"/>
                </a:solidFill>
                <a:latin typeface="Consolas"/>
                <a:ea typeface="Consolas"/>
                <a:cs typeface="Consolas"/>
                <a:sym typeface="Consolas"/>
              </a:rPr>
            </a:br>
          </a:p>
          <a:p>
            <a:pPr rtl="0" lvl="0" indent="0" marL="0">
              <a:lnSpc>
                <a:spcPct val="162272"/>
              </a:lnSpc>
              <a:spcBef>
                <a:spcPts val="0"/>
              </a:spcBef>
              <a:spcAft>
                <a:spcPts val="800"/>
              </a:spcAft>
              <a:buClr>
                <a:schemeClr val="dk1"/>
              </a:buClr>
              <a:buSzPct val="100000"/>
              <a:buFont typeface="Arial"/>
              <a:buNone/>
            </a:pPr>
            <a:r>
              <a:rPr sz="1100" lang="en">
                <a:solidFill>
                  <a:srgbClr val="323539"/>
                </a:solidFill>
              </a:rPr>
              <a:t>via curl:</a:t>
            </a:r>
          </a:p>
          <a:p>
            <a:pPr rtl="0" lvl="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"sleep-group-by",</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[["rack_id", "LIKE", "rack-[1-3]"]]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br>
              <a:rPr sz="1000" lang="en">
                <a:solidFill>
                  <a:srgbClr val="333333"/>
                </a:solidFill>
                <a:latin typeface="Consolas"/>
                <a:ea typeface="Consolas"/>
                <a:cs typeface="Consolas"/>
                <a:sym typeface="Consolas"/>
              </a:rPr>
            </a:br>
          </a:p>
          <a:p>
            <a:pPr rtl="0" lvl="0" indent="0" marL="0">
              <a:lnSpc>
                <a:spcPct val="162272"/>
              </a:lnSpc>
              <a:spcBef>
                <a:spcPts val="0"/>
              </a:spcBef>
              <a:buClr>
                <a:schemeClr val="dk1"/>
              </a:buClr>
              <a:buFont typeface="Arial"/>
              <a:buNone/>
            </a:pPr>
            <a:r>
              <a:t/>
            </a:r>
            <a:endParaRPr sz="1000">
              <a:solidFill>
                <a:srgbClr val="333333"/>
              </a:solidFill>
              <a:latin typeface="Consolas"/>
              <a:ea typeface="Consolas"/>
              <a:cs typeface="Consolas"/>
              <a:sym typeface="Consolas"/>
            </a:endParaRPr>
          </a:p>
          <a:p>
            <a:pPr rtl="0" lvl="0">
              <a:spcBef>
                <a:spcPts val="0"/>
              </a:spcBef>
              <a:buNone/>
            </a:pPr>
            <a:r>
              <a:t/>
            </a:r>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Unlike</a:t>
            </a:r>
          </a:p>
        </p:txBody>
      </p:sp>
      <p:sp>
        <p:nvSpPr>
          <p:cNvPr id="240" name="Shape 24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marR="0" indent="0" marL="0">
              <a:lnSpc>
                <a:spcPct val="162272"/>
              </a:lnSpc>
              <a:spcBef>
                <a:spcPts val="0"/>
              </a:spcBef>
              <a:spcAft>
                <a:spcPts val="800"/>
              </a:spcAft>
              <a:buClr>
                <a:schemeClr val="dk1"/>
              </a:buClr>
              <a:buSzPct val="100000"/>
              <a:buFont typeface="Arial"/>
              <a:buNone/>
            </a:pPr>
            <a:r>
              <a:rPr sz="1100" lang="en">
                <a:solidFill>
                  <a:srgbClr val="323539"/>
                </a:solidFill>
              </a:rPr>
              <a:t>Just like </a:t>
            </a:r>
            <a:r>
              <a:rPr sz="1000" lang="en">
                <a:solidFill>
                  <a:srgbClr val="C7254E"/>
                </a:solidFill>
                <a:latin typeface="Consolas"/>
                <a:ea typeface="Consolas"/>
                <a:cs typeface="Consolas"/>
                <a:sym typeface="Consolas"/>
              </a:rPr>
              <a:t>LIKE</a:t>
            </a:r>
            <a:r>
              <a:rPr sz="1100" lang="en">
                <a:solidFill>
                  <a:srgbClr val="323539"/>
                </a:solidFill>
              </a:rPr>
              <a:t> operator, but only run tasks on slaves whose field values don't match the regular expression.</a:t>
            </a:r>
          </a:p>
          <a:p>
            <a:pPr rtl="0" lvl="0" marR="0" indent="0" marL="0">
              <a:lnSpc>
                <a:spcPct val="162272"/>
              </a:lnSpc>
              <a:spcBef>
                <a:spcPts val="0"/>
              </a:spcBef>
              <a:spcAft>
                <a:spcPts val="800"/>
              </a:spcAft>
              <a:buClr>
                <a:schemeClr val="dk1"/>
              </a:buClr>
              <a:buSzPct val="100000"/>
              <a:buFont typeface="Arial"/>
              <a:buNone/>
            </a:pPr>
            <a:r>
              <a:rPr sz="1100" lang="en">
                <a:solidFill>
                  <a:srgbClr val="323539"/>
                </a:solidFill>
              </a:rPr>
              <a:t>via the Marathon gem:</a:t>
            </a:r>
          </a:p>
          <a:p>
            <a:pPr rtl="0" lvl="0" marR="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marathon start -i sleep -C </a:t>
            </a:r>
            <a:r>
              <a:rPr sz="1000" lang="en">
                <a:solidFill>
                  <a:srgbClr val="DD1144"/>
                </a:solidFill>
                <a:latin typeface="Consolas"/>
                <a:ea typeface="Consolas"/>
                <a:cs typeface="Consolas"/>
                <a:sym typeface="Consolas"/>
              </a:rPr>
              <a:t>'sleep 60'</a:t>
            </a:r>
            <a:r>
              <a:rPr sz="1000" lang="en">
                <a:solidFill>
                  <a:srgbClr val="333333"/>
                </a:solidFill>
                <a:latin typeface="Consolas"/>
                <a:ea typeface="Consolas"/>
                <a:cs typeface="Consolas"/>
                <a:sym typeface="Consolas"/>
              </a:rPr>
              <a:t> -n </a:t>
            </a:r>
            <a:r>
              <a:rPr sz="1000" lang="en">
                <a:solidFill>
                  <a:srgbClr val="009999"/>
                </a:solidFill>
                <a:latin typeface="Consolas"/>
                <a:ea typeface="Consolas"/>
                <a:cs typeface="Consolas"/>
                <a:sym typeface="Consolas"/>
              </a:rPr>
              <a:t>3</a:t>
            </a:r>
            <a:r>
              <a:rPr sz="1000" lang="en">
                <a:solidFill>
                  <a:srgbClr val="333333"/>
                </a:solidFill>
                <a:latin typeface="Consolas"/>
                <a:ea typeface="Consolas"/>
                <a:cs typeface="Consolas"/>
                <a:sym typeface="Consolas"/>
              </a:rPr>
              <a:t> --constraint rack_id:UNLIKE:rack-</a:t>
            </a:r>
            <a:r>
              <a:rPr b="1" sz="1000" lang="en">
                <a:solidFill>
                  <a:srgbClr val="333333"/>
                </a:solidFill>
                <a:latin typeface="Consolas"/>
                <a:ea typeface="Consolas"/>
                <a:cs typeface="Consolas"/>
                <a:sym typeface="Consolas"/>
              </a:rPr>
              <a:t>[</a:t>
            </a:r>
            <a:r>
              <a:rPr sz="1000" lang="en">
                <a:solidFill>
                  <a:srgbClr val="333333"/>
                </a:solidFill>
                <a:latin typeface="Consolas"/>
                <a:ea typeface="Consolas"/>
                <a:cs typeface="Consolas"/>
                <a:sym typeface="Consolas"/>
              </a:rPr>
              <a:t>7-9</a:t>
            </a:r>
            <a:r>
              <a:rPr b="1" sz="1000" lang="en">
                <a:solidFill>
                  <a:srgbClr val="333333"/>
                </a:solidFill>
                <a:latin typeface="Consolas"/>
                <a:ea typeface="Consolas"/>
                <a:cs typeface="Consolas"/>
                <a:sym typeface="Consolas"/>
              </a:rPr>
              <a:t>]</a:t>
            </a:r>
            <a:br>
              <a:rPr sz="1000" lang="en">
                <a:solidFill>
                  <a:srgbClr val="333333"/>
                </a:solidFill>
                <a:latin typeface="Consolas"/>
                <a:ea typeface="Consolas"/>
                <a:cs typeface="Consolas"/>
                <a:sym typeface="Consolas"/>
              </a:rPr>
            </a:br>
          </a:p>
          <a:p>
            <a:pPr rtl="0" lvl="0" marR="0" indent="0" marL="0">
              <a:lnSpc>
                <a:spcPct val="162272"/>
              </a:lnSpc>
              <a:spcBef>
                <a:spcPts val="0"/>
              </a:spcBef>
              <a:spcAft>
                <a:spcPts val="800"/>
              </a:spcAft>
              <a:buClr>
                <a:schemeClr val="dk1"/>
              </a:buClr>
              <a:buSzPct val="100000"/>
              <a:buFont typeface="Arial"/>
              <a:buNone/>
            </a:pPr>
            <a:r>
              <a:rPr sz="1100" lang="en">
                <a:solidFill>
                  <a:srgbClr val="323539"/>
                </a:solidFill>
              </a:rPr>
              <a:t>via curl:</a:t>
            </a:r>
          </a:p>
          <a:p>
            <a:pPr rtl="0" lvl="0" marR="0" indent="0" marL="0">
              <a:lnSpc>
                <a:spcPct val="142857"/>
              </a:lnSpc>
              <a:spcBef>
                <a:spcPts val="0"/>
              </a:spcBef>
              <a:spcAft>
                <a:spcPts val="800"/>
              </a:spcAft>
              <a:buClr>
                <a:schemeClr val="dk1"/>
              </a:buClr>
              <a:buSzPct val="110000"/>
              <a:buFont typeface="Arial"/>
              <a:buNone/>
            </a:pPr>
            <a:r>
              <a:rPr sz="1000" lang="en">
                <a:solidFill>
                  <a:srgbClr val="008080"/>
                </a:solidFill>
                <a:latin typeface="Consolas"/>
                <a:ea typeface="Consolas"/>
                <a:cs typeface="Consolas"/>
                <a:sym typeface="Consolas"/>
              </a:rPr>
              <a:t>$ </a:t>
            </a:r>
            <a:r>
              <a:rPr sz="1000" lang="en">
                <a:solidFill>
                  <a:srgbClr val="333333"/>
                </a:solidFill>
                <a:latin typeface="Consolas"/>
                <a:ea typeface="Consolas"/>
                <a:cs typeface="Consolas"/>
                <a:sym typeface="Consolas"/>
              </a:rPr>
              <a:t>curl -X POST -H </a:t>
            </a:r>
            <a:r>
              <a:rPr sz="1000" lang="en">
                <a:solidFill>
                  <a:srgbClr val="DD1144"/>
                </a:solidFill>
                <a:latin typeface="Consolas"/>
                <a:ea typeface="Consolas"/>
                <a:cs typeface="Consolas"/>
                <a:sym typeface="Consolas"/>
              </a:rPr>
              <a:t>"Content-type: application/json"</a:t>
            </a:r>
            <a:r>
              <a:rPr sz="1000" lang="en">
                <a:solidFill>
                  <a:srgbClr val="333333"/>
                </a:solidFill>
                <a:latin typeface="Consolas"/>
                <a:ea typeface="Consolas"/>
                <a:cs typeface="Consolas"/>
                <a:sym typeface="Consolas"/>
              </a:rPr>
              <a:t> localhost:8080/v1/apps/start -d </a:t>
            </a:r>
            <a:r>
              <a:rPr sz="1000" lang="en">
                <a:solidFill>
                  <a:srgbClr val="DD1144"/>
                </a:solidFill>
                <a:latin typeface="Consolas"/>
                <a:ea typeface="Consolas"/>
                <a:cs typeface="Consolas"/>
                <a:sym typeface="Consolas"/>
              </a:rPr>
              <a:t>'{</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"id": "sleep-group-by",</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"cmd": "sleep 60",</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"instances": 3,</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"constraints": [["rack_id", "UNLIKE", "rack-[7-9]"]]</a:t>
            </a:r>
            <a:br>
              <a:rPr sz="1000" lang="en">
                <a:solidFill>
                  <a:srgbClr val="333333"/>
                </a:solidFill>
                <a:latin typeface="Consolas"/>
                <a:ea typeface="Consolas"/>
                <a:cs typeface="Consolas"/>
                <a:sym typeface="Consolas"/>
              </a:rPr>
            </a:br>
            <a:r>
              <a:rPr sz="1000" lang="en">
                <a:solidFill>
                  <a:srgbClr val="DD1144"/>
                </a:solidFill>
                <a:latin typeface="Consolas"/>
                <a:ea typeface="Consolas"/>
                <a:cs typeface="Consolas"/>
                <a:sym typeface="Consolas"/>
              </a:rPr>
              <a:t>  }'</a:t>
            </a:r>
            <a:br>
              <a:rPr sz="1000" lang="en">
                <a:solidFill>
                  <a:srgbClr val="333333"/>
                </a:solidFill>
                <a:latin typeface="Consolas"/>
                <a:ea typeface="Consolas"/>
                <a:cs typeface="Consolas"/>
                <a:sym typeface="Consolas"/>
              </a:rPr>
            </a:br>
          </a:p>
          <a:p>
            <a:pPr rtl="0" lvl="0" marR="0" indent="0" marL="0">
              <a:lnSpc>
                <a:spcPct val="162272"/>
              </a:lnSpc>
              <a:spcBef>
                <a:spcPts val="0"/>
              </a:spcBef>
              <a:buClr>
                <a:schemeClr val="dk1"/>
              </a:buClr>
              <a:buFont typeface="Arial"/>
              <a:buNone/>
            </a:pPr>
            <a:r>
              <a:t/>
            </a:r>
            <a:endParaRPr sz="1000">
              <a:solidFill>
                <a:srgbClr val="333333"/>
              </a:solidFill>
              <a:latin typeface="Consolas"/>
              <a:ea typeface="Consolas"/>
              <a:cs typeface="Consolas"/>
              <a:sym typeface="Consolas"/>
            </a:endParaRPr>
          </a:p>
          <a:p>
            <a:pPr rtl="0" lvl="0">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Running in Marathon</a:t>
            </a:r>
          </a:p>
        </p:txBody>
      </p:sp>
      <p:sp>
        <p:nvSpPr>
          <p:cNvPr id="246" name="Shape 24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0" marL="0">
              <a:spcBef>
                <a:spcPts val="0"/>
              </a:spcBef>
              <a:buNone/>
            </a:pPr>
            <a:r>
              <a:rPr sz="1800" lang="en"/>
              <a:t>TAG=sample</a:t>
            </a:r>
            <a:br>
              <a:rPr sz="1800" lang="en"/>
            </a:br>
            <a:r>
              <a:rPr sz="1800" lang="en"/>
              <a:t>APP=xyz</a:t>
            </a:r>
            <a:br>
              <a:rPr sz="1800" lang="en"/>
            </a:br>
            <a:r>
              <a:rPr sz="1800" lang="en"/>
              <a:t>ID=$TAG-$APP</a:t>
            </a:r>
            <a:br>
              <a:rPr sz="1800" lang="en"/>
            </a:br>
            <a:r>
              <a:rPr sz="1800" lang="en"/>
              <a:t>CMD=”./yourScript "'$HOST'" "'$PORT0'" "'$PORT1'</a:t>
            </a:r>
          </a:p>
          <a:p>
            <a:pPr rtl="0" lvl="0" indent="0" marL="0">
              <a:spcBef>
                <a:spcPts val="0"/>
              </a:spcBef>
              <a:buNone/>
            </a:pPr>
            <a:br>
              <a:rPr sz="1800" lang="en"/>
            </a:br>
            <a:r>
              <a:rPr sz="1800" lang="en"/>
              <a:t>JSON=$(printf '{ "id": "%s", "cmd": "%s", "cpus": %s, "mem": %s, "instances": %s, "uris": ["%s"], "ports": [0,0] , “env”:{ “JAVA_OPTS”,”%s”}' "$ID" “$CMD" "0.1" "256" "1" "</a:t>
            </a:r>
            <a:r>
              <a:rPr u="sng" sz="1800" lang="en">
                <a:solidFill>
                  <a:schemeClr val="hlink"/>
                </a:solidFill>
                <a:hlinkClick r:id="rId3"/>
              </a:rPr>
              <a:t>http://dns/path/yourScriptAndStuff.tgz</a:t>
            </a:r>
            <a:r>
              <a:rPr sz="1800" lang="en"/>
              <a:t>" “-Xmx 128”)</a:t>
            </a:r>
          </a:p>
          <a:p>
            <a:pPr rtl="0" lvl="0">
              <a:spcBef>
                <a:spcPts val="0"/>
              </a:spcBef>
              <a:buNone/>
            </a:pPr>
            <a:r>
              <a:t/>
            </a:r>
            <a:endParaRPr sz="1800"/>
          </a:p>
          <a:p>
            <a:pPr rtl="0" lvl="0" indent="0" marL="0">
              <a:spcBef>
                <a:spcPts val="0"/>
              </a:spcBef>
              <a:buNone/>
            </a:pPr>
            <a:r>
              <a:rPr sz="1800" lang="en"/>
              <a:t>curl -i -X POST -H "Content-Type: application/json" -d "$JSON" http://localhost:8080/v2/apps </a:t>
            </a:r>
          </a:p>
          <a:p>
            <a:pPr rtl="0" lvl="0">
              <a:spcBef>
                <a:spcPts val="0"/>
              </a:spcBef>
              <a:buNone/>
            </a:pPr>
            <a:r>
              <a:t/>
            </a:r>
            <a:endParaRPr sz="1800"/>
          </a:p>
          <a:p>
            <a:pPr rtl="0" lvl="0">
              <a:spcBef>
                <a:spcPts val="0"/>
              </a:spcBef>
              <a:buNone/>
            </a:pPr>
            <a:r>
              <a:t/>
            </a:r>
            <a:endParaRPr sz="18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1" sz="3600" lang="en">
                <a:solidFill>
                  <a:schemeClr val="dk1"/>
                </a:solidFill>
              </a:rPr>
              <a:t>Overview</a:t>
            </a:r>
          </a:p>
        </p:txBody>
      </p:sp>
      <p:sp>
        <p:nvSpPr>
          <p:cNvPr id="62" name="Shape 6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sz="3000" lang="en"/>
              <a:t>Quick intro to Mesos</a:t>
            </a:r>
          </a:p>
          <a:p>
            <a:pPr rtl="0" lvl="0" indent="-419100" marL="457200">
              <a:spcBef>
                <a:spcPts val="0"/>
              </a:spcBef>
              <a:buClr>
                <a:schemeClr val="dk1"/>
              </a:buClr>
              <a:buSzPct val="100000"/>
              <a:buFont typeface="Arial"/>
              <a:buChar char="●"/>
            </a:pPr>
            <a:r>
              <a:rPr sz="3000" lang="en"/>
              <a:t>Marathon </a:t>
            </a:r>
            <a:r>
              <a:rPr sz="3000" lang="en">
                <a:solidFill>
                  <a:schemeClr val="dk1"/>
                </a:solidFill>
              </a:rPr>
              <a:t>Framework</a:t>
            </a:r>
          </a:p>
          <a:p>
            <a:pPr rtl="0" lvl="0" indent="-419100" marL="457200">
              <a:spcBef>
                <a:spcPts val="0"/>
              </a:spcBef>
              <a:buClr>
                <a:schemeClr val="dk1"/>
              </a:buClr>
              <a:buSzPct val="100000"/>
              <a:buFont typeface="Arial"/>
              <a:buChar char="●"/>
            </a:pPr>
            <a:r>
              <a:rPr sz="3000" lang="en"/>
              <a:t>Aurora </a:t>
            </a:r>
            <a:r>
              <a:rPr sz="3000" lang="en">
                <a:solidFill>
                  <a:schemeClr val="dk1"/>
                </a:solidFill>
              </a:rPr>
              <a:t>Framework</a:t>
            </a:r>
          </a:p>
          <a:p>
            <a:pPr lvl="0" indent="-419100" marL="457200">
              <a:spcBef>
                <a:spcPts val="0"/>
              </a:spcBef>
              <a:buClr>
                <a:schemeClr val="dk1"/>
              </a:buClr>
              <a:buSzPct val="100000"/>
              <a:buFont typeface="Arial"/>
              <a:buChar char="●"/>
            </a:pPr>
            <a:r>
              <a:rPr sz="3000" lang="en"/>
              <a:t>Custom Framework</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yourScript</a:t>
            </a:r>
          </a:p>
        </p:txBody>
      </p:sp>
      <p:sp>
        <p:nvSpPr>
          <p:cNvPr id="252" name="Shape 25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lang="en"/>
              <a:t>#</a:t>
            </a:r>
            <a:r>
              <a:rPr lang="en">
                <a:solidFill>
                  <a:schemeClr val="dk1"/>
                </a:solidFill>
              </a:rPr>
              <a:t>think of it as a distributed application launching in the cloud</a:t>
            </a:r>
          </a:p>
          <a:p>
            <a:pPr rtl="0" lvl="0">
              <a:spcBef>
                <a:spcPts val="0"/>
              </a:spcBef>
              <a:buNone/>
            </a:pPr>
            <a:r>
              <a:t/>
            </a:r>
            <a:endParaRPr>
              <a:solidFill>
                <a:schemeClr val="dk1"/>
              </a:solidFill>
            </a:endParaRPr>
          </a:p>
          <a:p>
            <a:pPr rtl="0" lvl="0">
              <a:spcBef>
                <a:spcPts val="0"/>
              </a:spcBef>
              <a:buNone/>
            </a:pPr>
            <a:r>
              <a:rPr lang="en"/>
              <a:t>HOST=$1</a:t>
            </a:r>
          </a:p>
          <a:p>
            <a:pPr rtl="0" lvl="0">
              <a:spcBef>
                <a:spcPts val="0"/>
              </a:spcBef>
              <a:buNone/>
            </a:pPr>
            <a:r>
              <a:rPr lang="en"/>
              <a:t>PORT0=$2</a:t>
            </a:r>
          </a:p>
          <a:p>
            <a:pPr rtl="0" lvl="0">
              <a:spcBef>
                <a:spcPts val="0"/>
              </a:spcBef>
              <a:buNone/>
            </a:pPr>
            <a:r>
              <a:rPr lang="en"/>
              <a:t>PORT1=$3</a:t>
            </a:r>
          </a:p>
          <a:p>
            <a:pPr rtl="0" lvl="0">
              <a:spcBef>
                <a:spcPts val="0"/>
              </a:spcBef>
              <a:buNone/>
            </a:pPr>
            <a:r>
              <a:t/>
            </a:r>
            <a:endParaRPr/>
          </a:p>
          <a:p>
            <a:pPr rtl="0" lvl="0">
              <a:spcBef>
                <a:spcPts val="0"/>
              </a:spcBef>
              <a:buNone/>
            </a:pPr>
            <a:r>
              <a:rPr lang="en"/>
              <a:t>#talk to zookeeper or etcd or mesos dns</a:t>
            </a:r>
          </a:p>
          <a:p>
            <a:pPr rtl="0" lvl="0">
              <a:spcBef>
                <a:spcPts val="0"/>
              </a:spcBef>
              <a:buNone/>
            </a:pPr>
            <a:r>
              <a:t/>
            </a:r>
            <a:endParaRPr/>
          </a:p>
          <a:p>
            <a:pPr rtl="0" lvl="0">
              <a:spcBef>
                <a:spcPts val="0"/>
              </a:spcBef>
              <a:buNone/>
            </a:pPr>
            <a:r>
              <a:rPr lang="en"/>
              <a:t>#call marathon rest api</a:t>
            </a:r>
          </a:p>
          <a:p>
            <a:pPr rtl="0" lvl="0">
              <a:spcBef>
                <a:spcPts val="0"/>
              </a:spcBef>
              <a:buNone/>
            </a:pPr>
            <a:r>
              <a:t/>
            </a:r>
            <a:endParaRPr/>
          </a:p>
          <a:p>
            <a:pPr rtl="0" lvl="0">
              <a:spcBef>
                <a:spcPts val="0"/>
              </a:spcBef>
              <a:buNone/>
            </a:pPr>
            <a:r>
              <a:rPr lang="en"/>
              <a:t>#spawn another process, they are all in your cgroup =8^) woot woot</a:t>
            </a:r>
          </a:p>
          <a:p>
            <a:pPr rtl="0" lvl="0">
              <a:spcBef>
                <a:spcPts val="0"/>
              </a:spcBef>
              <a:buNone/>
            </a:pPr>
            <a:r>
              <a:t/>
            </a:r>
            <a:endParaRPr/>
          </a:p>
          <a:p>
            <a:pPr rtl="0" lvl="0">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y="0" x="0"/>
          <a:ext cy="0" cx="0"/>
          <a:chOff y="0" x="0"/>
          <a:chExt cy="0" cx="0"/>
        </a:xfrm>
      </p:grpSpPr>
      <p:sp>
        <p:nvSpPr>
          <p:cNvPr id="257" name="Shape 25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Persisting Data</a:t>
            </a:r>
          </a:p>
        </p:txBody>
      </p:sp>
      <p:sp>
        <p:nvSpPr>
          <p:cNvPr id="258" name="Shape 25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30200" marL="457200">
              <a:spcBef>
                <a:spcPts val="0"/>
              </a:spcBef>
              <a:buClr>
                <a:schemeClr val="dk1"/>
              </a:buClr>
              <a:buSzPct val="100000"/>
              <a:buFont typeface="Arial"/>
              <a:buChar char="●"/>
            </a:pPr>
            <a:r>
              <a:rPr sz="1600" lang="en"/>
              <a:t>Write data outside the sandbox, the other kids will not mind.</a:t>
            </a:r>
          </a:p>
          <a:p>
            <a:pPr rtl="0" lvl="1" indent="-330200" marL="914400">
              <a:spcBef>
                <a:spcPts val="0"/>
              </a:spcBef>
              <a:buClr>
                <a:schemeClr val="dk1"/>
              </a:buClr>
              <a:buSzPct val="100000"/>
              <a:buFont typeface="Arial"/>
              <a:buChar char="○"/>
            </a:pPr>
            <a:r>
              <a:rPr sz="1600" lang="en"/>
              <a:t>/var/lib/data/&lt;tag&gt;/&lt;app&gt;</a:t>
            </a:r>
          </a:p>
          <a:p>
            <a:pPr rtl="0" lvl="0" indent="-330200" marL="457200">
              <a:spcBef>
                <a:spcPts val="0"/>
              </a:spcBef>
              <a:buClr>
                <a:schemeClr val="dk1"/>
              </a:buClr>
              <a:buSzPct val="100000"/>
              <a:buFont typeface="Arial"/>
              <a:buChar char="●"/>
            </a:pPr>
            <a:r>
              <a:rPr sz="1600" lang="en"/>
              <a:t>Careful about starvation, use the constraints and roles to manage this.</a:t>
            </a:r>
          </a:p>
          <a:p>
            <a:pPr rtl="0" lvl="0" indent="-330200" marL="457200">
              <a:spcBef>
                <a:spcPts val="0"/>
              </a:spcBef>
              <a:buClr>
                <a:schemeClr val="dk1"/>
              </a:buClr>
              <a:buSzPct val="100000"/>
              <a:buFont typeface="Arial"/>
              <a:buChar char="●"/>
            </a:pPr>
            <a:r>
              <a:rPr sz="1600" lang="en"/>
              <a:t>Future improvements </a:t>
            </a:r>
            <a:r>
              <a:rPr u="sng" sz="1600" lang="en">
                <a:solidFill>
                  <a:schemeClr val="hlink"/>
                </a:solidFill>
                <a:hlinkClick r:id="rId3"/>
              </a:rPr>
              <a:t>https://issues.apache.org/jira/browse/MESOS-2018</a:t>
            </a:r>
            <a:r>
              <a:rPr sz="1600" lang="en"/>
              <a:t> This is a feature to provide better support for running stateful services on Mesos such as HDFS (Distributed Filesystem), Cassandra (Distributed Database), or MySQL (Local Database). Current resource reservations (henceforth called "static" reservations) are statically determined by the slave operator at slave start time, and individual frameworks have no authority to reserve resources themselves. Dynamic reservations allow a framework to dynamically/lazily reserve offered resources, such that those resources will only be re-offered to the same framework (or other frameworks with the same role). This is especially useful if the framework's task stored some state on the slave, and needs a guaranteed set of resources reserved so that it can re-launch a task on the same slave to recover that state.</a:t>
            </a:r>
          </a:p>
          <a:p>
            <a:pPr rtl="0" lvl="0" indent="0" marL="0">
              <a:spcBef>
                <a:spcPts val="0"/>
              </a:spcBef>
              <a:buNone/>
            </a:pPr>
            <a:r>
              <a:t/>
            </a:r>
            <a:endParaRPr sz="1600"/>
          </a:p>
          <a:p>
            <a:pPr rtl="0" lvl="0" indent="0" marL="0">
              <a:spcBef>
                <a:spcPts val="0"/>
              </a:spcBef>
              <a:buNone/>
            </a:pPr>
            <a:r>
              <a:t/>
            </a:r>
            <a:endParaRPr sz="160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y="0" x="0"/>
          <a:ext cy="0" cx="0"/>
          <a:chOff y="0" x="0"/>
          <a:chExt cy="0" cx="0"/>
        </a:xfrm>
      </p:grpSpPr>
      <p:sp>
        <p:nvSpPr>
          <p:cNvPr id="263" name="Shape 263"/>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Apache Aurora</a:t>
            </a:r>
          </a:p>
        </p:txBody>
      </p:sp>
      <p:sp>
        <p:nvSpPr>
          <p:cNvPr id="264" name="Shape 26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sng" b="0" cap="none" baseline="0" sz="3000" lang="en" i="0">
                <a:solidFill>
                  <a:schemeClr val="hlink"/>
                </a:solidFill>
                <a:latin typeface="Arial"/>
                <a:ea typeface="Arial"/>
                <a:cs typeface="Arial"/>
                <a:sym typeface="Arial"/>
                <a:hlinkClick r:id="rId3"/>
              </a:rPr>
              <a:t>http://aurora.incubator.apache.org/</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2400" lang="en" i="0">
                <a:solidFill>
                  <a:schemeClr val="dk1"/>
                </a:solidFill>
                <a:latin typeface="Arial"/>
                <a:ea typeface="Arial"/>
                <a:cs typeface="Arial"/>
                <a:sym typeface="Arial"/>
              </a:rPr>
              <a:t>Apache Aurora is a service scheduler that runs on top of Mesos, enabling you to run long-running services that take advantage of Mesos' scalability, fault-tolerance, and resource isolation. Apache Aurora is currently part of the Apache Incubator.</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265" name="Shape 265"/>
          <p:cNvPicPr preferRelativeResize="0"/>
          <p:nvPr/>
        </p:nvPicPr>
        <p:blipFill rotWithShape="1">
          <a:blip r:embed="rId4">
            <a:alphaModFix/>
          </a:blip>
          <a:srcRect t="0" b="0" r="0" l="0"/>
          <a:stretch/>
        </p:blipFill>
        <p:spPr>
          <a:xfrm>
            <a:off y="3973330" x="3508623"/>
            <a:ext cy="952499" cx="304800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y="0" x="0"/>
          <a:ext cy="0" cx="0"/>
          <a:chOff y="0" x="0"/>
          <a:chExt cy="0" cx="0"/>
        </a:xfrm>
      </p:grpSpPr>
      <p:sp>
        <p:nvSpPr>
          <p:cNvPr id="270" name="Shape 27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1" sz="3600" lang="en">
                <a:solidFill>
                  <a:schemeClr val="dk1"/>
                </a:solidFill>
              </a:rPr>
              <a:t>Thermos</a:t>
            </a:r>
          </a:p>
        </p:txBody>
      </p:sp>
      <p:sp>
        <p:nvSpPr>
          <p:cNvPr id="271" name="Shape 271"/>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72" name="Shape 272"/>
          <p:cNvPicPr preferRelativeResize="0"/>
          <p:nvPr/>
        </p:nvPicPr>
        <p:blipFill>
          <a:blip r:embed="rId3">
            <a:alphaModFix/>
          </a:blip>
          <a:stretch>
            <a:fillRect/>
          </a:stretch>
        </p:blipFill>
        <p:spPr>
          <a:xfrm>
            <a:off y="1200150" x="2376800"/>
            <a:ext cy="3725699" cx="3885158"/>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y="0" x="0"/>
          <a:ext cy="0" cx="0"/>
          <a:chOff y="0" x="0"/>
          <a:chExt cy="0" cx="0"/>
        </a:xfrm>
      </p:grpSpPr>
      <p:sp>
        <p:nvSpPr>
          <p:cNvPr id="277" name="Shape 277"/>
          <p:cNvSpPr txBox="1"/>
          <p:nvPr>
            <p:ph type="title"/>
          </p:nvPr>
        </p:nvSpPr>
        <p:spPr>
          <a:xfrm>
            <a:off y="205978" x="457200"/>
            <a:ext cy="857400" cx="8229600"/>
          </a:xfrm>
          <a:prstGeom prst="rect">
            <a:avLst/>
          </a:prstGeom>
        </p:spPr>
        <p:txBody>
          <a:bodyPr bIns="91425" rIns="91425" lIns="91425" tIns="91425" anchor="b" anchorCtr="0">
            <a:noAutofit/>
          </a:bodyPr>
          <a:lstStyle/>
          <a:p>
            <a:pPr lvl="0">
              <a:spcBef>
                <a:spcPts val="0"/>
              </a:spcBef>
              <a:buNone/>
            </a:pPr>
            <a:r>
              <a:rPr b="1" sz="3600" lang="en">
                <a:solidFill>
                  <a:schemeClr val="dk1"/>
                </a:solidFill>
              </a:rPr>
              <a:t>Job Objects</a:t>
            </a:r>
          </a:p>
        </p:txBody>
      </p:sp>
      <p:sp>
        <p:nvSpPr>
          <p:cNvPr id="278" name="Shape 27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79" name="Shape 279"/>
          <p:cNvPicPr preferRelativeResize="0"/>
          <p:nvPr/>
        </p:nvPicPr>
        <p:blipFill>
          <a:blip r:embed="rId3">
            <a:alphaModFix/>
          </a:blip>
          <a:stretch>
            <a:fillRect/>
          </a:stretch>
        </p:blipFill>
        <p:spPr>
          <a:xfrm>
            <a:off y="1200149" x="477150"/>
            <a:ext cy="3582099" cx="81896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
        <p:nvSpPr>
          <p:cNvPr id="284" name="Shape 28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Job Lifecycle</a:t>
            </a:r>
          </a:p>
        </p:txBody>
      </p:sp>
      <p:sp>
        <p:nvSpPr>
          <p:cNvPr id="285" name="Shape 28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86" name="Shape 286"/>
          <p:cNvPicPr preferRelativeResize="0"/>
          <p:nvPr/>
        </p:nvPicPr>
        <p:blipFill>
          <a:blip r:embed="rId3">
            <a:alphaModFix/>
          </a:blip>
          <a:stretch>
            <a:fillRect/>
          </a:stretch>
        </p:blipFill>
        <p:spPr>
          <a:xfrm>
            <a:off y="1172312" x="1192900"/>
            <a:ext cy="3781375" cx="541565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y="0" x="0"/>
          <a:ext cy="0" cx="0"/>
          <a:chOff y="0" x="0"/>
          <a:chExt cy="0" cx="0"/>
        </a:xfrm>
      </p:grpSpPr>
      <p:sp>
        <p:nvSpPr>
          <p:cNvPr id="291" name="Shape 29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sz="1800" lang="en">
                <a:solidFill>
                  <a:srgbClr val="004A63"/>
                </a:solidFill>
              </a:rPr>
              <a:t>hello_world.aurora</a:t>
            </a:r>
          </a:p>
        </p:txBody>
      </p:sp>
      <p:sp>
        <p:nvSpPr>
          <p:cNvPr id="292" name="Shape 292"/>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42857"/>
              </a:lnSpc>
              <a:spcBef>
                <a:spcPts val="0"/>
              </a:spcBef>
              <a:spcAft>
                <a:spcPts val="800"/>
              </a:spcAft>
              <a:buClr>
                <a:schemeClr val="dk1"/>
              </a:buClr>
              <a:buSzPct val="110000"/>
              <a:buFont typeface="Arial"/>
              <a:buNone/>
            </a:pPr>
            <a:r>
              <a:rPr sz="1000" lang="en">
                <a:latin typeface="Consolas"/>
                <a:ea typeface="Consolas"/>
                <a:cs typeface="Consolas"/>
                <a:sym typeface="Consolas"/>
              </a:rPr>
              <a:t>import os</a:t>
            </a:r>
            <a:br>
              <a:rPr sz="1000" lang="en">
                <a:latin typeface="Consolas"/>
                <a:ea typeface="Consolas"/>
                <a:cs typeface="Consolas"/>
                <a:sym typeface="Consolas"/>
              </a:rPr>
            </a:br>
            <a:r>
              <a:rPr sz="1000" lang="en">
                <a:latin typeface="Consolas"/>
                <a:ea typeface="Consolas"/>
                <a:cs typeface="Consolas"/>
                <a:sym typeface="Consolas"/>
              </a:rPr>
              <a:t>hello_world_process = Process(name = 'hello_world', cmdline = 'echo hello world')</a:t>
            </a:r>
            <a:br>
              <a:rPr sz="1000" lang="en">
                <a:latin typeface="Consolas"/>
                <a:ea typeface="Consolas"/>
                <a:cs typeface="Consolas"/>
                <a:sym typeface="Consolas"/>
              </a:rPr>
            </a:br>
            <a:r>
              <a:rPr sz="1000" lang="en">
                <a:latin typeface="Consolas"/>
                <a:ea typeface="Consolas"/>
                <a:cs typeface="Consolas"/>
                <a:sym typeface="Consolas"/>
              </a:rPr>
              <a:t>hello_world_task = Task(</a:t>
            </a:r>
            <a:br>
              <a:rPr sz="1000" lang="en">
                <a:latin typeface="Consolas"/>
                <a:ea typeface="Consolas"/>
                <a:cs typeface="Consolas"/>
                <a:sym typeface="Consolas"/>
              </a:rPr>
            </a:br>
            <a:r>
              <a:rPr sz="1000" lang="en">
                <a:latin typeface="Consolas"/>
                <a:ea typeface="Consolas"/>
                <a:cs typeface="Consolas"/>
                <a:sym typeface="Consolas"/>
              </a:rPr>
              <a:t>  resources = Resources(cpu = 0.1, ram = 16 * MB, disk = 16 * MB),</a:t>
            </a:r>
            <a:br>
              <a:rPr sz="1000" lang="en">
                <a:latin typeface="Consolas"/>
                <a:ea typeface="Consolas"/>
                <a:cs typeface="Consolas"/>
                <a:sym typeface="Consolas"/>
              </a:rPr>
            </a:br>
            <a:r>
              <a:rPr sz="1000" lang="en">
                <a:latin typeface="Consolas"/>
                <a:ea typeface="Consolas"/>
                <a:cs typeface="Consolas"/>
                <a:sym typeface="Consolas"/>
              </a:rPr>
              <a:t>  processes = [hello_world_process])</a:t>
            </a:r>
            <a:br>
              <a:rPr sz="1000" lang="en">
                <a:latin typeface="Consolas"/>
                <a:ea typeface="Consolas"/>
                <a:cs typeface="Consolas"/>
                <a:sym typeface="Consolas"/>
              </a:rPr>
            </a:br>
            <a:r>
              <a:rPr sz="1000" lang="en">
                <a:latin typeface="Consolas"/>
                <a:ea typeface="Consolas"/>
                <a:cs typeface="Consolas"/>
                <a:sym typeface="Consolas"/>
              </a:rPr>
              <a:t>hello_world_job = Job(</a:t>
            </a:r>
            <a:br>
              <a:rPr sz="1000" lang="en">
                <a:latin typeface="Consolas"/>
                <a:ea typeface="Consolas"/>
                <a:cs typeface="Consolas"/>
                <a:sym typeface="Consolas"/>
              </a:rPr>
            </a:br>
            <a:r>
              <a:rPr sz="1000" lang="en">
                <a:latin typeface="Consolas"/>
                <a:ea typeface="Consolas"/>
                <a:cs typeface="Consolas"/>
                <a:sym typeface="Consolas"/>
              </a:rPr>
              <a:t>  cluster = 'cluster1',</a:t>
            </a:r>
            <a:br>
              <a:rPr sz="1000" lang="en">
                <a:latin typeface="Consolas"/>
                <a:ea typeface="Consolas"/>
                <a:cs typeface="Consolas"/>
                <a:sym typeface="Consolas"/>
              </a:rPr>
            </a:br>
            <a:r>
              <a:rPr sz="1000" lang="en">
                <a:latin typeface="Consolas"/>
                <a:ea typeface="Consolas"/>
                <a:cs typeface="Consolas"/>
                <a:sym typeface="Consolas"/>
              </a:rPr>
              <a:t>  role = os.getenv('USER'),</a:t>
            </a:r>
            <a:br>
              <a:rPr sz="1000" lang="en">
                <a:latin typeface="Consolas"/>
                <a:ea typeface="Consolas"/>
                <a:cs typeface="Consolas"/>
                <a:sym typeface="Consolas"/>
              </a:rPr>
            </a:br>
            <a:r>
              <a:rPr sz="1000" lang="en">
                <a:latin typeface="Consolas"/>
                <a:ea typeface="Consolas"/>
                <a:cs typeface="Consolas"/>
                <a:sym typeface="Consolas"/>
              </a:rPr>
              <a:t>  task = hello_world_task)</a:t>
            </a:r>
            <a:br>
              <a:rPr sz="1000" lang="en">
                <a:latin typeface="Consolas"/>
                <a:ea typeface="Consolas"/>
                <a:cs typeface="Consolas"/>
                <a:sym typeface="Consolas"/>
              </a:rPr>
            </a:br>
            <a:r>
              <a:rPr sz="1000" lang="en">
                <a:latin typeface="Consolas"/>
                <a:ea typeface="Consolas"/>
                <a:cs typeface="Consolas"/>
                <a:sym typeface="Consolas"/>
              </a:rPr>
              <a:t>jobs = [hello_world_job]</a:t>
            </a:r>
          </a:p>
          <a:p>
            <a:pPr rtl="0" lvl="0">
              <a:lnSpc>
                <a:spcPct val="136363"/>
              </a:lnSpc>
              <a:spcBef>
                <a:spcPts val="0"/>
              </a:spcBef>
              <a:spcAft>
                <a:spcPts val="800"/>
              </a:spcAft>
              <a:buClr>
                <a:schemeClr val="dk1"/>
              </a:buClr>
              <a:buSzPct val="100000"/>
              <a:buFont typeface="Arial"/>
              <a:buNone/>
            </a:pPr>
            <a:r>
              <a:rPr sz="1100" lang="en">
                <a:solidFill>
                  <a:srgbClr val="333333"/>
                </a:solidFill>
              </a:rPr>
              <a:t>Then issue the following commands to create and kill the job, using your own values for the job key.</a:t>
            </a:r>
          </a:p>
          <a:p>
            <a:pPr rtl="0" lvl="0">
              <a:lnSpc>
                <a:spcPct val="142857"/>
              </a:lnSpc>
              <a:spcBef>
                <a:spcPts val="0"/>
              </a:spcBef>
              <a:spcAft>
                <a:spcPts val="800"/>
              </a:spcAft>
              <a:buNone/>
            </a:pPr>
            <a:r>
              <a:rPr sz="1000" lang="en">
                <a:latin typeface="Consolas"/>
                <a:ea typeface="Consolas"/>
                <a:cs typeface="Consolas"/>
                <a:sym typeface="Consolas"/>
              </a:rPr>
              <a:t>aurora job create cluster1/$USER/test/hello_world hello_world.aurora</a:t>
            </a:r>
          </a:p>
          <a:p>
            <a:pPr rtl="0" lvl="0">
              <a:lnSpc>
                <a:spcPct val="142857"/>
              </a:lnSpc>
              <a:spcBef>
                <a:spcPts val="0"/>
              </a:spcBef>
              <a:spcAft>
                <a:spcPts val="800"/>
              </a:spcAft>
              <a:buClr>
                <a:schemeClr val="dk1"/>
              </a:buClr>
              <a:buSzPct val="110000"/>
              <a:buFont typeface="Arial"/>
              <a:buNone/>
            </a:pPr>
            <a:br>
              <a:rPr sz="1000" lang="en">
                <a:latin typeface="Consolas"/>
                <a:ea typeface="Consolas"/>
                <a:cs typeface="Consolas"/>
                <a:sym typeface="Consolas"/>
              </a:rPr>
            </a:br>
            <a:r>
              <a:rPr sz="1000" lang="en">
                <a:latin typeface="Consolas"/>
                <a:ea typeface="Consolas"/>
                <a:cs typeface="Consolas"/>
                <a:sym typeface="Consolas"/>
              </a:rPr>
              <a:t>aurora job kill cluster1/$USER/test/hello_world</a:t>
            </a:r>
            <a:br>
              <a:rPr sz="1000" lang="en">
                <a:latin typeface="Consolas"/>
                <a:ea typeface="Consolas"/>
                <a:cs typeface="Consolas"/>
                <a:sym typeface="Consolas"/>
              </a:rPr>
            </a:br>
          </a:p>
          <a:p>
            <a:pPr rtl="0" lvl="0">
              <a:lnSpc>
                <a:spcPct val="115000"/>
              </a:lnSpc>
              <a:spcBef>
                <a:spcPts val="0"/>
              </a:spcBef>
              <a:buClr>
                <a:schemeClr val="dk1"/>
              </a:buClr>
              <a:buFont typeface="Arial"/>
              <a:buNone/>
            </a:pPr>
            <a:r>
              <a:t/>
            </a:r>
            <a:endParaRPr sz="1000">
              <a:latin typeface="Consolas"/>
              <a:ea typeface="Consolas"/>
              <a:cs typeface="Consolas"/>
              <a:sym typeface="Consolas"/>
            </a:endParaRPr>
          </a:p>
          <a:p>
            <a:pPr>
              <a:spcBef>
                <a:spcPts val="0"/>
              </a:spcBef>
              <a:buNone/>
            </a:pPr>
            <a:r>
              <a:t/>
            </a: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1200" lang="en"/>
              <a:t>import os</a:t>
            </a:r>
            <a:br>
              <a:rPr sz="1200" lang="en"/>
            </a:br>
            <a:r>
              <a:rPr sz="1200" lang="en"/>
              <a:t>import textwrap</a:t>
            </a:r>
            <a:br>
              <a:rPr sz="1200" lang="en"/>
            </a:br>
            <a:br>
              <a:rPr sz="1200" lang="en"/>
            </a:br>
            <a:r>
              <a:rPr sz="1200" lang="en"/>
              <a:t>class Profile(Struct):</a:t>
            </a:r>
            <a:br>
              <a:rPr sz="1200" lang="en"/>
            </a:br>
            <a:r>
              <a:rPr sz="1200" lang="en"/>
              <a:t>  archive = Default(String, 'https://archive.apache.org/dist')</a:t>
            </a:r>
            <a:br>
              <a:rPr sz="1200" lang="en"/>
            </a:br>
            <a:r>
              <a:rPr sz="1200" lang="en"/>
              <a:t>  gpg_grp = Default(String, 'https://people.apache.org/keys/group')</a:t>
            </a:r>
            <a:br>
              <a:rPr sz="1200" lang="en"/>
            </a:br>
            <a:r>
              <a:rPr sz="1200" lang="en"/>
              <a:t>  svc = Default(String, 'kafka')</a:t>
            </a:r>
            <a:br>
              <a:rPr sz="1200" lang="en"/>
            </a:br>
            <a:r>
              <a:rPr sz="1200" lang="en"/>
              <a:t>  svc_ver = Default(String, '0.8.1.1')</a:t>
            </a:r>
            <a:br>
              <a:rPr sz="1200" lang="en"/>
            </a:br>
            <a:r>
              <a:rPr sz="1200" lang="en"/>
              <a:t>  svc_ver_scala = Default(String, '2.10')</a:t>
            </a:r>
            <a:br>
              <a:rPr sz="1200" lang="en"/>
            </a:br>
            <a:r>
              <a:rPr sz="1200" lang="en"/>
              <a:t>  svc_prop_file = Default(String, 'server.properties')</a:t>
            </a:r>
            <a:br>
              <a:rPr sz="1200" lang="en"/>
            </a:br>
            <a:r>
              <a:rPr sz="1200" lang="en"/>
              <a:t>  jvm_heap = Default(String, '-Xmx1G -Xms1G')</a:t>
            </a:r>
            <a:br>
              <a:rPr sz="1200" lang="en"/>
            </a:br>
            <a:br>
              <a:rPr sz="1200" lang="en"/>
            </a:br>
            <a:r>
              <a:rPr sz="1200" lang="en"/>
              <a:t>common = Process(</a:t>
            </a:r>
            <a:br>
              <a:rPr sz="1200" lang="en"/>
            </a:br>
            <a:r>
              <a:rPr sz="1200" lang="en"/>
              <a:t>  name = 'fetch commons',</a:t>
            </a:r>
            <a:br>
              <a:rPr sz="1200" lang="en"/>
            </a:br>
            <a:r>
              <a:rPr sz="1200" lang="en"/>
              <a:t>  cmdline = textwrap.dedent("""</a:t>
            </a:r>
            <a:br>
              <a:rPr sz="1200" lang="en"/>
            </a:br>
            <a:r>
              <a:rPr sz="1200" lang="en"/>
              <a:t>    hdfs dfs -get /dist/scripts.tgz</a:t>
            </a:r>
            <a:br>
              <a:rPr sz="1200" lang="en"/>
            </a:br>
            <a:r>
              <a:rPr sz="1200" lang="en"/>
              <a:t>    tar xf scripts.tgz</a:t>
            </a:r>
            <a:br>
              <a:rPr sz="1200" lang="en"/>
            </a:br>
            <a:r>
              <a:rPr sz="1200" lang="en"/>
              <a:t>  """)</a:t>
            </a:r>
            <a:br>
              <a:rPr sz="1200" lang="en"/>
            </a:br>
            <a:r>
              <a:rPr sz="1200" lang="en"/>
              <a:t>)</a:t>
            </a:r>
            <a:br>
              <a:rPr sz="1200" lang="en"/>
            </a:br>
            <a:br>
              <a:rPr sz="1200" lang="en"/>
            </a:br>
          </a:p>
        </p:txBody>
      </p:sp>
      <p:sp>
        <p:nvSpPr>
          <p:cNvPr id="298" name="Shape 298"/>
          <p:cNvSpPr txBox="1"/>
          <p:nvPr>
            <p:ph type="title"/>
          </p:nvPr>
        </p:nvSpPr>
        <p:spPr>
          <a:xfrm>
            <a:off y="205978" x="457200"/>
            <a:ext cy="857400" cx="8229600"/>
          </a:xfrm>
          <a:prstGeom prst="rect">
            <a:avLst/>
          </a:prstGeom>
        </p:spPr>
        <p:txBody>
          <a:bodyPr bIns="91425" rIns="91425" lIns="91425" tIns="91425" anchor="b" anchorCtr="0">
            <a:noAutofit/>
          </a:bodyPr>
          <a:lstStyle/>
          <a:p>
            <a:pPr lvl="0">
              <a:spcBef>
                <a:spcPts val="0"/>
              </a:spcBef>
              <a:buNone/>
            </a:pPr>
            <a:r>
              <a:rPr lang="en"/>
              <a:t>Kafka on Aurora</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Kafka on Aurora</a:t>
            </a:r>
          </a:p>
        </p:txBody>
      </p:sp>
      <p:sp>
        <p:nvSpPr>
          <p:cNvPr id="304" name="Shape 30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91666"/>
              <a:buFont typeface="Arial"/>
              <a:buNone/>
            </a:pPr>
            <a:r>
              <a:rPr sz="1200" lang="en"/>
              <a:t>dist = Process(</a:t>
            </a:r>
            <a:br>
              <a:rPr sz="1200" lang="en"/>
            </a:br>
            <a:r>
              <a:rPr sz="1200" lang="en"/>
              <a:t>  name = 'fetch {{profile.svc}} v{{profile.svc_ver_scala}}-{{profile.svc_ver}} distribution',</a:t>
            </a:r>
            <a:br>
              <a:rPr sz="1200" lang="en"/>
            </a:br>
            <a:r>
              <a:rPr sz="1200" lang="en"/>
              <a:t>  cmdline = textwrap.dedent("""</a:t>
            </a:r>
            <a:br>
              <a:rPr sz="1200" lang="en"/>
            </a:br>
            <a:r>
              <a:rPr sz="1200" lang="en"/>
              <a:t>    command -v curl &gt;/dev/null 2&gt;&amp;1 || { echo &gt;&amp;2 "error: 'curl' is not installed. Aborting."; exit 1; }</a:t>
            </a:r>
            <a:br>
              <a:rPr sz="1200" lang="en"/>
            </a:br>
            <a:r>
              <a:rPr sz="1200" lang="en"/>
              <a:t>    eval curl -sSfL '-O {{profile.archive}}/kafka/{{profile.svc_ver}}/kafka_{{profile.svc_ver_scala}}-{{profile.svc_ver}}.tgz'{,.asc,.md5}</a:t>
            </a:r>
            <a:br>
              <a:rPr sz="1200" lang="en"/>
            </a:br>
            <a:r>
              <a:rPr sz="1200" lang="en"/>
              <a:t>    if command -v md5sum &gt;/dev/null; then</a:t>
            </a:r>
            <a:br>
              <a:rPr sz="1200" lang="en"/>
            </a:br>
            <a:r>
              <a:rPr sz="1200" lang="en"/>
              <a:t>      md5sum -c kafka_{{profile.svc_ver_scala}}-{{profile.svc_ver}}.tgz.md5</a:t>
            </a:r>
            <a:br>
              <a:rPr sz="1200" lang="en"/>
            </a:br>
            <a:r>
              <a:rPr sz="1200" lang="en"/>
              <a:t>    else</a:t>
            </a:r>
            <a:br>
              <a:rPr sz="1200" lang="en"/>
            </a:br>
            <a:r>
              <a:rPr sz="1200" lang="en"/>
              <a:t>      echo "warn: 'md5sum' is not installed. Check skipped." &gt;&amp;2</a:t>
            </a:r>
            <a:br>
              <a:rPr sz="1200" lang="en"/>
            </a:br>
            <a:r>
              <a:rPr sz="1200" lang="en"/>
              <a:t>    fi</a:t>
            </a:r>
            <a:br>
              <a:rPr sz="1200" lang="en"/>
            </a:br>
            <a:r>
              <a:rPr sz="1200" lang="en"/>
              <a:t>    if command -v gpg &gt;/dev/null; then</a:t>
            </a:r>
            <a:br>
              <a:rPr sz="1200" lang="en"/>
            </a:br>
            <a:r>
              <a:rPr sz="1200" lang="en"/>
              <a:t>      curl -sSfL {{profile.gpg_grp}}/kafka.asc | gpg --import</a:t>
            </a:r>
            <a:br>
              <a:rPr sz="1200" lang="en"/>
            </a:br>
            <a:r>
              <a:rPr sz="1200" lang="en"/>
              <a:t>      gpg kafka_{{profile.svc_ver_scala}}-{{profile.svc_ver}}.tgz.asc</a:t>
            </a:r>
            <a:br>
              <a:rPr sz="1200" lang="en"/>
            </a:br>
            <a:r>
              <a:rPr sz="1200" lang="en"/>
              <a:t>    else</a:t>
            </a:r>
            <a:br>
              <a:rPr sz="1200" lang="en"/>
            </a:br>
            <a:r>
              <a:rPr sz="1200" lang="en"/>
              <a:t>      echo "warn: 'gpg' is not installed. Signature verification skipped." &gt;&amp;2</a:t>
            </a:r>
            <a:br>
              <a:rPr sz="1200" lang="en"/>
            </a:br>
            <a:r>
              <a:rPr sz="1200" lang="en"/>
              <a:t>    fi</a:t>
            </a:r>
            <a:br>
              <a:rPr sz="1200" lang="en"/>
            </a:br>
            <a:r>
              <a:rPr sz="1200" lang="en"/>
              <a:t>    tar xf kafka_{{profile.svc_ver_scala}}-{{profile.svc_ver}}.tgz</a:t>
            </a:r>
            <a:br>
              <a:rPr sz="1200" lang="en"/>
            </a:br>
            <a:r>
              <a:rPr sz="1200" lang="en"/>
              <a:t>  """)</a:t>
            </a:r>
            <a:br>
              <a:rPr sz="1200" lang="en"/>
            </a:br>
            <a:r>
              <a:rPr sz="1200" lang="en"/>
              <a:t>)</a:t>
            </a:r>
          </a:p>
          <a:p>
            <a:pPr rtl="0" lvl="0">
              <a:spcBef>
                <a:spcPts val="0"/>
              </a:spcBef>
              <a:buClr>
                <a:schemeClr val="dk1"/>
              </a:buClr>
              <a:buFont typeface="Arial"/>
              <a:buNone/>
            </a:pPr>
            <a:r>
              <a:t/>
            </a:r>
            <a:endParaRPr sz="1200"/>
          </a:p>
          <a:p>
            <a:pPr>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y="0" x="0"/>
          <a:ext cy="0" cx="0"/>
          <a:chOff y="0" x="0"/>
          <a:chExt cy="0" cx="0"/>
        </a:xfrm>
      </p:grpSpPr>
      <p:sp>
        <p:nvSpPr>
          <p:cNvPr id="309" name="Shape 309"/>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1200" lang="en"/>
              <a:t>register = Process(</a:t>
            </a:r>
            <a:br>
              <a:rPr sz="1200" lang="en"/>
            </a:br>
            <a:r>
              <a:rPr sz="1200" lang="en"/>
              <a:t>  name = 'register-service',</a:t>
            </a:r>
            <a:br>
              <a:rPr sz="1200" lang="en"/>
            </a:br>
            <a:r>
              <a:rPr sz="1200" lang="en"/>
              <a:t>  cmdline = textwrap.dedent("""</a:t>
            </a:r>
            <a:br>
              <a:rPr sz="1200" lang="en"/>
            </a:br>
            <a:r>
              <a:rPr sz="1200" lang="en"/>
              <a:t>    export IP=$(host `hostname` | tr ' ' '\n' | tail -1)</a:t>
            </a:r>
            <a:br>
              <a:rPr sz="1200" lang="en"/>
            </a:br>
            <a:r>
              <a:rPr sz="1200" lang="en"/>
              <a:t>    ./scripts/common/registry.sh -r {{profile.svc}}-{{environment}} -i {{mesos.instance}} -p "$IP:{{thermos.ports[client]}}"</a:t>
            </a:r>
            <a:br>
              <a:rPr sz="1200" lang="en"/>
            </a:br>
            <a:r>
              <a:rPr sz="1200" lang="en"/>
              <a:t>  """)</a:t>
            </a:r>
            <a:br>
              <a:rPr sz="1200" lang="en"/>
            </a:br>
            <a:r>
              <a:rPr sz="1200" lang="en"/>
              <a:t>)</a:t>
            </a:r>
            <a:br>
              <a:rPr sz="1200" lang="en"/>
            </a:br>
            <a:br>
              <a:rPr sz="1200" lang="en"/>
            </a:br>
            <a:r>
              <a:rPr sz="1200" lang="en"/>
              <a:t>unregister = Process(</a:t>
            </a:r>
            <a:br>
              <a:rPr sz="1200" lang="en"/>
            </a:br>
            <a:r>
              <a:rPr sz="1200" lang="en"/>
              <a:t>  name = 'unregister-service',</a:t>
            </a:r>
            <a:br>
              <a:rPr sz="1200" lang="en"/>
            </a:br>
            <a:r>
              <a:rPr sz="1200" lang="en"/>
              <a:t>  final = True,</a:t>
            </a:r>
            <a:br>
              <a:rPr sz="1200" lang="en"/>
            </a:br>
            <a:r>
              <a:rPr sz="1200" lang="en"/>
              <a:t>  cmdline = textwrap.dedent("""</a:t>
            </a:r>
            <a:br>
              <a:rPr sz="1200" lang="en"/>
            </a:br>
            <a:r>
              <a:rPr sz="1200" lang="en"/>
              <a:t>    ./scripts/common/registry.sh -u {{profile.svc}}-{{environment}} -i {{mesos.instance}}</a:t>
            </a:r>
            <a:br>
              <a:rPr sz="1200" lang="en"/>
            </a:br>
            <a:r>
              <a:rPr sz="1200" lang="en"/>
              <a:t>  """)</a:t>
            </a:r>
            <a:br>
              <a:rPr sz="1200" lang="en"/>
            </a:br>
            <a:r>
              <a:rPr sz="1200" lang="en"/>
              <a:t>)</a:t>
            </a:r>
            <a:br>
              <a:rPr sz="1200" lang="en"/>
            </a:br>
            <a:br>
              <a:rPr sz="1200" lang="en"/>
            </a:br>
          </a:p>
        </p:txBody>
      </p:sp>
      <p:sp>
        <p:nvSpPr>
          <p:cNvPr id="310" name="Shape 310"/>
          <p:cNvSpPr txBox="1"/>
          <p:nvPr>
            <p:ph type="title"/>
          </p:nvPr>
        </p:nvSpPr>
        <p:spPr>
          <a:xfrm>
            <a:off y="205978" x="457200"/>
            <a:ext cy="857400" cx="8229600"/>
          </a:xfrm>
          <a:prstGeom prst="rect">
            <a:avLst/>
          </a:prstGeom>
        </p:spPr>
        <p:txBody>
          <a:bodyPr bIns="91425" rIns="91425" lIns="91425" tIns="91425" anchor="b" anchorCtr="0">
            <a:noAutofit/>
          </a:bodyPr>
          <a:lstStyle/>
          <a:p>
            <a:pPr lvl="0">
              <a:spcBef>
                <a:spcPts val="0"/>
              </a:spcBef>
              <a:buNone/>
            </a:pPr>
            <a:r>
              <a:rPr lang="en"/>
              <a:t>Kafka on Aurora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t/>
            </a:r>
            <a:endParaRPr/>
          </a:p>
        </p:txBody>
      </p:sp>
      <p:sp>
        <p:nvSpPr>
          <p:cNvPr id="68" name="Shape 68"/>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t/>
            </a:r>
            <a:endParaRPr/>
          </a:p>
        </p:txBody>
      </p:sp>
      <p:pic>
        <p:nvPicPr>
          <p:cNvPr id="69" name="Shape 69"/>
          <p:cNvPicPr preferRelativeResize="0"/>
          <p:nvPr/>
        </p:nvPicPr>
        <p:blipFill>
          <a:blip r:embed="rId3">
            <a:alphaModFix/>
          </a:blip>
          <a:stretch>
            <a:fillRect/>
          </a:stretch>
        </p:blipFill>
        <p:spPr>
          <a:xfrm>
            <a:off y="205975" x="1417622"/>
            <a:ext cy="4719875" cx="6293176"/>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y="0" x="0"/>
          <a:ext cy="0" cx="0"/>
          <a:chOff y="0" x="0"/>
          <a:chExt cy="0" cx="0"/>
        </a:xfrm>
      </p:grpSpPr>
      <p:sp>
        <p:nvSpPr>
          <p:cNvPr id="315" name="Shape 315"/>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800" lang="en"/>
              <a:t>config = Process(</a:t>
            </a:r>
            <a:br>
              <a:rPr sz="800" lang="en"/>
            </a:br>
            <a:r>
              <a:rPr sz="800" lang="en"/>
              <a:t>  name = 'create {{profile.svc_prop_file}}',</a:t>
            </a:r>
            <a:br>
              <a:rPr sz="800" lang="en"/>
            </a:br>
            <a:r>
              <a:rPr sz="800" lang="en"/>
              <a:t>  cmdline = textwrap.dedent("""</a:t>
            </a:r>
            <a:br>
              <a:rPr sz="800" lang="en"/>
            </a:br>
            <a:r>
              <a:rPr sz="800" lang="en"/>
              <a:t>    export ZK_CONNECT=$(echo -e `./scripts/common/registry.sh -q zookeeper-{{environment}}-client` | awk '{printf("%s,", $0)}')</a:t>
            </a:r>
            <a:br>
              <a:rPr sz="800" lang="en"/>
            </a:br>
            <a:r>
              <a:rPr sz="800" lang="en"/>
              <a:t>    export IP=$(host `hostname` | tr ' ' '\n' | tail -1)</a:t>
            </a:r>
            <a:br>
              <a:rPr sz="800" lang="en"/>
            </a:br>
            <a:r>
              <a:rPr sz="800" lang="en"/>
              <a:t>    echo -e "</a:t>
            </a:r>
            <a:br>
              <a:rPr sz="800" lang="en"/>
            </a:br>
            <a:r>
              <a:rPr sz="800" lang="en"/>
              <a:t>    broker.id={{mesos.instance}}</a:t>
            </a:r>
            <a:br>
              <a:rPr sz="800" lang="en"/>
            </a:br>
            <a:r>
              <a:rPr sz="800" lang="en"/>
              <a:t>    port={{thermos.ports[client]}}</a:t>
            </a:r>
            <a:br>
              <a:rPr sz="800" lang="en"/>
            </a:br>
            <a:r>
              <a:rPr sz="800" lang="en"/>
              <a:t>    host.name=$IP</a:t>
            </a:r>
            <a:br>
              <a:rPr sz="800" lang="en"/>
            </a:br>
            <a:r>
              <a:rPr sz="800" lang="en"/>
              <a:t>    advertised.host.name=$IP</a:t>
            </a:r>
            <a:br>
              <a:rPr sz="800" lang="en"/>
            </a:br>
            <a:r>
              <a:rPr sz="800" lang="en"/>
              <a:t>    num.network.threads=2</a:t>
            </a:r>
            <a:br>
              <a:rPr sz="800" lang="en"/>
            </a:br>
            <a:r>
              <a:rPr sz="800" lang="en"/>
              <a:t>    num.io.threads=8</a:t>
            </a:r>
            <a:br>
              <a:rPr sz="800" lang="en"/>
            </a:br>
            <a:r>
              <a:rPr sz="800" lang="en"/>
              <a:t>    socket.send.buffer.bytes=1048576</a:t>
            </a:r>
            <a:br>
              <a:rPr sz="800" lang="en"/>
            </a:br>
            <a:r>
              <a:rPr sz="800" lang="en"/>
              <a:t>    socket.receive.buffer.bytes=1048576</a:t>
            </a:r>
            <a:br>
              <a:rPr sz="800" lang="en"/>
            </a:br>
            <a:r>
              <a:rPr sz="800" lang="en"/>
              <a:t>    socket.request.max.bytes=104857600</a:t>
            </a:r>
            <a:br>
              <a:rPr sz="800" lang="en"/>
            </a:br>
            <a:r>
              <a:rPr sz="800" lang="en"/>
              <a:t>    log.dirs=kafka-logs</a:t>
            </a:r>
            <a:br>
              <a:rPr sz="800" lang="en"/>
            </a:br>
            <a:r>
              <a:rPr sz="800" lang="en"/>
              <a:t>    num.partitions=1</a:t>
            </a:r>
            <a:br>
              <a:rPr sz="800" lang="en"/>
            </a:br>
            <a:r>
              <a:rPr sz="800" lang="en"/>
              <a:t>    log.retention.hours=168</a:t>
            </a:r>
            <a:br>
              <a:rPr sz="800" lang="en"/>
            </a:br>
            <a:r>
              <a:rPr sz="800" lang="en"/>
              <a:t>    log.segment.bytes=536870912</a:t>
            </a:r>
            <a:br>
              <a:rPr sz="800" lang="en"/>
            </a:br>
            <a:r>
              <a:rPr sz="800" lang="en"/>
              <a:t>    log.retention.check.interval.ms=60000</a:t>
            </a:r>
            <a:br>
              <a:rPr sz="800" lang="en"/>
            </a:br>
            <a:r>
              <a:rPr sz="800" lang="en"/>
              <a:t>    log.cleaner.enable=false</a:t>
            </a:r>
            <a:br>
              <a:rPr sz="800" lang="en"/>
            </a:br>
            <a:r>
              <a:rPr sz="800" lang="en"/>
              <a:t>    zookeeper.connect=$ZK_CONNECT</a:t>
            </a:r>
            <a:br>
              <a:rPr sz="800" lang="en"/>
            </a:br>
            <a:r>
              <a:rPr sz="800" lang="en"/>
              <a:t>    zookeeper.connection.timeout.ms=30000</a:t>
            </a:r>
            <a:br>
              <a:rPr sz="800" lang="en"/>
            </a:br>
            <a:r>
              <a:rPr sz="800" lang="en"/>
              <a:t>    " &gt; {{profile.svc_prop_file}}</a:t>
            </a:r>
            <a:br>
              <a:rPr sz="800" lang="en"/>
            </a:br>
            <a:br>
              <a:rPr sz="800" lang="en"/>
            </a:br>
            <a:r>
              <a:rPr sz="800" lang="en"/>
              <a:t>    echo "Wrote '{{profile.svc_prop_file}}':"</a:t>
            </a:r>
            <a:br>
              <a:rPr sz="800" lang="en"/>
            </a:br>
            <a:r>
              <a:rPr sz="800" lang="en"/>
              <a:t>    cat {{profile.svc_prop_file}}</a:t>
            </a:r>
            <a:br>
              <a:rPr sz="800" lang="en"/>
            </a:br>
            <a:r>
              <a:rPr sz="800" lang="en"/>
              <a:t>  """)</a:t>
            </a:r>
            <a:br>
              <a:rPr sz="800" lang="en"/>
            </a:br>
            <a:r>
              <a:rPr sz="800" lang="en"/>
              <a:t>)</a:t>
            </a:r>
            <a:br>
              <a:rPr sz="800" lang="en"/>
            </a:br>
            <a:br>
              <a:rPr sz="800" lang="en"/>
            </a:br>
          </a:p>
        </p:txBody>
      </p:sp>
      <p:sp>
        <p:nvSpPr>
          <p:cNvPr id="316" name="Shape 31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Kafka on Aurora</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y="0" x="0"/>
          <a:ext cy="0" cx="0"/>
          <a:chOff y="0" x="0"/>
          <a:chExt cy="0" cx="0"/>
        </a:xfrm>
      </p:grpSpPr>
      <p:sp>
        <p:nvSpPr>
          <p:cNvPr id="321" name="Shape 321"/>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1200" lang="en"/>
              <a:t>run = Process(</a:t>
            </a:r>
            <a:br>
              <a:rPr sz="1200" lang="en"/>
            </a:br>
            <a:r>
              <a:rPr sz="1200" lang="en"/>
              <a:t>  name = 'run {{profile.svc}}',</a:t>
            </a:r>
            <a:br>
              <a:rPr sz="1200" lang="en"/>
            </a:br>
            <a:r>
              <a:rPr sz="1200" lang="en"/>
              <a:t>  cmdline = textwrap.dedent("""</a:t>
            </a:r>
            <a:br>
              <a:rPr sz="1200" lang="en"/>
            </a:br>
            <a:r>
              <a:rPr sz="1200" lang="en"/>
              <a:t>    export KAFKA_LOG4J_OPTS="-Dlog4j.configuration=file:kafka_{{profile.svc_ver_scala}}-{{profile.svc_ver}}/config/log4j.properties"</a:t>
            </a:r>
            <a:br>
              <a:rPr sz="1200" lang="en"/>
            </a:br>
            <a:r>
              <a:rPr sz="1200" lang="en"/>
              <a:t>    export KAFKA_HEAP_OPTS="{{profile.jvm_heap}}"</a:t>
            </a:r>
            <a:br>
              <a:rPr sz="1200" lang="en"/>
            </a:br>
            <a:r>
              <a:rPr sz="1200" lang="en"/>
              <a:t>    export EXTRA_ARGS="-name kafkaServer -loggc"</a:t>
            </a:r>
            <a:br>
              <a:rPr sz="1200" lang="en"/>
            </a:br>
            <a:br>
              <a:rPr sz="1200" lang="en"/>
            </a:br>
            <a:r>
              <a:rPr sz="1200" lang="en"/>
              <a:t>    kafka_{{profile.svc_ver_scala}}-{{profile.svc_ver}}/bin/kafka-run-class.sh $EXTRA_ARGS kafka.Kafka {{profile.svc_prop_file}}</a:t>
            </a:r>
            <a:br>
              <a:rPr sz="1200" lang="en"/>
            </a:br>
            <a:r>
              <a:rPr sz="1200" lang="en"/>
              <a:t>  """)</a:t>
            </a:r>
            <a:br>
              <a:rPr sz="1200" lang="en"/>
            </a:br>
            <a:r>
              <a:rPr sz="1200" lang="en"/>
              <a:t>)</a:t>
            </a:r>
            <a:br>
              <a:rPr sz="1200" lang="en"/>
            </a:br>
            <a:br>
              <a:rPr sz="1200" lang="en"/>
            </a:br>
          </a:p>
        </p:txBody>
      </p:sp>
      <p:sp>
        <p:nvSpPr>
          <p:cNvPr id="322" name="Shape 32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Kafka on Aurora</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y="0" x="0"/>
          <a:ext cy="0" cx="0"/>
          <a:chOff y="0" x="0"/>
          <a:chExt cy="0" cx="0"/>
        </a:xfrm>
      </p:grpSpPr>
      <p:sp>
        <p:nvSpPr>
          <p:cNvPr id="327" name="Shape 32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Kafka on Aurora</a:t>
            </a:r>
          </a:p>
        </p:txBody>
      </p:sp>
      <p:sp>
        <p:nvSpPr>
          <p:cNvPr id="328" name="Shape 328"/>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spcBef>
                <a:spcPts val="0"/>
              </a:spcBef>
              <a:buNone/>
            </a:pPr>
            <a:r>
              <a:rPr sz="1200" lang="en"/>
              <a:t>base_task = Task(</a:t>
            </a:r>
            <a:br>
              <a:rPr sz="1200" lang="en"/>
            </a:br>
            <a:r>
              <a:rPr sz="1200" lang="en"/>
              <a:t>  processes = [register, unregister, common, dist, config, run],</a:t>
            </a:r>
            <a:br>
              <a:rPr sz="1200" lang="en"/>
            </a:br>
            <a:r>
              <a:rPr sz="1200" lang="en"/>
              <a:t>  constraints = </a:t>
            </a:r>
            <a:br>
              <a:rPr sz="1200" lang="en"/>
            </a:br>
            <a:r>
              <a:rPr sz="1200" lang="en"/>
              <a:t>    order(dist, run) +</a:t>
            </a:r>
            <a:br>
              <a:rPr sz="1200" lang="en"/>
            </a:br>
            <a:r>
              <a:rPr sz="1200" lang="en"/>
              <a:t>    order(common, register) +</a:t>
            </a:r>
            <a:br>
              <a:rPr sz="1200" lang="en"/>
            </a:br>
            <a:r>
              <a:rPr sz="1200" lang="en"/>
              <a:t>    order(common, config, run)</a:t>
            </a:r>
            <a:br>
              <a:rPr sz="1200" lang="en"/>
            </a:br>
            <a:r>
              <a:rPr sz="1200" lang="en"/>
              <a:t>)</a:t>
            </a:r>
            <a:br>
              <a:rPr sz="1200" lang="en"/>
            </a:br>
            <a:br>
              <a:rPr sz="1200" lang="en"/>
            </a:br>
            <a:r>
              <a:rPr sz="1200" lang="en"/>
              <a:t>staging_task = base_task(</a:t>
            </a:r>
            <a:br>
              <a:rPr sz="1200" lang="en"/>
            </a:br>
            <a:r>
              <a:rPr sz="1200" lang="en"/>
              <a:t>  resources = Resources(cpu = 1.0, ram = 1280*MB, disk = 5*GB)</a:t>
            </a:r>
            <a:br>
              <a:rPr sz="1200" lang="en"/>
            </a:br>
            <a:r>
              <a:rPr sz="1200" lang="en"/>
              <a:t>)</a:t>
            </a:r>
            <a:br>
              <a:rPr sz="1200" lang="en"/>
            </a:br>
            <a:br>
              <a:rPr sz="1200" lang="en"/>
            </a:br>
            <a:r>
              <a:rPr sz="1200" lang="en"/>
              <a:t>production_task = base_task(</a:t>
            </a:r>
            <a:br>
              <a:rPr sz="1200" lang="en"/>
            </a:br>
            <a:r>
              <a:rPr sz="1200" lang="en"/>
              <a:t>  resources = Resources(cpu = 24.0, ram = 23040*MB, disk = 10000*GB)</a:t>
            </a:r>
            <a:br>
              <a:rPr sz="1200" lang="en"/>
            </a:br>
            <a:r>
              <a:rPr sz="1200" lang="en"/>
              <a:t>)</a:t>
            </a:r>
            <a:br>
              <a:rPr sz="1200" lang="en"/>
            </a:b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sp>
        <p:nvSpPr>
          <p:cNvPr id="333" name="Shape 33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Kafka on Aurora</a:t>
            </a:r>
          </a:p>
        </p:txBody>
      </p:sp>
      <p:sp>
        <p:nvSpPr>
          <p:cNvPr id="334" name="Shape 33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137500"/>
              <a:buFont typeface="Arial"/>
              <a:buNone/>
            </a:pPr>
            <a:r>
              <a:rPr sz="800" lang="en"/>
              <a:t>DEVELOPMENT = Profile()</a:t>
            </a:r>
            <a:br>
              <a:rPr sz="800" lang="en"/>
            </a:br>
            <a:r>
              <a:rPr sz="800" lang="en"/>
              <a:t>PRODUCTION = Profile(</a:t>
            </a:r>
            <a:br>
              <a:rPr sz="800" lang="en"/>
            </a:br>
            <a:r>
              <a:rPr sz="800" lang="en"/>
              <a:t>  jvm_heap = '-Xmx4G -Xms4G'</a:t>
            </a:r>
            <a:br>
              <a:rPr sz="800" lang="en"/>
            </a:br>
            <a:r>
              <a:rPr sz="800" lang="en"/>
              <a:t>)</a:t>
            </a:r>
            <a:br>
              <a:rPr sz="800" lang="en"/>
            </a:br>
            <a:r>
              <a:rPr sz="800" lang="en"/>
              <a:t>base_job = Service(</a:t>
            </a:r>
            <a:br>
              <a:rPr sz="800" lang="en"/>
            </a:br>
            <a:r>
              <a:rPr sz="800" lang="en"/>
              <a:t>  name = 'kafka',</a:t>
            </a:r>
            <a:br>
              <a:rPr sz="800" lang="en"/>
            </a:br>
            <a:r>
              <a:rPr sz="800" lang="en"/>
              <a:t>  role = os.getenv('USER')</a:t>
            </a:r>
            <a:br>
              <a:rPr sz="800" lang="en"/>
            </a:br>
            <a:r>
              <a:rPr sz="800" lang="en"/>
              <a:t>)</a:t>
            </a:r>
            <a:br>
              <a:rPr sz="800" lang="en"/>
            </a:br>
            <a:r>
              <a:rPr sz="800" lang="en"/>
              <a:t>jobs = [</a:t>
            </a:r>
            <a:br>
              <a:rPr sz="800" lang="en"/>
            </a:br>
            <a:r>
              <a:rPr sz="800" lang="en"/>
              <a:t>  base_job(</a:t>
            </a:r>
            <a:br>
              <a:rPr sz="800" lang="en"/>
            </a:br>
            <a:r>
              <a:rPr sz="800" lang="en"/>
              <a:t>    cluster = dc1,</a:t>
            </a:r>
            <a:br>
              <a:rPr sz="800" lang="en"/>
            </a:br>
            <a:r>
              <a:rPr sz="800" lang="en"/>
              <a:t>    environment = 'devel',</a:t>
            </a:r>
            <a:br>
              <a:rPr sz="800" lang="en"/>
            </a:br>
            <a:r>
              <a:rPr sz="800" lang="en"/>
              <a:t>    instances = 4000,</a:t>
            </a:r>
            <a:br>
              <a:rPr sz="800" lang="en"/>
            </a:br>
            <a:r>
              <a:rPr sz="800" lang="en"/>
              <a:t>    contact = ‘root@localhost',</a:t>
            </a:r>
            <a:br>
              <a:rPr sz="800" lang="en"/>
            </a:br>
            <a:r>
              <a:rPr sz="800" lang="en"/>
              <a:t>    task = staging_task.bind(</a:t>
            </a:r>
            <a:br>
              <a:rPr sz="800" lang="en"/>
            </a:br>
            <a:r>
              <a:rPr sz="800" lang="en"/>
              <a:t>      profile = DEVELOPMENT</a:t>
            </a:r>
            <a:br>
              <a:rPr sz="800" lang="en"/>
            </a:br>
            <a:r>
              <a:rPr sz="800" lang="en"/>
              <a:t>    )</a:t>
            </a:r>
            <a:br>
              <a:rPr sz="800" lang="en"/>
            </a:br>
            <a:r>
              <a:rPr sz="800" lang="en"/>
              <a:t>  ),</a:t>
            </a:r>
            <a:br>
              <a:rPr sz="800" lang="en"/>
            </a:br>
            <a:r>
              <a:rPr sz="800" lang="en"/>
              <a:t>  base_job(</a:t>
            </a:r>
            <a:br>
              <a:rPr sz="800" lang="en"/>
            </a:br>
            <a:r>
              <a:rPr sz="800" lang="en"/>
              <a:t>    cluster = ‘dc1’,</a:t>
            </a:r>
            <a:br>
              <a:rPr sz="800" lang="en"/>
            </a:br>
            <a:r>
              <a:rPr sz="800" lang="en"/>
              <a:t>    environment = 'prod',</a:t>
            </a:r>
            <a:br>
              <a:rPr sz="800" lang="en"/>
            </a:br>
            <a:r>
              <a:rPr sz="800" lang="en"/>
              <a:t>    instances = 150,</a:t>
            </a:r>
            <a:br>
              <a:rPr sz="800" lang="en"/>
            </a:br>
            <a:r>
              <a:rPr sz="800" lang="en"/>
              <a:t>    production = True,</a:t>
            </a:r>
            <a:br>
              <a:rPr sz="800" lang="en"/>
            </a:br>
            <a:r>
              <a:rPr sz="800" lang="en"/>
              <a:t>    contact = ‘root@localhost',</a:t>
            </a:r>
            <a:br>
              <a:rPr sz="800" lang="en"/>
            </a:br>
            <a:r>
              <a:rPr sz="800" lang="en"/>
              <a:t>    task = production_task.bind(</a:t>
            </a:r>
            <a:br>
              <a:rPr sz="800" lang="en"/>
            </a:br>
            <a:r>
              <a:rPr sz="800" lang="en"/>
              <a:t>      profile = PRODUCTION</a:t>
            </a:r>
            <a:br>
              <a:rPr sz="800" lang="en"/>
            </a:br>
            <a:r>
              <a:rPr sz="800" lang="en"/>
              <a:t>    )</a:t>
            </a:r>
            <a:br>
              <a:rPr sz="800" lang="en"/>
            </a:br>
            <a:r>
              <a:rPr sz="800" lang="en"/>
              <a:t>  )</a:t>
            </a:r>
            <a:br>
              <a:rPr sz="800" lang="en"/>
            </a:br>
            <a:r>
              <a:rPr sz="800" lang="en"/>
              <a:t>]</a:t>
            </a:r>
          </a:p>
          <a:p>
            <a:pPr>
              <a:spcBef>
                <a:spcPts val="0"/>
              </a:spcBef>
              <a:buNone/>
            </a:pPr>
            <a:r>
              <a:t/>
            </a:r>
            <a:endParaRPr sz="800"/>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y="0" x="0"/>
          <a:ext cy="0" cx="0"/>
          <a:chOff y="0" x="0"/>
          <a:chExt cy="0" cx="0"/>
        </a:xfrm>
      </p:grpSpPr>
      <p:sp>
        <p:nvSpPr>
          <p:cNvPr id="339" name="Shape 33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2600" lang="en">
                <a:solidFill>
                  <a:schemeClr val="dk1"/>
                </a:solidFill>
              </a:rPr>
              <a:t>The future of Kafka on Mesos</a:t>
            </a:r>
          </a:p>
        </p:txBody>
      </p:sp>
      <p:sp>
        <p:nvSpPr>
          <p:cNvPr id="340" name="Shape 34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55600" marL="457200">
              <a:spcBef>
                <a:spcPts val="0"/>
              </a:spcBef>
              <a:buClr>
                <a:schemeClr val="dk1"/>
              </a:buClr>
              <a:buSzPct val="100000"/>
              <a:buFont typeface="Arial"/>
              <a:buChar char="●"/>
            </a:pPr>
            <a:r>
              <a:rPr sz="2000" lang="en"/>
              <a:t>A Mesos Kafka framework </a:t>
            </a:r>
            <a:r>
              <a:rPr u="sng" sz="2000" lang="en">
                <a:solidFill>
                  <a:schemeClr val="hlink"/>
                </a:solidFill>
                <a:hlinkClick r:id="rId3"/>
              </a:rPr>
              <a:t>https://github.com/mesos/kafka</a:t>
            </a:r>
          </a:p>
          <a:p>
            <a:pPr rtl="0" lvl="0" indent="0" marL="0">
              <a:spcBef>
                <a:spcPts val="0"/>
              </a:spcBef>
              <a:buNone/>
            </a:pPr>
            <a:r>
              <a:t/>
            </a:r>
            <a:endParaRPr sz="2000"/>
          </a:p>
          <a:p>
            <a:pPr rtl="0" lvl="0" indent="0" marL="0">
              <a:spcBef>
                <a:spcPts val="0"/>
              </a:spcBef>
              <a:buNone/>
            </a:pPr>
            <a:r>
              <a:t/>
            </a:r>
            <a:endParaRPr sz="2000"/>
          </a:p>
          <a:p>
            <a:pPr rtl="0" lvl="0" indent="0" marL="0">
              <a:spcBef>
                <a:spcPts val="0"/>
              </a:spcBef>
              <a:buNone/>
            </a:pPr>
            <a:r>
              <a:t/>
            </a:r>
            <a:endParaRPr sz="2000"/>
          </a:p>
        </p:txBody>
      </p:sp>
      <p:pic>
        <p:nvPicPr>
          <p:cNvPr id="341" name="Shape 341"/>
          <p:cNvPicPr preferRelativeResize="0"/>
          <p:nvPr/>
        </p:nvPicPr>
        <p:blipFill>
          <a:blip r:embed="rId4">
            <a:alphaModFix/>
          </a:blip>
          <a:stretch>
            <a:fillRect/>
          </a:stretch>
        </p:blipFill>
        <p:spPr>
          <a:xfrm>
            <a:off y="1823625" x="2500750"/>
            <a:ext cy="2923299" cx="2923299"/>
          </a:xfrm>
          <a:prstGeom prst="rect">
            <a:avLst/>
          </a:prstGeom>
          <a:noFill/>
          <a:ln>
            <a:noFill/>
          </a:ln>
        </p:spPr>
      </p:pic>
      <p:pic>
        <p:nvPicPr>
          <p:cNvPr id="342" name="Shape 342"/>
          <p:cNvPicPr preferRelativeResize="0"/>
          <p:nvPr/>
        </p:nvPicPr>
        <p:blipFill>
          <a:blip r:embed="rId5">
            <a:alphaModFix/>
          </a:blip>
          <a:stretch>
            <a:fillRect/>
          </a:stretch>
        </p:blipFill>
        <p:spPr>
          <a:xfrm>
            <a:off y="2132297" x="5143075"/>
            <a:ext cy="2437549" cx="1562525"/>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y="0" x="0"/>
          <a:ext cy="0" cx="0"/>
          <a:chOff y="0" x="0"/>
          <a:chExt cy="0" cx="0"/>
        </a:xfrm>
      </p:grpSpPr>
      <p:sp>
        <p:nvSpPr>
          <p:cNvPr id="347" name="Shape 347"/>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Sample Frameworks</a:t>
            </a:r>
          </a:p>
        </p:txBody>
      </p:sp>
      <p:sp>
        <p:nvSpPr>
          <p:cNvPr id="348" name="Shape 348"/>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800" lang="en" i="0">
                <a:solidFill>
                  <a:schemeClr val="dk1"/>
                </a:solidFill>
                <a:latin typeface="Arial"/>
                <a:ea typeface="Arial"/>
                <a:cs typeface="Arial"/>
                <a:sym typeface="Arial"/>
              </a:rPr>
              <a:t>C++ - </a:t>
            </a:r>
            <a:r>
              <a:rPr strike="noStrike" u="sng" b="0" cap="none" baseline="0" sz="1800" lang="en" i="0">
                <a:solidFill>
                  <a:schemeClr val="hlink"/>
                </a:solidFill>
                <a:latin typeface="Arial"/>
                <a:ea typeface="Arial"/>
                <a:cs typeface="Arial"/>
                <a:sym typeface="Arial"/>
                <a:hlinkClick r:id="rId3"/>
              </a:rPr>
              <a:t>https://github.com/apache/mesos/tree/master/src/examples</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8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800" lang="en" i="0">
                <a:solidFill>
                  <a:schemeClr val="dk1"/>
                </a:solidFill>
                <a:latin typeface="Arial"/>
                <a:ea typeface="Arial"/>
                <a:cs typeface="Arial"/>
                <a:sym typeface="Arial"/>
              </a:rPr>
              <a:t>Java - </a:t>
            </a:r>
            <a:r>
              <a:rPr strike="noStrike" u="sng" b="0" cap="none" baseline="0" sz="1800" lang="en" i="0">
                <a:solidFill>
                  <a:schemeClr val="hlink"/>
                </a:solidFill>
                <a:latin typeface="Arial"/>
                <a:ea typeface="Arial"/>
                <a:cs typeface="Arial"/>
                <a:sym typeface="Arial"/>
                <a:hlinkClick r:id="rId4"/>
              </a:rPr>
              <a:t>https://github.com/apache/mesos/tree/master/src/examples/java</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8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800" lang="en" i="0">
                <a:solidFill>
                  <a:schemeClr val="dk1"/>
                </a:solidFill>
                <a:latin typeface="Arial"/>
                <a:ea typeface="Arial"/>
                <a:cs typeface="Arial"/>
                <a:sym typeface="Arial"/>
              </a:rPr>
              <a:t>Python - </a:t>
            </a:r>
            <a:r>
              <a:rPr strike="noStrike" u="sng" b="0" cap="none" baseline="0" sz="1800" lang="en" i="0">
                <a:solidFill>
                  <a:schemeClr val="hlink"/>
                </a:solidFill>
                <a:latin typeface="Arial"/>
                <a:ea typeface="Arial"/>
                <a:cs typeface="Arial"/>
                <a:sym typeface="Arial"/>
                <a:hlinkClick r:id="rId5"/>
              </a:rPr>
              <a:t>https://github.com/apache/mesos/tree/master/src/examples/python</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8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800" lang="en" i="0">
                <a:solidFill>
                  <a:schemeClr val="dk1"/>
                </a:solidFill>
                <a:latin typeface="Arial"/>
                <a:ea typeface="Arial"/>
                <a:cs typeface="Arial"/>
                <a:sym typeface="Arial"/>
              </a:rPr>
              <a:t>Scala - </a:t>
            </a:r>
            <a:r>
              <a:rPr strike="noStrike" u="sng" b="0" cap="none" baseline="0" sz="1800" lang="en" i="0">
                <a:solidFill>
                  <a:schemeClr val="hlink"/>
                </a:solidFill>
                <a:latin typeface="Arial"/>
                <a:ea typeface="Arial"/>
                <a:cs typeface="Arial"/>
                <a:sym typeface="Arial"/>
                <a:hlinkClick r:id="rId6"/>
              </a:rPr>
              <a:t>https://github.com/mesosphere/scala-sbt-mesos-framework.g8</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8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800" lang="en" i="0">
                <a:solidFill>
                  <a:schemeClr val="dk1"/>
                </a:solidFill>
                <a:latin typeface="Arial"/>
                <a:ea typeface="Arial"/>
                <a:cs typeface="Arial"/>
                <a:sym typeface="Arial"/>
              </a:rPr>
              <a:t>Go - </a:t>
            </a:r>
            <a:r>
              <a:rPr strike="noStrike" u="sng" b="0" cap="none" baseline="0" sz="1800" lang="en" i="0">
                <a:solidFill>
                  <a:schemeClr val="hlink"/>
                </a:solidFill>
                <a:latin typeface="Arial"/>
                <a:ea typeface="Arial"/>
                <a:cs typeface="Arial"/>
                <a:sym typeface="Arial"/>
                <a:hlinkClick r:id="rId7"/>
              </a:rPr>
              <a:t>https://github.com/mesosphere/mesos-go</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800" i="0">
              <a:solidFill>
                <a:schemeClr val="dk1"/>
              </a:solidFill>
              <a:latin typeface="Arial"/>
              <a:ea typeface="Arial"/>
              <a:cs typeface="Arial"/>
              <a:sym typeface="Arial"/>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u="sng" lang="en">
                <a:solidFill>
                  <a:schemeClr val="hlink"/>
                </a:solidFill>
                <a:hlinkClick r:id="rId3"/>
              </a:rPr>
              <a:t>https://github.com/apache/mesos/blob/master/include/mesos/mesos.proto</a:t>
            </a:r>
            <a:br>
              <a:rPr lang="en"/>
            </a:br>
          </a:p>
          <a:p>
            <a:pPr rtl="0" lvl="0" indent="0" marL="0">
              <a:lnSpc>
                <a:spcPct val="136500"/>
              </a:lnSpc>
              <a:spcBef>
                <a:spcPts val="0"/>
              </a:spcBef>
              <a:buNone/>
            </a:pPr>
            <a:r>
              <a:rPr lang="en">
                <a:solidFill>
                  <a:srgbClr val="A71D5D"/>
                </a:solidFill>
                <a:latin typeface="Consolas"/>
                <a:ea typeface="Consolas"/>
                <a:cs typeface="Consolas"/>
                <a:sym typeface="Consolas"/>
              </a:rPr>
              <a:t>message</a:t>
            </a:r>
            <a:r>
              <a:rPr lang="en">
                <a:solidFill>
                  <a:srgbClr val="333333"/>
                </a:solidFill>
                <a:latin typeface="Consolas"/>
                <a:ea typeface="Consolas"/>
                <a:cs typeface="Consolas"/>
                <a:sym typeface="Consolas"/>
              </a:rPr>
              <a:t> </a:t>
            </a:r>
            <a:r>
              <a:rPr lang="en">
                <a:solidFill>
                  <a:srgbClr val="795DA3"/>
                </a:solidFill>
                <a:latin typeface="Consolas"/>
                <a:ea typeface="Consolas"/>
                <a:cs typeface="Consolas"/>
                <a:sym typeface="Consolas"/>
              </a:rPr>
              <a:t>FrameworkInfo</a:t>
            </a:r>
            <a:r>
              <a:rPr lang="en">
                <a:solidFill>
                  <a:srgbClr val="333333"/>
                </a:solidFill>
                <a:latin typeface="Consolas"/>
                <a:ea typeface="Consolas"/>
                <a:cs typeface="Consolas"/>
                <a:sym typeface="Consolas"/>
              </a:rPr>
              <a:t> {</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required</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user = </a:t>
            </a:r>
            <a:r>
              <a:rPr lang="en">
                <a:solidFill>
                  <a:srgbClr val="0086B3"/>
                </a:solidFill>
                <a:latin typeface="Consolas"/>
                <a:ea typeface="Consolas"/>
                <a:cs typeface="Consolas"/>
                <a:sym typeface="Consolas"/>
              </a:rPr>
              <a:t>1</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required</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name = </a:t>
            </a:r>
            <a:r>
              <a:rPr lang="en">
                <a:solidFill>
                  <a:srgbClr val="0086B3"/>
                </a:solidFill>
                <a:latin typeface="Consolas"/>
                <a:ea typeface="Consolas"/>
                <a:cs typeface="Consolas"/>
                <a:sym typeface="Consolas"/>
              </a:rPr>
              <a:t>2</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0086B3"/>
                </a:solidFill>
                <a:latin typeface="Consolas"/>
                <a:ea typeface="Consolas"/>
                <a:cs typeface="Consolas"/>
                <a:sym typeface="Consolas"/>
              </a:rPr>
              <a:t>FrameworkID</a:t>
            </a:r>
            <a:r>
              <a:rPr lang="en">
                <a:solidFill>
                  <a:srgbClr val="333333"/>
                </a:solidFill>
                <a:latin typeface="Consolas"/>
                <a:ea typeface="Consolas"/>
                <a:cs typeface="Consolas"/>
                <a:sym typeface="Consolas"/>
              </a:rPr>
              <a:t> id = </a:t>
            </a:r>
            <a:r>
              <a:rPr lang="en">
                <a:solidFill>
                  <a:srgbClr val="0086B3"/>
                </a:solidFill>
                <a:latin typeface="Consolas"/>
                <a:ea typeface="Consolas"/>
                <a:cs typeface="Consolas"/>
                <a:sym typeface="Consolas"/>
              </a:rPr>
              <a:t>3</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0086B3"/>
                </a:solidFill>
                <a:latin typeface="Consolas"/>
                <a:ea typeface="Consolas"/>
                <a:cs typeface="Consolas"/>
                <a:sym typeface="Consolas"/>
              </a:rPr>
              <a:t>double</a:t>
            </a:r>
            <a:r>
              <a:rPr lang="en">
                <a:solidFill>
                  <a:srgbClr val="333333"/>
                </a:solidFill>
                <a:latin typeface="Consolas"/>
                <a:ea typeface="Consolas"/>
                <a:cs typeface="Consolas"/>
                <a:sym typeface="Consolas"/>
              </a:rPr>
              <a:t> failover_timeout = </a:t>
            </a:r>
            <a:r>
              <a:rPr lang="en">
                <a:solidFill>
                  <a:srgbClr val="0086B3"/>
                </a:solidFill>
                <a:latin typeface="Consolas"/>
                <a:ea typeface="Consolas"/>
                <a:cs typeface="Consolas"/>
                <a:sym typeface="Consolas"/>
              </a:rPr>
              <a:t>4</a:t>
            </a:r>
            <a:r>
              <a:rPr lang="en">
                <a:solidFill>
                  <a:srgbClr val="333333"/>
                </a:solidFill>
                <a:latin typeface="Consolas"/>
                <a:ea typeface="Consolas"/>
                <a:cs typeface="Consolas"/>
                <a:sym typeface="Consolas"/>
              </a:rPr>
              <a:t> [</a:t>
            </a:r>
            <a:r>
              <a:rPr lang="en">
                <a:solidFill>
                  <a:srgbClr val="795DA3"/>
                </a:solidFill>
                <a:latin typeface="Consolas"/>
                <a:ea typeface="Consolas"/>
                <a:cs typeface="Consolas"/>
                <a:sym typeface="Consolas"/>
              </a:rPr>
              <a:t>default</a:t>
            </a:r>
            <a:r>
              <a:rPr lang="en">
                <a:solidFill>
                  <a:srgbClr val="333333"/>
                </a:solidFill>
                <a:latin typeface="Consolas"/>
                <a:ea typeface="Consolas"/>
                <a:cs typeface="Consolas"/>
                <a:sym typeface="Consolas"/>
              </a:rPr>
              <a:t> = </a:t>
            </a:r>
            <a:r>
              <a:rPr lang="en">
                <a:solidFill>
                  <a:srgbClr val="0086B3"/>
                </a:solidFill>
                <a:latin typeface="Consolas"/>
                <a:ea typeface="Consolas"/>
                <a:cs typeface="Consolas"/>
                <a:sym typeface="Consolas"/>
              </a:rPr>
              <a:t>0</a:t>
            </a:r>
            <a:r>
              <a:rPr lang="en">
                <a:solidFill>
                  <a:srgbClr val="333333"/>
                </a:solidFill>
                <a:latin typeface="Consolas"/>
                <a:ea typeface="Consolas"/>
                <a:cs typeface="Consolas"/>
                <a:sym typeface="Consolas"/>
              </a:rPr>
              <a:t>.0];</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bool</a:t>
            </a:r>
            <a:r>
              <a:rPr lang="en">
                <a:solidFill>
                  <a:srgbClr val="333333"/>
                </a:solidFill>
                <a:latin typeface="Consolas"/>
                <a:ea typeface="Consolas"/>
                <a:cs typeface="Consolas"/>
                <a:sym typeface="Consolas"/>
              </a:rPr>
              <a:t> checkpoint = </a:t>
            </a:r>
            <a:r>
              <a:rPr lang="en">
                <a:solidFill>
                  <a:srgbClr val="0086B3"/>
                </a:solidFill>
                <a:latin typeface="Consolas"/>
                <a:ea typeface="Consolas"/>
                <a:cs typeface="Consolas"/>
                <a:sym typeface="Consolas"/>
              </a:rPr>
              <a:t>5</a:t>
            </a:r>
            <a:r>
              <a:rPr lang="en">
                <a:solidFill>
                  <a:srgbClr val="333333"/>
                </a:solidFill>
                <a:latin typeface="Consolas"/>
                <a:ea typeface="Consolas"/>
                <a:cs typeface="Consolas"/>
                <a:sym typeface="Consolas"/>
              </a:rPr>
              <a:t> [</a:t>
            </a:r>
            <a:r>
              <a:rPr lang="en">
                <a:solidFill>
                  <a:srgbClr val="795DA3"/>
                </a:solidFill>
                <a:latin typeface="Consolas"/>
                <a:ea typeface="Consolas"/>
                <a:cs typeface="Consolas"/>
                <a:sym typeface="Consolas"/>
              </a:rPr>
              <a:t>default</a:t>
            </a:r>
            <a:r>
              <a:rPr lang="en">
                <a:solidFill>
                  <a:srgbClr val="333333"/>
                </a:solidFill>
                <a:latin typeface="Consolas"/>
                <a:ea typeface="Consolas"/>
                <a:cs typeface="Consolas"/>
                <a:sym typeface="Consolas"/>
              </a:rPr>
              <a:t> = </a:t>
            </a:r>
            <a:r>
              <a:rPr lang="en">
                <a:solidFill>
                  <a:srgbClr val="0086B3"/>
                </a:solidFill>
                <a:latin typeface="Consolas"/>
                <a:ea typeface="Consolas"/>
                <a:cs typeface="Consolas"/>
                <a:sym typeface="Consolas"/>
              </a:rPr>
              <a:t>false</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role = </a:t>
            </a:r>
            <a:r>
              <a:rPr lang="en">
                <a:solidFill>
                  <a:srgbClr val="0086B3"/>
                </a:solidFill>
                <a:latin typeface="Consolas"/>
                <a:ea typeface="Consolas"/>
                <a:cs typeface="Consolas"/>
                <a:sym typeface="Consolas"/>
              </a:rPr>
              <a:t>6</a:t>
            </a:r>
            <a:r>
              <a:rPr lang="en">
                <a:solidFill>
                  <a:srgbClr val="333333"/>
                </a:solidFill>
                <a:latin typeface="Consolas"/>
                <a:ea typeface="Consolas"/>
                <a:cs typeface="Consolas"/>
                <a:sym typeface="Consolas"/>
              </a:rPr>
              <a:t> [</a:t>
            </a:r>
            <a:r>
              <a:rPr lang="en">
                <a:solidFill>
                  <a:srgbClr val="795DA3"/>
                </a:solidFill>
                <a:latin typeface="Consolas"/>
                <a:ea typeface="Consolas"/>
                <a:cs typeface="Consolas"/>
                <a:sym typeface="Consolas"/>
              </a:rPr>
              <a:t>default</a:t>
            </a:r>
            <a:r>
              <a:rPr lang="en">
                <a:solidFill>
                  <a:srgbClr val="333333"/>
                </a:solidFill>
                <a:latin typeface="Consolas"/>
                <a:ea typeface="Consolas"/>
                <a:cs typeface="Consolas"/>
                <a:sym typeface="Consolas"/>
              </a:rPr>
              <a:t> = </a:t>
            </a:r>
            <a:r>
              <a:rPr lang="en">
                <a:solidFill>
                  <a:srgbClr val="183691"/>
                </a:solidFill>
                <a:latin typeface="Consolas"/>
                <a:ea typeface="Consolas"/>
                <a:cs typeface="Consolas"/>
                <a:sym typeface="Consolas"/>
              </a:rPr>
              <a:t>"*"</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hostname = </a:t>
            </a:r>
            <a:r>
              <a:rPr lang="en">
                <a:solidFill>
                  <a:srgbClr val="0086B3"/>
                </a:solidFill>
                <a:latin typeface="Consolas"/>
                <a:ea typeface="Consolas"/>
                <a:cs typeface="Consolas"/>
                <a:sym typeface="Consolas"/>
              </a:rPr>
              <a:t>7</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principal = </a:t>
            </a:r>
            <a:r>
              <a:rPr lang="en">
                <a:solidFill>
                  <a:srgbClr val="0086B3"/>
                </a:solidFill>
                <a:latin typeface="Consolas"/>
                <a:ea typeface="Consolas"/>
                <a:cs typeface="Consolas"/>
                <a:sym typeface="Consolas"/>
              </a:rPr>
              <a:t>8</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optional</a:t>
            </a:r>
            <a:r>
              <a:rPr lang="en">
                <a:solidFill>
                  <a:srgbClr val="333333"/>
                </a:solidFill>
                <a:latin typeface="Consolas"/>
                <a:ea typeface="Consolas"/>
                <a:cs typeface="Consolas"/>
                <a:sym typeface="Consolas"/>
              </a:rPr>
              <a:t> </a:t>
            </a:r>
            <a:r>
              <a:rPr lang="en">
                <a:solidFill>
                  <a:srgbClr val="A71D5D"/>
                </a:solidFill>
                <a:latin typeface="Consolas"/>
                <a:ea typeface="Consolas"/>
                <a:cs typeface="Consolas"/>
                <a:sym typeface="Consolas"/>
              </a:rPr>
              <a:t>string</a:t>
            </a:r>
            <a:r>
              <a:rPr lang="en">
                <a:solidFill>
                  <a:srgbClr val="333333"/>
                </a:solidFill>
                <a:latin typeface="Consolas"/>
                <a:ea typeface="Consolas"/>
                <a:cs typeface="Consolas"/>
                <a:sym typeface="Consolas"/>
              </a:rPr>
              <a:t> webui_url = </a:t>
            </a:r>
            <a:r>
              <a:rPr lang="en">
                <a:solidFill>
                  <a:srgbClr val="0086B3"/>
                </a:solidFill>
                <a:latin typeface="Consolas"/>
                <a:ea typeface="Consolas"/>
                <a:cs typeface="Consolas"/>
                <a:sym typeface="Consolas"/>
              </a:rPr>
              <a:t>9</a:t>
            </a:r>
            <a:r>
              <a:rPr lang="en">
                <a:solidFill>
                  <a:srgbClr val="333333"/>
                </a:solidFill>
                <a:latin typeface="Consolas"/>
                <a:ea typeface="Consolas"/>
                <a:cs typeface="Consolas"/>
                <a:sym typeface="Consolas"/>
              </a:rPr>
              <a:t>;</a:t>
            </a:r>
          </a:p>
          <a:p>
            <a:pPr rtl="0" lvl="0" indent="0" marL="0">
              <a:lnSpc>
                <a:spcPct val="136500"/>
              </a:lnSpc>
              <a:spcBef>
                <a:spcPts val="0"/>
              </a:spcBef>
              <a:buNone/>
            </a:pPr>
            <a:r>
              <a:rPr lang="en">
                <a:solidFill>
                  <a:srgbClr val="333333"/>
                </a:solidFill>
                <a:latin typeface="Consolas"/>
                <a:ea typeface="Consolas"/>
                <a:cs typeface="Consolas"/>
                <a:sym typeface="Consolas"/>
              </a:rPr>
              <a:t>}</a:t>
            </a:r>
          </a:p>
          <a:p>
            <a:pPr rtl="0" lvl="0">
              <a:spcBef>
                <a:spcPts val="0"/>
              </a:spcBef>
              <a:buNone/>
            </a:pPr>
            <a:r>
              <a:t/>
            </a:r>
            <a:endParaRPr/>
          </a:p>
        </p:txBody>
      </p:sp>
      <p:sp>
        <p:nvSpPr>
          <p:cNvPr id="354" name="Shape 35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b="1" sz="3600" lang="en">
                <a:solidFill>
                  <a:schemeClr val="dk1"/>
                </a:solidFill>
              </a:rPr>
              <a:t>FrameworkInfo</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y="0" x="0"/>
          <a:ext cy="0" cx="0"/>
          <a:chOff y="0" x="0"/>
          <a:chExt cy="0" cx="0"/>
        </a:xfrm>
      </p:grpSpPr>
      <p:sp>
        <p:nvSpPr>
          <p:cNvPr id="359" name="Shape 35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1" sz="3600" lang="en">
                <a:solidFill>
                  <a:schemeClr val="dk1"/>
                </a:solidFill>
              </a:rPr>
              <a:t>TaskInfo</a:t>
            </a:r>
          </a:p>
        </p:txBody>
      </p:sp>
      <p:sp>
        <p:nvSpPr>
          <p:cNvPr id="360" name="Shape 36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indent="0" marL="0">
              <a:lnSpc>
                <a:spcPct val="136500"/>
              </a:lnSpc>
              <a:spcBef>
                <a:spcPts val="0"/>
              </a:spcBef>
              <a:buNone/>
            </a:pPr>
            <a:r>
              <a:rPr sz="900" lang="en">
                <a:solidFill>
                  <a:srgbClr val="A71D5D"/>
                </a:solidFill>
                <a:latin typeface="Consolas"/>
                <a:ea typeface="Consolas"/>
                <a:cs typeface="Consolas"/>
                <a:sym typeface="Consolas"/>
              </a:rPr>
              <a:t>message</a:t>
            </a:r>
            <a:r>
              <a:rPr sz="900" lang="en">
                <a:solidFill>
                  <a:srgbClr val="333333"/>
                </a:solidFill>
                <a:latin typeface="Consolas"/>
                <a:ea typeface="Consolas"/>
                <a:cs typeface="Consolas"/>
                <a:sym typeface="Consolas"/>
              </a:rPr>
              <a:t> </a:t>
            </a:r>
            <a:r>
              <a:rPr sz="900" lang="en">
                <a:solidFill>
                  <a:srgbClr val="795DA3"/>
                </a:solidFill>
                <a:latin typeface="Consolas"/>
                <a:ea typeface="Consolas"/>
                <a:cs typeface="Consolas"/>
                <a:sym typeface="Consolas"/>
              </a:rPr>
              <a:t>TaskInfo</a:t>
            </a:r>
            <a:r>
              <a:rPr sz="900" lang="en">
                <a:solidFill>
                  <a:srgbClr val="333333"/>
                </a:solidFill>
                <a:latin typeface="Consolas"/>
                <a:ea typeface="Consolas"/>
                <a:cs typeface="Consolas"/>
                <a:sym typeface="Consolas"/>
              </a:rPr>
              <a:t> {</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required</a:t>
            </a: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string</a:t>
            </a:r>
            <a:r>
              <a:rPr sz="900" lang="en">
                <a:solidFill>
                  <a:srgbClr val="333333"/>
                </a:solidFill>
                <a:latin typeface="Consolas"/>
                <a:ea typeface="Consolas"/>
                <a:cs typeface="Consolas"/>
                <a:sym typeface="Consolas"/>
              </a:rPr>
              <a:t> name = </a:t>
            </a:r>
            <a:r>
              <a:rPr sz="900" lang="en">
                <a:solidFill>
                  <a:srgbClr val="0086B3"/>
                </a:solidFill>
                <a:latin typeface="Consolas"/>
                <a:ea typeface="Consolas"/>
                <a:cs typeface="Consolas"/>
                <a:sym typeface="Consolas"/>
              </a:rPr>
              <a:t>1</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required</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TaskID</a:t>
            </a:r>
            <a:r>
              <a:rPr sz="900" lang="en">
                <a:solidFill>
                  <a:srgbClr val="333333"/>
                </a:solidFill>
                <a:latin typeface="Consolas"/>
                <a:ea typeface="Consolas"/>
                <a:cs typeface="Consolas"/>
                <a:sym typeface="Consolas"/>
              </a:rPr>
              <a:t> task_id = </a:t>
            </a:r>
            <a:r>
              <a:rPr sz="900" lang="en">
                <a:solidFill>
                  <a:srgbClr val="0086B3"/>
                </a:solidFill>
                <a:latin typeface="Consolas"/>
                <a:ea typeface="Consolas"/>
                <a:cs typeface="Consolas"/>
                <a:sym typeface="Consolas"/>
              </a:rPr>
              <a:t>2</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required</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SlaveID</a:t>
            </a:r>
            <a:r>
              <a:rPr sz="900" lang="en">
                <a:solidFill>
                  <a:srgbClr val="333333"/>
                </a:solidFill>
                <a:latin typeface="Consolas"/>
                <a:ea typeface="Consolas"/>
                <a:cs typeface="Consolas"/>
                <a:sym typeface="Consolas"/>
              </a:rPr>
              <a:t> slave_id = </a:t>
            </a:r>
            <a:r>
              <a:rPr sz="900" lang="en">
                <a:solidFill>
                  <a:srgbClr val="0086B3"/>
                </a:solidFill>
                <a:latin typeface="Consolas"/>
                <a:ea typeface="Consolas"/>
                <a:cs typeface="Consolas"/>
                <a:sym typeface="Consolas"/>
              </a:rPr>
              <a:t>3</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repeated</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Resource</a:t>
            </a:r>
            <a:r>
              <a:rPr sz="900" lang="en">
                <a:solidFill>
                  <a:srgbClr val="333333"/>
                </a:solidFill>
                <a:latin typeface="Consolas"/>
                <a:ea typeface="Consolas"/>
                <a:cs typeface="Consolas"/>
                <a:sym typeface="Consolas"/>
              </a:rPr>
              <a:t> resources = </a:t>
            </a:r>
            <a:r>
              <a:rPr sz="900" lang="en">
                <a:solidFill>
                  <a:srgbClr val="0086B3"/>
                </a:solidFill>
                <a:latin typeface="Consolas"/>
                <a:ea typeface="Consolas"/>
                <a:cs typeface="Consolas"/>
                <a:sym typeface="Consolas"/>
              </a:rPr>
              <a:t>4</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ExecutorInfo</a:t>
            </a:r>
            <a:r>
              <a:rPr sz="900" lang="en">
                <a:solidFill>
                  <a:srgbClr val="333333"/>
                </a:solidFill>
                <a:latin typeface="Consolas"/>
                <a:ea typeface="Consolas"/>
                <a:cs typeface="Consolas"/>
                <a:sym typeface="Consolas"/>
              </a:rPr>
              <a:t> executor = </a:t>
            </a:r>
            <a:r>
              <a:rPr sz="900" lang="en">
                <a:solidFill>
                  <a:srgbClr val="0086B3"/>
                </a:solidFill>
                <a:latin typeface="Consolas"/>
                <a:ea typeface="Consolas"/>
                <a:cs typeface="Consolas"/>
                <a:sym typeface="Consolas"/>
              </a:rPr>
              <a:t>5</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CommandInfo</a:t>
            </a:r>
            <a:r>
              <a:rPr sz="900" lang="en">
                <a:solidFill>
                  <a:srgbClr val="333333"/>
                </a:solidFill>
                <a:latin typeface="Consolas"/>
                <a:ea typeface="Consolas"/>
                <a:cs typeface="Consolas"/>
                <a:sym typeface="Consolas"/>
              </a:rPr>
              <a:t> command = </a:t>
            </a:r>
            <a:r>
              <a:rPr sz="900" lang="en">
                <a:solidFill>
                  <a:srgbClr val="0086B3"/>
                </a:solidFill>
                <a:latin typeface="Consolas"/>
                <a:ea typeface="Consolas"/>
                <a:cs typeface="Consolas"/>
                <a:sym typeface="Consolas"/>
              </a:rPr>
              <a:t>7</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ContainerInfo</a:t>
            </a:r>
            <a:r>
              <a:rPr sz="900" lang="en">
                <a:solidFill>
                  <a:srgbClr val="333333"/>
                </a:solidFill>
                <a:latin typeface="Consolas"/>
                <a:ea typeface="Consolas"/>
                <a:cs typeface="Consolas"/>
                <a:sym typeface="Consolas"/>
              </a:rPr>
              <a:t> container = </a:t>
            </a:r>
            <a:r>
              <a:rPr sz="900" lang="en">
                <a:solidFill>
                  <a:srgbClr val="0086B3"/>
                </a:solidFill>
                <a:latin typeface="Consolas"/>
                <a:ea typeface="Consolas"/>
                <a:cs typeface="Consolas"/>
                <a:sym typeface="Consolas"/>
              </a:rPr>
              <a:t>9</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bytes</a:t>
            </a:r>
            <a:r>
              <a:rPr sz="900" lang="en">
                <a:solidFill>
                  <a:srgbClr val="333333"/>
                </a:solidFill>
                <a:latin typeface="Consolas"/>
                <a:ea typeface="Consolas"/>
                <a:cs typeface="Consolas"/>
                <a:sym typeface="Consolas"/>
              </a:rPr>
              <a:t> data = </a:t>
            </a:r>
            <a:r>
              <a:rPr sz="900" lang="en">
                <a:solidFill>
                  <a:srgbClr val="0086B3"/>
                </a:solidFill>
                <a:latin typeface="Consolas"/>
                <a:ea typeface="Consolas"/>
                <a:cs typeface="Consolas"/>
                <a:sym typeface="Consolas"/>
              </a:rPr>
              <a:t>6</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HealthCheck</a:t>
            </a:r>
            <a:r>
              <a:rPr sz="900" lang="en">
                <a:solidFill>
                  <a:srgbClr val="333333"/>
                </a:solidFill>
                <a:latin typeface="Consolas"/>
                <a:ea typeface="Consolas"/>
                <a:cs typeface="Consolas"/>
                <a:sym typeface="Consolas"/>
              </a:rPr>
              <a:t> health_check = </a:t>
            </a:r>
            <a:r>
              <a:rPr sz="900" lang="en">
                <a:solidFill>
                  <a:srgbClr val="0086B3"/>
                </a:solidFill>
                <a:latin typeface="Consolas"/>
                <a:ea typeface="Consolas"/>
                <a:cs typeface="Consolas"/>
                <a:sym typeface="Consolas"/>
              </a:rPr>
              <a:t>8</a:t>
            </a:r>
            <a:r>
              <a:rPr sz="900" lang="en">
                <a:solidFill>
                  <a:srgbClr val="333333"/>
                </a:solidFill>
                <a:latin typeface="Consolas"/>
                <a:ea typeface="Consolas"/>
                <a:cs typeface="Consolas"/>
                <a:sym typeface="Consolas"/>
              </a:rPr>
              <a:t>;</a:t>
            </a:r>
          </a:p>
          <a:p>
            <a:pPr rtl="0" indent="0" marL="0">
              <a:lnSpc>
                <a:spcPct val="136500"/>
              </a:lnSpc>
              <a:spcBef>
                <a:spcPts val="0"/>
              </a:spcBef>
              <a:buNone/>
            </a:pPr>
            <a:r>
              <a:t/>
            </a:r>
            <a:endParaRPr sz="900">
              <a:solidFill>
                <a:srgbClr val="969896"/>
              </a:solidFill>
              <a:latin typeface="Consolas"/>
              <a:ea typeface="Consolas"/>
              <a:cs typeface="Consolas"/>
              <a:sym typeface="Consolas"/>
            </a:endParaRP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Labels</a:t>
            </a:r>
            <a:r>
              <a:rPr sz="900" lang="en">
                <a:solidFill>
                  <a:srgbClr val="333333"/>
                </a:solidFill>
                <a:latin typeface="Consolas"/>
                <a:ea typeface="Consolas"/>
                <a:cs typeface="Consolas"/>
                <a:sym typeface="Consolas"/>
              </a:rPr>
              <a:t> labels = </a:t>
            </a:r>
            <a:r>
              <a:rPr sz="900" lang="en">
                <a:solidFill>
                  <a:srgbClr val="0086B3"/>
                </a:solidFill>
                <a:latin typeface="Consolas"/>
                <a:ea typeface="Consolas"/>
                <a:cs typeface="Consolas"/>
                <a:sym typeface="Consolas"/>
              </a:rPr>
              <a:t>10</a:t>
            </a:r>
            <a:r>
              <a:rPr sz="900" lang="en">
                <a:solidFill>
                  <a:srgbClr val="333333"/>
                </a:solidFill>
                <a:latin typeface="Consolas"/>
                <a:ea typeface="Consolas"/>
                <a:cs typeface="Consolas"/>
                <a:sym typeface="Consolas"/>
              </a:rPr>
              <a:t>;</a:t>
            </a:r>
          </a:p>
          <a:p>
            <a:pPr rtl="0" indent="0" marL="0">
              <a:lnSpc>
                <a:spcPct val="136500"/>
              </a:lnSpc>
              <a:spcBef>
                <a:spcPts val="0"/>
              </a:spcBef>
              <a:buNone/>
            </a:pPr>
            <a:r>
              <a:t/>
            </a:r>
            <a:endParaRPr sz="900">
              <a:solidFill>
                <a:srgbClr val="333333"/>
              </a:solidFill>
              <a:latin typeface="Consolas"/>
              <a:ea typeface="Consolas"/>
              <a:cs typeface="Consolas"/>
              <a:sym typeface="Consolas"/>
            </a:endParaRP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A71D5D"/>
                </a:solidFill>
                <a:latin typeface="Consolas"/>
                <a:ea typeface="Consolas"/>
                <a:cs typeface="Consolas"/>
                <a:sym typeface="Consolas"/>
              </a:rPr>
              <a:t>optional</a:t>
            </a: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DiscoveryInfo</a:t>
            </a:r>
            <a:r>
              <a:rPr sz="900" lang="en">
                <a:solidFill>
                  <a:srgbClr val="333333"/>
                </a:solidFill>
                <a:latin typeface="Consolas"/>
                <a:ea typeface="Consolas"/>
                <a:cs typeface="Consolas"/>
                <a:sym typeface="Consolas"/>
              </a:rPr>
              <a:t> discovery = </a:t>
            </a:r>
            <a:r>
              <a:rPr sz="900" lang="en">
                <a:solidFill>
                  <a:srgbClr val="0086B3"/>
                </a:solidFill>
                <a:latin typeface="Consolas"/>
                <a:ea typeface="Consolas"/>
                <a:cs typeface="Consolas"/>
                <a:sym typeface="Consolas"/>
              </a:rPr>
              <a:t>11</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a:t>
            </a:r>
          </a:p>
          <a:p>
            <a:pPr>
              <a:spcBef>
                <a:spcPts val="0"/>
              </a:spcBef>
              <a:buNone/>
            </a:pPr>
            <a:r>
              <a:t/>
            </a: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y="0" x="0"/>
          <a:ext cy="0" cx="0"/>
          <a:chOff y="0" x="0"/>
          <a:chExt cy="0" cx="0"/>
        </a:xfrm>
      </p:grpSpPr>
      <p:sp>
        <p:nvSpPr>
          <p:cNvPr id="365" name="Shape 36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b="1" sz="3600" lang="en">
                <a:solidFill>
                  <a:schemeClr val="dk1"/>
                </a:solidFill>
              </a:rPr>
              <a:t>TaskState	</a:t>
            </a:r>
          </a:p>
        </p:txBody>
      </p:sp>
      <p:sp>
        <p:nvSpPr>
          <p:cNvPr id="366" name="Shape 36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indent="0" marL="0">
              <a:lnSpc>
                <a:spcPct val="136500"/>
              </a:lnSpc>
              <a:spcBef>
                <a:spcPts val="0"/>
              </a:spcBef>
              <a:buNone/>
            </a:pP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Describes possible task states. IMPORTANT: Mesos assumes tasks that</a:t>
            </a:r>
          </a:p>
          <a:p>
            <a:pPr rtl="0" indent="0" marL="0">
              <a:lnSpc>
                <a:spcPct val="136500"/>
              </a:lnSpc>
              <a:spcBef>
                <a:spcPts val="0"/>
              </a:spcBef>
              <a:buNone/>
            </a:pPr>
            <a:r>
              <a:rPr sz="900" lang="en">
                <a:solidFill>
                  <a:srgbClr val="333333"/>
                </a:solidFill>
                <a:latin typeface="Consolas"/>
                <a:ea typeface="Consolas"/>
                <a:cs typeface="Consolas"/>
                <a:sym typeface="Consolas"/>
              </a:rPr>
              <a:t>* enter terminal states (see below) imply the task is no longer</a:t>
            </a:r>
          </a:p>
          <a:p>
            <a:pPr rtl="0" indent="0" marL="0">
              <a:lnSpc>
                <a:spcPct val="136500"/>
              </a:lnSpc>
              <a:spcBef>
                <a:spcPts val="0"/>
              </a:spcBef>
              <a:buNone/>
            </a:pPr>
            <a:r>
              <a:rPr sz="900" lang="en">
                <a:solidFill>
                  <a:srgbClr val="333333"/>
                </a:solidFill>
                <a:latin typeface="Consolas"/>
                <a:ea typeface="Consolas"/>
                <a:cs typeface="Consolas"/>
                <a:sym typeface="Consolas"/>
              </a:rPr>
              <a:t>* running and thus clean up any thing associated with the task</a:t>
            </a:r>
          </a:p>
          <a:p>
            <a:pPr rtl="0" indent="0" marL="0">
              <a:lnSpc>
                <a:spcPct val="136500"/>
              </a:lnSpc>
              <a:spcBef>
                <a:spcPts val="0"/>
              </a:spcBef>
              <a:buNone/>
            </a:pPr>
            <a:r>
              <a:rPr sz="900" lang="en">
                <a:solidFill>
                  <a:srgbClr val="333333"/>
                </a:solidFill>
                <a:latin typeface="Consolas"/>
                <a:ea typeface="Consolas"/>
                <a:cs typeface="Consolas"/>
                <a:sym typeface="Consolas"/>
              </a:rPr>
              <a:t>* (ultimately offering any resources being consumed by that task to</a:t>
            </a:r>
          </a:p>
          <a:p>
            <a:pPr rtl="0" indent="0" marL="0">
              <a:lnSpc>
                <a:spcPct val="136500"/>
              </a:lnSpc>
              <a:spcBef>
                <a:spcPts val="0"/>
              </a:spcBef>
              <a:buNone/>
            </a:pPr>
            <a:r>
              <a:rPr sz="900" lang="en">
                <a:solidFill>
                  <a:srgbClr val="333333"/>
                </a:solidFill>
                <a:latin typeface="Consolas"/>
                <a:ea typeface="Consolas"/>
                <a:cs typeface="Consolas"/>
                <a:sym typeface="Consolas"/>
              </a:rPr>
              <a:t>* another task).</a:t>
            </a:r>
          </a:p>
          <a:p>
            <a:pPr rtl="0" indent="0" marL="0">
              <a:lnSpc>
                <a:spcPct val="136500"/>
              </a:lnSpc>
              <a:spcBef>
                <a:spcPts val="0"/>
              </a:spcBef>
              <a:buNone/>
            </a:pP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A71D5D"/>
                </a:solidFill>
                <a:latin typeface="Consolas"/>
                <a:ea typeface="Consolas"/>
                <a:cs typeface="Consolas"/>
                <a:sym typeface="Consolas"/>
              </a:rPr>
              <a:t>enum</a:t>
            </a:r>
            <a:r>
              <a:rPr sz="900" lang="en">
                <a:solidFill>
                  <a:srgbClr val="333333"/>
                </a:solidFill>
                <a:latin typeface="Consolas"/>
                <a:ea typeface="Consolas"/>
                <a:cs typeface="Consolas"/>
                <a:sym typeface="Consolas"/>
              </a:rPr>
              <a:t> </a:t>
            </a:r>
            <a:r>
              <a:rPr sz="900" lang="en">
                <a:solidFill>
                  <a:srgbClr val="795DA3"/>
                </a:solidFill>
                <a:latin typeface="Consolas"/>
                <a:ea typeface="Consolas"/>
                <a:cs typeface="Consolas"/>
                <a:sym typeface="Consolas"/>
              </a:rPr>
              <a:t>TaskState</a:t>
            </a:r>
            <a:r>
              <a:rPr sz="900" lang="en">
                <a:solidFill>
                  <a:srgbClr val="333333"/>
                </a:solidFill>
                <a:latin typeface="Consolas"/>
                <a:ea typeface="Consolas"/>
                <a:cs typeface="Consolas"/>
                <a:sym typeface="Consolas"/>
              </a:rPr>
              <a:t> {</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TASK_STAGING</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6</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Initial state. Framework status updates should not use.</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TASK_STARTING</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0</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TASK_RUNNING</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1</a:t>
            </a:r>
            <a:r>
              <a:rPr sz="900" lang="en">
                <a:solidFill>
                  <a:srgbClr val="333333"/>
                </a:solidFill>
                <a:latin typeface="Consolas"/>
                <a:ea typeface="Consolas"/>
                <a:cs typeface="Consolas"/>
                <a:sym typeface="Consolas"/>
              </a:rPr>
              <a:t>;</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TASK_FINISHED</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2</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TERMINAL. The task finished successfully.</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TASK_FAILED</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3</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TERMINAL. The task failed to finish successfully.</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TASK_KILLED</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4</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TERMINAL. The task was killed by the executor.</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TASK_LOST</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5</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TERMINAL. The task failed but can be rescheduled.</a:t>
            </a:r>
          </a:p>
          <a:p>
            <a:pPr rtl="0" indent="0" marL="0">
              <a:lnSpc>
                <a:spcPct val="136500"/>
              </a:lnSpc>
              <a:spcBef>
                <a:spcPts val="0"/>
              </a:spcBef>
              <a:buNone/>
            </a:pPr>
            <a:r>
              <a:rPr sz="900" lang="en">
                <a:solidFill>
                  <a:srgbClr val="333333"/>
                </a:solidFill>
                <a:latin typeface="Consolas"/>
                <a:ea typeface="Consolas"/>
                <a:cs typeface="Consolas"/>
                <a:sym typeface="Consolas"/>
              </a:rPr>
              <a:t> </a:t>
            </a:r>
            <a:r>
              <a:rPr sz="900" lang="en">
                <a:solidFill>
                  <a:srgbClr val="0086B3"/>
                </a:solidFill>
                <a:latin typeface="Consolas"/>
                <a:ea typeface="Consolas"/>
                <a:cs typeface="Consolas"/>
                <a:sym typeface="Consolas"/>
              </a:rPr>
              <a:t>TASK_ERROR</a:t>
            </a:r>
            <a:r>
              <a:rPr sz="900" lang="en">
                <a:solidFill>
                  <a:srgbClr val="333333"/>
                </a:solidFill>
                <a:latin typeface="Consolas"/>
                <a:ea typeface="Consolas"/>
                <a:cs typeface="Consolas"/>
                <a:sym typeface="Consolas"/>
              </a:rPr>
              <a:t> = </a:t>
            </a:r>
            <a:r>
              <a:rPr sz="900" lang="en">
                <a:solidFill>
                  <a:srgbClr val="0086B3"/>
                </a:solidFill>
                <a:latin typeface="Consolas"/>
                <a:ea typeface="Consolas"/>
                <a:cs typeface="Consolas"/>
                <a:sym typeface="Consolas"/>
              </a:rPr>
              <a:t>7</a:t>
            </a:r>
            <a:r>
              <a:rPr sz="900" lang="en">
                <a:solidFill>
                  <a:srgbClr val="333333"/>
                </a:solidFill>
                <a:latin typeface="Consolas"/>
                <a:ea typeface="Consolas"/>
                <a:cs typeface="Consolas"/>
                <a:sym typeface="Consolas"/>
              </a:rPr>
              <a:t>; </a:t>
            </a:r>
            <a:r>
              <a:rPr sz="900" lang="en">
                <a:solidFill>
                  <a:srgbClr val="969896"/>
                </a:solidFill>
                <a:latin typeface="Consolas"/>
                <a:ea typeface="Consolas"/>
                <a:cs typeface="Consolas"/>
                <a:sym typeface="Consolas"/>
              </a:rPr>
              <a:t>// TERMINAL. The task description contains an error.</a:t>
            </a:r>
          </a:p>
          <a:p>
            <a:pPr rtl="0" indent="0" marL="0">
              <a:lnSpc>
                <a:spcPct val="136500"/>
              </a:lnSpc>
              <a:spcBef>
                <a:spcPts val="0"/>
              </a:spcBef>
              <a:buNone/>
            </a:pPr>
            <a:r>
              <a:rPr sz="900" lang="en">
                <a:solidFill>
                  <a:srgbClr val="333333"/>
                </a:solidFill>
                <a:latin typeface="Consolas"/>
                <a:ea typeface="Consolas"/>
                <a:cs typeface="Consolas"/>
                <a:sym typeface="Consolas"/>
              </a:rPr>
              <a:t>}</a:t>
            </a:r>
          </a:p>
          <a:p>
            <a:pPr>
              <a:spcBef>
                <a:spcPts val="0"/>
              </a:spcBef>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y="0" x="0"/>
          <a:ext cy="0" cx="0"/>
          <a:chOff y="0" x="0"/>
          <a:chExt cy="0" cx="0"/>
        </a:xfrm>
      </p:grpSpPr>
      <p:sp>
        <p:nvSpPr>
          <p:cNvPr id="371" name="Shape 371"/>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372" name="Shape 372"/>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scheduler successfully registers with a Mesos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master. A unique ID (generated by the master) used for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distinguishing this framework from others and MasterInfo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with the ip and port of the current master are provided as arguments.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frameworkId: FrameworkID,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masterInfo: MasterInfo):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log.info("FrameworkID:\n%s" format frameworkId)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log.info("MasterInfo:\n%s" format masterInfo)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y="0" x="0"/>
          <a:ext cy="0" cx="0"/>
          <a:chOff y="0" x="0"/>
          <a:chExt cy="0" cx="0"/>
        </a:xfrm>
      </p:grpSpPr>
      <p:sp>
        <p:nvSpPr>
          <p:cNvPr id="74" name="Shape 74"/>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b="1" sz="3600" lang="en">
                <a:solidFill>
                  <a:schemeClr val="dk1"/>
                </a:solidFill>
              </a:rPr>
              <a:t>Origins</a:t>
            </a:r>
          </a:p>
        </p:txBody>
      </p:sp>
      <p:sp>
        <p:nvSpPr>
          <p:cNvPr id="75" name="Shape 75"/>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600" lang="en" i="0">
                <a:solidFill>
                  <a:schemeClr val="dk1"/>
                </a:solidFill>
                <a:latin typeface="Arial"/>
                <a:ea typeface="Arial"/>
                <a:cs typeface="Arial"/>
                <a:sym typeface="Arial"/>
              </a:rPr>
              <a:t>Mesos: A Platform for Fine-Grained Resource Sharing in the Data Center </a:t>
            </a:r>
            <a:r>
              <a:rPr strike="noStrike" u="sng" b="0" cap="none" baseline="0" sz="1600" lang="en" i="0">
                <a:solidFill>
                  <a:schemeClr val="hlink"/>
                </a:solidFill>
                <a:latin typeface="Arial"/>
                <a:ea typeface="Arial"/>
                <a:cs typeface="Arial"/>
                <a:sym typeface="Arial"/>
                <a:hlinkClick r:id="rId3"/>
              </a:rPr>
              <a:t>http://static.usenix.org/event/nsdi11/tech/full_papers/Hindman_new.pdf</a:t>
            </a:r>
          </a:p>
          <a:p>
            <a:pPr algn="l" rtl="0" lvl="0" marR="0" indent="-152400" marL="342900">
              <a:lnSpc>
                <a:spcPct val="100000"/>
              </a:lnSpc>
              <a:spcBef>
                <a:spcPts val="600"/>
              </a:spcBef>
              <a:spcAft>
                <a:spcPts val="0"/>
              </a:spcAft>
              <a:buClr>
                <a:schemeClr val="dk1"/>
              </a:buClr>
              <a:buFont typeface="Arial"/>
              <a:buNone/>
            </a:pPr>
            <a:r>
              <a:t/>
            </a:r>
            <a:endParaRPr sz="1600">
              <a:solidFill>
                <a:schemeClr val="dk1"/>
              </a:solidFill>
            </a:endParaRPr>
          </a:p>
          <a:p>
            <a:pPr algn="l" rtl="0" lvl="0" marR="0" indent="-152400" marL="342900">
              <a:lnSpc>
                <a:spcPct val="100000"/>
              </a:lnSpc>
              <a:spcBef>
                <a:spcPts val="600"/>
              </a:spcBef>
              <a:spcAft>
                <a:spcPts val="0"/>
              </a:spcAft>
              <a:buClr>
                <a:schemeClr val="dk1"/>
              </a:buClr>
              <a:buSzPct val="25000"/>
              <a:buFont typeface="Arial"/>
              <a:buNone/>
            </a:pPr>
            <a:r>
              <a:rPr sz="1600" lang="en">
                <a:solidFill>
                  <a:schemeClr val="dk1"/>
                </a:solidFill>
              </a:rPr>
              <a:t>Datacenter Management with Apache Mesos </a:t>
            </a:r>
            <a:r>
              <a:rPr u="sng" sz="1600" lang="en">
                <a:solidFill>
                  <a:schemeClr val="hlink"/>
                </a:solidFill>
                <a:hlinkClick r:id="rId4"/>
              </a:rPr>
              <a:t>https://www.youtube.com/watch?v=YB1VW0LKzJ4</a:t>
            </a:r>
          </a:p>
          <a:p>
            <a:pPr algn="l" rtl="0" lvl="0" marR="0" indent="0" marL="0">
              <a:lnSpc>
                <a:spcPct val="100000"/>
              </a:lnSpc>
              <a:spcBef>
                <a:spcPts val="600"/>
              </a:spcBef>
              <a:spcAft>
                <a:spcPts val="0"/>
              </a:spcAft>
              <a:buClr>
                <a:schemeClr val="dk1"/>
              </a:buClr>
              <a:buFont typeface="Arial"/>
              <a:buNone/>
            </a:pPr>
            <a:r>
              <a:t/>
            </a:r>
            <a:endParaRPr strike="noStrike" u="none" b="0" cap="none" baseline="0" sz="16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600" lang="en" i="0">
                <a:solidFill>
                  <a:schemeClr val="dk1"/>
                </a:solidFill>
                <a:latin typeface="Arial"/>
                <a:ea typeface="Arial"/>
                <a:cs typeface="Arial"/>
                <a:sym typeface="Arial"/>
              </a:rPr>
              <a:t>Omega: ﬂexible, scalable schedulers for large compute clusters </a:t>
            </a:r>
            <a:r>
              <a:rPr strike="noStrike" u="sng" b="0" cap="none" baseline="0" sz="1600" lang="en" i="0">
                <a:solidFill>
                  <a:schemeClr val="hlink"/>
                </a:solidFill>
                <a:latin typeface="Arial"/>
                <a:ea typeface="Arial"/>
                <a:cs typeface="Arial"/>
                <a:sym typeface="Arial"/>
                <a:hlinkClick r:id="rId5"/>
              </a:rPr>
              <a:t>http://eurosys2013.tudos.org/wp-content/uploads/2013/paper/Schwarzkopf.pdf</a:t>
            </a:r>
          </a:p>
          <a:p>
            <a:pPr algn="l" rtl="0" lvl="0" marR="0" indent="-152400" marL="342900">
              <a:lnSpc>
                <a:spcPct val="100000"/>
              </a:lnSpc>
              <a:spcBef>
                <a:spcPts val="600"/>
              </a:spcBef>
              <a:spcAft>
                <a:spcPts val="0"/>
              </a:spcAft>
              <a:buClr>
                <a:schemeClr val="dk1"/>
              </a:buClr>
              <a:buFont typeface="Arial"/>
              <a:buNone/>
            </a:pPr>
            <a:r>
              <a:t/>
            </a:r>
            <a:endParaRPr sz="1600">
              <a:solidFill>
                <a:schemeClr val="dk1"/>
              </a:solidFill>
            </a:endParaRPr>
          </a:p>
          <a:p>
            <a:pPr rtl="0" lvl="0">
              <a:spcBef>
                <a:spcPts val="0"/>
              </a:spcBef>
              <a:buClr>
                <a:schemeClr val="dk1"/>
              </a:buClr>
              <a:buSzPct val="25000"/>
              <a:buFont typeface="Arial"/>
              <a:buNone/>
            </a:pPr>
            <a:r>
              <a:rPr sz="1600" lang="en">
                <a:solidFill>
                  <a:schemeClr val="dk1"/>
                </a:solidFill>
              </a:rPr>
              <a:t>2011 GAFS Omega John Wilkes </a:t>
            </a:r>
            <a:r>
              <a:rPr u="sng" sz="1600" lang="en">
                <a:solidFill>
                  <a:schemeClr val="hlink"/>
                </a:solidFill>
                <a:hlinkClick r:id="rId6"/>
              </a:rPr>
              <a:t>https://www.youtube.com/watch?v=0ZFMlO98Jkc&amp;feature=youtu.be</a:t>
            </a:r>
          </a:p>
          <a:p>
            <a:pPr algn="l" rtl="0" lvl="0" marR="0" indent="-152400" marL="342900">
              <a:lnSpc>
                <a:spcPct val="100000"/>
              </a:lnSpc>
              <a:spcBef>
                <a:spcPts val="600"/>
              </a:spcBef>
              <a:spcAft>
                <a:spcPts val="0"/>
              </a:spcAft>
              <a:buClr>
                <a:schemeClr val="dk1"/>
              </a:buClr>
              <a:buFont typeface="Arial"/>
              <a:buNone/>
            </a:pPr>
            <a:r>
              <a:t/>
            </a:r>
            <a:endParaRPr sz="1600">
              <a:solidFill>
                <a:schemeClr val="dk1"/>
              </a:solidFil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y="0" x="0"/>
          <a:ext cy="0" cx="0"/>
          <a:chOff y="0" x="0"/>
          <a:chExt cy="0" cx="0"/>
        </a:xfrm>
      </p:grpSpPr>
      <p:sp>
        <p:nvSpPr>
          <p:cNvPr id="377" name="Shape 377"/>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378" name="Shape 378"/>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scheduler re-registers with a newly elected Mesos master.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This is only called when the scheduler has previously been 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MasterInfo containing the updated information about the elected master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is provided as an argument.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reregistered(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masterInfo: MasterInfo):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log.info("Scheduler.reregistered")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log.info("MasterInfo:\n%s" format masterInfo)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2" name="Shape 382"/>
        <p:cNvGrpSpPr/>
        <p:nvPr/>
      </p:nvGrpSpPr>
      <p:grpSpPr>
        <a:xfrm>
          <a:off y="0" x="0"/>
          <a:ext cy="0" cx="0"/>
          <a:chOff y="0" x="0"/>
          <a:chExt cy="0" cx="0"/>
        </a:xfrm>
      </p:grpSpPr>
      <p:sp>
        <p:nvSpPr>
          <p:cNvPr id="383" name="Shape 383"/>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384" name="Shape 38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/**Invoked when resources have been offered to this framework. A single offer will only contain resources from a single slave. Resources associated with an offer will not be re-offered to _this_ framework until either (a) this framework has rejected those resources or (b) those resources have been rescinded.Note that resources may be concurrently offered to more than one framework at a time (depending on the allocator being used). In that case, the first framework to launch tasks using those resources will be able to use them while the other frameworks will have those resources rescinded (or if a framework has already launched tasks with those resources then those tasks will fail with a TASK_LOST status and a message saying as much).*/</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resourceOffers(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 offers: JList[Offer]):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log.info("Scheduler.resourceOffers")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print and decline all received offers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offers foreach { offer =&gt;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log.info(offer.toString)</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declineOffer offer.getId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8" name="Shape 388"/>
        <p:cNvGrpSpPr/>
        <p:nvPr/>
      </p:nvGrpSpPr>
      <p:grpSpPr>
        <a:xfrm>
          <a:off y="0" x="0"/>
          <a:ext cy="0" cx="0"/>
          <a:chOff y="0" x="0"/>
          <a:chExt cy="0" cx="0"/>
        </a:xfrm>
      </p:grpSpPr>
      <p:sp>
        <p:nvSpPr>
          <p:cNvPr id="389" name="Shape 389"/>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390" name="Shape 39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an offer is no longer valid (e.g., the slave was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lost or another framework used resources in the offer). If for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whatever reason an offer is never rescinded (e.g., dropped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message, failing over framework, etc.), a framwork that attempts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to launch tasks using an invalid offer will receive TASK_LOST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status updats for those tasks.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offerRescinded(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offerId: OfferID):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log.info("Scheduler.offerRescinded [%s]" format offerId.getValue)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4" name="Shape 394"/>
        <p:cNvGrpSpPr/>
        <p:nvPr/>
      </p:nvGrpSpPr>
      <p:grpSpPr>
        <a:xfrm>
          <a:off y="0" x="0"/>
          <a:ext cy="0" cx="0"/>
          <a:chOff y="0" x="0"/>
          <a:chExt cy="0" cx="0"/>
        </a:xfrm>
      </p:grpSpPr>
      <p:sp>
        <p:nvSpPr>
          <p:cNvPr id="395" name="Shape 39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396" name="Shape 39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status of a task has changed (e.g., a slave is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lost and so the task is lost, a task finishes and an executor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sends a status update saying so, etc). Note that returning from</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this callback _acknowledges_ receipt of this status update! If</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for whatever reason the scheduler aborts during this callback (or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the process exits) another status update will be delivered (note,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however, that this is currently not true if the slave sending the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status update is lost/fails during that time).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statusUpdate(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 status: TaskStatus):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log.info("Scheduler.statusUpdate:\n%s" format status)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0" name="Shape 400"/>
        <p:cNvGrpSpPr/>
        <p:nvPr/>
      </p:nvGrpSpPr>
      <p:grpSpPr>
        <a:xfrm>
          <a:off y="0" x="0"/>
          <a:ext cy="0" cx="0"/>
          <a:chOff y="0" x="0"/>
          <a:chExt cy="0" cx="0"/>
        </a:xfrm>
      </p:grpSpPr>
      <p:sp>
        <p:nvSpPr>
          <p:cNvPr id="401" name="Shape 401"/>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402" name="Shape 402"/>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12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an executor sends a message. These messages are best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effort; do not expect a framework message to be retransmitted in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any reliable fashion.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frameworkMessage(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SchedulerDriver,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executorId: ExecutorID,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slaveId: SlaveID,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data: Array[Byte]):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log.info("Scheduler.frameworkMessage")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6" name="Shape 406"/>
        <p:cNvGrpSpPr/>
        <p:nvPr/>
      </p:nvGrpSpPr>
      <p:grpSpPr>
        <a:xfrm>
          <a:off y="0" x="0"/>
          <a:ext cy="0" cx="0"/>
          <a:chOff y="0" x="0"/>
          <a:chExt cy="0" cx="0"/>
        </a:xfrm>
      </p:grpSpPr>
      <p:sp>
        <p:nvSpPr>
          <p:cNvPr id="407" name="Shape 407"/>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408" name="Shape 408"/>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Invoked when the scheduler becomes "disconnected" from the master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(e.g., the master fails and another is taking over).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def disconnected(driver: SchedulerDriver):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log.info("Scheduler.disconnected")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800" i="0">
              <a:solidFill>
                <a:schemeClr val="dk1"/>
              </a:solidFill>
              <a:latin typeface="Arial"/>
              <a:ea typeface="Arial"/>
              <a:cs typeface="Arial"/>
              <a:sym typeface="Arial"/>
            </a:endParaRP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Invoked when a slave has been determined unreachable (e.g.,</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machine failure, network partition). Most frameworks will need to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reschedule any tasks launched on this slave on a new slave.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def slaveLost(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driver: SchedulerDriver,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slaveId: SlaveID):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log.info("Scheduler.slaveLost: [%s]" format slaveId.getValue)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800" i="0">
              <a:solidFill>
                <a:schemeClr val="dk1"/>
              </a:solidFill>
              <a:latin typeface="Arial"/>
              <a:ea typeface="Arial"/>
              <a:cs typeface="Arial"/>
              <a:sym typeface="Arial"/>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y="0" x="0"/>
          <a:ext cy="0" cx="0"/>
          <a:chOff y="0" x="0"/>
          <a:chExt cy="0" cx="0"/>
        </a:xfrm>
      </p:grpSpPr>
      <p:sp>
        <p:nvSpPr>
          <p:cNvPr id="413" name="Shape 413"/>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Scheduler</a:t>
            </a:r>
          </a:p>
        </p:txBody>
      </p:sp>
      <p:sp>
        <p:nvSpPr>
          <p:cNvPr id="414" name="Shape 41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Invoked when an executor has exited/terminated. Note that any</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tasks running will have TASK_LOST status updates automagically</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generated.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def executorLost(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driver: SchedulerDriver,executorId: ExecutorID, slaveId: SlaveID,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status: Int):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log.info("Scheduler.executorLost: [%s]" format executorId.getValue)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Invoked when there is an unrecoverable error in the scheduler 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scheduler driver. The driver will be aborted BEFORE invoking this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 callback.</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def error(driver: SchedulerDriver, message: String):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log.info("Scheduler.error: [%s]" format message)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8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800" i="0">
              <a:solidFill>
                <a:schemeClr val="dk1"/>
              </a:solidFill>
              <a:latin typeface="Arial"/>
              <a:ea typeface="Arial"/>
              <a:cs typeface="Arial"/>
              <a:sym typeface="Arial"/>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8" name="Shape 418"/>
        <p:cNvGrpSpPr/>
        <p:nvPr/>
      </p:nvGrpSpPr>
      <p:grpSpPr>
        <a:xfrm>
          <a:off y="0" x="0"/>
          <a:ext cy="0" cx="0"/>
          <a:chOff y="0" x="0"/>
          <a:chExt cy="0" cx="0"/>
        </a:xfrm>
      </p:grpSpPr>
      <p:sp>
        <p:nvSpPr>
          <p:cNvPr id="419" name="Shape 419"/>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20" name="Shape 42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once the executor driver has been able to successfully</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connect with Mesos. In particular, a scheduler can pass some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data to it's executors through the ExecutorInfo.data</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field.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ExecutorDriver,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executorInfo: ExecutorInfo,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frameworkInfo: FrameworkInfo,</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slaveInfo: SlaveInfo):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4" name="Shape 424"/>
        <p:cNvGrpSpPr/>
        <p:nvPr/>
      </p:nvGrpSpPr>
      <p:grpSpPr>
        <a:xfrm>
          <a:off y="0" x="0"/>
          <a:ext cy="0" cx="0"/>
          <a:chOff y="0" x="0"/>
          <a:chExt cy="0" cx="0"/>
        </a:xfrm>
      </p:grpSpPr>
      <p:sp>
        <p:nvSpPr>
          <p:cNvPr id="425" name="Shape 42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26" name="Shape 42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executor re-registers with a restarted slave.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reregistered(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driver: ExecutorDriver,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slaveInfo: SlaveInfo):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log.info("Executor.reregistered")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executor becomes "disconnected" from the slave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(e.g., the slave is being restarted due to an upgrade).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disconnected(driver: ExecutorDriver):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log.info("Executor.disconnected")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0" name="Shape 430"/>
        <p:cNvGrpSpPr/>
        <p:nvPr/>
      </p:nvGrpSpPr>
      <p:grpSpPr>
        <a:xfrm>
          <a:off y="0" x="0"/>
          <a:ext cy="0" cx="0"/>
          <a:chOff y="0" x="0"/>
          <a:chExt cy="0" cx="0"/>
        </a:xfrm>
      </p:grpSpPr>
      <p:sp>
        <p:nvSpPr>
          <p:cNvPr id="431" name="Shape 431"/>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32" name="Shape 432"/>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 task has been launched on this executor (initiated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via Scheduler.launchTasks. Note that this task can be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realized with a thread, a process, or some simple computation,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however, no other callbacks will be invoked on this executor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until this callback has returned.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launchTask(driver: ExecutorDriver, task: TaskInfo):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log.info("Executor.launchTask")</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ctrTitle"/>
          </p:nvPr>
        </p:nvSpPr>
        <p:spPr>
          <a:xfrm>
            <a:off y="1583341" x="685800"/>
            <a:ext cy="1159799" cx="7772400"/>
          </a:xfrm>
          <a:prstGeom prst="rect">
            <a:avLst/>
          </a:prstGeom>
        </p:spPr>
        <p:txBody>
          <a:bodyPr bIns="91425" rIns="91425" lIns="91425" tIns="91425" anchor="b" anchorCtr="0">
            <a:noAutofit/>
          </a:bodyPr>
          <a:lstStyle/>
          <a:p>
            <a:pPr rtl="0" lvl="0">
              <a:spcBef>
                <a:spcPts val="0"/>
              </a:spcBef>
              <a:buNone/>
            </a:pPr>
            <a:r>
              <a:rPr sz="4000" lang="en"/>
              <a:t>Life without Apache Mesos</a:t>
            </a:r>
          </a:p>
        </p:txBody>
      </p:sp>
      <p:sp>
        <p:nvSpPr>
          <p:cNvPr id="81" name="Shape 81"/>
          <p:cNvSpPr txBox="1"/>
          <p:nvPr>
            <p:ph idx="1" type="subTitle"/>
          </p:nvPr>
        </p:nvSpPr>
        <p:spPr>
          <a:xfrm>
            <a:off y="2840052" x="685800"/>
            <a:ext cy="784799" cx="7772400"/>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6" name="Shape 436"/>
        <p:cNvGrpSpPr/>
        <p:nvPr/>
      </p:nvGrpSpPr>
      <p:grpSpPr>
        <a:xfrm>
          <a:off y="0" x="0"/>
          <a:ext cy="0" cx="0"/>
          <a:chOff y="0" x="0"/>
          <a:chExt cy="0" cx="0"/>
        </a:xfrm>
      </p:grpSpPr>
      <p:sp>
        <p:nvSpPr>
          <p:cNvPr id="437" name="Shape 437"/>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38" name="Shape 438"/>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 task running within this executor has been killed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(via SchedulerDriver.killTask). Note that no status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update will be sent on behalf of the executor, the executor is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responsible for creating a new TaskStatus (i.e., with</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TASK_KILLED) and invoking ExecutorDriver.sendStatusUpdate.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killTask(driver: ExecutorDriver, taskId: TaskID):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log.info("Executor.killTask")</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y="0" x="0"/>
          <a:ext cy="0" cx="0"/>
          <a:chOff y="0" x="0"/>
          <a:chExt cy="0" cx="0"/>
        </a:xfrm>
      </p:grpSpPr>
      <p:sp>
        <p:nvSpPr>
          <p:cNvPr id="443" name="Shape 443"/>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44" name="Shape 44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 framework message has arrived for this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executor. These messages are best effort; do not expect a</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framework message to be retransmitted in any reliable fashion.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frameworkMessage(driver: ExecutorDriver, data: Array[Byte]):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log.info("Executor.frameworkMessage")</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8" name="Shape 448"/>
        <p:cNvGrpSpPr/>
        <p:nvPr/>
      </p:nvGrpSpPr>
      <p:grpSpPr>
        <a:xfrm>
          <a:off y="0" x="0"/>
          <a:ext cy="0" cx="0"/>
          <a:chOff y="0" x="0"/>
          <a:chExt cy="0" cx="0"/>
        </a:xfrm>
      </p:grpSpPr>
      <p:sp>
        <p:nvSpPr>
          <p:cNvPr id="449" name="Shape 449"/>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50" name="Shape 450"/>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the executor should terminate all of it's currently</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running tasks. Note that after a Mesos has determined that an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executor has terminated any tasks that the executor did not send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terminal status updates for (e.g., TASK_KILLED, TASK_FINISHED,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TASK_FAILED, etc) a TASK_LOST status update will be created.</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shutdown(driver: ExecutorDriver):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log.info("Executor.shutdown")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4" name="Shape 454"/>
        <p:cNvGrpSpPr/>
        <p:nvPr/>
      </p:nvGrpSpPr>
      <p:grpSpPr>
        <a:xfrm>
          <a:off y="0" x="0"/>
          <a:ext cy="0" cx="0"/>
          <a:chOff y="0" x="0"/>
          <a:chExt cy="0" cx="0"/>
        </a:xfrm>
      </p:grpSpPr>
      <p:sp>
        <p:nvSpPr>
          <p:cNvPr id="455" name="Shape 455"/>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Executor</a:t>
            </a:r>
          </a:p>
        </p:txBody>
      </p:sp>
      <p:sp>
        <p:nvSpPr>
          <p:cNvPr id="456" name="Shape 456"/>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Invoked when a fatal error has occured with the executor and/or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executor driver. The driver will be aborted BEFORE invoking this</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 callback.</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def error(driver: ExecutorDriver, message: String): Unit = {</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log.info("Executor.error")</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200" lang="en" i="0">
                <a:solidFill>
                  <a:schemeClr val="dk1"/>
                </a:solidFill>
                <a:latin typeface="Arial"/>
                <a:ea typeface="Arial"/>
                <a:cs typeface="Arial"/>
                <a:sym typeface="Arial"/>
              </a:rPr>
              <a:t>  }</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0" name="Shape 460"/>
        <p:cNvGrpSpPr/>
        <p:nvPr/>
      </p:nvGrpSpPr>
      <p:grpSpPr>
        <a:xfrm>
          <a:off y="0" x="0"/>
          <a:ext cy="0" cx="0"/>
          <a:chOff y="0" x="0"/>
          <a:chExt cy="0" cx="0"/>
        </a:xfrm>
      </p:grpSpPr>
      <p:sp>
        <p:nvSpPr>
          <p:cNvPr id="461" name="Shape 461"/>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Questions?</a:t>
            </a:r>
          </a:p>
        </p:txBody>
      </p:sp>
      <p:sp>
        <p:nvSpPr>
          <p:cNvPr id="462" name="Shape 462"/>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0" marL="190500">
              <a:lnSpc>
                <a:spcPct val="100000"/>
              </a:lnSpc>
              <a:spcBef>
                <a:spcPts val="0"/>
              </a:spcBef>
              <a:spcAft>
                <a:spcPts val="0"/>
              </a:spcAft>
              <a:buClr>
                <a:schemeClr val="dk1"/>
              </a:buClr>
              <a:buSzPct val="25000"/>
              <a:buFont typeface="Arial"/>
              <a:buNone/>
            </a:pPr>
            <a:br>
              <a:rPr sz="3000" lang="en">
                <a:solidFill>
                  <a:schemeClr val="dk1"/>
                </a:solidFill>
              </a:rPr>
            </a:br>
            <a:br>
              <a:rPr sz="3000" lang="en">
                <a:solidFill>
                  <a:schemeClr val="dk1"/>
                </a:solidFill>
              </a:rPr>
            </a:br>
            <a:br>
              <a:rPr sz="3000" lang="en">
                <a:solidFill>
                  <a:schemeClr val="dk1"/>
                </a:solidFill>
              </a:rPr>
            </a:br>
            <a:r>
              <a:rPr strike="noStrike" u="none" b="0" cap="none" baseline="0" sz="1100" lang="en" i="0">
                <a:solidFill>
                  <a:srgbClr val="222222"/>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 Joe Stein</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 Founder, Principal Consultant</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 Big Data Open Source Security LLC</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 </a:t>
            </a:r>
            <a:r>
              <a:rPr strike="noStrike" u="sng" b="0" cap="none" baseline="0" sz="1100" lang="en" i="0">
                <a:solidFill>
                  <a:schemeClr val="hlink"/>
                </a:solidFill>
                <a:latin typeface="Arial"/>
                <a:ea typeface="Arial"/>
                <a:cs typeface="Arial"/>
                <a:sym typeface="Arial"/>
                <a:hlinkClick r:id="rId3"/>
              </a:rPr>
              <a:t>http://www.stealth.ly</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 Twitter: </a:t>
            </a:r>
            <a:r>
              <a:rPr strike="noStrike" u="sng" b="0" cap="none" baseline="0" sz="1100" lang="en" i="0">
                <a:solidFill>
                  <a:schemeClr val="hlink"/>
                </a:solidFill>
                <a:latin typeface="Arial"/>
                <a:ea typeface="Arial"/>
                <a:cs typeface="Arial"/>
                <a:sym typeface="Arial"/>
                <a:hlinkClick r:id="rId4"/>
              </a:rPr>
              <a:t>@allthingshadoop</a:t>
            </a:r>
          </a:p>
          <a:p>
            <a:pPr algn="l" rtl="0" lvl="0" marR="0" indent="-152400" marL="342900">
              <a:lnSpc>
                <a:spcPct val="100000"/>
              </a:lnSpc>
              <a:spcBef>
                <a:spcPts val="600"/>
              </a:spcBef>
              <a:spcAft>
                <a:spcPts val="0"/>
              </a:spcAft>
              <a:buClr>
                <a:schemeClr val="dk1"/>
              </a:buClr>
              <a:buSzPct val="25000"/>
              <a:buFont typeface="Arial"/>
              <a:buNone/>
            </a:pPr>
            <a:r>
              <a:rPr strike="noStrike" u="none" b="0" cap="none" baseline="0" sz="1100" lang="en" i="0">
                <a:solidFill>
                  <a:srgbClr val="222222"/>
                </a:solidFill>
                <a:latin typeface="Arial"/>
                <a:ea typeface="Arial"/>
                <a:cs typeface="Arial"/>
                <a:sym typeface="Arial"/>
              </a:rPr>
              <a:t>********************************************/</a:t>
            </a:r>
          </a:p>
          <a:p>
            <a:pPr algn="l" rtl="0" lvl="0" marR="0" indent="-152400" marL="342900">
              <a:lnSpc>
                <a:spcPct val="100000"/>
              </a:lnSpc>
              <a:spcBef>
                <a:spcPts val="600"/>
              </a:spcBef>
              <a:spcAft>
                <a:spcPts val="0"/>
              </a:spcAft>
              <a:buClr>
                <a:schemeClr val="dk1"/>
              </a:buClr>
              <a:buFont typeface="Arial"/>
              <a:buNone/>
            </a:pPr>
            <a:r>
              <a:t/>
            </a:r>
            <a:endParaRPr strike="noStrike" u="none" b="0" cap="none" baseline="0" sz="1100" i="0">
              <a:solidFill>
                <a:srgbClr val="222222"/>
              </a:solidFill>
              <a:latin typeface="Arial"/>
              <a:ea typeface="Arial"/>
              <a:cs typeface="Arial"/>
              <a:sym typeface="Arial"/>
            </a:endParaRPr>
          </a:p>
        </p:txBody>
      </p:sp>
      <p:pic>
        <p:nvPicPr>
          <p:cNvPr id="463" name="Shape 463"/>
          <p:cNvPicPr preferRelativeResize="0"/>
          <p:nvPr/>
        </p:nvPicPr>
        <p:blipFill>
          <a:blip r:embed="rId5">
            <a:alphaModFix/>
          </a:blip>
          <a:stretch>
            <a:fillRect/>
          </a:stretch>
        </p:blipFill>
        <p:spPr>
          <a:xfrm>
            <a:off y="1123953" x="750025"/>
            <a:ext cy="1341799" cx="561425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Static Partitioning</a:t>
            </a:r>
          </a:p>
        </p:txBody>
      </p:sp>
      <p:sp>
        <p:nvSpPr>
          <p:cNvPr id="87" name="Shape 87"/>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88" name="Shape 88"/>
          <p:cNvPicPr preferRelativeResize="0"/>
          <p:nvPr/>
        </p:nvPicPr>
        <p:blipFill rotWithShape="1">
          <a:blip r:embed="rId3">
            <a:alphaModFix/>
          </a:blip>
          <a:srcRect t="0" b="0" r="0" l="0"/>
          <a:stretch/>
        </p:blipFill>
        <p:spPr>
          <a:xfrm>
            <a:off y="1780450" x="2679550"/>
            <a:ext cy="2219399" cx="35147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Static Partitioning IS Bad</a:t>
            </a:r>
          </a:p>
        </p:txBody>
      </p:sp>
      <p:sp>
        <p:nvSpPr>
          <p:cNvPr id="94" name="Shape 94"/>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95" name="Shape 95"/>
          <p:cNvPicPr preferRelativeResize="0"/>
          <p:nvPr/>
        </p:nvPicPr>
        <p:blipFill rotWithShape="1">
          <a:blip r:embed="rId3">
            <a:alphaModFix/>
          </a:blip>
          <a:srcRect t="0" b="0" r="0" l="0"/>
          <a:stretch/>
        </p:blipFill>
        <p:spPr>
          <a:xfrm>
            <a:off y="1808525" x="2634150"/>
            <a:ext cy="2190900" cx="3581399"/>
          </a:xfrm>
          <a:prstGeom prst="rect">
            <a:avLst/>
          </a:prstGeom>
          <a:noFill/>
          <a:ln>
            <a:noFill/>
          </a:ln>
        </p:spPr>
      </p:pic>
      <p:sp>
        <p:nvSpPr>
          <p:cNvPr id="96" name="Shape 96"/>
          <p:cNvSpPr txBox="1"/>
          <p:nvPr/>
        </p:nvSpPr>
        <p:spPr>
          <a:xfrm>
            <a:off y="4281125" x="1376737"/>
            <a:ext cy="644700" cx="4693499"/>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Pr>
              <a:t>hard to utilize machines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Pr>
              <a:t>(i.e., X GB RAM and Y CPUs) </a:t>
            </a:r>
          </a:p>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05978" x="457200"/>
            <a:ext cy="857400" cx="8229600"/>
          </a:xfrm>
          <a:prstGeom prst="rect">
            <a:avLst/>
          </a:prstGeom>
          <a:noFill/>
          <a:ln>
            <a:noFill/>
          </a:ln>
        </p:spPr>
        <p:txBody>
          <a:bodyPr bIns="91425" rIns="91425" lIns="91425" tIns="91425" anchor="b"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1" cap="none" baseline="0" sz="3600" lang="en" i="0">
                <a:solidFill>
                  <a:schemeClr val="dk1"/>
                </a:solidFill>
                <a:latin typeface="Arial"/>
                <a:ea typeface="Arial"/>
                <a:cs typeface="Arial"/>
                <a:sym typeface="Arial"/>
              </a:rPr>
              <a:t>Static Partitioning does NOT scale</a:t>
            </a:r>
          </a:p>
        </p:txBody>
      </p:sp>
      <p:sp>
        <p:nvSpPr>
          <p:cNvPr id="102" name="Shape 102"/>
          <p:cNvSpPr txBox="1"/>
          <p:nvPr>
            <p:ph idx="1" type="body"/>
          </p:nvPr>
        </p:nvSpPr>
        <p:spPr>
          <a:xfrm>
            <a:off y="1200150" x="457200"/>
            <a:ext cy="3725699" cx="8229600"/>
          </a:xfrm>
          <a:prstGeom prst="rect">
            <a:avLst/>
          </a:prstGeom>
          <a:noFill/>
          <a:ln>
            <a:noFill/>
          </a:ln>
        </p:spPr>
        <p:txBody>
          <a:bodyPr bIns="91425" rIns="91425" lIns="91425" tIns="91425" anchor="t" anchorCtr="0">
            <a:noAutofit/>
          </a:bodyPr>
          <a:lstStyle/>
          <a:p>
            <a:pPr algn="l" rtl="0" lvl="0" marR="0" indent="-152400" marL="342900">
              <a:lnSpc>
                <a:spcPct val="100000"/>
              </a:lnSpc>
              <a:spcBef>
                <a:spcPts val="0"/>
              </a:spcBef>
              <a:spcAft>
                <a:spcPts val="0"/>
              </a:spcAft>
              <a:buClr>
                <a:schemeClr val="dk1"/>
              </a:buClr>
              <a:buFont typeface="Arial"/>
              <a:buNone/>
            </a:pPr>
            <a:r>
              <a:t/>
            </a:r>
            <a:endParaRPr strike="noStrike" u="none" b="0" cap="none" baseline="0" sz="3000" i="0">
              <a:solidFill>
                <a:schemeClr val="dk1"/>
              </a:solidFill>
              <a:latin typeface="Arial"/>
              <a:ea typeface="Arial"/>
              <a:cs typeface="Arial"/>
              <a:sym typeface="Arial"/>
            </a:endParaRPr>
          </a:p>
        </p:txBody>
      </p:sp>
      <p:pic>
        <p:nvPicPr>
          <p:cNvPr id="103" name="Shape 103"/>
          <p:cNvPicPr preferRelativeResize="0"/>
          <p:nvPr/>
        </p:nvPicPr>
        <p:blipFill rotWithShape="1">
          <a:blip r:embed="rId3">
            <a:alphaModFix/>
          </a:blip>
          <a:srcRect t="0" b="0" r="0" l="0"/>
          <a:stretch/>
        </p:blipFill>
        <p:spPr>
          <a:xfrm>
            <a:off y="1784750" x="2640525"/>
            <a:ext cy="2228999" cx="3581399"/>
          </a:xfrm>
          <a:prstGeom prst="rect">
            <a:avLst/>
          </a:prstGeom>
          <a:noFill/>
          <a:ln>
            <a:noFill/>
          </a:ln>
        </p:spPr>
      </p:pic>
      <p:sp>
        <p:nvSpPr>
          <p:cNvPr id="104" name="Shape 104"/>
          <p:cNvSpPr txBox="1"/>
          <p:nvPr/>
        </p:nvSpPr>
        <p:spPr>
          <a:xfrm>
            <a:off y="4250325" x="2743200"/>
            <a:ext cy="457200" cx="4114800"/>
          </a:xfrm>
          <a:prstGeom prst="rect">
            <a:avLst/>
          </a:prstGeom>
          <a:noFill/>
          <a:ln>
            <a:noFill/>
          </a:ln>
        </p:spPr>
        <p:txBody>
          <a:bodyPr bIns="91425" rIns="91425" lIns="91425" tIns="91425"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Pr>
              <a:t>hard to scale elastically </a:t>
            </a:r>
          </a:p>
          <a:p>
            <a:pPr algn="l" rtl="0" lvl="0" marR="0" indent="0" marL="0">
              <a:lnSpc>
                <a:spcPct val="100000"/>
              </a:lnSpc>
              <a:spcBef>
                <a:spcPts val="0"/>
              </a:spcBef>
              <a:spcAft>
                <a:spcPts val="0"/>
              </a:spcAft>
              <a:buClr>
                <a:schemeClr val="dk1"/>
              </a:buClr>
              <a:buSzPct val="25000"/>
              <a:buFont typeface="Arial"/>
              <a:buNone/>
            </a:pPr>
            <a:r>
              <a:rPr strike="noStrike" u="none" b="0" cap="none" baseline="0" sz="1400" lang="en" i="0">
                <a:solidFill>
                  <a:srgbClr val="000000"/>
                </a:solidFill>
                <a:latin typeface="Arial"/>
                <a:ea typeface="Arial"/>
                <a:cs typeface="Arial"/>
                <a:sym typeface="Arial"/>
              </a:rPr>
              <a:t>(to take advantage of statistical multiplexing) </a:t>
            </a:r>
          </a:p>
          <a:p>
            <a:pPr algn="l" rtl="0" lvl="0" marR="0" indent="0" marL="0">
              <a:lnSpc>
                <a:spcPct val="100000"/>
              </a:lnSpc>
              <a:spcBef>
                <a:spcPts val="0"/>
              </a:spcBef>
              <a:spcAft>
                <a:spcPts val="0"/>
              </a:spcAft>
              <a:buClr>
                <a:srgbClr val="000000"/>
              </a:buClr>
              <a:buFont typeface="Arial"/>
              <a:buNone/>
            </a:pPr>
            <a:r>
              <a:t/>
            </a:r>
            <a:endParaRPr strike="noStrike" u="none" b="0" cap="none" baseline="0" sz="1400" i="0">
              <a:solidFill>
                <a:srgbClr val="000000"/>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