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8" r:id="rId1"/>
    <p:sldMasterId id="2147483814" r:id="rId2"/>
    <p:sldMasterId id="2147483826" r:id="rId3"/>
    <p:sldMasterId id="2147483838" r:id="rId4"/>
  </p:sldMasterIdLst>
  <p:notesMasterIdLst>
    <p:notesMasterId r:id="rId26"/>
  </p:notesMasterIdLst>
  <p:handoutMasterIdLst>
    <p:handoutMasterId r:id="rId27"/>
  </p:handoutMasterIdLst>
  <p:sldIdLst>
    <p:sldId id="256" r:id="rId5"/>
    <p:sldId id="274" r:id="rId6"/>
    <p:sldId id="296" r:id="rId7"/>
    <p:sldId id="278" r:id="rId8"/>
    <p:sldId id="297" r:id="rId9"/>
    <p:sldId id="280" r:id="rId10"/>
    <p:sldId id="281" r:id="rId11"/>
    <p:sldId id="282" r:id="rId12"/>
    <p:sldId id="283" r:id="rId13"/>
    <p:sldId id="289" r:id="rId14"/>
    <p:sldId id="300" r:id="rId15"/>
    <p:sldId id="284" r:id="rId16"/>
    <p:sldId id="285" r:id="rId17"/>
    <p:sldId id="295" r:id="rId18"/>
    <p:sldId id="294" r:id="rId19"/>
    <p:sldId id="286" r:id="rId20"/>
    <p:sldId id="288" r:id="rId21"/>
    <p:sldId id="287" r:id="rId22"/>
    <p:sldId id="290" r:id="rId23"/>
    <p:sldId id="291" r:id="rId24"/>
    <p:sldId id="293" r:id="rId25"/>
  </p:sldIdLst>
  <p:sldSz cx="9144000" cy="5715000" type="screen16x1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0090"/>
    <a:srgbClr val="520083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34" autoAdjust="0"/>
    <p:restoredTop sz="93807" autoAdjust="0"/>
  </p:normalViewPr>
  <p:slideViewPr>
    <p:cSldViewPr snapToGrid="0" snapToObjects="1">
      <p:cViewPr varScale="1">
        <p:scale>
          <a:sx n="168" d="100"/>
          <a:sy n="168" d="100"/>
        </p:scale>
        <p:origin x="-112" y="-296"/>
      </p:cViewPr>
      <p:guideLst>
        <p:guide orient="horz" pos="3216"/>
        <p:guide orient="horz" pos="2198"/>
        <p:guide orient="horz" pos="946"/>
        <p:guide orient="horz" pos="1800"/>
        <p:guide pos="319"/>
        <p:guide pos="5580"/>
        <p:guide pos="2880"/>
        <p:guide pos="18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20" Type="http://schemas.openxmlformats.org/officeDocument/2006/relationships/slide" Target="slides/slide16.xml"/><Relationship Id="rId21" Type="http://schemas.openxmlformats.org/officeDocument/2006/relationships/slide" Target="slides/slide17.xml"/><Relationship Id="rId22" Type="http://schemas.openxmlformats.org/officeDocument/2006/relationships/slide" Target="slides/slide18.xml"/><Relationship Id="rId23" Type="http://schemas.openxmlformats.org/officeDocument/2006/relationships/slide" Target="slides/slide19.xml"/><Relationship Id="rId24" Type="http://schemas.openxmlformats.org/officeDocument/2006/relationships/slide" Target="slides/slide20.xml"/><Relationship Id="rId25" Type="http://schemas.openxmlformats.org/officeDocument/2006/relationships/slide" Target="slides/slide21.xml"/><Relationship Id="rId26" Type="http://schemas.openxmlformats.org/officeDocument/2006/relationships/notesMaster" Target="notesMasters/notesMaster1.xml"/><Relationship Id="rId27" Type="http://schemas.openxmlformats.org/officeDocument/2006/relationships/handoutMaster" Target="handoutMasters/handout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073392-AF9F-A740-BE2B-E1AAF104AC7F}" type="datetimeFigureOut">
              <a:rPr lang="en-US" smtClean="0"/>
              <a:pPr/>
              <a:t>12/1/13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3A4101-B23D-4643-97AC-D394395499D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328128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BF62E1-F9AD-495C-BF06-76E1F5E8F9F5}" type="datetimeFigureOut">
              <a:rPr lang="en-US" smtClean="0"/>
              <a:pPr/>
              <a:t>12/1/13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ECDA4E-CF9D-414E-8EE5-7B82BD64F7B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51384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062A85-621A-4417-B439-46E727A4ACED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Added a feature to Shark that prunes columns that are not selected in a query so the iterator advancement for those columns is not required.</a:t>
            </a:r>
          </a:p>
          <a:p>
            <a:r>
              <a:rPr lang="en-US" dirty="0" smtClean="0"/>
              <a:t>Gives substantial improvement in performance when the total number of columns &gt;&gt; number selected (typical in OLAP)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DC19F1-D5B8-B642-94F8-47E28435604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6953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736546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506422" y="3285721"/>
            <a:ext cx="8274321" cy="687502"/>
          </a:xfrm>
          <a:prstGeom prst="rect">
            <a:avLst/>
          </a:prstGeom>
        </p:spPr>
        <p:txBody>
          <a:bodyPr wrap="square" lIns="0" tIns="45720" rIns="0" bIns="45720" anchor="ctr">
            <a:noAutofit/>
          </a:bodyPr>
          <a:lstStyle>
            <a:lvl1pPr algn="l">
              <a:defRPr sz="2800" b="0" spc="300">
                <a:solidFill>
                  <a:schemeClr val="accent1"/>
                </a:solidFill>
                <a:latin typeface="+mj-lt"/>
                <a:ea typeface="Verdana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21933" y="4223077"/>
            <a:ext cx="8258530" cy="377472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en-US" sz="1100" spc="300" dirty="0">
                <a:solidFill>
                  <a:schemeClr val="accent1"/>
                </a:solidFill>
                <a:latin typeface="+mj-lt"/>
                <a:ea typeface="Verdana" pitchFamily="34" charset="0"/>
                <a:cs typeface="Arial" pitchFamily="34" charset="0"/>
              </a:defRPr>
            </a:lvl1pPr>
          </a:lstStyle>
          <a:p>
            <a:pPr lvl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933" y="1501776"/>
            <a:ext cx="3328194" cy="77131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Divider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02 text bg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5000" cy="5715000"/>
          </a:xfrm>
          <a:prstGeom prst="rect">
            <a:avLst/>
          </a:prstGeom>
        </p:spPr>
      </p:pic>
      <p:sp>
        <p:nvSpPr>
          <p:cNvPr id="20" name="Title 1"/>
          <p:cNvSpPr>
            <a:spLocks noGrp="1"/>
          </p:cNvSpPr>
          <p:nvPr>
            <p:ph type="ctrTitle"/>
          </p:nvPr>
        </p:nvSpPr>
        <p:spPr>
          <a:xfrm>
            <a:off x="506413" y="2074441"/>
            <a:ext cx="8301990" cy="1566124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algn="l">
              <a:defRPr sz="3000" b="0" spc="300">
                <a:solidFill>
                  <a:schemeClr val="accent1"/>
                </a:solidFill>
                <a:latin typeface="+mj-lt"/>
                <a:ea typeface="Verdana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Divider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02 text bg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5000" cy="5715000"/>
          </a:xfrm>
          <a:prstGeom prst="rect">
            <a:avLst/>
          </a:prstGeom>
        </p:spPr>
      </p:pic>
      <p:sp>
        <p:nvSpPr>
          <p:cNvPr id="20" name="Title 1"/>
          <p:cNvSpPr>
            <a:spLocks noGrp="1"/>
          </p:cNvSpPr>
          <p:nvPr>
            <p:ph type="ctrTitle"/>
          </p:nvPr>
        </p:nvSpPr>
        <p:spPr>
          <a:xfrm>
            <a:off x="506413" y="2074441"/>
            <a:ext cx="8301990" cy="1566124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algn="l">
              <a:defRPr sz="3000" b="0" spc="300">
                <a:solidFill>
                  <a:schemeClr val="accent1"/>
                </a:solidFill>
                <a:latin typeface="+mj-lt"/>
                <a:ea typeface="Verdana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63"/>
            <a:ext cx="7772400" cy="12250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AEA5A-8F32-3942-81F5-C3B11BDD28B6}" type="datetime1">
              <a:rPr lang="en-US" smtClean="0"/>
              <a:t>12/1/13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Yahoo Confidential &amp; Proprietary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A68EC-4B66-B743-ACFB-1023C212D7FC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73654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933" y="1501776"/>
            <a:ext cx="3328194" cy="771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06757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61255-056A-CB4C-848C-3DC584E0DA71}" type="datetime1">
              <a:rPr lang="en-US" smtClean="0"/>
              <a:t>12/1/13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Yahoo Confidential &amp; Proprietary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21478-9A63-450E-8942-C240FE31B1C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2130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9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60BC8-84BE-5F4D-90FD-7C108D203B31}" type="datetime1">
              <a:rPr lang="en-US" smtClean="0"/>
              <a:t>12/1/13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Yahoo Confidential &amp; Proprietary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21478-9A63-450E-8942-C240FE31B1C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0368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C2FE-218A-B148-AB47-71BC09F93C2B}" type="datetime1">
              <a:rPr lang="en-US" smtClean="0"/>
              <a:t>12/1/13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Yahoo Confidential &amp; Proprietary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21478-9A63-450E-8942-C240FE31B1C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5671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3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279263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BD11D-1989-7E4C-A76D-EF75C40D92CE}" type="datetime1">
              <a:rPr lang="en-US" smtClean="0"/>
              <a:t>12/1/13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Yahoo Confidential &amp; Proprietary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21478-9A63-450E-8942-C240FE31B1C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66671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54E9-51BB-4847-8AE5-A36FFCFCEDAD}" type="datetime1">
              <a:rPr lang="en-US" smtClean="0"/>
              <a:t>12/1/13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Yahoo Confidential &amp; Proprietary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21478-9A63-450E-8942-C240FE31B1C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14510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62879-6A17-4441-B028-0CCCF87D1383}" type="datetime1">
              <a:rPr lang="en-US" smtClean="0"/>
              <a:t>12/1/13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Yahoo Confidential &amp; Proprietary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21478-9A63-450E-8942-C240FE31B1C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46496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7" y="227543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7" y="1195920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F36CA-2DE4-EA47-A30F-72AB2B32B914}" type="datetime1">
              <a:rPr lang="en-US" smtClean="0"/>
              <a:t>12/1/13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Yahoo Confidential &amp; Proprietary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21478-9A63-450E-8942-C240FE31B1C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6968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444216C-91FB-3A4A-92D6-24F9F062D71C}" type="datetime1">
              <a:rPr lang="en-US" smtClean="0"/>
              <a:t>12/1/13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9921478-9A63-450E-8942-C240FE31B1C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 smtClean="0"/>
              <a:t>Yahoo Confidential &amp; Proprietary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8"/>
          </p:nvPr>
        </p:nvSpPr>
        <p:spPr>
          <a:xfrm>
            <a:off x="516573" y="1512362"/>
            <a:ext cx="8301990" cy="3602567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910F6-AE9D-BB4F-B300-9B516E3D7BF4}" type="datetime1">
              <a:rPr lang="en-US" smtClean="0"/>
              <a:t>12/1/13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Yahoo Confidential &amp; Proprietary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21478-9A63-450E-8942-C240FE31B1C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303992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83BFE-7981-0945-A96E-1C102E2B6D2B}" type="datetime1">
              <a:rPr lang="en-US" smtClean="0"/>
              <a:t>12/1/13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Yahoo Confidential &amp; Proprietary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21478-9A63-450E-8942-C240FE31B1C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69478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73"/>
            <a:ext cx="2057400" cy="487627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73"/>
            <a:ext cx="6019800" cy="487627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8B3F8-725D-FD4A-80DA-E08CD4E5FCBF}" type="datetime1">
              <a:rPr lang="en-US" smtClean="0"/>
              <a:t>12/1/13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Yahoo Confidential &amp; Proprietary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21478-9A63-450E-8942-C240FE31B1C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04793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63"/>
            <a:ext cx="7772400" cy="12250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95E48-1FEF-E74E-814A-4DC5A9A47D4F}" type="datetime1">
              <a:rPr lang="en-US" smtClean="0"/>
              <a:t>12/1/13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Yahoo Confidential &amp; Proprietary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A68EC-4B66-B743-ACFB-1023C212D7FC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73654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933" y="1501776"/>
            <a:ext cx="3328194" cy="771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067575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41EFC-3D47-6043-8596-4CE74F02AA74}" type="datetime1">
              <a:rPr lang="en-US" smtClean="0"/>
              <a:t>12/1/13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Yahoo Confidential &amp; Proprietary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21478-9A63-450E-8942-C240FE31B1C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21306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9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1D4E5-6E18-5E4E-8339-83782BD63761}" type="datetime1">
              <a:rPr lang="en-US" smtClean="0"/>
              <a:t>12/1/13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Yahoo Confidential &amp; Proprietary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21478-9A63-450E-8942-C240FE31B1C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0368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02D45-972C-0145-97C9-7D1B07D0F5CD}" type="datetime1">
              <a:rPr lang="en-US" smtClean="0"/>
              <a:t>12/1/13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Yahoo Confidential &amp; Proprietary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21478-9A63-450E-8942-C240FE31B1C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56718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3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279263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CEBE4-C5E9-304E-80BF-95C08BD78C0A}" type="datetime1">
              <a:rPr lang="en-US" smtClean="0"/>
              <a:t>12/1/13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Yahoo Confidential &amp; Proprietary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21478-9A63-450E-8942-C240FE31B1C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666713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5D3F2-C423-064E-9383-D8E135F1B580}" type="datetime1">
              <a:rPr lang="en-US" smtClean="0"/>
              <a:t>12/1/13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Yahoo Confidential &amp; Proprietary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21478-9A63-450E-8942-C240FE31B1C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145100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AD75B-CC88-EA4F-98E3-061561231568}" type="datetime1">
              <a:rPr lang="en-US" smtClean="0"/>
              <a:t>12/1/13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Yahoo Confidential &amp; Proprietary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21478-9A63-450E-8942-C240FE31B1C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4649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02 text bg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5000" cy="5715000"/>
          </a:xfrm>
          <a:prstGeom prst="rect">
            <a:avLst/>
          </a:prstGeom>
        </p:spPr>
      </p:pic>
      <p:sp>
        <p:nvSpPr>
          <p:cNvPr id="20" name="Title 1"/>
          <p:cNvSpPr>
            <a:spLocks noGrp="1"/>
          </p:cNvSpPr>
          <p:nvPr>
            <p:ph type="ctrTitle"/>
          </p:nvPr>
        </p:nvSpPr>
        <p:spPr>
          <a:xfrm>
            <a:off x="506413" y="2074441"/>
            <a:ext cx="8301990" cy="1566124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algn="l">
              <a:defRPr sz="3000" b="0" spc="300">
                <a:solidFill>
                  <a:schemeClr val="accent1"/>
                </a:solidFill>
                <a:latin typeface="+mj-lt"/>
                <a:ea typeface="Verdana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7" y="227543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7" y="1195920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F1E6D-A978-A842-AAE9-29186A11F6C1}" type="datetime1">
              <a:rPr lang="en-US" smtClean="0"/>
              <a:t>12/1/13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Yahoo Confidential &amp; Proprietary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21478-9A63-450E-8942-C240FE31B1C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696827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0EEDF-CC44-AD44-A9BE-6398B20F928E}" type="datetime1">
              <a:rPr lang="en-US" smtClean="0"/>
              <a:t>12/1/13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Yahoo Confidential &amp; Proprietary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21478-9A63-450E-8942-C240FE31B1C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303992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A81D0-7533-A141-9E3D-128844541BC4}" type="datetime1">
              <a:rPr lang="en-US" smtClean="0"/>
              <a:t>12/1/13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Yahoo Confidential &amp; Proprietary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21478-9A63-450E-8942-C240FE31B1C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694782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73"/>
            <a:ext cx="2057400" cy="487627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73"/>
            <a:ext cx="6019800" cy="487627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17E31-42C4-A441-AF36-42B05BBFA1D4}" type="datetime1">
              <a:rPr lang="en-US" smtClean="0"/>
              <a:t>12/1/13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Yahoo Confidential &amp; Proprietary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21478-9A63-450E-8942-C240FE31B1C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04793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2B39D-7B91-B44C-825B-34BBC1DD47C0}" type="datetime1">
              <a:rPr lang="en-US" smtClean="0"/>
              <a:t>12/1/13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Yahoo Confidential &amp; Proprietary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2D224-9106-8D4E-8026-81641835A700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73654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933" y="1501776"/>
            <a:ext cx="3328194" cy="771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523225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E5D15-C491-8145-BA14-74437AF971B1}" type="datetime1">
              <a:rPr lang="en-US" smtClean="0"/>
              <a:t>12/1/13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Yahoo Confidential &amp; Proprietary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21478-9A63-450E-8942-C240FE31B1C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12553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2C693-0A0A-AF4A-8899-DC60E35218E2}" type="datetime1">
              <a:rPr lang="en-US" smtClean="0"/>
              <a:t>12/1/13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Yahoo Confidential &amp; Proprietary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21478-9A63-450E-8942-C240FE31B1C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55877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22A7D-5D3D-AA49-8335-7E6E35967079}" type="datetime1">
              <a:rPr lang="en-US" smtClean="0"/>
              <a:t>12/1/13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Yahoo Confidential &amp; Proprietary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21478-9A63-450E-8942-C240FE31B1C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233863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21B57-3F50-DA4C-997D-15E2364E14C1}" type="datetime1">
              <a:rPr lang="en-US" smtClean="0"/>
              <a:t>12/1/13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Yahoo Confidential &amp; Proprietary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21478-9A63-450E-8942-C240FE31B1C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01472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550A3-4B63-2640-97C1-BD569D3464FE}" type="datetime1">
              <a:rPr lang="en-US" smtClean="0"/>
              <a:t>12/1/13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Yahoo Confidential &amp; Proprietary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21478-9A63-450E-8942-C240FE31B1C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852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 Are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6573" y="1514121"/>
            <a:ext cx="4055428" cy="365830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2000">
                <a:latin typeface="+mn-lt"/>
              </a:defRPr>
            </a:lvl1pPr>
            <a:lvl2pPr>
              <a:defRPr sz="1600">
                <a:latin typeface="+mn-lt"/>
              </a:defRPr>
            </a:lvl2pPr>
            <a:lvl3pPr>
              <a:defRPr sz="14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100"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8627" y="1514124"/>
            <a:ext cx="4059936" cy="365936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2000">
                <a:latin typeface="+mn-lt"/>
              </a:defRPr>
            </a:lvl1pPr>
            <a:lvl2pPr>
              <a:defRPr sz="1600">
                <a:latin typeface="+mn-lt"/>
              </a:defRPr>
            </a:lvl2pPr>
            <a:lvl3pPr>
              <a:defRPr sz="14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100"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44AF09AB-44A7-5E44-A325-9BCA063FD30E}" type="datetime1">
              <a:rPr lang="en-US" smtClean="0"/>
              <a:t>12/1/13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99921478-9A63-450E-8942-C240FE31B1C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 dirty="0" smtClean="0"/>
              <a:t>Yahoo Confidential &amp; Proprietary</a:t>
            </a:r>
            <a:endParaRPr lang="en-US" dirty="0"/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50F08-1B20-0842-B060-84A369C69525}" type="datetime1">
              <a:rPr lang="en-US" smtClean="0"/>
              <a:t>12/1/13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Yahoo Confidential &amp; Proprietary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21478-9A63-450E-8942-C240FE31B1C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39796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825AF-551B-384C-82DE-83FD453C4193}" type="datetime1">
              <a:rPr lang="en-US" smtClean="0"/>
              <a:t>12/1/13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Yahoo Confidential &amp; Proprietary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21478-9A63-450E-8942-C240FE31B1C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52454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9EFEA-7CAB-FC4E-9C9C-3CB34E07EF0E}" type="datetime1">
              <a:rPr lang="en-US" smtClean="0"/>
              <a:t>12/1/13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Yahoo Confidential &amp; Proprietary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21478-9A63-450E-8942-C240FE31B1C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63104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003D0-108F-0545-9762-AAD7F29A0F15}" type="datetime1">
              <a:rPr lang="en-US" smtClean="0"/>
              <a:t>12/1/13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Yahoo Confidential &amp; Proprietary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21478-9A63-450E-8942-C240FE31B1C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59326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4D3C0-A2B7-0E43-BC80-22E4C132AC19}" type="datetime1">
              <a:rPr lang="en-US" smtClean="0"/>
              <a:t>12/1/13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Yahoo Confidential &amp; Proprietary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21478-9A63-450E-8942-C240FE31B1C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105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3F8B9-D1BF-E641-9759-1F0A8167AB1F}" type="datetime1">
              <a:rPr lang="en-US" smtClean="0"/>
              <a:t>12/1/13</a:t>
            </a:fld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9921478-9A63-450E-8942-C240FE31B1C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Yahoo Confidential &amp; Proprietary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6EDF-9D71-7A48-8D54-977143EF2C4D}" type="datetime1">
              <a:rPr lang="en-US" smtClean="0"/>
              <a:t>12/1/13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9921478-9A63-450E-8942-C240FE31B1C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Yahoo Confidential &amp; Proprietary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vider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02 text bg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5000" cy="5715000"/>
          </a:xfrm>
          <a:prstGeom prst="rect">
            <a:avLst/>
          </a:prstGeom>
        </p:spPr>
      </p:pic>
      <p:sp>
        <p:nvSpPr>
          <p:cNvPr id="20" name="Title 1"/>
          <p:cNvSpPr>
            <a:spLocks noGrp="1"/>
          </p:cNvSpPr>
          <p:nvPr>
            <p:ph type="ctrTitle"/>
          </p:nvPr>
        </p:nvSpPr>
        <p:spPr>
          <a:xfrm>
            <a:off x="506413" y="2074441"/>
            <a:ext cx="8301990" cy="1566124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algn="l">
              <a:defRPr sz="3000" b="0" spc="300">
                <a:solidFill>
                  <a:schemeClr val="accent1"/>
                </a:solidFill>
                <a:latin typeface="+mj-lt"/>
                <a:ea typeface="Verdana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Divider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02 text bg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5000" cy="5715000"/>
          </a:xfrm>
          <a:prstGeom prst="rect">
            <a:avLst/>
          </a:prstGeom>
        </p:spPr>
      </p:pic>
      <p:sp>
        <p:nvSpPr>
          <p:cNvPr id="20" name="Title 1"/>
          <p:cNvSpPr>
            <a:spLocks noGrp="1"/>
          </p:cNvSpPr>
          <p:nvPr>
            <p:ph type="ctrTitle"/>
          </p:nvPr>
        </p:nvSpPr>
        <p:spPr>
          <a:xfrm>
            <a:off x="506413" y="2074441"/>
            <a:ext cx="8301990" cy="1566124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algn="l">
              <a:defRPr sz="3000" b="0" spc="300">
                <a:solidFill>
                  <a:schemeClr val="accent1"/>
                </a:solidFill>
                <a:latin typeface="+mj-lt"/>
                <a:ea typeface="Verdana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Divider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02 text bg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5000" cy="5715000"/>
          </a:xfrm>
          <a:prstGeom prst="rect">
            <a:avLst/>
          </a:prstGeom>
        </p:spPr>
      </p:pic>
      <p:sp>
        <p:nvSpPr>
          <p:cNvPr id="20" name="Title 1"/>
          <p:cNvSpPr>
            <a:spLocks noGrp="1"/>
          </p:cNvSpPr>
          <p:nvPr>
            <p:ph type="ctrTitle"/>
          </p:nvPr>
        </p:nvSpPr>
        <p:spPr>
          <a:xfrm>
            <a:off x="506413" y="2074441"/>
            <a:ext cx="8301990" cy="1566124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algn="l">
              <a:defRPr sz="3000" b="0" spc="300">
                <a:solidFill>
                  <a:schemeClr val="accent1"/>
                </a:solidFill>
                <a:latin typeface="+mj-lt"/>
                <a:ea typeface="Verdana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715000"/>
          </a:xfrm>
          <a:prstGeom prst="rect">
            <a:avLst/>
          </a:prstGeom>
        </p:spPr>
      </p:pic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287347" y="485422"/>
            <a:ext cx="8521065" cy="902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6390640" y="5316184"/>
            <a:ext cx="1763882" cy="3042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rgbClr val="404040"/>
                </a:solidFill>
                <a:latin typeface="+mn-lt"/>
              </a:defRPr>
            </a:lvl1pPr>
          </a:lstStyle>
          <a:p>
            <a:fld id="{7BB4D638-DCDD-2C40-A14C-BC6AA1BBE9BC}" type="datetime1">
              <a:rPr lang="en-US" smtClean="0"/>
              <a:t>12/1/13</a:t>
            </a:fld>
            <a:endParaRPr lang="en-US" dirty="0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3"/>
          </p:nvPr>
        </p:nvSpPr>
        <p:spPr>
          <a:xfrm>
            <a:off x="431578" y="5316184"/>
            <a:ext cx="5952712" cy="3042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 dirty="0" smtClean="0"/>
              <a:t>Yahoo Confidential &amp; Proprietary</a:t>
            </a:r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4"/>
          </p:nvPr>
        </p:nvSpPr>
        <p:spPr>
          <a:xfrm>
            <a:off x="35560" y="5316186"/>
            <a:ext cx="338868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0">
                <a:solidFill>
                  <a:srgbClr val="400090"/>
                </a:solidFill>
                <a:latin typeface="+mn-lt"/>
              </a:defRPr>
            </a:lvl1pPr>
          </a:lstStyle>
          <a:p>
            <a:fld id="{99921478-9A63-450E-8942-C240FE31B1C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8" name="Text Placeholder 27"/>
          <p:cNvSpPr>
            <a:spLocks noGrp="1"/>
          </p:cNvSpPr>
          <p:nvPr>
            <p:ph type="body" idx="1"/>
          </p:nvPr>
        </p:nvSpPr>
        <p:spPr>
          <a:xfrm>
            <a:off x="516574" y="1510779"/>
            <a:ext cx="8301990" cy="365036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3984" y="5387553"/>
            <a:ext cx="664420" cy="15238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47" r:id="rId7"/>
    <p:sldLayoutId id="2147483760" r:id="rId8"/>
    <p:sldLayoutId id="2147483773" r:id="rId9"/>
    <p:sldLayoutId id="2147483800" r:id="rId10"/>
    <p:sldLayoutId id="2147483813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500" b="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7B0099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7B0099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7B0099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7B0099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7030A0"/>
          </a:solidFill>
          <a:latin typeface="Calibri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7030A0"/>
          </a:solidFill>
          <a:latin typeface="Calibri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7030A0"/>
          </a:solidFill>
          <a:latin typeface="Calibri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7030A0"/>
          </a:solidFill>
          <a:latin typeface="Calibri" pitchFamily="34" charset="0"/>
        </a:defRPr>
      </a:lvl9pPr>
    </p:titleStyle>
    <p:bodyStyle>
      <a:lvl1pPr marL="233363" indent="-233363" algn="l" rtl="0" eaLnBrk="1" fontAlgn="base" hangingPunct="1">
        <a:spcBef>
          <a:spcPts val="0"/>
        </a:spcBef>
        <a:spcAft>
          <a:spcPts val="600"/>
        </a:spcAft>
        <a:buClrTx/>
        <a:buFont typeface="Wingdings" pitchFamily="2" charset="2"/>
        <a:buChar char="§"/>
        <a:defRPr sz="2000" b="0" kern="1200">
          <a:solidFill>
            <a:srgbClr val="333333"/>
          </a:solidFill>
          <a:latin typeface="+mn-lt"/>
          <a:ea typeface="+mn-ea"/>
          <a:cs typeface="+mn-cs"/>
        </a:defRPr>
      </a:lvl1pPr>
      <a:lvl2pPr marL="457200" indent="-223838" algn="l" rtl="0" eaLnBrk="1" fontAlgn="base" hangingPunct="1">
        <a:spcBef>
          <a:spcPts val="0"/>
        </a:spcBef>
        <a:spcAft>
          <a:spcPts val="600"/>
        </a:spcAft>
        <a:buClrTx/>
        <a:buSzPct val="80000"/>
        <a:buFont typeface="Calibri" pitchFamily="34" charset="0"/>
        <a:buChar char="›"/>
        <a:defRPr sz="1600" kern="1200">
          <a:solidFill>
            <a:srgbClr val="333333"/>
          </a:solidFill>
          <a:latin typeface="+mn-lt"/>
          <a:ea typeface="+mn-ea"/>
          <a:cs typeface="+mn-cs"/>
        </a:defRPr>
      </a:lvl2pPr>
      <a:lvl3pPr marL="690563" indent="-233363" algn="l" rtl="0" eaLnBrk="1" fontAlgn="base" hangingPunct="1">
        <a:spcBef>
          <a:spcPts val="0"/>
        </a:spcBef>
        <a:spcAft>
          <a:spcPts val="600"/>
        </a:spcAft>
        <a:buClrTx/>
        <a:buFont typeface="Arial" pitchFamily="34" charset="0"/>
        <a:buChar char="•"/>
        <a:defRPr sz="1400" kern="1200">
          <a:solidFill>
            <a:srgbClr val="333333"/>
          </a:solidFill>
          <a:latin typeface="+mn-lt"/>
          <a:ea typeface="+mn-ea"/>
          <a:cs typeface="+mn-cs"/>
        </a:defRPr>
      </a:lvl3pPr>
      <a:lvl4pPr marL="854075" indent="-163513" algn="l" rtl="0" eaLnBrk="1" fontAlgn="base" hangingPunct="1">
        <a:spcBef>
          <a:spcPts val="0"/>
        </a:spcBef>
        <a:spcAft>
          <a:spcPts val="600"/>
        </a:spcAft>
        <a:buClrTx/>
        <a:buFont typeface="Calibri" pitchFamily="34" charset="0"/>
        <a:buChar char="–"/>
        <a:defRPr sz="1200" kern="1200">
          <a:solidFill>
            <a:srgbClr val="333333"/>
          </a:solidFill>
          <a:latin typeface="+mn-lt"/>
          <a:ea typeface="+mn-ea"/>
          <a:cs typeface="+mn-cs"/>
        </a:defRPr>
      </a:lvl4pPr>
      <a:lvl5pPr marL="1025525" indent="-171450" algn="l" rtl="0" eaLnBrk="1" fontAlgn="base" hangingPunct="1">
        <a:spcBef>
          <a:spcPts val="0"/>
        </a:spcBef>
        <a:spcAft>
          <a:spcPts val="600"/>
        </a:spcAft>
        <a:buClrTx/>
        <a:buFont typeface="Wingdings" pitchFamily="2" charset="2"/>
        <a:buChar char="§"/>
        <a:defRPr sz="1100" kern="1200">
          <a:solidFill>
            <a:srgbClr val="333333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67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D8DA96-2B6F-2F43-883E-E0F8B6E92B93}" type="datetime1">
              <a:rPr lang="en-US" smtClean="0"/>
              <a:t>12/1/13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67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Yahoo Confidential &amp; Proprietary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67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921478-9A63-450E-8942-C240FE31B1C1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715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3984" y="5387553"/>
            <a:ext cx="664420" cy="152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9195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67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12EC7E-4C23-DA4F-9DEE-D19BD8AD1499}" type="datetime1">
              <a:rPr lang="en-US" smtClean="0"/>
              <a:t>12/1/13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67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Yahoo Confidential &amp; Proprietary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67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921478-9A63-450E-8942-C240FE31B1C1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715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3984" y="5387553"/>
            <a:ext cx="664420" cy="152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9195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28" r:id="rId2"/>
    <p:sldLayoutId id="2147483829" r:id="rId3"/>
    <p:sldLayoutId id="2147483830" r:id="rId4"/>
    <p:sldLayoutId id="2147483831" r:id="rId5"/>
    <p:sldLayoutId id="2147483832" r:id="rId6"/>
    <p:sldLayoutId id="2147483833" r:id="rId7"/>
    <p:sldLayoutId id="2147483834" r:id="rId8"/>
    <p:sldLayoutId id="2147483835" r:id="rId9"/>
    <p:sldLayoutId id="2147483836" r:id="rId10"/>
    <p:sldLayoutId id="2147483837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8538C2-C0C2-1D47-BCCE-33FC3E7E0087}" type="datetime1">
              <a:rPr lang="en-US" smtClean="0"/>
              <a:t>12/1/13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Yahoo Confidential &amp; Proprietary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921478-9A63-450E-8942-C240FE31B1C1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715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3984" y="5387553"/>
            <a:ext cx="664420" cy="152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350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40" r:id="rId2"/>
    <p:sldLayoutId id="2147483841" r:id="rId3"/>
    <p:sldLayoutId id="2147483842" r:id="rId4"/>
    <p:sldLayoutId id="2147483843" r:id="rId5"/>
    <p:sldLayoutId id="2147483844" r:id="rId6"/>
    <p:sldLayoutId id="2147483845" r:id="rId7"/>
    <p:sldLayoutId id="2147483846" r:id="rId8"/>
    <p:sldLayoutId id="2147483847" r:id="rId9"/>
    <p:sldLayoutId id="2147483848" r:id="rId10"/>
    <p:sldLayoutId id="214748384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6"/>
          <p:cNvSpPr>
            <a:spLocks noGrp="1"/>
          </p:cNvSpPr>
          <p:nvPr>
            <p:ph type="ctrTitle"/>
          </p:nvPr>
        </p:nvSpPr>
        <p:spPr>
          <a:xfrm>
            <a:off x="506422" y="2444169"/>
            <a:ext cx="8274321" cy="568184"/>
          </a:xfrm>
        </p:spPr>
        <p:txBody>
          <a:bodyPr>
            <a:normAutofit/>
          </a:bodyPr>
          <a:lstStyle/>
          <a:p>
            <a:r>
              <a:rPr lang="en-US" spc="0" dirty="0"/>
              <a:t>Analytics on Spark &amp; Shark </a:t>
            </a:r>
            <a:r>
              <a:rPr lang="en-US" sz="2400" spc="0" dirty="0"/>
              <a:t>@</a:t>
            </a:r>
            <a:r>
              <a:rPr lang="en-US" spc="0" dirty="0"/>
              <a:t>Yahoo</a:t>
            </a:r>
            <a:endParaRPr lang="en-US" spc="0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548765" y="4078320"/>
            <a:ext cx="1445720" cy="1556197"/>
          </a:xfrm>
        </p:spPr>
        <p:txBody>
          <a:bodyPr>
            <a:normAutofit/>
          </a:bodyPr>
          <a:lstStyle/>
          <a:p>
            <a:r>
              <a:rPr lang="en-US" sz="900" spc="0" dirty="0">
                <a:solidFill>
                  <a:schemeClr val="bg1">
                    <a:lumMod val="75000"/>
                  </a:schemeClr>
                </a:solidFill>
              </a:rPr>
              <a:t>PRESENTED BY </a:t>
            </a:r>
            <a:endParaRPr lang="en-US" sz="900" spc="0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2200" b="1" spc="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Tim Tully</a:t>
            </a:r>
            <a:r>
              <a:rPr lang="en-US" sz="1800" b="1" spc="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/>
            </a:r>
            <a:br>
              <a:rPr lang="en-US" sz="1800" b="1" spc="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endParaRPr lang="en-US" sz="1800" b="1" spc="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6" name="Text Placeholder 4"/>
          <p:cNvSpPr txBox="1">
            <a:spLocks/>
          </p:cNvSpPr>
          <p:nvPr/>
        </p:nvSpPr>
        <p:spPr>
          <a:xfrm>
            <a:off x="7483624" y="5384086"/>
            <a:ext cx="1445720" cy="27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0"/>
              </a:spcBef>
              <a:spcAft>
                <a:spcPts val="600"/>
              </a:spcAft>
              <a:buClrTx/>
              <a:buFont typeface="Wingdings" pitchFamily="2" charset="2"/>
              <a:buNone/>
              <a:defRPr lang="en-US" sz="1100" b="0" kern="1200" spc="300" dirty="0">
                <a:solidFill>
                  <a:schemeClr val="accent1"/>
                </a:solidFill>
                <a:latin typeface="+mj-lt"/>
                <a:ea typeface="Verdana" pitchFamily="34" charset="0"/>
                <a:cs typeface="Arial" pitchFamily="34" charset="0"/>
              </a:defRPr>
            </a:lvl1pPr>
            <a:lvl2pPr marL="457200" indent="-223838" algn="l" rtl="0" eaLnBrk="1" fontAlgn="base" hangingPunct="1">
              <a:spcBef>
                <a:spcPts val="0"/>
              </a:spcBef>
              <a:spcAft>
                <a:spcPts val="600"/>
              </a:spcAft>
              <a:buClrTx/>
              <a:buSzPct val="80000"/>
              <a:buFont typeface="Calibri" pitchFamily="34" charset="0"/>
              <a:buChar char="›"/>
              <a:defRPr sz="160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2pPr>
            <a:lvl3pPr marL="690563" indent="-233363" algn="l" rtl="0" eaLnBrk="1" fontAlgn="base" hangingPunct="1">
              <a:spcBef>
                <a:spcPts val="0"/>
              </a:spcBef>
              <a:spcAft>
                <a:spcPts val="600"/>
              </a:spcAft>
              <a:buClrTx/>
              <a:buFont typeface="Arial" pitchFamily="34" charset="0"/>
              <a:buChar char="•"/>
              <a:defRPr sz="140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3pPr>
            <a:lvl4pPr marL="854075" indent="-163513" algn="l" rtl="0" eaLnBrk="1" fontAlgn="base" hangingPunct="1">
              <a:spcBef>
                <a:spcPts val="0"/>
              </a:spcBef>
              <a:spcAft>
                <a:spcPts val="600"/>
              </a:spcAft>
              <a:buClrTx/>
              <a:buFont typeface="Calibri" pitchFamily="34" charset="0"/>
              <a:buChar char="–"/>
              <a:defRPr sz="120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4pPr>
            <a:lvl5pPr marL="1025525" indent="-171450" algn="l" rtl="0" eaLnBrk="1" fontAlgn="base" hangingPunct="1">
              <a:spcBef>
                <a:spcPts val="0"/>
              </a:spcBef>
              <a:spcAft>
                <a:spcPts val="600"/>
              </a:spcAft>
              <a:buClrTx/>
              <a:buFont typeface="Wingdings" pitchFamily="2" charset="2"/>
              <a:buChar char="§"/>
              <a:defRPr sz="110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000" spc="0" dirty="0">
                <a:solidFill>
                  <a:schemeClr val="bg1">
                    <a:lumMod val="65000"/>
                  </a:schemeClr>
                </a:solidFill>
              </a:rPr>
              <a:t>December 3, 2013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84771" y="302522"/>
            <a:ext cx="8597277" cy="121387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400" dirty="0" smtClean="0">
                <a:solidFill>
                  <a:srgbClr val="400090"/>
                </a:solidFill>
                <a:latin typeface="Arial"/>
                <a:cs typeface="Arial"/>
              </a:rPr>
              <a:t>Modern Architecture: </a:t>
            </a:r>
            <a:r>
              <a:rPr lang="en-US" sz="3400" dirty="0" err="1" smtClean="0">
                <a:solidFill>
                  <a:srgbClr val="400090"/>
                </a:solidFill>
                <a:latin typeface="Arial"/>
                <a:cs typeface="Arial"/>
              </a:rPr>
              <a:t>Hadoop</a:t>
            </a:r>
            <a:r>
              <a:rPr lang="en-US" sz="3400" dirty="0" smtClean="0">
                <a:solidFill>
                  <a:srgbClr val="400090"/>
                </a:solidFill>
                <a:latin typeface="Arial"/>
                <a:cs typeface="Arial"/>
              </a:rPr>
              <a:t> + Spark</a:t>
            </a:r>
            <a:endParaRPr lang="en-US" sz="2000" dirty="0">
              <a:solidFill>
                <a:srgbClr val="400090"/>
              </a:solidFill>
              <a:latin typeface="Arial"/>
              <a:cs typeface="Arial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96592" y="1244118"/>
            <a:ext cx="8485456" cy="4074948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 marL="233363" indent="-233363" algn="l" rtl="0" eaLnBrk="1" fontAlgn="base" hangingPunct="1">
              <a:spcBef>
                <a:spcPts val="0"/>
              </a:spcBef>
              <a:spcAft>
                <a:spcPts val="600"/>
              </a:spcAft>
              <a:buClrTx/>
              <a:buFont typeface="Wingdings" pitchFamily="2" charset="2"/>
              <a:buChar char="§"/>
              <a:defRPr sz="2000" b="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1pPr>
            <a:lvl2pPr marL="457200" indent="-223838" algn="l" rtl="0" eaLnBrk="1" fontAlgn="base" hangingPunct="1">
              <a:spcBef>
                <a:spcPts val="0"/>
              </a:spcBef>
              <a:spcAft>
                <a:spcPts val="600"/>
              </a:spcAft>
              <a:buClrTx/>
              <a:buSzPct val="80000"/>
              <a:buFont typeface="Calibri" pitchFamily="34" charset="0"/>
              <a:buChar char="›"/>
              <a:defRPr sz="160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2pPr>
            <a:lvl3pPr marL="690563" indent="-233363" algn="l" rtl="0" eaLnBrk="1" fontAlgn="base" hangingPunct="1">
              <a:spcBef>
                <a:spcPts val="0"/>
              </a:spcBef>
              <a:spcAft>
                <a:spcPts val="600"/>
              </a:spcAft>
              <a:buClrTx/>
              <a:buFont typeface="Arial" pitchFamily="34" charset="0"/>
              <a:buChar char="•"/>
              <a:defRPr sz="140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3pPr>
            <a:lvl4pPr marL="854075" indent="-163513" algn="l" rtl="0" eaLnBrk="1" fontAlgn="base" hangingPunct="1">
              <a:spcBef>
                <a:spcPts val="0"/>
              </a:spcBef>
              <a:spcAft>
                <a:spcPts val="600"/>
              </a:spcAft>
              <a:buClrTx/>
              <a:buFont typeface="Calibri" pitchFamily="34" charset="0"/>
              <a:buChar char="–"/>
              <a:defRPr sz="120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4pPr>
            <a:lvl5pPr marL="1025525" indent="-171450" algn="l" rtl="0" eaLnBrk="1" fontAlgn="base" hangingPunct="1">
              <a:spcBef>
                <a:spcPts val="0"/>
              </a:spcBef>
              <a:spcAft>
                <a:spcPts val="600"/>
              </a:spcAft>
              <a:buClrTx/>
              <a:buFont typeface="Wingdings" pitchFamily="2" charset="2"/>
              <a:buChar char="§"/>
              <a:defRPr sz="110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  <a:buFont typeface="Arial"/>
              <a:buChar char="•"/>
            </a:pPr>
            <a:r>
              <a:rPr lang="en-US" b="1" dirty="0" smtClean="0"/>
              <a:t>Bet on YARN</a:t>
            </a:r>
            <a:r>
              <a:rPr lang="en-US" dirty="0" smtClean="0"/>
              <a:t>: </a:t>
            </a:r>
            <a:r>
              <a:rPr lang="en-US" dirty="0" err="1" smtClean="0"/>
              <a:t>Hadoop</a:t>
            </a:r>
            <a:r>
              <a:rPr lang="en-US" dirty="0" smtClean="0"/>
              <a:t> and Spark can coexist</a:t>
            </a:r>
            <a:endParaRPr lang="en-US" dirty="0" smtClean="0"/>
          </a:p>
          <a:p>
            <a:pPr>
              <a:lnSpc>
                <a:spcPct val="130000"/>
              </a:lnSpc>
              <a:buFont typeface="Arial"/>
              <a:buChar char="•"/>
            </a:pPr>
            <a:r>
              <a:rPr lang="en-US" dirty="0" smtClean="0"/>
              <a:t>Still </a:t>
            </a:r>
            <a:r>
              <a:rPr lang="en-US" dirty="0"/>
              <a:t>using </a:t>
            </a:r>
            <a:r>
              <a:rPr lang="en-US" dirty="0" err="1"/>
              <a:t>Hadoop</a:t>
            </a:r>
            <a:r>
              <a:rPr lang="en-US" dirty="0"/>
              <a:t> </a:t>
            </a:r>
            <a:r>
              <a:rPr lang="en-US" dirty="0" err="1"/>
              <a:t>MapReduce</a:t>
            </a:r>
            <a:r>
              <a:rPr lang="en-US" dirty="0"/>
              <a:t> for ETL</a:t>
            </a:r>
          </a:p>
          <a:p>
            <a:pPr>
              <a:lnSpc>
                <a:spcPct val="130000"/>
              </a:lnSpc>
              <a:buFont typeface="Arial"/>
              <a:buChar char="•"/>
            </a:pPr>
            <a:r>
              <a:rPr lang="en-US" dirty="0"/>
              <a:t>Loading data onto HDFS / </a:t>
            </a:r>
            <a:r>
              <a:rPr lang="en-US" dirty="0" err="1" smtClean="0"/>
              <a:t>HCat</a:t>
            </a:r>
            <a:r>
              <a:rPr lang="en-US" dirty="0" smtClean="0"/>
              <a:t> </a:t>
            </a:r>
            <a:r>
              <a:rPr lang="en-US" dirty="0"/>
              <a:t>/ Hive warehouse</a:t>
            </a:r>
          </a:p>
          <a:p>
            <a:pPr>
              <a:lnSpc>
                <a:spcPct val="130000"/>
              </a:lnSpc>
              <a:buFont typeface="Arial"/>
              <a:buChar char="•"/>
            </a:pPr>
            <a:r>
              <a:rPr lang="en-US" dirty="0"/>
              <a:t>Serving MR queries on large </a:t>
            </a:r>
            <a:r>
              <a:rPr lang="en-US" dirty="0" err="1"/>
              <a:t>Hadoop</a:t>
            </a:r>
            <a:r>
              <a:rPr lang="en-US" dirty="0"/>
              <a:t> cluster</a:t>
            </a:r>
          </a:p>
          <a:p>
            <a:pPr>
              <a:lnSpc>
                <a:spcPct val="130000"/>
              </a:lnSpc>
              <a:buFont typeface="Arial"/>
              <a:buChar char="•"/>
            </a:pPr>
            <a:r>
              <a:rPr lang="en-US" dirty="0" smtClean="0"/>
              <a:t>Spark-on-YARN </a:t>
            </a:r>
            <a:r>
              <a:rPr lang="en-US" dirty="0"/>
              <a:t>side-by-side with </a:t>
            </a:r>
            <a:r>
              <a:rPr lang="en-US" dirty="0" err="1"/>
              <a:t>Hadoop</a:t>
            </a:r>
            <a:r>
              <a:rPr lang="en-US" dirty="0"/>
              <a:t> on same HDFS</a:t>
            </a:r>
          </a:p>
          <a:p>
            <a:pPr>
              <a:lnSpc>
                <a:spcPct val="130000"/>
              </a:lnSpc>
              <a:buFont typeface="Arial"/>
              <a:buChar char="•"/>
            </a:pPr>
            <a:r>
              <a:rPr lang="en-US" dirty="0"/>
              <a:t>Optimization: copy data to remote Shark/Spark clusters for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predictable SLAs</a:t>
            </a:r>
            <a:endParaRPr lang="en-US" dirty="0"/>
          </a:p>
          <a:p>
            <a:pPr lvl="1">
              <a:lnSpc>
                <a:spcPct val="130000"/>
              </a:lnSpc>
              <a:buFont typeface="Wingdings" charset="2"/>
              <a:buChar char="Ø"/>
            </a:pPr>
            <a:r>
              <a:rPr lang="en-US" dirty="0">
                <a:solidFill>
                  <a:srgbClr val="7F7F7F"/>
                </a:solidFill>
              </a:rPr>
              <a:t>While waiting for Shark on Spark on </a:t>
            </a:r>
            <a:r>
              <a:rPr lang="en-US" dirty="0" smtClean="0">
                <a:solidFill>
                  <a:srgbClr val="7F7F7F"/>
                </a:solidFill>
              </a:rPr>
              <a:t>YARN (Hopefully early </a:t>
            </a:r>
            <a:r>
              <a:rPr lang="en-US" dirty="0" smtClean="0">
                <a:solidFill>
                  <a:srgbClr val="7F7F7F"/>
                </a:solidFill>
              </a:rPr>
              <a:t>2014)</a:t>
            </a:r>
            <a:endParaRPr lang="en-US" dirty="0" smtClean="0">
              <a:solidFill>
                <a:srgbClr val="7F7F7F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9921478-9A63-450E-8942-C240FE31B1C1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3820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2714837" y="1496222"/>
            <a:ext cx="527911" cy="3458504"/>
          </a:xfrm>
          <a:prstGeom prst="rect">
            <a:avLst/>
          </a:prstGeom>
          <a:solidFill>
            <a:srgbClr val="400090">
              <a:alpha val="40000"/>
            </a:srgb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>
            <a:normAutofit/>
          </a:bodyPr>
          <a:lstStyle/>
          <a:p>
            <a:pPr algn="ctr"/>
            <a:endParaRPr lang="en-US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 rot="16200000">
            <a:off x="1227248" y="3071584"/>
            <a:ext cx="3458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  <a:latin typeface="Arial"/>
                <a:cs typeface="Arial"/>
              </a:rPr>
              <a:t>Data Movement &amp; Collection</a:t>
            </a:r>
            <a:endParaRPr lang="en-US" sz="14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2366543" y="3208604"/>
            <a:ext cx="333426" cy="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Magnetic Disk 23"/>
          <p:cNvSpPr/>
          <p:nvPr/>
        </p:nvSpPr>
        <p:spPr>
          <a:xfrm>
            <a:off x="3683551" y="2799422"/>
            <a:ext cx="1523765" cy="783820"/>
          </a:xfrm>
          <a:prstGeom prst="flowChartMagneticDisk">
            <a:avLst/>
          </a:prstGeom>
          <a:ln w="9525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400" dirty="0" smtClean="0">
                <a:latin typeface="Arial"/>
                <a:cs typeface="Arial"/>
              </a:rPr>
              <a:t>Staging/Distribution</a:t>
            </a:r>
            <a:endParaRPr lang="en-US" sz="1400" dirty="0">
              <a:latin typeface="Arial"/>
              <a:cs typeface="Arial"/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4359157" y="3510571"/>
            <a:ext cx="0" cy="57150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V="1">
            <a:off x="4359157" y="2372570"/>
            <a:ext cx="0" cy="433184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7040554" y="2105960"/>
            <a:ext cx="1869117" cy="276971"/>
          </a:xfrm>
          <a:prstGeom prst="rect">
            <a:avLst/>
          </a:prstGeom>
          <a:ln w="9525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400" dirty="0" smtClean="0">
                <a:latin typeface="Arial"/>
                <a:cs typeface="Arial"/>
              </a:rPr>
              <a:t>YARN</a:t>
            </a:r>
            <a:endParaRPr lang="en-US" sz="1400" dirty="0">
              <a:latin typeface="Arial"/>
              <a:cs typeface="Arial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206416" y="2931633"/>
            <a:ext cx="1419460" cy="276971"/>
          </a:xfrm>
          <a:prstGeom prst="rect">
            <a:avLst/>
          </a:prstGeom>
          <a:ln w="9525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400" dirty="0" smtClean="0">
                <a:latin typeface="Arial"/>
                <a:cs typeface="Arial"/>
              </a:rPr>
              <a:t>BI/OLAP</a:t>
            </a:r>
            <a:endParaRPr lang="en-US" sz="1400" dirty="0">
              <a:latin typeface="Arial"/>
              <a:cs typeface="Arial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7206416" y="3227820"/>
            <a:ext cx="1419460" cy="276971"/>
          </a:xfrm>
          <a:prstGeom prst="rect">
            <a:avLst/>
          </a:prstGeom>
          <a:ln w="9525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400" dirty="0" err="1" smtClean="0">
                <a:latin typeface="Arial"/>
                <a:cs typeface="Arial"/>
              </a:rPr>
              <a:t>Adhoc</a:t>
            </a:r>
            <a:endParaRPr lang="en-US" sz="1400" dirty="0">
              <a:latin typeface="Arial"/>
              <a:cs typeface="Arial"/>
            </a:endParaRPr>
          </a:p>
        </p:txBody>
      </p:sp>
      <p:cxnSp>
        <p:nvCxnSpPr>
          <p:cNvPr id="43" name="Straight Arrow Connector 42"/>
          <p:cNvCxnSpPr/>
          <p:nvPr/>
        </p:nvCxnSpPr>
        <p:spPr>
          <a:xfrm flipV="1">
            <a:off x="7860583" y="2382931"/>
            <a:ext cx="0" cy="548702"/>
          </a:xfrm>
          <a:prstGeom prst="straightConnector1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Magnetic Disk 45"/>
          <p:cNvSpPr/>
          <p:nvPr/>
        </p:nvSpPr>
        <p:spPr>
          <a:xfrm>
            <a:off x="5661003" y="4155825"/>
            <a:ext cx="1120073" cy="702821"/>
          </a:xfrm>
          <a:prstGeom prst="flowChartMagneticDisk">
            <a:avLst/>
          </a:prstGeom>
          <a:ln w="9525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400" dirty="0" smtClean="0">
                <a:latin typeface="Arial"/>
                <a:cs typeface="Arial"/>
              </a:rPr>
              <a:t>RDBMS/ </a:t>
            </a:r>
            <a:r>
              <a:rPr lang="en-US" sz="1400" dirty="0" err="1" smtClean="0">
                <a:latin typeface="Arial"/>
                <a:cs typeface="Arial"/>
              </a:rPr>
              <a:t>NoSQL</a:t>
            </a:r>
            <a:endParaRPr lang="en-US" sz="1400" dirty="0">
              <a:latin typeface="Arial"/>
              <a:cs typeface="Arial"/>
            </a:endParaRPr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5010782" y="4507236"/>
            <a:ext cx="635027" cy="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4737822" y="1939713"/>
            <a:ext cx="266489" cy="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3139569" y="933763"/>
            <a:ext cx="3468630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700" dirty="0" smtClean="0">
                <a:latin typeface="Arial"/>
                <a:cs typeface="Arial"/>
              </a:rPr>
              <a:t>Batch Processing / Data Pipelines</a:t>
            </a:r>
            <a:endParaRPr lang="en-US" sz="1700" dirty="0">
              <a:latin typeface="Arial"/>
              <a:cs typeface="Arial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3280804" y="5119987"/>
            <a:ext cx="3019733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700" dirty="0" smtClean="0">
                <a:latin typeface="Arial"/>
                <a:cs typeface="Arial"/>
              </a:rPr>
              <a:t>Real-time Stream Processing</a:t>
            </a:r>
            <a:endParaRPr lang="en-US" sz="1700" dirty="0">
              <a:latin typeface="Arial"/>
              <a:cs typeface="Arial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7206416" y="4234763"/>
            <a:ext cx="1419460" cy="557975"/>
          </a:xfrm>
          <a:prstGeom prst="rect">
            <a:avLst/>
          </a:prstGeom>
          <a:ln w="9525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400" dirty="0" err="1" smtClean="0">
                <a:latin typeface="Arial"/>
                <a:cs typeface="Arial"/>
              </a:rPr>
              <a:t>Realtime</a:t>
            </a:r>
            <a:r>
              <a:rPr lang="en-US" sz="1400" dirty="0" smtClean="0">
                <a:latin typeface="Arial"/>
                <a:cs typeface="Arial"/>
              </a:rPr>
              <a:t> Apps / Querying</a:t>
            </a:r>
            <a:endParaRPr lang="en-US" sz="1400" dirty="0">
              <a:latin typeface="Arial"/>
              <a:cs typeface="Arial"/>
            </a:endParaRPr>
          </a:p>
        </p:txBody>
      </p:sp>
      <p:sp>
        <p:nvSpPr>
          <p:cNvPr id="42" name="Cloud 41"/>
          <p:cNvSpPr/>
          <p:nvPr/>
        </p:nvSpPr>
        <p:spPr>
          <a:xfrm>
            <a:off x="3280804" y="1610570"/>
            <a:ext cx="1449406" cy="762000"/>
          </a:xfrm>
          <a:prstGeom prst="cloud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400" dirty="0" smtClean="0">
                <a:latin typeface="Arial"/>
                <a:cs typeface="Arial"/>
              </a:rPr>
              <a:t>ETL / HDFS </a:t>
            </a:r>
            <a:endParaRPr lang="en-US" sz="1400" dirty="0">
              <a:latin typeface="Arial"/>
              <a:cs typeface="Arial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309704" y="1734010"/>
            <a:ext cx="1419460" cy="27697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/>
                <a:cs typeface="Arial"/>
              </a:rPr>
              <a:t>Mobile Apps</a:t>
            </a:r>
            <a:endParaRPr lang="en-US" sz="1400" dirty="0">
              <a:latin typeface="Arial"/>
              <a:cs typeface="Arial"/>
            </a:endParaRPr>
          </a:p>
        </p:txBody>
      </p:sp>
      <p:cxnSp>
        <p:nvCxnSpPr>
          <p:cNvPr id="49" name="Straight Arrow Connector 48"/>
          <p:cNvCxnSpPr/>
          <p:nvPr/>
        </p:nvCxnSpPr>
        <p:spPr>
          <a:xfrm>
            <a:off x="1019434" y="3208604"/>
            <a:ext cx="671630" cy="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Cloud 1"/>
          <p:cNvSpPr/>
          <p:nvPr/>
        </p:nvSpPr>
        <p:spPr>
          <a:xfrm>
            <a:off x="1396792" y="2805754"/>
            <a:ext cx="1079500" cy="762000"/>
          </a:xfrm>
          <a:prstGeom prst="cloud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400" dirty="0" err="1" smtClean="0">
                <a:latin typeface="Arial"/>
                <a:cs typeface="Arial"/>
              </a:rPr>
              <a:t>Colos</a:t>
            </a:r>
            <a:endParaRPr lang="en-US" sz="1400" dirty="0">
              <a:latin typeface="Arial"/>
              <a:cs typeface="Arial"/>
            </a:endParaRPr>
          </a:p>
        </p:txBody>
      </p:sp>
      <p:cxnSp>
        <p:nvCxnSpPr>
          <p:cNvPr id="9" name="Straight Connector 8"/>
          <p:cNvCxnSpPr>
            <a:stCxn id="45" idx="2"/>
            <a:endCxn id="55" idx="2"/>
          </p:cNvCxnSpPr>
          <p:nvPr/>
        </p:nvCxnSpPr>
        <p:spPr>
          <a:xfrm>
            <a:off x="1019434" y="2010981"/>
            <a:ext cx="0" cy="264841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309704" y="4382420"/>
            <a:ext cx="1419460" cy="27697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/>
                <a:cs typeface="Arial"/>
              </a:rPr>
              <a:t>Ad Servers</a:t>
            </a:r>
            <a:endParaRPr lang="en-US" sz="1400" dirty="0">
              <a:latin typeface="Arial"/>
              <a:cs typeface="Arial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309704" y="3789358"/>
            <a:ext cx="1419460" cy="27697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/>
                <a:cs typeface="Arial"/>
              </a:rPr>
              <a:t>Pixel Servers</a:t>
            </a:r>
            <a:endParaRPr lang="en-US" sz="1400" dirty="0">
              <a:latin typeface="Arial"/>
              <a:cs typeface="Arial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309704" y="2303779"/>
            <a:ext cx="1419460" cy="27697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/>
                <a:cs typeface="Arial"/>
              </a:rPr>
              <a:t>Web Pages</a:t>
            </a:r>
            <a:endParaRPr lang="en-US" sz="1400" dirty="0">
              <a:latin typeface="Arial"/>
              <a:cs typeface="Arial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7040555" y="1828989"/>
            <a:ext cx="1052706" cy="276971"/>
          </a:xfrm>
          <a:prstGeom prst="rect">
            <a:avLst/>
          </a:prstGeom>
          <a:ln w="9525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400" dirty="0" smtClean="0">
                <a:latin typeface="Arial"/>
                <a:cs typeface="Arial"/>
              </a:rPr>
              <a:t>Spark/MR</a:t>
            </a:r>
            <a:endParaRPr lang="en-US" sz="1400" dirty="0">
              <a:latin typeface="Arial"/>
              <a:cs typeface="Arial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8093261" y="1828989"/>
            <a:ext cx="816410" cy="276971"/>
          </a:xfrm>
          <a:prstGeom prst="rect">
            <a:avLst/>
          </a:prstGeom>
          <a:ln w="9525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400" dirty="0" smtClean="0">
                <a:latin typeface="Arial"/>
                <a:cs typeface="Arial"/>
              </a:rPr>
              <a:t>Hive</a:t>
            </a:r>
            <a:endParaRPr lang="en-US" sz="1400" dirty="0">
              <a:latin typeface="Arial"/>
              <a:cs typeface="Arial"/>
            </a:endParaRPr>
          </a:p>
        </p:txBody>
      </p:sp>
      <p:sp>
        <p:nvSpPr>
          <p:cNvPr id="34" name="Cloud 33"/>
          <p:cNvSpPr/>
          <p:nvPr/>
        </p:nvSpPr>
        <p:spPr>
          <a:xfrm>
            <a:off x="3293286" y="4082071"/>
            <a:ext cx="1703466" cy="847482"/>
          </a:xfrm>
          <a:prstGeom prst="cloud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400" dirty="0" smtClean="0">
                <a:latin typeface="Arial"/>
                <a:cs typeface="Arial"/>
              </a:rPr>
              <a:t>Stream Processing / Queues </a:t>
            </a:r>
            <a:endParaRPr lang="en-US" sz="1400" dirty="0">
              <a:latin typeface="Arial"/>
              <a:cs typeface="Arial"/>
            </a:endParaRPr>
          </a:p>
        </p:txBody>
      </p:sp>
      <p:sp>
        <p:nvSpPr>
          <p:cNvPr id="60" name="Title 1"/>
          <p:cNvSpPr txBox="1">
            <a:spLocks/>
          </p:cNvSpPr>
          <p:nvPr/>
        </p:nvSpPr>
        <p:spPr>
          <a:xfrm>
            <a:off x="484771" y="302522"/>
            <a:ext cx="8597277" cy="121387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400" dirty="0" smtClean="0">
                <a:solidFill>
                  <a:srgbClr val="400090"/>
                </a:solidFill>
                <a:latin typeface="Arial"/>
                <a:cs typeface="Arial"/>
              </a:rPr>
              <a:t>Analytics Stack of the Future</a:t>
            </a:r>
            <a:endParaRPr lang="en-US" sz="2000" dirty="0">
              <a:solidFill>
                <a:srgbClr val="400090"/>
              </a:solidFill>
              <a:latin typeface="Arial"/>
              <a:cs typeface="Arial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5010782" y="1801227"/>
            <a:ext cx="779712" cy="276971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400" dirty="0" smtClean="0">
                <a:latin typeface="Arial"/>
                <a:cs typeface="Arial"/>
              </a:rPr>
              <a:t>Spark</a:t>
            </a:r>
            <a:endParaRPr lang="en-US" sz="1400" dirty="0">
              <a:latin typeface="Arial"/>
              <a:cs typeface="Arial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7040555" y="1552018"/>
            <a:ext cx="1869116" cy="276971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400" dirty="0" smtClean="0">
                <a:latin typeface="Arial"/>
                <a:cs typeface="Arial"/>
              </a:rPr>
              <a:t>Shark</a:t>
            </a:r>
            <a:endParaRPr lang="en-US" sz="1400" dirty="0"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21478-9A63-450E-8942-C240FE31B1C1}" type="slidenum">
              <a:rPr lang="en-US" smtClean="0"/>
              <a:pPr/>
              <a:t>11</a:t>
            </a:fld>
            <a:endParaRPr lang="en-US" dirty="0"/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3242748" y="3208604"/>
            <a:ext cx="440803" cy="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Rectangle 63"/>
          <p:cNvSpPr/>
          <p:nvPr/>
        </p:nvSpPr>
        <p:spPr>
          <a:xfrm>
            <a:off x="5977828" y="1551607"/>
            <a:ext cx="779712" cy="276971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400" dirty="0" smtClean="0">
                <a:latin typeface="Arial"/>
                <a:cs typeface="Arial"/>
              </a:rPr>
              <a:t>View </a:t>
            </a:r>
            <a:r>
              <a:rPr lang="en-US" sz="1400" i="1" dirty="0" smtClean="0">
                <a:latin typeface="Arial"/>
                <a:cs typeface="Arial"/>
              </a:rPr>
              <a:t>1</a:t>
            </a:r>
            <a:endParaRPr lang="en-US" sz="1400" i="1" dirty="0">
              <a:latin typeface="Arial"/>
              <a:cs typeface="Arial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5977828" y="1828578"/>
            <a:ext cx="779712" cy="276971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400" dirty="0" smtClean="0">
                <a:latin typeface="Arial"/>
                <a:cs typeface="Arial"/>
              </a:rPr>
              <a:t>View </a:t>
            </a:r>
            <a:r>
              <a:rPr lang="en-US" sz="1400" i="1" dirty="0" smtClean="0">
                <a:latin typeface="Arial"/>
                <a:cs typeface="Arial"/>
              </a:rPr>
              <a:t>2</a:t>
            </a:r>
            <a:endParaRPr lang="en-US" sz="1400" i="1" dirty="0">
              <a:latin typeface="Arial"/>
              <a:cs typeface="Arial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5977828" y="2105549"/>
            <a:ext cx="779712" cy="276971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400" dirty="0" smtClean="0">
                <a:latin typeface="Arial"/>
                <a:cs typeface="Arial"/>
              </a:rPr>
              <a:t>View </a:t>
            </a:r>
            <a:r>
              <a:rPr lang="en-US" sz="1400" i="1" dirty="0" smtClean="0">
                <a:latin typeface="Arial"/>
                <a:cs typeface="Arial"/>
              </a:rPr>
              <a:t>n</a:t>
            </a:r>
            <a:endParaRPr lang="en-US" sz="1400" i="1" dirty="0">
              <a:latin typeface="Arial"/>
              <a:cs typeface="Arial"/>
            </a:endParaRPr>
          </a:p>
        </p:txBody>
      </p:sp>
      <p:cxnSp>
        <p:nvCxnSpPr>
          <p:cNvPr id="68" name="Straight Arrow Connector 67"/>
          <p:cNvCxnSpPr/>
          <p:nvPr/>
        </p:nvCxnSpPr>
        <p:spPr>
          <a:xfrm>
            <a:off x="5758411" y="1939713"/>
            <a:ext cx="266489" cy="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>
            <a:off x="6757540" y="1930278"/>
            <a:ext cx="266489" cy="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>
            <a:off x="7853225" y="3504791"/>
            <a:ext cx="7358" cy="729972"/>
          </a:xfrm>
          <a:prstGeom prst="straightConnector1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stCxn id="46" idx="4"/>
          </p:cNvCxnSpPr>
          <p:nvPr/>
        </p:nvCxnSpPr>
        <p:spPr>
          <a:xfrm>
            <a:off x="6781076" y="4507236"/>
            <a:ext cx="460851" cy="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47551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 smtClean="0">
                <a:solidFill>
                  <a:srgbClr val="400090"/>
                </a:solidFill>
                <a:cs typeface="Arial"/>
              </a:rPr>
              <a:t>Why Spark?</a:t>
            </a:r>
            <a:endParaRPr lang="en-US" sz="3400" dirty="0">
              <a:solidFill>
                <a:srgbClr val="400090"/>
              </a:solidFill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8"/>
          </p:nvPr>
        </p:nvSpPr>
        <p:spPr>
          <a:xfrm>
            <a:off x="516573" y="1130000"/>
            <a:ext cx="8301990" cy="3984929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Cultural shift towards data savvy developers in Yahoo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</a:rPr>
              <a:t>Recently, the barrier to entry for big data has been lowered</a:t>
            </a:r>
          </a:p>
          <a:p>
            <a:r>
              <a:rPr lang="en-US" dirty="0" smtClean="0"/>
              <a:t>Solves the </a:t>
            </a:r>
            <a:r>
              <a:rPr lang="en-US" dirty="0"/>
              <a:t>need for interactive data processing at REPL and SQL </a:t>
            </a:r>
            <a:r>
              <a:rPr lang="en-US" dirty="0" smtClean="0"/>
              <a:t>levels</a:t>
            </a:r>
          </a:p>
          <a:p>
            <a:r>
              <a:rPr lang="en-US" dirty="0" smtClean="0"/>
              <a:t>In-memory data persistence obvious next step due to continual decreasing cost of </a:t>
            </a:r>
            <a:r>
              <a:rPr lang="en-US" dirty="0" smtClean="0"/>
              <a:t>RAM and SSD’s</a:t>
            </a:r>
            <a:endParaRPr lang="en-US" dirty="0" smtClean="0"/>
          </a:p>
          <a:p>
            <a:r>
              <a:rPr lang="en-US" dirty="0" smtClean="0"/>
              <a:t>Collections API with high familiarity for </a:t>
            </a:r>
            <a:r>
              <a:rPr lang="en-US" dirty="0" err="1" smtClean="0"/>
              <a:t>Scala</a:t>
            </a:r>
            <a:r>
              <a:rPr lang="en-US" dirty="0" smtClean="0"/>
              <a:t> </a:t>
            </a:r>
            <a:r>
              <a:rPr lang="en-US" dirty="0" err="1" smtClean="0"/>
              <a:t>devs</a:t>
            </a:r>
            <a:endParaRPr lang="en-US" dirty="0" smtClean="0"/>
          </a:p>
          <a:p>
            <a:r>
              <a:rPr lang="en-US" dirty="0" smtClean="0"/>
              <a:t>Developers not restricted by </a:t>
            </a:r>
            <a:r>
              <a:rPr lang="en-US" dirty="0" smtClean="0"/>
              <a:t>rigid </a:t>
            </a:r>
            <a:r>
              <a:rPr lang="en-US" dirty="0" err="1" smtClean="0"/>
              <a:t>Hadoop</a:t>
            </a:r>
            <a:r>
              <a:rPr lang="en-US" dirty="0" smtClean="0"/>
              <a:t> </a:t>
            </a:r>
            <a:r>
              <a:rPr lang="en-US" dirty="0" err="1" smtClean="0"/>
              <a:t>MapReduce</a:t>
            </a:r>
            <a:r>
              <a:rPr lang="en-US" dirty="0" smtClean="0"/>
              <a:t> </a:t>
            </a:r>
            <a:r>
              <a:rPr lang="en-US" dirty="0" smtClean="0"/>
              <a:t>paradigm</a:t>
            </a:r>
          </a:p>
          <a:p>
            <a:r>
              <a:rPr lang="en-US" dirty="0" smtClean="0"/>
              <a:t>Community </a:t>
            </a:r>
            <a:r>
              <a:rPr lang="en-US" dirty="0" smtClean="0"/>
              <a:t>support accelerating, reaching steady state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</a:rPr>
              <a:t>More than 90 developers, 25 companies</a:t>
            </a:r>
          </a:p>
          <a:p>
            <a:r>
              <a:rPr lang="en-US" dirty="0" smtClean="0"/>
              <a:t>Awesome storage solution in HDFS yet processing layer / data manipulation still sub-optimal</a:t>
            </a:r>
          </a:p>
          <a:p>
            <a:pPr lvl="1"/>
            <a:r>
              <a:rPr lang="en-US" dirty="0" err="1" smtClean="0">
                <a:solidFill>
                  <a:srgbClr val="7F7F7F"/>
                </a:solidFill>
              </a:rPr>
              <a:t>Hadoop</a:t>
            </a:r>
            <a:r>
              <a:rPr lang="en-US" dirty="0" smtClean="0">
                <a:solidFill>
                  <a:srgbClr val="7F7F7F"/>
                </a:solidFill>
              </a:rPr>
              <a:t> not really built for joins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</a:rPr>
              <a:t>Many problems not Pig / Hive Expressible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</a:rPr>
              <a:t>Slow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Seemless</a:t>
            </a:r>
            <a:r>
              <a:rPr lang="en-US" dirty="0" smtClean="0">
                <a:solidFill>
                  <a:schemeClr val="tx1"/>
                </a:solidFill>
              </a:rPr>
              <a:t> integration into existing </a:t>
            </a:r>
            <a:r>
              <a:rPr lang="en-US" dirty="0" err="1" smtClean="0">
                <a:solidFill>
                  <a:schemeClr val="tx1"/>
                </a:solidFill>
              </a:rPr>
              <a:t>Hadoop</a:t>
            </a:r>
            <a:r>
              <a:rPr lang="en-US" dirty="0" smtClean="0">
                <a:solidFill>
                  <a:schemeClr val="tx1"/>
                </a:solidFill>
              </a:rPr>
              <a:t> architecture</a:t>
            </a:r>
            <a:endParaRPr lang="en-US" dirty="0" smtClean="0">
              <a:solidFill>
                <a:schemeClr val="tx1"/>
              </a:solidFill>
            </a:endParaRP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9921478-9A63-450E-8942-C240FE31B1C1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87593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 smtClean="0"/>
              <a:t>Why Spark? (Continued)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8"/>
          </p:nvPr>
        </p:nvSpPr>
        <p:spPr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Up to 100x faster than </a:t>
            </a:r>
            <a:r>
              <a:rPr lang="en-US" dirty="0" err="1" smtClean="0"/>
              <a:t>Hadoop</a:t>
            </a:r>
            <a:r>
              <a:rPr lang="en-US" dirty="0" smtClean="0"/>
              <a:t> </a:t>
            </a:r>
            <a:r>
              <a:rPr lang="en-US" dirty="0" err="1" smtClean="0"/>
              <a:t>MapReduce</a:t>
            </a:r>
            <a:endParaRPr lang="en-US" dirty="0" smtClean="0"/>
          </a:p>
          <a:p>
            <a:r>
              <a:rPr lang="en-US" dirty="0" smtClean="0"/>
              <a:t>Typically less code (2-5x)</a:t>
            </a:r>
          </a:p>
          <a:p>
            <a:r>
              <a:rPr lang="en-US" dirty="0" err="1" smtClean="0"/>
              <a:t>Seemless</a:t>
            </a:r>
            <a:r>
              <a:rPr lang="en-US" dirty="0" smtClean="0"/>
              <a:t> </a:t>
            </a:r>
            <a:r>
              <a:rPr lang="en-US" dirty="0" err="1" smtClean="0"/>
              <a:t>Hadoop</a:t>
            </a:r>
            <a:r>
              <a:rPr lang="en-US" dirty="0" smtClean="0"/>
              <a:t>/HDFS integration</a:t>
            </a:r>
          </a:p>
          <a:p>
            <a:r>
              <a:rPr lang="en-US" dirty="0" smtClean="0"/>
              <a:t>RDDs, Iterative processing, REPL, Data Lineage</a:t>
            </a:r>
          </a:p>
          <a:p>
            <a:r>
              <a:rPr lang="en-US" dirty="0" smtClean="0"/>
              <a:t>Accessible Source in terms of LOC and modularity</a:t>
            </a:r>
          </a:p>
          <a:p>
            <a:r>
              <a:rPr lang="en-US" dirty="0"/>
              <a:t>BDAS </a:t>
            </a:r>
            <a:r>
              <a:rPr lang="en-US" dirty="0" smtClean="0"/>
              <a:t>ecosystem:</a:t>
            </a:r>
            <a:endParaRPr lang="en-US" dirty="0"/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Spark, Spark Streaming, </a:t>
            </a:r>
            <a:r>
              <a:rPr lang="en-US" dirty="0">
                <a:solidFill>
                  <a:schemeClr val="tx2"/>
                </a:solidFill>
              </a:rPr>
              <a:t>Shark, </a:t>
            </a:r>
            <a:r>
              <a:rPr lang="en-US" dirty="0" err="1">
                <a:solidFill>
                  <a:schemeClr val="tx2"/>
                </a:solidFill>
              </a:rPr>
              <a:t>BlinkDB</a:t>
            </a:r>
            <a:r>
              <a:rPr lang="en-US" dirty="0">
                <a:solidFill>
                  <a:schemeClr val="tx2"/>
                </a:solidFill>
              </a:rPr>
              <a:t>, </a:t>
            </a:r>
            <a:r>
              <a:rPr lang="en-US" dirty="0" err="1" smtClean="0">
                <a:solidFill>
                  <a:schemeClr val="tx2"/>
                </a:solidFill>
              </a:rPr>
              <a:t>MLlib</a:t>
            </a:r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smtClean="0"/>
              <a:t>Deep integration into </a:t>
            </a:r>
            <a:r>
              <a:rPr lang="en-US" dirty="0" err="1" smtClean="0"/>
              <a:t>Hadoop</a:t>
            </a:r>
            <a:r>
              <a:rPr lang="en-US" dirty="0"/>
              <a:t> </a:t>
            </a:r>
            <a:r>
              <a:rPr lang="en-US" dirty="0" smtClean="0"/>
              <a:t>ecosystem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</a:rPr>
              <a:t>Read/write </a:t>
            </a:r>
            <a:r>
              <a:rPr lang="en-US" dirty="0" err="1" smtClean="0">
                <a:solidFill>
                  <a:srgbClr val="7F7F7F"/>
                </a:solidFill>
              </a:rPr>
              <a:t>Hadoop</a:t>
            </a:r>
            <a:r>
              <a:rPr lang="en-US" dirty="0" smtClean="0">
                <a:solidFill>
                  <a:srgbClr val="7F7F7F"/>
                </a:solidFill>
              </a:rPr>
              <a:t> formats</a:t>
            </a:r>
          </a:p>
          <a:p>
            <a:pPr lvl="1"/>
            <a:r>
              <a:rPr lang="en-US" dirty="0" err="1" smtClean="0">
                <a:solidFill>
                  <a:srgbClr val="7F7F7F"/>
                </a:solidFill>
              </a:rPr>
              <a:t>Interop</a:t>
            </a:r>
            <a:r>
              <a:rPr lang="en-US" dirty="0" smtClean="0">
                <a:solidFill>
                  <a:srgbClr val="7F7F7F"/>
                </a:solidFill>
              </a:rPr>
              <a:t> with other ecosystem components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</a:rPr>
              <a:t>Runs on </a:t>
            </a:r>
            <a:r>
              <a:rPr lang="en-US" dirty="0" err="1" smtClean="0">
                <a:solidFill>
                  <a:srgbClr val="7F7F7F"/>
                </a:solidFill>
              </a:rPr>
              <a:t>Mesos</a:t>
            </a:r>
            <a:r>
              <a:rPr lang="en-US" dirty="0" smtClean="0">
                <a:solidFill>
                  <a:srgbClr val="7F7F7F"/>
                </a:solidFill>
              </a:rPr>
              <a:t> &amp; YARN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</a:rPr>
              <a:t>EC2, EMR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</a:rPr>
              <a:t>HDFS, S3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9921478-9A63-450E-8942-C240FE31B1C1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69080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 smtClean="0"/>
              <a:t>Spark BI/Analytics Use Cases </a:t>
            </a:r>
            <a:endParaRPr lang="en-US" sz="3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9921478-9A63-450E-8942-C240FE31B1C1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8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Obvious and logical next</a:t>
            </a:r>
            <a:r>
              <a:rPr lang="en-US" dirty="0" smtClean="0"/>
              <a:t>-generation ETL </a:t>
            </a:r>
            <a:r>
              <a:rPr lang="en-US" dirty="0" smtClean="0"/>
              <a:t>platform</a:t>
            </a:r>
            <a:endParaRPr lang="en-US" dirty="0" smtClean="0"/>
          </a:p>
          <a:p>
            <a:pPr lvl="1"/>
            <a:r>
              <a:rPr lang="en-US" dirty="0" smtClean="0"/>
              <a:t>Unwind “chained </a:t>
            </a:r>
            <a:r>
              <a:rPr lang="en-US" dirty="0" err="1" smtClean="0"/>
              <a:t>MapReduce</a:t>
            </a:r>
            <a:r>
              <a:rPr lang="en-US" dirty="0" smtClean="0"/>
              <a:t>” job architecture</a:t>
            </a:r>
          </a:p>
          <a:p>
            <a:pPr lvl="2"/>
            <a:r>
              <a:rPr lang="en-US" dirty="0" smtClean="0">
                <a:solidFill>
                  <a:srgbClr val="7F7F7F"/>
                </a:solidFill>
              </a:rPr>
              <a:t>ETL typically a series of </a:t>
            </a:r>
            <a:r>
              <a:rPr lang="en-US" dirty="0" err="1" smtClean="0">
                <a:solidFill>
                  <a:srgbClr val="7F7F7F"/>
                </a:solidFill>
              </a:rPr>
              <a:t>MapReduce</a:t>
            </a:r>
            <a:r>
              <a:rPr lang="en-US" dirty="0" smtClean="0">
                <a:solidFill>
                  <a:srgbClr val="7F7F7F"/>
                </a:solidFill>
              </a:rPr>
              <a:t> jobs with HDFS output between stages</a:t>
            </a:r>
          </a:p>
          <a:p>
            <a:pPr lvl="2"/>
            <a:r>
              <a:rPr lang="en-US" dirty="0" smtClean="0">
                <a:solidFill>
                  <a:srgbClr val="7F7F7F"/>
                </a:solidFill>
              </a:rPr>
              <a:t>Move to more fluid data pipeline</a:t>
            </a:r>
          </a:p>
          <a:p>
            <a:pPr lvl="1"/>
            <a:r>
              <a:rPr lang="en-US" dirty="0" smtClean="0"/>
              <a:t>Java ecosystem means common ETL libraries between </a:t>
            </a:r>
            <a:r>
              <a:rPr lang="en-US" dirty="0" err="1" smtClean="0"/>
              <a:t>realtime</a:t>
            </a:r>
            <a:r>
              <a:rPr lang="en-US" dirty="0" smtClean="0"/>
              <a:t> and batch ETL</a:t>
            </a:r>
          </a:p>
          <a:p>
            <a:pPr lvl="1"/>
            <a:r>
              <a:rPr lang="en-US" dirty="0" smtClean="0"/>
              <a:t>Faster execution</a:t>
            </a:r>
          </a:p>
          <a:p>
            <a:pPr lvl="2"/>
            <a:r>
              <a:rPr lang="en-US" dirty="0" smtClean="0">
                <a:solidFill>
                  <a:srgbClr val="7F7F7F"/>
                </a:solidFill>
              </a:rPr>
              <a:t>Lower data publication latency</a:t>
            </a:r>
          </a:p>
          <a:p>
            <a:pPr lvl="2"/>
            <a:r>
              <a:rPr lang="en-US" dirty="0" smtClean="0">
                <a:solidFill>
                  <a:srgbClr val="7F7F7F"/>
                </a:solidFill>
              </a:rPr>
              <a:t>Faster reprocessing times when anomalies discovered</a:t>
            </a:r>
          </a:p>
          <a:p>
            <a:pPr lvl="1"/>
            <a:r>
              <a:rPr lang="en-US" dirty="0" smtClean="0"/>
              <a:t>Spark Streaming may be next generation </a:t>
            </a:r>
            <a:r>
              <a:rPr lang="en-US" dirty="0" err="1" smtClean="0"/>
              <a:t>realtime</a:t>
            </a:r>
            <a:r>
              <a:rPr lang="en-US" dirty="0" smtClean="0"/>
              <a:t> ETL</a:t>
            </a:r>
          </a:p>
          <a:p>
            <a:r>
              <a:rPr lang="en-US" dirty="0" smtClean="0"/>
              <a:t>Data Discovery / Interactive Analysis</a:t>
            </a:r>
          </a:p>
        </p:txBody>
      </p:sp>
    </p:spTree>
    <p:extLst>
      <p:ext uri="{BB962C8B-B14F-4D97-AF65-F5344CB8AC3E}">
        <p14:creationId xmlns:p14="http://schemas.microsoft.com/office/powerpoint/2010/main" val="32401066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 smtClean="0"/>
              <a:t>Spark Hardware</a:t>
            </a:r>
            <a:endParaRPr lang="en-US" sz="3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9921478-9A63-450E-8942-C240FE31B1C1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8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9.2TB addressable cluster</a:t>
            </a:r>
          </a:p>
          <a:p>
            <a:r>
              <a:rPr lang="en-US" sz="2400" dirty="0" smtClean="0"/>
              <a:t>96GB and 192GB RAM machines</a:t>
            </a:r>
          </a:p>
          <a:p>
            <a:r>
              <a:rPr lang="en-US" sz="2400" dirty="0" smtClean="0"/>
              <a:t>112 Machines</a:t>
            </a:r>
          </a:p>
          <a:p>
            <a:pPr lvl="1"/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SATA 1x500GB 7.2k </a:t>
            </a:r>
          </a:p>
          <a:p>
            <a:pPr lvl="1"/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Dual </a:t>
            </a:r>
            <a:r>
              <a:rPr lang="en-US" sz="2400" dirty="0" err="1" smtClean="0">
                <a:solidFill>
                  <a:schemeClr val="bg1">
                    <a:lumMod val="50000"/>
                  </a:schemeClr>
                </a:solidFill>
              </a:rPr>
              <a:t>hexa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core Sandy Bridge</a:t>
            </a:r>
          </a:p>
          <a:p>
            <a:r>
              <a:rPr lang="en-US" sz="2400" dirty="0" smtClean="0"/>
              <a:t>Looking at SSD exclusive clusters</a:t>
            </a:r>
          </a:p>
          <a:p>
            <a:pPr lvl="1"/>
            <a:r>
              <a:rPr lang="en-US" sz="2400" dirty="0" smtClean="0">
                <a:solidFill>
                  <a:srgbClr val="7F7F7F"/>
                </a:solidFill>
              </a:rPr>
              <a:t>400GB SSD – 1x400GB SATA 300MB/s</a:t>
            </a:r>
          </a:p>
        </p:txBody>
      </p:sp>
    </p:spTree>
    <p:extLst>
      <p:ext uri="{BB962C8B-B14F-4D97-AF65-F5344CB8AC3E}">
        <p14:creationId xmlns:p14="http://schemas.microsoft.com/office/powerpoint/2010/main" val="37120976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 smtClean="0"/>
              <a:t>Why Shark?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8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 smtClean="0"/>
              <a:t>First identified Shark at </a:t>
            </a:r>
            <a:r>
              <a:rPr lang="en-US" dirty="0" err="1" smtClean="0"/>
              <a:t>Hadoop</a:t>
            </a:r>
            <a:r>
              <a:rPr lang="en-US" dirty="0" smtClean="0"/>
              <a:t> Summit 2012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</a:rPr>
              <a:t>After seeing Spark at </a:t>
            </a:r>
            <a:r>
              <a:rPr lang="en-US" dirty="0" err="1" smtClean="0">
                <a:solidFill>
                  <a:srgbClr val="7F7F7F"/>
                </a:solidFill>
              </a:rPr>
              <a:t>Hadoop</a:t>
            </a:r>
            <a:r>
              <a:rPr lang="en-US" dirty="0" smtClean="0">
                <a:solidFill>
                  <a:srgbClr val="7F7F7F"/>
                </a:solidFill>
              </a:rPr>
              <a:t> Summit 2011</a:t>
            </a:r>
          </a:p>
          <a:p>
            <a:r>
              <a:rPr lang="en-US" dirty="0" smtClean="0"/>
              <a:t>Common </a:t>
            </a:r>
            <a:r>
              <a:rPr lang="en-US" dirty="0" err="1" smtClean="0"/>
              <a:t>HiveQL</a:t>
            </a:r>
            <a:r>
              <a:rPr lang="en-US" dirty="0" smtClean="0"/>
              <a:t> provides </a:t>
            </a:r>
            <a:r>
              <a:rPr lang="en-US" dirty="0" err="1" smtClean="0"/>
              <a:t>seemless</a:t>
            </a:r>
            <a:r>
              <a:rPr lang="en-US" dirty="0" smtClean="0"/>
              <a:t> federation between Hive and Shark</a:t>
            </a:r>
          </a:p>
          <a:p>
            <a:r>
              <a:rPr lang="en-US" dirty="0" smtClean="0"/>
              <a:t>Sits on top of existing Hive warehouse data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</a:rPr>
              <a:t>Multiple access vectors pointing at single warehouse</a:t>
            </a:r>
          </a:p>
          <a:p>
            <a:r>
              <a:rPr lang="en-US" dirty="0" smtClean="0"/>
              <a:t>Direct query access against fact data from UI</a:t>
            </a:r>
          </a:p>
          <a:p>
            <a:r>
              <a:rPr lang="en-US" dirty="0" smtClean="0"/>
              <a:t>Direct (O/J)DBC from desktop BI tools</a:t>
            </a:r>
          </a:p>
          <a:p>
            <a:r>
              <a:rPr lang="en-US" dirty="0" smtClean="0"/>
              <a:t>Built on shared common processing platform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9921478-9A63-450E-8942-C240FE31B1C1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9321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 smtClean="0"/>
              <a:t>Yahoo! Shark Deployments / Use Cases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8"/>
          </p:nvPr>
        </p:nvSpPr>
        <p:spPr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Advertising / Analytics Data Warehouse</a:t>
            </a:r>
          </a:p>
          <a:p>
            <a:pPr lvl="1"/>
            <a:r>
              <a:rPr lang="en-US" dirty="0" smtClean="0"/>
              <a:t>Campaign Reporting</a:t>
            </a:r>
          </a:p>
          <a:p>
            <a:pPr lvl="2"/>
            <a:r>
              <a:rPr lang="en-US" dirty="0" smtClean="0">
                <a:solidFill>
                  <a:srgbClr val="7F7F7F"/>
                </a:solidFill>
              </a:rPr>
              <a:t>Pivots, time series, multi-</a:t>
            </a:r>
            <a:r>
              <a:rPr lang="en-US" dirty="0" err="1" smtClean="0">
                <a:solidFill>
                  <a:srgbClr val="7F7F7F"/>
                </a:solidFill>
              </a:rPr>
              <a:t>timezone</a:t>
            </a:r>
            <a:r>
              <a:rPr lang="en-US" dirty="0" smtClean="0">
                <a:solidFill>
                  <a:srgbClr val="7F7F7F"/>
                </a:solidFill>
              </a:rPr>
              <a:t> reporting</a:t>
            </a:r>
          </a:p>
          <a:p>
            <a:pPr lvl="1"/>
            <a:r>
              <a:rPr lang="en-US" dirty="0" smtClean="0"/>
              <a:t>Segment Reporting</a:t>
            </a:r>
          </a:p>
          <a:p>
            <a:pPr lvl="2"/>
            <a:r>
              <a:rPr lang="en-US" dirty="0" smtClean="0">
                <a:solidFill>
                  <a:srgbClr val="7F7F7F"/>
                </a:solidFill>
              </a:rPr>
              <a:t>Unique users across targeted segments</a:t>
            </a:r>
          </a:p>
          <a:p>
            <a:pPr lvl="2"/>
            <a:r>
              <a:rPr lang="en-US" dirty="0" smtClean="0">
                <a:solidFill>
                  <a:srgbClr val="7F7F7F"/>
                </a:solidFill>
              </a:rPr>
              <a:t>Ad impression availability for given segment</a:t>
            </a:r>
          </a:p>
          <a:p>
            <a:pPr lvl="1"/>
            <a:r>
              <a:rPr lang="en-US" dirty="0" smtClean="0"/>
              <a:t>Overlap analysis – fact to fact overlap</a:t>
            </a:r>
          </a:p>
          <a:p>
            <a:pPr lvl="1"/>
            <a:r>
              <a:rPr lang="en-US" dirty="0" smtClean="0"/>
              <a:t>Other Time Series Analysis</a:t>
            </a:r>
          </a:p>
          <a:p>
            <a:r>
              <a:rPr lang="en-US" dirty="0" smtClean="0"/>
              <a:t>OLAP</a:t>
            </a:r>
          </a:p>
          <a:p>
            <a:pPr lvl="1"/>
            <a:r>
              <a:rPr lang="en-US" dirty="0" smtClean="0"/>
              <a:t>Tableau on top of Shark</a:t>
            </a:r>
          </a:p>
          <a:p>
            <a:pPr lvl="1"/>
            <a:r>
              <a:rPr lang="en-US" dirty="0" smtClean="0"/>
              <a:t>Custom in-house cubing and reporting systems</a:t>
            </a:r>
          </a:p>
          <a:p>
            <a:r>
              <a:rPr lang="en-US" dirty="0" smtClean="0"/>
              <a:t>Dashboards</a:t>
            </a:r>
          </a:p>
          <a:p>
            <a:r>
              <a:rPr lang="en-US" dirty="0" err="1" smtClean="0"/>
              <a:t>Adhoc</a:t>
            </a:r>
            <a:r>
              <a:rPr lang="en-US" dirty="0" smtClean="0"/>
              <a:t> analysis and data discovery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9921478-9A63-450E-8942-C240FE31B1C1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62632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 smtClean="0"/>
              <a:t>Yahoo! Contributions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8"/>
          </p:nvPr>
        </p:nvSpPr>
        <p:spPr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Began work in 2012 on making Shark more usable for interactive analytics/warehouse scenarios</a:t>
            </a:r>
          </a:p>
          <a:p>
            <a:pPr lvl="1"/>
            <a:r>
              <a:rPr lang="en-US" sz="2000" dirty="0" smtClean="0"/>
              <a:t>Shark Server for JDBC/ODBC access against Tableau</a:t>
            </a:r>
          </a:p>
          <a:p>
            <a:pPr lvl="2"/>
            <a:r>
              <a:rPr lang="en-US" sz="1800" dirty="0" smtClean="0">
                <a:solidFill>
                  <a:srgbClr val="7F7F7F"/>
                </a:solidFill>
              </a:rPr>
              <a:t>Multi-tenant connectivity</a:t>
            </a:r>
          </a:p>
          <a:p>
            <a:pPr lvl="2"/>
            <a:r>
              <a:rPr lang="en-US" sz="1800" dirty="0" err="1" smtClean="0">
                <a:solidFill>
                  <a:srgbClr val="7F7F7F"/>
                </a:solidFill>
              </a:rPr>
              <a:t>Threadsafe</a:t>
            </a:r>
            <a:r>
              <a:rPr lang="en-US" sz="1800" dirty="0" smtClean="0">
                <a:solidFill>
                  <a:srgbClr val="7F7F7F"/>
                </a:solidFill>
              </a:rPr>
              <a:t> access</a:t>
            </a:r>
          </a:p>
          <a:p>
            <a:pPr lvl="1"/>
            <a:r>
              <a:rPr lang="en-US" sz="2000" dirty="0" smtClean="0"/>
              <a:t>Map Split Pruning</a:t>
            </a:r>
          </a:p>
          <a:p>
            <a:pPr lvl="2"/>
            <a:r>
              <a:rPr lang="en-US" sz="1800" dirty="0" smtClean="0">
                <a:solidFill>
                  <a:srgbClr val="7F7F7F"/>
                </a:solidFill>
              </a:rPr>
              <a:t>Use statistics to prune partitions so jobs don’t launch for splits w/o data</a:t>
            </a:r>
          </a:p>
          <a:p>
            <a:pPr lvl="2"/>
            <a:r>
              <a:rPr lang="en-US" sz="1800" dirty="0" smtClean="0">
                <a:solidFill>
                  <a:srgbClr val="7F7F7F"/>
                </a:solidFill>
              </a:rPr>
              <a:t>Bloom filter-based pruner for high cardinality columns</a:t>
            </a:r>
          </a:p>
          <a:p>
            <a:pPr lvl="1"/>
            <a:r>
              <a:rPr lang="en-US" sz="2000" dirty="0" smtClean="0"/>
              <a:t>Column pruning – faster OLAP query performance</a:t>
            </a:r>
          </a:p>
          <a:p>
            <a:pPr lvl="1"/>
            <a:r>
              <a:rPr lang="en-US" sz="2000" dirty="0" smtClean="0"/>
              <a:t>Map-side joins</a:t>
            </a:r>
            <a:endParaRPr lang="en-US" sz="1800" dirty="0" smtClean="0"/>
          </a:p>
          <a:p>
            <a:pPr lvl="1"/>
            <a:r>
              <a:rPr lang="en-US" sz="2000" dirty="0" smtClean="0"/>
              <a:t>Cached-table Columnar Compression </a:t>
            </a:r>
            <a:r>
              <a:rPr lang="en-US" sz="2000" dirty="0" smtClean="0"/>
              <a:t>(3-20x)</a:t>
            </a:r>
          </a:p>
          <a:p>
            <a:pPr lvl="1"/>
            <a:r>
              <a:rPr lang="en-US" sz="2000" dirty="0" smtClean="0"/>
              <a:t>Query cancellation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9921478-9A63-450E-8942-C240FE31B1C1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6898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5085672" y="967870"/>
            <a:ext cx="3574511" cy="1926014"/>
          </a:xfrm>
          <a:prstGeom prst="rect">
            <a:avLst/>
          </a:prstGeom>
          <a:solidFill>
            <a:schemeClr val="bg1">
              <a:lumMod val="65000"/>
            </a:schemeClr>
          </a:solidFill>
          <a:ln w="3175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344" y="485422"/>
            <a:ext cx="4180242" cy="579485"/>
          </a:xfrm>
        </p:spPr>
        <p:txBody>
          <a:bodyPr/>
          <a:lstStyle/>
          <a:p>
            <a:r>
              <a:rPr lang="en-US" sz="3400" dirty="0" smtClean="0"/>
              <a:t>Physical Architecture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8"/>
          </p:nvPr>
        </p:nvSpPr>
        <p:spPr>
          <a:xfrm>
            <a:off x="287344" y="1232772"/>
            <a:ext cx="4121488" cy="3602567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Spark / </a:t>
            </a:r>
            <a:r>
              <a:rPr lang="en-US" dirty="0" err="1" smtClean="0"/>
              <a:t>Hadoop</a:t>
            </a:r>
            <a:r>
              <a:rPr lang="en-US" dirty="0" smtClean="0"/>
              <a:t> MR side-by-side on YARN</a:t>
            </a:r>
          </a:p>
          <a:p>
            <a:r>
              <a:rPr lang="en-US" dirty="0" smtClean="0"/>
              <a:t>Satellite Clusters running Shark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</a:rPr>
              <a:t>Predictable SLAs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</a:rPr>
              <a:t>Greedy pinning of RDDs to RAM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</a:rPr>
              <a:t>Addresses scheduling challenges</a:t>
            </a:r>
          </a:p>
          <a:p>
            <a:r>
              <a:rPr lang="en-US" dirty="0" smtClean="0"/>
              <a:t>Long-term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</a:rPr>
              <a:t>Shark on Spark-on-YARN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</a:rPr>
              <a:t>Goal: early 2014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337730" y="1348882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normAutofit/>
          </a:bodyPr>
          <a:lstStyle/>
          <a:p>
            <a:endParaRPr lang="en-US" sz="1600" dirty="0" err="1" smtClean="0"/>
          </a:p>
        </p:txBody>
      </p:sp>
      <p:sp>
        <p:nvSpPr>
          <p:cNvPr id="8" name="Rectangle 7"/>
          <p:cNvSpPr/>
          <p:nvPr/>
        </p:nvSpPr>
        <p:spPr>
          <a:xfrm flipH="1">
            <a:off x="5315730" y="2320133"/>
            <a:ext cx="2989497" cy="454615"/>
          </a:xfrm>
          <a:prstGeom prst="rect">
            <a:avLst/>
          </a:prstGeom>
          <a:solidFill>
            <a:srgbClr val="0080FF">
              <a:alpha val="40000"/>
            </a:srgbClr>
          </a:solidFill>
          <a:ln w="3175">
            <a:solidFill>
              <a:srgbClr val="3366FF">
                <a:alpha val="70000"/>
              </a:srgbClr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>
            <a:norm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Historical DW (HDFS)</a:t>
            </a:r>
          </a:p>
        </p:txBody>
      </p:sp>
      <p:sp>
        <p:nvSpPr>
          <p:cNvPr id="9" name="Rectangle 8"/>
          <p:cNvSpPr/>
          <p:nvPr/>
        </p:nvSpPr>
        <p:spPr>
          <a:xfrm flipH="1">
            <a:off x="5315725" y="1410903"/>
            <a:ext cx="1498695" cy="454615"/>
          </a:xfrm>
          <a:prstGeom prst="rect">
            <a:avLst/>
          </a:prstGeom>
          <a:solidFill>
            <a:srgbClr val="0080FF">
              <a:alpha val="40000"/>
            </a:srgbClr>
          </a:solidFill>
          <a:ln w="3175">
            <a:solidFill>
              <a:srgbClr val="3366FF">
                <a:alpha val="70000"/>
              </a:srgbClr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>
            <a:normAutofit fontScale="92500" lnSpcReduction="10000"/>
          </a:bodyPr>
          <a:lstStyle/>
          <a:p>
            <a:pPr algn="ctr"/>
            <a:r>
              <a:rPr lang="en-US" sz="1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Hadoop</a:t>
            </a:r>
            <a:r>
              <a:rPr lang="en-US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MR (Pig, Hive, MR)</a:t>
            </a:r>
          </a:p>
        </p:txBody>
      </p:sp>
      <p:sp>
        <p:nvSpPr>
          <p:cNvPr id="10" name="Rectangle 9"/>
          <p:cNvSpPr/>
          <p:nvPr/>
        </p:nvSpPr>
        <p:spPr>
          <a:xfrm flipH="1">
            <a:off x="5315730" y="1865518"/>
            <a:ext cx="2989497" cy="454615"/>
          </a:xfrm>
          <a:prstGeom prst="rect">
            <a:avLst/>
          </a:prstGeom>
          <a:solidFill>
            <a:srgbClr val="0080FF">
              <a:alpha val="40000"/>
            </a:srgbClr>
          </a:solidFill>
          <a:ln w="3175">
            <a:solidFill>
              <a:srgbClr val="3366FF">
                <a:alpha val="70000"/>
              </a:srgbClr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>
            <a:norm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YARN</a:t>
            </a:r>
          </a:p>
        </p:txBody>
      </p:sp>
      <p:sp>
        <p:nvSpPr>
          <p:cNvPr id="13" name="Cloud 12"/>
          <p:cNvSpPr/>
          <p:nvPr/>
        </p:nvSpPr>
        <p:spPr>
          <a:xfrm>
            <a:off x="4724237" y="3513400"/>
            <a:ext cx="1877117" cy="1059351"/>
          </a:xfrm>
          <a:prstGeom prst="cloud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Satellite Shark Cluster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6806529" y="1410903"/>
            <a:ext cx="1498695" cy="454615"/>
          </a:xfrm>
          <a:prstGeom prst="rect">
            <a:avLst/>
          </a:prstGeom>
          <a:solidFill>
            <a:srgbClr val="0080FF">
              <a:alpha val="40000"/>
            </a:srgbClr>
          </a:solidFill>
          <a:ln w="3175">
            <a:solidFill>
              <a:srgbClr val="3366FF">
                <a:alpha val="70000"/>
              </a:srgbClr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>
            <a:norm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Spark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311786" y="975757"/>
            <a:ext cx="2232263" cy="37646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normAutofit/>
          </a:bodyPr>
          <a:lstStyle/>
          <a:p>
            <a:r>
              <a:rPr lang="en-US" sz="1600" dirty="0" smtClean="0"/>
              <a:t>Large </a:t>
            </a:r>
            <a:r>
              <a:rPr lang="en-US" sz="1600" dirty="0" err="1" smtClean="0"/>
              <a:t>Hadoop</a:t>
            </a:r>
            <a:r>
              <a:rPr lang="en-US" sz="1600" dirty="0" smtClean="0"/>
              <a:t> Cluster</a:t>
            </a:r>
          </a:p>
        </p:txBody>
      </p:sp>
      <p:cxnSp>
        <p:nvCxnSpPr>
          <p:cNvPr id="18" name="Straight Connector 17"/>
          <p:cNvCxnSpPr/>
          <p:nvPr/>
        </p:nvCxnSpPr>
        <p:spPr>
          <a:xfrm flipV="1">
            <a:off x="7563048" y="2774749"/>
            <a:ext cx="0" cy="953481"/>
          </a:xfrm>
          <a:prstGeom prst="line">
            <a:avLst/>
          </a:prstGeom>
          <a:ln w="25400">
            <a:solidFill>
              <a:srgbClr val="000000"/>
            </a:solidFill>
            <a:tailEnd type="triangle" w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6122100" y="2778983"/>
            <a:ext cx="0" cy="734415"/>
          </a:xfrm>
          <a:prstGeom prst="line">
            <a:avLst/>
          </a:prstGeom>
          <a:ln w="25400">
            <a:solidFill>
              <a:srgbClr val="000000"/>
            </a:solidFill>
            <a:tailEnd type="triangle" w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loud 16"/>
          <p:cNvSpPr/>
          <p:nvPr/>
        </p:nvSpPr>
        <p:spPr>
          <a:xfrm>
            <a:off x="7097987" y="3523947"/>
            <a:ext cx="1877117" cy="1059351"/>
          </a:xfrm>
          <a:prstGeom prst="cloud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Satellite Shark Cluster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9921478-9A63-450E-8942-C240FE31B1C1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712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723" y="302522"/>
            <a:ext cx="8597277" cy="678255"/>
          </a:xfrm>
        </p:spPr>
        <p:txBody>
          <a:bodyPr anchor="t"/>
          <a:lstStyle/>
          <a:p>
            <a:r>
              <a:rPr lang="en-US" sz="3800" smtClean="0">
                <a:solidFill>
                  <a:srgbClr val="400090"/>
                </a:solidFill>
              </a:rPr>
              <a:t>Overview</a:t>
            </a:r>
            <a:endParaRPr lang="en-US" sz="3800" dirty="0">
              <a:solidFill>
                <a:srgbClr val="4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8"/>
          </p:nvPr>
        </p:nvSpPr>
        <p:spPr>
          <a:xfrm>
            <a:off x="516573" y="1285226"/>
            <a:ext cx="8301990" cy="3602567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20000"/>
              </a:lnSpc>
              <a:buFont typeface="Arial"/>
              <a:buChar char="•"/>
            </a:pPr>
            <a:r>
              <a:rPr lang="en-US" sz="2200" dirty="0"/>
              <a:t>Legacy / Current </a:t>
            </a:r>
            <a:r>
              <a:rPr lang="en-US" sz="2200" dirty="0" err="1"/>
              <a:t>Hadoop</a:t>
            </a:r>
            <a:r>
              <a:rPr lang="en-US" sz="2200" dirty="0"/>
              <a:t> Architecture</a:t>
            </a:r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en-US" sz="2200" dirty="0"/>
              <a:t>Reflection / </a:t>
            </a:r>
            <a:r>
              <a:rPr lang="en-US" sz="2200" dirty="0" smtClean="0"/>
              <a:t>Pain Points</a:t>
            </a:r>
            <a:endParaRPr lang="en-US" sz="2200" dirty="0"/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en-US" sz="2200" dirty="0" smtClean="0"/>
              <a:t>Why the movement </a:t>
            </a:r>
            <a:r>
              <a:rPr lang="en-US" sz="2200" dirty="0"/>
              <a:t>towards Spark / Shark</a:t>
            </a:r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en-US" sz="2200" dirty="0"/>
              <a:t>New Hybrid Environment</a:t>
            </a:r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en-US" sz="2200" dirty="0"/>
              <a:t>Future Spark/Shark/</a:t>
            </a:r>
            <a:r>
              <a:rPr lang="en-US" sz="2200" dirty="0" err="1"/>
              <a:t>Hadoop</a:t>
            </a:r>
            <a:r>
              <a:rPr lang="en-US" sz="2200" dirty="0"/>
              <a:t> Stack</a:t>
            </a:r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en-US" sz="2200" dirty="0"/>
              <a:t>Conclusion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9921478-9A63-450E-8942-C240FE31B1C1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93512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 smtClean="0"/>
              <a:t>Future Architecture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8"/>
          </p:nvPr>
        </p:nvSpPr>
        <p:spPr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Prototype migration </a:t>
            </a:r>
            <a:r>
              <a:rPr lang="en-US" dirty="0" smtClean="0"/>
              <a:t>of ETL infrastructure to pure Spark jobs 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</a:rPr>
              <a:t>Breakup chained </a:t>
            </a:r>
            <a:r>
              <a:rPr lang="en-US" dirty="0" err="1" smtClean="0">
                <a:solidFill>
                  <a:srgbClr val="7F7F7F"/>
                </a:solidFill>
              </a:rPr>
              <a:t>MapReduce</a:t>
            </a:r>
            <a:r>
              <a:rPr lang="en-US" dirty="0" smtClean="0">
                <a:solidFill>
                  <a:srgbClr val="7F7F7F"/>
                </a:solidFill>
              </a:rPr>
              <a:t> pattern into single discrete Spark job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</a:rPr>
              <a:t>Port legacy Pig/MR </a:t>
            </a:r>
            <a:r>
              <a:rPr lang="en-US" dirty="0" smtClean="0">
                <a:solidFill>
                  <a:srgbClr val="7F7F7F"/>
                </a:solidFill>
              </a:rPr>
              <a:t>ETL jobs </a:t>
            </a:r>
            <a:r>
              <a:rPr lang="en-US" dirty="0" smtClean="0">
                <a:solidFill>
                  <a:srgbClr val="7F7F7F"/>
                </a:solidFill>
              </a:rPr>
              <a:t>to Spark (TB’s / day)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</a:rPr>
              <a:t>Faster processing times (goal of 10x)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</a:rPr>
              <a:t>Less code, better maintainability, all in </a:t>
            </a:r>
            <a:r>
              <a:rPr lang="en-US" dirty="0" err="1" smtClean="0">
                <a:solidFill>
                  <a:srgbClr val="7F7F7F"/>
                </a:solidFill>
              </a:rPr>
              <a:t>Scala</a:t>
            </a:r>
            <a:r>
              <a:rPr lang="en-US" dirty="0" smtClean="0">
                <a:solidFill>
                  <a:srgbClr val="7F7F7F"/>
                </a:solidFill>
              </a:rPr>
              <a:t>/Spark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</a:rPr>
              <a:t>Leverage RDDs for more efficient </a:t>
            </a:r>
            <a:r>
              <a:rPr lang="en-US" dirty="0" smtClean="0">
                <a:solidFill>
                  <a:srgbClr val="7F7F7F"/>
                </a:solidFill>
              </a:rPr>
              <a:t>joins</a:t>
            </a:r>
          </a:p>
          <a:p>
            <a:r>
              <a:rPr lang="en-US" dirty="0"/>
              <a:t>Prototype Shark on Spark on YARN on </a:t>
            </a:r>
            <a:r>
              <a:rPr lang="en-US" dirty="0" err="1"/>
              <a:t>Hadoop</a:t>
            </a:r>
            <a:r>
              <a:rPr lang="en-US" dirty="0"/>
              <a:t> cluster</a:t>
            </a:r>
          </a:p>
          <a:p>
            <a:pPr lvl="1"/>
            <a:r>
              <a:rPr lang="en-US" dirty="0">
                <a:solidFill>
                  <a:srgbClr val="7F7F7F"/>
                </a:solidFill>
              </a:rPr>
              <a:t>Direct data access over JDBC/ODBC via desktop</a:t>
            </a:r>
          </a:p>
          <a:p>
            <a:pPr lvl="1"/>
            <a:r>
              <a:rPr lang="en-US" dirty="0">
                <a:solidFill>
                  <a:srgbClr val="7F7F7F"/>
                </a:solidFill>
              </a:rPr>
              <a:t>Execute both Shark and Spark queries on </a:t>
            </a:r>
            <a:r>
              <a:rPr lang="en-US" dirty="0" smtClean="0">
                <a:solidFill>
                  <a:srgbClr val="7F7F7F"/>
                </a:solidFill>
              </a:rPr>
              <a:t>YARN</a:t>
            </a:r>
            <a:endParaRPr lang="en-US" dirty="0" smtClean="0">
              <a:solidFill>
                <a:srgbClr val="7F7F7F"/>
              </a:solidFill>
            </a:endParaRPr>
          </a:p>
          <a:p>
            <a:r>
              <a:rPr lang="en-US" dirty="0" smtClean="0"/>
              <a:t>Still employ “satellite” cluster model for predictable SLAs in low-latency </a:t>
            </a:r>
            <a:r>
              <a:rPr lang="en-US" dirty="0" smtClean="0"/>
              <a:t>situations</a:t>
            </a:r>
          </a:p>
          <a:p>
            <a:r>
              <a:rPr lang="en-US" dirty="0" smtClean="0"/>
              <a:t>Use YARN as the foundation for cluster resource management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9921478-9A63-450E-8942-C240FE31B1C1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90707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 smtClean="0"/>
              <a:t>Conclusions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8"/>
          </p:nvPr>
        </p:nvSpPr>
        <p:spPr>
          <a:xfrm>
            <a:off x="516573" y="1133930"/>
            <a:ext cx="8301990" cy="3981000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Barrier to entry for big data analytics reduced, Spark at the forefront</a:t>
            </a:r>
          </a:p>
          <a:p>
            <a:r>
              <a:rPr lang="en-US" sz="2800" dirty="0" smtClean="0"/>
              <a:t>Yahoo</a:t>
            </a:r>
            <a:r>
              <a:rPr lang="en-US" sz="2800" dirty="0" smtClean="0"/>
              <a:t>! now using </a:t>
            </a:r>
            <a:r>
              <a:rPr lang="en-US" sz="2800" dirty="0" smtClean="0"/>
              <a:t>Spark/Shark </a:t>
            </a:r>
            <a:r>
              <a:rPr lang="en-US" sz="2800" dirty="0" smtClean="0"/>
              <a:t>for analytics on top of </a:t>
            </a:r>
            <a:r>
              <a:rPr lang="en-US" sz="2800" dirty="0" err="1" smtClean="0"/>
              <a:t>Hadoop</a:t>
            </a:r>
            <a:r>
              <a:rPr lang="en-US" sz="2800" dirty="0" smtClean="0"/>
              <a:t> ecosystem</a:t>
            </a:r>
          </a:p>
          <a:p>
            <a:r>
              <a:rPr lang="en-US" sz="2800" dirty="0" smtClean="0"/>
              <a:t>Looking to move ETL jobs to Spark</a:t>
            </a:r>
          </a:p>
          <a:p>
            <a:r>
              <a:rPr lang="en-US" sz="2800" dirty="0" smtClean="0"/>
              <a:t>Satellite cluster pattern quite beneficial for large datasets in RAM and predictable SLAs</a:t>
            </a:r>
            <a:endParaRPr lang="en-US" sz="2400" dirty="0" smtClean="0"/>
          </a:p>
          <a:p>
            <a:r>
              <a:rPr lang="en-US" sz="2800" dirty="0" smtClean="0"/>
              <a:t>Clear and obvious speedup compared to </a:t>
            </a:r>
            <a:r>
              <a:rPr lang="en-US" sz="2800" dirty="0" err="1" smtClean="0"/>
              <a:t>Hadoop</a:t>
            </a:r>
            <a:endParaRPr lang="en-US" sz="2800" dirty="0" smtClean="0"/>
          </a:p>
          <a:p>
            <a:r>
              <a:rPr lang="en-US" sz="2800" dirty="0" smtClean="0"/>
              <a:t>More flexible processing platform provides powerful base for analytics for the future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9921478-9A63-450E-8942-C240FE31B1C1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244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gnetic Disk 3"/>
          <p:cNvSpPr/>
          <p:nvPr/>
        </p:nvSpPr>
        <p:spPr>
          <a:xfrm>
            <a:off x="697278" y="4288510"/>
            <a:ext cx="914400" cy="510540"/>
          </a:xfrm>
          <a:prstGeom prst="flowChartMagneticDisk">
            <a:avLst/>
          </a:prstGeom>
          <a:solidFill>
            <a:schemeClr val="accent1">
              <a:lumMod val="20000"/>
              <a:lumOff val="80000"/>
            </a:schemeClr>
          </a:solidFill>
          <a:ln w="9525" cmpd="sng"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NFS</a:t>
            </a:r>
            <a:endParaRPr lang="en-US" sz="1600" dirty="0">
              <a:solidFill>
                <a:schemeClr val="accent1">
                  <a:lumMod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5" name="Magnetic Disk 4"/>
          <p:cNvSpPr/>
          <p:nvPr/>
        </p:nvSpPr>
        <p:spPr>
          <a:xfrm>
            <a:off x="2644625" y="4288510"/>
            <a:ext cx="914400" cy="510540"/>
          </a:xfrm>
          <a:prstGeom prst="flowChartMagneticDisk">
            <a:avLst/>
          </a:prstGeom>
          <a:solidFill>
            <a:schemeClr val="accent1">
              <a:lumMod val="20000"/>
              <a:lumOff val="80000"/>
            </a:schemeClr>
          </a:solidFill>
          <a:ln w="9525" cmpd="sng"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NFS</a:t>
            </a:r>
            <a:endParaRPr lang="en-US" sz="1600" dirty="0">
              <a:solidFill>
                <a:schemeClr val="accent1">
                  <a:lumMod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6" name="Magnetic Disk 5"/>
          <p:cNvSpPr/>
          <p:nvPr/>
        </p:nvSpPr>
        <p:spPr>
          <a:xfrm>
            <a:off x="4652803" y="4288510"/>
            <a:ext cx="914400" cy="510540"/>
          </a:xfrm>
          <a:prstGeom prst="flowChartMagneticDisk">
            <a:avLst/>
          </a:prstGeom>
          <a:solidFill>
            <a:schemeClr val="accent1">
              <a:lumMod val="20000"/>
              <a:lumOff val="80000"/>
            </a:schemeClr>
          </a:solidFill>
          <a:ln w="9525" cmpd="sng"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NFS</a:t>
            </a:r>
            <a:endParaRPr lang="en-US" sz="1600" dirty="0">
              <a:solidFill>
                <a:schemeClr val="accent1">
                  <a:lumMod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7" name="Magnetic Disk 6"/>
          <p:cNvSpPr/>
          <p:nvPr/>
        </p:nvSpPr>
        <p:spPr>
          <a:xfrm>
            <a:off x="6595222" y="4288510"/>
            <a:ext cx="914400" cy="510540"/>
          </a:xfrm>
          <a:prstGeom prst="flowChartMagneticDisk">
            <a:avLst/>
          </a:prstGeom>
          <a:solidFill>
            <a:schemeClr val="accent1">
              <a:lumMod val="20000"/>
              <a:lumOff val="80000"/>
            </a:schemeClr>
          </a:solidFill>
          <a:ln w="9525" cmpd="sng"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NFS</a:t>
            </a:r>
            <a:endParaRPr lang="en-US" sz="1600" dirty="0">
              <a:solidFill>
                <a:schemeClr val="accent1">
                  <a:lumMod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8" name="Magnetic Disk 7"/>
          <p:cNvSpPr/>
          <p:nvPr/>
        </p:nvSpPr>
        <p:spPr>
          <a:xfrm>
            <a:off x="6595222" y="1261127"/>
            <a:ext cx="1152014" cy="510540"/>
          </a:xfrm>
          <a:prstGeom prst="flowChartMagneticDisk">
            <a:avLst/>
          </a:prstGeom>
          <a:solidFill>
            <a:schemeClr val="accent1">
              <a:lumMod val="20000"/>
              <a:lumOff val="80000"/>
            </a:schemeClr>
          </a:solidFill>
          <a:ln w="9525" cmpd="sng"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en-US" sz="1600" dirty="0" err="1" smtClean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MetaData</a:t>
            </a:r>
            <a:endParaRPr lang="en-US" sz="1600" dirty="0">
              <a:solidFill>
                <a:schemeClr val="accent1">
                  <a:lumMod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652803" y="2686541"/>
            <a:ext cx="914400" cy="6562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mpd="sng"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C++</a:t>
            </a:r>
          </a:p>
          <a:p>
            <a:pPr algn="ctr">
              <a:lnSpc>
                <a:spcPct val="80000"/>
              </a:lnSpc>
            </a:pPr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Worker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595222" y="2686541"/>
            <a:ext cx="914400" cy="6562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mpd="sng"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C++ Worker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644625" y="2686541"/>
            <a:ext cx="914400" cy="6562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mpd="sng"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C++</a:t>
            </a:r>
          </a:p>
          <a:p>
            <a:pPr algn="ctr">
              <a:lnSpc>
                <a:spcPct val="80000"/>
              </a:lnSpc>
            </a:pPr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Worker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97278" y="2686541"/>
            <a:ext cx="914400" cy="6562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mpd="sng"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C++</a:t>
            </a:r>
          </a:p>
          <a:p>
            <a:pPr algn="ctr">
              <a:lnSpc>
                <a:spcPct val="80000"/>
              </a:lnSpc>
            </a:pPr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Worker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471874" y="1148714"/>
            <a:ext cx="1319849" cy="762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mpd="sng"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Perl Launcher</a:t>
            </a:r>
            <a:endParaRPr lang="en-US" sz="1600" dirty="0">
              <a:solidFill>
                <a:schemeClr val="accent1">
                  <a:lumMod val="50000"/>
                </a:schemeClr>
              </a:solidFill>
              <a:latin typeface="Arial"/>
              <a:cs typeface="Arial"/>
            </a:endParaRPr>
          </a:p>
        </p:txBody>
      </p:sp>
      <p:cxnSp>
        <p:nvCxnSpPr>
          <p:cNvPr id="20" name="Straight Arrow Connector 19"/>
          <p:cNvCxnSpPr>
            <a:stCxn id="18" idx="3"/>
            <a:endCxn id="8" idx="2"/>
          </p:cNvCxnSpPr>
          <p:nvPr/>
        </p:nvCxnSpPr>
        <p:spPr>
          <a:xfrm flipV="1">
            <a:off x="4791714" y="1516399"/>
            <a:ext cx="1803508" cy="13317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8" idx="2"/>
            <a:endCxn id="17" idx="0"/>
          </p:cNvCxnSpPr>
          <p:nvPr/>
        </p:nvCxnSpPr>
        <p:spPr>
          <a:xfrm flipH="1">
            <a:off x="1154478" y="1910714"/>
            <a:ext cx="2977321" cy="775827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8" idx="2"/>
            <a:endCxn id="16" idx="0"/>
          </p:cNvCxnSpPr>
          <p:nvPr/>
        </p:nvCxnSpPr>
        <p:spPr>
          <a:xfrm flipH="1">
            <a:off x="3101825" y="1910714"/>
            <a:ext cx="1029974" cy="775827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8" idx="2"/>
            <a:endCxn id="13" idx="0"/>
          </p:cNvCxnSpPr>
          <p:nvPr/>
        </p:nvCxnSpPr>
        <p:spPr>
          <a:xfrm>
            <a:off x="4131799" y="1910714"/>
            <a:ext cx="978204" cy="775827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18" idx="2"/>
            <a:endCxn id="14" idx="0"/>
          </p:cNvCxnSpPr>
          <p:nvPr/>
        </p:nvCxnSpPr>
        <p:spPr>
          <a:xfrm>
            <a:off x="4131799" y="1910714"/>
            <a:ext cx="2920623" cy="775827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17" idx="2"/>
            <a:endCxn id="5" idx="1"/>
          </p:cNvCxnSpPr>
          <p:nvPr/>
        </p:nvCxnSpPr>
        <p:spPr>
          <a:xfrm>
            <a:off x="1154478" y="3342757"/>
            <a:ext cx="1947347" cy="945753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17" idx="2"/>
            <a:endCxn id="4" idx="1"/>
          </p:cNvCxnSpPr>
          <p:nvPr/>
        </p:nvCxnSpPr>
        <p:spPr>
          <a:xfrm>
            <a:off x="1154478" y="3342757"/>
            <a:ext cx="0" cy="945753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16" idx="2"/>
            <a:endCxn id="6" idx="1"/>
          </p:cNvCxnSpPr>
          <p:nvPr/>
        </p:nvCxnSpPr>
        <p:spPr>
          <a:xfrm>
            <a:off x="3101825" y="3342757"/>
            <a:ext cx="2008178" cy="945753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16" idx="2"/>
            <a:endCxn id="5" idx="1"/>
          </p:cNvCxnSpPr>
          <p:nvPr/>
        </p:nvCxnSpPr>
        <p:spPr>
          <a:xfrm>
            <a:off x="3101825" y="3342757"/>
            <a:ext cx="0" cy="945753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16" idx="2"/>
            <a:endCxn id="4" idx="1"/>
          </p:cNvCxnSpPr>
          <p:nvPr/>
        </p:nvCxnSpPr>
        <p:spPr>
          <a:xfrm flipH="1">
            <a:off x="1154478" y="3342757"/>
            <a:ext cx="1947347" cy="945753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13" idx="2"/>
            <a:endCxn id="7" idx="1"/>
          </p:cNvCxnSpPr>
          <p:nvPr/>
        </p:nvCxnSpPr>
        <p:spPr>
          <a:xfrm>
            <a:off x="5110003" y="3342757"/>
            <a:ext cx="1942419" cy="945753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13" idx="2"/>
            <a:endCxn id="4" idx="1"/>
          </p:cNvCxnSpPr>
          <p:nvPr/>
        </p:nvCxnSpPr>
        <p:spPr>
          <a:xfrm flipH="1">
            <a:off x="1154478" y="3342757"/>
            <a:ext cx="3955525" cy="945753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7747239" y="2049307"/>
            <a:ext cx="7120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Arial"/>
                <a:cs typeface="Arial"/>
              </a:rPr>
              <a:t>SSH</a:t>
            </a:r>
            <a:endParaRPr lang="en-US" sz="2000" b="1" dirty="0">
              <a:latin typeface="Arial"/>
              <a:cs typeface="Arial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7747239" y="3635193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Arial"/>
                <a:cs typeface="Arial"/>
              </a:rPr>
              <a:t>NFS</a:t>
            </a:r>
            <a:endParaRPr lang="en-US" sz="2000" b="1" dirty="0">
              <a:latin typeface="Arial"/>
              <a:cs typeface="Arial"/>
            </a:endParaRPr>
          </a:p>
        </p:txBody>
      </p:sp>
      <p:cxnSp>
        <p:nvCxnSpPr>
          <p:cNvPr id="51" name="Straight Arrow Connector 50"/>
          <p:cNvCxnSpPr>
            <a:stCxn id="14" idx="2"/>
            <a:endCxn id="5" idx="1"/>
          </p:cNvCxnSpPr>
          <p:nvPr/>
        </p:nvCxnSpPr>
        <p:spPr>
          <a:xfrm flipH="1">
            <a:off x="3101825" y="3342757"/>
            <a:ext cx="3950597" cy="945753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4493155" y="4925696"/>
            <a:ext cx="32420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Arial"/>
                <a:cs typeface="Arial"/>
              </a:rPr>
              <a:t>/d1/data/20030901/partition/b1.gz</a:t>
            </a:r>
            <a:endParaRPr lang="en-US" sz="1600" dirty="0">
              <a:latin typeface="Arial"/>
              <a:cs typeface="Arial"/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6096683" y="3852690"/>
            <a:ext cx="0" cy="89347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443745" y="4925696"/>
            <a:ext cx="335620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Arial"/>
                <a:cs typeface="Arial"/>
              </a:rPr>
              <a:t>/d4/data/20030901/partition/b16.gz</a:t>
            </a:r>
            <a:endParaRPr lang="en-US" sz="1600" dirty="0">
              <a:latin typeface="Arial"/>
              <a:cs typeface="Arial"/>
            </a:endParaRPr>
          </a:p>
        </p:txBody>
      </p:sp>
      <p:cxnSp>
        <p:nvCxnSpPr>
          <p:cNvPr id="58" name="Straight Connector 57"/>
          <p:cNvCxnSpPr/>
          <p:nvPr/>
        </p:nvCxnSpPr>
        <p:spPr>
          <a:xfrm>
            <a:off x="1878640" y="3945863"/>
            <a:ext cx="0" cy="8531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itle 1"/>
          <p:cNvSpPr txBox="1">
            <a:spLocks/>
          </p:cNvSpPr>
          <p:nvPr/>
        </p:nvSpPr>
        <p:spPr>
          <a:xfrm>
            <a:off x="546723" y="302522"/>
            <a:ext cx="8597277" cy="121387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400" dirty="0" smtClean="0">
                <a:solidFill>
                  <a:srgbClr val="400090"/>
                </a:solidFill>
                <a:latin typeface="Arial"/>
                <a:cs typeface="Arial"/>
              </a:rPr>
              <a:t>Some Fun: Old-School Data Processing</a:t>
            </a:r>
          </a:p>
          <a:p>
            <a:pPr algn="l"/>
            <a:r>
              <a:rPr lang="en-US" sz="2000" dirty="0" smtClean="0">
                <a:solidFill>
                  <a:srgbClr val="400090"/>
                </a:solidFill>
                <a:latin typeface="Arial"/>
                <a:cs typeface="Arial"/>
              </a:rPr>
              <a:t>(1999-2007)</a:t>
            </a:r>
            <a:endParaRPr lang="en-US" sz="2000" dirty="0">
              <a:solidFill>
                <a:srgbClr val="400090"/>
              </a:solidFill>
              <a:latin typeface="Arial"/>
              <a:cs typeface="Arial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21478-9A63-450E-8942-C240FE31B1C1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32865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8"/>
          </p:nvPr>
        </p:nvSpPr>
        <p:spPr>
          <a:xfrm>
            <a:off x="609506" y="1221737"/>
            <a:ext cx="8311849" cy="4140916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  <a:buFont typeface="Arial"/>
              <a:buChar char="•"/>
            </a:pPr>
            <a:r>
              <a:rPr lang="en-US" dirty="0" smtClean="0"/>
              <a:t>Custom log collection infrastructure depositing onto NFS-based storage</a:t>
            </a:r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en-US" dirty="0" smtClean="0"/>
              <a:t>Logs moved onto </a:t>
            </a:r>
            <a:r>
              <a:rPr lang="en-US" dirty="0" err="1" smtClean="0"/>
              <a:t>Hadoop</a:t>
            </a:r>
            <a:r>
              <a:rPr lang="en-US" dirty="0" smtClean="0"/>
              <a:t> HDFS</a:t>
            </a:r>
          </a:p>
          <a:p>
            <a:pPr lvl="1">
              <a:lnSpc>
                <a:spcPct val="120000"/>
              </a:lnSpc>
              <a:buFont typeface="Wingdings" charset="2"/>
              <a:buChar char="Ø"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Multiple 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Hadoop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instances</a:t>
            </a:r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en-US" dirty="0" smtClean="0"/>
              <a:t>Pig/MR ETL processing, massive joins, load into warehouse</a:t>
            </a:r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en-US" dirty="0" smtClean="0"/>
              <a:t>Aggregations / Report Generation in Pig, </a:t>
            </a:r>
            <a:r>
              <a:rPr lang="en-US" dirty="0" err="1" smtClean="0"/>
              <a:t>MapReduce</a:t>
            </a:r>
            <a:r>
              <a:rPr lang="en-US" dirty="0" smtClean="0"/>
              <a:t>, Hive</a:t>
            </a:r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en-US" dirty="0" smtClean="0"/>
              <a:t>Reports loaded into RDBMS</a:t>
            </a:r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en-US" dirty="0" smtClean="0"/>
              <a:t>UI / web services on top</a:t>
            </a:r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en-US" dirty="0" err="1" smtClean="0"/>
              <a:t>Realtime</a:t>
            </a:r>
            <a:r>
              <a:rPr lang="en-US" dirty="0"/>
              <a:t> </a:t>
            </a:r>
            <a:r>
              <a:rPr lang="en-US" dirty="0" smtClean="0"/>
              <a:t>Stream Processing:</a:t>
            </a:r>
          </a:p>
          <a:p>
            <a:pPr lvl="1">
              <a:lnSpc>
                <a:spcPct val="120000"/>
              </a:lnSpc>
              <a:buFont typeface="Arial"/>
              <a:buChar char="•"/>
            </a:pPr>
            <a:r>
              <a:rPr lang="en-US" dirty="0" smtClean="0"/>
              <a:t>Storm on YARN</a:t>
            </a:r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en-US" dirty="0" smtClean="0"/>
              <a:t>Persistence:</a:t>
            </a:r>
          </a:p>
          <a:p>
            <a:pPr lvl="1">
              <a:lnSpc>
                <a:spcPct val="120000"/>
              </a:lnSpc>
              <a:buFont typeface="Arial"/>
              <a:buChar char="•"/>
            </a:pPr>
            <a:r>
              <a:rPr lang="en-US" dirty="0" err="1" smtClean="0"/>
              <a:t>Hbase</a:t>
            </a:r>
            <a:r>
              <a:rPr lang="en-US" dirty="0" smtClean="0"/>
              <a:t>, HDFS/</a:t>
            </a:r>
            <a:r>
              <a:rPr lang="en-US" dirty="0" err="1" smtClean="0"/>
              <a:t>Hcat</a:t>
            </a:r>
            <a:r>
              <a:rPr lang="en-US" dirty="0" smtClean="0"/>
              <a:t>, RDBMS’s</a:t>
            </a:r>
            <a:endParaRPr lang="en-US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84771" y="302522"/>
            <a:ext cx="8597277" cy="121387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400" dirty="0" smtClean="0">
                <a:solidFill>
                  <a:srgbClr val="400090"/>
                </a:solidFill>
                <a:latin typeface="Arial"/>
                <a:cs typeface="Arial"/>
              </a:rPr>
              <a:t>Current Analytics Architecture</a:t>
            </a:r>
            <a:endParaRPr lang="en-US" sz="2000" dirty="0">
              <a:solidFill>
                <a:srgbClr val="400090"/>
              </a:solidFill>
              <a:latin typeface="Arial"/>
              <a:cs typeface="Arial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9921478-9A63-450E-8942-C240FE31B1C1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396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2896253" y="1496222"/>
            <a:ext cx="527911" cy="3458504"/>
          </a:xfrm>
          <a:prstGeom prst="rect">
            <a:avLst/>
          </a:prstGeom>
          <a:solidFill>
            <a:srgbClr val="400090">
              <a:alpha val="40000"/>
            </a:srgb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>
            <a:normAutofit/>
          </a:bodyPr>
          <a:lstStyle/>
          <a:p>
            <a:pPr algn="ctr"/>
            <a:endParaRPr lang="en-US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 rot="16200000">
            <a:off x="1408664" y="3071584"/>
            <a:ext cx="3458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  <a:latin typeface="Arial"/>
                <a:cs typeface="Arial"/>
              </a:rPr>
              <a:t>Data Movement &amp; Collection</a:t>
            </a:r>
            <a:endParaRPr lang="en-US" sz="14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2547959" y="3208604"/>
            <a:ext cx="333426" cy="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Magnetic Disk 23"/>
          <p:cNvSpPr/>
          <p:nvPr/>
        </p:nvSpPr>
        <p:spPr>
          <a:xfrm>
            <a:off x="3864967" y="2799422"/>
            <a:ext cx="1523765" cy="783820"/>
          </a:xfrm>
          <a:prstGeom prst="flowChartMagneticDisk">
            <a:avLst/>
          </a:prstGeom>
          <a:ln w="9525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400" dirty="0" smtClean="0">
                <a:latin typeface="Arial"/>
                <a:cs typeface="Arial"/>
              </a:rPr>
              <a:t>Staging/Distribution</a:t>
            </a:r>
            <a:endParaRPr lang="en-US" sz="1400" dirty="0">
              <a:latin typeface="Arial"/>
              <a:cs typeface="Arial"/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4540573" y="3510571"/>
            <a:ext cx="0" cy="57150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V="1">
            <a:off x="4540573" y="2372570"/>
            <a:ext cx="0" cy="433184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5388726" y="2049714"/>
            <a:ext cx="1419460" cy="276971"/>
          </a:xfrm>
          <a:prstGeom prst="rect">
            <a:avLst/>
          </a:prstGeom>
          <a:ln w="9525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400" dirty="0" smtClean="0">
                <a:latin typeface="Arial"/>
                <a:cs typeface="Arial"/>
              </a:rPr>
              <a:t>YARN</a:t>
            </a:r>
            <a:endParaRPr lang="en-US" sz="1400" dirty="0">
              <a:latin typeface="Arial"/>
              <a:cs typeface="Arial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387832" y="1496223"/>
            <a:ext cx="1419460" cy="276971"/>
          </a:xfrm>
          <a:prstGeom prst="rect">
            <a:avLst/>
          </a:prstGeom>
          <a:ln w="9525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400" dirty="0" smtClean="0">
                <a:latin typeface="Arial"/>
                <a:cs typeface="Arial"/>
              </a:rPr>
              <a:t>BI/OLAP</a:t>
            </a:r>
            <a:endParaRPr lang="en-US" sz="1400" dirty="0">
              <a:latin typeface="Arial"/>
              <a:cs typeface="Arial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7387832" y="1792410"/>
            <a:ext cx="1419460" cy="276971"/>
          </a:xfrm>
          <a:prstGeom prst="rect">
            <a:avLst/>
          </a:prstGeom>
          <a:ln w="9525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400" dirty="0" err="1" smtClean="0">
                <a:latin typeface="Arial"/>
                <a:cs typeface="Arial"/>
              </a:rPr>
              <a:t>Adhoc|ML</a:t>
            </a:r>
            <a:endParaRPr lang="en-US" sz="1400" dirty="0">
              <a:latin typeface="Arial"/>
              <a:cs typeface="Arial"/>
            </a:endParaRPr>
          </a:p>
        </p:txBody>
      </p:sp>
      <p:cxnSp>
        <p:nvCxnSpPr>
          <p:cNvPr id="41" name="Straight Arrow Connector 40"/>
          <p:cNvCxnSpPr/>
          <p:nvPr/>
        </p:nvCxnSpPr>
        <p:spPr>
          <a:xfrm flipH="1">
            <a:off x="6808186" y="1939713"/>
            <a:ext cx="750014" cy="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H="1">
            <a:off x="6808186" y="1677039"/>
            <a:ext cx="750014" cy="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Magnetic Disk 45"/>
          <p:cNvSpPr/>
          <p:nvPr/>
        </p:nvSpPr>
        <p:spPr>
          <a:xfrm>
            <a:off x="5939827" y="4155825"/>
            <a:ext cx="1120073" cy="702821"/>
          </a:xfrm>
          <a:prstGeom prst="flowChartMagneticDisk">
            <a:avLst/>
          </a:prstGeom>
          <a:ln w="9525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400" dirty="0" smtClean="0">
                <a:latin typeface="Arial"/>
                <a:cs typeface="Arial"/>
              </a:rPr>
              <a:t>RDBMS/ </a:t>
            </a:r>
            <a:r>
              <a:rPr lang="en-US" sz="1400" dirty="0" err="1" smtClean="0">
                <a:latin typeface="Arial"/>
                <a:cs typeface="Arial"/>
              </a:rPr>
              <a:t>NoSQL</a:t>
            </a:r>
            <a:endParaRPr lang="en-US" sz="1400" dirty="0">
              <a:latin typeface="Arial"/>
              <a:cs typeface="Arial"/>
            </a:endParaRPr>
          </a:p>
        </p:txBody>
      </p:sp>
      <p:cxnSp>
        <p:nvCxnSpPr>
          <p:cNvPr id="47" name="Straight Arrow Connector 46"/>
          <p:cNvCxnSpPr>
            <a:endCxn id="46" idx="2"/>
          </p:cNvCxnSpPr>
          <p:nvPr/>
        </p:nvCxnSpPr>
        <p:spPr>
          <a:xfrm>
            <a:off x="5304800" y="4507236"/>
            <a:ext cx="635027" cy="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5055300" y="1939713"/>
            <a:ext cx="333426" cy="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3598933" y="1110735"/>
            <a:ext cx="3468630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700" dirty="0" smtClean="0">
                <a:latin typeface="Arial"/>
                <a:cs typeface="Arial"/>
              </a:rPr>
              <a:t>Batch Processing / Data Pipelines</a:t>
            </a:r>
            <a:endParaRPr lang="en-US" sz="1700" dirty="0">
              <a:latin typeface="Arial"/>
              <a:cs typeface="Arial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3680168" y="5004840"/>
            <a:ext cx="3019733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700" dirty="0" smtClean="0">
                <a:latin typeface="Arial"/>
                <a:cs typeface="Arial"/>
              </a:rPr>
              <a:t>Real-time Stream Processing</a:t>
            </a:r>
            <a:endParaRPr lang="en-US" sz="1700" dirty="0">
              <a:latin typeface="Arial"/>
              <a:cs typeface="Arial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7387832" y="4234763"/>
            <a:ext cx="1419460" cy="456621"/>
          </a:xfrm>
          <a:prstGeom prst="rect">
            <a:avLst/>
          </a:prstGeom>
          <a:ln w="9525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400" dirty="0" err="1" smtClean="0">
                <a:latin typeface="Arial"/>
                <a:cs typeface="Arial"/>
              </a:rPr>
              <a:t>Realtime</a:t>
            </a:r>
            <a:r>
              <a:rPr lang="en-US" sz="1400" dirty="0" smtClean="0">
                <a:latin typeface="Arial"/>
                <a:cs typeface="Arial"/>
              </a:rPr>
              <a:t> Apps</a:t>
            </a:r>
            <a:endParaRPr lang="en-US" sz="1400" dirty="0">
              <a:latin typeface="Arial"/>
              <a:cs typeface="Arial"/>
            </a:endParaRPr>
          </a:p>
        </p:txBody>
      </p:sp>
      <p:cxnSp>
        <p:nvCxnSpPr>
          <p:cNvPr id="54" name="Straight Arrow Connector 53"/>
          <p:cNvCxnSpPr>
            <a:stCxn id="53" idx="1"/>
          </p:cNvCxnSpPr>
          <p:nvPr/>
        </p:nvCxnSpPr>
        <p:spPr>
          <a:xfrm flipH="1" flipV="1">
            <a:off x="7059900" y="4463071"/>
            <a:ext cx="327932" cy="3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Cloud 41"/>
          <p:cNvSpPr/>
          <p:nvPr/>
        </p:nvSpPr>
        <p:spPr>
          <a:xfrm>
            <a:off x="3685262" y="1633799"/>
            <a:ext cx="1449406" cy="762000"/>
          </a:xfrm>
          <a:prstGeom prst="cloud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400" dirty="0" smtClean="0">
                <a:latin typeface="Arial"/>
                <a:cs typeface="Arial"/>
              </a:rPr>
              <a:t>ETL / HDFS </a:t>
            </a:r>
            <a:endParaRPr lang="en-US" sz="1400" dirty="0">
              <a:latin typeface="Arial"/>
              <a:cs typeface="Arial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91120" y="1734010"/>
            <a:ext cx="1419460" cy="27697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/>
                <a:cs typeface="Arial"/>
              </a:rPr>
              <a:t>Mobile Apps</a:t>
            </a:r>
            <a:endParaRPr lang="en-US" sz="1400" dirty="0">
              <a:latin typeface="Arial"/>
              <a:cs typeface="Arial"/>
            </a:endParaRPr>
          </a:p>
        </p:txBody>
      </p:sp>
      <p:cxnSp>
        <p:nvCxnSpPr>
          <p:cNvPr id="49" name="Straight Arrow Connector 48"/>
          <p:cNvCxnSpPr/>
          <p:nvPr/>
        </p:nvCxnSpPr>
        <p:spPr>
          <a:xfrm>
            <a:off x="1200850" y="3208604"/>
            <a:ext cx="671630" cy="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Cloud 1"/>
          <p:cNvSpPr/>
          <p:nvPr/>
        </p:nvSpPr>
        <p:spPr>
          <a:xfrm>
            <a:off x="1578208" y="2805754"/>
            <a:ext cx="1079500" cy="762000"/>
          </a:xfrm>
          <a:prstGeom prst="cloud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400" dirty="0" err="1" smtClean="0">
                <a:latin typeface="Arial"/>
                <a:cs typeface="Arial"/>
              </a:rPr>
              <a:t>Colos</a:t>
            </a:r>
            <a:endParaRPr lang="en-US" sz="1400" dirty="0">
              <a:latin typeface="Arial"/>
              <a:cs typeface="Arial"/>
            </a:endParaRPr>
          </a:p>
        </p:txBody>
      </p:sp>
      <p:cxnSp>
        <p:nvCxnSpPr>
          <p:cNvPr id="9" name="Straight Connector 8"/>
          <p:cNvCxnSpPr>
            <a:stCxn id="45" idx="2"/>
            <a:endCxn id="55" idx="2"/>
          </p:cNvCxnSpPr>
          <p:nvPr/>
        </p:nvCxnSpPr>
        <p:spPr>
          <a:xfrm>
            <a:off x="1200850" y="2010981"/>
            <a:ext cx="0" cy="264841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491120" y="4382420"/>
            <a:ext cx="1419460" cy="27697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/>
                <a:cs typeface="Arial"/>
              </a:rPr>
              <a:t>Ad Servers</a:t>
            </a:r>
            <a:endParaRPr lang="en-US" sz="1400" dirty="0">
              <a:latin typeface="Arial"/>
              <a:cs typeface="Arial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491120" y="3789358"/>
            <a:ext cx="1419460" cy="27697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/>
                <a:cs typeface="Arial"/>
              </a:rPr>
              <a:t>Pixel Servers</a:t>
            </a:r>
            <a:endParaRPr lang="en-US" sz="1400" dirty="0">
              <a:latin typeface="Arial"/>
              <a:cs typeface="Arial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91120" y="2303779"/>
            <a:ext cx="1419460" cy="27697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Arial"/>
                <a:cs typeface="Arial"/>
              </a:rPr>
              <a:t>Web Pages</a:t>
            </a:r>
            <a:endParaRPr lang="en-US" sz="1400" dirty="0">
              <a:latin typeface="Arial"/>
              <a:cs typeface="Arial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5388726" y="1772743"/>
            <a:ext cx="1419460" cy="276971"/>
          </a:xfrm>
          <a:prstGeom prst="rect">
            <a:avLst/>
          </a:prstGeom>
          <a:ln w="9525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400" dirty="0" smtClean="0">
                <a:latin typeface="Arial"/>
                <a:cs typeface="Arial"/>
              </a:rPr>
              <a:t>Native MR</a:t>
            </a:r>
            <a:endParaRPr lang="en-US" sz="1400" dirty="0">
              <a:latin typeface="Arial"/>
              <a:cs typeface="Arial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5388728" y="1507187"/>
            <a:ext cx="1419460" cy="276971"/>
          </a:xfrm>
          <a:prstGeom prst="rect">
            <a:avLst/>
          </a:prstGeom>
          <a:ln w="9525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400" dirty="0" smtClean="0">
                <a:latin typeface="Arial"/>
                <a:cs typeface="Arial"/>
              </a:rPr>
              <a:t>Pig / Hive</a:t>
            </a:r>
            <a:endParaRPr lang="en-US" sz="1400" dirty="0">
              <a:latin typeface="Arial"/>
              <a:cs typeface="Arial"/>
            </a:endParaRPr>
          </a:p>
        </p:txBody>
      </p:sp>
      <p:sp>
        <p:nvSpPr>
          <p:cNvPr id="34" name="Cloud 33"/>
          <p:cNvSpPr/>
          <p:nvPr/>
        </p:nvSpPr>
        <p:spPr>
          <a:xfrm>
            <a:off x="3685262" y="4082071"/>
            <a:ext cx="1703466" cy="847482"/>
          </a:xfrm>
          <a:prstGeom prst="cloud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sz="1400" dirty="0" smtClean="0">
                <a:latin typeface="Arial"/>
                <a:cs typeface="Arial"/>
              </a:rPr>
              <a:t>Stream Processing / Queues </a:t>
            </a:r>
            <a:endParaRPr lang="en-US" sz="1400" dirty="0">
              <a:latin typeface="Arial"/>
              <a:cs typeface="Arial"/>
            </a:endParaRPr>
          </a:p>
        </p:txBody>
      </p:sp>
      <p:sp>
        <p:nvSpPr>
          <p:cNvPr id="60" name="Title 1"/>
          <p:cNvSpPr txBox="1">
            <a:spLocks/>
          </p:cNvSpPr>
          <p:nvPr/>
        </p:nvSpPr>
        <p:spPr>
          <a:xfrm>
            <a:off x="484771" y="302522"/>
            <a:ext cx="8597277" cy="121387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400" dirty="0" smtClean="0">
                <a:solidFill>
                  <a:srgbClr val="400090"/>
                </a:solidFill>
                <a:latin typeface="Arial"/>
                <a:cs typeface="Arial"/>
              </a:rPr>
              <a:t>Current High-Level Analytics Dataflow</a:t>
            </a:r>
            <a:endParaRPr lang="en-US" sz="2000" dirty="0">
              <a:solidFill>
                <a:srgbClr val="400090"/>
              </a:solidFill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21478-9A63-450E-8942-C240FE31B1C1}" type="slidenum">
              <a:rPr lang="en-US" smtClean="0"/>
              <a:pPr/>
              <a:t>5</a:t>
            </a:fld>
            <a:endParaRPr lang="en-US" dirty="0"/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3513455" y="3208604"/>
            <a:ext cx="333426" cy="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67724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84771" y="302522"/>
            <a:ext cx="8597277" cy="121387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400" dirty="0" smtClean="0">
                <a:solidFill>
                  <a:srgbClr val="400090"/>
                </a:solidFill>
                <a:latin typeface="Arial"/>
                <a:cs typeface="Arial"/>
              </a:rPr>
              <a:t>Legacy Architecture Pain Points</a:t>
            </a:r>
            <a:endParaRPr lang="en-US" sz="2000" dirty="0">
              <a:solidFill>
                <a:srgbClr val="400090"/>
              </a:solidFill>
              <a:latin typeface="Arial"/>
              <a:cs typeface="Arial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sz="quarter" idx="18"/>
          </p:nvPr>
        </p:nvSpPr>
        <p:spPr>
          <a:xfrm>
            <a:off x="596592" y="1244118"/>
            <a:ext cx="8229600" cy="4074948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10000"/>
              </a:lnSpc>
              <a:buFont typeface="Arial"/>
              <a:buChar char="•"/>
            </a:pPr>
            <a:r>
              <a:rPr lang="en-US" dirty="0" smtClean="0"/>
              <a:t>Massive data volumes per day (many, many TB)</a:t>
            </a:r>
          </a:p>
          <a:p>
            <a:pPr>
              <a:lnSpc>
                <a:spcPct val="110000"/>
              </a:lnSpc>
              <a:buFont typeface="Arial"/>
              <a:buChar char="•"/>
            </a:pPr>
            <a:r>
              <a:rPr lang="en-US" dirty="0" smtClean="0"/>
              <a:t>Pure </a:t>
            </a:r>
            <a:r>
              <a:rPr lang="en-US" dirty="0" err="1" smtClean="0"/>
              <a:t>Hadoop</a:t>
            </a:r>
            <a:r>
              <a:rPr lang="en-US" dirty="0" smtClean="0"/>
              <a:t> stack </a:t>
            </a:r>
            <a:r>
              <a:rPr lang="en-US" dirty="0" smtClean="0"/>
              <a:t>throughout – “Data Wrangling”</a:t>
            </a:r>
            <a:endParaRPr lang="en-US" dirty="0" smtClean="0"/>
          </a:p>
          <a:p>
            <a:pPr>
              <a:lnSpc>
                <a:spcPct val="110000"/>
              </a:lnSpc>
              <a:buFont typeface="Arial"/>
              <a:buChar char="•"/>
            </a:pPr>
            <a:r>
              <a:rPr lang="en-US" dirty="0" smtClean="0"/>
              <a:t>Report arrival latency quite high</a:t>
            </a:r>
          </a:p>
          <a:p>
            <a:pPr lvl="1">
              <a:lnSpc>
                <a:spcPct val="110000"/>
              </a:lnSpc>
              <a:buFont typeface="Wingdings" charset="2"/>
              <a:buChar char="Ø"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Hours to perform joins, aggregate data</a:t>
            </a:r>
          </a:p>
          <a:p>
            <a:pPr>
              <a:lnSpc>
                <a:spcPct val="110000"/>
              </a:lnSpc>
              <a:buFont typeface="Arial"/>
              <a:buChar char="•"/>
            </a:pPr>
            <a:r>
              <a:rPr lang="en-US" dirty="0" smtClean="0"/>
              <a:t>Culprit - Raw data processing through </a:t>
            </a:r>
            <a:r>
              <a:rPr lang="en-US" dirty="0" err="1" smtClean="0"/>
              <a:t>MapReduce</a:t>
            </a:r>
            <a:r>
              <a:rPr lang="en-US" dirty="0" smtClean="0"/>
              <a:t> just too slow</a:t>
            </a:r>
          </a:p>
          <a:p>
            <a:pPr>
              <a:lnSpc>
                <a:spcPct val="110000"/>
              </a:lnSpc>
              <a:buFont typeface="Arial"/>
              <a:buChar char="•"/>
            </a:pPr>
            <a:r>
              <a:rPr lang="en-US" dirty="0" smtClean="0"/>
              <a:t>Many stages in pipeline chained together </a:t>
            </a:r>
          </a:p>
          <a:p>
            <a:pPr>
              <a:lnSpc>
                <a:spcPct val="110000"/>
              </a:lnSpc>
              <a:buFont typeface="Arial"/>
              <a:buChar char="•"/>
            </a:pPr>
            <a:r>
              <a:rPr lang="en-US" dirty="0" smtClean="0"/>
              <a:t>Massive joins throughout ETL layer</a:t>
            </a:r>
          </a:p>
          <a:p>
            <a:pPr>
              <a:lnSpc>
                <a:spcPct val="110000"/>
              </a:lnSpc>
              <a:buFont typeface="Arial"/>
              <a:buChar char="•"/>
            </a:pPr>
            <a:r>
              <a:rPr lang="en-US" dirty="0" smtClean="0"/>
              <a:t>Lack of interactive </a:t>
            </a:r>
            <a:r>
              <a:rPr lang="en-US" dirty="0" smtClean="0"/>
              <a:t>SQL</a:t>
            </a:r>
            <a:endParaRPr lang="en-US" dirty="0" smtClean="0"/>
          </a:p>
          <a:p>
            <a:pPr>
              <a:lnSpc>
                <a:spcPct val="110000"/>
              </a:lnSpc>
              <a:buFont typeface="Arial"/>
              <a:buChar char="•"/>
            </a:pPr>
            <a:r>
              <a:rPr lang="en-US" dirty="0" err="1" smtClean="0"/>
              <a:t>Expressibility</a:t>
            </a:r>
            <a:r>
              <a:rPr lang="en-US" dirty="0" smtClean="0"/>
              <a:t> of business logic in </a:t>
            </a:r>
            <a:r>
              <a:rPr lang="en-US" dirty="0" err="1" smtClean="0"/>
              <a:t>Hadoop</a:t>
            </a:r>
            <a:r>
              <a:rPr lang="en-US" dirty="0" smtClean="0"/>
              <a:t> MR is challenging</a:t>
            </a:r>
          </a:p>
          <a:p>
            <a:pPr>
              <a:lnSpc>
                <a:spcPct val="110000"/>
              </a:lnSpc>
              <a:buFont typeface="Arial"/>
              <a:buChar char="•"/>
            </a:pPr>
            <a:r>
              <a:rPr lang="en-US" dirty="0" smtClean="0"/>
              <a:t>New reports and dimensions requires engineering throughout stack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9921478-9A63-450E-8942-C240FE31B1C1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79481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84771" y="302522"/>
            <a:ext cx="8597277" cy="121387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400" dirty="0" smtClean="0">
                <a:solidFill>
                  <a:srgbClr val="400090"/>
                </a:solidFill>
                <a:latin typeface="Arial"/>
                <a:cs typeface="Arial"/>
              </a:rPr>
              <a:t>Aggregate Pre-</a:t>
            </a:r>
            <a:r>
              <a:rPr lang="en-US" sz="3400" dirty="0" smtClean="0">
                <a:solidFill>
                  <a:srgbClr val="400090"/>
                </a:solidFill>
                <a:latin typeface="Arial"/>
                <a:cs typeface="Arial"/>
              </a:rPr>
              <a:t>computation Problems</a:t>
            </a:r>
            <a:endParaRPr lang="en-US" sz="2000" dirty="0">
              <a:solidFill>
                <a:srgbClr val="400090"/>
              </a:solidFill>
              <a:latin typeface="Arial"/>
              <a:cs typeface="Arial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96592" y="1244118"/>
            <a:ext cx="8229600" cy="407494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33363" indent="-233363" algn="l" rtl="0" eaLnBrk="1" fontAlgn="base" hangingPunct="1">
              <a:spcBef>
                <a:spcPts val="0"/>
              </a:spcBef>
              <a:spcAft>
                <a:spcPts val="600"/>
              </a:spcAft>
              <a:buClrTx/>
              <a:buFont typeface="Wingdings" pitchFamily="2" charset="2"/>
              <a:buChar char="§"/>
              <a:defRPr sz="2000" b="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1pPr>
            <a:lvl2pPr marL="457200" indent="-223838" algn="l" rtl="0" eaLnBrk="1" fontAlgn="base" hangingPunct="1">
              <a:spcBef>
                <a:spcPts val="0"/>
              </a:spcBef>
              <a:spcAft>
                <a:spcPts val="600"/>
              </a:spcAft>
              <a:buClrTx/>
              <a:buSzPct val="80000"/>
              <a:buFont typeface="Calibri" pitchFamily="34" charset="0"/>
              <a:buChar char="›"/>
              <a:defRPr sz="160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2pPr>
            <a:lvl3pPr marL="690563" indent="-233363" algn="l" rtl="0" eaLnBrk="1" fontAlgn="base" hangingPunct="1">
              <a:spcBef>
                <a:spcPts val="0"/>
              </a:spcBef>
              <a:spcAft>
                <a:spcPts val="600"/>
              </a:spcAft>
              <a:buClrTx/>
              <a:buFont typeface="Arial" pitchFamily="34" charset="0"/>
              <a:buChar char="•"/>
              <a:defRPr sz="140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3pPr>
            <a:lvl4pPr marL="854075" indent="-163513" algn="l" rtl="0" eaLnBrk="1" fontAlgn="base" hangingPunct="1">
              <a:spcBef>
                <a:spcPts val="0"/>
              </a:spcBef>
              <a:spcAft>
                <a:spcPts val="600"/>
              </a:spcAft>
              <a:buClrTx/>
              <a:buFont typeface="Calibri" pitchFamily="34" charset="0"/>
              <a:buChar char="–"/>
              <a:defRPr sz="120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4pPr>
            <a:lvl5pPr marL="1025525" indent="-171450" algn="l" rtl="0" eaLnBrk="1" fontAlgn="base" hangingPunct="1">
              <a:spcBef>
                <a:spcPts val="0"/>
              </a:spcBef>
              <a:spcAft>
                <a:spcPts val="600"/>
              </a:spcAft>
              <a:buClrTx/>
              <a:buFont typeface="Wingdings" pitchFamily="2" charset="2"/>
              <a:buChar char="§"/>
              <a:defRPr sz="110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  <a:buFont typeface="Arial"/>
              <a:buChar char="•"/>
            </a:pPr>
            <a:r>
              <a:rPr lang="en-US" dirty="0" smtClean="0"/>
              <a:t>Problem: Pre</a:t>
            </a:r>
            <a:r>
              <a:rPr lang="en-US" dirty="0"/>
              <a:t>-computation of reports</a:t>
            </a:r>
          </a:p>
          <a:p>
            <a:pPr lvl="1">
              <a:lnSpc>
                <a:spcPct val="130000"/>
              </a:lnSpc>
              <a:buFont typeface="Wingdings" charset="2"/>
              <a:buChar char="Ø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“How is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timespent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per user distributed across desktop and mobile for Y! Mail?” </a:t>
            </a:r>
          </a:p>
          <a:p>
            <a:pPr lvl="1">
              <a:lnSpc>
                <a:spcPct val="130000"/>
              </a:lnSpc>
              <a:buFont typeface="Wingdings" charset="2"/>
              <a:buChar char="Ø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Extremely high cardinality dimensions,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ie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, search query term</a:t>
            </a:r>
          </a:p>
          <a:p>
            <a:pPr lvl="1">
              <a:lnSpc>
                <a:spcPct val="130000"/>
              </a:lnSpc>
              <a:buFont typeface="Wingdings" charset="2"/>
              <a:buChar char="Ø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Count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distincts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lnSpc>
                <a:spcPct val="130000"/>
              </a:lnSpc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Problem: Sheer </a:t>
            </a:r>
            <a:r>
              <a:rPr lang="en-US" dirty="0">
                <a:solidFill>
                  <a:schemeClr val="tx1"/>
                </a:solidFill>
              </a:rPr>
              <a:t>number of reports along various dimensions</a:t>
            </a:r>
          </a:p>
          <a:p>
            <a:pPr lvl="1">
              <a:lnSpc>
                <a:spcPct val="130000"/>
              </a:lnSpc>
              <a:buFont typeface="Wingdings" charset="2"/>
              <a:buChar char="Ø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Report changes required in aggregate, persistence and UI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layer</a:t>
            </a:r>
          </a:p>
          <a:p>
            <a:pPr lvl="1">
              <a:lnSpc>
                <a:spcPct val="130000"/>
              </a:lnSpc>
              <a:buFont typeface="Wingdings" charset="2"/>
              <a:buChar char="Ø"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Potentially takes weeks to months</a:t>
            </a:r>
          </a:p>
          <a:p>
            <a:pPr lvl="1">
              <a:lnSpc>
                <a:spcPct val="130000"/>
              </a:lnSpc>
              <a:buFont typeface="Wingdings" charset="2"/>
              <a:buChar char="Ø"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Business cannot wait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9921478-9A63-450E-8942-C240FE31B1C1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27693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84771" y="302522"/>
            <a:ext cx="8597277" cy="121387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400" dirty="0" smtClean="0">
                <a:solidFill>
                  <a:srgbClr val="400090"/>
                </a:solidFill>
                <a:latin typeface="Arial"/>
                <a:cs typeface="Arial"/>
              </a:rPr>
              <a:t>Problem Summary</a:t>
            </a:r>
            <a:endParaRPr lang="en-US" sz="2000" dirty="0">
              <a:solidFill>
                <a:srgbClr val="400090"/>
              </a:solidFill>
              <a:latin typeface="Arial"/>
              <a:cs typeface="Arial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96592" y="1244118"/>
            <a:ext cx="8485456" cy="452863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33363" indent="-233363" algn="l" rtl="0" eaLnBrk="1" fontAlgn="base" hangingPunct="1">
              <a:spcBef>
                <a:spcPts val="0"/>
              </a:spcBef>
              <a:spcAft>
                <a:spcPts val="600"/>
              </a:spcAft>
              <a:buClrTx/>
              <a:buFont typeface="Wingdings" pitchFamily="2" charset="2"/>
              <a:buChar char="§"/>
              <a:defRPr sz="2000" b="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1pPr>
            <a:lvl2pPr marL="457200" indent="-223838" algn="l" rtl="0" eaLnBrk="1" fontAlgn="base" hangingPunct="1">
              <a:spcBef>
                <a:spcPts val="0"/>
              </a:spcBef>
              <a:spcAft>
                <a:spcPts val="600"/>
              </a:spcAft>
              <a:buClrTx/>
              <a:buSzPct val="80000"/>
              <a:buFont typeface="Calibri" pitchFamily="34" charset="0"/>
              <a:buChar char="›"/>
              <a:defRPr sz="160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2pPr>
            <a:lvl3pPr marL="690563" indent="-233363" algn="l" rtl="0" eaLnBrk="1" fontAlgn="base" hangingPunct="1">
              <a:spcBef>
                <a:spcPts val="0"/>
              </a:spcBef>
              <a:spcAft>
                <a:spcPts val="600"/>
              </a:spcAft>
              <a:buClrTx/>
              <a:buFont typeface="Arial" pitchFamily="34" charset="0"/>
              <a:buChar char="•"/>
              <a:defRPr sz="140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3pPr>
            <a:lvl4pPr marL="854075" indent="-163513" algn="l" rtl="0" eaLnBrk="1" fontAlgn="base" hangingPunct="1">
              <a:spcBef>
                <a:spcPts val="0"/>
              </a:spcBef>
              <a:spcAft>
                <a:spcPts val="600"/>
              </a:spcAft>
              <a:buClrTx/>
              <a:buFont typeface="Calibri" pitchFamily="34" charset="0"/>
              <a:buChar char="–"/>
              <a:defRPr sz="120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4pPr>
            <a:lvl5pPr marL="1025525" indent="-171450" algn="l" rtl="0" eaLnBrk="1" fontAlgn="base" hangingPunct="1">
              <a:spcBef>
                <a:spcPts val="0"/>
              </a:spcBef>
              <a:spcAft>
                <a:spcPts val="600"/>
              </a:spcAft>
              <a:buClrTx/>
              <a:buFont typeface="Wingdings" pitchFamily="2" charset="2"/>
              <a:buChar char="§"/>
              <a:defRPr sz="110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buFont typeface="Arial"/>
              <a:buChar char="•"/>
            </a:pPr>
            <a:r>
              <a:rPr lang="en-US" sz="1900" dirty="0"/>
              <a:t>Overwhelming need to make data more interactive</a:t>
            </a:r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en-US" sz="1900" dirty="0"/>
              <a:t>Shorten time to data access and report publication</a:t>
            </a:r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en-US" sz="1900" dirty="0" smtClean="0"/>
              <a:t>Ad-hoc </a:t>
            </a:r>
            <a:r>
              <a:rPr lang="en-US" sz="1900" dirty="0"/>
              <a:t>queries need to be much faster than Hive or pure </a:t>
            </a:r>
            <a:r>
              <a:rPr lang="en-US" sz="1900" dirty="0" err="1"/>
              <a:t>Hadoop</a:t>
            </a:r>
            <a:r>
              <a:rPr lang="en-US" sz="1900" dirty="0"/>
              <a:t> MR.  </a:t>
            </a:r>
          </a:p>
          <a:p>
            <a:pPr lvl="1">
              <a:lnSpc>
                <a:spcPct val="120000"/>
              </a:lnSpc>
              <a:buFont typeface="Wingdings" charset="2"/>
              <a:buChar char="Ø"/>
            </a:pPr>
            <a:r>
              <a:rPr lang="en-US" sz="1500" dirty="0">
                <a:solidFill>
                  <a:schemeClr val="bg1">
                    <a:lumMod val="50000"/>
                  </a:schemeClr>
                </a:solidFill>
              </a:rPr>
              <a:t>Concept of “Data Workbench</a:t>
            </a:r>
            <a:r>
              <a:rPr lang="en-US" sz="1500" dirty="0" smtClean="0">
                <a:solidFill>
                  <a:schemeClr val="bg1">
                    <a:lumMod val="50000"/>
                  </a:schemeClr>
                </a:solidFill>
              </a:rPr>
              <a:t>”: business specific views into data</a:t>
            </a:r>
            <a:endParaRPr lang="en-US" sz="1500" dirty="0">
              <a:solidFill>
                <a:schemeClr val="bg1">
                  <a:lumMod val="50000"/>
                </a:schemeClr>
              </a:solidFill>
            </a:endParaRPr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en-US" sz="1900" dirty="0" err="1"/>
              <a:t>Expressibility</a:t>
            </a:r>
            <a:r>
              <a:rPr lang="en-US" sz="1900" dirty="0"/>
              <a:t> of complicated business logic in </a:t>
            </a:r>
            <a:r>
              <a:rPr lang="en-US" sz="1900" dirty="0" err="1"/>
              <a:t>Hadoop</a:t>
            </a:r>
            <a:r>
              <a:rPr lang="en-US" sz="1900" dirty="0"/>
              <a:t> becoming </a:t>
            </a:r>
            <a:r>
              <a:rPr lang="en-US" sz="1900" dirty="0" smtClean="0"/>
              <a:t>a </a:t>
            </a:r>
            <a:r>
              <a:rPr lang="en-US" sz="1900" dirty="0" smtClean="0"/>
              <a:t>problem</a:t>
            </a:r>
          </a:p>
          <a:p>
            <a:pPr lvl="1">
              <a:lnSpc>
                <a:spcPct val="120000"/>
              </a:lnSpc>
              <a:buFont typeface="Wingdings" charset="2"/>
              <a:buChar char="Ø"/>
            </a:pPr>
            <a:r>
              <a:rPr lang="en-US" sz="1500" dirty="0" smtClean="0">
                <a:solidFill>
                  <a:schemeClr val="tx2"/>
                </a:solidFill>
              </a:rPr>
              <a:t>Various “verticals” within Yahoo want to interpret metrics differently</a:t>
            </a:r>
            <a:endParaRPr lang="en-US" sz="1500" dirty="0">
              <a:solidFill>
                <a:schemeClr val="tx2"/>
              </a:solidFill>
            </a:endParaRPr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en-US" sz="1900" dirty="0"/>
              <a:t>Need interactive SQL querying</a:t>
            </a:r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en-US" sz="1900" dirty="0"/>
              <a:t>No way to perform data discovery </a:t>
            </a:r>
            <a:r>
              <a:rPr lang="en-US" sz="1900" dirty="0" smtClean="0"/>
              <a:t>(</a:t>
            </a:r>
            <a:r>
              <a:rPr lang="en-US" sz="1900" dirty="0" err="1" smtClean="0"/>
              <a:t>adhoc</a:t>
            </a:r>
            <a:r>
              <a:rPr lang="en-US" sz="1900" dirty="0" smtClean="0"/>
              <a:t> analysis/exploration</a:t>
            </a:r>
            <a:r>
              <a:rPr lang="en-US" sz="1900" dirty="0"/>
              <a:t>)</a:t>
            </a:r>
          </a:p>
          <a:p>
            <a:pPr lvl="1">
              <a:lnSpc>
                <a:spcPct val="120000"/>
              </a:lnSpc>
              <a:buFont typeface="Wingdings" charset="2"/>
              <a:buChar char="Ø"/>
            </a:pPr>
            <a:r>
              <a:rPr lang="en-US" sz="1500" dirty="0">
                <a:solidFill>
                  <a:schemeClr val="bg1">
                    <a:lumMod val="50000"/>
                  </a:schemeClr>
                </a:solidFill>
              </a:rPr>
              <a:t>Must always tweak MR Java code or SQL query and rerun big MR job</a:t>
            </a:r>
          </a:p>
          <a:p>
            <a:pPr>
              <a:lnSpc>
                <a:spcPct val="120000"/>
              </a:lnSpc>
              <a:buFont typeface="Arial"/>
              <a:buChar char="•"/>
            </a:pPr>
            <a:r>
              <a:rPr lang="en-US" sz="1900" dirty="0"/>
              <a:t>Cultural shift to BI tools on desktop with low latency query performance</a:t>
            </a:r>
          </a:p>
          <a:p>
            <a:pPr>
              <a:lnSpc>
                <a:spcPct val="120000"/>
              </a:lnSpc>
              <a:buFont typeface="Arial"/>
              <a:buChar char="•"/>
            </a:pPr>
            <a:endParaRPr lang="en-US" sz="19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9921478-9A63-450E-8942-C240FE31B1C1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2519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84771" y="302522"/>
            <a:ext cx="8597277" cy="121387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400" dirty="0" smtClean="0">
                <a:solidFill>
                  <a:srgbClr val="400090"/>
                </a:solidFill>
                <a:latin typeface="Arial"/>
                <a:cs typeface="Arial"/>
              </a:rPr>
              <a:t>Where do we go from here?</a:t>
            </a:r>
            <a:endParaRPr lang="en-US" sz="2000" dirty="0">
              <a:solidFill>
                <a:srgbClr val="400090"/>
              </a:solidFill>
              <a:latin typeface="Arial"/>
              <a:cs typeface="Arial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96592" y="1244118"/>
            <a:ext cx="8229600" cy="407494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33363" indent="-233363" algn="l" rtl="0" eaLnBrk="1" fontAlgn="base" hangingPunct="1">
              <a:spcBef>
                <a:spcPts val="0"/>
              </a:spcBef>
              <a:spcAft>
                <a:spcPts val="600"/>
              </a:spcAft>
              <a:buClrTx/>
              <a:buFont typeface="Wingdings" pitchFamily="2" charset="2"/>
              <a:buChar char="§"/>
              <a:defRPr sz="2000" b="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1pPr>
            <a:lvl2pPr marL="457200" indent="-223838" algn="l" rtl="0" eaLnBrk="1" fontAlgn="base" hangingPunct="1">
              <a:spcBef>
                <a:spcPts val="0"/>
              </a:spcBef>
              <a:spcAft>
                <a:spcPts val="600"/>
              </a:spcAft>
              <a:buClrTx/>
              <a:buSzPct val="80000"/>
              <a:buFont typeface="Calibri" pitchFamily="34" charset="0"/>
              <a:buChar char="›"/>
              <a:defRPr sz="160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2pPr>
            <a:lvl3pPr marL="690563" indent="-233363" algn="l" rtl="0" eaLnBrk="1" fontAlgn="base" hangingPunct="1">
              <a:spcBef>
                <a:spcPts val="0"/>
              </a:spcBef>
              <a:spcAft>
                <a:spcPts val="600"/>
              </a:spcAft>
              <a:buClrTx/>
              <a:buFont typeface="Arial" pitchFamily="34" charset="0"/>
              <a:buChar char="•"/>
              <a:defRPr sz="140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3pPr>
            <a:lvl4pPr marL="854075" indent="-163513" algn="l" rtl="0" eaLnBrk="1" fontAlgn="base" hangingPunct="1">
              <a:spcBef>
                <a:spcPts val="0"/>
              </a:spcBef>
              <a:spcAft>
                <a:spcPts val="600"/>
              </a:spcAft>
              <a:buClrTx/>
              <a:buFont typeface="Calibri" pitchFamily="34" charset="0"/>
              <a:buChar char="–"/>
              <a:defRPr sz="120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4pPr>
            <a:lvl5pPr marL="1025525" indent="-171450" algn="l" rtl="0" eaLnBrk="1" fontAlgn="base" hangingPunct="1">
              <a:spcBef>
                <a:spcPts val="0"/>
              </a:spcBef>
              <a:spcAft>
                <a:spcPts val="600"/>
              </a:spcAft>
              <a:buClrTx/>
              <a:buFont typeface="Wingdings" pitchFamily="2" charset="2"/>
              <a:buChar char="§"/>
              <a:defRPr sz="110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40000"/>
              </a:lnSpc>
              <a:buFont typeface="Arial"/>
              <a:buChar char="•"/>
            </a:pPr>
            <a:r>
              <a:rPr lang="en-US" dirty="0"/>
              <a:t>How do we solve this problem within </a:t>
            </a:r>
            <a:r>
              <a:rPr lang="en-US" dirty="0" smtClean="0"/>
              <a:t>the </a:t>
            </a:r>
            <a:r>
              <a:rPr lang="en-US" dirty="0" err="1" smtClean="0"/>
              <a:t>Hadoop</a:t>
            </a:r>
            <a:r>
              <a:rPr lang="en-US" dirty="0" smtClean="0"/>
              <a:t> </a:t>
            </a:r>
            <a:r>
              <a:rPr lang="en-US" dirty="0"/>
              <a:t>ecosystem</a:t>
            </a:r>
            <a:r>
              <a:rPr lang="en-US" dirty="0" smtClean="0"/>
              <a:t>?</a:t>
            </a:r>
          </a:p>
          <a:p>
            <a:pPr lvl="1">
              <a:lnSpc>
                <a:spcPct val="140000"/>
              </a:lnSpc>
              <a:buFont typeface="Arial"/>
              <a:buChar char="•"/>
            </a:pPr>
            <a:r>
              <a:rPr lang="en-US" dirty="0" smtClean="0"/>
              <a:t>Pig on </a:t>
            </a:r>
            <a:r>
              <a:rPr lang="en-US" dirty="0" err="1" smtClean="0"/>
              <a:t>Tez</a:t>
            </a:r>
            <a:r>
              <a:rPr lang="en-US" dirty="0" smtClean="0"/>
              <a:t>?</a:t>
            </a:r>
          </a:p>
          <a:p>
            <a:pPr lvl="1">
              <a:lnSpc>
                <a:spcPct val="140000"/>
              </a:lnSpc>
              <a:buFont typeface="Arial"/>
              <a:buChar char="•"/>
            </a:pPr>
            <a:r>
              <a:rPr lang="en-US" dirty="0" smtClean="0"/>
              <a:t>Hive on </a:t>
            </a:r>
            <a:r>
              <a:rPr lang="en-US" dirty="0" err="1" smtClean="0"/>
              <a:t>Tez</a:t>
            </a:r>
            <a:r>
              <a:rPr lang="en-US" dirty="0" smtClean="0"/>
              <a:t>?</a:t>
            </a:r>
            <a:endParaRPr lang="en-US" dirty="0"/>
          </a:p>
          <a:p>
            <a:pPr>
              <a:lnSpc>
                <a:spcPct val="140000"/>
              </a:lnSpc>
              <a:buFont typeface="Arial"/>
              <a:buChar char="•"/>
            </a:pPr>
            <a:r>
              <a:rPr lang="en-US" dirty="0"/>
              <a:t>No clear path yet to making native MR/Pig significantly faster</a:t>
            </a:r>
          </a:p>
          <a:p>
            <a:pPr>
              <a:lnSpc>
                <a:spcPct val="140000"/>
              </a:lnSpc>
              <a:buFont typeface="Arial"/>
              <a:buChar char="•"/>
            </a:pPr>
            <a:r>
              <a:rPr lang="en-US" dirty="0"/>
              <a:t>Balance pre-aggregated reporting with high demand for interactive SQL access against fact data via desktop BI tools </a:t>
            </a:r>
            <a:endParaRPr lang="en-US" dirty="0" smtClean="0"/>
          </a:p>
          <a:p>
            <a:pPr>
              <a:lnSpc>
                <a:spcPct val="140000"/>
              </a:lnSpc>
              <a:buFont typeface="Arial"/>
              <a:buChar char="•"/>
            </a:pPr>
            <a:r>
              <a:rPr lang="en-US" dirty="0" smtClean="0"/>
              <a:t>How do we provide data-savvy users direct SQL-query access to fact data?</a:t>
            </a:r>
            <a:endParaRPr lang="en-US" dirty="0"/>
          </a:p>
          <a:p>
            <a:pPr>
              <a:lnSpc>
                <a:spcPct val="140000"/>
              </a:lnSpc>
              <a:buFont typeface="Arial"/>
              <a:buChar char="•"/>
            </a:pPr>
            <a:endParaRPr lang="en-US" dirty="0"/>
          </a:p>
          <a:p>
            <a:pPr>
              <a:lnSpc>
                <a:spcPct val="140000"/>
              </a:lnSpc>
              <a:buFont typeface="Arial"/>
              <a:buChar char="•"/>
            </a:pP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9921478-9A63-450E-8942-C240FE31B1C1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2588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Yahoo! 4">
  <a:themeElements>
    <a:clrScheme name="Yahoo 1309 1">
      <a:dk1>
        <a:sysClr val="windowText" lastClr="000000"/>
      </a:dk1>
      <a:lt1>
        <a:sysClr val="window" lastClr="FFFFFF"/>
      </a:lt1>
      <a:dk2>
        <a:srgbClr val="7F7F7F"/>
      </a:dk2>
      <a:lt2>
        <a:srgbClr val="FFFFFF"/>
      </a:lt2>
      <a:accent1>
        <a:srgbClr val="400090"/>
      </a:accent1>
      <a:accent2>
        <a:srgbClr val="0000FF"/>
      </a:accent2>
      <a:accent3>
        <a:srgbClr val="7A00A7"/>
      </a:accent3>
      <a:accent4>
        <a:srgbClr val="7300FF"/>
      </a:accent4>
      <a:accent5>
        <a:srgbClr val="0082FF"/>
      </a:accent5>
      <a:accent6>
        <a:srgbClr val="9600FF"/>
      </a:accent6>
      <a:hlink>
        <a:srgbClr val="400090"/>
      </a:hlink>
      <a:folHlink>
        <a:srgbClr val="7A00A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>
          <a:solidFill>
            <a:srgbClr val="000000"/>
          </a:solidFill>
        </a:ln>
      </a:spPr>
      <a:bodyPr rtlCol="0" anchor="t">
        <a:normAutofit/>
      </a:bodyPr>
      <a:lstStyle>
        <a:defPPr>
          <a:defRPr sz="1600" dirty="0" err="1" smtClean="0">
            <a:solidFill>
              <a:schemeClr val="tx1"/>
            </a:solidFill>
            <a:latin typeface="Arial" pitchFamily="34" charset="0"/>
            <a:cs typeface="Arial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6350">
          <a:solidFill>
            <a:srgbClr val="000000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noFill/>
        </a:ln>
      </a:spPr>
      <a:bodyPr wrap="square" rtlCol="0">
        <a:normAutofit/>
      </a:bodyPr>
      <a:lstStyle>
        <a:defPPr>
          <a:defRPr sz="1600" dirty="0" err="1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6259</TotalTime>
  <Words>1517</Words>
  <Application>Microsoft Macintosh PowerPoint</Application>
  <PresentationFormat>On-screen Show (16:10)</PresentationFormat>
  <Paragraphs>272</Paragraphs>
  <Slides>21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Yahoo! 4</vt:lpstr>
      <vt:lpstr>Office Theme</vt:lpstr>
      <vt:lpstr>1_Office Theme</vt:lpstr>
      <vt:lpstr>2_Office Theme</vt:lpstr>
      <vt:lpstr>Analytics on Spark &amp; Shark @Yahoo</vt:lpstr>
      <vt:lpstr>Overview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Why Spark?</vt:lpstr>
      <vt:lpstr>Why Spark? (Continued)</vt:lpstr>
      <vt:lpstr>Spark BI/Analytics Use Cases </vt:lpstr>
      <vt:lpstr>Spark Hardware</vt:lpstr>
      <vt:lpstr>Why Shark?</vt:lpstr>
      <vt:lpstr>Yahoo! Shark Deployments / Use Cases</vt:lpstr>
      <vt:lpstr>Yahoo! Contributions</vt:lpstr>
      <vt:lpstr>Physical Architecture</vt:lpstr>
      <vt:lpstr>Future Architecture</vt:lpstr>
      <vt:lpstr>Conclusions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Yahoo! Presentation Template</dc:title>
  <dc:creator>Preferred Customer</dc:creator>
  <cp:lastModifiedBy>Tim Tully</cp:lastModifiedBy>
  <cp:revision>176</cp:revision>
  <dcterms:created xsi:type="dcterms:W3CDTF">2013-02-14T02:48:35Z</dcterms:created>
  <dcterms:modified xsi:type="dcterms:W3CDTF">2013-12-02T05:36:01Z</dcterms:modified>
</cp:coreProperties>
</file>