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0" r:id="rId1"/>
    <p:sldMasterId id="2147483651" r:id="rId2"/>
  </p:sldMasterIdLst>
  <p:notesMasterIdLst>
    <p:notesMasterId r:id="rId37"/>
  </p:notesMasterIdLst>
  <p:sldIdLst>
    <p:sldId id="259" r:id="rId3"/>
    <p:sldId id="262" r:id="rId4"/>
    <p:sldId id="260" r:id="rId5"/>
    <p:sldId id="263" r:id="rId6"/>
    <p:sldId id="319" r:id="rId7"/>
    <p:sldId id="320" r:id="rId8"/>
    <p:sldId id="264" r:id="rId9"/>
    <p:sldId id="266" r:id="rId10"/>
    <p:sldId id="291" r:id="rId11"/>
    <p:sldId id="321" r:id="rId12"/>
    <p:sldId id="292" r:id="rId13"/>
    <p:sldId id="295" r:id="rId14"/>
    <p:sldId id="294" r:id="rId15"/>
    <p:sldId id="296" r:id="rId16"/>
    <p:sldId id="322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8" r:id="rId28"/>
    <p:sldId id="309" r:id="rId29"/>
    <p:sldId id="310" r:id="rId30"/>
    <p:sldId id="314" r:id="rId31"/>
    <p:sldId id="315" r:id="rId32"/>
    <p:sldId id="261" r:id="rId33"/>
    <p:sldId id="313" r:id="rId34"/>
    <p:sldId id="317" r:id="rId35"/>
    <p:sldId id="316" r:id="rId36"/>
  </p:sldIdLst>
  <p:sldSz cx="24384000" cy="13716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pitchFamily="-84" charset="0"/>
        <a:ea typeface="ヒラギノ角ゴ ProN W3" pitchFamily="-84" charset="-128"/>
        <a:cs typeface="+mn-cs"/>
        <a:sym typeface="Gill Sans" pitchFamily="-8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pitchFamily="-84" charset="0"/>
        <a:ea typeface="ヒラギノ角ゴ ProN W3" pitchFamily="-84" charset="-128"/>
        <a:cs typeface="+mn-cs"/>
        <a:sym typeface="Gill Sans" pitchFamily="-8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pitchFamily="-84" charset="0"/>
        <a:ea typeface="ヒラギノ角ゴ ProN W3" pitchFamily="-84" charset="-128"/>
        <a:cs typeface="+mn-cs"/>
        <a:sym typeface="Gill Sans" pitchFamily="-8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pitchFamily="-84" charset="0"/>
        <a:ea typeface="ヒラギノ角ゴ ProN W3" pitchFamily="-84" charset="-128"/>
        <a:cs typeface="+mn-cs"/>
        <a:sym typeface="Gill Sans" pitchFamily="-8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pitchFamily="-84" charset="0"/>
        <a:ea typeface="ヒラギノ角ゴ ProN W3" pitchFamily="-84" charset="-128"/>
        <a:cs typeface="+mn-cs"/>
        <a:sym typeface="Gill Sans" pitchFamily="-84" charset="0"/>
      </a:defRPr>
    </a:lvl5pPr>
    <a:lvl6pPr marL="2286000" algn="l" defTabSz="914400" rtl="0" eaLnBrk="1" latinLnBrk="0" hangingPunct="1">
      <a:defRPr sz="1200" kern="1200">
        <a:solidFill>
          <a:srgbClr val="000000"/>
        </a:solidFill>
        <a:latin typeface="Gill Sans" pitchFamily="-84" charset="0"/>
        <a:ea typeface="ヒラギノ角ゴ ProN W3" pitchFamily="-84" charset="-128"/>
        <a:cs typeface="+mn-cs"/>
        <a:sym typeface="Gill Sans" pitchFamily="-84" charset="0"/>
      </a:defRPr>
    </a:lvl6pPr>
    <a:lvl7pPr marL="2743200" algn="l" defTabSz="914400" rtl="0" eaLnBrk="1" latinLnBrk="0" hangingPunct="1">
      <a:defRPr sz="1200" kern="1200">
        <a:solidFill>
          <a:srgbClr val="000000"/>
        </a:solidFill>
        <a:latin typeface="Gill Sans" pitchFamily="-84" charset="0"/>
        <a:ea typeface="ヒラギノ角ゴ ProN W3" pitchFamily="-84" charset="-128"/>
        <a:cs typeface="+mn-cs"/>
        <a:sym typeface="Gill Sans" pitchFamily="-84" charset="0"/>
      </a:defRPr>
    </a:lvl7pPr>
    <a:lvl8pPr marL="3200400" algn="l" defTabSz="914400" rtl="0" eaLnBrk="1" latinLnBrk="0" hangingPunct="1">
      <a:defRPr sz="1200" kern="1200">
        <a:solidFill>
          <a:srgbClr val="000000"/>
        </a:solidFill>
        <a:latin typeface="Gill Sans" pitchFamily="-84" charset="0"/>
        <a:ea typeface="ヒラギノ角ゴ ProN W3" pitchFamily="-84" charset="-128"/>
        <a:cs typeface="+mn-cs"/>
        <a:sym typeface="Gill Sans" pitchFamily="-84" charset="0"/>
      </a:defRPr>
    </a:lvl8pPr>
    <a:lvl9pPr marL="3657600" algn="l" defTabSz="914400" rtl="0" eaLnBrk="1" latinLnBrk="0" hangingPunct="1">
      <a:defRPr sz="1200" kern="1200">
        <a:solidFill>
          <a:srgbClr val="000000"/>
        </a:solidFill>
        <a:latin typeface="Gill Sans" pitchFamily="-84" charset="0"/>
        <a:ea typeface="ヒラギノ角ゴ ProN W3" pitchFamily="-84" charset="-128"/>
        <a:cs typeface="+mn-cs"/>
        <a:sym typeface="Gill Sans" pitchFamily="-8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44FE"/>
    <a:srgbClr val="D90B00"/>
    <a:srgbClr val="558E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7" autoAdjust="0"/>
    <p:restoredTop sz="94660"/>
  </p:normalViewPr>
  <p:slideViewPr>
    <p:cSldViewPr>
      <p:cViewPr varScale="1">
        <p:scale>
          <a:sx n="49" d="100"/>
          <a:sy n="49" d="100"/>
        </p:scale>
        <p:origin x="-104" y="-392"/>
      </p:cViewPr>
      <p:guideLst>
        <p:guide orient="horz" pos="4320"/>
        <p:guide pos="76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notesMaster" Target="notesMasters/notes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tei:workspace:spark_paper:nsdi_2012:analysis:LRKMCompletionTimeResul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tei:workspace:spark_paper:nsdi_2012:analysis:LRKMCompletionTimeResul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5351278687639"/>
          <c:y val="0.0676194829300738"/>
          <c:w val="0.814648721312361"/>
          <c:h val="0.7063163300239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Summary!$F$3</c:f>
              <c:strCache>
                <c:ptCount val="1"/>
                <c:pt idx="0">
                  <c:v>Hadoop </c:v>
                </c:pt>
              </c:strCache>
            </c:strRef>
          </c:tx>
          <c:spPr>
            <a:solidFill>
              <a:srgbClr val="C00000"/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dLbl>
              <c:idx val="2"/>
              <c:layout>
                <c:manualLayout>
                  <c:x val="0.0"/>
                  <c:y val="-0.02173913043478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errBars>
            <c:errBarType val="both"/>
            <c:errValType val="cust"/>
            <c:noEndCap val="0"/>
            <c:plus>
              <c:numRef>
                <c:f>Summary!$N$4:$N$6</c:f>
                <c:numCache>
                  <c:formatCode>General</c:formatCode>
                  <c:ptCount val="3"/>
                  <c:pt idx="0">
                    <c:v>2.50272034216991</c:v>
                  </c:pt>
                  <c:pt idx="1">
                    <c:v>3.63944436387998</c:v>
                  </c:pt>
                  <c:pt idx="2">
                    <c:v>12.15617146189999</c:v>
                  </c:pt>
                </c:numCache>
              </c:numRef>
            </c:plus>
            <c:minus>
              <c:numRef>
                <c:f>Summary!$N$4:$N$6</c:f>
                <c:numCache>
                  <c:formatCode>General</c:formatCode>
                  <c:ptCount val="3"/>
                  <c:pt idx="0">
                    <c:v>2.50272034216991</c:v>
                  </c:pt>
                  <c:pt idx="1">
                    <c:v>3.63944436387998</c:v>
                  </c:pt>
                  <c:pt idx="2">
                    <c:v>12.15617146189999</c:v>
                  </c:pt>
                </c:numCache>
              </c:numRef>
            </c:minus>
            <c:spPr>
              <a:ln w="12700" cmpd="sng">
                <a:solidFill>
                  <a:srgbClr val="000000"/>
                </a:solidFill>
              </a:ln>
            </c:spPr>
          </c:errBars>
          <c:cat>
            <c:numRef>
              <c:f>Summary!$A$4:$A$6</c:f>
              <c:numCache>
                <c:formatCode>General</c:formatCode>
                <c:ptCount val="3"/>
                <c:pt idx="0">
                  <c:v>25.0</c:v>
                </c:pt>
                <c:pt idx="1">
                  <c:v>50.0</c:v>
                </c:pt>
                <c:pt idx="2">
                  <c:v>100.0</c:v>
                </c:pt>
              </c:numCache>
            </c:numRef>
          </c:cat>
          <c:val>
            <c:numRef>
              <c:f>Summary!$F$4:$F$6</c:f>
              <c:numCache>
                <c:formatCode>General</c:formatCode>
                <c:ptCount val="3"/>
                <c:pt idx="0">
                  <c:v>273.952888888889</c:v>
                </c:pt>
                <c:pt idx="1">
                  <c:v>157.0905555555556</c:v>
                </c:pt>
                <c:pt idx="2">
                  <c:v>105.6401111111111</c:v>
                </c:pt>
              </c:numCache>
            </c:numRef>
          </c:val>
        </c:ser>
        <c:ser>
          <c:idx val="1"/>
          <c:order val="1"/>
          <c:tx>
            <c:strRef>
              <c:f>Summary!$G$3</c:f>
              <c:strCache>
                <c:ptCount val="1"/>
                <c:pt idx="0">
                  <c:v>HadoopBinMem</c:v>
                </c:pt>
              </c:strCache>
            </c:strRef>
          </c:tx>
          <c:spPr>
            <a:solidFill>
              <a:srgbClr val="0070C0"/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errBars>
            <c:errBarType val="both"/>
            <c:errValType val="cust"/>
            <c:noEndCap val="0"/>
            <c:plus>
              <c:numRef>
                <c:f>Summary!$O$4:$O$6</c:f>
                <c:numCache>
                  <c:formatCode>General</c:formatCode>
                  <c:ptCount val="3"/>
                  <c:pt idx="0">
                    <c:v>5.117768307030363</c:v>
                  </c:pt>
                  <c:pt idx="1">
                    <c:v>3.567210456987987</c:v>
                  </c:pt>
                  <c:pt idx="2">
                    <c:v>2.025279857204925</c:v>
                  </c:pt>
                </c:numCache>
              </c:numRef>
            </c:plus>
            <c:minus>
              <c:numRef>
                <c:f>Summary!$O$4:$O$6</c:f>
                <c:numCache>
                  <c:formatCode>General</c:formatCode>
                  <c:ptCount val="3"/>
                  <c:pt idx="0">
                    <c:v>5.117768307030363</c:v>
                  </c:pt>
                  <c:pt idx="1">
                    <c:v>3.567210456987987</c:v>
                  </c:pt>
                  <c:pt idx="2">
                    <c:v>2.025279857204925</c:v>
                  </c:pt>
                </c:numCache>
              </c:numRef>
            </c:minus>
            <c:spPr>
              <a:ln w="12700" cmpd="sng">
                <a:solidFill>
                  <a:srgbClr val="000000"/>
                </a:solidFill>
              </a:ln>
            </c:spPr>
          </c:errBars>
          <c:cat>
            <c:numRef>
              <c:f>Summary!$A$4:$A$6</c:f>
              <c:numCache>
                <c:formatCode>General</c:formatCode>
                <c:ptCount val="3"/>
                <c:pt idx="0">
                  <c:v>25.0</c:v>
                </c:pt>
                <c:pt idx="1">
                  <c:v>50.0</c:v>
                </c:pt>
                <c:pt idx="2">
                  <c:v>100.0</c:v>
                </c:pt>
              </c:numCache>
            </c:numRef>
          </c:cat>
          <c:val>
            <c:numRef>
              <c:f>Summary!$G$4:$G$6</c:f>
              <c:numCache>
                <c:formatCode>General</c:formatCode>
                <c:ptCount val="3"/>
                <c:pt idx="0">
                  <c:v>197.2897777777778</c:v>
                </c:pt>
                <c:pt idx="1">
                  <c:v>121.1277777777778</c:v>
                </c:pt>
                <c:pt idx="2">
                  <c:v>86.662</c:v>
                </c:pt>
              </c:numCache>
            </c:numRef>
          </c:val>
        </c:ser>
        <c:ser>
          <c:idx val="2"/>
          <c:order val="2"/>
          <c:tx>
            <c:strRef>
              <c:f>Summary!$H$3</c:f>
              <c:strCache>
                <c:ptCount val="1"/>
                <c:pt idx="0">
                  <c:v>Spark</c:v>
                </c:pt>
              </c:strCache>
            </c:strRef>
          </c:tx>
          <c:spPr>
            <a:solidFill>
              <a:srgbClr val="558E28"/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errBars>
            <c:errBarType val="both"/>
            <c:errValType val="cust"/>
            <c:noEndCap val="0"/>
            <c:plus>
              <c:numRef>
                <c:f>Summary!$P$4:$P$6</c:f>
                <c:numCache>
                  <c:formatCode>General</c:formatCode>
                  <c:ptCount val="3"/>
                  <c:pt idx="0">
                    <c:v>1.800173602739469</c:v>
                  </c:pt>
                  <c:pt idx="1">
                    <c:v>1.361508446540085</c:v>
                  </c:pt>
                  <c:pt idx="2">
                    <c:v>2.816778168404463</c:v>
                  </c:pt>
                </c:numCache>
              </c:numRef>
            </c:plus>
            <c:minus>
              <c:numRef>
                <c:f>Summary!$P$4:$P$6</c:f>
                <c:numCache>
                  <c:formatCode>General</c:formatCode>
                  <c:ptCount val="3"/>
                  <c:pt idx="0">
                    <c:v>1.800173602739469</c:v>
                  </c:pt>
                  <c:pt idx="1">
                    <c:v>1.361508446540085</c:v>
                  </c:pt>
                  <c:pt idx="2">
                    <c:v>2.816778168404463</c:v>
                  </c:pt>
                </c:numCache>
              </c:numRef>
            </c:minus>
            <c:spPr>
              <a:ln w="12700" cmpd="sng">
                <a:solidFill>
                  <a:srgbClr val="000000"/>
                </a:solidFill>
              </a:ln>
            </c:spPr>
          </c:errBars>
          <c:cat>
            <c:numRef>
              <c:f>Summary!$A$4:$A$6</c:f>
              <c:numCache>
                <c:formatCode>General</c:formatCode>
                <c:ptCount val="3"/>
                <c:pt idx="0">
                  <c:v>25.0</c:v>
                </c:pt>
                <c:pt idx="1">
                  <c:v>50.0</c:v>
                </c:pt>
                <c:pt idx="2">
                  <c:v>100.0</c:v>
                </c:pt>
              </c:numCache>
            </c:numRef>
          </c:cat>
          <c:val>
            <c:numRef>
              <c:f>Summary!$H$4:$H$6</c:f>
              <c:numCache>
                <c:formatCode>General</c:formatCode>
                <c:ptCount val="3"/>
                <c:pt idx="0">
                  <c:v>143.0933333333333</c:v>
                </c:pt>
                <c:pt idx="1">
                  <c:v>60.97866666666663</c:v>
                </c:pt>
                <c:pt idx="2">
                  <c:v>33.17666666666664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2124055240"/>
        <c:axId val="-2124066008"/>
      </c:barChart>
      <c:catAx>
        <c:axId val="-21240552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machines</a:t>
                </a:r>
              </a:p>
            </c:rich>
          </c:tx>
          <c:layout>
            <c:manualLayout>
              <c:xMode val="edge"/>
              <c:yMode val="edge"/>
              <c:x val="0.399001309682917"/>
              <c:y val="0.88068059902552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-2124066008"/>
        <c:crosses val="autoZero"/>
        <c:auto val="1"/>
        <c:lblAlgn val="ctr"/>
        <c:lblOffset val="100"/>
        <c:noMultiLvlLbl val="0"/>
      </c:catAx>
      <c:valAx>
        <c:axId val="-212406600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Iteration time (s)</a:t>
                </a:r>
              </a:p>
            </c:rich>
          </c:tx>
          <c:layout>
            <c:manualLayout>
              <c:xMode val="edge"/>
              <c:yMode val="edge"/>
              <c:x val="0.00462962962962963"/>
              <c:y val="0.15804815195256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-2124055240"/>
        <c:crosses val="autoZero"/>
        <c:crossBetween val="between"/>
      </c:valAx>
    </c:plotArea>
    <c:legend>
      <c:legendPos val="tr"/>
      <c:layout>
        <c:manualLayout>
          <c:xMode val="edge"/>
          <c:yMode val="edge"/>
          <c:x val="0.462076407115777"/>
          <c:y val="0.0285679561793906"/>
          <c:w val="0.504971930592009"/>
          <c:h val="0.228814436640822"/>
        </c:manualLayout>
      </c:layout>
      <c:overlay val="1"/>
    </c:legend>
    <c:plotVisOnly val="1"/>
    <c:dispBlanksAs val="span"/>
    <c:showDLblsOverMax val="0"/>
  </c:chart>
  <c:spPr>
    <a:ln>
      <a:noFill/>
    </a:ln>
  </c:spPr>
  <c:txPr>
    <a:bodyPr/>
    <a:lstStyle/>
    <a:p>
      <a:pPr>
        <a:defRPr sz="3200">
          <a:latin typeface="Gill Sans"/>
          <a:cs typeface="Corbe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04483999799034"/>
          <c:y val="0.0678851174934726"/>
          <c:w val="0.790886387217759"/>
          <c:h val="0.6989975070683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Summary!$B$3</c:f>
              <c:strCache>
                <c:ptCount val="1"/>
                <c:pt idx="0">
                  <c:v>Hadoop</c:v>
                </c:pt>
              </c:strCache>
            </c:strRef>
          </c:tx>
          <c:spPr>
            <a:solidFill>
              <a:srgbClr val="C00000"/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errBars>
            <c:errBarType val="both"/>
            <c:errValType val="cust"/>
            <c:noEndCap val="0"/>
            <c:plus>
              <c:numRef>
                <c:f>Summary!$J$4:$J$6</c:f>
                <c:numCache>
                  <c:formatCode>General</c:formatCode>
                  <c:ptCount val="3"/>
                  <c:pt idx="0">
                    <c:v>2.748105913372177</c:v>
                  </c:pt>
                  <c:pt idx="1">
                    <c:v>2.779043900336947</c:v>
                  </c:pt>
                  <c:pt idx="2">
                    <c:v>2.947807919077797</c:v>
                  </c:pt>
                </c:numCache>
              </c:numRef>
            </c:plus>
            <c:minus>
              <c:numRef>
                <c:f>Summary!$J$4:$J$6</c:f>
                <c:numCache>
                  <c:formatCode>General</c:formatCode>
                  <c:ptCount val="3"/>
                  <c:pt idx="0">
                    <c:v>2.748105913372177</c:v>
                  </c:pt>
                  <c:pt idx="1">
                    <c:v>2.779043900336947</c:v>
                  </c:pt>
                  <c:pt idx="2">
                    <c:v>2.947807919077797</c:v>
                  </c:pt>
                </c:numCache>
              </c:numRef>
            </c:minus>
            <c:spPr>
              <a:ln w="12700" cmpd="sng">
                <a:solidFill>
                  <a:srgbClr val="000000"/>
                </a:solidFill>
              </a:ln>
            </c:spPr>
          </c:errBars>
          <c:cat>
            <c:numRef>
              <c:f>Summary!$A$4:$A$6</c:f>
              <c:numCache>
                <c:formatCode>General</c:formatCode>
                <c:ptCount val="3"/>
                <c:pt idx="0">
                  <c:v>25.0</c:v>
                </c:pt>
                <c:pt idx="1">
                  <c:v>50.0</c:v>
                </c:pt>
                <c:pt idx="2">
                  <c:v>100.0</c:v>
                </c:pt>
              </c:numCache>
            </c:numRef>
          </c:cat>
          <c:val>
            <c:numRef>
              <c:f>Summary!$B$4:$B$6</c:f>
              <c:numCache>
                <c:formatCode>General</c:formatCode>
                <c:ptCount val="3"/>
                <c:pt idx="0">
                  <c:v>183.9311111111111</c:v>
                </c:pt>
                <c:pt idx="1">
                  <c:v>111.3686666666667</c:v>
                </c:pt>
                <c:pt idx="2">
                  <c:v>75.70855555555555</c:v>
                </c:pt>
              </c:numCache>
            </c:numRef>
          </c:val>
        </c:ser>
        <c:ser>
          <c:idx val="1"/>
          <c:order val="1"/>
          <c:tx>
            <c:strRef>
              <c:f>Summary!$C$3</c:f>
              <c:strCache>
                <c:ptCount val="1"/>
                <c:pt idx="0">
                  <c:v>HadoopBinMem</c:v>
                </c:pt>
              </c:strCache>
            </c:strRef>
          </c:tx>
          <c:spPr>
            <a:solidFill>
              <a:srgbClr val="0070C0"/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0.0"/>
                  <c:y val="-0.01745962461807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errBars>
            <c:errBarType val="both"/>
            <c:errValType val="cust"/>
            <c:noEndCap val="0"/>
            <c:plus>
              <c:numRef>
                <c:f>Summary!$K$4:$K$6</c:f>
                <c:numCache>
                  <c:formatCode>General</c:formatCode>
                  <c:ptCount val="3"/>
                  <c:pt idx="0">
                    <c:v>13.93570952624952</c:v>
                  </c:pt>
                  <c:pt idx="1">
                    <c:v>2.829519825773349</c:v>
                  </c:pt>
                  <c:pt idx="2">
                    <c:v>4.94906105011625</c:v>
                  </c:pt>
                </c:numCache>
              </c:numRef>
            </c:plus>
            <c:minus>
              <c:numRef>
                <c:f>Summary!$K$4:$K$6</c:f>
                <c:numCache>
                  <c:formatCode>General</c:formatCode>
                  <c:ptCount val="3"/>
                  <c:pt idx="0">
                    <c:v>13.93570952624952</c:v>
                  </c:pt>
                  <c:pt idx="1">
                    <c:v>2.829519825773349</c:v>
                  </c:pt>
                  <c:pt idx="2">
                    <c:v>4.94906105011625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cat>
            <c:numRef>
              <c:f>Summary!$A$4:$A$6</c:f>
              <c:numCache>
                <c:formatCode>General</c:formatCode>
                <c:ptCount val="3"/>
                <c:pt idx="0">
                  <c:v>25.0</c:v>
                </c:pt>
                <c:pt idx="1">
                  <c:v>50.0</c:v>
                </c:pt>
                <c:pt idx="2">
                  <c:v>100.0</c:v>
                </c:pt>
              </c:numCache>
            </c:numRef>
          </c:cat>
          <c:val>
            <c:numRef>
              <c:f>Summary!$C$4:$C$6</c:f>
              <c:numCache>
                <c:formatCode>General</c:formatCode>
                <c:ptCount val="3"/>
                <c:pt idx="0">
                  <c:v>116.3153333333333</c:v>
                </c:pt>
                <c:pt idx="1">
                  <c:v>80.10122222222223</c:v>
                </c:pt>
                <c:pt idx="2">
                  <c:v>61.96355555555556</c:v>
                </c:pt>
              </c:numCache>
            </c:numRef>
          </c:val>
        </c:ser>
        <c:ser>
          <c:idx val="2"/>
          <c:order val="2"/>
          <c:tx>
            <c:strRef>
              <c:f>Summary!$D$3</c:f>
              <c:strCache>
                <c:ptCount val="1"/>
                <c:pt idx="0">
                  <c:v>Spark</c:v>
                </c:pt>
              </c:strCache>
            </c:strRef>
          </c:tx>
          <c:spPr>
            <a:solidFill>
              <a:srgbClr val="558E28"/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errBars>
            <c:errBarType val="both"/>
            <c:errValType val="cust"/>
            <c:noEndCap val="0"/>
            <c:plus>
              <c:numRef>
                <c:f>Summary!$L$4:$L$6</c:f>
                <c:numCache>
                  <c:formatCode>General</c:formatCode>
                  <c:ptCount val="3"/>
                  <c:pt idx="0">
                    <c:v>0.330888366539398</c:v>
                  </c:pt>
                  <c:pt idx="1">
                    <c:v>0.236412480870006</c:v>
                  </c:pt>
                  <c:pt idx="2">
                    <c:v>0.178844516581055</c:v>
                  </c:pt>
                </c:numCache>
              </c:numRef>
            </c:plus>
            <c:minus>
              <c:numRef>
                <c:f>Summary!$L$4:$L$6</c:f>
                <c:numCache>
                  <c:formatCode>General</c:formatCode>
                  <c:ptCount val="3"/>
                  <c:pt idx="0">
                    <c:v>0.330888366539398</c:v>
                  </c:pt>
                  <c:pt idx="1">
                    <c:v>0.236412480870006</c:v>
                  </c:pt>
                  <c:pt idx="2">
                    <c:v>0.178844516581055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cat>
            <c:numRef>
              <c:f>Summary!$A$4:$A$6</c:f>
              <c:numCache>
                <c:formatCode>General</c:formatCode>
                <c:ptCount val="3"/>
                <c:pt idx="0">
                  <c:v>25.0</c:v>
                </c:pt>
                <c:pt idx="1">
                  <c:v>50.0</c:v>
                </c:pt>
                <c:pt idx="2">
                  <c:v>100.0</c:v>
                </c:pt>
              </c:numCache>
            </c:numRef>
          </c:cat>
          <c:val>
            <c:numRef>
              <c:f>Summary!$D$4:$D$6</c:f>
              <c:numCache>
                <c:formatCode>General</c:formatCode>
                <c:ptCount val="3"/>
                <c:pt idx="0">
                  <c:v>14.9558888888889</c:v>
                </c:pt>
                <c:pt idx="1">
                  <c:v>6.219888888888889</c:v>
                </c:pt>
                <c:pt idx="2">
                  <c:v>3.409888888888887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2123816040"/>
        <c:axId val="-2123810408"/>
      </c:barChart>
      <c:catAx>
        <c:axId val="-21238160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machines</a:t>
                </a:r>
              </a:p>
            </c:rich>
          </c:tx>
          <c:layout>
            <c:manualLayout>
              <c:xMode val="edge"/>
              <c:yMode val="edge"/>
              <c:x val="0.398448166166955"/>
              <c:y val="0.8713209501474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-2123810408"/>
        <c:crosses val="autoZero"/>
        <c:auto val="1"/>
        <c:lblAlgn val="ctr"/>
        <c:lblOffset val="100"/>
        <c:noMultiLvlLbl val="0"/>
      </c:catAx>
      <c:valAx>
        <c:axId val="-2123810408"/>
        <c:scaling>
          <c:orientation val="minMax"/>
          <c:max val="250.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Iteration time (s)</a:t>
                </a:r>
              </a:p>
            </c:rich>
          </c:tx>
          <c:layout>
            <c:manualLayout>
              <c:xMode val="edge"/>
              <c:yMode val="edge"/>
              <c:x val="0.00925925925925926"/>
              <c:y val="0.16636335601652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-2123816040"/>
        <c:crosses val="autoZero"/>
        <c:crossBetween val="between"/>
      </c:valAx>
    </c:plotArea>
    <c:legend>
      <c:legendPos val="tr"/>
      <c:layout>
        <c:manualLayout>
          <c:xMode val="edge"/>
          <c:yMode val="edge"/>
          <c:x val="0.472730023330417"/>
          <c:y val="0.0236739449471915"/>
          <c:w val="0.503173665791776"/>
          <c:h val="0.228566122656308"/>
        </c:manualLayout>
      </c:layout>
      <c:overlay val="1"/>
    </c:legend>
    <c:plotVisOnly val="1"/>
    <c:dispBlanksAs val="span"/>
    <c:showDLblsOverMax val="0"/>
  </c:chart>
  <c:spPr>
    <a:ln>
      <a:noFill/>
    </a:ln>
  </c:spPr>
  <c:txPr>
    <a:bodyPr/>
    <a:lstStyle/>
    <a:p>
      <a:pPr>
        <a:defRPr sz="3200">
          <a:latin typeface="Gill Sans"/>
          <a:cs typeface="Corbe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227BDC-3413-466F-B283-69E053AC4533}" type="datetimeFigureOut">
              <a:rPr lang="en-US" smtClean="0"/>
              <a:t>2/27/13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64B95A-9AC9-4F35-85C7-2C2C01EA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14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r>
              <a:rPr lang="en-US" baseline="0" dirty="0" smtClean="0"/>
              <a:t> applications – applications – image recognition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E244-8AD9-41C8-920A-5277318F33B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945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r>
              <a:rPr lang="en-US" baseline="0" dirty="0" smtClean="0"/>
              <a:t> applications – applications – image recognition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E244-8AD9-41C8-920A-5277318F33B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945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r>
              <a:rPr lang="en-US" baseline="0" dirty="0" smtClean="0"/>
              <a:t> applications – applications – image recognition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E244-8AD9-41C8-920A-5277318F33B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945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r>
              <a:rPr lang="en-US" baseline="0" dirty="0" smtClean="0"/>
              <a:t> applications – applications – image recognition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E244-8AD9-41C8-920A-5277318F33B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945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r>
              <a:rPr lang="en-US" baseline="0" dirty="0" smtClean="0"/>
              <a:t> applications – applications – image recognition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E244-8AD9-41C8-920A-5277318F33B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945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r>
              <a:rPr lang="en-US" baseline="0" dirty="0" smtClean="0"/>
              <a:t> applications – applications – image recognition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E244-8AD9-41C8-920A-5277318F33B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945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r>
              <a:rPr lang="en-US" baseline="0" dirty="0" smtClean="0"/>
              <a:t> applications – applications – image recognition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E244-8AD9-41C8-920A-5277318F33B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945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r>
              <a:rPr lang="en-US" baseline="0" dirty="0" smtClean="0"/>
              <a:t> applications – applications – image recognition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E244-8AD9-41C8-920A-5277318F33B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945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r>
              <a:rPr lang="en-US" baseline="0" dirty="0" smtClean="0"/>
              <a:t> applications – applications – image recognition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E244-8AD9-41C8-920A-5277318F33B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945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r>
              <a:rPr lang="en-US" baseline="0" dirty="0" smtClean="0"/>
              <a:t> applications – applications – image recognition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E244-8AD9-41C8-920A-5277318F33B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9450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r>
              <a:rPr lang="en-US" baseline="0" dirty="0" smtClean="0"/>
              <a:t> applications – applications – image recognition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E244-8AD9-41C8-920A-5277318F33B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94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r>
              <a:rPr lang="en-US" baseline="0" dirty="0" smtClean="0"/>
              <a:t> applications – applications – image recognition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E244-8AD9-41C8-920A-5277318F33B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311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r>
              <a:rPr lang="en-US" baseline="0" dirty="0" smtClean="0"/>
              <a:t> applications – applications – image recognition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E244-8AD9-41C8-920A-5277318F33B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945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r>
              <a:rPr lang="en-US" baseline="0" dirty="0" smtClean="0"/>
              <a:t> applications – applications – image recognition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E244-8AD9-41C8-920A-5277318F33B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945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r>
              <a:rPr lang="en-US" baseline="0" dirty="0" smtClean="0"/>
              <a:t> applications – applications – image recognition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E244-8AD9-41C8-920A-5277318F33B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94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r>
              <a:rPr lang="en-US" baseline="0" dirty="0" smtClean="0"/>
              <a:t> applications – applications – image recognition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E244-8AD9-41C8-920A-5277318F33B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945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r>
              <a:rPr lang="en-US" baseline="0" dirty="0" smtClean="0"/>
              <a:t> applications – applications – image recognition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E244-8AD9-41C8-920A-5277318F33B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94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r>
              <a:rPr lang="en-US" baseline="0" dirty="0" smtClean="0"/>
              <a:t> applications – applications – image recognition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E244-8AD9-41C8-920A-5277318F33B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94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r>
              <a:rPr lang="en-US" baseline="0" dirty="0" smtClean="0"/>
              <a:t> applications – applications – image recognition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E244-8AD9-41C8-920A-5277318F33B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94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r>
              <a:rPr lang="en-US" baseline="0" dirty="0" smtClean="0"/>
              <a:t> applications – applications – image recognition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E244-8AD9-41C8-920A-5277318F33B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695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r>
              <a:rPr lang="en-US" baseline="0" dirty="0" smtClean="0"/>
              <a:t> applications – applications – image recognition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E244-8AD9-41C8-920A-5277318F33B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945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r>
              <a:rPr lang="en-US" baseline="0" dirty="0" smtClean="0"/>
              <a:t> applications – applications – image recognition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E244-8AD9-41C8-920A-5277318F33B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94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138969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125329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200" y="12712703"/>
            <a:ext cx="5689600" cy="730250"/>
          </a:xfrm>
          <a:prstGeom prst="rect">
            <a:avLst/>
          </a:prstGeom>
        </p:spPr>
        <p:txBody>
          <a:bodyPr lIns="217709" tIns="108855" rIns="217709" bIns="108855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1200" y="12712703"/>
            <a:ext cx="7721600" cy="730250"/>
          </a:xfrm>
          <a:prstGeom prst="rect">
            <a:avLst/>
          </a:prstGeom>
        </p:spPr>
        <p:txBody>
          <a:bodyPr lIns="217709" tIns="108855" rIns="217709" bIns="108855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5200" y="12712703"/>
            <a:ext cx="5689600" cy="730250"/>
          </a:xfrm>
          <a:prstGeom prst="rect">
            <a:avLst/>
          </a:prstGeom>
        </p:spPr>
        <p:txBody>
          <a:bodyPr lIns="217709" tIns="108855" rIns="217709" bIns="108855"/>
          <a:lstStyle>
            <a:lvl1pPr>
              <a:defRPr/>
            </a:lvl1pPr>
          </a:lstStyle>
          <a:p>
            <a:pPr>
              <a:defRPr/>
            </a:pPr>
            <a:fld id="{BE32440E-5BFE-874C-9227-F4E3288434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816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140700" y="0"/>
            <a:ext cx="15328900" cy="764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" charset="0"/>
              </a:rPr>
              <a:t>Click to edit Master title style</a:t>
            </a:r>
            <a:endParaRPr lang="en-US">
              <a:sym typeface="Arial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40700" y="7772400"/>
            <a:ext cx="15328900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" charset="0"/>
              </a:rPr>
              <a:t>Click to edit Master text styles</a:t>
            </a:r>
          </a:p>
          <a:p>
            <a:pPr lvl="1"/>
            <a:r>
              <a:rPr lang="en-US" smtClean="0">
                <a:sym typeface="Arial" charset="0"/>
              </a:rPr>
              <a:t>Second level</a:t>
            </a:r>
          </a:p>
          <a:p>
            <a:pPr lvl="2"/>
            <a:r>
              <a:rPr lang="en-US" smtClean="0">
                <a:sym typeface="Arial" charset="0"/>
              </a:rPr>
              <a:t>Third level</a:t>
            </a:r>
          </a:p>
          <a:p>
            <a:pPr lvl="3"/>
            <a:r>
              <a:rPr lang="en-US" smtClean="0">
                <a:sym typeface="Arial" charset="0"/>
              </a:rPr>
              <a:t>Fourth level</a:t>
            </a:r>
          </a:p>
          <a:p>
            <a:pPr lvl="4"/>
            <a:r>
              <a:rPr lang="en-US" smtClean="0">
                <a:sym typeface="Arial" charset="0"/>
              </a:rPr>
              <a:t>Fifth level</a:t>
            </a:r>
            <a:endParaRPr lang="en-US">
              <a:sym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ransition xmlns:p14="http://schemas.microsoft.com/office/powerpoint/2010/main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10000" b="1">
          <a:solidFill>
            <a:schemeClr val="tx1"/>
          </a:solidFill>
          <a:latin typeface="+mj-lt"/>
          <a:ea typeface="+mj-ea"/>
          <a:cs typeface="+mj-cs"/>
          <a:sym typeface="Arial" panose="020B0604020202020204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10000" b="1">
          <a:solidFill>
            <a:schemeClr val="tx1"/>
          </a:solidFill>
          <a:latin typeface="Arial" charset="0"/>
          <a:ea typeface="ヒラギノ角ゴ ProN W6" charset="0"/>
          <a:cs typeface="ヒラギノ角ゴ ProN W6" charset="0"/>
          <a:sym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10000" b="1">
          <a:solidFill>
            <a:schemeClr val="tx1"/>
          </a:solidFill>
          <a:latin typeface="Arial" charset="0"/>
          <a:ea typeface="ヒラギノ角ゴ ProN W6" charset="0"/>
          <a:cs typeface="ヒラギノ角ゴ ProN W6" charset="0"/>
          <a:sym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10000" b="1">
          <a:solidFill>
            <a:schemeClr val="tx1"/>
          </a:solidFill>
          <a:latin typeface="Arial" charset="0"/>
          <a:ea typeface="ヒラギノ角ゴ ProN W6" charset="0"/>
          <a:cs typeface="ヒラギノ角ゴ ProN W6" charset="0"/>
          <a:sym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10000" b="1">
          <a:solidFill>
            <a:schemeClr val="tx1"/>
          </a:solidFill>
          <a:latin typeface="Arial" charset="0"/>
          <a:ea typeface="ヒラギノ角ゴ ProN W6" charset="0"/>
          <a:cs typeface="ヒラギノ角ゴ ProN W6" charset="0"/>
          <a:sym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10000" b="1">
          <a:solidFill>
            <a:schemeClr val="tx1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10000" b="1">
          <a:solidFill>
            <a:schemeClr val="tx1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10000" b="1">
          <a:solidFill>
            <a:schemeClr val="tx1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10000" b="1">
          <a:solidFill>
            <a:schemeClr val="tx1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9pPr>
    </p:titleStyle>
    <p:bodyStyle>
      <a:lvl1pPr marL="342900" indent="-3429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+mn-lt"/>
          <a:ea typeface="+mn-ea"/>
          <a:cs typeface="+mn-cs"/>
          <a:sym typeface="Arial" panose="020B0604020202020204" pitchFamily="34" charset="0"/>
        </a:defRPr>
      </a:lvl1pPr>
      <a:lvl2pPr marL="406400" indent="508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+mn-lt"/>
          <a:ea typeface="+mn-ea"/>
          <a:cs typeface="+mn-cs"/>
          <a:sym typeface="Arial" panose="020B0604020202020204" pitchFamily="34" charset="0"/>
        </a:defRPr>
      </a:lvl2pPr>
      <a:lvl3pPr marL="863600" indent="508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+mn-lt"/>
          <a:ea typeface="+mn-ea"/>
          <a:cs typeface="+mn-cs"/>
          <a:sym typeface="Arial" panose="020B0604020202020204" pitchFamily="34" charset="0"/>
        </a:defRPr>
      </a:lvl3pPr>
      <a:lvl4pPr marL="1320800" indent="508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+mn-lt"/>
          <a:ea typeface="+mn-ea"/>
          <a:cs typeface="+mn-cs"/>
          <a:sym typeface="Arial" panose="020B0604020202020204" pitchFamily="34" charset="0"/>
        </a:defRPr>
      </a:lvl4pPr>
      <a:lvl5pPr marL="1778000" indent="508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+mn-lt"/>
          <a:ea typeface="+mn-ea"/>
          <a:cs typeface="+mn-cs"/>
          <a:sym typeface="Arial" panose="020B0604020202020204" pitchFamily="34" charset="0"/>
        </a:defRPr>
      </a:lvl5pPr>
      <a:lvl6pPr marL="22352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6pPr>
      <a:lvl7pPr marL="26924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7pPr>
      <a:lvl8pPr marL="31496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8pPr>
      <a:lvl9pPr marL="36068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39800" y="927100"/>
            <a:ext cx="223901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rial" charset="0"/>
              </a:rPr>
              <a:t>Click to edit Master title style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9800" y="2552700"/>
            <a:ext cx="22390100" cy="969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rial" charset="0"/>
              </a:rPr>
              <a:t>Click to edit Master text styles</a:t>
            </a:r>
          </a:p>
          <a:p>
            <a:pPr lvl="1"/>
            <a:r>
              <a:rPr lang="en-US">
                <a:sym typeface="Arial" charset="0"/>
              </a:rPr>
              <a:t>Second level</a:t>
            </a:r>
          </a:p>
          <a:p>
            <a:pPr lvl="2"/>
            <a:r>
              <a:rPr lang="en-US">
                <a:sym typeface="Arial" charset="0"/>
              </a:rPr>
              <a:t>Third level</a:t>
            </a:r>
          </a:p>
          <a:p>
            <a:pPr lvl="3"/>
            <a:r>
              <a:rPr lang="en-US">
                <a:sym typeface="Arial" charset="0"/>
              </a:rPr>
              <a:t>Fourth level</a:t>
            </a:r>
          </a:p>
          <a:p>
            <a:pPr lvl="4"/>
            <a:r>
              <a:rPr lang="en-US">
                <a:sym typeface="Arial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ransition xmlns:p14="http://schemas.microsoft.com/office/powerpoint/2010/main"/>
  <p:txStyles>
    <p:titleStyle>
      <a:lvl1pPr algn="l" rtl="0" eaLnBrk="0" fontAlgn="base" hangingPunct="0">
        <a:spcBef>
          <a:spcPct val="0"/>
        </a:spcBef>
        <a:spcAft>
          <a:spcPct val="0"/>
        </a:spcAft>
        <a:defRPr sz="6400" b="1">
          <a:solidFill>
            <a:schemeClr val="tx1"/>
          </a:solidFill>
          <a:latin typeface="+mj-lt"/>
          <a:ea typeface="+mj-ea"/>
          <a:cs typeface="+mj-cs"/>
          <a:sym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6400" b="1">
          <a:solidFill>
            <a:schemeClr val="tx1"/>
          </a:solidFill>
          <a:latin typeface="Arial" charset="0"/>
          <a:ea typeface="ヒラギノ角ゴ ProN W6" charset="0"/>
          <a:cs typeface="ヒラギノ角ゴ ProN W6" charset="0"/>
          <a:sym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6400" b="1">
          <a:solidFill>
            <a:schemeClr val="tx1"/>
          </a:solidFill>
          <a:latin typeface="Arial" charset="0"/>
          <a:ea typeface="ヒラギノ角ゴ ProN W6" charset="0"/>
          <a:cs typeface="ヒラギノ角ゴ ProN W6" charset="0"/>
          <a:sym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6400" b="1">
          <a:solidFill>
            <a:schemeClr val="tx1"/>
          </a:solidFill>
          <a:latin typeface="Arial" charset="0"/>
          <a:ea typeface="ヒラギノ角ゴ ProN W6" charset="0"/>
          <a:cs typeface="ヒラギノ角ゴ ProN W6" charset="0"/>
          <a:sym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6400" b="1">
          <a:solidFill>
            <a:schemeClr val="tx1"/>
          </a:solidFill>
          <a:latin typeface="Arial" charset="0"/>
          <a:ea typeface="ヒラギノ角ゴ ProN W6" charset="0"/>
          <a:cs typeface="ヒラギノ角ゴ ProN W6" charset="0"/>
          <a:sym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6400" b="1">
          <a:solidFill>
            <a:schemeClr val="tx1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6400" b="1">
          <a:solidFill>
            <a:schemeClr val="tx1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6400" b="1">
          <a:solidFill>
            <a:schemeClr val="tx1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6400" b="1">
          <a:solidFill>
            <a:schemeClr val="tx1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9pPr>
    </p:titleStyle>
    <p:bodyStyle>
      <a:lvl1pPr marL="774700" indent="-457200" algn="l" rtl="0" eaLnBrk="0" fontAlgn="base" hangingPunct="0">
        <a:spcBef>
          <a:spcPts val="1800"/>
        </a:spcBef>
        <a:spcAft>
          <a:spcPct val="0"/>
        </a:spcAft>
        <a:buClr>
          <a:srgbClr val="D11349"/>
        </a:buClr>
        <a:buSzPct val="100000"/>
        <a:buFont typeface="Wingdings" panose="05000000000000000000" pitchFamily="2" charset="2"/>
        <a:buChar char="§"/>
        <a:defRPr sz="4300">
          <a:solidFill>
            <a:srgbClr val="0C0F20"/>
          </a:solidFill>
          <a:latin typeface="+mn-lt"/>
          <a:ea typeface="+mn-ea"/>
          <a:cs typeface="+mn-cs"/>
          <a:sym typeface="Arial" panose="020B0604020202020204" pitchFamily="34" charset="0"/>
        </a:defRPr>
      </a:lvl1pPr>
      <a:lvl2pPr marL="1219200" indent="-457200" algn="l" rtl="0" eaLnBrk="0" fontAlgn="base" hangingPunct="0">
        <a:spcBef>
          <a:spcPts val="1800"/>
        </a:spcBef>
        <a:spcAft>
          <a:spcPct val="0"/>
        </a:spcAft>
        <a:buClr>
          <a:srgbClr val="D11349"/>
        </a:buClr>
        <a:buSzPct val="100000"/>
        <a:buFont typeface="Arial" panose="020B0604020202020204" pitchFamily="34" charset="0"/>
        <a:buChar char="-"/>
        <a:defRPr sz="4300">
          <a:solidFill>
            <a:srgbClr val="0C0F20"/>
          </a:solidFill>
          <a:latin typeface="+mn-lt"/>
          <a:ea typeface="+mn-ea"/>
          <a:cs typeface="+mn-cs"/>
          <a:sym typeface="Arial" panose="020B0604020202020204" pitchFamily="34" charset="0"/>
        </a:defRPr>
      </a:lvl2pPr>
      <a:lvl3pPr marL="1663700" indent="-457200" algn="l" rtl="0" eaLnBrk="0" fontAlgn="base" hangingPunct="0">
        <a:spcBef>
          <a:spcPts val="1800"/>
        </a:spcBef>
        <a:spcAft>
          <a:spcPct val="0"/>
        </a:spcAft>
        <a:buClr>
          <a:srgbClr val="D11349"/>
        </a:buClr>
        <a:buSzPct val="100000"/>
        <a:buFont typeface="Arial" panose="020B0604020202020204" pitchFamily="34" charset="0"/>
        <a:buChar char="-"/>
        <a:defRPr sz="4300">
          <a:solidFill>
            <a:srgbClr val="0C0F20"/>
          </a:solidFill>
          <a:latin typeface="+mn-lt"/>
          <a:ea typeface="+mn-ea"/>
          <a:cs typeface="+mn-cs"/>
          <a:sym typeface="Arial" panose="020B0604020202020204" pitchFamily="34" charset="0"/>
        </a:defRPr>
      </a:lvl3pPr>
      <a:lvl4pPr marL="2108200" indent="-457200" algn="l" rtl="0" eaLnBrk="0" fontAlgn="base" hangingPunct="0">
        <a:spcBef>
          <a:spcPts val="1800"/>
        </a:spcBef>
        <a:spcAft>
          <a:spcPct val="0"/>
        </a:spcAft>
        <a:buClr>
          <a:srgbClr val="D11349"/>
        </a:buClr>
        <a:buSzPct val="100000"/>
        <a:buFont typeface="Arial" panose="020B0604020202020204" pitchFamily="34" charset="0"/>
        <a:buChar char="-"/>
        <a:defRPr sz="4300">
          <a:solidFill>
            <a:srgbClr val="0C0F20"/>
          </a:solidFill>
          <a:latin typeface="+mn-lt"/>
          <a:ea typeface="+mn-ea"/>
          <a:cs typeface="+mn-cs"/>
          <a:sym typeface="Arial" panose="020B0604020202020204" pitchFamily="34" charset="0"/>
        </a:defRPr>
      </a:lvl4pPr>
      <a:lvl5pPr marL="2552700" indent="-457200" algn="l" rtl="0" eaLnBrk="0" fontAlgn="base" hangingPunct="0">
        <a:spcBef>
          <a:spcPts val="1800"/>
        </a:spcBef>
        <a:spcAft>
          <a:spcPct val="0"/>
        </a:spcAft>
        <a:buClr>
          <a:srgbClr val="D11349"/>
        </a:buClr>
        <a:buSzPct val="100000"/>
        <a:buFont typeface="Arial" panose="020B0604020202020204" pitchFamily="34" charset="0"/>
        <a:buChar char="-"/>
        <a:defRPr sz="4300">
          <a:solidFill>
            <a:srgbClr val="0C0F20"/>
          </a:solidFill>
          <a:latin typeface="+mn-lt"/>
          <a:ea typeface="+mn-ea"/>
          <a:cs typeface="+mn-cs"/>
          <a:sym typeface="Arial" panose="020B0604020202020204" pitchFamily="34" charset="0"/>
        </a:defRPr>
      </a:lvl5pPr>
      <a:lvl6pPr marL="3009900" indent="-457200" algn="l" rtl="0" fontAlgn="base">
        <a:spcBef>
          <a:spcPts val="1800"/>
        </a:spcBef>
        <a:spcAft>
          <a:spcPct val="0"/>
        </a:spcAft>
        <a:buClr>
          <a:srgbClr val="D11349"/>
        </a:buClr>
        <a:buSzPct val="100000"/>
        <a:buFont typeface="Arial" charset="0"/>
        <a:buChar char="-"/>
        <a:defRPr sz="4300">
          <a:solidFill>
            <a:srgbClr val="0C0F20"/>
          </a:solidFill>
          <a:latin typeface="+mn-lt"/>
          <a:ea typeface="+mn-ea"/>
          <a:cs typeface="+mn-cs"/>
          <a:sym typeface="Arial" charset="0"/>
        </a:defRPr>
      </a:lvl6pPr>
      <a:lvl7pPr marL="3467100" indent="-457200" algn="l" rtl="0" fontAlgn="base">
        <a:spcBef>
          <a:spcPts val="1800"/>
        </a:spcBef>
        <a:spcAft>
          <a:spcPct val="0"/>
        </a:spcAft>
        <a:buClr>
          <a:srgbClr val="D11349"/>
        </a:buClr>
        <a:buSzPct val="100000"/>
        <a:buFont typeface="Arial" charset="0"/>
        <a:buChar char="-"/>
        <a:defRPr sz="4300">
          <a:solidFill>
            <a:srgbClr val="0C0F20"/>
          </a:solidFill>
          <a:latin typeface="+mn-lt"/>
          <a:ea typeface="+mn-ea"/>
          <a:cs typeface="+mn-cs"/>
          <a:sym typeface="Arial" charset="0"/>
        </a:defRPr>
      </a:lvl7pPr>
      <a:lvl8pPr marL="3924300" indent="-457200" algn="l" rtl="0" fontAlgn="base">
        <a:spcBef>
          <a:spcPts val="1800"/>
        </a:spcBef>
        <a:spcAft>
          <a:spcPct val="0"/>
        </a:spcAft>
        <a:buClr>
          <a:srgbClr val="D11349"/>
        </a:buClr>
        <a:buSzPct val="100000"/>
        <a:buFont typeface="Arial" charset="0"/>
        <a:buChar char="-"/>
        <a:defRPr sz="4300">
          <a:solidFill>
            <a:srgbClr val="0C0F20"/>
          </a:solidFill>
          <a:latin typeface="+mn-lt"/>
          <a:ea typeface="+mn-ea"/>
          <a:cs typeface="+mn-cs"/>
          <a:sym typeface="Arial" charset="0"/>
        </a:defRPr>
      </a:lvl8pPr>
      <a:lvl9pPr marL="4381500" indent="-457200" algn="l" rtl="0" fontAlgn="base">
        <a:spcBef>
          <a:spcPts val="1800"/>
        </a:spcBef>
        <a:spcAft>
          <a:spcPct val="0"/>
        </a:spcAft>
        <a:buClr>
          <a:srgbClr val="D11349"/>
        </a:buClr>
        <a:buSzPct val="100000"/>
        <a:buFont typeface="Arial" charset="0"/>
        <a:buChar char="-"/>
        <a:defRPr sz="4300">
          <a:solidFill>
            <a:srgbClr val="0C0F20"/>
          </a:solidFill>
          <a:latin typeface="+mn-lt"/>
          <a:ea typeface="+mn-ea"/>
          <a:cs typeface="+mn-cs"/>
          <a:sym typeface="Arial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park-project.org/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ym typeface="Arial" charset="0"/>
              </a:rPr>
              <a:t>Machine Learning on Spark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140700" y="8915400"/>
            <a:ext cx="15328900" cy="4343400"/>
          </a:xfrm>
        </p:spPr>
        <p:txBody>
          <a:bodyPr/>
          <a:lstStyle/>
          <a:p>
            <a:pPr marL="0" indent="0" eaLnBrk="1" hangingPunct="1">
              <a:defRPr/>
            </a:pPr>
            <a:r>
              <a:rPr lang="en-US" dirty="0" err="1" smtClean="0">
                <a:sym typeface="Arial" charset="0"/>
              </a:rPr>
              <a:t>Shivaram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Venkataraman</a:t>
            </a:r>
            <a:endParaRPr lang="en-US" dirty="0" smtClean="0">
              <a:sym typeface="Arial" charset="0"/>
            </a:endParaRPr>
          </a:p>
          <a:p>
            <a:pPr marL="0" indent="0" eaLnBrk="1" hangingPunct="1">
              <a:defRPr/>
            </a:pPr>
            <a:r>
              <a:rPr lang="en-US" dirty="0" smtClean="0">
                <a:sym typeface="Arial" charset="0"/>
              </a:rPr>
              <a:t>UC Berkeley</a:t>
            </a:r>
          </a:p>
        </p:txBody>
      </p:sp>
      <p:pic>
        <p:nvPicPr>
          <p:cNvPr id="4" name="Picture 2" descr="https://amplab.cs.berkeley.edu/wp-content/themes/amp/images/amplab_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2612" y="11125200"/>
            <a:ext cx="6005075" cy="139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8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>
                <a:solidFill>
                  <a:schemeClr val="tx1"/>
                </a:solidFill>
                <a:ea typeface="ＭＳ Ｐゴシック" charset="0"/>
                <a:cs typeface="Gill Sans" charset="0"/>
              </a:rPr>
              <a:t>Clustering</a:t>
            </a:r>
          </a:p>
        </p:txBody>
      </p:sp>
      <p:sp>
        <p:nvSpPr>
          <p:cNvPr id="26670" name="Rectangle 46"/>
          <p:cNvSpPr>
            <a:spLocks/>
          </p:cNvSpPr>
          <p:nvPr/>
        </p:nvSpPr>
        <p:spPr bwMode="auto">
          <a:xfrm>
            <a:off x="1437108" y="5871281"/>
            <a:ext cx="8808475" cy="1720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ctr"/>
            <a:r>
              <a:rPr lang="en-US" sz="4800" dirty="0">
                <a:solidFill>
                  <a:srgbClr val="FF0000"/>
                </a:solidFill>
                <a:ea typeface="ＭＳ Ｐゴシック" charset="0"/>
                <a:cs typeface="Gill Sans" charset="0"/>
              </a:rPr>
              <a:t>Grouping </a:t>
            </a:r>
            <a:r>
              <a:rPr lang="en-US" sz="4800" dirty="0">
                <a:solidFill>
                  <a:schemeClr val="tx1"/>
                </a:solidFill>
                <a:ea typeface="ＭＳ Ｐゴシック" charset="0"/>
                <a:cs typeface="Gill Sans" charset="0"/>
              </a:rPr>
              <a:t>data according to </a:t>
            </a:r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similarity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2" name="Line 1"/>
          <p:cNvSpPr>
            <a:spLocks noChangeShapeType="1"/>
          </p:cNvSpPr>
          <p:nvPr/>
        </p:nvSpPr>
        <p:spPr bwMode="auto">
          <a:xfrm flipH="1">
            <a:off x="12579846" y="4149776"/>
            <a:ext cx="0" cy="7025431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3" name="Line 2"/>
          <p:cNvSpPr>
            <a:spLocks noChangeShapeType="1"/>
          </p:cNvSpPr>
          <p:nvPr/>
        </p:nvSpPr>
        <p:spPr bwMode="auto">
          <a:xfrm flipH="1">
            <a:off x="12575381" y="11157348"/>
            <a:ext cx="9251156" cy="446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4" name="Rectangle 50"/>
          <p:cNvSpPr>
            <a:spLocks/>
          </p:cNvSpPr>
          <p:nvPr/>
        </p:nvSpPr>
        <p:spPr bwMode="auto">
          <a:xfrm>
            <a:off x="17907000" y="11157348"/>
            <a:ext cx="8170790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5063" dirty="0">
                <a:solidFill>
                  <a:srgbClr val="0044FE"/>
                </a:solidFill>
                <a:ea typeface="ＭＳ Ｐゴシック" charset="0"/>
                <a:cs typeface="Gill Sans" charset="0"/>
              </a:rPr>
              <a:t>Distance East</a:t>
            </a:r>
          </a:p>
        </p:txBody>
      </p:sp>
      <p:sp>
        <p:nvSpPr>
          <p:cNvPr id="55" name="Rectangle 51"/>
          <p:cNvSpPr>
            <a:spLocks/>
          </p:cNvSpPr>
          <p:nvPr/>
        </p:nvSpPr>
        <p:spPr bwMode="auto">
          <a:xfrm rot="-5400000">
            <a:off x="9623225" y="4954192"/>
            <a:ext cx="4899423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5063" dirty="0">
                <a:solidFill>
                  <a:srgbClr val="0044FE"/>
                </a:solidFill>
                <a:ea typeface="ＭＳ Ｐゴシック" charset="0"/>
                <a:cs typeface="Gill Sans" charset="0"/>
              </a:rPr>
              <a:t>Distance North</a:t>
            </a:r>
          </a:p>
        </p:txBody>
      </p:sp>
      <p:sp>
        <p:nvSpPr>
          <p:cNvPr id="56" name="Rectangle 52"/>
          <p:cNvSpPr>
            <a:spLocks/>
          </p:cNvSpPr>
          <p:nvPr/>
        </p:nvSpPr>
        <p:spPr bwMode="auto">
          <a:xfrm>
            <a:off x="13646944" y="2942035"/>
            <a:ext cx="12108656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5063" dirty="0">
                <a:solidFill>
                  <a:srgbClr val="0044FE"/>
                </a:solidFill>
                <a:ea typeface="ＭＳ Ｐゴシック" charset="0"/>
                <a:cs typeface="Gill Sans" charset="0"/>
              </a:rPr>
              <a:t>E.g. archaeological dig</a:t>
            </a:r>
          </a:p>
        </p:txBody>
      </p:sp>
      <p:sp>
        <p:nvSpPr>
          <p:cNvPr id="61" name="Oval 13"/>
          <p:cNvSpPr>
            <a:spLocks/>
          </p:cNvSpPr>
          <p:nvPr/>
        </p:nvSpPr>
        <p:spPr bwMode="auto">
          <a:xfrm>
            <a:off x="15921632" y="65722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2" name="Oval 14"/>
          <p:cNvSpPr>
            <a:spLocks/>
          </p:cNvSpPr>
          <p:nvPr/>
        </p:nvSpPr>
        <p:spPr bwMode="auto">
          <a:xfrm>
            <a:off x="16475273" y="709017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3" name="Oval 15"/>
          <p:cNvSpPr>
            <a:spLocks/>
          </p:cNvSpPr>
          <p:nvPr/>
        </p:nvSpPr>
        <p:spPr bwMode="auto">
          <a:xfrm>
            <a:off x="15421570" y="698301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4" name="Oval 16"/>
          <p:cNvSpPr>
            <a:spLocks/>
          </p:cNvSpPr>
          <p:nvPr/>
        </p:nvSpPr>
        <p:spPr bwMode="auto">
          <a:xfrm>
            <a:off x="15564445" y="7215187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5" name="Oval 17"/>
          <p:cNvSpPr>
            <a:spLocks/>
          </p:cNvSpPr>
          <p:nvPr/>
        </p:nvSpPr>
        <p:spPr bwMode="auto">
          <a:xfrm rot="-225770">
            <a:off x="16082367" y="707231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6" name="Oval 18"/>
          <p:cNvSpPr>
            <a:spLocks/>
          </p:cNvSpPr>
          <p:nvPr/>
        </p:nvSpPr>
        <p:spPr bwMode="auto">
          <a:xfrm>
            <a:off x="16278820" y="65722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7" name="Oval 19"/>
          <p:cNvSpPr>
            <a:spLocks/>
          </p:cNvSpPr>
          <p:nvPr/>
        </p:nvSpPr>
        <p:spPr bwMode="auto">
          <a:xfrm>
            <a:off x="15939492" y="757237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8" name="Oval 20"/>
          <p:cNvSpPr>
            <a:spLocks/>
          </p:cNvSpPr>
          <p:nvPr/>
        </p:nvSpPr>
        <p:spPr bwMode="auto">
          <a:xfrm>
            <a:off x="16439554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9" name="Oval 21"/>
          <p:cNvSpPr>
            <a:spLocks/>
          </p:cNvSpPr>
          <p:nvPr/>
        </p:nvSpPr>
        <p:spPr bwMode="auto">
          <a:xfrm>
            <a:off x="16743163" y="737592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0" name="Oval 22"/>
          <p:cNvSpPr>
            <a:spLocks/>
          </p:cNvSpPr>
          <p:nvPr/>
        </p:nvSpPr>
        <p:spPr bwMode="auto">
          <a:xfrm>
            <a:off x="16725304" y="67508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1" name="Oval 23"/>
          <p:cNvSpPr>
            <a:spLocks/>
          </p:cNvSpPr>
          <p:nvPr/>
        </p:nvSpPr>
        <p:spPr bwMode="auto">
          <a:xfrm>
            <a:off x="15528726" y="785812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2" name="Oval 24"/>
          <p:cNvSpPr>
            <a:spLocks/>
          </p:cNvSpPr>
          <p:nvPr/>
        </p:nvSpPr>
        <p:spPr bwMode="auto">
          <a:xfrm>
            <a:off x="16019859" y="815292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3" name="Oval 25"/>
          <p:cNvSpPr>
            <a:spLocks/>
          </p:cNvSpPr>
          <p:nvPr/>
        </p:nvSpPr>
        <p:spPr bwMode="auto">
          <a:xfrm>
            <a:off x="17100351" y="73223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4" name="Oval 26"/>
          <p:cNvSpPr>
            <a:spLocks/>
          </p:cNvSpPr>
          <p:nvPr/>
        </p:nvSpPr>
        <p:spPr bwMode="auto">
          <a:xfrm>
            <a:off x="16796742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5" name="Oval 27"/>
          <p:cNvSpPr>
            <a:spLocks/>
          </p:cNvSpPr>
          <p:nvPr/>
        </p:nvSpPr>
        <p:spPr bwMode="auto">
          <a:xfrm>
            <a:off x="17386101" y="6893719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8" name="Oval 3"/>
          <p:cNvSpPr>
            <a:spLocks/>
          </p:cNvSpPr>
          <p:nvPr/>
        </p:nvSpPr>
        <p:spPr bwMode="auto">
          <a:xfrm>
            <a:off x="13093897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9" name="Oval 4"/>
          <p:cNvSpPr>
            <a:spLocks/>
          </p:cNvSpPr>
          <p:nvPr/>
        </p:nvSpPr>
        <p:spPr bwMode="auto">
          <a:xfrm>
            <a:off x="13433226" y="94374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0" name="Oval 5"/>
          <p:cNvSpPr>
            <a:spLocks/>
          </p:cNvSpPr>
          <p:nvPr/>
        </p:nvSpPr>
        <p:spPr bwMode="auto">
          <a:xfrm>
            <a:off x="13290351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1" name="Oval 6"/>
          <p:cNvSpPr>
            <a:spLocks/>
          </p:cNvSpPr>
          <p:nvPr/>
        </p:nvSpPr>
        <p:spPr bwMode="auto">
          <a:xfrm>
            <a:off x="13808272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2" name="Oval 7"/>
          <p:cNvSpPr>
            <a:spLocks/>
          </p:cNvSpPr>
          <p:nvPr/>
        </p:nvSpPr>
        <p:spPr bwMode="auto">
          <a:xfrm>
            <a:off x="13808272" y="100089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3" name="Oval 8"/>
          <p:cNvSpPr>
            <a:spLocks/>
          </p:cNvSpPr>
          <p:nvPr/>
        </p:nvSpPr>
        <p:spPr bwMode="auto">
          <a:xfrm>
            <a:off x="14344054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4" name="Oval 9"/>
          <p:cNvSpPr>
            <a:spLocks/>
          </p:cNvSpPr>
          <p:nvPr/>
        </p:nvSpPr>
        <p:spPr bwMode="auto">
          <a:xfrm>
            <a:off x="13433226" y="10544770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5" name="Oval 10"/>
          <p:cNvSpPr>
            <a:spLocks/>
          </p:cNvSpPr>
          <p:nvPr/>
        </p:nvSpPr>
        <p:spPr bwMode="auto">
          <a:xfrm>
            <a:off x="14344054" y="10384036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6" name="Oval 11"/>
          <p:cNvSpPr>
            <a:spLocks/>
          </p:cNvSpPr>
          <p:nvPr/>
        </p:nvSpPr>
        <p:spPr bwMode="auto">
          <a:xfrm>
            <a:off x="13951147" y="900886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7" name="Oval 12"/>
          <p:cNvSpPr>
            <a:spLocks/>
          </p:cNvSpPr>
          <p:nvPr/>
        </p:nvSpPr>
        <p:spPr bwMode="auto">
          <a:xfrm>
            <a:off x="14486929" y="920531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6" name="Oval 28"/>
          <p:cNvSpPr>
            <a:spLocks/>
          </p:cNvSpPr>
          <p:nvPr/>
        </p:nvSpPr>
        <p:spPr bwMode="auto">
          <a:xfrm>
            <a:off x="19398554" y="7625953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7" name="Oval 29"/>
          <p:cNvSpPr>
            <a:spLocks/>
          </p:cNvSpPr>
          <p:nvPr/>
        </p:nvSpPr>
        <p:spPr bwMode="auto">
          <a:xfrm>
            <a:off x="19380695" y="794742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8" name="Oval 30"/>
          <p:cNvSpPr>
            <a:spLocks/>
          </p:cNvSpPr>
          <p:nvPr/>
        </p:nvSpPr>
        <p:spPr bwMode="auto">
          <a:xfrm>
            <a:off x="18987789" y="8001000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9" name="Oval 31"/>
          <p:cNvSpPr>
            <a:spLocks/>
          </p:cNvSpPr>
          <p:nvPr/>
        </p:nvSpPr>
        <p:spPr bwMode="auto">
          <a:xfrm>
            <a:off x="19934336" y="792956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0" name="Oval 32"/>
          <p:cNvSpPr>
            <a:spLocks/>
          </p:cNvSpPr>
          <p:nvPr/>
        </p:nvSpPr>
        <p:spPr bwMode="auto">
          <a:xfrm>
            <a:off x="19630726" y="8286750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1" name="Oval 33"/>
          <p:cNvSpPr>
            <a:spLocks/>
          </p:cNvSpPr>
          <p:nvPr/>
        </p:nvSpPr>
        <p:spPr bwMode="auto">
          <a:xfrm>
            <a:off x="19112804" y="8393906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2" name="Oval 34"/>
          <p:cNvSpPr>
            <a:spLocks/>
          </p:cNvSpPr>
          <p:nvPr/>
        </p:nvSpPr>
        <p:spPr bwMode="auto">
          <a:xfrm>
            <a:off x="19987914" y="86082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3" name="Oval 35"/>
          <p:cNvSpPr>
            <a:spLocks/>
          </p:cNvSpPr>
          <p:nvPr/>
        </p:nvSpPr>
        <p:spPr bwMode="auto">
          <a:xfrm>
            <a:off x="19398554" y="878681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4" name="Oval 36"/>
          <p:cNvSpPr>
            <a:spLocks/>
          </p:cNvSpPr>
          <p:nvPr/>
        </p:nvSpPr>
        <p:spPr bwMode="auto">
          <a:xfrm>
            <a:off x="19023507" y="8840390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5" name="Oval 37"/>
          <p:cNvSpPr>
            <a:spLocks/>
          </p:cNvSpPr>
          <p:nvPr/>
        </p:nvSpPr>
        <p:spPr bwMode="auto">
          <a:xfrm>
            <a:off x="19202101" y="9233297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6" name="Oval 38"/>
          <p:cNvSpPr>
            <a:spLocks/>
          </p:cNvSpPr>
          <p:nvPr/>
        </p:nvSpPr>
        <p:spPr bwMode="auto">
          <a:xfrm>
            <a:off x="19809320" y="8965406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7" name="Oval 39"/>
          <p:cNvSpPr>
            <a:spLocks/>
          </p:cNvSpPr>
          <p:nvPr/>
        </p:nvSpPr>
        <p:spPr bwMode="auto">
          <a:xfrm>
            <a:off x="20380820" y="887610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8" name="Oval 40"/>
          <p:cNvSpPr>
            <a:spLocks/>
          </p:cNvSpPr>
          <p:nvPr/>
        </p:nvSpPr>
        <p:spPr bwMode="auto">
          <a:xfrm>
            <a:off x="19487851" y="9304734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9" name="Oval 41"/>
          <p:cNvSpPr>
            <a:spLocks/>
          </p:cNvSpPr>
          <p:nvPr/>
        </p:nvSpPr>
        <p:spPr bwMode="auto">
          <a:xfrm>
            <a:off x="20327242" y="9340453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0" name="Oval 42"/>
          <p:cNvSpPr>
            <a:spLocks/>
          </p:cNvSpPr>
          <p:nvPr/>
        </p:nvSpPr>
        <p:spPr bwMode="auto">
          <a:xfrm>
            <a:off x="20487976" y="80367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1" name="Oval 43"/>
          <p:cNvSpPr>
            <a:spLocks/>
          </p:cNvSpPr>
          <p:nvPr/>
        </p:nvSpPr>
        <p:spPr bwMode="auto">
          <a:xfrm>
            <a:off x="19845039" y="994767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0" name="Freeform 47"/>
          <p:cNvSpPr>
            <a:spLocks/>
          </p:cNvSpPr>
          <p:nvPr/>
        </p:nvSpPr>
        <p:spPr bwMode="auto">
          <a:xfrm>
            <a:off x="14977319" y="6094512"/>
            <a:ext cx="2603004" cy="2556124"/>
          </a:xfrm>
          <a:custGeom>
            <a:avLst/>
            <a:gdLst>
              <a:gd name="T0" fmla="*/ 10703 w 21600"/>
              <a:gd name="T1" fmla="*/ 0 h 21600"/>
              <a:gd name="T2" fmla="*/ 1168 w 21600"/>
              <a:gd name="T3" fmla="*/ 4161 h 21600"/>
              <a:gd name="T4" fmla="*/ 0 w 21600"/>
              <a:gd name="T5" fmla="*/ 11295 h 21600"/>
              <a:gd name="T6" fmla="*/ 2919 w 21600"/>
              <a:gd name="T7" fmla="*/ 18826 h 21600"/>
              <a:gd name="T8" fmla="*/ 13816 w 21600"/>
              <a:gd name="T9" fmla="*/ 21600 h 21600"/>
              <a:gd name="T10" fmla="*/ 21405 w 21600"/>
              <a:gd name="T11" fmla="*/ 14664 h 21600"/>
              <a:gd name="T12" fmla="*/ 21600 w 21600"/>
              <a:gd name="T13" fmla="*/ 3369 h 21600"/>
              <a:gd name="T14" fmla="*/ 10703 w 21600"/>
              <a:gd name="T15" fmla="*/ 0 h 21600"/>
              <a:gd name="T16" fmla="*/ 10703 w 21600"/>
              <a:gd name="T17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600" h="21600">
                <a:moveTo>
                  <a:pt x="10703" y="0"/>
                </a:moveTo>
                <a:lnTo>
                  <a:pt x="1168" y="4161"/>
                </a:lnTo>
                <a:lnTo>
                  <a:pt x="0" y="11295"/>
                </a:lnTo>
                <a:lnTo>
                  <a:pt x="2919" y="18826"/>
                </a:lnTo>
                <a:lnTo>
                  <a:pt x="13816" y="21600"/>
                </a:lnTo>
                <a:lnTo>
                  <a:pt x="21405" y="14664"/>
                </a:lnTo>
                <a:lnTo>
                  <a:pt x="21600" y="3369"/>
                </a:lnTo>
                <a:lnTo>
                  <a:pt x="10703" y="0"/>
                </a:lnTo>
                <a:close/>
                <a:moveTo>
                  <a:pt x="10703" y="0"/>
                </a:move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7" name="Freeform 49"/>
          <p:cNvSpPr>
            <a:spLocks/>
          </p:cNvSpPr>
          <p:nvPr/>
        </p:nvSpPr>
        <p:spPr bwMode="auto">
          <a:xfrm>
            <a:off x="12723018" y="8915400"/>
            <a:ext cx="2437805" cy="2134195"/>
          </a:xfrm>
          <a:custGeom>
            <a:avLst/>
            <a:gdLst>
              <a:gd name="T0" fmla="*/ 15369 w 21600"/>
              <a:gd name="T1" fmla="*/ 0 h 21600"/>
              <a:gd name="T2" fmla="*/ 21600 w 21600"/>
              <a:gd name="T3" fmla="*/ 7833 h 21600"/>
              <a:gd name="T4" fmla="*/ 17446 w 21600"/>
              <a:gd name="T5" fmla="*/ 18752 h 21600"/>
              <a:gd name="T6" fmla="*/ 11631 w 21600"/>
              <a:gd name="T7" fmla="*/ 21600 h 21600"/>
              <a:gd name="T8" fmla="*/ 831 w 21600"/>
              <a:gd name="T9" fmla="*/ 18277 h 21600"/>
              <a:gd name="T10" fmla="*/ 0 w 21600"/>
              <a:gd name="T11" fmla="*/ 4985 h 21600"/>
              <a:gd name="T12" fmla="*/ 6231 w 21600"/>
              <a:gd name="T13" fmla="*/ 1187 h 21600"/>
              <a:gd name="T14" fmla="*/ 15369 w 21600"/>
              <a:gd name="T15" fmla="*/ 0 h 21600"/>
              <a:gd name="T16" fmla="*/ 15369 w 21600"/>
              <a:gd name="T17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600" h="21600">
                <a:moveTo>
                  <a:pt x="15369" y="0"/>
                </a:moveTo>
                <a:lnTo>
                  <a:pt x="21600" y="7833"/>
                </a:lnTo>
                <a:lnTo>
                  <a:pt x="17446" y="18752"/>
                </a:lnTo>
                <a:lnTo>
                  <a:pt x="11631" y="21600"/>
                </a:lnTo>
                <a:lnTo>
                  <a:pt x="831" y="18277"/>
                </a:lnTo>
                <a:lnTo>
                  <a:pt x="0" y="4985"/>
                </a:lnTo>
                <a:lnTo>
                  <a:pt x="6231" y="1187"/>
                </a:lnTo>
                <a:lnTo>
                  <a:pt x="15369" y="0"/>
                </a:lnTo>
                <a:close/>
                <a:moveTo>
                  <a:pt x="15369" y="0"/>
                </a:move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8" name="Freeform 48"/>
          <p:cNvSpPr>
            <a:spLocks/>
          </p:cNvSpPr>
          <p:nvPr/>
        </p:nvSpPr>
        <p:spPr bwMode="auto">
          <a:xfrm>
            <a:off x="18754500" y="7352884"/>
            <a:ext cx="2109639" cy="3000375"/>
          </a:xfrm>
          <a:custGeom>
            <a:avLst/>
            <a:gdLst>
              <a:gd name="T0" fmla="*/ 0 w 21600"/>
              <a:gd name="T1" fmla="*/ 8269 h 21600"/>
              <a:gd name="T2" fmla="*/ 2400 w 21600"/>
              <a:gd name="T3" fmla="*/ 17044 h 21600"/>
              <a:gd name="T4" fmla="*/ 11280 w 21600"/>
              <a:gd name="T5" fmla="*/ 21600 h 21600"/>
              <a:gd name="T6" fmla="*/ 20880 w 21600"/>
              <a:gd name="T7" fmla="*/ 14175 h 21600"/>
              <a:gd name="T8" fmla="*/ 21600 w 21600"/>
              <a:gd name="T9" fmla="*/ 3375 h 21600"/>
              <a:gd name="T10" fmla="*/ 11280 w 21600"/>
              <a:gd name="T11" fmla="*/ 0 h 21600"/>
              <a:gd name="T12" fmla="*/ 4320 w 21600"/>
              <a:gd name="T13" fmla="*/ 1012 h 21600"/>
              <a:gd name="T14" fmla="*/ 0 w 21600"/>
              <a:gd name="T15" fmla="*/ 8269 h 21600"/>
              <a:gd name="T16" fmla="*/ 0 w 21600"/>
              <a:gd name="T17" fmla="*/ 826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600" h="21600">
                <a:moveTo>
                  <a:pt x="0" y="8269"/>
                </a:moveTo>
                <a:lnTo>
                  <a:pt x="2400" y="17044"/>
                </a:lnTo>
                <a:lnTo>
                  <a:pt x="11280" y="21600"/>
                </a:lnTo>
                <a:lnTo>
                  <a:pt x="20880" y="14175"/>
                </a:lnTo>
                <a:lnTo>
                  <a:pt x="21600" y="3375"/>
                </a:lnTo>
                <a:lnTo>
                  <a:pt x="11280" y="0"/>
                </a:lnTo>
                <a:lnTo>
                  <a:pt x="4320" y="1012"/>
                </a:lnTo>
                <a:lnTo>
                  <a:pt x="0" y="8269"/>
                </a:lnTo>
                <a:close/>
                <a:moveTo>
                  <a:pt x="0" y="8269"/>
                </a:move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</p:spTree>
    <p:extLst>
      <p:ext uri="{BB962C8B-B14F-4D97-AF65-F5344CB8AC3E}">
        <p14:creationId xmlns:p14="http://schemas.microsoft.com/office/powerpoint/2010/main" val="37785785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7" grpId="0" animBg="1"/>
      <p:bldP spid="5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8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K-Means Algorithm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26670" name="Rectangle 46"/>
          <p:cNvSpPr>
            <a:spLocks/>
          </p:cNvSpPr>
          <p:nvPr/>
        </p:nvSpPr>
        <p:spPr bwMode="auto">
          <a:xfrm>
            <a:off x="1437108" y="2957114"/>
            <a:ext cx="8808475" cy="8218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Benefits</a:t>
            </a:r>
          </a:p>
          <a:p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marL="685800" indent="-685800">
              <a:buFont typeface="Arial" pitchFamily="34" charset="0"/>
              <a:buChar char="•"/>
            </a:pPr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Popular</a:t>
            </a:r>
          </a:p>
          <a:p>
            <a:pPr marL="685800" indent="-685800">
              <a:buFont typeface="Arial" pitchFamily="34" charset="0"/>
              <a:buChar char="•"/>
            </a:pPr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Fast</a:t>
            </a:r>
          </a:p>
          <a:p>
            <a:pPr marL="685800" indent="-685800">
              <a:buFont typeface="Arial" pitchFamily="34" charset="0"/>
              <a:buChar char="•"/>
            </a:pPr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Conceptually straightforward</a:t>
            </a:r>
          </a:p>
          <a:p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2" name="Line 1"/>
          <p:cNvSpPr>
            <a:spLocks noChangeShapeType="1"/>
          </p:cNvSpPr>
          <p:nvPr/>
        </p:nvSpPr>
        <p:spPr bwMode="auto">
          <a:xfrm flipH="1">
            <a:off x="12579846" y="4149776"/>
            <a:ext cx="0" cy="7025431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3" name="Line 2"/>
          <p:cNvSpPr>
            <a:spLocks noChangeShapeType="1"/>
          </p:cNvSpPr>
          <p:nvPr/>
        </p:nvSpPr>
        <p:spPr bwMode="auto">
          <a:xfrm flipH="1">
            <a:off x="12575381" y="11157348"/>
            <a:ext cx="9251156" cy="446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4" name="Rectangle 50"/>
          <p:cNvSpPr>
            <a:spLocks/>
          </p:cNvSpPr>
          <p:nvPr/>
        </p:nvSpPr>
        <p:spPr bwMode="auto">
          <a:xfrm>
            <a:off x="17907000" y="11157348"/>
            <a:ext cx="8170790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5063" dirty="0">
                <a:solidFill>
                  <a:srgbClr val="0044FE"/>
                </a:solidFill>
                <a:ea typeface="ＭＳ Ｐゴシック" charset="0"/>
                <a:cs typeface="Gill Sans" charset="0"/>
              </a:rPr>
              <a:t>Distance East</a:t>
            </a:r>
          </a:p>
        </p:txBody>
      </p:sp>
      <p:sp>
        <p:nvSpPr>
          <p:cNvPr id="55" name="Rectangle 51"/>
          <p:cNvSpPr>
            <a:spLocks/>
          </p:cNvSpPr>
          <p:nvPr/>
        </p:nvSpPr>
        <p:spPr bwMode="auto">
          <a:xfrm rot="-5400000">
            <a:off x="9630765" y="4961731"/>
            <a:ext cx="4884344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5063" dirty="0">
                <a:solidFill>
                  <a:srgbClr val="0044FE"/>
                </a:solidFill>
                <a:ea typeface="ＭＳ Ｐゴシック" charset="0"/>
                <a:cs typeface="Gill Sans" charset="0"/>
              </a:rPr>
              <a:t>Distance North</a:t>
            </a:r>
          </a:p>
        </p:txBody>
      </p:sp>
      <p:sp>
        <p:nvSpPr>
          <p:cNvPr id="56" name="Rectangle 52"/>
          <p:cNvSpPr>
            <a:spLocks/>
          </p:cNvSpPr>
          <p:nvPr/>
        </p:nvSpPr>
        <p:spPr bwMode="auto">
          <a:xfrm>
            <a:off x="13646944" y="2942035"/>
            <a:ext cx="12108656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5063" dirty="0">
                <a:solidFill>
                  <a:srgbClr val="0044FE"/>
                </a:solidFill>
                <a:ea typeface="ＭＳ Ｐゴシック" charset="0"/>
                <a:cs typeface="Gill Sans" charset="0"/>
              </a:rPr>
              <a:t>E.g. archaeological dig</a:t>
            </a:r>
          </a:p>
        </p:txBody>
      </p:sp>
      <p:sp>
        <p:nvSpPr>
          <p:cNvPr id="61" name="Oval 13"/>
          <p:cNvSpPr>
            <a:spLocks/>
          </p:cNvSpPr>
          <p:nvPr/>
        </p:nvSpPr>
        <p:spPr bwMode="auto">
          <a:xfrm>
            <a:off x="15921632" y="65722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2" name="Oval 14"/>
          <p:cNvSpPr>
            <a:spLocks/>
          </p:cNvSpPr>
          <p:nvPr/>
        </p:nvSpPr>
        <p:spPr bwMode="auto">
          <a:xfrm>
            <a:off x="16475273" y="709017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3" name="Oval 15"/>
          <p:cNvSpPr>
            <a:spLocks/>
          </p:cNvSpPr>
          <p:nvPr/>
        </p:nvSpPr>
        <p:spPr bwMode="auto">
          <a:xfrm>
            <a:off x="15421570" y="698301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4" name="Oval 16"/>
          <p:cNvSpPr>
            <a:spLocks/>
          </p:cNvSpPr>
          <p:nvPr/>
        </p:nvSpPr>
        <p:spPr bwMode="auto">
          <a:xfrm>
            <a:off x="15564445" y="7215187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5" name="Oval 17"/>
          <p:cNvSpPr>
            <a:spLocks/>
          </p:cNvSpPr>
          <p:nvPr/>
        </p:nvSpPr>
        <p:spPr bwMode="auto">
          <a:xfrm rot="-225770">
            <a:off x="16082367" y="707231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6" name="Oval 18"/>
          <p:cNvSpPr>
            <a:spLocks/>
          </p:cNvSpPr>
          <p:nvPr/>
        </p:nvSpPr>
        <p:spPr bwMode="auto">
          <a:xfrm>
            <a:off x="16278820" y="65722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7" name="Oval 19"/>
          <p:cNvSpPr>
            <a:spLocks/>
          </p:cNvSpPr>
          <p:nvPr/>
        </p:nvSpPr>
        <p:spPr bwMode="auto">
          <a:xfrm>
            <a:off x="15939492" y="757237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8" name="Oval 20"/>
          <p:cNvSpPr>
            <a:spLocks/>
          </p:cNvSpPr>
          <p:nvPr/>
        </p:nvSpPr>
        <p:spPr bwMode="auto">
          <a:xfrm>
            <a:off x="16439554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9" name="Oval 21"/>
          <p:cNvSpPr>
            <a:spLocks/>
          </p:cNvSpPr>
          <p:nvPr/>
        </p:nvSpPr>
        <p:spPr bwMode="auto">
          <a:xfrm>
            <a:off x="16743163" y="737592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0" name="Oval 22"/>
          <p:cNvSpPr>
            <a:spLocks/>
          </p:cNvSpPr>
          <p:nvPr/>
        </p:nvSpPr>
        <p:spPr bwMode="auto">
          <a:xfrm>
            <a:off x="16725304" y="67508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1" name="Oval 23"/>
          <p:cNvSpPr>
            <a:spLocks/>
          </p:cNvSpPr>
          <p:nvPr/>
        </p:nvSpPr>
        <p:spPr bwMode="auto">
          <a:xfrm>
            <a:off x="15528726" y="785812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2" name="Oval 24"/>
          <p:cNvSpPr>
            <a:spLocks/>
          </p:cNvSpPr>
          <p:nvPr/>
        </p:nvSpPr>
        <p:spPr bwMode="auto">
          <a:xfrm>
            <a:off x="16019859" y="815292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3" name="Oval 25"/>
          <p:cNvSpPr>
            <a:spLocks/>
          </p:cNvSpPr>
          <p:nvPr/>
        </p:nvSpPr>
        <p:spPr bwMode="auto">
          <a:xfrm>
            <a:off x="17100351" y="73223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4" name="Oval 26"/>
          <p:cNvSpPr>
            <a:spLocks/>
          </p:cNvSpPr>
          <p:nvPr/>
        </p:nvSpPr>
        <p:spPr bwMode="auto">
          <a:xfrm>
            <a:off x="16796742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5" name="Oval 27"/>
          <p:cNvSpPr>
            <a:spLocks/>
          </p:cNvSpPr>
          <p:nvPr/>
        </p:nvSpPr>
        <p:spPr bwMode="auto">
          <a:xfrm>
            <a:off x="17386101" y="6893719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8" name="Oval 3"/>
          <p:cNvSpPr>
            <a:spLocks/>
          </p:cNvSpPr>
          <p:nvPr/>
        </p:nvSpPr>
        <p:spPr bwMode="auto">
          <a:xfrm>
            <a:off x="13093897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9" name="Oval 4"/>
          <p:cNvSpPr>
            <a:spLocks/>
          </p:cNvSpPr>
          <p:nvPr/>
        </p:nvSpPr>
        <p:spPr bwMode="auto">
          <a:xfrm>
            <a:off x="13433226" y="94374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0" name="Oval 5"/>
          <p:cNvSpPr>
            <a:spLocks/>
          </p:cNvSpPr>
          <p:nvPr/>
        </p:nvSpPr>
        <p:spPr bwMode="auto">
          <a:xfrm>
            <a:off x="13290351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1" name="Oval 6"/>
          <p:cNvSpPr>
            <a:spLocks/>
          </p:cNvSpPr>
          <p:nvPr/>
        </p:nvSpPr>
        <p:spPr bwMode="auto">
          <a:xfrm>
            <a:off x="13808272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2" name="Oval 7"/>
          <p:cNvSpPr>
            <a:spLocks/>
          </p:cNvSpPr>
          <p:nvPr/>
        </p:nvSpPr>
        <p:spPr bwMode="auto">
          <a:xfrm>
            <a:off x="13808272" y="100089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3" name="Oval 8"/>
          <p:cNvSpPr>
            <a:spLocks/>
          </p:cNvSpPr>
          <p:nvPr/>
        </p:nvSpPr>
        <p:spPr bwMode="auto">
          <a:xfrm>
            <a:off x="14344054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4" name="Oval 9"/>
          <p:cNvSpPr>
            <a:spLocks/>
          </p:cNvSpPr>
          <p:nvPr/>
        </p:nvSpPr>
        <p:spPr bwMode="auto">
          <a:xfrm>
            <a:off x="13433226" y="10544770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5" name="Oval 10"/>
          <p:cNvSpPr>
            <a:spLocks/>
          </p:cNvSpPr>
          <p:nvPr/>
        </p:nvSpPr>
        <p:spPr bwMode="auto">
          <a:xfrm>
            <a:off x="14344054" y="10384036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6" name="Oval 11"/>
          <p:cNvSpPr>
            <a:spLocks/>
          </p:cNvSpPr>
          <p:nvPr/>
        </p:nvSpPr>
        <p:spPr bwMode="auto">
          <a:xfrm>
            <a:off x="13951147" y="900886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7" name="Oval 12"/>
          <p:cNvSpPr>
            <a:spLocks/>
          </p:cNvSpPr>
          <p:nvPr/>
        </p:nvSpPr>
        <p:spPr bwMode="auto">
          <a:xfrm>
            <a:off x="14486929" y="920531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6" name="Oval 28"/>
          <p:cNvSpPr>
            <a:spLocks/>
          </p:cNvSpPr>
          <p:nvPr/>
        </p:nvSpPr>
        <p:spPr bwMode="auto">
          <a:xfrm>
            <a:off x="19398554" y="7625953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7" name="Oval 29"/>
          <p:cNvSpPr>
            <a:spLocks/>
          </p:cNvSpPr>
          <p:nvPr/>
        </p:nvSpPr>
        <p:spPr bwMode="auto">
          <a:xfrm>
            <a:off x="19380695" y="794742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8" name="Oval 30"/>
          <p:cNvSpPr>
            <a:spLocks/>
          </p:cNvSpPr>
          <p:nvPr/>
        </p:nvSpPr>
        <p:spPr bwMode="auto">
          <a:xfrm>
            <a:off x="18987789" y="8001000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9" name="Oval 31"/>
          <p:cNvSpPr>
            <a:spLocks/>
          </p:cNvSpPr>
          <p:nvPr/>
        </p:nvSpPr>
        <p:spPr bwMode="auto">
          <a:xfrm>
            <a:off x="19934336" y="792956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0" name="Oval 32"/>
          <p:cNvSpPr>
            <a:spLocks/>
          </p:cNvSpPr>
          <p:nvPr/>
        </p:nvSpPr>
        <p:spPr bwMode="auto">
          <a:xfrm>
            <a:off x="19630726" y="8286750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1" name="Oval 33"/>
          <p:cNvSpPr>
            <a:spLocks/>
          </p:cNvSpPr>
          <p:nvPr/>
        </p:nvSpPr>
        <p:spPr bwMode="auto">
          <a:xfrm>
            <a:off x="19112804" y="8393906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2" name="Oval 34"/>
          <p:cNvSpPr>
            <a:spLocks/>
          </p:cNvSpPr>
          <p:nvPr/>
        </p:nvSpPr>
        <p:spPr bwMode="auto">
          <a:xfrm>
            <a:off x="19987914" y="86082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3" name="Oval 35"/>
          <p:cNvSpPr>
            <a:spLocks/>
          </p:cNvSpPr>
          <p:nvPr/>
        </p:nvSpPr>
        <p:spPr bwMode="auto">
          <a:xfrm>
            <a:off x="19398554" y="878681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4" name="Oval 36"/>
          <p:cNvSpPr>
            <a:spLocks/>
          </p:cNvSpPr>
          <p:nvPr/>
        </p:nvSpPr>
        <p:spPr bwMode="auto">
          <a:xfrm>
            <a:off x="19023507" y="8840390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5" name="Oval 37"/>
          <p:cNvSpPr>
            <a:spLocks/>
          </p:cNvSpPr>
          <p:nvPr/>
        </p:nvSpPr>
        <p:spPr bwMode="auto">
          <a:xfrm>
            <a:off x="19202101" y="9233297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6" name="Oval 38"/>
          <p:cNvSpPr>
            <a:spLocks/>
          </p:cNvSpPr>
          <p:nvPr/>
        </p:nvSpPr>
        <p:spPr bwMode="auto">
          <a:xfrm>
            <a:off x="19809320" y="8965406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7" name="Oval 39"/>
          <p:cNvSpPr>
            <a:spLocks/>
          </p:cNvSpPr>
          <p:nvPr/>
        </p:nvSpPr>
        <p:spPr bwMode="auto">
          <a:xfrm>
            <a:off x="20380820" y="887610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8" name="Oval 40"/>
          <p:cNvSpPr>
            <a:spLocks/>
          </p:cNvSpPr>
          <p:nvPr/>
        </p:nvSpPr>
        <p:spPr bwMode="auto">
          <a:xfrm>
            <a:off x="19487851" y="9304734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9" name="Oval 41"/>
          <p:cNvSpPr>
            <a:spLocks/>
          </p:cNvSpPr>
          <p:nvPr/>
        </p:nvSpPr>
        <p:spPr bwMode="auto">
          <a:xfrm>
            <a:off x="20327242" y="9340453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0" name="Oval 42"/>
          <p:cNvSpPr>
            <a:spLocks/>
          </p:cNvSpPr>
          <p:nvPr/>
        </p:nvSpPr>
        <p:spPr bwMode="auto">
          <a:xfrm>
            <a:off x="20487976" y="80367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1" name="Oval 43"/>
          <p:cNvSpPr>
            <a:spLocks/>
          </p:cNvSpPr>
          <p:nvPr/>
        </p:nvSpPr>
        <p:spPr bwMode="auto">
          <a:xfrm>
            <a:off x="19845039" y="994767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0" name="Freeform 47"/>
          <p:cNvSpPr>
            <a:spLocks/>
          </p:cNvSpPr>
          <p:nvPr/>
        </p:nvSpPr>
        <p:spPr bwMode="auto">
          <a:xfrm>
            <a:off x="14977319" y="6094512"/>
            <a:ext cx="2603004" cy="2556124"/>
          </a:xfrm>
          <a:custGeom>
            <a:avLst/>
            <a:gdLst>
              <a:gd name="T0" fmla="*/ 10703 w 21600"/>
              <a:gd name="T1" fmla="*/ 0 h 21600"/>
              <a:gd name="T2" fmla="*/ 1168 w 21600"/>
              <a:gd name="T3" fmla="*/ 4161 h 21600"/>
              <a:gd name="T4" fmla="*/ 0 w 21600"/>
              <a:gd name="T5" fmla="*/ 11295 h 21600"/>
              <a:gd name="T6" fmla="*/ 2919 w 21600"/>
              <a:gd name="T7" fmla="*/ 18826 h 21600"/>
              <a:gd name="T8" fmla="*/ 13816 w 21600"/>
              <a:gd name="T9" fmla="*/ 21600 h 21600"/>
              <a:gd name="T10" fmla="*/ 21405 w 21600"/>
              <a:gd name="T11" fmla="*/ 14664 h 21600"/>
              <a:gd name="T12" fmla="*/ 21600 w 21600"/>
              <a:gd name="T13" fmla="*/ 3369 h 21600"/>
              <a:gd name="T14" fmla="*/ 10703 w 21600"/>
              <a:gd name="T15" fmla="*/ 0 h 21600"/>
              <a:gd name="T16" fmla="*/ 10703 w 21600"/>
              <a:gd name="T17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600" h="21600">
                <a:moveTo>
                  <a:pt x="10703" y="0"/>
                </a:moveTo>
                <a:lnTo>
                  <a:pt x="1168" y="4161"/>
                </a:lnTo>
                <a:lnTo>
                  <a:pt x="0" y="11295"/>
                </a:lnTo>
                <a:lnTo>
                  <a:pt x="2919" y="18826"/>
                </a:lnTo>
                <a:lnTo>
                  <a:pt x="13816" y="21600"/>
                </a:lnTo>
                <a:lnTo>
                  <a:pt x="21405" y="14664"/>
                </a:lnTo>
                <a:lnTo>
                  <a:pt x="21600" y="3369"/>
                </a:lnTo>
                <a:lnTo>
                  <a:pt x="10703" y="0"/>
                </a:lnTo>
                <a:close/>
                <a:moveTo>
                  <a:pt x="10703" y="0"/>
                </a:move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7" name="Freeform 49"/>
          <p:cNvSpPr>
            <a:spLocks/>
          </p:cNvSpPr>
          <p:nvPr/>
        </p:nvSpPr>
        <p:spPr bwMode="auto">
          <a:xfrm>
            <a:off x="12723018" y="8915400"/>
            <a:ext cx="2437805" cy="2134195"/>
          </a:xfrm>
          <a:custGeom>
            <a:avLst/>
            <a:gdLst>
              <a:gd name="T0" fmla="*/ 15369 w 21600"/>
              <a:gd name="T1" fmla="*/ 0 h 21600"/>
              <a:gd name="T2" fmla="*/ 21600 w 21600"/>
              <a:gd name="T3" fmla="*/ 7833 h 21600"/>
              <a:gd name="T4" fmla="*/ 17446 w 21600"/>
              <a:gd name="T5" fmla="*/ 18752 h 21600"/>
              <a:gd name="T6" fmla="*/ 11631 w 21600"/>
              <a:gd name="T7" fmla="*/ 21600 h 21600"/>
              <a:gd name="T8" fmla="*/ 831 w 21600"/>
              <a:gd name="T9" fmla="*/ 18277 h 21600"/>
              <a:gd name="T10" fmla="*/ 0 w 21600"/>
              <a:gd name="T11" fmla="*/ 4985 h 21600"/>
              <a:gd name="T12" fmla="*/ 6231 w 21600"/>
              <a:gd name="T13" fmla="*/ 1187 h 21600"/>
              <a:gd name="T14" fmla="*/ 15369 w 21600"/>
              <a:gd name="T15" fmla="*/ 0 h 21600"/>
              <a:gd name="T16" fmla="*/ 15369 w 21600"/>
              <a:gd name="T17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600" h="21600">
                <a:moveTo>
                  <a:pt x="15369" y="0"/>
                </a:moveTo>
                <a:lnTo>
                  <a:pt x="21600" y="7833"/>
                </a:lnTo>
                <a:lnTo>
                  <a:pt x="17446" y="18752"/>
                </a:lnTo>
                <a:lnTo>
                  <a:pt x="11631" y="21600"/>
                </a:lnTo>
                <a:lnTo>
                  <a:pt x="831" y="18277"/>
                </a:lnTo>
                <a:lnTo>
                  <a:pt x="0" y="4985"/>
                </a:lnTo>
                <a:lnTo>
                  <a:pt x="6231" y="1187"/>
                </a:lnTo>
                <a:lnTo>
                  <a:pt x="15369" y="0"/>
                </a:lnTo>
                <a:close/>
                <a:moveTo>
                  <a:pt x="15369" y="0"/>
                </a:move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8" name="Freeform 48"/>
          <p:cNvSpPr>
            <a:spLocks/>
          </p:cNvSpPr>
          <p:nvPr/>
        </p:nvSpPr>
        <p:spPr bwMode="auto">
          <a:xfrm>
            <a:off x="18754500" y="7352884"/>
            <a:ext cx="2109639" cy="3000375"/>
          </a:xfrm>
          <a:custGeom>
            <a:avLst/>
            <a:gdLst>
              <a:gd name="T0" fmla="*/ 0 w 21600"/>
              <a:gd name="T1" fmla="*/ 8269 h 21600"/>
              <a:gd name="T2" fmla="*/ 2400 w 21600"/>
              <a:gd name="T3" fmla="*/ 17044 h 21600"/>
              <a:gd name="T4" fmla="*/ 11280 w 21600"/>
              <a:gd name="T5" fmla="*/ 21600 h 21600"/>
              <a:gd name="T6" fmla="*/ 20880 w 21600"/>
              <a:gd name="T7" fmla="*/ 14175 h 21600"/>
              <a:gd name="T8" fmla="*/ 21600 w 21600"/>
              <a:gd name="T9" fmla="*/ 3375 h 21600"/>
              <a:gd name="T10" fmla="*/ 11280 w 21600"/>
              <a:gd name="T11" fmla="*/ 0 h 21600"/>
              <a:gd name="T12" fmla="*/ 4320 w 21600"/>
              <a:gd name="T13" fmla="*/ 1012 h 21600"/>
              <a:gd name="T14" fmla="*/ 0 w 21600"/>
              <a:gd name="T15" fmla="*/ 8269 h 21600"/>
              <a:gd name="T16" fmla="*/ 0 w 21600"/>
              <a:gd name="T17" fmla="*/ 826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600" h="21600">
                <a:moveTo>
                  <a:pt x="0" y="8269"/>
                </a:moveTo>
                <a:lnTo>
                  <a:pt x="2400" y="17044"/>
                </a:lnTo>
                <a:lnTo>
                  <a:pt x="11280" y="21600"/>
                </a:lnTo>
                <a:lnTo>
                  <a:pt x="20880" y="14175"/>
                </a:lnTo>
                <a:lnTo>
                  <a:pt x="21600" y="3375"/>
                </a:lnTo>
                <a:lnTo>
                  <a:pt x="11280" y="0"/>
                </a:lnTo>
                <a:lnTo>
                  <a:pt x="4320" y="1012"/>
                </a:lnTo>
                <a:lnTo>
                  <a:pt x="0" y="8269"/>
                </a:lnTo>
                <a:close/>
                <a:moveTo>
                  <a:pt x="0" y="8269"/>
                </a:move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</p:spTree>
    <p:extLst>
      <p:ext uri="{BB962C8B-B14F-4D97-AF65-F5344CB8AC3E}">
        <p14:creationId xmlns:p14="http://schemas.microsoft.com/office/powerpoint/2010/main" val="121533809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8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K-Means: preliminaries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2" name="Line 1"/>
          <p:cNvSpPr>
            <a:spLocks noChangeShapeType="1"/>
          </p:cNvSpPr>
          <p:nvPr/>
        </p:nvSpPr>
        <p:spPr bwMode="auto">
          <a:xfrm flipH="1">
            <a:off x="12579846" y="4149776"/>
            <a:ext cx="0" cy="7025431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3" name="Line 2"/>
          <p:cNvSpPr>
            <a:spLocks noChangeShapeType="1"/>
          </p:cNvSpPr>
          <p:nvPr/>
        </p:nvSpPr>
        <p:spPr bwMode="auto">
          <a:xfrm flipH="1">
            <a:off x="12575381" y="11157348"/>
            <a:ext cx="9251156" cy="446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4" name="Rectangle 50"/>
          <p:cNvSpPr>
            <a:spLocks/>
          </p:cNvSpPr>
          <p:nvPr/>
        </p:nvSpPr>
        <p:spPr bwMode="auto">
          <a:xfrm>
            <a:off x="17907000" y="11157348"/>
            <a:ext cx="6477000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1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5" name="Rectangle 51"/>
          <p:cNvSpPr>
            <a:spLocks/>
          </p:cNvSpPr>
          <p:nvPr/>
        </p:nvSpPr>
        <p:spPr bwMode="auto">
          <a:xfrm rot="-5400000">
            <a:off x="10048842" y="5379807"/>
            <a:ext cx="4048189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2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61" name="Oval 13"/>
          <p:cNvSpPr>
            <a:spLocks/>
          </p:cNvSpPr>
          <p:nvPr/>
        </p:nvSpPr>
        <p:spPr bwMode="auto">
          <a:xfrm>
            <a:off x="15921632" y="65722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2" name="Oval 14"/>
          <p:cNvSpPr>
            <a:spLocks/>
          </p:cNvSpPr>
          <p:nvPr/>
        </p:nvSpPr>
        <p:spPr bwMode="auto">
          <a:xfrm>
            <a:off x="16475273" y="709017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3" name="Oval 15"/>
          <p:cNvSpPr>
            <a:spLocks/>
          </p:cNvSpPr>
          <p:nvPr/>
        </p:nvSpPr>
        <p:spPr bwMode="auto">
          <a:xfrm>
            <a:off x="15421570" y="698301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4" name="Oval 16"/>
          <p:cNvSpPr>
            <a:spLocks/>
          </p:cNvSpPr>
          <p:nvPr/>
        </p:nvSpPr>
        <p:spPr bwMode="auto">
          <a:xfrm>
            <a:off x="15564445" y="721518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5" name="Oval 17"/>
          <p:cNvSpPr>
            <a:spLocks/>
          </p:cNvSpPr>
          <p:nvPr/>
        </p:nvSpPr>
        <p:spPr bwMode="auto">
          <a:xfrm rot="-225770">
            <a:off x="16082367" y="707231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6" name="Oval 18"/>
          <p:cNvSpPr>
            <a:spLocks/>
          </p:cNvSpPr>
          <p:nvPr/>
        </p:nvSpPr>
        <p:spPr bwMode="auto">
          <a:xfrm>
            <a:off x="16278820" y="65722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7" name="Oval 19"/>
          <p:cNvSpPr>
            <a:spLocks/>
          </p:cNvSpPr>
          <p:nvPr/>
        </p:nvSpPr>
        <p:spPr bwMode="auto">
          <a:xfrm>
            <a:off x="15939492" y="757237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8" name="Oval 20"/>
          <p:cNvSpPr>
            <a:spLocks/>
          </p:cNvSpPr>
          <p:nvPr/>
        </p:nvSpPr>
        <p:spPr bwMode="auto">
          <a:xfrm>
            <a:off x="16439554" y="7822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9" name="Oval 21"/>
          <p:cNvSpPr>
            <a:spLocks/>
          </p:cNvSpPr>
          <p:nvPr/>
        </p:nvSpPr>
        <p:spPr bwMode="auto">
          <a:xfrm>
            <a:off x="16743163" y="737592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0" name="Oval 22"/>
          <p:cNvSpPr>
            <a:spLocks/>
          </p:cNvSpPr>
          <p:nvPr/>
        </p:nvSpPr>
        <p:spPr bwMode="auto">
          <a:xfrm>
            <a:off x="16725304" y="675084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1" name="Oval 23"/>
          <p:cNvSpPr>
            <a:spLocks/>
          </p:cNvSpPr>
          <p:nvPr/>
        </p:nvSpPr>
        <p:spPr bwMode="auto">
          <a:xfrm>
            <a:off x="15528726" y="785812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2" name="Oval 24"/>
          <p:cNvSpPr>
            <a:spLocks/>
          </p:cNvSpPr>
          <p:nvPr/>
        </p:nvSpPr>
        <p:spPr bwMode="auto">
          <a:xfrm>
            <a:off x="16019859" y="815292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3" name="Oval 25"/>
          <p:cNvSpPr>
            <a:spLocks/>
          </p:cNvSpPr>
          <p:nvPr/>
        </p:nvSpPr>
        <p:spPr bwMode="auto">
          <a:xfrm>
            <a:off x="17100351" y="732234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4" name="Oval 26"/>
          <p:cNvSpPr>
            <a:spLocks/>
          </p:cNvSpPr>
          <p:nvPr/>
        </p:nvSpPr>
        <p:spPr bwMode="auto">
          <a:xfrm>
            <a:off x="16796742" y="7822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5" name="Oval 27"/>
          <p:cNvSpPr>
            <a:spLocks/>
          </p:cNvSpPr>
          <p:nvPr/>
        </p:nvSpPr>
        <p:spPr bwMode="auto">
          <a:xfrm>
            <a:off x="17386101" y="68937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8" name="Oval 3"/>
          <p:cNvSpPr>
            <a:spLocks/>
          </p:cNvSpPr>
          <p:nvPr/>
        </p:nvSpPr>
        <p:spPr bwMode="auto">
          <a:xfrm>
            <a:off x="13093897" y="9651801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9" name="Oval 4"/>
          <p:cNvSpPr>
            <a:spLocks/>
          </p:cNvSpPr>
          <p:nvPr/>
        </p:nvSpPr>
        <p:spPr bwMode="auto">
          <a:xfrm>
            <a:off x="13433226" y="943748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0" name="Oval 5"/>
          <p:cNvSpPr>
            <a:spLocks/>
          </p:cNvSpPr>
          <p:nvPr/>
        </p:nvSpPr>
        <p:spPr bwMode="auto">
          <a:xfrm>
            <a:off x="13290351" y="986611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1" name="Oval 6"/>
          <p:cNvSpPr>
            <a:spLocks/>
          </p:cNvSpPr>
          <p:nvPr/>
        </p:nvSpPr>
        <p:spPr bwMode="auto">
          <a:xfrm>
            <a:off x="13808272" y="9651801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2" name="Oval 7"/>
          <p:cNvSpPr>
            <a:spLocks/>
          </p:cNvSpPr>
          <p:nvPr/>
        </p:nvSpPr>
        <p:spPr bwMode="auto">
          <a:xfrm>
            <a:off x="13808272" y="1000898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3" name="Oval 8"/>
          <p:cNvSpPr>
            <a:spLocks/>
          </p:cNvSpPr>
          <p:nvPr/>
        </p:nvSpPr>
        <p:spPr bwMode="auto">
          <a:xfrm>
            <a:off x="14344054" y="986611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4" name="Oval 9"/>
          <p:cNvSpPr>
            <a:spLocks/>
          </p:cNvSpPr>
          <p:nvPr/>
        </p:nvSpPr>
        <p:spPr bwMode="auto">
          <a:xfrm>
            <a:off x="13433226" y="1054477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5" name="Oval 10"/>
          <p:cNvSpPr>
            <a:spLocks/>
          </p:cNvSpPr>
          <p:nvPr/>
        </p:nvSpPr>
        <p:spPr bwMode="auto">
          <a:xfrm>
            <a:off x="14344054" y="1038403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6" name="Oval 11"/>
          <p:cNvSpPr>
            <a:spLocks/>
          </p:cNvSpPr>
          <p:nvPr/>
        </p:nvSpPr>
        <p:spPr bwMode="auto">
          <a:xfrm>
            <a:off x="13951147" y="900886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7" name="Oval 12"/>
          <p:cNvSpPr>
            <a:spLocks/>
          </p:cNvSpPr>
          <p:nvPr/>
        </p:nvSpPr>
        <p:spPr bwMode="auto">
          <a:xfrm>
            <a:off x="14486929" y="920531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6" name="Oval 28"/>
          <p:cNvSpPr>
            <a:spLocks/>
          </p:cNvSpPr>
          <p:nvPr/>
        </p:nvSpPr>
        <p:spPr bwMode="auto">
          <a:xfrm>
            <a:off x="19398554" y="7625953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7" name="Oval 29"/>
          <p:cNvSpPr>
            <a:spLocks/>
          </p:cNvSpPr>
          <p:nvPr/>
        </p:nvSpPr>
        <p:spPr bwMode="auto">
          <a:xfrm>
            <a:off x="19380695" y="794742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8" name="Oval 30"/>
          <p:cNvSpPr>
            <a:spLocks/>
          </p:cNvSpPr>
          <p:nvPr/>
        </p:nvSpPr>
        <p:spPr bwMode="auto">
          <a:xfrm>
            <a:off x="18987789" y="800100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9" name="Oval 31"/>
          <p:cNvSpPr>
            <a:spLocks/>
          </p:cNvSpPr>
          <p:nvPr/>
        </p:nvSpPr>
        <p:spPr bwMode="auto">
          <a:xfrm>
            <a:off x="19934336" y="792956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0" name="Oval 32"/>
          <p:cNvSpPr>
            <a:spLocks/>
          </p:cNvSpPr>
          <p:nvPr/>
        </p:nvSpPr>
        <p:spPr bwMode="auto">
          <a:xfrm>
            <a:off x="19630726" y="82867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1" name="Oval 33"/>
          <p:cNvSpPr>
            <a:spLocks/>
          </p:cNvSpPr>
          <p:nvPr/>
        </p:nvSpPr>
        <p:spPr bwMode="auto">
          <a:xfrm>
            <a:off x="19112804" y="83939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2" name="Oval 34"/>
          <p:cNvSpPr>
            <a:spLocks/>
          </p:cNvSpPr>
          <p:nvPr/>
        </p:nvSpPr>
        <p:spPr bwMode="auto">
          <a:xfrm>
            <a:off x="19987914" y="86082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3" name="Oval 35"/>
          <p:cNvSpPr>
            <a:spLocks/>
          </p:cNvSpPr>
          <p:nvPr/>
        </p:nvSpPr>
        <p:spPr bwMode="auto">
          <a:xfrm>
            <a:off x="19398554" y="878681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4" name="Oval 36"/>
          <p:cNvSpPr>
            <a:spLocks/>
          </p:cNvSpPr>
          <p:nvPr/>
        </p:nvSpPr>
        <p:spPr bwMode="auto">
          <a:xfrm>
            <a:off x="19023507" y="884039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5" name="Oval 37"/>
          <p:cNvSpPr>
            <a:spLocks/>
          </p:cNvSpPr>
          <p:nvPr/>
        </p:nvSpPr>
        <p:spPr bwMode="auto">
          <a:xfrm>
            <a:off x="19202101" y="923329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6" name="Oval 38"/>
          <p:cNvSpPr>
            <a:spLocks/>
          </p:cNvSpPr>
          <p:nvPr/>
        </p:nvSpPr>
        <p:spPr bwMode="auto">
          <a:xfrm>
            <a:off x="19809320" y="8965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7" name="Oval 39"/>
          <p:cNvSpPr>
            <a:spLocks/>
          </p:cNvSpPr>
          <p:nvPr/>
        </p:nvSpPr>
        <p:spPr bwMode="auto">
          <a:xfrm>
            <a:off x="20380820" y="887610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8" name="Oval 40"/>
          <p:cNvSpPr>
            <a:spLocks/>
          </p:cNvSpPr>
          <p:nvPr/>
        </p:nvSpPr>
        <p:spPr bwMode="auto">
          <a:xfrm>
            <a:off x="19487851" y="930473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9" name="Oval 41"/>
          <p:cNvSpPr>
            <a:spLocks/>
          </p:cNvSpPr>
          <p:nvPr/>
        </p:nvSpPr>
        <p:spPr bwMode="auto">
          <a:xfrm>
            <a:off x="20327242" y="9340453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0" name="Oval 42"/>
          <p:cNvSpPr>
            <a:spLocks/>
          </p:cNvSpPr>
          <p:nvPr/>
        </p:nvSpPr>
        <p:spPr bwMode="auto">
          <a:xfrm>
            <a:off x="20487976" y="80367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1" name="Oval 43"/>
          <p:cNvSpPr>
            <a:spLocks/>
          </p:cNvSpPr>
          <p:nvPr/>
        </p:nvSpPr>
        <p:spPr bwMode="auto">
          <a:xfrm>
            <a:off x="19845039" y="994767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9" name="Rectangle 44"/>
          <p:cNvSpPr>
            <a:spLocks/>
          </p:cNvSpPr>
          <p:nvPr/>
        </p:nvSpPr>
        <p:spPr bwMode="auto">
          <a:xfrm>
            <a:off x="1474418" y="3462870"/>
            <a:ext cx="11930063" cy="103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en-US" sz="4800" b="1" dirty="0">
                <a:solidFill>
                  <a:schemeClr val="tx1"/>
                </a:solidFill>
                <a:ea typeface="ＭＳ Ｐゴシック" charset="0"/>
                <a:cs typeface="Gill Sans" charset="0"/>
              </a:rPr>
              <a:t>Data</a:t>
            </a:r>
            <a:r>
              <a:rPr lang="en-US" sz="4800" dirty="0">
                <a:solidFill>
                  <a:schemeClr val="tx1"/>
                </a:solidFill>
                <a:ea typeface="ＭＳ Ｐゴシック" charset="0"/>
                <a:cs typeface="Gill Sans" charset="0"/>
              </a:rPr>
              <a:t>: Collection of values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474418" y="5207511"/>
            <a:ext cx="101609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800" dirty="0">
                <a:solidFill>
                  <a:srgbClr val="333333"/>
                </a:solidFill>
                <a:latin typeface="Consolas"/>
              </a:rPr>
              <a:t>data </a:t>
            </a:r>
            <a:r>
              <a:rPr lang="en-US" sz="4800" b="1" dirty="0">
                <a:solidFill>
                  <a:srgbClr val="333333"/>
                </a:solidFill>
                <a:latin typeface="Consolas"/>
              </a:rPr>
              <a:t>=</a:t>
            </a:r>
            <a:r>
              <a:rPr lang="en-US" sz="4800" dirty="0">
                <a:solidFill>
                  <a:srgbClr val="333333"/>
                </a:solidFill>
                <a:latin typeface="Consolas"/>
              </a:rPr>
              <a:t> </a:t>
            </a:r>
            <a:r>
              <a:rPr lang="en-US" sz="4800" dirty="0" err="1" smtClean="0">
                <a:solidFill>
                  <a:srgbClr val="333333"/>
                </a:solidFill>
                <a:latin typeface="Consolas"/>
              </a:rPr>
              <a:t>lines</a:t>
            </a:r>
            <a:r>
              <a:rPr lang="en-US" sz="4800" b="1" dirty="0" err="1" smtClean="0">
                <a:solidFill>
                  <a:srgbClr val="333333"/>
                </a:solidFill>
                <a:latin typeface="Consolas"/>
              </a:rPr>
              <a:t>.</a:t>
            </a:r>
            <a:r>
              <a:rPr lang="en-US" sz="4800" dirty="0" err="1" smtClean="0">
                <a:solidFill>
                  <a:srgbClr val="FF0000"/>
                </a:solidFill>
                <a:latin typeface="Consolas"/>
              </a:rPr>
              <a:t>map</a:t>
            </a:r>
            <a:r>
              <a:rPr lang="en-US" sz="4800" b="1" dirty="0" smtClean="0">
                <a:solidFill>
                  <a:srgbClr val="333333"/>
                </a:solidFill>
                <a:latin typeface="Consolas"/>
              </a:rPr>
              <a:t>(line=&gt;</a:t>
            </a:r>
          </a:p>
          <a:p>
            <a:pPr algn="l"/>
            <a:r>
              <a:rPr lang="en-US" sz="4800" b="1" dirty="0">
                <a:solidFill>
                  <a:srgbClr val="333333"/>
                </a:solidFill>
                <a:latin typeface="Consolas"/>
              </a:rPr>
              <a:t> </a:t>
            </a:r>
            <a:r>
              <a:rPr lang="en-US" sz="4800" b="1" dirty="0" smtClean="0">
                <a:solidFill>
                  <a:srgbClr val="333333"/>
                </a:solidFill>
                <a:latin typeface="Consolas"/>
              </a:rPr>
              <a:t>   </a:t>
            </a:r>
            <a:r>
              <a:rPr lang="en-US" sz="4800" dirty="0" err="1" smtClean="0">
                <a:solidFill>
                  <a:srgbClr val="333333"/>
                </a:solidFill>
                <a:latin typeface="Consolas"/>
              </a:rPr>
              <a:t>parseVector</a:t>
            </a:r>
            <a:r>
              <a:rPr lang="en-US" sz="4800" dirty="0" smtClean="0">
                <a:solidFill>
                  <a:srgbClr val="333333"/>
                </a:solidFill>
                <a:latin typeface="Consolas"/>
              </a:rPr>
              <a:t>(line</a:t>
            </a:r>
            <a:r>
              <a:rPr lang="en-US" sz="4800" dirty="0">
                <a:solidFill>
                  <a:srgbClr val="333333"/>
                </a:solidFill>
                <a:latin typeface="Consolas"/>
              </a:rPr>
              <a:t>)</a:t>
            </a:r>
            <a:r>
              <a:rPr lang="en-US" sz="4800" b="1" dirty="0">
                <a:solidFill>
                  <a:srgbClr val="333333"/>
                </a:solidFill>
                <a:latin typeface="Consolas"/>
              </a:rPr>
              <a:t>)</a:t>
            </a:r>
            <a:endParaRPr lang="en-US" sz="4800" dirty="0"/>
          </a:p>
        </p:txBody>
      </p:sp>
      <p:sp>
        <p:nvSpPr>
          <p:cNvPr id="76" name="Line 48"/>
          <p:cNvSpPr>
            <a:spLocks noChangeShapeType="1"/>
          </p:cNvSpPr>
          <p:nvPr/>
        </p:nvSpPr>
        <p:spPr bwMode="auto">
          <a:xfrm flipH="1">
            <a:off x="12573000" y="6670445"/>
            <a:ext cx="3841997" cy="24557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7" name="Line 47"/>
          <p:cNvSpPr>
            <a:spLocks noChangeShapeType="1"/>
          </p:cNvSpPr>
          <p:nvPr/>
        </p:nvSpPr>
        <p:spPr bwMode="auto">
          <a:xfrm>
            <a:off x="16350342" y="6629400"/>
            <a:ext cx="0" cy="4534527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8" name="Line 46"/>
          <p:cNvSpPr>
            <a:spLocks noChangeShapeType="1"/>
          </p:cNvSpPr>
          <p:nvPr/>
        </p:nvSpPr>
        <p:spPr bwMode="auto">
          <a:xfrm rot="10800000">
            <a:off x="14736686" y="4195105"/>
            <a:ext cx="1415355" cy="2261444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pic>
        <p:nvPicPr>
          <p:cNvPr id="89" name="Picture 5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4940" y="3462870"/>
            <a:ext cx="3857625" cy="660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" name="Picture 4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9200" y="10584656"/>
            <a:ext cx="750094" cy="464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1" name="Picture 5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9447" y="6096000"/>
            <a:ext cx="767953" cy="464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619879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8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K-Means: preliminaries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2" name="Line 1"/>
          <p:cNvSpPr>
            <a:spLocks noChangeShapeType="1"/>
          </p:cNvSpPr>
          <p:nvPr/>
        </p:nvSpPr>
        <p:spPr bwMode="auto">
          <a:xfrm flipH="1">
            <a:off x="12579846" y="4149776"/>
            <a:ext cx="0" cy="7025431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3" name="Line 2"/>
          <p:cNvSpPr>
            <a:spLocks noChangeShapeType="1"/>
          </p:cNvSpPr>
          <p:nvPr/>
        </p:nvSpPr>
        <p:spPr bwMode="auto">
          <a:xfrm flipH="1">
            <a:off x="12575381" y="11157348"/>
            <a:ext cx="9251156" cy="446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4" name="Rectangle 50"/>
          <p:cNvSpPr>
            <a:spLocks/>
          </p:cNvSpPr>
          <p:nvPr/>
        </p:nvSpPr>
        <p:spPr bwMode="auto">
          <a:xfrm>
            <a:off x="17907000" y="11157348"/>
            <a:ext cx="6477000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1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5" name="Rectangle 51"/>
          <p:cNvSpPr>
            <a:spLocks/>
          </p:cNvSpPr>
          <p:nvPr/>
        </p:nvSpPr>
        <p:spPr bwMode="auto">
          <a:xfrm rot="-5400000">
            <a:off x="10048842" y="5379807"/>
            <a:ext cx="4048189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2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61" name="Oval 13"/>
          <p:cNvSpPr>
            <a:spLocks/>
          </p:cNvSpPr>
          <p:nvPr/>
        </p:nvSpPr>
        <p:spPr bwMode="auto">
          <a:xfrm>
            <a:off x="15921632" y="65722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2" name="Oval 14"/>
          <p:cNvSpPr>
            <a:spLocks/>
          </p:cNvSpPr>
          <p:nvPr/>
        </p:nvSpPr>
        <p:spPr bwMode="auto">
          <a:xfrm>
            <a:off x="16475273" y="709017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3" name="Oval 15"/>
          <p:cNvSpPr>
            <a:spLocks/>
          </p:cNvSpPr>
          <p:nvPr/>
        </p:nvSpPr>
        <p:spPr bwMode="auto">
          <a:xfrm>
            <a:off x="15421570" y="698301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4" name="Oval 16"/>
          <p:cNvSpPr>
            <a:spLocks/>
          </p:cNvSpPr>
          <p:nvPr/>
        </p:nvSpPr>
        <p:spPr bwMode="auto">
          <a:xfrm>
            <a:off x="15564445" y="721518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5" name="Oval 17"/>
          <p:cNvSpPr>
            <a:spLocks/>
          </p:cNvSpPr>
          <p:nvPr/>
        </p:nvSpPr>
        <p:spPr bwMode="auto">
          <a:xfrm rot="-225770">
            <a:off x="16082367" y="707231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6" name="Oval 18"/>
          <p:cNvSpPr>
            <a:spLocks/>
          </p:cNvSpPr>
          <p:nvPr/>
        </p:nvSpPr>
        <p:spPr bwMode="auto">
          <a:xfrm>
            <a:off x="16278820" y="65722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7" name="Oval 19"/>
          <p:cNvSpPr>
            <a:spLocks/>
          </p:cNvSpPr>
          <p:nvPr/>
        </p:nvSpPr>
        <p:spPr bwMode="auto">
          <a:xfrm>
            <a:off x="15939492" y="757237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8" name="Oval 20"/>
          <p:cNvSpPr>
            <a:spLocks/>
          </p:cNvSpPr>
          <p:nvPr/>
        </p:nvSpPr>
        <p:spPr bwMode="auto">
          <a:xfrm>
            <a:off x="16439554" y="7822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9" name="Oval 21"/>
          <p:cNvSpPr>
            <a:spLocks/>
          </p:cNvSpPr>
          <p:nvPr/>
        </p:nvSpPr>
        <p:spPr bwMode="auto">
          <a:xfrm>
            <a:off x="16743163" y="737592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0" name="Oval 22"/>
          <p:cNvSpPr>
            <a:spLocks/>
          </p:cNvSpPr>
          <p:nvPr/>
        </p:nvSpPr>
        <p:spPr bwMode="auto">
          <a:xfrm>
            <a:off x="16725304" y="675084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1" name="Oval 23"/>
          <p:cNvSpPr>
            <a:spLocks/>
          </p:cNvSpPr>
          <p:nvPr/>
        </p:nvSpPr>
        <p:spPr bwMode="auto">
          <a:xfrm>
            <a:off x="15528726" y="785812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2" name="Oval 24"/>
          <p:cNvSpPr>
            <a:spLocks/>
          </p:cNvSpPr>
          <p:nvPr/>
        </p:nvSpPr>
        <p:spPr bwMode="auto">
          <a:xfrm>
            <a:off x="16019859" y="815292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3" name="Oval 25"/>
          <p:cNvSpPr>
            <a:spLocks/>
          </p:cNvSpPr>
          <p:nvPr/>
        </p:nvSpPr>
        <p:spPr bwMode="auto">
          <a:xfrm>
            <a:off x="17100351" y="732234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4" name="Oval 26"/>
          <p:cNvSpPr>
            <a:spLocks/>
          </p:cNvSpPr>
          <p:nvPr/>
        </p:nvSpPr>
        <p:spPr bwMode="auto">
          <a:xfrm>
            <a:off x="16796742" y="7822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5" name="Oval 27"/>
          <p:cNvSpPr>
            <a:spLocks/>
          </p:cNvSpPr>
          <p:nvPr/>
        </p:nvSpPr>
        <p:spPr bwMode="auto">
          <a:xfrm>
            <a:off x="17386101" y="68937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8" name="Oval 3"/>
          <p:cNvSpPr>
            <a:spLocks/>
          </p:cNvSpPr>
          <p:nvPr/>
        </p:nvSpPr>
        <p:spPr bwMode="auto">
          <a:xfrm>
            <a:off x="13093897" y="9651801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9" name="Oval 4"/>
          <p:cNvSpPr>
            <a:spLocks/>
          </p:cNvSpPr>
          <p:nvPr/>
        </p:nvSpPr>
        <p:spPr bwMode="auto">
          <a:xfrm>
            <a:off x="13433226" y="943748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0" name="Oval 5"/>
          <p:cNvSpPr>
            <a:spLocks/>
          </p:cNvSpPr>
          <p:nvPr/>
        </p:nvSpPr>
        <p:spPr bwMode="auto">
          <a:xfrm>
            <a:off x="13290351" y="986611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1" name="Oval 6"/>
          <p:cNvSpPr>
            <a:spLocks/>
          </p:cNvSpPr>
          <p:nvPr/>
        </p:nvSpPr>
        <p:spPr bwMode="auto">
          <a:xfrm>
            <a:off x="13808272" y="9651801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2" name="Oval 7"/>
          <p:cNvSpPr>
            <a:spLocks/>
          </p:cNvSpPr>
          <p:nvPr/>
        </p:nvSpPr>
        <p:spPr bwMode="auto">
          <a:xfrm>
            <a:off x="13808272" y="1000898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3" name="Oval 8"/>
          <p:cNvSpPr>
            <a:spLocks/>
          </p:cNvSpPr>
          <p:nvPr/>
        </p:nvSpPr>
        <p:spPr bwMode="auto">
          <a:xfrm>
            <a:off x="14344054" y="986611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4" name="Oval 9"/>
          <p:cNvSpPr>
            <a:spLocks/>
          </p:cNvSpPr>
          <p:nvPr/>
        </p:nvSpPr>
        <p:spPr bwMode="auto">
          <a:xfrm>
            <a:off x="13433226" y="1054477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5" name="Oval 10"/>
          <p:cNvSpPr>
            <a:spLocks/>
          </p:cNvSpPr>
          <p:nvPr/>
        </p:nvSpPr>
        <p:spPr bwMode="auto">
          <a:xfrm>
            <a:off x="14344054" y="1038403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6" name="Oval 11"/>
          <p:cNvSpPr>
            <a:spLocks/>
          </p:cNvSpPr>
          <p:nvPr/>
        </p:nvSpPr>
        <p:spPr bwMode="auto">
          <a:xfrm>
            <a:off x="13951147" y="900886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7" name="Oval 12"/>
          <p:cNvSpPr>
            <a:spLocks/>
          </p:cNvSpPr>
          <p:nvPr/>
        </p:nvSpPr>
        <p:spPr bwMode="auto">
          <a:xfrm>
            <a:off x="14486929" y="920531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6" name="Oval 28"/>
          <p:cNvSpPr>
            <a:spLocks/>
          </p:cNvSpPr>
          <p:nvPr/>
        </p:nvSpPr>
        <p:spPr bwMode="auto">
          <a:xfrm>
            <a:off x="19398554" y="7625953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7" name="Oval 29"/>
          <p:cNvSpPr>
            <a:spLocks/>
          </p:cNvSpPr>
          <p:nvPr/>
        </p:nvSpPr>
        <p:spPr bwMode="auto">
          <a:xfrm>
            <a:off x="19380695" y="794742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8" name="Oval 30"/>
          <p:cNvSpPr>
            <a:spLocks/>
          </p:cNvSpPr>
          <p:nvPr/>
        </p:nvSpPr>
        <p:spPr bwMode="auto">
          <a:xfrm>
            <a:off x="18987789" y="800100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9" name="Oval 31"/>
          <p:cNvSpPr>
            <a:spLocks/>
          </p:cNvSpPr>
          <p:nvPr/>
        </p:nvSpPr>
        <p:spPr bwMode="auto">
          <a:xfrm>
            <a:off x="19934336" y="792956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0" name="Oval 32"/>
          <p:cNvSpPr>
            <a:spLocks/>
          </p:cNvSpPr>
          <p:nvPr/>
        </p:nvSpPr>
        <p:spPr bwMode="auto">
          <a:xfrm>
            <a:off x="19630726" y="82867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1" name="Oval 33"/>
          <p:cNvSpPr>
            <a:spLocks/>
          </p:cNvSpPr>
          <p:nvPr/>
        </p:nvSpPr>
        <p:spPr bwMode="auto">
          <a:xfrm>
            <a:off x="19112804" y="83939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2" name="Oval 34"/>
          <p:cNvSpPr>
            <a:spLocks/>
          </p:cNvSpPr>
          <p:nvPr/>
        </p:nvSpPr>
        <p:spPr bwMode="auto">
          <a:xfrm>
            <a:off x="19987914" y="86082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3" name="Oval 35"/>
          <p:cNvSpPr>
            <a:spLocks/>
          </p:cNvSpPr>
          <p:nvPr/>
        </p:nvSpPr>
        <p:spPr bwMode="auto">
          <a:xfrm>
            <a:off x="19398554" y="878681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4" name="Oval 36"/>
          <p:cNvSpPr>
            <a:spLocks/>
          </p:cNvSpPr>
          <p:nvPr/>
        </p:nvSpPr>
        <p:spPr bwMode="auto">
          <a:xfrm>
            <a:off x="19023507" y="884039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5" name="Oval 37"/>
          <p:cNvSpPr>
            <a:spLocks/>
          </p:cNvSpPr>
          <p:nvPr/>
        </p:nvSpPr>
        <p:spPr bwMode="auto">
          <a:xfrm>
            <a:off x="19202101" y="923329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6" name="Oval 38"/>
          <p:cNvSpPr>
            <a:spLocks/>
          </p:cNvSpPr>
          <p:nvPr/>
        </p:nvSpPr>
        <p:spPr bwMode="auto">
          <a:xfrm>
            <a:off x="19809320" y="8965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7" name="Oval 39"/>
          <p:cNvSpPr>
            <a:spLocks/>
          </p:cNvSpPr>
          <p:nvPr/>
        </p:nvSpPr>
        <p:spPr bwMode="auto">
          <a:xfrm>
            <a:off x="20380820" y="887610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8" name="Oval 40"/>
          <p:cNvSpPr>
            <a:spLocks/>
          </p:cNvSpPr>
          <p:nvPr/>
        </p:nvSpPr>
        <p:spPr bwMode="auto">
          <a:xfrm>
            <a:off x="19487851" y="930473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9" name="Oval 41"/>
          <p:cNvSpPr>
            <a:spLocks/>
          </p:cNvSpPr>
          <p:nvPr/>
        </p:nvSpPr>
        <p:spPr bwMode="auto">
          <a:xfrm>
            <a:off x="20327242" y="9340453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0" name="Oval 42"/>
          <p:cNvSpPr>
            <a:spLocks/>
          </p:cNvSpPr>
          <p:nvPr/>
        </p:nvSpPr>
        <p:spPr bwMode="auto">
          <a:xfrm>
            <a:off x="20487976" y="80367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1" name="Oval 43"/>
          <p:cNvSpPr>
            <a:spLocks/>
          </p:cNvSpPr>
          <p:nvPr/>
        </p:nvSpPr>
        <p:spPr bwMode="auto">
          <a:xfrm>
            <a:off x="19845039" y="994767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2" name="Rectangle 50"/>
          <p:cNvSpPr>
            <a:spLocks/>
          </p:cNvSpPr>
          <p:nvPr/>
        </p:nvSpPr>
        <p:spPr bwMode="auto">
          <a:xfrm>
            <a:off x="1560909" y="3783316"/>
            <a:ext cx="9716691" cy="238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r>
              <a:rPr lang="en-US" sz="5063" b="1" dirty="0">
                <a:solidFill>
                  <a:schemeClr val="tx1"/>
                </a:solidFill>
                <a:ea typeface="ＭＳ Ｐゴシック" charset="0"/>
                <a:cs typeface="Gill Sans" charset="0"/>
              </a:rPr>
              <a:t>Dissimilarity</a:t>
            </a:r>
            <a:r>
              <a:rPr lang="en-US" sz="5063" dirty="0">
                <a:solidFill>
                  <a:schemeClr val="tx1"/>
                </a:solidFill>
                <a:ea typeface="ＭＳ Ｐゴシック" charset="0"/>
                <a:cs typeface="Gill Sans" charset="0"/>
              </a:rPr>
              <a:t>: </a:t>
            </a:r>
            <a:endParaRPr lang="en-US" sz="5063" dirty="0" smtClean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r>
              <a:rPr lang="en-US" sz="5063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Squared </a:t>
            </a:r>
            <a:r>
              <a:rPr lang="en-US" sz="5063" dirty="0">
                <a:solidFill>
                  <a:schemeClr val="tx1"/>
                </a:solidFill>
                <a:ea typeface="ＭＳ Ｐゴシック" charset="0"/>
                <a:cs typeface="Gill Sans" charset="0"/>
              </a:rPr>
              <a:t>Euclidean distance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1528252" y="6393218"/>
            <a:ext cx="95726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333333"/>
                </a:solidFill>
                <a:latin typeface="Consolas"/>
              </a:rPr>
              <a:t>dist</a:t>
            </a:r>
            <a:r>
              <a:rPr lang="en-US" sz="4800" dirty="0" smtClean="0">
                <a:solidFill>
                  <a:srgbClr val="333333"/>
                </a:solidFill>
                <a:latin typeface="Consolas"/>
              </a:rPr>
              <a:t> = </a:t>
            </a:r>
            <a:r>
              <a:rPr lang="en-US" sz="4800" dirty="0" err="1" smtClean="0">
                <a:solidFill>
                  <a:srgbClr val="333333"/>
                </a:solidFill>
                <a:latin typeface="Consolas"/>
              </a:rPr>
              <a:t>p.squaredDist</a:t>
            </a:r>
            <a:r>
              <a:rPr lang="en-US" sz="4800" b="1" dirty="0" smtClean="0">
                <a:solidFill>
                  <a:srgbClr val="333333"/>
                </a:solidFill>
                <a:latin typeface="Consolas"/>
              </a:rPr>
              <a:t>(q)</a:t>
            </a:r>
            <a:endParaRPr lang="en-US" sz="4800" b="1" dirty="0" smtClean="0">
              <a:solidFill>
                <a:srgbClr val="333333"/>
              </a:solidFill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94" name="Picture 4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2798" y="6397951"/>
            <a:ext cx="607219" cy="410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" name="Picture 4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0938" y="7165904"/>
            <a:ext cx="875109" cy="410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" name="Line 49"/>
          <p:cNvSpPr>
            <a:spLocks noChangeShapeType="1"/>
          </p:cNvSpPr>
          <p:nvPr/>
        </p:nvSpPr>
        <p:spPr bwMode="auto">
          <a:xfrm>
            <a:off x="17386101" y="6952145"/>
            <a:ext cx="2074961" cy="68857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</p:spTree>
    <p:extLst>
      <p:ext uri="{BB962C8B-B14F-4D97-AF65-F5344CB8AC3E}">
        <p14:creationId xmlns:p14="http://schemas.microsoft.com/office/powerpoint/2010/main" val="357938509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8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K-Means: preliminaries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2" name="Line 1"/>
          <p:cNvSpPr>
            <a:spLocks noChangeShapeType="1"/>
          </p:cNvSpPr>
          <p:nvPr/>
        </p:nvSpPr>
        <p:spPr bwMode="auto">
          <a:xfrm flipH="1">
            <a:off x="12579846" y="4149776"/>
            <a:ext cx="0" cy="7025431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3" name="Line 2"/>
          <p:cNvSpPr>
            <a:spLocks noChangeShapeType="1"/>
          </p:cNvSpPr>
          <p:nvPr/>
        </p:nvSpPr>
        <p:spPr bwMode="auto">
          <a:xfrm flipH="1">
            <a:off x="12575381" y="11157348"/>
            <a:ext cx="9251156" cy="446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4" name="Rectangle 50"/>
          <p:cNvSpPr>
            <a:spLocks/>
          </p:cNvSpPr>
          <p:nvPr/>
        </p:nvSpPr>
        <p:spPr bwMode="auto">
          <a:xfrm>
            <a:off x="17907000" y="11157348"/>
            <a:ext cx="6477000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1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5" name="Rectangle 51"/>
          <p:cNvSpPr>
            <a:spLocks/>
          </p:cNvSpPr>
          <p:nvPr/>
        </p:nvSpPr>
        <p:spPr bwMode="auto">
          <a:xfrm rot="-5400000">
            <a:off x="10048842" y="5379807"/>
            <a:ext cx="4048189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2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61" name="Oval 13"/>
          <p:cNvSpPr>
            <a:spLocks/>
          </p:cNvSpPr>
          <p:nvPr/>
        </p:nvSpPr>
        <p:spPr bwMode="auto">
          <a:xfrm>
            <a:off x="15921632" y="65722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2" name="Oval 14"/>
          <p:cNvSpPr>
            <a:spLocks/>
          </p:cNvSpPr>
          <p:nvPr/>
        </p:nvSpPr>
        <p:spPr bwMode="auto">
          <a:xfrm>
            <a:off x="16475273" y="709017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3" name="Oval 15"/>
          <p:cNvSpPr>
            <a:spLocks/>
          </p:cNvSpPr>
          <p:nvPr/>
        </p:nvSpPr>
        <p:spPr bwMode="auto">
          <a:xfrm>
            <a:off x="15421570" y="698301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4" name="Oval 16"/>
          <p:cNvSpPr>
            <a:spLocks/>
          </p:cNvSpPr>
          <p:nvPr/>
        </p:nvSpPr>
        <p:spPr bwMode="auto">
          <a:xfrm>
            <a:off x="15564445" y="721518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5" name="Oval 17"/>
          <p:cNvSpPr>
            <a:spLocks/>
          </p:cNvSpPr>
          <p:nvPr/>
        </p:nvSpPr>
        <p:spPr bwMode="auto">
          <a:xfrm rot="-225770">
            <a:off x="16082367" y="707231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6" name="Oval 18"/>
          <p:cNvSpPr>
            <a:spLocks/>
          </p:cNvSpPr>
          <p:nvPr/>
        </p:nvSpPr>
        <p:spPr bwMode="auto">
          <a:xfrm>
            <a:off x="16278820" y="65722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7" name="Oval 19"/>
          <p:cNvSpPr>
            <a:spLocks/>
          </p:cNvSpPr>
          <p:nvPr/>
        </p:nvSpPr>
        <p:spPr bwMode="auto">
          <a:xfrm>
            <a:off x="15939492" y="757237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8" name="Oval 20"/>
          <p:cNvSpPr>
            <a:spLocks/>
          </p:cNvSpPr>
          <p:nvPr/>
        </p:nvSpPr>
        <p:spPr bwMode="auto">
          <a:xfrm>
            <a:off x="16439554" y="7822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9" name="Oval 21"/>
          <p:cNvSpPr>
            <a:spLocks/>
          </p:cNvSpPr>
          <p:nvPr/>
        </p:nvSpPr>
        <p:spPr bwMode="auto">
          <a:xfrm>
            <a:off x="16743163" y="737592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0" name="Oval 22"/>
          <p:cNvSpPr>
            <a:spLocks/>
          </p:cNvSpPr>
          <p:nvPr/>
        </p:nvSpPr>
        <p:spPr bwMode="auto">
          <a:xfrm>
            <a:off x="16725304" y="675084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1" name="Oval 23"/>
          <p:cNvSpPr>
            <a:spLocks/>
          </p:cNvSpPr>
          <p:nvPr/>
        </p:nvSpPr>
        <p:spPr bwMode="auto">
          <a:xfrm>
            <a:off x="15528726" y="785812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2" name="Oval 24"/>
          <p:cNvSpPr>
            <a:spLocks/>
          </p:cNvSpPr>
          <p:nvPr/>
        </p:nvSpPr>
        <p:spPr bwMode="auto">
          <a:xfrm>
            <a:off x="16019859" y="815292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3" name="Oval 25"/>
          <p:cNvSpPr>
            <a:spLocks/>
          </p:cNvSpPr>
          <p:nvPr/>
        </p:nvSpPr>
        <p:spPr bwMode="auto">
          <a:xfrm>
            <a:off x="17100351" y="732234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4" name="Oval 26"/>
          <p:cNvSpPr>
            <a:spLocks/>
          </p:cNvSpPr>
          <p:nvPr/>
        </p:nvSpPr>
        <p:spPr bwMode="auto">
          <a:xfrm>
            <a:off x="16796742" y="7822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5" name="Oval 27"/>
          <p:cNvSpPr>
            <a:spLocks/>
          </p:cNvSpPr>
          <p:nvPr/>
        </p:nvSpPr>
        <p:spPr bwMode="auto">
          <a:xfrm>
            <a:off x="17386101" y="68937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8" name="Oval 3"/>
          <p:cNvSpPr>
            <a:spLocks/>
          </p:cNvSpPr>
          <p:nvPr/>
        </p:nvSpPr>
        <p:spPr bwMode="auto">
          <a:xfrm>
            <a:off x="13093897" y="9651801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9" name="Oval 4"/>
          <p:cNvSpPr>
            <a:spLocks/>
          </p:cNvSpPr>
          <p:nvPr/>
        </p:nvSpPr>
        <p:spPr bwMode="auto">
          <a:xfrm>
            <a:off x="13433226" y="943748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0" name="Oval 5"/>
          <p:cNvSpPr>
            <a:spLocks/>
          </p:cNvSpPr>
          <p:nvPr/>
        </p:nvSpPr>
        <p:spPr bwMode="auto">
          <a:xfrm>
            <a:off x="13290351" y="986611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1" name="Oval 6"/>
          <p:cNvSpPr>
            <a:spLocks/>
          </p:cNvSpPr>
          <p:nvPr/>
        </p:nvSpPr>
        <p:spPr bwMode="auto">
          <a:xfrm>
            <a:off x="13808272" y="9651801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2" name="Oval 7"/>
          <p:cNvSpPr>
            <a:spLocks/>
          </p:cNvSpPr>
          <p:nvPr/>
        </p:nvSpPr>
        <p:spPr bwMode="auto">
          <a:xfrm>
            <a:off x="13808272" y="1000898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3" name="Oval 8"/>
          <p:cNvSpPr>
            <a:spLocks/>
          </p:cNvSpPr>
          <p:nvPr/>
        </p:nvSpPr>
        <p:spPr bwMode="auto">
          <a:xfrm>
            <a:off x="14344054" y="986611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4" name="Oval 9"/>
          <p:cNvSpPr>
            <a:spLocks/>
          </p:cNvSpPr>
          <p:nvPr/>
        </p:nvSpPr>
        <p:spPr bwMode="auto">
          <a:xfrm>
            <a:off x="13433226" y="1054477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5" name="Oval 10"/>
          <p:cNvSpPr>
            <a:spLocks/>
          </p:cNvSpPr>
          <p:nvPr/>
        </p:nvSpPr>
        <p:spPr bwMode="auto">
          <a:xfrm>
            <a:off x="14344054" y="1038403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6" name="Oval 11"/>
          <p:cNvSpPr>
            <a:spLocks/>
          </p:cNvSpPr>
          <p:nvPr/>
        </p:nvSpPr>
        <p:spPr bwMode="auto">
          <a:xfrm>
            <a:off x="13951147" y="900886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7" name="Oval 12"/>
          <p:cNvSpPr>
            <a:spLocks/>
          </p:cNvSpPr>
          <p:nvPr/>
        </p:nvSpPr>
        <p:spPr bwMode="auto">
          <a:xfrm>
            <a:off x="14486929" y="920531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6" name="Oval 28"/>
          <p:cNvSpPr>
            <a:spLocks/>
          </p:cNvSpPr>
          <p:nvPr/>
        </p:nvSpPr>
        <p:spPr bwMode="auto">
          <a:xfrm>
            <a:off x="19398554" y="7625953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7" name="Oval 29"/>
          <p:cNvSpPr>
            <a:spLocks/>
          </p:cNvSpPr>
          <p:nvPr/>
        </p:nvSpPr>
        <p:spPr bwMode="auto">
          <a:xfrm>
            <a:off x="19380695" y="794742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8" name="Oval 30"/>
          <p:cNvSpPr>
            <a:spLocks/>
          </p:cNvSpPr>
          <p:nvPr/>
        </p:nvSpPr>
        <p:spPr bwMode="auto">
          <a:xfrm>
            <a:off x="18987789" y="800100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9" name="Oval 31"/>
          <p:cNvSpPr>
            <a:spLocks/>
          </p:cNvSpPr>
          <p:nvPr/>
        </p:nvSpPr>
        <p:spPr bwMode="auto">
          <a:xfrm>
            <a:off x="19934336" y="792956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0" name="Oval 32"/>
          <p:cNvSpPr>
            <a:spLocks/>
          </p:cNvSpPr>
          <p:nvPr/>
        </p:nvSpPr>
        <p:spPr bwMode="auto">
          <a:xfrm>
            <a:off x="19630726" y="82867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1" name="Oval 33"/>
          <p:cNvSpPr>
            <a:spLocks/>
          </p:cNvSpPr>
          <p:nvPr/>
        </p:nvSpPr>
        <p:spPr bwMode="auto">
          <a:xfrm>
            <a:off x="19112804" y="83939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2" name="Oval 34"/>
          <p:cNvSpPr>
            <a:spLocks/>
          </p:cNvSpPr>
          <p:nvPr/>
        </p:nvSpPr>
        <p:spPr bwMode="auto">
          <a:xfrm>
            <a:off x="19987914" y="86082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3" name="Oval 35"/>
          <p:cNvSpPr>
            <a:spLocks/>
          </p:cNvSpPr>
          <p:nvPr/>
        </p:nvSpPr>
        <p:spPr bwMode="auto">
          <a:xfrm>
            <a:off x="19398554" y="878681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4" name="Oval 36"/>
          <p:cNvSpPr>
            <a:spLocks/>
          </p:cNvSpPr>
          <p:nvPr/>
        </p:nvSpPr>
        <p:spPr bwMode="auto">
          <a:xfrm>
            <a:off x="19023507" y="884039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5" name="Oval 37"/>
          <p:cNvSpPr>
            <a:spLocks/>
          </p:cNvSpPr>
          <p:nvPr/>
        </p:nvSpPr>
        <p:spPr bwMode="auto">
          <a:xfrm>
            <a:off x="19202101" y="923329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6" name="Oval 38"/>
          <p:cNvSpPr>
            <a:spLocks/>
          </p:cNvSpPr>
          <p:nvPr/>
        </p:nvSpPr>
        <p:spPr bwMode="auto">
          <a:xfrm>
            <a:off x="19809320" y="8965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7" name="Oval 39"/>
          <p:cNvSpPr>
            <a:spLocks/>
          </p:cNvSpPr>
          <p:nvPr/>
        </p:nvSpPr>
        <p:spPr bwMode="auto">
          <a:xfrm>
            <a:off x="20380820" y="887610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8" name="Oval 40"/>
          <p:cNvSpPr>
            <a:spLocks/>
          </p:cNvSpPr>
          <p:nvPr/>
        </p:nvSpPr>
        <p:spPr bwMode="auto">
          <a:xfrm>
            <a:off x="19487851" y="930473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9" name="Oval 41"/>
          <p:cNvSpPr>
            <a:spLocks/>
          </p:cNvSpPr>
          <p:nvPr/>
        </p:nvSpPr>
        <p:spPr bwMode="auto">
          <a:xfrm>
            <a:off x="20327242" y="9340453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0" name="Oval 42"/>
          <p:cNvSpPr>
            <a:spLocks/>
          </p:cNvSpPr>
          <p:nvPr/>
        </p:nvSpPr>
        <p:spPr bwMode="auto">
          <a:xfrm>
            <a:off x="20487976" y="80367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1" name="Oval 43"/>
          <p:cNvSpPr>
            <a:spLocks/>
          </p:cNvSpPr>
          <p:nvPr/>
        </p:nvSpPr>
        <p:spPr bwMode="auto">
          <a:xfrm>
            <a:off x="19845039" y="994767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2" name="Rectangle 50"/>
          <p:cNvSpPr>
            <a:spLocks/>
          </p:cNvSpPr>
          <p:nvPr/>
        </p:nvSpPr>
        <p:spPr bwMode="auto">
          <a:xfrm>
            <a:off x="1560909" y="3783316"/>
            <a:ext cx="9716691" cy="1194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K = Number of clusters</a:t>
            </a:r>
          </a:p>
        </p:txBody>
      </p:sp>
      <p:pic>
        <p:nvPicPr>
          <p:cNvPr id="56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909" y="4887813"/>
            <a:ext cx="3875484" cy="4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" name="Rectangle 7"/>
          <p:cNvSpPr>
            <a:spLocks/>
          </p:cNvSpPr>
          <p:nvPr/>
        </p:nvSpPr>
        <p:spPr bwMode="auto">
          <a:xfrm>
            <a:off x="13674328" y="6094810"/>
            <a:ext cx="285750" cy="285750"/>
          </a:xfrm>
          <a:prstGeom prst="rect">
            <a:avLst/>
          </a:prstGeom>
          <a:solidFill>
            <a:srgbClr val="558E28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9" name="Rectangle 8"/>
          <p:cNvSpPr>
            <a:spLocks/>
          </p:cNvSpPr>
          <p:nvPr/>
        </p:nvSpPr>
        <p:spPr bwMode="auto">
          <a:xfrm>
            <a:off x="17031891" y="5880497"/>
            <a:ext cx="285750" cy="285750"/>
          </a:xfrm>
          <a:prstGeom prst="rect">
            <a:avLst/>
          </a:prstGeom>
          <a:solidFill>
            <a:srgbClr val="D90B00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0" name="Rectangle 9"/>
          <p:cNvSpPr>
            <a:spLocks/>
          </p:cNvSpPr>
          <p:nvPr/>
        </p:nvSpPr>
        <p:spPr bwMode="auto">
          <a:xfrm>
            <a:off x="20650200" y="9713119"/>
            <a:ext cx="285750" cy="285750"/>
          </a:xfrm>
          <a:prstGeom prst="rect">
            <a:avLst/>
          </a:prstGeom>
          <a:solidFill>
            <a:srgbClr val="0044FE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pic>
        <p:nvPicPr>
          <p:cNvPr id="76" name="Picture 5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0" y="5559028"/>
            <a:ext cx="607219" cy="4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" name="Picture 5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31953" y="5630466"/>
            <a:ext cx="607219" cy="4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8" name="Picture 5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50262" y="9677400"/>
            <a:ext cx="589359" cy="4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" name="Rectangle 90"/>
          <p:cNvSpPr/>
          <p:nvPr/>
        </p:nvSpPr>
        <p:spPr>
          <a:xfrm>
            <a:off x="1560909" y="6536353"/>
            <a:ext cx="868467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/>
              <a:t>Data </a:t>
            </a:r>
            <a:r>
              <a:rPr lang="en-US" sz="4800" dirty="0"/>
              <a:t>assignments to clusters</a:t>
            </a:r>
          </a:p>
        </p:txBody>
      </p:sp>
      <p:sp>
        <p:nvSpPr>
          <p:cNvPr id="93" name="Rectangle 92"/>
          <p:cNvSpPr/>
          <p:nvPr/>
        </p:nvSpPr>
        <p:spPr>
          <a:xfrm>
            <a:off x="1615337" y="7437685"/>
            <a:ext cx="7543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i="1" dirty="0"/>
              <a:t>S</a:t>
            </a:r>
            <a:r>
              <a:rPr lang="en-US" sz="4400" i="1" baseline="-25000" dirty="0"/>
              <a:t>1</a:t>
            </a:r>
            <a:r>
              <a:rPr lang="en-US" sz="4400" i="1" dirty="0"/>
              <a:t>, S</a:t>
            </a:r>
            <a:r>
              <a:rPr lang="en-US" sz="4400" i="1" baseline="-25000" dirty="0"/>
              <a:t>2</a:t>
            </a:r>
            <a:r>
              <a:rPr lang="en-US" sz="4400" i="1" dirty="0" smtClean="0"/>
              <a:t>,. . ., </a:t>
            </a:r>
            <a:r>
              <a:rPr lang="en-US" sz="4400" i="1" dirty="0"/>
              <a:t>S</a:t>
            </a:r>
            <a:r>
              <a:rPr lang="en-US" sz="4400" i="1" baseline="-25000" dirty="0"/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303531961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9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Line 53"/>
          <p:cNvSpPr>
            <a:spLocks noChangeShapeType="1"/>
          </p:cNvSpPr>
          <p:nvPr/>
        </p:nvSpPr>
        <p:spPr bwMode="auto">
          <a:xfrm flipH="1">
            <a:off x="17209665" y="6023372"/>
            <a:ext cx="5395763" cy="494928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26668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K-Means: preliminaries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2" name="Line 1"/>
          <p:cNvSpPr>
            <a:spLocks noChangeShapeType="1"/>
          </p:cNvSpPr>
          <p:nvPr/>
        </p:nvSpPr>
        <p:spPr bwMode="auto">
          <a:xfrm flipH="1">
            <a:off x="12579846" y="4149776"/>
            <a:ext cx="0" cy="7025431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3" name="Line 2"/>
          <p:cNvSpPr>
            <a:spLocks noChangeShapeType="1"/>
          </p:cNvSpPr>
          <p:nvPr/>
        </p:nvSpPr>
        <p:spPr bwMode="auto">
          <a:xfrm flipH="1">
            <a:off x="12575381" y="11157348"/>
            <a:ext cx="9251156" cy="446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4" name="Rectangle 50"/>
          <p:cNvSpPr>
            <a:spLocks/>
          </p:cNvSpPr>
          <p:nvPr/>
        </p:nvSpPr>
        <p:spPr bwMode="auto">
          <a:xfrm>
            <a:off x="17907000" y="11157348"/>
            <a:ext cx="6477000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1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5" name="Rectangle 51"/>
          <p:cNvSpPr>
            <a:spLocks/>
          </p:cNvSpPr>
          <p:nvPr/>
        </p:nvSpPr>
        <p:spPr bwMode="auto">
          <a:xfrm rot="-5400000">
            <a:off x="10048842" y="5379807"/>
            <a:ext cx="4048189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2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61" name="Oval 13"/>
          <p:cNvSpPr>
            <a:spLocks/>
          </p:cNvSpPr>
          <p:nvPr/>
        </p:nvSpPr>
        <p:spPr bwMode="auto">
          <a:xfrm>
            <a:off x="15921632" y="6572250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2" name="Oval 14"/>
          <p:cNvSpPr>
            <a:spLocks/>
          </p:cNvSpPr>
          <p:nvPr/>
        </p:nvSpPr>
        <p:spPr bwMode="auto">
          <a:xfrm>
            <a:off x="16475273" y="709017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3" name="Oval 15"/>
          <p:cNvSpPr>
            <a:spLocks/>
          </p:cNvSpPr>
          <p:nvPr/>
        </p:nvSpPr>
        <p:spPr bwMode="auto">
          <a:xfrm>
            <a:off x="15421570" y="6983015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4" name="Oval 16"/>
          <p:cNvSpPr>
            <a:spLocks/>
          </p:cNvSpPr>
          <p:nvPr/>
        </p:nvSpPr>
        <p:spPr bwMode="auto">
          <a:xfrm>
            <a:off x="15564445" y="721518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5" name="Oval 17"/>
          <p:cNvSpPr>
            <a:spLocks/>
          </p:cNvSpPr>
          <p:nvPr/>
        </p:nvSpPr>
        <p:spPr bwMode="auto">
          <a:xfrm rot="-225770">
            <a:off x="16082367" y="7072312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6" name="Oval 18"/>
          <p:cNvSpPr>
            <a:spLocks/>
          </p:cNvSpPr>
          <p:nvPr/>
        </p:nvSpPr>
        <p:spPr bwMode="auto">
          <a:xfrm>
            <a:off x="16278820" y="65722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7" name="Oval 19"/>
          <p:cNvSpPr>
            <a:spLocks/>
          </p:cNvSpPr>
          <p:nvPr/>
        </p:nvSpPr>
        <p:spPr bwMode="auto">
          <a:xfrm>
            <a:off x="15939492" y="7572375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8" name="Oval 20"/>
          <p:cNvSpPr>
            <a:spLocks/>
          </p:cNvSpPr>
          <p:nvPr/>
        </p:nvSpPr>
        <p:spPr bwMode="auto">
          <a:xfrm>
            <a:off x="16439554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9" name="Oval 21"/>
          <p:cNvSpPr>
            <a:spLocks/>
          </p:cNvSpPr>
          <p:nvPr/>
        </p:nvSpPr>
        <p:spPr bwMode="auto">
          <a:xfrm>
            <a:off x="16743163" y="737592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0" name="Oval 22"/>
          <p:cNvSpPr>
            <a:spLocks/>
          </p:cNvSpPr>
          <p:nvPr/>
        </p:nvSpPr>
        <p:spPr bwMode="auto">
          <a:xfrm>
            <a:off x="16725304" y="67508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1" name="Oval 23"/>
          <p:cNvSpPr>
            <a:spLocks/>
          </p:cNvSpPr>
          <p:nvPr/>
        </p:nvSpPr>
        <p:spPr bwMode="auto">
          <a:xfrm>
            <a:off x="15528726" y="7858125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2" name="Oval 24"/>
          <p:cNvSpPr>
            <a:spLocks/>
          </p:cNvSpPr>
          <p:nvPr/>
        </p:nvSpPr>
        <p:spPr bwMode="auto">
          <a:xfrm>
            <a:off x="16019859" y="8152925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3" name="Oval 25"/>
          <p:cNvSpPr>
            <a:spLocks/>
          </p:cNvSpPr>
          <p:nvPr/>
        </p:nvSpPr>
        <p:spPr bwMode="auto">
          <a:xfrm>
            <a:off x="17100351" y="73223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4" name="Oval 26"/>
          <p:cNvSpPr>
            <a:spLocks/>
          </p:cNvSpPr>
          <p:nvPr/>
        </p:nvSpPr>
        <p:spPr bwMode="auto">
          <a:xfrm>
            <a:off x="16796742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5" name="Oval 27"/>
          <p:cNvSpPr>
            <a:spLocks/>
          </p:cNvSpPr>
          <p:nvPr/>
        </p:nvSpPr>
        <p:spPr bwMode="auto">
          <a:xfrm>
            <a:off x="17386101" y="6893719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8" name="Oval 3"/>
          <p:cNvSpPr>
            <a:spLocks/>
          </p:cNvSpPr>
          <p:nvPr/>
        </p:nvSpPr>
        <p:spPr bwMode="auto">
          <a:xfrm>
            <a:off x="13093897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9" name="Oval 4"/>
          <p:cNvSpPr>
            <a:spLocks/>
          </p:cNvSpPr>
          <p:nvPr/>
        </p:nvSpPr>
        <p:spPr bwMode="auto">
          <a:xfrm>
            <a:off x="13433226" y="94374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0" name="Oval 5"/>
          <p:cNvSpPr>
            <a:spLocks/>
          </p:cNvSpPr>
          <p:nvPr/>
        </p:nvSpPr>
        <p:spPr bwMode="auto">
          <a:xfrm>
            <a:off x="13290351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1" name="Oval 6"/>
          <p:cNvSpPr>
            <a:spLocks/>
          </p:cNvSpPr>
          <p:nvPr/>
        </p:nvSpPr>
        <p:spPr bwMode="auto">
          <a:xfrm>
            <a:off x="13808272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2" name="Oval 7"/>
          <p:cNvSpPr>
            <a:spLocks/>
          </p:cNvSpPr>
          <p:nvPr/>
        </p:nvSpPr>
        <p:spPr bwMode="auto">
          <a:xfrm>
            <a:off x="13808272" y="100089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3" name="Oval 8"/>
          <p:cNvSpPr>
            <a:spLocks/>
          </p:cNvSpPr>
          <p:nvPr/>
        </p:nvSpPr>
        <p:spPr bwMode="auto">
          <a:xfrm>
            <a:off x="14344054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4" name="Oval 9"/>
          <p:cNvSpPr>
            <a:spLocks/>
          </p:cNvSpPr>
          <p:nvPr/>
        </p:nvSpPr>
        <p:spPr bwMode="auto">
          <a:xfrm>
            <a:off x="13433226" y="10544770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5" name="Oval 10"/>
          <p:cNvSpPr>
            <a:spLocks/>
          </p:cNvSpPr>
          <p:nvPr/>
        </p:nvSpPr>
        <p:spPr bwMode="auto">
          <a:xfrm>
            <a:off x="14344054" y="10384036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6" name="Oval 11"/>
          <p:cNvSpPr>
            <a:spLocks/>
          </p:cNvSpPr>
          <p:nvPr/>
        </p:nvSpPr>
        <p:spPr bwMode="auto">
          <a:xfrm>
            <a:off x="13951147" y="900886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7" name="Oval 12"/>
          <p:cNvSpPr>
            <a:spLocks/>
          </p:cNvSpPr>
          <p:nvPr/>
        </p:nvSpPr>
        <p:spPr bwMode="auto">
          <a:xfrm>
            <a:off x="14486929" y="920531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6" name="Oval 28"/>
          <p:cNvSpPr>
            <a:spLocks/>
          </p:cNvSpPr>
          <p:nvPr/>
        </p:nvSpPr>
        <p:spPr bwMode="auto">
          <a:xfrm>
            <a:off x="19398554" y="7625953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7" name="Oval 29"/>
          <p:cNvSpPr>
            <a:spLocks/>
          </p:cNvSpPr>
          <p:nvPr/>
        </p:nvSpPr>
        <p:spPr bwMode="auto">
          <a:xfrm>
            <a:off x="19380695" y="794742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8" name="Oval 30"/>
          <p:cNvSpPr>
            <a:spLocks/>
          </p:cNvSpPr>
          <p:nvPr/>
        </p:nvSpPr>
        <p:spPr bwMode="auto">
          <a:xfrm>
            <a:off x="18987789" y="800100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9" name="Oval 31"/>
          <p:cNvSpPr>
            <a:spLocks/>
          </p:cNvSpPr>
          <p:nvPr/>
        </p:nvSpPr>
        <p:spPr bwMode="auto">
          <a:xfrm>
            <a:off x="19934336" y="792956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0" name="Oval 32"/>
          <p:cNvSpPr>
            <a:spLocks/>
          </p:cNvSpPr>
          <p:nvPr/>
        </p:nvSpPr>
        <p:spPr bwMode="auto">
          <a:xfrm>
            <a:off x="19630726" y="82867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1" name="Oval 33"/>
          <p:cNvSpPr>
            <a:spLocks/>
          </p:cNvSpPr>
          <p:nvPr/>
        </p:nvSpPr>
        <p:spPr bwMode="auto">
          <a:xfrm>
            <a:off x="19112804" y="83939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2" name="Oval 34"/>
          <p:cNvSpPr>
            <a:spLocks/>
          </p:cNvSpPr>
          <p:nvPr/>
        </p:nvSpPr>
        <p:spPr bwMode="auto">
          <a:xfrm>
            <a:off x="19987914" y="86082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3" name="Oval 35"/>
          <p:cNvSpPr>
            <a:spLocks/>
          </p:cNvSpPr>
          <p:nvPr/>
        </p:nvSpPr>
        <p:spPr bwMode="auto">
          <a:xfrm>
            <a:off x="19398554" y="878681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4" name="Oval 36"/>
          <p:cNvSpPr>
            <a:spLocks/>
          </p:cNvSpPr>
          <p:nvPr/>
        </p:nvSpPr>
        <p:spPr bwMode="auto">
          <a:xfrm>
            <a:off x="19023507" y="884039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5" name="Oval 37"/>
          <p:cNvSpPr>
            <a:spLocks/>
          </p:cNvSpPr>
          <p:nvPr/>
        </p:nvSpPr>
        <p:spPr bwMode="auto">
          <a:xfrm>
            <a:off x="19202101" y="9233297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6" name="Oval 38"/>
          <p:cNvSpPr>
            <a:spLocks/>
          </p:cNvSpPr>
          <p:nvPr/>
        </p:nvSpPr>
        <p:spPr bwMode="auto">
          <a:xfrm>
            <a:off x="19809320" y="8965406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7" name="Oval 39"/>
          <p:cNvSpPr>
            <a:spLocks/>
          </p:cNvSpPr>
          <p:nvPr/>
        </p:nvSpPr>
        <p:spPr bwMode="auto">
          <a:xfrm>
            <a:off x="20380820" y="887610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8" name="Oval 40"/>
          <p:cNvSpPr>
            <a:spLocks/>
          </p:cNvSpPr>
          <p:nvPr/>
        </p:nvSpPr>
        <p:spPr bwMode="auto">
          <a:xfrm>
            <a:off x="19487851" y="9304734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9" name="Oval 41"/>
          <p:cNvSpPr>
            <a:spLocks/>
          </p:cNvSpPr>
          <p:nvPr/>
        </p:nvSpPr>
        <p:spPr bwMode="auto">
          <a:xfrm>
            <a:off x="20327242" y="9340453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0" name="Oval 42"/>
          <p:cNvSpPr>
            <a:spLocks/>
          </p:cNvSpPr>
          <p:nvPr/>
        </p:nvSpPr>
        <p:spPr bwMode="auto">
          <a:xfrm>
            <a:off x="20487976" y="80367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1" name="Oval 43"/>
          <p:cNvSpPr>
            <a:spLocks/>
          </p:cNvSpPr>
          <p:nvPr/>
        </p:nvSpPr>
        <p:spPr bwMode="auto">
          <a:xfrm>
            <a:off x="19845039" y="994767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2" name="Rectangle 50"/>
          <p:cNvSpPr>
            <a:spLocks/>
          </p:cNvSpPr>
          <p:nvPr/>
        </p:nvSpPr>
        <p:spPr bwMode="auto">
          <a:xfrm>
            <a:off x="1560909" y="3783316"/>
            <a:ext cx="9716691" cy="1194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K = Number of clusters</a:t>
            </a:r>
          </a:p>
        </p:txBody>
      </p:sp>
      <p:pic>
        <p:nvPicPr>
          <p:cNvPr id="56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909" y="4887813"/>
            <a:ext cx="3875484" cy="4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560909" y="6536353"/>
            <a:ext cx="868467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/>
              <a:t>Data </a:t>
            </a:r>
            <a:r>
              <a:rPr lang="en-US" sz="4800" dirty="0"/>
              <a:t>assignments to clusters</a:t>
            </a:r>
          </a:p>
        </p:txBody>
      </p:sp>
      <p:sp>
        <p:nvSpPr>
          <p:cNvPr id="3" name="Rectangle 2"/>
          <p:cNvSpPr/>
          <p:nvPr/>
        </p:nvSpPr>
        <p:spPr>
          <a:xfrm>
            <a:off x="1615337" y="7437685"/>
            <a:ext cx="7543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i="1" dirty="0"/>
              <a:t>S</a:t>
            </a:r>
            <a:r>
              <a:rPr lang="en-US" sz="4400" i="1" baseline="-25000" dirty="0"/>
              <a:t>1</a:t>
            </a:r>
            <a:r>
              <a:rPr lang="en-US" sz="4400" i="1" dirty="0"/>
              <a:t>, S</a:t>
            </a:r>
            <a:r>
              <a:rPr lang="en-US" sz="4400" i="1" baseline="-25000" dirty="0"/>
              <a:t>2</a:t>
            </a:r>
            <a:r>
              <a:rPr lang="en-US" sz="4400" i="1" dirty="0" smtClean="0"/>
              <a:t>,. . ., </a:t>
            </a:r>
            <a:r>
              <a:rPr lang="en-US" sz="4400" i="1" dirty="0"/>
              <a:t>S</a:t>
            </a:r>
            <a:r>
              <a:rPr lang="en-US" sz="4400" i="1" baseline="-25000" dirty="0"/>
              <a:t>K</a:t>
            </a:r>
          </a:p>
        </p:txBody>
      </p:sp>
      <p:sp>
        <p:nvSpPr>
          <p:cNvPr id="58" name="Rectangle 7"/>
          <p:cNvSpPr>
            <a:spLocks/>
          </p:cNvSpPr>
          <p:nvPr/>
        </p:nvSpPr>
        <p:spPr bwMode="auto">
          <a:xfrm>
            <a:off x="13674328" y="6094810"/>
            <a:ext cx="285750" cy="285750"/>
          </a:xfrm>
          <a:prstGeom prst="rect">
            <a:avLst/>
          </a:prstGeom>
          <a:solidFill>
            <a:srgbClr val="558E28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9" name="Rectangle 8"/>
          <p:cNvSpPr>
            <a:spLocks/>
          </p:cNvSpPr>
          <p:nvPr/>
        </p:nvSpPr>
        <p:spPr bwMode="auto">
          <a:xfrm>
            <a:off x="17031891" y="5880497"/>
            <a:ext cx="285750" cy="285750"/>
          </a:xfrm>
          <a:prstGeom prst="rect">
            <a:avLst/>
          </a:prstGeom>
          <a:solidFill>
            <a:srgbClr val="D90B00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0" name="Rectangle 9"/>
          <p:cNvSpPr>
            <a:spLocks/>
          </p:cNvSpPr>
          <p:nvPr/>
        </p:nvSpPr>
        <p:spPr bwMode="auto">
          <a:xfrm>
            <a:off x="20650200" y="9713119"/>
            <a:ext cx="285750" cy="285750"/>
          </a:xfrm>
          <a:prstGeom prst="rect">
            <a:avLst/>
          </a:prstGeom>
          <a:solidFill>
            <a:srgbClr val="0044FE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pic>
        <p:nvPicPr>
          <p:cNvPr id="76" name="Picture 5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0" y="5559028"/>
            <a:ext cx="607219" cy="4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" name="Picture 5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31953" y="5630466"/>
            <a:ext cx="607219" cy="4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8" name="Picture 5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50262" y="9677400"/>
            <a:ext cx="589359" cy="4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" name="Line 54"/>
          <p:cNvSpPr>
            <a:spLocks noChangeShapeType="1"/>
          </p:cNvSpPr>
          <p:nvPr/>
        </p:nvSpPr>
        <p:spPr bwMode="auto">
          <a:xfrm>
            <a:off x="16100150" y="3886200"/>
            <a:ext cx="448718" cy="7045523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</p:spTree>
    <p:extLst>
      <p:ext uri="{BB962C8B-B14F-4D97-AF65-F5344CB8AC3E}">
        <p14:creationId xmlns:p14="http://schemas.microsoft.com/office/powerpoint/2010/main" val="114501741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8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K-Means Algorithm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2" name="Line 1"/>
          <p:cNvSpPr>
            <a:spLocks noChangeShapeType="1"/>
          </p:cNvSpPr>
          <p:nvPr/>
        </p:nvSpPr>
        <p:spPr bwMode="auto">
          <a:xfrm flipH="1">
            <a:off x="13822264" y="4149776"/>
            <a:ext cx="0" cy="7025431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3" name="Line 2"/>
          <p:cNvSpPr>
            <a:spLocks noChangeShapeType="1"/>
          </p:cNvSpPr>
          <p:nvPr/>
        </p:nvSpPr>
        <p:spPr bwMode="auto">
          <a:xfrm flipH="1">
            <a:off x="13817799" y="11157348"/>
            <a:ext cx="9251156" cy="446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4" name="Rectangle 50"/>
          <p:cNvSpPr>
            <a:spLocks/>
          </p:cNvSpPr>
          <p:nvPr/>
        </p:nvSpPr>
        <p:spPr bwMode="auto">
          <a:xfrm>
            <a:off x="19149418" y="11157348"/>
            <a:ext cx="6477000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1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5" name="Rectangle 51"/>
          <p:cNvSpPr>
            <a:spLocks/>
          </p:cNvSpPr>
          <p:nvPr/>
        </p:nvSpPr>
        <p:spPr bwMode="auto">
          <a:xfrm rot="-5400000">
            <a:off x="11291260" y="5379807"/>
            <a:ext cx="4048189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2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61" name="Oval 13"/>
          <p:cNvSpPr>
            <a:spLocks/>
          </p:cNvSpPr>
          <p:nvPr/>
        </p:nvSpPr>
        <p:spPr bwMode="auto">
          <a:xfrm>
            <a:off x="17164050" y="65722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2" name="Oval 14"/>
          <p:cNvSpPr>
            <a:spLocks/>
          </p:cNvSpPr>
          <p:nvPr/>
        </p:nvSpPr>
        <p:spPr bwMode="auto">
          <a:xfrm>
            <a:off x="17717691" y="709017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3" name="Oval 15"/>
          <p:cNvSpPr>
            <a:spLocks/>
          </p:cNvSpPr>
          <p:nvPr/>
        </p:nvSpPr>
        <p:spPr bwMode="auto">
          <a:xfrm>
            <a:off x="16663988" y="698301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4" name="Oval 16"/>
          <p:cNvSpPr>
            <a:spLocks/>
          </p:cNvSpPr>
          <p:nvPr/>
        </p:nvSpPr>
        <p:spPr bwMode="auto">
          <a:xfrm>
            <a:off x="16806863" y="721518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5" name="Oval 17"/>
          <p:cNvSpPr>
            <a:spLocks/>
          </p:cNvSpPr>
          <p:nvPr/>
        </p:nvSpPr>
        <p:spPr bwMode="auto">
          <a:xfrm rot="-225770">
            <a:off x="17324785" y="707231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6" name="Oval 18"/>
          <p:cNvSpPr>
            <a:spLocks/>
          </p:cNvSpPr>
          <p:nvPr/>
        </p:nvSpPr>
        <p:spPr bwMode="auto">
          <a:xfrm>
            <a:off x="17521238" y="65722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7" name="Oval 19"/>
          <p:cNvSpPr>
            <a:spLocks/>
          </p:cNvSpPr>
          <p:nvPr/>
        </p:nvSpPr>
        <p:spPr bwMode="auto">
          <a:xfrm>
            <a:off x="17181910" y="757237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8" name="Oval 20"/>
          <p:cNvSpPr>
            <a:spLocks/>
          </p:cNvSpPr>
          <p:nvPr/>
        </p:nvSpPr>
        <p:spPr bwMode="auto">
          <a:xfrm>
            <a:off x="17681972" y="7822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9" name="Oval 21"/>
          <p:cNvSpPr>
            <a:spLocks/>
          </p:cNvSpPr>
          <p:nvPr/>
        </p:nvSpPr>
        <p:spPr bwMode="auto">
          <a:xfrm>
            <a:off x="17985581" y="737592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0" name="Oval 22"/>
          <p:cNvSpPr>
            <a:spLocks/>
          </p:cNvSpPr>
          <p:nvPr/>
        </p:nvSpPr>
        <p:spPr bwMode="auto">
          <a:xfrm>
            <a:off x="17967722" y="675084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1" name="Oval 23"/>
          <p:cNvSpPr>
            <a:spLocks/>
          </p:cNvSpPr>
          <p:nvPr/>
        </p:nvSpPr>
        <p:spPr bwMode="auto">
          <a:xfrm>
            <a:off x="16771144" y="785812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2" name="Oval 24"/>
          <p:cNvSpPr>
            <a:spLocks/>
          </p:cNvSpPr>
          <p:nvPr/>
        </p:nvSpPr>
        <p:spPr bwMode="auto">
          <a:xfrm>
            <a:off x="17262277" y="815292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3" name="Oval 25"/>
          <p:cNvSpPr>
            <a:spLocks/>
          </p:cNvSpPr>
          <p:nvPr/>
        </p:nvSpPr>
        <p:spPr bwMode="auto">
          <a:xfrm>
            <a:off x="18342769" y="732234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4" name="Oval 26"/>
          <p:cNvSpPr>
            <a:spLocks/>
          </p:cNvSpPr>
          <p:nvPr/>
        </p:nvSpPr>
        <p:spPr bwMode="auto">
          <a:xfrm>
            <a:off x="18039160" y="7822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5" name="Oval 27"/>
          <p:cNvSpPr>
            <a:spLocks/>
          </p:cNvSpPr>
          <p:nvPr/>
        </p:nvSpPr>
        <p:spPr bwMode="auto">
          <a:xfrm>
            <a:off x="18628519" y="68937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8" name="Oval 3"/>
          <p:cNvSpPr>
            <a:spLocks/>
          </p:cNvSpPr>
          <p:nvPr/>
        </p:nvSpPr>
        <p:spPr bwMode="auto">
          <a:xfrm>
            <a:off x="14336315" y="9651801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9" name="Oval 4"/>
          <p:cNvSpPr>
            <a:spLocks/>
          </p:cNvSpPr>
          <p:nvPr/>
        </p:nvSpPr>
        <p:spPr bwMode="auto">
          <a:xfrm>
            <a:off x="14675644" y="943748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0" name="Oval 5"/>
          <p:cNvSpPr>
            <a:spLocks/>
          </p:cNvSpPr>
          <p:nvPr/>
        </p:nvSpPr>
        <p:spPr bwMode="auto">
          <a:xfrm>
            <a:off x="14532769" y="986611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1" name="Oval 6"/>
          <p:cNvSpPr>
            <a:spLocks/>
          </p:cNvSpPr>
          <p:nvPr/>
        </p:nvSpPr>
        <p:spPr bwMode="auto">
          <a:xfrm>
            <a:off x="15050690" y="9651801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2" name="Oval 7"/>
          <p:cNvSpPr>
            <a:spLocks/>
          </p:cNvSpPr>
          <p:nvPr/>
        </p:nvSpPr>
        <p:spPr bwMode="auto">
          <a:xfrm>
            <a:off x="15050690" y="1000898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3" name="Oval 8"/>
          <p:cNvSpPr>
            <a:spLocks/>
          </p:cNvSpPr>
          <p:nvPr/>
        </p:nvSpPr>
        <p:spPr bwMode="auto">
          <a:xfrm>
            <a:off x="15586472" y="986611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4" name="Oval 9"/>
          <p:cNvSpPr>
            <a:spLocks/>
          </p:cNvSpPr>
          <p:nvPr/>
        </p:nvSpPr>
        <p:spPr bwMode="auto">
          <a:xfrm>
            <a:off x="14675644" y="1054477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5" name="Oval 10"/>
          <p:cNvSpPr>
            <a:spLocks/>
          </p:cNvSpPr>
          <p:nvPr/>
        </p:nvSpPr>
        <p:spPr bwMode="auto">
          <a:xfrm>
            <a:off x="15586472" y="1038403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6" name="Oval 11"/>
          <p:cNvSpPr>
            <a:spLocks/>
          </p:cNvSpPr>
          <p:nvPr/>
        </p:nvSpPr>
        <p:spPr bwMode="auto">
          <a:xfrm>
            <a:off x="15193565" y="900886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7" name="Oval 12"/>
          <p:cNvSpPr>
            <a:spLocks/>
          </p:cNvSpPr>
          <p:nvPr/>
        </p:nvSpPr>
        <p:spPr bwMode="auto">
          <a:xfrm>
            <a:off x="15729347" y="920531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6" name="Oval 28"/>
          <p:cNvSpPr>
            <a:spLocks/>
          </p:cNvSpPr>
          <p:nvPr/>
        </p:nvSpPr>
        <p:spPr bwMode="auto">
          <a:xfrm>
            <a:off x="20640972" y="7625953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7" name="Oval 29"/>
          <p:cNvSpPr>
            <a:spLocks/>
          </p:cNvSpPr>
          <p:nvPr/>
        </p:nvSpPr>
        <p:spPr bwMode="auto">
          <a:xfrm>
            <a:off x="20623113" y="794742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8" name="Oval 30"/>
          <p:cNvSpPr>
            <a:spLocks/>
          </p:cNvSpPr>
          <p:nvPr/>
        </p:nvSpPr>
        <p:spPr bwMode="auto">
          <a:xfrm>
            <a:off x="20230207" y="800100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9" name="Oval 31"/>
          <p:cNvSpPr>
            <a:spLocks/>
          </p:cNvSpPr>
          <p:nvPr/>
        </p:nvSpPr>
        <p:spPr bwMode="auto">
          <a:xfrm>
            <a:off x="21176754" y="792956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0" name="Oval 32"/>
          <p:cNvSpPr>
            <a:spLocks/>
          </p:cNvSpPr>
          <p:nvPr/>
        </p:nvSpPr>
        <p:spPr bwMode="auto">
          <a:xfrm>
            <a:off x="20873144" y="82867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1" name="Oval 33"/>
          <p:cNvSpPr>
            <a:spLocks/>
          </p:cNvSpPr>
          <p:nvPr/>
        </p:nvSpPr>
        <p:spPr bwMode="auto">
          <a:xfrm>
            <a:off x="20355222" y="83939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2" name="Oval 34"/>
          <p:cNvSpPr>
            <a:spLocks/>
          </p:cNvSpPr>
          <p:nvPr/>
        </p:nvSpPr>
        <p:spPr bwMode="auto">
          <a:xfrm>
            <a:off x="21230332" y="86082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3" name="Oval 35"/>
          <p:cNvSpPr>
            <a:spLocks/>
          </p:cNvSpPr>
          <p:nvPr/>
        </p:nvSpPr>
        <p:spPr bwMode="auto">
          <a:xfrm>
            <a:off x="20640972" y="878681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4" name="Oval 36"/>
          <p:cNvSpPr>
            <a:spLocks/>
          </p:cNvSpPr>
          <p:nvPr/>
        </p:nvSpPr>
        <p:spPr bwMode="auto">
          <a:xfrm>
            <a:off x="20265925" y="884039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5" name="Oval 37"/>
          <p:cNvSpPr>
            <a:spLocks/>
          </p:cNvSpPr>
          <p:nvPr/>
        </p:nvSpPr>
        <p:spPr bwMode="auto">
          <a:xfrm>
            <a:off x="20444519" y="923329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6" name="Oval 38"/>
          <p:cNvSpPr>
            <a:spLocks/>
          </p:cNvSpPr>
          <p:nvPr/>
        </p:nvSpPr>
        <p:spPr bwMode="auto">
          <a:xfrm>
            <a:off x="21051738" y="8965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7" name="Oval 39"/>
          <p:cNvSpPr>
            <a:spLocks/>
          </p:cNvSpPr>
          <p:nvPr/>
        </p:nvSpPr>
        <p:spPr bwMode="auto">
          <a:xfrm>
            <a:off x="21623238" y="887610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8" name="Oval 40"/>
          <p:cNvSpPr>
            <a:spLocks/>
          </p:cNvSpPr>
          <p:nvPr/>
        </p:nvSpPr>
        <p:spPr bwMode="auto">
          <a:xfrm>
            <a:off x="20730269" y="930473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9" name="Oval 41"/>
          <p:cNvSpPr>
            <a:spLocks/>
          </p:cNvSpPr>
          <p:nvPr/>
        </p:nvSpPr>
        <p:spPr bwMode="auto">
          <a:xfrm>
            <a:off x="21569660" y="9340453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0" name="Oval 42"/>
          <p:cNvSpPr>
            <a:spLocks/>
          </p:cNvSpPr>
          <p:nvPr/>
        </p:nvSpPr>
        <p:spPr bwMode="auto">
          <a:xfrm>
            <a:off x="21730394" y="80367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1" name="Oval 43"/>
          <p:cNvSpPr>
            <a:spLocks/>
          </p:cNvSpPr>
          <p:nvPr/>
        </p:nvSpPr>
        <p:spPr bwMode="auto">
          <a:xfrm>
            <a:off x="21087457" y="994767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1" name="Rectangle 45"/>
          <p:cNvSpPr>
            <a:spLocks/>
          </p:cNvSpPr>
          <p:nvPr/>
        </p:nvSpPr>
        <p:spPr bwMode="auto">
          <a:xfrm>
            <a:off x="1560909" y="3208054"/>
            <a:ext cx="8518922" cy="6107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• Initialize K cluster centers</a:t>
            </a:r>
          </a:p>
          <a:p>
            <a:pPr algn="l"/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• Repeat until convergence:</a:t>
            </a:r>
          </a:p>
          <a:p>
            <a:pPr marL="964441" lvl="1"/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Assign each data point to the cluster with the closest center.</a:t>
            </a:r>
          </a:p>
          <a:p>
            <a:pPr marL="964441" lvl="1"/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Assign each cluster center to be the mean of its cluster</a:t>
            </a:r>
            <a:r>
              <a:rPr lang="ja-JP" altLang="en-US" sz="5063" dirty="0">
                <a:solidFill>
                  <a:srgbClr val="CDCDCD"/>
                </a:solidFill>
                <a:latin typeface="Arial"/>
                <a:ea typeface="ＭＳ Ｐゴシック" charset="0"/>
                <a:cs typeface="Gill Sans" charset="0"/>
              </a:rPr>
              <a:t>’</a:t>
            </a:r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s data points.</a:t>
            </a:r>
          </a:p>
        </p:txBody>
      </p:sp>
    </p:spTree>
    <p:extLst>
      <p:ext uri="{BB962C8B-B14F-4D97-AF65-F5344CB8AC3E}">
        <p14:creationId xmlns:p14="http://schemas.microsoft.com/office/powerpoint/2010/main" val="162226133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8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K-Means Algorithm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2" name="Line 1"/>
          <p:cNvSpPr>
            <a:spLocks noChangeShapeType="1"/>
          </p:cNvSpPr>
          <p:nvPr/>
        </p:nvSpPr>
        <p:spPr bwMode="auto">
          <a:xfrm flipH="1">
            <a:off x="13822264" y="4149776"/>
            <a:ext cx="0" cy="7025431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3" name="Line 2"/>
          <p:cNvSpPr>
            <a:spLocks noChangeShapeType="1"/>
          </p:cNvSpPr>
          <p:nvPr/>
        </p:nvSpPr>
        <p:spPr bwMode="auto">
          <a:xfrm flipH="1">
            <a:off x="13817799" y="11157348"/>
            <a:ext cx="9251156" cy="446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4" name="Rectangle 50"/>
          <p:cNvSpPr>
            <a:spLocks/>
          </p:cNvSpPr>
          <p:nvPr/>
        </p:nvSpPr>
        <p:spPr bwMode="auto">
          <a:xfrm>
            <a:off x="19149418" y="11157348"/>
            <a:ext cx="6477000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1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5" name="Rectangle 51"/>
          <p:cNvSpPr>
            <a:spLocks/>
          </p:cNvSpPr>
          <p:nvPr/>
        </p:nvSpPr>
        <p:spPr bwMode="auto">
          <a:xfrm rot="-5400000">
            <a:off x="11291260" y="5379807"/>
            <a:ext cx="4048189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2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61" name="Oval 13"/>
          <p:cNvSpPr>
            <a:spLocks/>
          </p:cNvSpPr>
          <p:nvPr/>
        </p:nvSpPr>
        <p:spPr bwMode="auto">
          <a:xfrm>
            <a:off x="17164050" y="65722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2" name="Oval 14"/>
          <p:cNvSpPr>
            <a:spLocks/>
          </p:cNvSpPr>
          <p:nvPr/>
        </p:nvSpPr>
        <p:spPr bwMode="auto">
          <a:xfrm>
            <a:off x="17717691" y="709017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3" name="Oval 15"/>
          <p:cNvSpPr>
            <a:spLocks/>
          </p:cNvSpPr>
          <p:nvPr/>
        </p:nvSpPr>
        <p:spPr bwMode="auto">
          <a:xfrm>
            <a:off x="16663988" y="698301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4" name="Oval 16"/>
          <p:cNvSpPr>
            <a:spLocks/>
          </p:cNvSpPr>
          <p:nvPr/>
        </p:nvSpPr>
        <p:spPr bwMode="auto">
          <a:xfrm>
            <a:off x="16806863" y="721518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5" name="Oval 17"/>
          <p:cNvSpPr>
            <a:spLocks/>
          </p:cNvSpPr>
          <p:nvPr/>
        </p:nvSpPr>
        <p:spPr bwMode="auto">
          <a:xfrm rot="-225770">
            <a:off x="17324785" y="707231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6" name="Oval 18"/>
          <p:cNvSpPr>
            <a:spLocks/>
          </p:cNvSpPr>
          <p:nvPr/>
        </p:nvSpPr>
        <p:spPr bwMode="auto">
          <a:xfrm>
            <a:off x="17521238" y="65722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7" name="Oval 19"/>
          <p:cNvSpPr>
            <a:spLocks/>
          </p:cNvSpPr>
          <p:nvPr/>
        </p:nvSpPr>
        <p:spPr bwMode="auto">
          <a:xfrm>
            <a:off x="17181910" y="757237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8" name="Oval 20"/>
          <p:cNvSpPr>
            <a:spLocks/>
          </p:cNvSpPr>
          <p:nvPr/>
        </p:nvSpPr>
        <p:spPr bwMode="auto">
          <a:xfrm>
            <a:off x="17681972" y="7822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9" name="Oval 21"/>
          <p:cNvSpPr>
            <a:spLocks/>
          </p:cNvSpPr>
          <p:nvPr/>
        </p:nvSpPr>
        <p:spPr bwMode="auto">
          <a:xfrm>
            <a:off x="17985581" y="737592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0" name="Oval 22"/>
          <p:cNvSpPr>
            <a:spLocks/>
          </p:cNvSpPr>
          <p:nvPr/>
        </p:nvSpPr>
        <p:spPr bwMode="auto">
          <a:xfrm>
            <a:off x="17967722" y="675084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1" name="Oval 23"/>
          <p:cNvSpPr>
            <a:spLocks/>
          </p:cNvSpPr>
          <p:nvPr/>
        </p:nvSpPr>
        <p:spPr bwMode="auto">
          <a:xfrm>
            <a:off x="16771144" y="785812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2" name="Oval 24"/>
          <p:cNvSpPr>
            <a:spLocks/>
          </p:cNvSpPr>
          <p:nvPr/>
        </p:nvSpPr>
        <p:spPr bwMode="auto">
          <a:xfrm>
            <a:off x="17262277" y="815292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3" name="Oval 25"/>
          <p:cNvSpPr>
            <a:spLocks/>
          </p:cNvSpPr>
          <p:nvPr/>
        </p:nvSpPr>
        <p:spPr bwMode="auto">
          <a:xfrm>
            <a:off x="18342769" y="732234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4" name="Oval 26"/>
          <p:cNvSpPr>
            <a:spLocks/>
          </p:cNvSpPr>
          <p:nvPr/>
        </p:nvSpPr>
        <p:spPr bwMode="auto">
          <a:xfrm>
            <a:off x="18039160" y="7822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5" name="Oval 27"/>
          <p:cNvSpPr>
            <a:spLocks/>
          </p:cNvSpPr>
          <p:nvPr/>
        </p:nvSpPr>
        <p:spPr bwMode="auto">
          <a:xfrm>
            <a:off x="18628519" y="68937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8" name="Oval 3"/>
          <p:cNvSpPr>
            <a:spLocks/>
          </p:cNvSpPr>
          <p:nvPr/>
        </p:nvSpPr>
        <p:spPr bwMode="auto">
          <a:xfrm>
            <a:off x="14336315" y="9651801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9" name="Oval 4"/>
          <p:cNvSpPr>
            <a:spLocks/>
          </p:cNvSpPr>
          <p:nvPr/>
        </p:nvSpPr>
        <p:spPr bwMode="auto">
          <a:xfrm>
            <a:off x="14675644" y="943748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0" name="Oval 5"/>
          <p:cNvSpPr>
            <a:spLocks/>
          </p:cNvSpPr>
          <p:nvPr/>
        </p:nvSpPr>
        <p:spPr bwMode="auto">
          <a:xfrm>
            <a:off x="14532769" y="986611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1" name="Oval 6"/>
          <p:cNvSpPr>
            <a:spLocks/>
          </p:cNvSpPr>
          <p:nvPr/>
        </p:nvSpPr>
        <p:spPr bwMode="auto">
          <a:xfrm>
            <a:off x="15050690" y="9651801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2" name="Oval 7"/>
          <p:cNvSpPr>
            <a:spLocks/>
          </p:cNvSpPr>
          <p:nvPr/>
        </p:nvSpPr>
        <p:spPr bwMode="auto">
          <a:xfrm>
            <a:off x="15050690" y="1000898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3" name="Oval 8"/>
          <p:cNvSpPr>
            <a:spLocks/>
          </p:cNvSpPr>
          <p:nvPr/>
        </p:nvSpPr>
        <p:spPr bwMode="auto">
          <a:xfrm>
            <a:off x="15586472" y="986611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4" name="Oval 9"/>
          <p:cNvSpPr>
            <a:spLocks/>
          </p:cNvSpPr>
          <p:nvPr/>
        </p:nvSpPr>
        <p:spPr bwMode="auto">
          <a:xfrm>
            <a:off x="14675644" y="1054477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5" name="Oval 10"/>
          <p:cNvSpPr>
            <a:spLocks/>
          </p:cNvSpPr>
          <p:nvPr/>
        </p:nvSpPr>
        <p:spPr bwMode="auto">
          <a:xfrm>
            <a:off x="15586472" y="1038403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6" name="Oval 11"/>
          <p:cNvSpPr>
            <a:spLocks/>
          </p:cNvSpPr>
          <p:nvPr/>
        </p:nvSpPr>
        <p:spPr bwMode="auto">
          <a:xfrm>
            <a:off x="15193565" y="900886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7" name="Oval 12"/>
          <p:cNvSpPr>
            <a:spLocks/>
          </p:cNvSpPr>
          <p:nvPr/>
        </p:nvSpPr>
        <p:spPr bwMode="auto">
          <a:xfrm>
            <a:off x="15729347" y="920531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6" name="Oval 28"/>
          <p:cNvSpPr>
            <a:spLocks/>
          </p:cNvSpPr>
          <p:nvPr/>
        </p:nvSpPr>
        <p:spPr bwMode="auto">
          <a:xfrm>
            <a:off x="20640972" y="7625953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7" name="Oval 29"/>
          <p:cNvSpPr>
            <a:spLocks/>
          </p:cNvSpPr>
          <p:nvPr/>
        </p:nvSpPr>
        <p:spPr bwMode="auto">
          <a:xfrm>
            <a:off x="20623113" y="794742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8" name="Oval 30"/>
          <p:cNvSpPr>
            <a:spLocks/>
          </p:cNvSpPr>
          <p:nvPr/>
        </p:nvSpPr>
        <p:spPr bwMode="auto">
          <a:xfrm>
            <a:off x="20230207" y="800100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9" name="Oval 31"/>
          <p:cNvSpPr>
            <a:spLocks/>
          </p:cNvSpPr>
          <p:nvPr/>
        </p:nvSpPr>
        <p:spPr bwMode="auto">
          <a:xfrm>
            <a:off x="21176754" y="792956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0" name="Oval 32"/>
          <p:cNvSpPr>
            <a:spLocks/>
          </p:cNvSpPr>
          <p:nvPr/>
        </p:nvSpPr>
        <p:spPr bwMode="auto">
          <a:xfrm>
            <a:off x="20873144" y="82867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1" name="Oval 33"/>
          <p:cNvSpPr>
            <a:spLocks/>
          </p:cNvSpPr>
          <p:nvPr/>
        </p:nvSpPr>
        <p:spPr bwMode="auto">
          <a:xfrm>
            <a:off x="20355222" y="83939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2" name="Oval 34"/>
          <p:cNvSpPr>
            <a:spLocks/>
          </p:cNvSpPr>
          <p:nvPr/>
        </p:nvSpPr>
        <p:spPr bwMode="auto">
          <a:xfrm>
            <a:off x="21230332" y="86082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3" name="Oval 35"/>
          <p:cNvSpPr>
            <a:spLocks/>
          </p:cNvSpPr>
          <p:nvPr/>
        </p:nvSpPr>
        <p:spPr bwMode="auto">
          <a:xfrm>
            <a:off x="20640972" y="878681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4" name="Oval 36"/>
          <p:cNvSpPr>
            <a:spLocks/>
          </p:cNvSpPr>
          <p:nvPr/>
        </p:nvSpPr>
        <p:spPr bwMode="auto">
          <a:xfrm>
            <a:off x="20265925" y="884039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5" name="Oval 37"/>
          <p:cNvSpPr>
            <a:spLocks/>
          </p:cNvSpPr>
          <p:nvPr/>
        </p:nvSpPr>
        <p:spPr bwMode="auto">
          <a:xfrm>
            <a:off x="20444519" y="923329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6" name="Oval 38"/>
          <p:cNvSpPr>
            <a:spLocks/>
          </p:cNvSpPr>
          <p:nvPr/>
        </p:nvSpPr>
        <p:spPr bwMode="auto">
          <a:xfrm>
            <a:off x="21051738" y="8965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7" name="Oval 39"/>
          <p:cNvSpPr>
            <a:spLocks/>
          </p:cNvSpPr>
          <p:nvPr/>
        </p:nvSpPr>
        <p:spPr bwMode="auto">
          <a:xfrm>
            <a:off x="21623238" y="887610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8" name="Oval 40"/>
          <p:cNvSpPr>
            <a:spLocks/>
          </p:cNvSpPr>
          <p:nvPr/>
        </p:nvSpPr>
        <p:spPr bwMode="auto">
          <a:xfrm>
            <a:off x="20730269" y="930473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9" name="Oval 41"/>
          <p:cNvSpPr>
            <a:spLocks/>
          </p:cNvSpPr>
          <p:nvPr/>
        </p:nvSpPr>
        <p:spPr bwMode="auto">
          <a:xfrm>
            <a:off x="21569660" y="9340453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0" name="Oval 42"/>
          <p:cNvSpPr>
            <a:spLocks/>
          </p:cNvSpPr>
          <p:nvPr/>
        </p:nvSpPr>
        <p:spPr bwMode="auto">
          <a:xfrm>
            <a:off x="21730394" y="80367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1" name="Oval 43"/>
          <p:cNvSpPr>
            <a:spLocks/>
          </p:cNvSpPr>
          <p:nvPr/>
        </p:nvSpPr>
        <p:spPr bwMode="auto">
          <a:xfrm>
            <a:off x="21087457" y="994767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1" name="Rectangle 45"/>
          <p:cNvSpPr>
            <a:spLocks/>
          </p:cNvSpPr>
          <p:nvPr/>
        </p:nvSpPr>
        <p:spPr bwMode="auto">
          <a:xfrm>
            <a:off x="1560909" y="3208054"/>
            <a:ext cx="8518922" cy="6107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5063" dirty="0">
                <a:solidFill>
                  <a:schemeClr val="tx1"/>
                </a:solidFill>
                <a:ea typeface="ＭＳ Ｐゴシック" charset="0"/>
                <a:cs typeface="Gill Sans" charset="0"/>
              </a:rPr>
              <a:t>• Initialize K cluster centers</a:t>
            </a:r>
          </a:p>
          <a:p>
            <a:pPr algn="l"/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• Repeat until convergence:</a:t>
            </a:r>
          </a:p>
          <a:p>
            <a:pPr marL="964441" lvl="1"/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Assign each data point to the cluster with the closest center.</a:t>
            </a:r>
          </a:p>
          <a:p>
            <a:pPr marL="964441" lvl="1"/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Assign each cluster center to be the mean of its cluster</a:t>
            </a:r>
            <a:r>
              <a:rPr lang="ja-JP" altLang="en-US" sz="5063" dirty="0">
                <a:solidFill>
                  <a:srgbClr val="CDCDCD"/>
                </a:solidFill>
                <a:latin typeface="Arial"/>
                <a:ea typeface="ＭＳ Ｐゴシック" charset="0"/>
                <a:cs typeface="Gill Sans" charset="0"/>
              </a:rPr>
              <a:t>’</a:t>
            </a:r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s data points.</a:t>
            </a:r>
          </a:p>
        </p:txBody>
      </p:sp>
    </p:spTree>
    <p:extLst>
      <p:ext uri="{BB962C8B-B14F-4D97-AF65-F5344CB8AC3E}">
        <p14:creationId xmlns:p14="http://schemas.microsoft.com/office/powerpoint/2010/main" val="143470644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8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K-Means Algorithm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2" name="Line 1"/>
          <p:cNvSpPr>
            <a:spLocks noChangeShapeType="1"/>
          </p:cNvSpPr>
          <p:nvPr/>
        </p:nvSpPr>
        <p:spPr bwMode="auto">
          <a:xfrm flipH="1">
            <a:off x="13822264" y="4149776"/>
            <a:ext cx="0" cy="7025431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3" name="Line 2"/>
          <p:cNvSpPr>
            <a:spLocks noChangeShapeType="1"/>
          </p:cNvSpPr>
          <p:nvPr/>
        </p:nvSpPr>
        <p:spPr bwMode="auto">
          <a:xfrm flipH="1">
            <a:off x="13817799" y="11157348"/>
            <a:ext cx="9251156" cy="446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4" name="Rectangle 50"/>
          <p:cNvSpPr>
            <a:spLocks/>
          </p:cNvSpPr>
          <p:nvPr/>
        </p:nvSpPr>
        <p:spPr bwMode="auto">
          <a:xfrm>
            <a:off x="19149418" y="11157348"/>
            <a:ext cx="6477000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1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5" name="Rectangle 51"/>
          <p:cNvSpPr>
            <a:spLocks/>
          </p:cNvSpPr>
          <p:nvPr/>
        </p:nvSpPr>
        <p:spPr bwMode="auto">
          <a:xfrm rot="-5400000">
            <a:off x="11291260" y="5379807"/>
            <a:ext cx="4048189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2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61" name="Oval 13"/>
          <p:cNvSpPr>
            <a:spLocks/>
          </p:cNvSpPr>
          <p:nvPr/>
        </p:nvSpPr>
        <p:spPr bwMode="auto">
          <a:xfrm>
            <a:off x="17164050" y="65722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2" name="Oval 14"/>
          <p:cNvSpPr>
            <a:spLocks/>
          </p:cNvSpPr>
          <p:nvPr/>
        </p:nvSpPr>
        <p:spPr bwMode="auto">
          <a:xfrm>
            <a:off x="17717691" y="709017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3" name="Oval 15"/>
          <p:cNvSpPr>
            <a:spLocks/>
          </p:cNvSpPr>
          <p:nvPr/>
        </p:nvSpPr>
        <p:spPr bwMode="auto">
          <a:xfrm>
            <a:off x="16663988" y="698301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4" name="Oval 16"/>
          <p:cNvSpPr>
            <a:spLocks/>
          </p:cNvSpPr>
          <p:nvPr/>
        </p:nvSpPr>
        <p:spPr bwMode="auto">
          <a:xfrm>
            <a:off x="16806863" y="721518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5" name="Oval 17"/>
          <p:cNvSpPr>
            <a:spLocks/>
          </p:cNvSpPr>
          <p:nvPr/>
        </p:nvSpPr>
        <p:spPr bwMode="auto">
          <a:xfrm rot="-225770">
            <a:off x="17324785" y="707231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6" name="Oval 18"/>
          <p:cNvSpPr>
            <a:spLocks/>
          </p:cNvSpPr>
          <p:nvPr/>
        </p:nvSpPr>
        <p:spPr bwMode="auto">
          <a:xfrm>
            <a:off x="17521238" y="65722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7" name="Oval 19"/>
          <p:cNvSpPr>
            <a:spLocks/>
          </p:cNvSpPr>
          <p:nvPr/>
        </p:nvSpPr>
        <p:spPr bwMode="auto">
          <a:xfrm>
            <a:off x="17181910" y="757237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8" name="Oval 20"/>
          <p:cNvSpPr>
            <a:spLocks/>
          </p:cNvSpPr>
          <p:nvPr/>
        </p:nvSpPr>
        <p:spPr bwMode="auto">
          <a:xfrm>
            <a:off x="17681972" y="7822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9" name="Oval 21"/>
          <p:cNvSpPr>
            <a:spLocks/>
          </p:cNvSpPr>
          <p:nvPr/>
        </p:nvSpPr>
        <p:spPr bwMode="auto">
          <a:xfrm>
            <a:off x="17985581" y="737592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0" name="Oval 22"/>
          <p:cNvSpPr>
            <a:spLocks/>
          </p:cNvSpPr>
          <p:nvPr/>
        </p:nvSpPr>
        <p:spPr bwMode="auto">
          <a:xfrm>
            <a:off x="17967722" y="675084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1" name="Oval 23"/>
          <p:cNvSpPr>
            <a:spLocks/>
          </p:cNvSpPr>
          <p:nvPr/>
        </p:nvSpPr>
        <p:spPr bwMode="auto">
          <a:xfrm>
            <a:off x="16771144" y="785812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2" name="Oval 24"/>
          <p:cNvSpPr>
            <a:spLocks/>
          </p:cNvSpPr>
          <p:nvPr/>
        </p:nvSpPr>
        <p:spPr bwMode="auto">
          <a:xfrm>
            <a:off x="17262277" y="815292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3" name="Oval 25"/>
          <p:cNvSpPr>
            <a:spLocks/>
          </p:cNvSpPr>
          <p:nvPr/>
        </p:nvSpPr>
        <p:spPr bwMode="auto">
          <a:xfrm>
            <a:off x="18342769" y="732234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4" name="Oval 26"/>
          <p:cNvSpPr>
            <a:spLocks/>
          </p:cNvSpPr>
          <p:nvPr/>
        </p:nvSpPr>
        <p:spPr bwMode="auto">
          <a:xfrm>
            <a:off x="18039160" y="7822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5" name="Oval 27"/>
          <p:cNvSpPr>
            <a:spLocks/>
          </p:cNvSpPr>
          <p:nvPr/>
        </p:nvSpPr>
        <p:spPr bwMode="auto">
          <a:xfrm>
            <a:off x="18628519" y="6893719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8" name="Oval 3"/>
          <p:cNvSpPr>
            <a:spLocks/>
          </p:cNvSpPr>
          <p:nvPr/>
        </p:nvSpPr>
        <p:spPr bwMode="auto">
          <a:xfrm>
            <a:off x="14336315" y="9651801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9" name="Oval 4"/>
          <p:cNvSpPr>
            <a:spLocks/>
          </p:cNvSpPr>
          <p:nvPr/>
        </p:nvSpPr>
        <p:spPr bwMode="auto">
          <a:xfrm>
            <a:off x="14675644" y="943748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0" name="Oval 5"/>
          <p:cNvSpPr>
            <a:spLocks/>
          </p:cNvSpPr>
          <p:nvPr/>
        </p:nvSpPr>
        <p:spPr bwMode="auto">
          <a:xfrm>
            <a:off x="14532769" y="986611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1" name="Oval 6"/>
          <p:cNvSpPr>
            <a:spLocks/>
          </p:cNvSpPr>
          <p:nvPr/>
        </p:nvSpPr>
        <p:spPr bwMode="auto">
          <a:xfrm>
            <a:off x="15050690" y="9651801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2" name="Oval 7"/>
          <p:cNvSpPr>
            <a:spLocks/>
          </p:cNvSpPr>
          <p:nvPr/>
        </p:nvSpPr>
        <p:spPr bwMode="auto">
          <a:xfrm>
            <a:off x="15050690" y="1000898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3" name="Oval 8"/>
          <p:cNvSpPr>
            <a:spLocks/>
          </p:cNvSpPr>
          <p:nvPr/>
        </p:nvSpPr>
        <p:spPr bwMode="auto">
          <a:xfrm>
            <a:off x="15586472" y="986611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4" name="Oval 9"/>
          <p:cNvSpPr>
            <a:spLocks/>
          </p:cNvSpPr>
          <p:nvPr/>
        </p:nvSpPr>
        <p:spPr bwMode="auto">
          <a:xfrm>
            <a:off x="14675644" y="1054477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5" name="Oval 10"/>
          <p:cNvSpPr>
            <a:spLocks/>
          </p:cNvSpPr>
          <p:nvPr/>
        </p:nvSpPr>
        <p:spPr bwMode="auto">
          <a:xfrm>
            <a:off x="15586472" y="1038403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6" name="Oval 11"/>
          <p:cNvSpPr>
            <a:spLocks/>
          </p:cNvSpPr>
          <p:nvPr/>
        </p:nvSpPr>
        <p:spPr bwMode="auto">
          <a:xfrm>
            <a:off x="15193565" y="900886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7" name="Oval 12"/>
          <p:cNvSpPr>
            <a:spLocks/>
          </p:cNvSpPr>
          <p:nvPr/>
        </p:nvSpPr>
        <p:spPr bwMode="auto">
          <a:xfrm>
            <a:off x="15729347" y="920531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6" name="Oval 28"/>
          <p:cNvSpPr>
            <a:spLocks/>
          </p:cNvSpPr>
          <p:nvPr/>
        </p:nvSpPr>
        <p:spPr bwMode="auto">
          <a:xfrm>
            <a:off x="20640972" y="7625953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7" name="Oval 29"/>
          <p:cNvSpPr>
            <a:spLocks/>
          </p:cNvSpPr>
          <p:nvPr/>
        </p:nvSpPr>
        <p:spPr bwMode="auto">
          <a:xfrm>
            <a:off x="20623113" y="794742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8" name="Oval 30"/>
          <p:cNvSpPr>
            <a:spLocks/>
          </p:cNvSpPr>
          <p:nvPr/>
        </p:nvSpPr>
        <p:spPr bwMode="auto">
          <a:xfrm>
            <a:off x="20230207" y="800100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9" name="Oval 31"/>
          <p:cNvSpPr>
            <a:spLocks/>
          </p:cNvSpPr>
          <p:nvPr/>
        </p:nvSpPr>
        <p:spPr bwMode="auto">
          <a:xfrm>
            <a:off x="21176754" y="792956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0" name="Oval 32"/>
          <p:cNvSpPr>
            <a:spLocks/>
          </p:cNvSpPr>
          <p:nvPr/>
        </p:nvSpPr>
        <p:spPr bwMode="auto">
          <a:xfrm>
            <a:off x="20873144" y="82867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1" name="Oval 33"/>
          <p:cNvSpPr>
            <a:spLocks/>
          </p:cNvSpPr>
          <p:nvPr/>
        </p:nvSpPr>
        <p:spPr bwMode="auto">
          <a:xfrm>
            <a:off x="20355222" y="83939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2" name="Oval 34"/>
          <p:cNvSpPr>
            <a:spLocks/>
          </p:cNvSpPr>
          <p:nvPr/>
        </p:nvSpPr>
        <p:spPr bwMode="auto">
          <a:xfrm>
            <a:off x="21230332" y="86082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3" name="Oval 35"/>
          <p:cNvSpPr>
            <a:spLocks/>
          </p:cNvSpPr>
          <p:nvPr/>
        </p:nvSpPr>
        <p:spPr bwMode="auto">
          <a:xfrm>
            <a:off x="20640972" y="878681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4" name="Oval 36"/>
          <p:cNvSpPr>
            <a:spLocks/>
          </p:cNvSpPr>
          <p:nvPr/>
        </p:nvSpPr>
        <p:spPr bwMode="auto">
          <a:xfrm>
            <a:off x="20265925" y="884039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5" name="Oval 37"/>
          <p:cNvSpPr>
            <a:spLocks/>
          </p:cNvSpPr>
          <p:nvPr/>
        </p:nvSpPr>
        <p:spPr bwMode="auto">
          <a:xfrm>
            <a:off x="20444519" y="923329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6" name="Oval 38"/>
          <p:cNvSpPr>
            <a:spLocks/>
          </p:cNvSpPr>
          <p:nvPr/>
        </p:nvSpPr>
        <p:spPr bwMode="auto">
          <a:xfrm>
            <a:off x="21051738" y="8965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7" name="Oval 39"/>
          <p:cNvSpPr>
            <a:spLocks/>
          </p:cNvSpPr>
          <p:nvPr/>
        </p:nvSpPr>
        <p:spPr bwMode="auto">
          <a:xfrm>
            <a:off x="21623238" y="887610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8" name="Oval 40"/>
          <p:cNvSpPr>
            <a:spLocks/>
          </p:cNvSpPr>
          <p:nvPr/>
        </p:nvSpPr>
        <p:spPr bwMode="auto">
          <a:xfrm>
            <a:off x="20730269" y="930473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9" name="Oval 41"/>
          <p:cNvSpPr>
            <a:spLocks/>
          </p:cNvSpPr>
          <p:nvPr/>
        </p:nvSpPr>
        <p:spPr bwMode="auto">
          <a:xfrm>
            <a:off x="21569660" y="9340453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0" name="Oval 42"/>
          <p:cNvSpPr>
            <a:spLocks/>
          </p:cNvSpPr>
          <p:nvPr/>
        </p:nvSpPr>
        <p:spPr bwMode="auto">
          <a:xfrm>
            <a:off x="21730394" y="80367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1" name="Oval 43"/>
          <p:cNvSpPr>
            <a:spLocks/>
          </p:cNvSpPr>
          <p:nvPr/>
        </p:nvSpPr>
        <p:spPr bwMode="auto">
          <a:xfrm>
            <a:off x="21087457" y="994767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1" name="Rectangle 45"/>
          <p:cNvSpPr>
            <a:spLocks/>
          </p:cNvSpPr>
          <p:nvPr/>
        </p:nvSpPr>
        <p:spPr bwMode="auto">
          <a:xfrm>
            <a:off x="1560909" y="3208053"/>
            <a:ext cx="8518922" cy="8824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pPr algn="l"/>
            <a:r>
              <a:rPr lang="en-US" sz="5063" dirty="0">
                <a:solidFill>
                  <a:schemeClr val="tx1"/>
                </a:solidFill>
                <a:ea typeface="ＭＳ Ｐゴシック" charset="0"/>
                <a:cs typeface="Gill Sans" charset="0"/>
              </a:rPr>
              <a:t>• Initialize K cluster </a:t>
            </a:r>
            <a:r>
              <a:rPr lang="en-US" sz="5063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centers</a:t>
            </a:r>
          </a:p>
          <a:p>
            <a:pPr algn="l"/>
            <a:endParaRPr lang="en-US" sz="5063" dirty="0" smtClean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• Repeat until convergence:</a:t>
            </a:r>
          </a:p>
          <a:p>
            <a:pPr marL="964441" lvl="1"/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Assign each data point to the cluster with the closest center.</a:t>
            </a:r>
          </a:p>
          <a:p>
            <a:pPr marL="964441" lvl="1"/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Assign each cluster center to be the mean of its cluster</a:t>
            </a:r>
            <a:r>
              <a:rPr lang="ja-JP" altLang="en-US" sz="5063" dirty="0">
                <a:solidFill>
                  <a:srgbClr val="CDCDCD"/>
                </a:solidFill>
                <a:latin typeface="Arial"/>
                <a:ea typeface="ＭＳ Ｐゴシック" charset="0"/>
                <a:cs typeface="Gill Sans" charset="0"/>
              </a:rPr>
              <a:t>’</a:t>
            </a:r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s data points.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932044" y="4121864"/>
            <a:ext cx="91931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dirty="0">
                <a:solidFill>
                  <a:srgbClr val="333333"/>
                </a:solidFill>
                <a:latin typeface="Consolas"/>
              </a:rPr>
              <a:t>centers = </a:t>
            </a:r>
            <a:r>
              <a:rPr lang="en-US" sz="4000" dirty="0" err="1">
                <a:solidFill>
                  <a:srgbClr val="333333"/>
                </a:solidFill>
                <a:latin typeface="Consolas"/>
              </a:rPr>
              <a:t>data</a:t>
            </a:r>
            <a:r>
              <a:rPr lang="en-US" sz="4000" b="1" dirty="0" err="1">
                <a:solidFill>
                  <a:srgbClr val="333333"/>
                </a:solidFill>
                <a:latin typeface="Consolas"/>
              </a:rPr>
              <a:t>.</a:t>
            </a:r>
            <a:r>
              <a:rPr lang="en-US" sz="4000" dirty="0" err="1">
                <a:solidFill>
                  <a:srgbClr val="FF0000"/>
                </a:solidFill>
                <a:latin typeface="Consolas"/>
              </a:rPr>
              <a:t>takeSample</a:t>
            </a:r>
            <a:r>
              <a:rPr lang="en-US" sz="4000" dirty="0">
                <a:solidFill>
                  <a:srgbClr val="333333"/>
                </a:solidFill>
                <a:latin typeface="Consolas"/>
              </a:rPr>
              <a:t>(</a:t>
            </a:r>
          </a:p>
          <a:p>
            <a:pPr algn="l"/>
            <a:r>
              <a:rPr lang="en-US" sz="4000" dirty="0">
                <a:solidFill>
                  <a:srgbClr val="333333"/>
                </a:solidFill>
                <a:latin typeface="Consolas"/>
              </a:rPr>
              <a:t>    false, </a:t>
            </a:r>
            <a:r>
              <a:rPr lang="en-US" sz="4000" dirty="0">
                <a:solidFill>
                  <a:srgbClr val="FF0000"/>
                </a:solidFill>
                <a:latin typeface="Consolas"/>
              </a:rPr>
              <a:t>K</a:t>
            </a:r>
            <a:r>
              <a:rPr lang="en-US" sz="4000" dirty="0">
                <a:solidFill>
                  <a:srgbClr val="333333"/>
                </a:solidFill>
                <a:latin typeface="Consolas"/>
              </a:rPr>
              <a:t>, seed)</a:t>
            </a:r>
            <a:endParaRPr lang="en-US" sz="4000" dirty="0"/>
          </a:p>
        </p:txBody>
      </p:sp>
      <p:sp>
        <p:nvSpPr>
          <p:cNvPr id="89" name="Rectangle 7"/>
          <p:cNvSpPr>
            <a:spLocks/>
          </p:cNvSpPr>
          <p:nvPr/>
        </p:nvSpPr>
        <p:spPr bwMode="auto">
          <a:xfrm>
            <a:off x="15635201" y="9097481"/>
            <a:ext cx="285750" cy="285750"/>
          </a:xfrm>
          <a:prstGeom prst="rect">
            <a:avLst/>
          </a:prstGeom>
          <a:solidFill>
            <a:srgbClr val="558E28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0" name="Rectangle 8"/>
          <p:cNvSpPr>
            <a:spLocks/>
          </p:cNvSpPr>
          <p:nvPr/>
        </p:nvSpPr>
        <p:spPr bwMode="auto">
          <a:xfrm>
            <a:off x="18548152" y="6818880"/>
            <a:ext cx="285750" cy="285750"/>
          </a:xfrm>
          <a:prstGeom prst="rect">
            <a:avLst/>
          </a:prstGeom>
          <a:solidFill>
            <a:srgbClr val="D90B00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2" name="Rectangle 9"/>
          <p:cNvSpPr>
            <a:spLocks/>
          </p:cNvSpPr>
          <p:nvPr/>
        </p:nvSpPr>
        <p:spPr bwMode="auto">
          <a:xfrm>
            <a:off x="21020187" y="9866114"/>
            <a:ext cx="285750" cy="285750"/>
          </a:xfrm>
          <a:prstGeom prst="rect">
            <a:avLst/>
          </a:prstGeom>
          <a:solidFill>
            <a:srgbClr val="0044FE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</p:spTree>
    <p:extLst>
      <p:ext uri="{BB962C8B-B14F-4D97-AF65-F5344CB8AC3E}">
        <p14:creationId xmlns:p14="http://schemas.microsoft.com/office/powerpoint/2010/main" val="12673327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90" grpId="0" animBg="1"/>
      <p:bldP spid="9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8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K-Means Algorithm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2" name="Line 1"/>
          <p:cNvSpPr>
            <a:spLocks noChangeShapeType="1"/>
          </p:cNvSpPr>
          <p:nvPr/>
        </p:nvSpPr>
        <p:spPr bwMode="auto">
          <a:xfrm flipH="1">
            <a:off x="13822264" y="4149776"/>
            <a:ext cx="0" cy="7025431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3" name="Line 2"/>
          <p:cNvSpPr>
            <a:spLocks noChangeShapeType="1"/>
          </p:cNvSpPr>
          <p:nvPr/>
        </p:nvSpPr>
        <p:spPr bwMode="auto">
          <a:xfrm flipH="1">
            <a:off x="13817799" y="11157348"/>
            <a:ext cx="9251156" cy="446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4" name="Rectangle 50"/>
          <p:cNvSpPr>
            <a:spLocks/>
          </p:cNvSpPr>
          <p:nvPr/>
        </p:nvSpPr>
        <p:spPr bwMode="auto">
          <a:xfrm>
            <a:off x="19149418" y="11157348"/>
            <a:ext cx="6477000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1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5" name="Rectangle 51"/>
          <p:cNvSpPr>
            <a:spLocks/>
          </p:cNvSpPr>
          <p:nvPr/>
        </p:nvSpPr>
        <p:spPr bwMode="auto">
          <a:xfrm rot="-5400000">
            <a:off x="11291260" y="5379807"/>
            <a:ext cx="4048189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2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61" name="Oval 13"/>
          <p:cNvSpPr>
            <a:spLocks/>
          </p:cNvSpPr>
          <p:nvPr/>
        </p:nvSpPr>
        <p:spPr bwMode="auto">
          <a:xfrm>
            <a:off x="17164050" y="65722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2" name="Oval 14"/>
          <p:cNvSpPr>
            <a:spLocks/>
          </p:cNvSpPr>
          <p:nvPr/>
        </p:nvSpPr>
        <p:spPr bwMode="auto">
          <a:xfrm>
            <a:off x="17717691" y="709017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3" name="Oval 15"/>
          <p:cNvSpPr>
            <a:spLocks/>
          </p:cNvSpPr>
          <p:nvPr/>
        </p:nvSpPr>
        <p:spPr bwMode="auto">
          <a:xfrm>
            <a:off x="16663988" y="698301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4" name="Oval 16"/>
          <p:cNvSpPr>
            <a:spLocks/>
          </p:cNvSpPr>
          <p:nvPr/>
        </p:nvSpPr>
        <p:spPr bwMode="auto">
          <a:xfrm>
            <a:off x="16806863" y="721518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5" name="Oval 17"/>
          <p:cNvSpPr>
            <a:spLocks/>
          </p:cNvSpPr>
          <p:nvPr/>
        </p:nvSpPr>
        <p:spPr bwMode="auto">
          <a:xfrm rot="-225770">
            <a:off x="17324785" y="707231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6" name="Oval 18"/>
          <p:cNvSpPr>
            <a:spLocks/>
          </p:cNvSpPr>
          <p:nvPr/>
        </p:nvSpPr>
        <p:spPr bwMode="auto">
          <a:xfrm>
            <a:off x="17521238" y="65722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7" name="Oval 19"/>
          <p:cNvSpPr>
            <a:spLocks/>
          </p:cNvSpPr>
          <p:nvPr/>
        </p:nvSpPr>
        <p:spPr bwMode="auto">
          <a:xfrm>
            <a:off x="17181910" y="757237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8" name="Oval 20"/>
          <p:cNvSpPr>
            <a:spLocks/>
          </p:cNvSpPr>
          <p:nvPr/>
        </p:nvSpPr>
        <p:spPr bwMode="auto">
          <a:xfrm>
            <a:off x="17681972" y="7822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9" name="Oval 21"/>
          <p:cNvSpPr>
            <a:spLocks/>
          </p:cNvSpPr>
          <p:nvPr/>
        </p:nvSpPr>
        <p:spPr bwMode="auto">
          <a:xfrm>
            <a:off x="17985581" y="737592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0" name="Oval 22"/>
          <p:cNvSpPr>
            <a:spLocks/>
          </p:cNvSpPr>
          <p:nvPr/>
        </p:nvSpPr>
        <p:spPr bwMode="auto">
          <a:xfrm>
            <a:off x="17967722" y="675084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1" name="Oval 23"/>
          <p:cNvSpPr>
            <a:spLocks/>
          </p:cNvSpPr>
          <p:nvPr/>
        </p:nvSpPr>
        <p:spPr bwMode="auto">
          <a:xfrm>
            <a:off x="16771144" y="785812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2" name="Oval 24"/>
          <p:cNvSpPr>
            <a:spLocks/>
          </p:cNvSpPr>
          <p:nvPr/>
        </p:nvSpPr>
        <p:spPr bwMode="auto">
          <a:xfrm>
            <a:off x="17262277" y="815292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3" name="Oval 25"/>
          <p:cNvSpPr>
            <a:spLocks/>
          </p:cNvSpPr>
          <p:nvPr/>
        </p:nvSpPr>
        <p:spPr bwMode="auto">
          <a:xfrm>
            <a:off x="18342769" y="732234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4" name="Oval 26"/>
          <p:cNvSpPr>
            <a:spLocks/>
          </p:cNvSpPr>
          <p:nvPr/>
        </p:nvSpPr>
        <p:spPr bwMode="auto">
          <a:xfrm>
            <a:off x="18039160" y="7822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5" name="Oval 27"/>
          <p:cNvSpPr>
            <a:spLocks/>
          </p:cNvSpPr>
          <p:nvPr/>
        </p:nvSpPr>
        <p:spPr bwMode="auto">
          <a:xfrm>
            <a:off x="18628519" y="6893719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8" name="Oval 3"/>
          <p:cNvSpPr>
            <a:spLocks/>
          </p:cNvSpPr>
          <p:nvPr/>
        </p:nvSpPr>
        <p:spPr bwMode="auto">
          <a:xfrm>
            <a:off x="14336315" y="9651801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9" name="Oval 4"/>
          <p:cNvSpPr>
            <a:spLocks/>
          </p:cNvSpPr>
          <p:nvPr/>
        </p:nvSpPr>
        <p:spPr bwMode="auto">
          <a:xfrm>
            <a:off x="14675644" y="943748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0" name="Oval 5"/>
          <p:cNvSpPr>
            <a:spLocks/>
          </p:cNvSpPr>
          <p:nvPr/>
        </p:nvSpPr>
        <p:spPr bwMode="auto">
          <a:xfrm>
            <a:off x="14532769" y="986611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1" name="Oval 6"/>
          <p:cNvSpPr>
            <a:spLocks/>
          </p:cNvSpPr>
          <p:nvPr/>
        </p:nvSpPr>
        <p:spPr bwMode="auto">
          <a:xfrm>
            <a:off x="15050690" y="9651801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2" name="Oval 7"/>
          <p:cNvSpPr>
            <a:spLocks/>
          </p:cNvSpPr>
          <p:nvPr/>
        </p:nvSpPr>
        <p:spPr bwMode="auto">
          <a:xfrm>
            <a:off x="15050690" y="1000898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3" name="Oval 8"/>
          <p:cNvSpPr>
            <a:spLocks/>
          </p:cNvSpPr>
          <p:nvPr/>
        </p:nvSpPr>
        <p:spPr bwMode="auto">
          <a:xfrm>
            <a:off x="15586472" y="986611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4" name="Oval 9"/>
          <p:cNvSpPr>
            <a:spLocks/>
          </p:cNvSpPr>
          <p:nvPr/>
        </p:nvSpPr>
        <p:spPr bwMode="auto">
          <a:xfrm>
            <a:off x="14675644" y="1054477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5" name="Oval 10"/>
          <p:cNvSpPr>
            <a:spLocks/>
          </p:cNvSpPr>
          <p:nvPr/>
        </p:nvSpPr>
        <p:spPr bwMode="auto">
          <a:xfrm>
            <a:off x="15586472" y="1038403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6" name="Oval 11"/>
          <p:cNvSpPr>
            <a:spLocks/>
          </p:cNvSpPr>
          <p:nvPr/>
        </p:nvSpPr>
        <p:spPr bwMode="auto">
          <a:xfrm>
            <a:off x="15193565" y="900886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7" name="Oval 12"/>
          <p:cNvSpPr>
            <a:spLocks/>
          </p:cNvSpPr>
          <p:nvPr/>
        </p:nvSpPr>
        <p:spPr bwMode="auto">
          <a:xfrm>
            <a:off x="15729347" y="920531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6" name="Oval 28"/>
          <p:cNvSpPr>
            <a:spLocks/>
          </p:cNvSpPr>
          <p:nvPr/>
        </p:nvSpPr>
        <p:spPr bwMode="auto">
          <a:xfrm>
            <a:off x="20640972" y="7625953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7" name="Oval 29"/>
          <p:cNvSpPr>
            <a:spLocks/>
          </p:cNvSpPr>
          <p:nvPr/>
        </p:nvSpPr>
        <p:spPr bwMode="auto">
          <a:xfrm>
            <a:off x="20623113" y="794742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8" name="Oval 30"/>
          <p:cNvSpPr>
            <a:spLocks/>
          </p:cNvSpPr>
          <p:nvPr/>
        </p:nvSpPr>
        <p:spPr bwMode="auto">
          <a:xfrm>
            <a:off x="20230207" y="800100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9" name="Oval 31"/>
          <p:cNvSpPr>
            <a:spLocks/>
          </p:cNvSpPr>
          <p:nvPr/>
        </p:nvSpPr>
        <p:spPr bwMode="auto">
          <a:xfrm>
            <a:off x="21176754" y="792956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0" name="Oval 32"/>
          <p:cNvSpPr>
            <a:spLocks/>
          </p:cNvSpPr>
          <p:nvPr/>
        </p:nvSpPr>
        <p:spPr bwMode="auto">
          <a:xfrm>
            <a:off x="20873144" y="82867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1" name="Oval 33"/>
          <p:cNvSpPr>
            <a:spLocks/>
          </p:cNvSpPr>
          <p:nvPr/>
        </p:nvSpPr>
        <p:spPr bwMode="auto">
          <a:xfrm>
            <a:off x="20355222" y="83939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2" name="Oval 34"/>
          <p:cNvSpPr>
            <a:spLocks/>
          </p:cNvSpPr>
          <p:nvPr/>
        </p:nvSpPr>
        <p:spPr bwMode="auto">
          <a:xfrm>
            <a:off x="21230332" y="86082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3" name="Oval 35"/>
          <p:cNvSpPr>
            <a:spLocks/>
          </p:cNvSpPr>
          <p:nvPr/>
        </p:nvSpPr>
        <p:spPr bwMode="auto">
          <a:xfrm>
            <a:off x="20640972" y="878681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4" name="Oval 36"/>
          <p:cNvSpPr>
            <a:spLocks/>
          </p:cNvSpPr>
          <p:nvPr/>
        </p:nvSpPr>
        <p:spPr bwMode="auto">
          <a:xfrm>
            <a:off x="20265925" y="884039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5" name="Oval 37"/>
          <p:cNvSpPr>
            <a:spLocks/>
          </p:cNvSpPr>
          <p:nvPr/>
        </p:nvSpPr>
        <p:spPr bwMode="auto">
          <a:xfrm>
            <a:off x="20444519" y="923329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6" name="Oval 38"/>
          <p:cNvSpPr>
            <a:spLocks/>
          </p:cNvSpPr>
          <p:nvPr/>
        </p:nvSpPr>
        <p:spPr bwMode="auto">
          <a:xfrm>
            <a:off x="21051738" y="8965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7" name="Oval 39"/>
          <p:cNvSpPr>
            <a:spLocks/>
          </p:cNvSpPr>
          <p:nvPr/>
        </p:nvSpPr>
        <p:spPr bwMode="auto">
          <a:xfrm>
            <a:off x="21623238" y="887610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8" name="Oval 40"/>
          <p:cNvSpPr>
            <a:spLocks/>
          </p:cNvSpPr>
          <p:nvPr/>
        </p:nvSpPr>
        <p:spPr bwMode="auto">
          <a:xfrm>
            <a:off x="20730269" y="930473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9" name="Oval 41"/>
          <p:cNvSpPr>
            <a:spLocks/>
          </p:cNvSpPr>
          <p:nvPr/>
        </p:nvSpPr>
        <p:spPr bwMode="auto">
          <a:xfrm>
            <a:off x="21569660" y="9340453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0" name="Oval 42"/>
          <p:cNvSpPr>
            <a:spLocks/>
          </p:cNvSpPr>
          <p:nvPr/>
        </p:nvSpPr>
        <p:spPr bwMode="auto">
          <a:xfrm>
            <a:off x="21730394" y="80367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1" name="Oval 43"/>
          <p:cNvSpPr>
            <a:spLocks/>
          </p:cNvSpPr>
          <p:nvPr/>
        </p:nvSpPr>
        <p:spPr bwMode="auto">
          <a:xfrm>
            <a:off x="21087457" y="994767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1" name="Rectangle 45"/>
          <p:cNvSpPr>
            <a:spLocks/>
          </p:cNvSpPr>
          <p:nvPr/>
        </p:nvSpPr>
        <p:spPr bwMode="auto">
          <a:xfrm>
            <a:off x="1560909" y="3208053"/>
            <a:ext cx="8518922" cy="8824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pPr algn="l"/>
            <a:r>
              <a:rPr lang="en-US" sz="5063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• Initialize K cluster </a:t>
            </a:r>
            <a:r>
              <a:rPr lang="en-US" sz="5063" dirty="0" smtClean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centers</a:t>
            </a:r>
          </a:p>
          <a:p>
            <a:pPr algn="l"/>
            <a:endParaRPr lang="en-US" sz="5063" dirty="0" smtClean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• </a:t>
            </a:r>
            <a:r>
              <a:rPr lang="en-US" sz="5063" dirty="0">
                <a:solidFill>
                  <a:schemeClr val="tx1"/>
                </a:solidFill>
                <a:ea typeface="ＭＳ Ｐゴシック" charset="0"/>
                <a:cs typeface="Gill Sans" charset="0"/>
              </a:rPr>
              <a:t>Repeat until convergence:</a:t>
            </a:r>
          </a:p>
          <a:p>
            <a:pPr marL="964441" lvl="1"/>
            <a:r>
              <a:rPr lang="en-US" sz="5063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Assign</a:t>
            </a:r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 each data point to the cluster with the closest center.</a:t>
            </a:r>
          </a:p>
          <a:p>
            <a:pPr marL="964441" lvl="1"/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Assign each cluster center to be the mean of its cluster</a:t>
            </a:r>
            <a:r>
              <a:rPr lang="ja-JP" altLang="en-US" sz="5063" dirty="0">
                <a:solidFill>
                  <a:srgbClr val="CDCDCD"/>
                </a:solidFill>
                <a:latin typeface="Arial"/>
                <a:ea typeface="ＭＳ Ｐゴシック" charset="0"/>
                <a:cs typeface="Gill Sans" charset="0"/>
              </a:rPr>
              <a:t>’</a:t>
            </a:r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s data points.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932044" y="4121864"/>
            <a:ext cx="81260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centers = </a:t>
            </a:r>
            <a:r>
              <a:rPr lang="en-U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data</a:t>
            </a:r>
            <a:r>
              <a:rPr lang="en-US" sz="4000" b="1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.</a:t>
            </a:r>
            <a:r>
              <a:rPr lang="en-U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takeSample</a:t>
            </a:r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</a:t>
            </a:r>
          </a:p>
          <a:p>
            <a:pPr algn="l"/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   false, K, seed)</a:t>
            </a:r>
            <a:endParaRPr lang="en-US" sz="4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9" name="Rectangle 7"/>
          <p:cNvSpPr>
            <a:spLocks/>
          </p:cNvSpPr>
          <p:nvPr/>
        </p:nvSpPr>
        <p:spPr bwMode="auto">
          <a:xfrm>
            <a:off x="15635201" y="9097481"/>
            <a:ext cx="285750" cy="285750"/>
          </a:xfrm>
          <a:prstGeom prst="rect">
            <a:avLst/>
          </a:prstGeom>
          <a:solidFill>
            <a:srgbClr val="558E28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0" name="Rectangle 8"/>
          <p:cNvSpPr>
            <a:spLocks/>
          </p:cNvSpPr>
          <p:nvPr/>
        </p:nvSpPr>
        <p:spPr bwMode="auto">
          <a:xfrm>
            <a:off x="18548152" y="6818880"/>
            <a:ext cx="285750" cy="285750"/>
          </a:xfrm>
          <a:prstGeom prst="rect">
            <a:avLst/>
          </a:prstGeom>
          <a:solidFill>
            <a:srgbClr val="D90B00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2" name="Rectangle 9"/>
          <p:cNvSpPr>
            <a:spLocks/>
          </p:cNvSpPr>
          <p:nvPr/>
        </p:nvSpPr>
        <p:spPr bwMode="auto">
          <a:xfrm>
            <a:off x="21020187" y="9866114"/>
            <a:ext cx="285750" cy="285750"/>
          </a:xfrm>
          <a:prstGeom prst="rect">
            <a:avLst/>
          </a:prstGeom>
          <a:solidFill>
            <a:srgbClr val="0044FE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</p:spTree>
    <p:extLst>
      <p:ext uri="{BB962C8B-B14F-4D97-AF65-F5344CB8AC3E}">
        <p14:creationId xmlns:p14="http://schemas.microsoft.com/office/powerpoint/2010/main" val="383824733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863771" y="6675007"/>
            <a:ext cx="6502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sym typeface="Gill Sans" charset="0"/>
              </a:rPr>
              <a:t>Computer Science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sym typeface="Gill Sans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67400" y="5181600"/>
            <a:ext cx="13004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>
                <a:latin typeface="Gill Sans" charset="0"/>
                <a:sym typeface="Gill Sans" charset="0"/>
              </a:rPr>
              <a:t>Machine learning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12362542" y="6675007"/>
            <a:ext cx="650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latin typeface="Gill Sans" charset="0"/>
                <a:sym typeface="Gill Sans" charset="0"/>
              </a:rPr>
              <a:t>Statistics</a:t>
            </a:r>
          </a:p>
        </p:txBody>
      </p:sp>
    </p:spTree>
    <p:extLst>
      <p:ext uri="{BB962C8B-B14F-4D97-AF65-F5344CB8AC3E}">
        <p14:creationId xmlns:p14="http://schemas.microsoft.com/office/powerpoint/2010/main" val="342120952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8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K-Means Algorithm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2" name="Line 1"/>
          <p:cNvSpPr>
            <a:spLocks noChangeShapeType="1"/>
          </p:cNvSpPr>
          <p:nvPr/>
        </p:nvSpPr>
        <p:spPr bwMode="auto">
          <a:xfrm flipH="1">
            <a:off x="13822264" y="4149776"/>
            <a:ext cx="0" cy="7025431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3" name="Line 2"/>
          <p:cNvSpPr>
            <a:spLocks noChangeShapeType="1"/>
          </p:cNvSpPr>
          <p:nvPr/>
        </p:nvSpPr>
        <p:spPr bwMode="auto">
          <a:xfrm flipH="1">
            <a:off x="13817799" y="11157348"/>
            <a:ext cx="9251156" cy="446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4" name="Rectangle 50"/>
          <p:cNvSpPr>
            <a:spLocks/>
          </p:cNvSpPr>
          <p:nvPr/>
        </p:nvSpPr>
        <p:spPr bwMode="auto">
          <a:xfrm>
            <a:off x="19149418" y="11157348"/>
            <a:ext cx="6477000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1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5" name="Rectangle 51"/>
          <p:cNvSpPr>
            <a:spLocks/>
          </p:cNvSpPr>
          <p:nvPr/>
        </p:nvSpPr>
        <p:spPr bwMode="auto">
          <a:xfrm rot="-5400000">
            <a:off x="11291260" y="5379807"/>
            <a:ext cx="4048189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2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61" name="Oval 13"/>
          <p:cNvSpPr>
            <a:spLocks/>
          </p:cNvSpPr>
          <p:nvPr/>
        </p:nvSpPr>
        <p:spPr bwMode="auto">
          <a:xfrm>
            <a:off x="17164050" y="65722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2" name="Oval 14"/>
          <p:cNvSpPr>
            <a:spLocks/>
          </p:cNvSpPr>
          <p:nvPr/>
        </p:nvSpPr>
        <p:spPr bwMode="auto">
          <a:xfrm>
            <a:off x="17717691" y="709017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3" name="Oval 15"/>
          <p:cNvSpPr>
            <a:spLocks/>
          </p:cNvSpPr>
          <p:nvPr/>
        </p:nvSpPr>
        <p:spPr bwMode="auto">
          <a:xfrm>
            <a:off x="16663988" y="698301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4" name="Oval 16"/>
          <p:cNvSpPr>
            <a:spLocks/>
          </p:cNvSpPr>
          <p:nvPr/>
        </p:nvSpPr>
        <p:spPr bwMode="auto">
          <a:xfrm>
            <a:off x="16806863" y="721518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5" name="Oval 17"/>
          <p:cNvSpPr>
            <a:spLocks/>
          </p:cNvSpPr>
          <p:nvPr/>
        </p:nvSpPr>
        <p:spPr bwMode="auto">
          <a:xfrm rot="-225770">
            <a:off x="17324785" y="707231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6" name="Oval 18"/>
          <p:cNvSpPr>
            <a:spLocks/>
          </p:cNvSpPr>
          <p:nvPr/>
        </p:nvSpPr>
        <p:spPr bwMode="auto">
          <a:xfrm>
            <a:off x="17521238" y="65722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7" name="Oval 19"/>
          <p:cNvSpPr>
            <a:spLocks/>
          </p:cNvSpPr>
          <p:nvPr/>
        </p:nvSpPr>
        <p:spPr bwMode="auto">
          <a:xfrm>
            <a:off x="17181910" y="757237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8" name="Oval 20"/>
          <p:cNvSpPr>
            <a:spLocks/>
          </p:cNvSpPr>
          <p:nvPr/>
        </p:nvSpPr>
        <p:spPr bwMode="auto">
          <a:xfrm>
            <a:off x="17681972" y="7822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9" name="Oval 21"/>
          <p:cNvSpPr>
            <a:spLocks/>
          </p:cNvSpPr>
          <p:nvPr/>
        </p:nvSpPr>
        <p:spPr bwMode="auto">
          <a:xfrm>
            <a:off x="17985581" y="737592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0" name="Oval 22"/>
          <p:cNvSpPr>
            <a:spLocks/>
          </p:cNvSpPr>
          <p:nvPr/>
        </p:nvSpPr>
        <p:spPr bwMode="auto">
          <a:xfrm>
            <a:off x="17967722" y="675084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1" name="Oval 23"/>
          <p:cNvSpPr>
            <a:spLocks/>
          </p:cNvSpPr>
          <p:nvPr/>
        </p:nvSpPr>
        <p:spPr bwMode="auto">
          <a:xfrm>
            <a:off x="16771144" y="785812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2" name="Oval 24"/>
          <p:cNvSpPr>
            <a:spLocks/>
          </p:cNvSpPr>
          <p:nvPr/>
        </p:nvSpPr>
        <p:spPr bwMode="auto">
          <a:xfrm>
            <a:off x="17262277" y="815292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3" name="Oval 25"/>
          <p:cNvSpPr>
            <a:spLocks/>
          </p:cNvSpPr>
          <p:nvPr/>
        </p:nvSpPr>
        <p:spPr bwMode="auto">
          <a:xfrm>
            <a:off x="18342769" y="732234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4" name="Oval 26"/>
          <p:cNvSpPr>
            <a:spLocks/>
          </p:cNvSpPr>
          <p:nvPr/>
        </p:nvSpPr>
        <p:spPr bwMode="auto">
          <a:xfrm>
            <a:off x="18039160" y="7822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5" name="Oval 27"/>
          <p:cNvSpPr>
            <a:spLocks/>
          </p:cNvSpPr>
          <p:nvPr/>
        </p:nvSpPr>
        <p:spPr bwMode="auto">
          <a:xfrm>
            <a:off x="18628519" y="6893719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8" name="Oval 3"/>
          <p:cNvSpPr>
            <a:spLocks/>
          </p:cNvSpPr>
          <p:nvPr/>
        </p:nvSpPr>
        <p:spPr bwMode="auto">
          <a:xfrm>
            <a:off x="14336315" y="9651801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9" name="Oval 4"/>
          <p:cNvSpPr>
            <a:spLocks/>
          </p:cNvSpPr>
          <p:nvPr/>
        </p:nvSpPr>
        <p:spPr bwMode="auto">
          <a:xfrm>
            <a:off x="14675644" y="943748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0" name="Oval 5"/>
          <p:cNvSpPr>
            <a:spLocks/>
          </p:cNvSpPr>
          <p:nvPr/>
        </p:nvSpPr>
        <p:spPr bwMode="auto">
          <a:xfrm>
            <a:off x="14532769" y="986611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1" name="Oval 6"/>
          <p:cNvSpPr>
            <a:spLocks/>
          </p:cNvSpPr>
          <p:nvPr/>
        </p:nvSpPr>
        <p:spPr bwMode="auto">
          <a:xfrm>
            <a:off x="15050690" y="9651801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2" name="Oval 7"/>
          <p:cNvSpPr>
            <a:spLocks/>
          </p:cNvSpPr>
          <p:nvPr/>
        </p:nvSpPr>
        <p:spPr bwMode="auto">
          <a:xfrm>
            <a:off x="15050690" y="1000898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3" name="Oval 8"/>
          <p:cNvSpPr>
            <a:spLocks/>
          </p:cNvSpPr>
          <p:nvPr/>
        </p:nvSpPr>
        <p:spPr bwMode="auto">
          <a:xfrm>
            <a:off x="15586472" y="986611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4" name="Oval 9"/>
          <p:cNvSpPr>
            <a:spLocks/>
          </p:cNvSpPr>
          <p:nvPr/>
        </p:nvSpPr>
        <p:spPr bwMode="auto">
          <a:xfrm>
            <a:off x="14675644" y="1054477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5" name="Oval 10"/>
          <p:cNvSpPr>
            <a:spLocks/>
          </p:cNvSpPr>
          <p:nvPr/>
        </p:nvSpPr>
        <p:spPr bwMode="auto">
          <a:xfrm>
            <a:off x="15586472" y="1038403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6" name="Oval 11"/>
          <p:cNvSpPr>
            <a:spLocks/>
          </p:cNvSpPr>
          <p:nvPr/>
        </p:nvSpPr>
        <p:spPr bwMode="auto">
          <a:xfrm>
            <a:off x="15193565" y="900886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7" name="Oval 12"/>
          <p:cNvSpPr>
            <a:spLocks/>
          </p:cNvSpPr>
          <p:nvPr/>
        </p:nvSpPr>
        <p:spPr bwMode="auto">
          <a:xfrm>
            <a:off x="15729347" y="920531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6" name="Oval 28"/>
          <p:cNvSpPr>
            <a:spLocks/>
          </p:cNvSpPr>
          <p:nvPr/>
        </p:nvSpPr>
        <p:spPr bwMode="auto">
          <a:xfrm>
            <a:off x="20640972" y="7625953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7" name="Oval 29"/>
          <p:cNvSpPr>
            <a:spLocks/>
          </p:cNvSpPr>
          <p:nvPr/>
        </p:nvSpPr>
        <p:spPr bwMode="auto">
          <a:xfrm>
            <a:off x="20623113" y="794742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8" name="Oval 30"/>
          <p:cNvSpPr>
            <a:spLocks/>
          </p:cNvSpPr>
          <p:nvPr/>
        </p:nvSpPr>
        <p:spPr bwMode="auto">
          <a:xfrm>
            <a:off x="20230207" y="800100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9" name="Oval 31"/>
          <p:cNvSpPr>
            <a:spLocks/>
          </p:cNvSpPr>
          <p:nvPr/>
        </p:nvSpPr>
        <p:spPr bwMode="auto">
          <a:xfrm>
            <a:off x="21176754" y="792956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0" name="Oval 32"/>
          <p:cNvSpPr>
            <a:spLocks/>
          </p:cNvSpPr>
          <p:nvPr/>
        </p:nvSpPr>
        <p:spPr bwMode="auto">
          <a:xfrm>
            <a:off x="20873144" y="82867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1" name="Oval 33"/>
          <p:cNvSpPr>
            <a:spLocks/>
          </p:cNvSpPr>
          <p:nvPr/>
        </p:nvSpPr>
        <p:spPr bwMode="auto">
          <a:xfrm>
            <a:off x="20355222" y="83939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2" name="Oval 34"/>
          <p:cNvSpPr>
            <a:spLocks/>
          </p:cNvSpPr>
          <p:nvPr/>
        </p:nvSpPr>
        <p:spPr bwMode="auto">
          <a:xfrm>
            <a:off x="21230332" y="86082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3" name="Oval 35"/>
          <p:cNvSpPr>
            <a:spLocks/>
          </p:cNvSpPr>
          <p:nvPr/>
        </p:nvSpPr>
        <p:spPr bwMode="auto">
          <a:xfrm>
            <a:off x="20640972" y="878681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4" name="Oval 36"/>
          <p:cNvSpPr>
            <a:spLocks/>
          </p:cNvSpPr>
          <p:nvPr/>
        </p:nvSpPr>
        <p:spPr bwMode="auto">
          <a:xfrm>
            <a:off x="20265925" y="884039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5" name="Oval 37"/>
          <p:cNvSpPr>
            <a:spLocks/>
          </p:cNvSpPr>
          <p:nvPr/>
        </p:nvSpPr>
        <p:spPr bwMode="auto">
          <a:xfrm>
            <a:off x="20444519" y="923329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6" name="Oval 38"/>
          <p:cNvSpPr>
            <a:spLocks/>
          </p:cNvSpPr>
          <p:nvPr/>
        </p:nvSpPr>
        <p:spPr bwMode="auto">
          <a:xfrm>
            <a:off x="21051738" y="8965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7" name="Oval 39"/>
          <p:cNvSpPr>
            <a:spLocks/>
          </p:cNvSpPr>
          <p:nvPr/>
        </p:nvSpPr>
        <p:spPr bwMode="auto">
          <a:xfrm>
            <a:off x="21623238" y="887610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8" name="Oval 40"/>
          <p:cNvSpPr>
            <a:spLocks/>
          </p:cNvSpPr>
          <p:nvPr/>
        </p:nvSpPr>
        <p:spPr bwMode="auto">
          <a:xfrm>
            <a:off x="20730269" y="930473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9" name="Oval 41"/>
          <p:cNvSpPr>
            <a:spLocks/>
          </p:cNvSpPr>
          <p:nvPr/>
        </p:nvSpPr>
        <p:spPr bwMode="auto">
          <a:xfrm>
            <a:off x="21569660" y="9340453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0" name="Oval 42"/>
          <p:cNvSpPr>
            <a:spLocks/>
          </p:cNvSpPr>
          <p:nvPr/>
        </p:nvSpPr>
        <p:spPr bwMode="auto">
          <a:xfrm>
            <a:off x="21730394" y="80367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1" name="Oval 43"/>
          <p:cNvSpPr>
            <a:spLocks/>
          </p:cNvSpPr>
          <p:nvPr/>
        </p:nvSpPr>
        <p:spPr bwMode="auto">
          <a:xfrm>
            <a:off x="21087457" y="994767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1" name="Rectangle 45"/>
          <p:cNvSpPr>
            <a:spLocks/>
          </p:cNvSpPr>
          <p:nvPr/>
        </p:nvSpPr>
        <p:spPr bwMode="auto">
          <a:xfrm>
            <a:off x="1560909" y="3208053"/>
            <a:ext cx="8518922" cy="8824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pPr algn="l"/>
            <a:r>
              <a:rPr lang="en-US" sz="5063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• Initialize K cluster </a:t>
            </a:r>
            <a:r>
              <a:rPr lang="en-US" sz="5063" dirty="0" smtClean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centers</a:t>
            </a:r>
          </a:p>
          <a:p>
            <a:pPr algn="l"/>
            <a:endParaRPr lang="en-US" sz="5063" dirty="0" smtClean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• </a:t>
            </a:r>
            <a:r>
              <a:rPr lang="en-US" sz="5063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Repeat until convergence:</a:t>
            </a:r>
          </a:p>
          <a:p>
            <a:pPr marL="964441" lvl="1"/>
            <a:r>
              <a:rPr lang="en-US" sz="5063" dirty="0">
                <a:solidFill>
                  <a:schemeClr val="tx1"/>
                </a:solidFill>
                <a:ea typeface="ＭＳ Ｐゴシック" charset="0"/>
                <a:cs typeface="Gill Sans" charset="0"/>
              </a:rPr>
              <a:t>Assign each data point to the cluster with the closest center.</a:t>
            </a:r>
          </a:p>
          <a:p>
            <a:pPr marL="964441" lvl="1"/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Assign each cluster center to be the mean of its cluster</a:t>
            </a:r>
            <a:r>
              <a:rPr lang="ja-JP" altLang="en-US" sz="5063" dirty="0">
                <a:solidFill>
                  <a:srgbClr val="CDCDCD"/>
                </a:solidFill>
                <a:latin typeface="Arial"/>
                <a:ea typeface="ＭＳ Ｐゴシック" charset="0"/>
                <a:cs typeface="Gill Sans" charset="0"/>
              </a:rPr>
              <a:t>’</a:t>
            </a:r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s data points.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932044" y="4121864"/>
            <a:ext cx="81260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centers = </a:t>
            </a:r>
            <a:r>
              <a:rPr lang="en-U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data</a:t>
            </a:r>
            <a:r>
              <a:rPr lang="en-US" sz="4000" b="1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.</a:t>
            </a:r>
            <a:r>
              <a:rPr lang="en-U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takeSample</a:t>
            </a:r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</a:t>
            </a:r>
          </a:p>
          <a:p>
            <a:pPr algn="l"/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   false, K, seed)</a:t>
            </a:r>
            <a:endParaRPr lang="en-US" sz="4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9" name="Rectangle 7"/>
          <p:cNvSpPr>
            <a:spLocks/>
          </p:cNvSpPr>
          <p:nvPr/>
        </p:nvSpPr>
        <p:spPr bwMode="auto">
          <a:xfrm>
            <a:off x="15635201" y="9097481"/>
            <a:ext cx="285750" cy="285750"/>
          </a:xfrm>
          <a:prstGeom prst="rect">
            <a:avLst/>
          </a:prstGeom>
          <a:solidFill>
            <a:srgbClr val="558E28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0" name="Rectangle 8"/>
          <p:cNvSpPr>
            <a:spLocks/>
          </p:cNvSpPr>
          <p:nvPr/>
        </p:nvSpPr>
        <p:spPr bwMode="auto">
          <a:xfrm>
            <a:off x="18548152" y="6818880"/>
            <a:ext cx="285750" cy="285750"/>
          </a:xfrm>
          <a:prstGeom prst="rect">
            <a:avLst/>
          </a:prstGeom>
          <a:solidFill>
            <a:srgbClr val="D90B00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2" name="Rectangle 9"/>
          <p:cNvSpPr>
            <a:spLocks/>
          </p:cNvSpPr>
          <p:nvPr/>
        </p:nvSpPr>
        <p:spPr bwMode="auto">
          <a:xfrm>
            <a:off x="21020187" y="9866114"/>
            <a:ext cx="285750" cy="285750"/>
          </a:xfrm>
          <a:prstGeom prst="rect">
            <a:avLst/>
          </a:prstGeom>
          <a:solidFill>
            <a:srgbClr val="0044FE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</p:spTree>
    <p:extLst>
      <p:ext uri="{BB962C8B-B14F-4D97-AF65-F5344CB8AC3E}">
        <p14:creationId xmlns:p14="http://schemas.microsoft.com/office/powerpoint/2010/main" val="238326354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8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K-Means Algorithm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2" name="Line 1"/>
          <p:cNvSpPr>
            <a:spLocks noChangeShapeType="1"/>
          </p:cNvSpPr>
          <p:nvPr/>
        </p:nvSpPr>
        <p:spPr bwMode="auto">
          <a:xfrm flipH="1">
            <a:off x="13822264" y="4149776"/>
            <a:ext cx="0" cy="7025431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3" name="Line 2"/>
          <p:cNvSpPr>
            <a:spLocks noChangeShapeType="1"/>
          </p:cNvSpPr>
          <p:nvPr/>
        </p:nvSpPr>
        <p:spPr bwMode="auto">
          <a:xfrm flipH="1">
            <a:off x="13817799" y="11157348"/>
            <a:ext cx="9251156" cy="446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4" name="Rectangle 50"/>
          <p:cNvSpPr>
            <a:spLocks/>
          </p:cNvSpPr>
          <p:nvPr/>
        </p:nvSpPr>
        <p:spPr bwMode="auto">
          <a:xfrm>
            <a:off x="19149418" y="11157348"/>
            <a:ext cx="6477000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1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5" name="Rectangle 51"/>
          <p:cNvSpPr>
            <a:spLocks/>
          </p:cNvSpPr>
          <p:nvPr/>
        </p:nvSpPr>
        <p:spPr bwMode="auto">
          <a:xfrm rot="-5400000">
            <a:off x="11291260" y="5379807"/>
            <a:ext cx="4048189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2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61" name="Oval 13"/>
          <p:cNvSpPr>
            <a:spLocks/>
          </p:cNvSpPr>
          <p:nvPr/>
        </p:nvSpPr>
        <p:spPr bwMode="auto">
          <a:xfrm>
            <a:off x="17164050" y="65722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2" name="Oval 14"/>
          <p:cNvSpPr>
            <a:spLocks/>
          </p:cNvSpPr>
          <p:nvPr/>
        </p:nvSpPr>
        <p:spPr bwMode="auto">
          <a:xfrm>
            <a:off x="17717691" y="709017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3" name="Oval 15"/>
          <p:cNvSpPr>
            <a:spLocks/>
          </p:cNvSpPr>
          <p:nvPr/>
        </p:nvSpPr>
        <p:spPr bwMode="auto">
          <a:xfrm>
            <a:off x="16663988" y="698301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4" name="Oval 16"/>
          <p:cNvSpPr>
            <a:spLocks/>
          </p:cNvSpPr>
          <p:nvPr/>
        </p:nvSpPr>
        <p:spPr bwMode="auto">
          <a:xfrm>
            <a:off x="16806863" y="721518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5" name="Oval 17"/>
          <p:cNvSpPr>
            <a:spLocks/>
          </p:cNvSpPr>
          <p:nvPr/>
        </p:nvSpPr>
        <p:spPr bwMode="auto">
          <a:xfrm rot="-225770">
            <a:off x="17324785" y="707231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6" name="Oval 18"/>
          <p:cNvSpPr>
            <a:spLocks/>
          </p:cNvSpPr>
          <p:nvPr/>
        </p:nvSpPr>
        <p:spPr bwMode="auto">
          <a:xfrm>
            <a:off x="17521238" y="65722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7" name="Oval 19"/>
          <p:cNvSpPr>
            <a:spLocks/>
          </p:cNvSpPr>
          <p:nvPr/>
        </p:nvSpPr>
        <p:spPr bwMode="auto">
          <a:xfrm>
            <a:off x="17181910" y="757237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8" name="Oval 20"/>
          <p:cNvSpPr>
            <a:spLocks/>
          </p:cNvSpPr>
          <p:nvPr/>
        </p:nvSpPr>
        <p:spPr bwMode="auto">
          <a:xfrm>
            <a:off x="17681972" y="7822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9" name="Oval 21"/>
          <p:cNvSpPr>
            <a:spLocks/>
          </p:cNvSpPr>
          <p:nvPr/>
        </p:nvSpPr>
        <p:spPr bwMode="auto">
          <a:xfrm>
            <a:off x="17985581" y="737592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0" name="Oval 22"/>
          <p:cNvSpPr>
            <a:spLocks/>
          </p:cNvSpPr>
          <p:nvPr/>
        </p:nvSpPr>
        <p:spPr bwMode="auto">
          <a:xfrm>
            <a:off x="17967722" y="675084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1" name="Oval 23"/>
          <p:cNvSpPr>
            <a:spLocks/>
          </p:cNvSpPr>
          <p:nvPr/>
        </p:nvSpPr>
        <p:spPr bwMode="auto">
          <a:xfrm>
            <a:off x="16771144" y="785812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2" name="Oval 24"/>
          <p:cNvSpPr>
            <a:spLocks/>
          </p:cNvSpPr>
          <p:nvPr/>
        </p:nvSpPr>
        <p:spPr bwMode="auto">
          <a:xfrm>
            <a:off x="17262277" y="815292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3" name="Oval 25"/>
          <p:cNvSpPr>
            <a:spLocks/>
          </p:cNvSpPr>
          <p:nvPr/>
        </p:nvSpPr>
        <p:spPr bwMode="auto">
          <a:xfrm>
            <a:off x="18342769" y="732234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4" name="Oval 26"/>
          <p:cNvSpPr>
            <a:spLocks/>
          </p:cNvSpPr>
          <p:nvPr/>
        </p:nvSpPr>
        <p:spPr bwMode="auto">
          <a:xfrm>
            <a:off x="18039160" y="7822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5" name="Oval 27"/>
          <p:cNvSpPr>
            <a:spLocks/>
          </p:cNvSpPr>
          <p:nvPr/>
        </p:nvSpPr>
        <p:spPr bwMode="auto">
          <a:xfrm>
            <a:off x="18628519" y="6893719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8" name="Oval 3"/>
          <p:cNvSpPr>
            <a:spLocks/>
          </p:cNvSpPr>
          <p:nvPr/>
        </p:nvSpPr>
        <p:spPr bwMode="auto">
          <a:xfrm>
            <a:off x="14336315" y="9651801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9" name="Oval 4"/>
          <p:cNvSpPr>
            <a:spLocks/>
          </p:cNvSpPr>
          <p:nvPr/>
        </p:nvSpPr>
        <p:spPr bwMode="auto">
          <a:xfrm>
            <a:off x="14675644" y="943748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0" name="Oval 5"/>
          <p:cNvSpPr>
            <a:spLocks/>
          </p:cNvSpPr>
          <p:nvPr/>
        </p:nvSpPr>
        <p:spPr bwMode="auto">
          <a:xfrm>
            <a:off x="14532769" y="986611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1" name="Oval 6"/>
          <p:cNvSpPr>
            <a:spLocks/>
          </p:cNvSpPr>
          <p:nvPr/>
        </p:nvSpPr>
        <p:spPr bwMode="auto">
          <a:xfrm>
            <a:off x="15050690" y="9651801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2" name="Oval 7"/>
          <p:cNvSpPr>
            <a:spLocks/>
          </p:cNvSpPr>
          <p:nvPr/>
        </p:nvSpPr>
        <p:spPr bwMode="auto">
          <a:xfrm>
            <a:off x="15050690" y="1000898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3" name="Oval 8"/>
          <p:cNvSpPr>
            <a:spLocks/>
          </p:cNvSpPr>
          <p:nvPr/>
        </p:nvSpPr>
        <p:spPr bwMode="auto">
          <a:xfrm>
            <a:off x="15586472" y="986611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4" name="Oval 9"/>
          <p:cNvSpPr>
            <a:spLocks/>
          </p:cNvSpPr>
          <p:nvPr/>
        </p:nvSpPr>
        <p:spPr bwMode="auto">
          <a:xfrm>
            <a:off x="14675644" y="1054477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5" name="Oval 10"/>
          <p:cNvSpPr>
            <a:spLocks/>
          </p:cNvSpPr>
          <p:nvPr/>
        </p:nvSpPr>
        <p:spPr bwMode="auto">
          <a:xfrm>
            <a:off x="15586472" y="1038403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6" name="Oval 11"/>
          <p:cNvSpPr>
            <a:spLocks/>
          </p:cNvSpPr>
          <p:nvPr/>
        </p:nvSpPr>
        <p:spPr bwMode="auto">
          <a:xfrm>
            <a:off x="15193565" y="900886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7" name="Oval 12"/>
          <p:cNvSpPr>
            <a:spLocks/>
          </p:cNvSpPr>
          <p:nvPr/>
        </p:nvSpPr>
        <p:spPr bwMode="auto">
          <a:xfrm>
            <a:off x="15729347" y="920531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6" name="Oval 28"/>
          <p:cNvSpPr>
            <a:spLocks/>
          </p:cNvSpPr>
          <p:nvPr/>
        </p:nvSpPr>
        <p:spPr bwMode="auto">
          <a:xfrm>
            <a:off x="20640972" y="7625953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7" name="Oval 29"/>
          <p:cNvSpPr>
            <a:spLocks/>
          </p:cNvSpPr>
          <p:nvPr/>
        </p:nvSpPr>
        <p:spPr bwMode="auto">
          <a:xfrm>
            <a:off x="20623113" y="794742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8" name="Oval 30"/>
          <p:cNvSpPr>
            <a:spLocks/>
          </p:cNvSpPr>
          <p:nvPr/>
        </p:nvSpPr>
        <p:spPr bwMode="auto">
          <a:xfrm>
            <a:off x="20230207" y="800100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9" name="Oval 31"/>
          <p:cNvSpPr>
            <a:spLocks/>
          </p:cNvSpPr>
          <p:nvPr/>
        </p:nvSpPr>
        <p:spPr bwMode="auto">
          <a:xfrm>
            <a:off x="21176754" y="792956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0" name="Oval 32"/>
          <p:cNvSpPr>
            <a:spLocks/>
          </p:cNvSpPr>
          <p:nvPr/>
        </p:nvSpPr>
        <p:spPr bwMode="auto">
          <a:xfrm>
            <a:off x="20873144" y="82867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1" name="Oval 33"/>
          <p:cNvSpPr>
            <a:spLocks/>
          </p:cNvSpPr>
          <p:nvPr/>
        </p:nvSpPr>
        <p:spPr bwMode="auto">
          <a:xfrm>
            <a:off x="20355222" y="83939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2" name="Oval 34"/>
          <p:cNvSpPr>
            <a:spLocks/>
          </p:cNvSpPr>
          <p:nvPr/>
        </p:nvSpPr>
        <p:spPr bwMode="auto">
          <a:xfrm>
            <a:off x="21230332" y="86082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3" name="Oval 35"/>
          <p:cNvSpPr>
            <a:spLocks/>
          </p:cNvSpPr>
          <p:nvPr/>
        </p:nvSpPr>
        <p:spPr bwMode="auto">
          <a:xfrm>
            <a:off x="20640972" y="878681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4" name="Oval 36"/>
          <p:cNvSpPr>
            <a:spLocks/>
          </p:cNvSpPr>
          <p:nvPr/>
        </p:nvSpPr>
        <p:spPr bwMode="auto">
          <a:xfrm>
            <a:off x="20265925" y="884039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5" name="Oval 37"/>
          <p:cNvSpPr>
            <a:spLocks/>
          </p:cNvSpPr>
          <p:nvPr/>
        </p:nvSpPr>
        <p:spPr bwMode="auto">
          <a:xfrm>
            <a:off x="20444519" y="923329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6" name="Oval 38"/>
          <p:cNvSpPr>
            <a:spLocks/>
          </p:cNvSpPr>
          <p:nvPr/>
        </p:nvSpPr>
        <p:spPr bwMode="auto">
          <a:xfrm>
            <a:off x="21051738" y="8965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7" name="Oval 39"/>
          <p:cNvSpPr>
            <a:spLocks/>
          </p:cNvSpPr>
          <p:nvPr/>
        </p:nvSpPr>
        <p:spPr bwMode="auto">
          <a:xfrm>
            <a:off x="21623238" y="887610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8" name="Oval 40"/>
          <p:cNvSpPr>
            <a:spLocks/>
          </p:cNvSpPr>
          <p:nvPr/>
        </p:nvSpPr>
        <p:spPr bwMode="auto">
          <a:xfrm>
            <a:off x="20730269" y="930473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9" name="Oval 41"/>
          <p:cNvSpPr>
            <a:spLocks/>
          </p:cNvSpPr>
          <p:nvPr/>
        </p:nvSpPr>
        <p:spPr bwMode="auto">
          <a:xfrm>
            <a:off x="21569660" y="9340453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0" name="Oval 42"/>
          <p:cNvSpPr>
            <a:spLocks/>
          </p:cNvSpPr>
          <p:nvPr/>
        </p:nvSpPr>
        <p:spPr bwMode="auto">
          <a:xfrm>
            <a:off x="21730394" y="80367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1" name="Oval 43"/>
          <p:cNvSpPr>
            <a:spLocks/>
          </p:cNvSpPr>
          <p:nvPr/>
        </p:nvSpPr>
        <p:spPr bwMode="auto">
          <a:xfrm>
            <a:off x="21087457" y="994767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1" name="Rectangle 45"/>
          <p:cNvSpPr>
            <a:spLocks/>
          </p:cNvSpPr>
          <p:nvPr/>
        </p:nvSpPr>
        <p:spPr bwMode="auto">
          <a:xfrm>
            <a:off x="1560909" y="3208053"/>
            <a:ext cx="8518922" cy="10507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pPr algn="l"/>
            <a:r>
              <a:rPr lang="en-US" sz="5063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• Initialize K cluster </a:t>
            </a:r>
            <a:r>
              <a:rPr lang="en-US" sz="5063" dirty="0" smtClean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centers</a:t>
            </a:r>
          </a:p>
          <a:p>
            <a:pPr algn="l"/>
            <a:endParaRPr lang="en-US" sz="5063" dirty="0" smtClean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• </a:t>
            </a:r>
            <a:r>
              <a:rPr lang="en-US" sz="5063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Repeat until convergence:</a:t>
            </a:r>
          </a:p>
          <a:p>
            <a:pPr marL="964441" lvl="1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marL="964441" lvl="1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marL="964441" lvl="1"/>
            <a:endParaRPr lang="en-US" sz="5063" dirty="0" smtClean="0">
              <a:solidFill>
                <a:srgbClr val="CDCDCD"/>
              </a:solidFill>
              <a:ea typeface="ＭＳ Ｐゴシック" charset="0"/>
              <a:cs typeface="Gill Sans" charset="0"/>
            </a:endParaRPr>
          </a:p>
          <a:p>
            <a:pPr marL="964441" lvl="1"/>
            <a:r>
              <a:rPr lang="en-US" sz="5063" dirty="0" smtClean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Assign </a:t>
            </a:r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each cluster center to be the mean of its cluster</a:t>
            </a:r>
            <a:r>
              <a:rPr lang="ja-JP" altLang="en-US" sz="5063" dirty="0">
                <a:solidFill>
                  <a:srgbClr val="CDCDCD"/>
                </a:solidFill>
                <a:latin typeface="Arial"/>
                <a:ea typeface="ＭＳ Ｐゴシック" charset="0"/>
                <a:cs typeface="Gill Sans" charset="0"/>
              </a:rPr>
              <a:t>’</a:t>
            </a:r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s data points.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932044" y="4121864"/>
            <a:ext cx="81260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centers = </a:t>
            </a:r>
            <a:r>
              <a:rPr lang="en-U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data</a:t>
            </a:r>
            <a:r>
              <a:rPr lang="en-US" sz="4000" b="1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.</a:t>
            </a:r>
            <a:r>
              <a:rPr lang="en-U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takeSample</a:t>
            </a:r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</a:t>
            </a:r>
          </a:p>
          <a:p>
            <a:pPr algn="l"/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   false, K, seed)</a:t>
            </a:r>
            <a:endParaRPr lang="en-US" sz="4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9" name="Rectangle 7"/>
          <p:cNvSpPr>
            <a:spLocks/>
          </p:cNvSpPr>
          <p:nvPr/>
        </p:nvSpPr>
        <p:spPr bwMode="auto">
          <a:xfrm>
            <a:off x="15635201" y="9097481"/>
            <a:ext cx="285750" cy="285750"/>
          </a:xfrm>
          <a:prstGeom prst="rect">
            <a:avLst/>
          </a:prstGeom>
          <a:solidFill>
            <a:srgbClr val="558E28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0" name="Rectangle 8"/>
          <p:cNvSpPr>
            <a:spLocks/>
          </p:cNvSpPr>
          <p:nvPr/>
        </p:nvSpPr>
        <p:spPr bwMode="auto">
          <a:xfrm>
            <a:off x="18548152" y="6818880"/>
            <a:ext cx="285750" cy="285750"/>
          </a:xfrm>
          <a:prstGeom prst="rect">
            <a:avLst/>
          </a:prstGeom>
          <a:solidFill>
            <a:srgbClr val="D90B00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2" name="Rectangle 9"/>
          <p:cNvSpPr>
            <a:spLocks/>
          </p:cNvSpPr>
          <p:nvPr/>
        </p:nvSpPr>
        <p:spPr bwMode="auto">
          <a:xfrm>
            <a:off x="21020187" y="9866114"/>
            <a:ext cx="285750" cy="285750"/>
          </a:xfrm>
          <a:prstGeom prst="rect">
            <a:avLst/>
          </a:prstGeom>
          <a:solidFill>
            <a:srgbClr val="0044FE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7" name="TextBox 56"/>
          <p:cNvSpPr txBox="1"/>
          <p:nvPr/>
        </p:nvSpPr>
        <p:spPr>
          <a:xfrm>
            <a:off x="1986473" y="6634758"/>
            <a:ext cx="9138727" cy="1910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938" dirty="0">
                <a:solidFill>
                  <a:srgbClr val="333333"/>
                </a:solidFill>
                <a:latin typeface="Consolas"/>
              </a:rPr>
              <a:t>closest = </a:t>
            </a:r>
            <a:r>
              <a:rPr lang="en-US" sz="3938" dirty="0" err="1">
                <a:solidFill>
                  <a:srgbClr val="333333"/>
                </a:solidFill>
                <a:latin typeface="Consolas"/>
              </a:rPr>
              <a:t>data.</a:t>
            </a:r>
            <a:r>
              <a:rPr lang="en-US" sz="3938" dirty="0" err="1">
                <a:solidFill>
                  <a:srgbClr val="FF0000"/>
                </a:solidFill>
                <a:latin typeface="Consolas"/>
              </a:rPr>
              <a:t>map</a:t>
            </a:r>
            <a:r>
              <a:rPr lang="en-US" sz="3938" dirty="0">
                <a:solidFill>
                  <a:srgbClr val="333333"/>
                </a:solidFill>
                <a:latin typeface="Consolas"/>
              </a:rPr>
              <a:t>(p =&gt;</a:t>
            </a:r>
          </a:p>
          <a:p>
            <a:pPr algn="l"/>
            <a:r>
              <a:rPr lang="en-US" sz="3938" dirty="0">
                <a:solidFill>
                  <a:srgbClr val="333333"/>
                </a:solidFill>
                <a:latin typeface="Consolas"/>
              </a:rPr>
              <a:t>    (</a:t>
            </a:r>
            <a:r>
              <a:rPr lang="en-US" sz="3938" dirty="0" err="1">
                <a:solidFill>
                  <a:srgbClr val="333333"/>
                </a:solidFill>
                <a:latin typeface="Consolas"/>
              </a:rPr>
              <a:t>closestPoint</a:t>
            </a:r>
            <a:r>
              <a:rPr lang="en-US" sz="3938" dirty="0">
                <a:solidFill>
                  <a:srgbClr val="333333"/>
                </a:solidFill>
                <a:latin typeface="Consolas"/>
              </a:rPr>
              <a:t>(</a:t>
            </a:r>
            <a:r>
              <a:rPr lang="en-US" sz="3938" dirty="0" err="1">
                <a:solidFill>
                  <a:srgbClr val="333333"/>
                </a:solidFill>
                <a:latin typeface="Consolas"/>
              </a:rPr>
              <a:t>p,centers</a:t>
            </a:r>
            <a:r>
              <a:rPr lang="en-US" sz="3938" dirty="0" smtClean="0">
                <a:solidFill>
                  <a:srgbClr val="333333"/>
                </a:solidFill>
                <a:latin typeface="Consolas"/>
              </a:rPr>
              <a:t>),p</a:t>
            </a:r>
            <a:r>
              <a:rPr lang="en-US" sz="3938" dirty="0">
                <a:solidFill>
                  <a:srgbClr val="333333"/>
                </a:solidFill>
                <a:latin typeface="Consolas"/>
              </a:rPr>
              <a:t>))</a:t>
            </a:r>
          </a:p>
          <a:p>
            <a:pPr algn="l"/>
            <a:endParaRPr lang="en-US" sz="3938" dirty="0"/>
          </a:p>
        </p:txBody>
      </p:sp>
    </p:spTree>
    <p:extLst>
      <p:ext uri="{BB962C8B-B14F-4D97-AF65-F5344CB8AC3E}">
        <p14:creationId xmlns:p14="http://schemas.microsoft.com/office/powerpoint/2010/main" val="182505417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8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K-Means Algorithm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2" name="Line 1"/>
          <p:cNvSpPr>
            <a:spLocks noChangeShapeType="1"/>
          </p:cNvSpPr>
          <p:nvPr/>
        </p:nvSpPr>
        <p:spPr bwMode="auto">
          <a:xfrm flipH="1">
            <a:off x="13822264" y="4149776"/>
            <a:ext cx="0" cy="7025431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3" name="Line 2"/>
          <p:cNvSpPr>
            <a:spLocks noChangeShapeType="1"/>
          </p:cNvSpPr>
          <p:nvPr/>
        </p:nvSpPr>
        <p:spPr bwMode="auto">
          <a:xfrm flipH="1">
            <a:off x="13817799" y="11157348"/>
            <a:ext cx="9251156" cy="446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4" name="Rectangle 50"/>
          <p:cNvSpPr>
            <a:spLocks/>
          </p:cNvSpPr>
          <p:nvPr/>
        </p:nvSpPr>
        <p:spPr bwMode="auto">
          <a:xfrm>
            <a:off x="19149418" y="11157348"/>
            <a:ext cx="6477000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1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5" name="Rectangle 51"/>
          <p:cNvSpPr>
            <a:spLocks/>
          </p:cNvSpPr>
          <p:nvPr/>
        </p:nvSpPr>
        <p:spPr bwMode="auto">
          <a:xfrm rot="-5400000">
            <a:off x="11291260" y="5379807"/>
            <a:ext cx="4048189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2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61" name="Oval 13"/>
          <p:cNvSpPr>
            <a:spLocks/>
          </p:cNvSpPr>
          <p:nvPr/>
        </p:nvSpPr>
        <p:spPr bwMode="auto">
          <a:xfrm>
            <a:off x="17164050" y="65722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2" name="Oval 14"/>
          <p:cNvSpPr>
            <a:spLocks/>
          </p:cNvSpPr>
          <p:nvPr/>
        </p:nvSpPr>
        <p:spPr bwMode="auto">
          <a:xfrm>
            <a:off x="17717691" y="709017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3" name="Oval 15"/>
          <p:cNvSpPr>
            <a:spLocks/>
          </p:cNvSpPr>
          <p:nvPr/>
        </p:nvSpPr>
        <p:spPr bwMode="auto">
          <a:xfrm>
            <a:off x="16663988" y="6983015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4" name="Oval 16"/>
          <p:cNvSpPr>
            <a:spLocks/>
          </p:cNvSpPr>
          <p:nvPr/>
        </p:nvSpPr>
        <p:spPr bwMode="auto">
          <a:xfrm>
            <a:off x="16806863" y="721518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5" name="Oval 17"/>
          <p:cNvSpPr>
            <a:spLocks/>
          </p:cNvSpPr>
          <p:nvPr/>
        </p:nvSpPr>
        <p:spPr bwMode="auto">
          <a:xfrm rot="-225770">
            <a:off x="17324785" y="707231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6" name="Oval 18"/>
          <p:cNvSpPr>
            <a:spLocks/>
          </p:cNvSpPr>
          <p:nvPr/>
        </p:nvSpPr>
        <p:spPr bwMode="auto">
          <a:xfrm>
            <a:off x="17521238" y="65722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7" name="Oval 19"/>
          <p:cNvSpPr>
            <a:spLocks/>
          </p:cNvSpPr>
          <p:nvPr/>
        </p:nvSpPr>
        <p:spPr bwMode="auto">
          <a:xfrm>
            <a:off x="17181910" y="757237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8" name="Oval 20"/>
          <p:cNvSpPr>
            <a:spLocks/>
          </p:cNvSpPr>
          <p:nvPr/>
        </p:nvSpPr>
        <p:spPr bwMode="auto">
          <a:xfrm>
            <a:off x="17681972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9" name="Oval 21"/>
          <p:cNvSpPr>
            <a:spLocks/>
          </p:cNvSpPr>
          <p:nvPr/>
        </p:nvSpPr>
        <p:spPr bwMode="auto">
          <a:xfrm>
            <a:off x="17985581" y="737592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0" name="Oval 22"/>
          <p:cNvSpPr>
            <a:spLocks/>
          </p:cNvSpPr>
          <p:nvPr/>
        </p:nvSpPr>
        <p:spPr bwMode="auto">
          <a:xfrm>
            <a:off x="17967722" y="67508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1" name="Oval 23"/>
          <p:cNvSpPr>
            <a:spLocks/>
          </p:cNvSpPr>
          <p:nvPr/>
        </p:nvSpPr>
        <p:spPr bwMode="auto">
          <a:xfrm>
            <a:off x="16771144" y="7858125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2" name="Oval 24"/>
          <p:cNvSpPr>
            <a:spLocks/>
          </p:cNvSpPr>
          <p:nvPr/>
        </p:nvSpPr>
        <p:spPr bwMode="auto">
          <a:xfrm>
            <a:off x="17262277" y="815292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3" name="Oval 25"/>
          <p:cNvSpPr>
            <a:spLocks/>
          </p:cNvSpPr>
          <p:nvPr/>
        </p:nvSpPr>
        <p:spPr bwMode="auto">
          <a:xfrm>
            <a:off x="18342769" y="73223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4" name="Oval 26"/>
          <p:cNvSpPr>
            <a:spLocks/>
          </p:cNvSpPr>
          <p:nvPr/>
        </p:nvSpPr>
        <p:spPr bwMode="auto">
          <a:xfrm>
            <a:off x="18039160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5" name="Oval 27"/>
          <p:cNvSpPr>
            <a:spLocks/>
          </p:cNvSpPr>
          <p:nvPr/>
        </p:nvSpPr>
        <p:spPr bwMode="auto">
          <a:xfrm>
            <a:off x="18628519" y="6893719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8" name="Oval 3"/>
          <p:cNvSpPr>
            <a:spLocks/>
          </p:cNvSpPr>
          <p:nvPr/>
        </p:nvSpPr>
        <p:spPr bwMode="auto">
          <a:xfrm>
            <a:off x="14336315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9" name="Oval 4"/>
          <p:cNvSpPr>
            <a:spLocks/>
          </p:cNvSpPr>
          <p:nvPr/>
        </p:nvSpPr>
        <p:spPr bwMode="auto">
          <a:xfrm>
            <a:off x="14675644" y="94374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0" name="Oval 5"/>
          <p:cNvSpPr>
            <a:spLocks/>
          </p:cNvSpPr>
          <p:nvPr/>
        </p:nvSpPr>
        <p:spPr bwMode="auto">
          <a:xfrm>
            <a:off x="14532769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1" name="Oval 6"/>
          <p:cNvSpPr>
            <a:spLocks/>
          </p:cNvSpPr>
          <p:nvPr/>
        </p:nvSpPr>
        <p:spPr bwMode="auto">
          <a:xfrm>
            <a:off x="15050690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2" name="Oval 7"/>
          <p:cNvSpPr>
            <a:spLocks/>
          </p:cNvSpPr>
          <p:nvPr/>
        </p:nvSpPr>
        <p:spPr bwMode="auto">
          <a:xfrm>
            <a:off x="15050690" y="100089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3" name="Oval 8"/>
          <p:cNvSpPr>
            <a:spLocks/>
          </p:cNvSpPr>
          <p:nvPr/>
        </p:nvSpPr>
        <p:spPr bwMode="auto">
          <a:xfrm>
            <a:off x="15586472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4" name="Oval 9"/>
          <p:cNvSpPr>
            <a:spLocks/>
          </p:cNvSpPr>
          <p:nvPr/>
        </p:nvSpPr>
        <p:spPr bwMode="auto">
          <a:xfrm>
            <a:off x="14675644" y="10544770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5" name="Oval 10"/>
          <p:cNvSpPr>
            <a:spLocks/>
          </p:cNvSpPr>
          <p:nvPr/>
        </p:nvSpPr>
        <p:spPr bwMode="auto">
          <a:xfrm>
            <a:off x="15586472" y="10384036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6" name="Oval 11"/>
          <p:cNvSpPr>
            <a:spLocks/>
          </p:cNvSpPr>
          <p:nvPr/>
        </p:nvSpPr>
        <p:spPr bwMode="auto">
          <a:xfrm>
            <a:off x="15193565" y="900886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7" name="Oval 12"/>
          <p:cNvSpPr>
            <a:spLocks/>
          </p:cNvSpPr>
          <p:nvPr/>
        </p:nvSpPr>
        <p:spPr bwMode="auto">
          <a:xfrm>
            <a:off x="15729347" y="920531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6" name="Oval 28"/>
          <p:cNvSpPr>
            <a:spLocks/>
          </p:cNvSpPr>
          <p:nvPr/>
        </p:nvSpPr>
        <p:spPr bwMode="auto">
          <a:xfrm>
            <a:off x="20640972" y="7625953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7" name="Oval 29"/>
          <p:cNvSpPr>
            <a:spLocks/>
          </p:cNvSpPr>
          <p:nvPr/>
        </p:nvSpPr>
        <p:spPr bwMode="auto">
          <a:xfrm>
            <a:off x="20623113" y="794742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8" name="Oval 30"/>
          <p:cNvSpPr>
            <a:spLocks/>
          </p:cNvSpPr>
          <p:nvPr/>
        </p:nvSpPr>
        <p:spPr bwMode="auto">
          <a:xfrm>
            <a:off x="20230207" y="800100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9" name="Oval 31"/>
          <p:cNvSpPr>
            <a:spLocks/>
          </p:cNvSpPr>
          <p:nvPr/>
        </p:nvSpPr>
        <p:spPr bwMode="auto">
          <a:xfrm>
            <a:off x="21176754" y="792956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0" name="Oval 32"/>
          <p:cNvSpPr>
            <a:spLocks/>
          </p:cNvSpPr>
          <p:nvPr/>
        </p:nvSpPr>
        <p:spPr bwMode="auto">
          <a:xfrm>
            <a:off x="20873144" y="82867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1" name="Oval 33"/>
          <p:cNvSpPr>
            <a:spLocks/>
          </p:cNvSpPr>
          <p:nvPr/>
        </p:nvSpPr>
        <p:spPr bwMode="auto">
          <a:xfrm>
            <a:off x="20355222" y="83939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2" name="Oval 34"/>
          <p:cNvSpPr>
            <a:spLocks/>
          </p:cNvSpPr>
          <p:nvPr/>
        </p:nvSpPr>
        <p:spPr bwMode="auto">
          <a:xfrm>
            <a:off x="21230332" y="86082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3" name="Oval 35"/>
          <p:cNvSpPr>
            <a:spLocks/>
          </p:cNvSpPr>
          <p:nvPr/>
        </p:nvSpPr>
        <p:spPr bwMode="auto">
          <a:xfrm>
            <a:off x="20640972" y="878681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4" name="Oval 36"/>
          <p:cNvSpPr>
            <a:spLocks/>
          </p:cNvSpPr>
          <p:nvPr/>
        </p:nvSpPr>
        <p:spPr bwMode="auto">
          <a:xfrm>
            <a:off x="20265925" y="8840390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5" name="Oval 37"/>
          <p:cNvSpPr>
            <a:spLocks/>
          </p:cNvSpPr>
          <p:nvPr/>
        </p:nvSpPr>
        <p:spPr bwMode="auto">
          <a:xfrm>
            <a:off x="20444519" y="9233297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6" name="Oval 38"/>
          <p:cNvSpPr>
            <a:spLocks/>
          </p:cNvSpPr>
          <p:nvPr/>
        </p:nvSpPr>
        <p:spPr bwMode="auto">
          <a:xfrm>
            <a:off x="21051738" y="8965406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7" name="Oval 39"/>
          <p:cNvSpPr>
            <a:spLocks/>
          </p:cNvSpPr>
          <p:nvPr/>
        </p:nvSpPr>
        <p:spPr bwMode="auto">
          <a:xfrm>
            <a:off x="21623238" y="887610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8" name="Oval 40"/>
          <p:cNvSpPr>
            <a:spLocks/>
          </p:cNvSpPr>
          <p:nvPr/>
        </p:nvSpPr>
        <p:spPr bwMode="auto">
          <a:xfrm>
            <a:off x="20730269" y="9304734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9" name="Oval 41"/>
          <p:cNvSpPr>
            <a:spLocks/>
          </p:cNvSpPr>
          <p:nvPr/>
        </p:nvSpPr>
        <p:spPr bwMode="auto">
          <a:xfrm>
            <a:off x="21569660" y="9340453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0" name="Oval 42"/>
          <p:cNvSpPr>
            <a:spLocks/>
          </p:cNvSpPr>
          <p:nvPr/>
        </p:nvSpPr>
        <p:spPr bwMode="auto">
          <a:xfrm>
            <a:off x="21730394" y="80367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1" name="Oval 43"/>
          <p:cNvSpPr>
            <a:spLocks/>
          </p:cNvSpPr>
          <p:nvPr/>
        </p:nvSpPr>
        <p:spPr bwMode="auto">
          <a:xfrm>
            <a:off x="21087457" y="994767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1" name="Rectangle 45"/>
          <p:cNvSpPr>
            <a:spLocks/>
          </p:cNvSpPr>
          <p:nvPr/>
        </p:nvSpPr>
        <p:spPr bwMode="auto">
          <a:xfrm>
            <a:off x="1560909" y="3208053"/>
            <a:ext cx="8518922" cy="10507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pPr algn="l"/>
            <a:r>
              <a:rPr lang="en-US" sz="5063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• Initialize K cluster </a:t>
            </a:r>
            <a:r>
              <a:rPr lang="en-US" sz="5063" dirty="0" smtClean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centers</a:t>
            </a:r>
          </a:p>
          <a:p>
            <a:pPr algn="l"/>
            <a:endParaRPr lang="en-US" sz="5063" dirty="0" smtClean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r>
              <a:rPr lang="en-US" sz="5063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• Repeat until convergence:</a:t>
            </a:r>
          </a:p>
          <a:p>
            <a:pPr marL="964441" lvl="1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marL="964441" lvl="1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marL="964441" lvl="1"/>
            <a:endParaRPr lang="en-US" sz="5063" dirty="0" smtClean="0">
              <a:solidFill>
                <a:srgbClr val="CDCDCD"/>
              </a:solidFill>
              <a:ea typeface="ＭＳ Ｐゴシック" charset="0"/>
              <a:cs typeface="Gill Sans" charset="0"/>
            </a:endParaRPr>
          </a:p>
          <a:p>
            <a:pPr marL="964441" lvl="1"/>
            <a:r>
              <a:rPr lang="en-US" sz="5063" dirty="0" smtClean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Assign </a:t>
            </a:r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each cluster center to be the mean of its cluster</a:t>
            </a:r>
            <a:r>
              <a:rPr lang="ja-JP" altLang="en-US" sz="5063" dirty="0">
                <a:solidFill>
                  <a:srgbClr val="CDCDCD"/>
                </a:solidFill>
                <a:latin typeface="Arial"/>
                <a:ea typeface="ＭＳ Ｐゴシック" charset="0"/>
                <a:cs typeface="Gill Sans" charset="0"/>
              </a:rPr>
              <a:t>’</a:t>
            </a:r>
            <a:r>
              <a:rPr lang="en-US" sz="5063" dirty="0">
                <a:solidFill>
                  <a:srgbClr val="CDCDCD"/>
                </a:solidFill>
                <a:ea typeface="ＭＳ Ｐゴシック" charset="0"/>
                <a:cs typeface="Gill Sans" charset="0"/>
              </a:rPr>
              <a:t>s data points.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932044" y="4121864"/>
            <a:ext cx="81260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centers = </a:t>
            </a:r>
            <a:r>
              <a:rPr lang="en-U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data</a:t>
            </a:r>
            <a:r>
              <a:rPr lang="en-US" sz="4000" b="1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.</a:t>
            </a:r>
            <a:r>
              <a:rPr lang="en-U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takeSample</a:t>
            </a:r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</a:t>
            </a:r>
          </a:p>
          <a:p>
            <a:pPr algn="l"/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   false, K, seed)</a:t>
            </a:r>
            <a:endParaRPr lang="en-US" sz="4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9" name="Rectangle 7"/>
          <p:cNvSpPr>
            <a:spLocks/>
          </p:cNvSpPr>
          <p:nvPr/>
        </p:nvSpPr>
        <p:spPr bwMode="auto">
          <a:xfrm>
            <a:off x="15635201" y="9097481"/>
            <a:ext cx="285750" cy="285750"/>
          </a:xfrm>
          <a:prstGeom prst="rect">
            <a:avLst/>
          </a:prstGeom>
          <a:solidFill>
            <a:srgbClr val="558E28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0" name="Rectangle 8"/>
          <p:cNvSpPr>
            <a:spLocks/>
          </p:cNvSpPr>
          <p:nvPr/>
        </p:nvSpPr>
        <p:spPr bwMode="auto">
          <a:xfrm>
            <a:off x="18548152" y="6818880"/>
            <a:ext cx="285750" cy="285750"/>
          </a:xfrm>
          <a:prstGeom prst="rect">
            <a:avLst/>
          </a:prstGeom>
          <a:solidFill>
            <a:srgbClr val="D90B00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2" name="Rectangle 9"/>
          <p:cNvSpPr>
            <a:spLocks/>
          </p:cNvSpPr>
          <p:nvPr/>
        </p:nvSpPr>
        <p:spPr bwMode="auto">
          <a:xfrm>
            <a:off x="21020187" y="9866114"/>
            <a:ext cx="285750" cy="285750"/>
          </a:xfrm>
          <a:prstGeom prst="rect">
            <a:avLst/>
          </a:prstGeom>
          <a:solidFill>
            <a:srgbClr val="0044FE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7" name="TextBox 56"/>
          <p:cNvSpPr txBox="1"/>
          <p:nvPr/>
        </p:nvSpPr>
        <p:spPr>
          <a:xfrm>
            <a:off x="1986473" y="6634758"/>
            <a:ext cx="9138727" cy="1910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938" dirty="0">
                <a:solidFill>
                  <a:srgbClr val="333333"/>
                </a:solidFill>
                <a:latin typeface="Consolas"/>
              </a:rPr>
              <a:t>closest = </a:t>
            </a:r>
            <a:r>
              <a:rPr lang="en-US" sz="3938" dirty="0" err="1">
                <a:solidFill>
                  <a:srgbClr val="333333"/>
                </a:solidFill>
                <a:latin typeface="Consolas"/>
              </a:rPr>
              <a:t>data.</a:t>
            </a:r>
            <a:r>
              <a:rPr lang="en-US" sz="3938" dirty="0" err="1">
                <a:solidFill>
                  <a:srgbClr val="FF0000"/>
                </a:solidFill>
                <a:latin typeface="Consolas"/>
              </a:rPr>
              <a:t>map</a:t>
            </a:r>
            <a:r>
              <a:rPr lang="en-US" sz="3938" dirty="0">
                <a:solidFill>
                  <a:srgbClr val="333333"/>
                </a:solidFill>
                <a:latin typeface="Consolas"/>
              </a:rPr>
              <a:t>(p =&gt;</a:t>
            </a:r>
          </a:p>
          <a:p>
            <a:pPr algn="l"/>
            <a:r>
              <a:rPr lang="en-US" sz="3938" dirty="0">
                <a:solidFill>
                  <a:srgbClr val="333333"/>
                </a:solidFill>
                <a:latin typeface="Consolas"/>
              </a:rPr>
              <a:t>    (</a:t>
            </a:r>
            <a:r>
              <a:rPr lang="en-US" sz="3938" dirty="0" err="1">
                <a:solidFill>
                  <a:srgbClr val="333333"/>
                </a:solidFill>
                <a:latin typeface="Consolas"/>
              </a:rPr>
              <a:t>closestPoint</a:t>
            </a:r>
            <a:r>
              <a:rPr lang="en-US" sz="3938" dirty="0">
                <a:solidFill>
                  <a:srgbClr val="333333"/>
                </a:solidFill>
                <a:latin typeface="Consolas"/>
              </a:rPr>
              <a:t>(</a:t>
            </a:r>
            <a:r>
              <a:rPr lang="en-US" sz="3938" dirty="0" err="1">
                <a:solidFill>
                  <a:srgbClr val="333333"/>
                </a:solidFill>
                <a:latin typeface="Consolas"/>
              </a:rPr>
              <a:t>p,centers</a:t>
            </a:r>
            <a:r>
              <a:rPr lang="en-US" sz="3938" dirty="0" smtClean="0">
                <a:solidFill>
                  <a:srgbClr val="333333"/>
                </a:solidFill>
                <a:latin typeface="Consolas"/>
              </a:rPr>
              <a:t>),p</a:t>
            </a:r>
            <a:r>
              <a:rPr lang="en-US" sz="3938" dirty="0">
                <a:solidFill>
                  <a:srgbClr val="333333"/>
                </a:solidFill>
                <a:latin typeface="Consolas"/>
              </a:rPr>
              <a:t>))</a:t>
            </a:r>
          </a:p>
          <a:p>
            <a:pPr algn="l"/>
            <a:endParaRPr lang="en-US" sz="3938" dirty="0"/>
          </a:p>
        </p:txBody>
      </p:sp>
    </p:spTree>
    <p:extLst>
      <p:ext uri="{BB962C8B-B14F-4D97-AF65-F5344CB8AC3E}">
        <p14:creationId xmlns:p14="http://schemas.microsoft.com/office/powerpoint/2010/main" val="200918436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8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K-Means Algorithm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2" name="Line 1"/>
          <p:cNvSpPr>
            <a:spLocks noChangeShapeType="1"/>
          </p:cNvSpPr>
          <p:nvPr/>
        </p:nvSpPr>
        <p:spPr bwMode="auto">
          <a:xfrm flipH="1">
            <a:off x="13822264" y="4149776"/>
            <a:ext cx="0" cy="7025431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3" name="Line 2"/>
          <p:cNvSpPr>
            <a:spLocks noChangeShapeType="1"/>
          </p:cNvSpPr>
          <p:nvPr/>
        </p:nvSpPr>
        <p:spPr bwMode="auto">
          <a:xfrm flipH="1">
            <a:off x="13817799" y="11157348"/>
            <a:ext cx="9251156" cy="446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4" name="Rectangle 50"/>
          <p:cNvSpPr>
            <a:spLocks/>
          </p:cNvSpPr>
          <p:nvPr/>
        </p:nvSpPr>
        <p:spPr bwMode="auto">
          <a:xfrm>
            <a:off x="19149418" y="11157348"/>
            <a:ext cx="6477000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1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5" name="Rectangle 51"/>
          <p:cNvSpPr>
            <a:spLocks/>
          </p:cNvSpPr>
          <p:nvPr/>
        </p:nvSpPr>
        <p:spPr bwMode="auto">
          <a:xfrm rot="-5400000">
            <a:off x="11291260" y="5379807"/>
            <a:ext cx="4048189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2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61" name="Oval 13"/>
          <p:cNvSpPr>
            <a:spLocks/>
          </p:cNvSpPr>
          <p:nvPr/>
        </p:nvSpPr>
        <p:spPr bwMode="auto">
          <a:xfrm>
            <a:off x="17164050" y="65722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2" name="Oval 14"/>
          <p:cNvSpPr>
            <a:spLocks/>
          </p:cNvSpPr>
          <p:nvPr/>
        </p:nvSpPr>
        <p:spPr bwMode="auto">
          <a:xfrm>
            <a:off x="17717691" y="709017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3" name="Oval 15"/>
          <p:cNvSpPr>
            <a:spLocks/>
          </p:cNvSpPr>
          <p:nvPr/>
        </p:nvSpPr>
        <p:spPr bwMode="auto">
          <a:xfrm>
            <a:off x="16663988" y="6983015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4" name="Oval 16"/>
          <p:cNvSpPr>
            <a:spLocks/>
          </p:cNvSpPr>
          <p:nvPr/>
        </p:nvSpPr>
        <p:spPr bwMode="auto">
          <a:xfrm>
            <a:off x="16806863" y="721518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5" name="Oval 17"/>
          <p:cNvSpPr>
            <a:spLocks/>
          </p:cNvSpPr>
          <p:nvPr/>
        </p:nvSpPr>
        <p:spPr bwMode="auto">
          <a:xfrm rot="-225770">
            <a:off x="17324785" y="707231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6" name="Oval 18"/>
          <p:cNvSpPr>
            <a:spLocks/>
          </p:cNvSpPr>
          <p:nvPr/>
        </p:nvSpPr>
        <p:spPr bwMode="auto">
          <a:xfrm>
            <a:off x="17521238" y="65722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7" name="Oval 19"/>
          <p:cNvSpPr>
            <a:spLocks/>
          </p:cNvSpPr>
          <p:nvPr/>
        </p:nvSpPr>
        <p:spPr bwMode="auto">
          <a:xfrm>
            <a:off x="17181910" y="757237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8" name="Oval 20"/>
          <p:cNvSpPr>
            <a:spLocks/>
          </p:cNvSpPr>
          <p:nvPr/>
        </p:nvSpPr>
        <p:spPr bwMode="auto">
          <a:xfrm>
            <a:off x="17681972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9" name="Oval 21"/>
          <p:cNvSpPr>
            <a:spLocks/>
          </p:cNvSpPr>
          <p:nvPr/>
        </p:nvSpPr>
        <p:spPr bwMode="auto">
          <a:xfrm>
            <a:off x="17985581" y="737592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0" name="Oval 22"/>
          <p:cNvSpPr>
            <a:spLocks/>
          </p:cNvSpPr>
          <p:nvPr/>
        </p:nvSpPr>
        <p:spPr bwMode="auto">
          <a:xfrm>
            <a:off x="17967722" y="67508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1" name="Oval 23"/>
          <p:cNvSpPr>
            <a:spLocks/>
          </p:cNvSpPr>
          <p:nvPr/>
        </p:nvSpPr>
        <p:spPr bwMode="auto">
          <a:xfrm>
            <a:off x="16771144" y="7858125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2" name="Oval 24"/>
          <p:cNvSpPr>
            <a:spLocks/>
          </p:cNvSpPr>
          <p:nvPr/>
        </p:nvSpPr>
        <p:spPr bwMode="auto">
          <a:xfrm>
            <a:off x="17262277" y="815292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3" name="Oval 25"/>
          <p:cNvSpPr>
            <a:spLocks/>
          </p:cNvSpPr>
          <p:nvPr/>
        </p:nvSpPr>
        <p:spPr bwMode="auto">
          <a:xfrm>
            <a:off x="18342769" y="73223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4" name="Oval 26"/>
          <p:cNvSpPr>
            <a:spLocks/>
          </p:cNvSpPr>
          <p:nvPr/>
        </p:nvSpPr>
        <p:spPr bwMode="auto">
          <a:xfrm>
            <a:off x="18039160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5" name="Oval 27"/>
          <p:cNvSpPr>
            <a:spLocks/>
          </p:cNvSpPr>
          <p:nvPr/>
        </p:nvSpPr>
        <p:spPr bwMode="auto">
          <a:xfrm>
            <a:off x="18628519" y="6893719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8" name="Oval 3"/>
          <p:cNvSpPr>
            <a:spLocks/>
          </p:cNvSpPr>
          <p:nvPr/>
        </p:nvSpPr>
        <p:spPr bwMode="auto">
          <a:xfrm>
            <a:off x="14336315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9" name="Oval 4"/>
          <p:cNvSpPr>
            <a:spLocks/>
          </p:cNvSpPr>
          <p:nvPr/>
        </p:nvSpPr>
        <p:spPr bwMode="auto">
          <a:xfrm>
            <a:off x="14675644" y="94374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0" name="Oval 5"/>
          <p:cNvSpPr>
            <a:spLocks/>
          </p:cNvSpPr>
          <p:nvPr/>
        </p:nvSpPr>
        <p:spPr bwMode="auto">
          <a:xfrm>
            <a:off x="14532769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1" name="Oval 6"/>
          <p:cNvSpPr>
            <a:spLocks/>
          </p:cNvSpPr>
          <p:nvPr/>
        </p:nvSpPr>
        <p:spPr bwMode="auto">
          <a:xfrm>
            <a:off x="15050690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2" name="Oval 7"/>
          <p:cNvSpPr>
            <a:spLocks/>
          </p:cNvSpPr>
          <p:nvPr/>
        </p:nvSpPr>
        <p:spPr bwMode="auto">
          <a:xfrm>
            <a:off x="15050690" y="100089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3" name="Oval 8"/>
          <p:cNvSpPr>
            <a:spLocks/>
          </p:cNvSpPr>
          <p:nvPr/>
        </p:nvSpPr>
        <p:spPr bwMode="auto">
          <a:xfrm>
            <a:off x="15586472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4" name="Oval 9"/>
          <p:cNvSpPr>
            <a:spLocks/>
          </p:cNvSpPr>
          <p:nvPr/>
        </p:nvSpPr>
        <p:spPr bwMode="auto">
          <a:xfrm>
            <a:off x="14675644" y="10544770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5" name="Oval 10"/>
          <p:cNvSpPr>
            <a:spLocks/>
          </p:cNvSpPr>
          <p:nvPr/>
        </p:nvSpPr>
        <p:spPr bwMode="auto">
          <a:xfrm>
            <a:off x="15586472" y="10384036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6" name="Oval 11"/>
          <p:cNvSpPr>
            <a:spLocks/>
          </p:cNvSpPr>
          <p:nvPr/>
        </p:nvSpPr>
        <p:spPr bwMode="auto">
          <a:xfrm>
            <a:off x="15193565" y="900886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7" name="Oval 12"/>
          <p:cNvSpPr>
            <a:spLocks/>
          </p:cNvSpPr>
          <p:nvPr/>
        </p:nvSpPr>
        <p:spPr bwMode="auto">
          <a:xfrm>
            <a:off x="15729347" y="920531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6" name="Oval 28"/>
          <p:cNvSpPr>
            <a:spLocks/>
          </p:cNvSpPr>
          <p:nvPr/>
        </p:nvSpPr>
        <p:spPr bwMode="auto">
          <a:xfrm>
            <a:off x="20640972" y="7625953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7" name="Oval 29"/>
          <p:cNvSpPr>
            <a:spLocks/>
          </p:cNvSpPr>
          <p:nvPr/>
        </p:nvSpPr>
        <p:spPr bwMode="auto">
          <a:xfrm>
            <a:off x="20623113" y="794742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8" name="Oval 30"/>
          <p:cNvSpPr>
            <a:spLocks/>
          </p:cNvSpPr>
          <p:nvPr/>
        </p:nvSpPr>
        <p:spPr bwMode="auto">
          <a:xfrm>
            <a:off x="20230207" y="800100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9" name="Oval 31"/>
          <p:cNvSpPr>
            <a:spLocks/>
          </p:cNvSpPr>
          <p:nvPr/>
        </p:nvSpPr>
        <p:spPr bwMode="auto">
          <a:xfrm>
            <a:off x="21176754" y="792956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0" name="Oval 32"/>
          <p:cNvSpPr>
            <a:spLocks/>
          </p:cNvSpPr>
          <p:nvPr/>
        </p:nvSpPr>
        <p:spPr bwMode="auto">
          <a:xfrm>
            <a:off x="20873144" y="82867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1" name="Oval 33"/>
          <p:cNvSpPr>
            <a:spLocks/>
          </p:cNvSpPr>
          <p:nvPr/>
        </p:nvSpPr>
        <p:spPr bwMode="auto">
          <a:xfrm>
            <a:off x="20355222" y="83939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2" name="Oval 34"/>
          <p:cNvSpPr>
            <a:spLocks/>
          </p:cNvSpPr>
          <p:nvPr/>
        </p:nvSpPr>
        <p:spPr bwMode="auto">
          <a:xfrm>
            <a:off x="21230332" y="86082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3" name="Oval 35"/>
          <p:cNvSpPr>
            <a:spLocks/>
          </p:cNvSpPr>
          <p:nvPr/>
        </p:nvSpPr>
        <p:spPr bwMode="auto">
          <a:xfrm>
            <a:off x="20640972" y="878681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4" name="Oval 36"/>
          <p:cNvSpPr>
            <a:spLocks/>
          </p:cNvSpPr>
          <p:nvPr/>
        </p:nvSpPr>
        <p:spPr bwMode="auto">
          <a:xfrm>
            <a:off x="20265925" y="8840390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5" name="Oval 37"/>
          <p:cNvSpPr>
            <a:spLocks/>
          </p:cNvSpPr>
          <p:nvPr/>
        </p:nvSpPr>
        <p:spPr bwMode="auto">
          <a:xfrm>
            <a:off x="20444519" y="9233297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6" name="Oval 38"/>
          <p:cNvSpPr>
            <a:spLocks/>
          </p:cNvSpPr>
          <p:nvPr/>
        </p:nvSpPr>
        <p:spPr bwMode="auto">
          <a:xfrm>
            <a:off x="21051738" y="8965406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7" name="Oval 39"/>
          <p:cNvSpPr>
            <a:spLocks/>
          </p:cNvSpPr>
          <p:nvPr/>
        </p:nvSpPr>
        <p:spPr bwMode="auto">
          <a:xfrm>
            <a:off x="21623238" y="887610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8" name="Oval 40"/>
          <p:cNvSpPr>
            <a:spLocks/>
          </p:cNvSpPr>
          <p:nvPr/>
        </p:nvSpPr>
        <p:spPr bwMode="auto">
          <a:xfrm>
            <a:off x="20730269" y="9304734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9" name="Oval 41"/>
          <p:cNvSpPr>
            <a:spLocks/>
          </p:cNvSpPr>
          <p:nvPr/>
        </p:nvSpPr>
        <p:spPr bwMode="auto">
          <a:xfrm>
            <a:off x="21569660" y="9340453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0" name="Oval 42"/>
          <p:cNvSpPr>
            <a:spLocks/>
          </p:cNvSpPr>
          <p:nvPr/>
        </p:nvSpPr>
        <p:spPr bwMode="auto">
          <a:xfrm>
            <a:off x="21730394" y="80367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1" name="Oval 43"/>
          <p:cNvSpPr>
            <a:spLocks/>
          </p:cNvSpPr>
          <p:nvPr/>
        </p:nvSpPr>
        <p:spPr bwMode="auto">
          <a:xfrm>
            <a:off x="21087457" y="994767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1" name="Rectangle 45"/>
          <p:cNvSpPr>
            <a:spLocks/>
          </p:cNvSpPr>
          <p:nvPr/>
        </p:nvSpPr>
        <p:spPr bwMode="auto">
          <a:xfrm>
            <a:off x="1560909" y="3208053"/>
            <a:ext cx="8518922" cy="10507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pPr algn="l"/>
            <a:r>
              <a:rPr lang="en-US" sz="5063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• Initialize K cluster </a:t>
            </a:r>
            <a:r>
              <a:rPr lang="en-US" sz="5063" dirty="0" smtClean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centers</a:t>
            </a:r>
          </a:p>
          <a:p>
            <a:pPr algn="l"/>
            <a:endParaRPr lang="en-US" sz="5063" dirty="0" smtClean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r>
              <a:rPr lang="en-US" sz="5063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• Repeat until convergence:</a:t>
            </a:r>
          </a:p>
          <a:p>
            <a:pPr marL="964441" lvl="1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marL="964441" lvl="1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marL="964441" lvl="1"/>
            <a:endParaRPr lang="en-US" sz="5063" dirty="0">
              <a:solidFill>
                <a:srgbClr val="CDCDCD"/>
              </a:solidFill>
              <a:ea typeface="ＭＳ Ｐゴシック" charset="0"/>
              <a:cs typeface="Gill Sans" charset="0"/>
            </a:endParaRPr>
          </a:p>
          <a:p>
            <a:pPr marL="964441" lvl="1"/>
            <a:r>
              <a:rPr lang="en-US" sz="5063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Assign </a:t>
            </a:r>
            <a:r>
              <a:rPr lang="en-US" sz="5063" dirty="0">
                <a:solidFill>
                  <a:schemeClr val="tx1"/>
                </a:solidFill>
                <a:ea typeface="ＭＳ Ｐゴシック" charset="0"/>
                <a:cs typeface="Gill Sans" charset="0"/>
              </a:rPr>
              <a:t>each cluster center to be the mean of its cluster</a:t>
            </a:r>
            <a:r>
              <a:rPr lang="ja-JP" altLang="en-US" sz="5063" dirty="0">
                <a:solidFill>
                  <a:schemeClr val="tx1"/>
                </a:solidFill>
                <a:latin typeface="Arial"/>
                <a:ea typeface="ＭＳ Ｐゴシック" charset="0"/>
                <a:cs typeface="Gill Sans" charset="0"/>
              </a:rPr>
              <a:t>’</a:t>
            </a:r>
            <a:r>
              <a:rPr lang="en-US" sz="5063" dirty="0">
                <a:solidFill>
                  <a:schemeClr val="tx1"/>
                </a:solidFill>
                <a:ea typeface="ＭＳ Ｐゴシック" charset="0"/>
                <a:cs typeface="Gill Sans" charset="0"/>
              </a:rPr>
              <a:t>s data points.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932044" y="4121864"/>
            <a:ext cx="81260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centers = </a:t>
            </a:r>
            <a:r>
              <a:rPr lang="en-U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data</a:t>
            </a:r>
            <a:r>
              <a:rPr lang="en-US" sz="4000" b="1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.</a:t>
            </a:r>
            <a:r>
              <a:rPr lang="en-U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takeSample</a:t>
            </a:r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</a:t>
            </a:r>
          </a:p>
          <a:p>
            <a:pPr algn="l"/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   false, K, seed)</a:t>
            </a:r>
            <a:endParaRPr lang="en-US" sz="4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9" name="Rectangle 7"/>
          <p:cNvSpPr>
            <a:spLocks/>
          </p:cNvSpPr>
          <p:nvPr/>
        </p:nvSpPr>
        <p:spPr bwMode="auto">
          <a:xfrm>
            <a:off x="15635201" y="9097481"/>
            <a:ext cx="285750" cy="285750"/>
          </a:xfrm>
          <a:prstGeom prst="rect">
            <a:avLst/>
          </a:prstGeom>
          <a:solidFill>
            <a:srgbClr val="558E28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0" name="Rectangle 8"/>
          <p:cNvSpPr>
            <a:spLocks/>
          </p:cNvSpPr>
          <p:nvPr/>
        </p:nvSpPr>
        <p:spPr bwMode="auto">
          <a:xfrm>
            <a:off x="18548152" y="6818880"/>
            <a:ext cx="285750" cy="285750"/>
          </a:xfrm>
          <a:prstGeom prst="rect">
            <a:avLst/>
          </a:prstGeom>
          <a:solidFill>
            <a:srgbClr val="D90B00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2" name="Rectangle 9"/>
          <p:cNvSpPr>
            <a:spLocks/>
          </p:cNvSpPr>
          <p:nvPr/>
        </p:nvSpPr>
        <p:spPr bwMode="auto">
          <a:xfrm>
            <a:off x="21020187" y="9866114"/>
            <a:ext cx="285750" cy="285750"/>
          </a:xfrm>
          <a:prstGeom prst="rect">
            <a:avLst/>
          </a:prstGeom>
          <a:solidFill>
            <a:srgbClr val="0044FE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7" name="TextBox 56"/>
          <p:cNvSpPr txBox="1"/>
          <p:nvPr/>
        </p:nvSpPr>
        <p:spPr>
          <a:xfrm>
            <a:off x="1986473" y="6634758"/>
            <a:ext cx="9138727" cy="1910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closest = </a:t>
            </a:r>
            <a:r>
              <a:rPr lang="en-US" sz="3938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data.map</a:t>
            </a:r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(p =&gt;</a:t>
            </a:r>
          </a:p>
          <a:p>
            <a:pPr algn="l"/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   (</a:t>
            </a:r>
            <a:r>
              <a:rPr lang="en-US" sz="3938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closestPoint</a:t>
            </a:r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</a:t>
            </a:r>
            <a:r>
              <a:rPr lang="en-US" sz="3938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p,centers</a:t>
            </a:r>
            <a:r>
              <a:rPr lang="en-US" sz="3938" dirty="0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),p</a:t>
            </a:r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))</a:t>
            </a:r>
          </a:p>
          <a:p>
            <a:pPr algn="l"/>
            <a:endParaRPr lang="en-US" sz="3938" dirty="0"/>
          </a:p>
        </p:txBody>
      </p:sp>
    </p:spTree>
    <p:extLst>
      <p:ext uri="{BB962C8B-B14F-4D97-AF65-F5344CB8AC3E}">
        <p14:creationId xmlns:p14="http://schemas.microsoft.com/office/powerpoint/2010/main" val="128335417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8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K-Means Algorithm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2" name="Line 1"/>
          <p:cNvSpPr>
            <a:spLocks noChangeShapeType="1"/>
          </p:cNvSpPr>
          <p:nvPr/>
        </p:nvSpPr>
        <p:spPr bwMode="auto">
          <a:xfrm flipH="1">
            <a:off x="13822264" y="4149776"/>
            <a:ext cx="0" cy="7025431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3" name="Line 2"/>
          <p:cNvSpPr>
            <a:spLocks noChangeShapeType="1"/>
          </p:cNvSpPr>
          <p:nvPr/>
        </p:nvSpPr>
        <p:spPr bwMode="auto">
          <a:xfrm flipH="1">
            <a:off x="13817799" y="11157348"/>
            <a:ext cx="9251156" cy="446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4" name="Rectangle 50"/>
          <p:cNvSpPr>
            <a:spLocks/>
          </p:cNvSpPr>
          <p:nvPr/>
        </p:nvSpPr>
        <p:spPr bwMode="auto">
          <a:xfrm>
            <a:off x="19149418" y="11157348"/>
            <a:ext cx="6477000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1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5" name="Rectangle 51"/>
          <p:cNvSpPr>
            <a:spLocks/>
          </p:cNvSpPr>
          <p:nvPr/>
        </p:nvSpPr>
        <p:spPr bwMode="auto">
          <a:xfrm rot="-5400000">
            <a:off x="11291260" y="5379807"/>
            <a:ext cx="4048189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2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61" name="Oval 13"/>
          <p:cNvSpPr>
            <a:spLocks/>
          </p:cNvSpPr>
          <p:nvPr/>
        </p:nvSpPr>
        <p:spPr bwMode="auto">
          <a:xfrm>
            <a:off x="17164050" y="65722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2" name="Oval 14"/>
          <p:cNvSpPr>
            <a:spLocks/>
          </p:cNvSpPr>
          <p:nvPr/>
        </p:nvSpPr>
        <p:spPr bwMode="auto">
          <a:xfrm>
            <a:off x="17717691" y="709017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3" name="Oval 15"/>
          <p:cNvSpPr>
            <a:spLocks/>
          </p:cNvSpPr>
          <p:nvPr/>
        </p:nvSpPr>
        <p:spPr bwMode="auto">
          <a:xfrm>
            <a:off x="16663988" y="6983015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4" name="Oval 16"/>
          <p:cNvSpPr>
            <a:spLocks/>
          </p:cNvSpPr>
          <p:nvPr/>
        </p:nvSpPr>
        <p:spPr bwMode="auto">
          <a:xfrm>
            <a:off x="16806863" y="721518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5" name="Oval 17"/>
          <p:cNvSpPr>
            <a:spLocks/>
          </p:cNvSpPr>
          <p:nvPr/>
        </p:nvSpPr>
        <p:spPr bwMode="auto">
          <a:xfrm rot="-225770">
            <a:off x="17324785" y="707231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6" name="Oval 18"/>
          <p:cNvSpPr>
            <a:spLocks/>
          </p:cNvSpPr>
          <p:nvPr/>
        </p:nvSpPr>
        <p:spPr bwMode="auto">
          <a:xfrm>
            <a:off x="17521238" y="65722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7" name="Oval 19"/>
          <p:cNvSpPr>
            <a:spLocks/>
          </p:cNvSpPr>
          <p:nvPr/>
        </p:nvSpPr>
        <p:spPr bwMode="auto">
          <a:xfrm>
            <a:off x="17181910" y="757237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8" name="Oval 20"/>
          <p:cNvSpPr>
            <a:spLocks/>
          </p:cNvSpPr>
          <p:nvPr/>
        </p:nvSpPr>
        <p:spPr bwMode="auto">
          <a:xfrm>
            <a:off x="17681972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9" name="Oval 21"/>
          <p:cNvSpPr>
            <a:spLocks/>
          </p:cNvSpPr>
          <p:nvPr/>
        </p:nvSpPr>
        <p:spPr bwMode="auto">
          <a:xfrm>
            <a:off x="17985581" y="737592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0" name="Oval 22"/>
          <p:cNvSpPr>
            <a:spLocks/>
          </p:cNvSpPr>
          <p:nvPr/>
        </p:nvSpPr>
        <p:spPr bwMode="auto">
          <a:xfrm>
            <a:off x="17967722" y="67508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1" name="Oval 23"/>
          <p:cNvSpPr>
            <a:spLocks/>
          </p:cNvSpPr>
          <p:nvPr/>
        </p:nvSpPr>
        <p:spPr bwMode="auto">
          <a:xfrm>
            <a:off x="16771144" y="7858125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2" name="Oval 24"/>
          <p:cNvSpPr>
            <a:spLocks/>
          </p:cNvSpPr>
          <p:nvPr/>
        </p:nvSpPr>
        <p:spPr bwMode="auto">
          <a:xfrm>
            <a:off x="17262277" y="815292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3" name="Oval 25"/>
          <p:cNvSpPr>
            <a:spLocks/>
          </p:cNvSpPr>
          <p:nvPr/>
        </p:nvSpPr>
        <p:spPr bwMode="auto">
          <a:xfrm>
            <a:off x="18342769" y="73223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4" name="Oval 26"/>
          <p:cNvSpPr>
            <a:spLocks/>
          </p:cNvSpPr>
          <p:nvPr/>
        </p:nvSpPr>
        <p:spPr bwMode="auto">
          <a:xfrm>
            <a:off x="18039160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5" name="Oval 27"/>
          <p:cNvSpPr>
            <a:spLocks/>
          </p:cNvSpPr>
          <p:nvPr/>
        </p:nvSpPr>
        <p:spPr bwMode="auto">
          <a:xfrm>
            <a:off x="18628519" y="6893719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8" name="Oval 3"/>
          <p:cNvSpPr>
            <a:spLocks/>
          </p:cNvSpPr>
          <p:nvPr/>
        </p:nvSpPr>
        <p:spPr bwMode="auto">
          <a:xfrm>
            <a:off x="14336315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9" name="Oval 4"/>
          <p:cNvSpPr>
            <a:spLocks/>
          </p:cNvSpPr>
          <p:nvPr/>
        </p:nvSpPr>
        <p:spPr bwMode="auto">
          <a:xfrm>
            <a:off x="14675644" y="94374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0" name="Oval 5"/>
          <p:cNvSpPr>
            <a:spLocks/>
          </p:cNvSpPr>
          <p:nvPr/>
        </p:nvSpPr>
        <p:spPr bwMode="auto">
          <a:xfrm>
            <a:off x="14532769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1" name="Oval 6"/>
          <p:cNvSpPr>
            <a:spLocks/>
          </p:cNvSpPr>
          <p:nvPr/>
        </p:nvSpPr>
        <p:spPr bwMode="auto">
          <a:xfrm>
            <a:off x="15050690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2" name="Oval 7"/>
          <p:cNvSpPr>
            <a:spLocks/>
          </p:cNvSpPr>
          <p:nvPr/>
        </p:nvSpPr>
        <p:spPr bwMode="auto">
          <a:xfrm>
            <a:off x="15050690" y="100089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3" name="Oval 8"/>
          <p:cNvSpPr>
            <a:spLocks/>
          </p:cNvSpPr>
          <p:nvPr/>
        </p:nvSpPr>
        <p:spPr bwMode="auto">
          <a:xfrm>
            <a:off x="15586472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4" name="Oval 9"/>
          <p:cNvSpPr>
            <a:spLocks/>
          </p:cNvSpPr>
          <p:nvPr/>
        </p:nvSpPr>
        <p:spPr bwMode="auto">
          <a:xfrm>
            <a:off x="14675644" y="10544770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5" name="Oval 10"/>
          <p:cNvSpPr>
            <a:spLocks/>
          </p:cNvSpPr>
          <p:nvPr/>
        </p:nvSpPr>
        <p:spPr bwMode="auto">
          <a:xfrm>
            <a:off x="15586472" y="10384036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6" name="Oval 11"/>
          <p:cNvSpPr>
            <a:spLocks/>
          </p:cNvSpPr>
          <p:nvPr/>
        </p:nvSpPr>
        <p:spPr bwMode="auto">
          <a:xfrm>
            <a:off x="15193565" y="900886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7" name="Oval 12"/>
          <p:cNvSpPr>
            <a:spLocks/>
          </p:cNvSpPr>
          <p:nvPr/>
        </p:nvSpPr>
        <p:spPr bwMode="auto">
          <a:xfrm>
            <a:off x="15729347" y="920531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6" name="Oval 28"/>
          <p:cNvSpPr>
            <a:spLocks/>
          </p:cNvSpPr>
          <p:nvPr/>
        </p:nvSpPr>
        <p:spPr bwMode="auto">
          <a:xfrm>
            <a:off x="20640972" y="7625953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7" name="Oval 29"/>
          <p:cNvSpPr>
            <a:spLocks/>
          </p:cNvSpPr>
          <p:nvPr/>
        </p:nvSpPr>
        <p:spPr bwMode="auto">
          <a:xfrm>
            <a:off x="20623113" y="794742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8" name="Oval 30"/>
          <p:cNvSpPr>
            <a:spLocks/>
          </p:cNvSpPr>
          <p:nvPr/>
        </p:nvSpPr>
        <p:spPr bwMode="auto">
          <a:xfrm>
            <a:off x="20230207" y="800100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9" name="Oval 31"/>
          <p:cNvSpPr>
            <a:spLocks/>
          </p:cNvSpPr>
          <p:nvPr/>
        </p:nvSpPr>
        <p:spPr bwMode="auto">
          <a:xfrm>
            <a:off x="21176754" y="792956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0" name="Oval 32"/>
          <p:cNvSpPr>
            <a:spLocks/>
          </p:cNvSpPr>
          <p:nvPr/>
        </p:nvSpPr>
        <p:spPr bwMode="auto">
          <a:xfrm>
            <a:off x="20873144" y="82867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1" name="Oval 33"/>
          <p:cNvSpPr>
            <a:spLocks/>
          </p:cNvSpPr>
          <p:nvPr/>
        </p:nvSpPr>
        <p:spPr bwMode="auto">
          <a:xfrm>
            <a:off x="20355222" y="83939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2" name="Oval 34"/>
          <p:cNvSpPr>
            <a:spLocks/>
          </p:cNvSpPr>
          <p:nvPr/>
        </p:nvSpPr>
        <p:spPr bwMode="auto">
          <a:xfrm>
            <a:off x="21230332" y="86082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3" name="Oval 35"/>
          <p:cNvSpPr>
            <a:spLocks/>
          </p:cNvSpPr>
          <p:nvPr/>
        </p:nvSpPr>
        <p:spPr bwMode="auto">
          <a:xfrm>
            <a:off x="20640972" y="878681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4" name="Oval 36"/>
          <p:cNvSpPr>
            <a:spLocks/>
          </p:cNvSpPr>
          <p:nvPr/>
        </p:nvSpPr>
        <p:spPr bwMode="auto">
          <a:xfrm>
            <a:off x="20265925" y="8840390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5" name="Oval 37"/>
          <p:cNvSpPr>
            <a:spLocks/>
          </p:cNvSpPr>
          <p:nvPr/>
        </p:nvSpPr>
        <p:spPr bwMode="auto">
          <a:xfrm>
            <a:off x="20444519" y="9233297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6" name="Oval 38"/>
          <p:cNvSpPr>
            <a:spLocks/>
          </p:cNvSpPr>
          <p:nvPr/>
        </p:nvSpPr>
        <p:spPr bwMode="auto">
          <a:xfrm>
            <a:off x="21051738" y="8965406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7" name="Oval 39"/>
          <p:cNvSpPr>
            <a:spLocks/>
          </p:cNvSpPr>
          <p:nvPr/>
        </p:nvSpPr>
        <p:spPr bwMode="auto">
          <a:xfrm>
            <a:off x="21623238" y="887610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8" name="Oval 40"/>
          <p:cNvSpPr>
            <a:spLocks/>
          </p:cNvSpPr>
          <p:nvPr/>
        </p:nvSpPr>
        <p:spPr bwMode="auto">
          <a:xfrm>
            <a:off x="20730269" y="9304734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9" name="Oval 41"/>
          <p:cNvSpPr>
            <a:spLocks/>
          </p:cNvSpPr>
          <p:nvPr/>
        </p:nvSpPr>
        <p:spPr bwMode="auto">
          <a:xfrm>
            <a:off x="21569660" y="9340453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0" name="Oval 42"/>
          <p:cNvSpPr>
            <a:spLocks/>
          </p:cNvSpPr>
          <p:nvPr/>
        </p:nvSpPr>
        <p:spPr bwMode="auto">
          <a:xfrm>
            <a:off x="21730394" y="80367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1" name="Oval 43"/>
          <p:cNvSpPr>
            <a:spLocks/>
          </p:cNvSpPr>
          <p:nvPr/>
        </p:nvSpPr>
        <p:spPr bwMode="auto">
          <a:xfrm>
            <a:off x="21087457" y="994767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1" name="Rectangle 45"/>
          <p:cNvSpPr>
            <a:spLocks/>
          </p:cNvSpPr>
          <p:nvPr/>
        </p:nvSpPr>
        <p:spPr bwMode="auto">
          <a:xfrm>
            <a:off x="1560909" y="3208054"/>
            <a:ext cx="8518922" cy="5525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pPr algn="l"/>
            <a:r>
              <a:rPr lang="en-US" sz="5063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• Initialize K cluster </a:t>
            </a:r>
            <a:r>
              <a:rPr lang="en-US" sz="5063" dirty="0" smtClean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centers</a:t>
            </a:r>
          </a:p>
          <a:p>
            <a:pPr algn="l"/>
            <a:endParaRPr lang="en-US" sz="5063" dirty="0" smtClean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r>
              <a:rPr lang="en-US" sz="5063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• Repeat until convergence:</a:t>
            </a:r>
          </a:p>
          <a:p>
            <a:pPr marL="964441" lvl="1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marL="964441" lvl="1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marL="964441" lvl="1"/>
            <a:endParaRPr lang="en-US" sz="5063" dirty="0">
              <a:solidFill>
                <a:srgbClr val="CDCDCD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932044" y="4121864"/>
            <a:ext cx="81260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centers = </a:t>
            </a:r>
            <a:r>
              <a:rPr lang="en-U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data</a:t>
            </a:r>
            <a:r>
              <a:rPr lang="en-US" sz="4000" b="1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.</a:t>
            </a:r>
            <a:r>
              <a:rPr lang="en-U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takeSample</a:t>
            </a:r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</a:t>
            </a:r>
          </a:p>
          <a:p>
            <a:pPr algn="l"/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   false, K, seed)</a:t>
            </a:r>
            <a:endParaRPr lang="en-US" sz="4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9" name="Rectangle 7"/>
          <p:cNvSpPr>
            <a:spLocks/>
          </p:cNvSpPr>
          <p:nvPr/>
        </p:nvSpPr>
        <p:spPr bwMode="auto">
          <a:xfrm>
            <a:off x="15635201" y="9097481"/>
            <a:ext cx="285750" cy="285750"/>
          </a:xfrm>
          <a:prstGeom prst="rect">
            <a:avLst/>
          </a:prstGeom>
          <a:solidFill>
            <a:srgbClr val="558E28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0" name="Rectangle 8"/>
          <p:cNvSpPr>
            <a:spLocks/>
          </p:cNvSpPr>
          <p:nvPr/>
        </p:nvSpPr>
        <p:spPr bwMode="auto">
          <a:xfrm>
            <a:off x="18548152" y="6818880"/>
            <a:ext cx="285750" cy="285750"/>
          </a:xfrm>
          <a:prstGeom prst="rect">
            <a:avLst/>
          </a:prstGeom>
          <a:solidFill>
            <a:srgbClr val="D90B00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2" name="Rectangle 9"/>
          <p:cNvSpPr>
            <a:spLocks/>
          </p:cNvSpPr>
          <p:nvPr/>
        </p:nvSpPr>
        <p:spPr bwMode="auto">
          <a:xfrm>
            <a:off x="21020187" y="9866114"/>
            <a:ext cx="285750" cy="285750"/>
          </a:xfrm>
          <a:prstGeom prst="rect">
            <a:avLst/>
          </a:prstGeom>
          <a:solidFill>
            <a:srgbClr val="0044FE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7" name="TextBox 56"/>
          <p:cNvSpPr txBox="1"/>
          <p:nvPr/>
        </p:nvSpPr>
        <p:spPr>
          <a:xfrm>
            <a:off x="1986473" y="6634758"/>
            <a:ext cx="9138727" cy="1910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closest = </a:t>
            </a:r>
            <a:r>
              <a:rPr lang="en-US" sz="3938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data.map</a:t>
            </a:r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(p =&gt;</a:t>
            </a:r>
          </a:p>
          <a:p>
            <a:pPr algn="l"/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   (</a:t>
            </a:r>
            <a:r>
              <a:rPr lang="en-US" sz="3938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closestPoint</a:t>
            </a:r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</a:t>
            </a:r>
            <a:r>
              <a:rPr lang="en-US" sz="3938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p,centers</a:t>
            </a:r>
            <a:r>
              <a:rPr lang="en-US" sz="3938" dirty="0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),p</a:t>
            </a:r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))</a:t>
            </a:r>
          </a:p>
          <a:p>
            <a:pPr algn="l"/>
            <a:endParaRPr lang="en-US" sz="3938" dirty="0"/>
          </a:p>
        </p:txBody>
      </p:sp>
      <p:sp>
        <p:nvSpPr>
          <p:cNvPr id="58" name="TextBox 57"/>
          <p:cNvSpPr txBox="1"/>
          <p:nvPr/>
        </p:nvSpPr>
        <p:spPr>
          <a:xfrm>
            <a:off x="1986473" y="8670727"/>
            <a:ext cx="82340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4000" dirty="0" err="1">
                <a:solidFill>
                  <a:srgbClr val="333333"/>
                </a:solidFill>
                <a:latin typeface="Consolas"/>
              </a:rPr>
              <a:t>pointsGroup</a:t>
            </a:r>
            <a:r>
              <a:rPr lang="es-ES" sz="4000" dirty="0">
                <a:solidFill>
                  <a:srgbClr val="333333"/>
                </a:solidFill>
                <a:latin typeface="Consolas"/>
              </a:rPr>
              <a:t> =  </a:t>
            </a:r>
          </a:p>
          <a:p>
            <a:pPr algn="l"/>
            <a:r>
              <a:rPr lang="es-ES" sz="4000" dirty="0">
                <a:solidFill>
                  <a:srgbClr val="333333"/>
                </a:solidFill>
                <a:latin typeface="Consolas"/>
              </a:rPr>
              <a:t>    </a:t>
            </a:r>
            <a:r>
              <a:rPr lang="es-ES" sz="4000" dirty="0" err="1">
                <a:solidFill>
                  <a:srgbClr val="333333"/>
                </a:solidFill>
                <a:latin typeface="Consolas"/>
              </a:rPr>
              <a:t>closest.</a:t>
            </a:r>
            <a:r>
              <a:rPr lang="es-ES" sz="4000" dirty="0" err="1">
                <a:solidFill>
                  <a:srgbClr val="FF0000"/>
                </a:solidFill>
                <a:latin typeface="Consolas"/>
              </a:rPr>
              <a:t>groupByKey</a:t>
            </a:r>
            <a:r>
              <a:rPr lang="es-ES" sz="4000" dirty="0">
                <a:solidFill>
                  <a:srgbClr val="333333"/>
                </a:solidFill>
                <a:latin typeface="Consolas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04080513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8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K-Means Algorithm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2" name="Line 1"/>
          <p:cNvSpPr>
            <a:spLocks noChangeShapeType="1"/>
          </p:cNvSpPr>
          <p:nvPr/>
        </p:nvSpPr>
        <p:spPr bwMode="auto">
          <a:xfrm flipH="1">
            <a:off x="13822264" y="4149776"/>
            <a:ext cx="0" cy="7025431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3" name="Line 2"/>
          <p:cNvSpPr>
            <a:spLocks noChangeShapeType="1"/>
          </p:cNvSpPr>
          <p:nvPr/>
        </p:nvSpPr>
        <p:spPr bwMode="auto">
          <a:xfrm flipH="1">
            <a:off x="13817799" y="11157348"/>
            <a:ext cx="9251156" cy="446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4" name="Rectangle 50"/>
          <p:cNvSpPr>
            <a:spLocks/>
          </p:cNvSpPr>
          <p:nvPr/>
        </p:nvSpPr>
        <p:spPr bwMode="auto">
          <a:xfrm>
            <a:off x="19149418" y="11157348"/>
            <a:ext cx="6477000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1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5" name="Rectangle 51"/>
          <p:cNvSpPr>
            <a:spLocks/>
          </p:cNvSpPr>
          <p:nvPr/>
        </p:nvSpPr>
        <p:spPr bwMode="auto">
          <a:xfrm rot="-5400000">
            <a:off x="11291260" y="5379807"/>
            <a:ext cx="4048189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2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61" name="Oval 13"/>
          <p:cNvSpPr>
            <a:spLocks/>
          </p:cNvSpPr>
          <p:nvPr/>
        </p:nvSpPr>
        <p:spPr bwMode="auto">
          <a:xfrm>
            <a:off x="17164050" y="65722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2" name="Oval 14"/>
          <p:cNvSpPr>
            <a:spLocks/>
          </p:cNvSpPr>
          <p:nvPr/>
        </p:nvSpPr>
        <p:spPr bwMode="auto">
          <a:xfrm>
            <a:off x="17717691" y="709017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3" name="Oval 15"/>
          <p:cNvSpPr>
            <a:spLocks/>
          </p:cNvSpPr>
          <p:nvPr/>
        </p:nvSpPr>
        <p:spPr bwMode="auto">
          <a:xfrm>
            <a:off x="16663988" y="6983015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4" name="Oval 16"/>
          <p:cNvSpPr>
            <a:spLocks/>
          </p:cNvSpPr>
          <p:nvPr/>
        </p:nvSpPr>
        <p:spPr bwMode="auto">
          <a:xfrm>
            <a:off x="16806863" y="721518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5" name="Oval 17"/>
          <p:cNvSpPr>
            <a:spLocks/>
          </p:cNvSpPr>
          <p:nvPr/>
        </p:nvSpPr>
        <p:spPr bwMode="auto">
          <a:xfrm rot="-225770">
            <a:off x="17324785" y="707231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6" name="Oval 18"/>
          <p:cNvSpPr>
            <a:spLocks/>
          </p:cNvSpPr>
          <p:nvPr/>
        </p:nvSpPr>
        <p:spPr bwMode="auto">
          <a:xfrm>
            <a:off x="17521238" y="65722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7" name="Oval 19"/>
          <p:cNvSpPr>
            <a:spLocks/>
          </p:cNvSpPr>
          <p:nvPr/>
        </p:nvSpPr>
        <p:spPr bwMode="auto">
          <a:xfrm>
            <a:off x="17181910" y="757237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8" name="Oval 20"/>
          <p:cNvSpPr>
            <a:spLocks/>
          </p:cNvSpPr>
          <p:nvPr/>
        </p:nvSpPr>
        <p:spPr bwMode="auto">
          <a:xfrm>
            <a:off x="17681972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9" name="Oval 21"/>
          <p:cNvSpPr>
            <a:spLocks/>
          </p:cNvSpPr>
          <p:nvPr/>
        </p:nvSpPr>
        <p:spPr bwMode="auto">
          <a:xfrm>
            <a:off x="17985581" y="737592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0" name="Oval 22"/>
          <p:cNvSpPr>
            <a:spLocks/>
          </p:cNvSpPr>
          <p:nvPr/>
        </p:nvSpPr>
        <p:spPr bwMode="auto">
          <a:xfrm>
            <a:off x="17967722" y="67508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1" name="Oval 23"/>
          <p:cNvSpPr>
            <a:spLocks/>
          </p:cNvSpPr>
          <p:nvPr/>
        </p:nvSpPr>
        <p:spPr bwMode="auto">
          <a:xfrm>
            <a:off x="16771144" y="7858125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2" name="Oval 24"/>
          <p:cNvSpPr>
            <a:spLocks/>
          </p:cNvSpPr>
          <p:nvPr/>
        </p:nvSpPr>
        <p:spPr bwMode="auto">
          <a:xfrm>
            <a:off x="17262277" y="815292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3" name="Oval 25"/>
          <p:cNvSpPr>
            <a:spLocks/>
          </p:cNvSpPr>
          <p:nvPr/>
        </p:nvSpPr>
        <p:spPr bwMode="auto">
          <a:xfrm>
            <a:off x="18342769" y="73223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4" name="Oval 26"/>
          <p:cNvSpPr>
            <a:spLocks/>
          </p:cNvSpPr>
          <p:nvPr/>
        </p:nvSpPr>
        <p:spPr bwMode="auto">
          <a:xfrm>
            <a:off x="18039160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5" name="Oval 27"/>
          <p:cNvSpPr>
            <a:spLocks/>
          </p:cNvSpPr>
          <p:nvPr/>
        </p:nvSpPr>
        <p:spPr bwMode="auto">
          <a:xfrm>
            <a:off x="18628519" y="6893719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8" name="Oval 3"/>
          <p:cNvSpPr>
            <a:spLocks/>
          </p:cNvSpPr>
          <p:nvPr/>
        </p:nvSpPr>
        <p:spPr bwMode="auto">
          <a:xfrm>
            <a:off x="14336315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9" name="Oval 4"/>
          <p:cNvSpPr>
            <a:spLocks/>
          </p:cNvSpPr>
          <p:nvPr/>
        </p:nvSpPr>
        <p:spPr bwMode="auto">
          <a:xfrm>
            <a:off x="14675644" y="94374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0" name="Oval 5"/>
          <p:cNvSpPr>
            <a:spLocks/>
          </p:cNvSpPr>
          <p:nvPr/>
        </p:nvSpPr>
        <p:spPr bwMode="auto">
          <a:xfrm>
            <a:off x="14532769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1" name="Oval 6"/>
          <p:cNvSpPr>
            <a:spLocks/>
          </p:cNvSpPr>
          <p:nvPr/>
        </p:nvSpPr>
        <p:spPr bwMode="auto">
          <a:xfrm>
            <a:off x="15050690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2" name="Oval 7"/>
          <p:cNvSpPr>
            <a:spLocks/>
          </p:cNvSpPr>
          <p:nvPr/>
        </p:nvSpPr>
        <p:spPr bwMode="auto">
          <a:xfrm>
            <a:off x="15050690" y="100089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3" name="Oval 8"/>
          <p:cNvSpPr>
            <a:spLocks/>
          </p:cNvSpPr>
          <p:nvPr/>
        </p:nvSpPr>
        <p:spPr bwMode="auto">
          <a:xfrm>
            <a:off x="15586472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4" name="Oval 9"/>
          <p:cNvSpPr>
            <a:spLocks/>
          </p:cNvSpPr>
          <p:nvPr/>
        </p:nvSpPr>
        <p:spPr bwMode="auto">
          <a:xfrm>
            <a:off x="14675644" y="10544770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5" name="Oval 10"/>
          <p:cNvSpPr>
            <a:spLocks/>
          </p:cNvSpPr>
          <p:nvPr/>
        </p:nvSpPr>
        <p:spPr bwMode="auto">
          <a:xfrm>
            <a:off x="15586472" y="10384036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6" name="Oval 11"/>
          <p:cNvSpPr>
            <a:spLocks/>
          </p:cNvSpPr>
          <p:nvPr/>
        </p:nvSpPr>
        <p:spPr bwMode="auto">
          <a:xfrm>
            <a:off x="15193565" y="900886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7" name="Oval 12"/>
          <p:cNvSpPr>
            <a:spLocks/>
          </p:cNvSpPr>
          <p:nvPr/>
        </p:nvSpPr>
        <p:spPr bwMode="auto">
          <a:xfrm>
            <a:off x="15729347" y="920531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6" name="Oval 28"/>
          <p:cNvSpPr>
            <a:spLocks/>
          </p:cNvSpPr>
          <p:nvPr/>
        </p:nvSpPr>
        <p:spPr bwMode="auto">
          <a:xfrm>
            <a:off x="20640972" y="7625953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7" name="Oval 29"/>
          <p:cNvSpPr>
            <a:spLocks/>
          </p:cNvSpPr>
          <p:nvPr/>
        </p:nvSpPr>
        <p:spPr bwMode="auto">
          <a:xfrm>
            <a:off x="20623113" y="794742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8" name="Oval 30"/>
          <p:cNvSpPr>
            <a:spLocks/>
          </p:cNvSpPr>
          <p:nvPr/>
        </p:nvSpPr>
        <p:spPr bwMode="auto">
          <a:xfrm>
            <a:off x="20230207" y="800100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9" name="Oval 31"/>
          <p:cNvSpPr>
            <a:spLocks/>
          </p:cNvSpPr>
          <p:nvPr/>
        </p:nvSpPr>
        <p:spPr bwMode="auto">
          <a:xfrm>
            <a:off x="21176754" y="792956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0" name="Oval 32"/>
          <p:cNvSpPr>
            <a:spLocks/>
          </p:cNvSpPr>
          <p:nvPr/>
        </p:nvSpPr>
        <p:spPr bwMode="auto">
          <a:xfrm>
            <a:off x="20873144" y="82867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1" name="Oval 33"/>
          <p:cNvSpPr>
            <a:spLocks/>
          </p:cNvSpPr>
          <p:nvPr/>
        </p:nvSpPr>
        <p:spPr bwMode="auto">
          <a:xfrm>
            <a:off x="20355222" y="83939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2" name="Oval 34"/>
          <p:cNvSpPr>
            <a:spLocks/>
          </p:cNvSpPr>
          <p:nvPr/>
        </p:nvSpPr>
        <p:spPr bwMode="auto">
          <a:xfrm>
            <a:off x="21230332" y="86082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3" name="Oval 35"/>
          <p:cNvSpPr>
            <a:spLocks/>
          </p:cNvSpPr>
          <p:nvPr/>
        </p:nvSpPr>
        <p:spPr bwMode="auto">
          <a:xfrm>
            <a:off x="20640972" y="878681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4" name="Oval 36"/>
          <p:cNvSpPr>
            <a:spLocks/>
          </p:cNvSpPr>
          <p:nvPr/>
        </p:nvSpPr>
        <p:spPr bwMode="auto">
          <a:xfrm>
            <a:off x="20265925" y="8840390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5" name="Oval 37"/>
          <p:cNvSpPr>
            <a:spLocks/>
          </p:cNvSpPr>
          <p:nvPr/>
        </p:nvSpPr>
        <p:spPr bwMode="auto">
          <a:xfrm>
            <a:off x="20444519" y="9233297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6" name="Oval 38"/>
          <p:cNvSpPr>
            <a:spLocks/>
          </p:cNvSpPr>
          <p:nvPr/>
        </p:nvSpPr>
        <p:spPr bwMode="auto">
          <a:xfrm>
            <a:off x="21051738" y="8965406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7" name="Oval 39"/>
          <p:cNvSpPr>
            <a:spLocks/>
          </p:cNvSpPr>
          <p:nvPr/>
        </p:nvSpPr>
        <p:spPr bwMode="auto">
          <a:xfrm>
            <a:off x="21623238" y="887610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8" name="Oval 40"/>
          <p:cNvSpPr>
            <a:spLocks/>
          </p:cNvSpPr>
          <p:nvPr/>
        </p:nvSpPr>
        <p:spPr bwMode="auto">
          <a:xfrm>
            <a:off x="20730269" y="9304734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9" name="Oval 41"/>
          <p:cNvSpPr>
            <a:spLocks/>
          </p:cNvSpPr>
          <p:nvPr/>
        </p:nvSpPr>
        <p:spPr bwMode="auto">
          <a:xfrm>
            <a:off x="21569660" y="9340453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0" name="Oval 42"/>
          <p:cNvSpPr>
            <a:spLocks/>
          </p:cNvSpPr>
          <p:nvPr/>
        </p:nvSpPr>
        <p:spPr bwMode="auto">
          <a:xfrm>
            <a:off x="21730394" y="80367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1" name="Oval 43"/>
          <p:cNvSpPr>
            <a:spLocks/>
          </p:cNvSpPr>
          <p:nvPr/>
        </p:nvSpPr>
        <p:spPr bwMode="auto">
          <a:xfrm>
            <a:off x="21087457" y="994767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1" name="Rectangle 45"/>
          <p:cNvSpPr>
            <a:spLocks/>
          </p:cNvSpPr>
          <p:nvPr/>
        </p:nvSpPr>
        <p:spPr bwMode="auto">
          <a:xfrm>
            <a:off x="1560909" y="3208054"/>
            <a:ext cx="8518922" cy="5525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pPr algn="l"/>
            <a:r>
              <a:rPr lang="en-US" sz="5063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• Initialize K cluster </a:t>
            </a:r>
            <a:r>
              <a:rPr lang="en-US" sz="5063" dirty="0" smtClean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centers</a:t>
            </a:r>
          </a:p>
          <a:p>
            <a:pPr algn="l"/>
            <a:endParaRPr lang="en-US" sz="5063" dirty="0" smtClean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r>
              <a:rPr lang="en-US" sz="5063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• Repeat until convergence:</a:t>
            </a:r>
          </a:p>
          <a:p>
            <a:pPr marL="964441" lvl="1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marL="964441" lvl="1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marL="964441" lvl="1"/>
            <a:endParaRPr lang="en-US" sz="5063" dirty="0">
              <a:solidFill>
                <a:srgbClr val="CDCDCD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932044" y="4121864"/>
            <a:ext cx="81260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centers = </a:t>
            </a:r>
            <a:r>
              <a:rPr lang="en-U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data</a:t>
            </a:r>
            <a:r>
              <a:rPr lang="en-US" sz="4000" b="1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.</a:t>
            </a:r>
            <a:r>
              <a:rPr lang="en-U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takeSample</a:t>
            </a:r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</a:t>
            </a:r>
          </a:p>
          <a:p>
            <a:pPr algn="l"/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   false, K, seed)</a:t>
            </a:r>
            <a:endParaRPr lang="en-US" sz="4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9" name="Rectangle 7"/>
          <p:cNvSpPr>
            <a:spLocks/>
          </p:cNvSpPr>
          <p:nvPr/>
        </p:nvSpPr>
        <p:spPr bwMode="auto">
          <a:xfrm>
            <a:off x="15635201" y="9082172"/>
            <a:ext cx="285750" cy="285750"/>
          </a:xfrm>
          <a:prstGeom prst="rect">
            <a:avLst/>
          </a:prstGeom>
          <a:solidFill>
            <a:srgbClr val="558E28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0" name="Rectangle 8"/>
          <p:cNvSpPr>
            <a:spLocks/>
          </p:cNvSpPr>
          <p:nvPr/>
        </p:nvSpPr>
        <p:spPr bwMode="auto">
          <a:xfrm>
            <a:off x="18548152" y="6803571"/>
            <a:ext cx="285750" cy="285750"/>
          </a:xfrm>
          <a:prstGeom prst="rect">
            <a:avLst/>
          </a:prstGeom>
          <a:solidFill>
            <a:srgbClr val="D90B00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2" name="Rectangle 9"/>
          <p:cNvSpPr>
            <a:spLocks/>
          </p:cNvSpPr>
          <p:nvPr/>
        </p:nvSpPr>
        <p:spPr bwMode="auto">
          <a:xfrm>
            <a:off x="21020187" y="9850805"/>
            <a:ext cx="285750" cy="285750"/>
          </a:xfrm>
          <a:prstGeom prst="rect">
            <a:avLst/>
          </a:prstGeom>
          <a:solidFill>
            <a:srgbClr val="0044FE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7" name="TextBox 56"/>
          <p:cNvSpPr txBox="1"/>
          <p:nvPr/>
        </p:nvSpPr>
        <p:spPr>
          <a:xfrm>
            <a:off x="1986473" y="6634758"/>
            <a:ext cx="9138727" cy="1910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closest = </a:t>
            </a:r>
            <a:r>
              <a:rPr lang="en-US" sz="3938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data.map</a:t>
            </a:r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(p =&gt;</a:t>
            </a:r>
          </a:p>
          <a:p>
            <a:pPr algn="l"/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   (</a:t>
            </a:r>
            <a:r>
              <a:rPr lang="en-US" sz="3938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closestPoint</a:t>
            </a:r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</a:t>
            </a:r>
            <a:r>
              <a:rPr lang="en-US" sz="3938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p,centers</a:t>
            </a:r>
            <a:r>
              <a:rPr lang="en-US" sz="3938" dirty="0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),p</a:t>
            </a:r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))</a:t>
            </a:r>
          </a:p>
          <a:p>
            <a:pPr algn="l"/>
            <a:endParaRPr lang="en-US" sz="3938" dirty="0"/>
          </a:p>
        </p:txBody>
      </p:sp>
      <p:sp>
        <p:nvSpPr>
          <p:cNvPr id="58" name="TextBox 57"/>
          <p:cNvSpPr txBox="1"/>
          <p:nvPr/>
        </p:nvSpPr>
        <p:spPr>
          <a:xfrm>
            <a:off x="1986472" y="8670727"/>
            <a:ext cx="87577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4000" dirty="0" err="1">
                <a:solidFill>
                  <a:srgbClr val="333333"/>
                </a:solidFill>
                <a:latin typeface="Consolas"/>
              </a:rPr>
              <a:t>pointsGroup</a:t>
            </a:r>
            <a:r>
              <a:rPr lang="es-ES" sz="4000" dirty="0">
                <a:solidFill>
                  <a:srgbClr val="333333"/>
                </a:solidFill>
                <a:latin typeface="Consolas"/>
              </a:rPr>
              <a:t> =  </a:t>
            </a:r>
          </a:p>
          <a:p>
            <a:pPr algn="l"/>
            <a:r>
              <a:rPr lang="es-ES" sz="4000" dirty="0">
                <a:solidFill>
                  <a:srgbClr val="333333"/>
                </a:solidFill>
                <a:latin typeface="Consolas"/>
              </a:rPr>
              <a:t>    </a:t>
            </a:r>
            <a:r>
              <a:rPr lang="es-ES" sz="4000" dirty="0" err="1">
                <a:solidFill>
                  <a:srgbClr val="333333"/>
                </a:solidFill>
                <a:latin typeface="Consolas"/>
              </a:rPr>
              <a:t>closest.</a:t>
            </a:r>
            <a:r>
              <a:rPr lang="es-ES" sz="4000" dirty="0" err="1">
                <a:solidFill>
                  <a:srgbClr val="FF0000"/>
                </a:solidFill>
                <a:latin typeface="Consolas"/>
              </a:rPr>
              <a:t>groupByKey</a:t>
            </a:r>
            <a:r>
              <a:rPr lang="es-ES" sz="4000" dirty="0">
                <a:solidFill>
                  <a:srgbClr val="333333"/>
                </a:solidFill>
                <a:latin typeface="Consolas"/>
              </a:rPr>
              <a:t>()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964487" y="10157137"/>
            <a:ext cx="10532313" cy="1304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3938" dirty="0" err="1">
                <a:solidFill>
                  <a:srgbClr val="333333"/>
                </a:solidFill>
                <a:latin typeface="Consolas"/>
              </a:rPr>
              <a:t>newCenters</a:t>
            </a:r>
            <a:r>
              <a:rPr lang="es-ES" sz="3938" dirty="0">
                <a:solidFill>
                  <a:srgbClr val="333333"/>
                </a:solidFill>
                <a:latin typeface="Consolas"/>
              </a:rPr>
              <a:t> </a:t>
            </a:r>
            <a:r>
              <a:rPr lang="es-ES" sz="3938" dirty="0" smtClean="0">
                <a:solidFill>
                  <a:srgbClr val="333333"/>
                </a:solidFill>
                <a:latin typeface="Consolas"/>
              </a:rPr>
              <a:t>= </a:t>
            </a:r>
            <a:r>
              <a:rPr lang="es-ES" sz="3938" dirty="0" err="1" smtClean="0">
                <a:solidFill>
                  <a:srgbClr val="333333"/>
                </a:solidFill>
                <a:latin typeface="Consolas"/>
              </a:rPr>
              <a:t>pointsGroup.</a:t>
            </a:r>
            <a:r>
              <a:rPr lang="es-ES" sz="3938" dirty="0" err="1" smtClean="0">
                <a:solidFill>
                  <a:srgbClr val="FF0000"/>
                </a:solidFill>
                <a:latin typeface="Consolas"/>
              </a:rPr>
              <a:t>mapValues</a:t>
            </a:r>
            <a:r>
              <a:rPr lang="es-ES" sz="3938" dirty="0" smtClean="0">
                <a:solidFill>
                  <a:srgbClr val="333333"/>
                </a:solidFill>
                <a:latin typeface="Consolas"/>
              </a:rPr>
              <a:t>(</a:t>
            </a:r>
          </a:p>
          <a:p>
            <a:pPr algn="l"/>
            <a:r>
              <a:rPr lang="es-ES" sz="3938" dirty="0">
                <a:solidFill>
                  <a:srgbClr val="333333"/>
                </a:solidFill>
                <a:latin typeface="Consolas"/>
              </a:rPr>
              <a:t> </a:t>
            </a:r>
            <a:r>
              <a:rPr lang="es-ES" sz="3938" dirty="0" smtClean="0">
                <a:solidFill>
                  <a:srgbClr val="333333"/>
                </a:solidFill>
                <a:latin typeface="Consolas"/>
              </a:rPr>
              <a:t>   </a:t>
            </a:r>
            <a:r>
              <a:rPr lang="es-ES" sz="3938" dirty="0" err="1" smtClean="0">
                <a:solidFill>
                  <a:srgbClr val="333333"/>
                </a:solidFill>
                <a:latin typeface="Consolas"/>
              </a:rPr>
              <a:t>ps</a:t>
            </a:r>
            <a:r>
              <a:rPr lang="es-ES" sz="3938" dirty="0" smtClean="0">
                <a:solidFill>
                  <a:srgbClr val="333333"/>
                </a:solidFill>
                <a:latin typeface="Consolas"/>
              </a:rPr>
              <a:t> </a:t>
            </a:r>
            <a:r>
              <a:rPr lang="es-ES" sz="3938" dirty="0">
                <a:solidFill>
                  <a:srgbClr val="333333"/>
                </a:solidFill>
                <a:latin typeface="Consolas"/>
              </a:rPr>
              <a:t>=&gt; </a:t>
            </a:r>
            <a:r>
              <a:rPr lang="es-ES" sz="3938" dirty="0" err="1" smtClean="0">
                <a:solidFill>
                  <a:srgbClr val="333333"/>
                </a:solidFill>
                <a:latin typeface="Consolas"/>
              </a:rPr>
              <a:t>average</a:t>
            </a:r>
            <a:r>
              <a:rPr lang="es-ES" sz="3938" dirty="0" smtClean="0">
                <a:solidFill>
                  <a:srgbClr val="333333"/>
                </a:solidFill>
                <a:latin typeface="Consolas"/>
              </a:rPr>
              <a:t>(</a:t>
            </a:r>
            <a:r>
              <a:rPr lang="es-ES" sz="3938" dirty="0" err="1" smtClean="0">
                <a:solidFill>
                  <a:srgbClr val="333333"/>
                </a:solidFill>
                <a:latin typeface="Consolas"/>
              </a:rPr>
              <a:t>ps</a:t>
            </a:r>
            <a:r>
              <a:rPr lang="es-ES" sz="3938" dirty="0">
                <a:solidFill>
                  <a:srgbClr val="333333"/>
                </a:solidFill>
                <a:latin typeface="Consolas"/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423153121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8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K-Means Algorithm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2" name="Line 1"/>
          <p:cNvSpPr>
            <a:spLocks noChangeShapeType="1"/>
          </p:cNvSpPr>
          <p:nvPr/>
        </p:nvSpPr>
        <p:spPr bwMode="auto">
          <a:xfrm flipH="1">
            <a:off x="13822264" y="4149776"/>
            <a:ext cx="0" cy="7025431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3" name="Line 2"/>
          <p:cNvSpPr>
            <a:spLocks noChangeShapeType="1"/>
          </p:cNvSpPr>
          <p:nvPr/>
        </p:nvSpPr>
        <p:spPr bwMode="auto">
          <a:xfrm flipH="1">
            <a:off x="13817799" y="11157348"/>
            <a:ext cx="9251156" cy="446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4" name="Rectangle 50"/>
          <p:cNvSpPr>
            <a:spLocks/>
          </p:cNvSpPr>
          <p:nvPr/>
        </p:nvSpPr>
        <p:spPr bwMode="auto">
          <a:xfrm>
            <a:off x="19149418" y="11157348"/>
            <a:ext cx="6477000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1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5" name="Rectangle 51"/>
          <p:cNvSpPr>
            <a:spLocks/>
          </p:cNvSpPr>
          <p:nvPr/>
        </p:nvSpPr>
        <p:spPr bwMode="auto">
          <a:xfrm rot="-5400000">
            <a:off x="11291260" y="5379807"/>
            <a:ext cx="4048189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2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61" name="Oval 13"/>
          <p:cNvSpPr>
            <a:spLocks/>
          </p:cNvSpPr>
          <p:nvPr/>
        </p:nvSpPr>
        <p:spPr bwMode="auto">
          <a:xfrm>
            <a:off x="17164050" y="65722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2" name="Oval 14"/>
          <p:cNvSpPr>
            <a:spLocks/>
          </p:cNvSpPr>
          <p:nvPr/>
        </p:nvSpPr>
        <p:spPr bwMode="auto">
          <a:xfrm>
            <a:off x="17717691" y="709017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3" name="Oval 15"/>
          <p:cNvSpPr>
            <a:spLocks/>
          </p:cNvSpPr>
          <p:nvPr/>
        </p:nvSpPr>
        <p:spPr bwMode="auto">
          <a:xfrm>
            <a:off x="16663988" y="6983015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4" name="Oval 16"/>
          <p:cNvSpPr>
            <a:spLocks/>
          </p:cNvSpPr>
          <p:nvPr/>
        </p:nvSpPr>
        <p:spPr bwMode="auto">
          <a:xfrm>
            <a:off x="16806863" y="721518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5" name="Oval 17"/>
          <p:cNvSpPr>
            <a:spLocks/>
          </p:cNvSpPr>
          <p:nvPr/>
        </p:nvSpPr>
        <p:spPr bwMode="auto">
          <a:xfrm rot="-225770">
            <a:off x="17324785" y="707231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6" name="Oval 18"/>
          <p:cNvSpPr>
            <a:spLocks/>
          </p:cNvSpPr>
          <p:nvPr/>
        </p:nvSpPr>
        <p:spPr bwMode="auto">
          <a:xfrm>
            <a:off x="17521238" y="65722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7" name="Oval 19"/>
          <p:cNvSpPr>
            <a:spLocks/>
          </p:cNvSpPr>
          <p:nvPr/>
        </p:nvSpPr>
        <p:spPr bwMode="auto">
          <a:xfrm>
            <a:off x="17181910" y="757237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8" name="Oval 20"/>
          <p:cNvSpPr>
            <a:spLocks/>
          </p:cNvSpPr>
          <p:nvPr/>
        </p:nvSpPr>
        <p:spPr bwMode="auto">
          <a:xfrm>
            <a:off x="17681972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9" name="Oval 21"/>
          <p:cNvSpPr>
            <a:spLocks/>
          </p:cNvSpPr>
          <p:nvPr/>
        </p:nvSpPr>
        <p:spPr bwMode="auto">
          <a:xfrm>
            <a:off x="17985581" y="737592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0" name="Oval 22"/>
          <p:cNvSpPr>
            <a:spLocks/>
          </p:cNvSpPr>
          <p:nvPr/>
        </p:nvSpPr>
        <p:spPr bwMode="auto">
          <a:xfrm>
            <a:off x="17967722" y="67508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1" name="Oval 23"/>
          <p:cNvSpPr>
            <a:spLocks/>
          </p:cNvSpPr>
          <p:nvPr/>
        </p:nvSpPr>
        <p:spPr bwMode="auto">
          <a:xfrm>
            <a:off x="16771144" y="7858125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2" name="Oval 24"/>
          <p:cNvSpPr>
            <a:spLocks/>
          </p:cNvSpPr>
          <p:nvPr/>
        </p:nvSpPr>
        <p:spPr bwMode="auto">
          <a:xfrm>
            <a:off x="17262277" y="815292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3" name="Oval 25"/>
          <p:cNvSpPr>
            <a:spLocks/>
          </p:cNvSpPr>
          <p:nvPr/>
        </p:nvSpPr>
        <p:spPr bwMode="auto">
          <a:xfrm>
            <a:off x="18342769" y="73223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4" name="Oval 26"/>
          <p:cNvSpPr>
            <a:spLocks/>
          </p:cNvSpPr>
          <p:nvPr/>
        </p:nvSpPr>
        <p:spPr bwMode="auto">
          <a:xfrm>
            <a:off x="18039160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5" name="Oval 27"/>
          <p:cNvSpPr>
            <a:spLocks/>
          </p:cNvSpPr>
          <p:nvPr/>
        </p:nvSpPr>
        <p:spPr bwMode="auto">
          <a:xfrm>
            <a:off x="18628519" y="6893719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8" name="Oval 3"/>
          <p:cNvSpPr>
            <a:spLocks/>
          </p:cNvSpPr>
          <p:nvPr/>
        </p:nvSpPr>
        <p:spPr bwMode="auto">
          <a:xfrm>
            <a:off x="14336315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9" name="Oval 4"/>
          <p:cNvSpPr>
            <a:spLocks/>
          </p:cNvSpPr>
          <p:nvPr/>
        </p:nvSpPr>
        <p:spPr bwMode="auto">
          <a:xfrm>
            <a:off x="14675644" y="94374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0" name="Oval 5"/>
          <p:cNvSpPr>
            <a:spLocks/>
          </p:cNvSpPr>
          <p:nvPr/>
        </p:nvSpPr>
        <p:spPr bwMode="auto">
          <a:xfrm>
            <a:off x="14532769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1" name="Oval 6"/>
          <p:cNvSpPr>
            <a:spLocks/>
          </p:cNvSpPr>
          <p:nvPr/>
        </p:nvSpPr>
        <p:spPr bwMode="auto">
          <a:xfrm>
            <a:off x="15050690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2" name="Oval 7"/>
          <p:cNvSpPr>
            <a:spLocks/>
          </p:cNvSpPr>
          <p:nvPr/>
        </p:nvSpPr>
        <p:spPr bwMode="auto">
          <a:xfrm>
            <a:off x="15050690" y="100089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3" name="Oval 8"/>
          <p:cNvSpPr>
            <a:spLocks/>
          </p:cNvSpPr>
          <p:nvPr/>
        </p:nvSpPr>
        <p:spPr bwMode="auto">
          <a:xfrm>
            <a:off x="15586472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4" name="Oval 9"/>
          <p:cNvSpPr>
            <a:spLocks/>
          </p:cNvSpPr>
          <p:nvPr/>
        </p:nvSpPr>
        <p:spPr bwMode="auto">
          <a:xfrm>
            <a:off x="14675644" y="10544770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5" name="Oval 10"/>
          <p:cNvSpPr>
            <a:spLocks/>
          </p:cNvSpPr>
          <p:nvPr/>
        </p:nvSpPr>
        <p:spPr bwMode="auto">
          <a:xfrm>
            <a:off x="15586472" y="10384036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6" name="Oval 11"/>
          <p:cNvSpPr>
            <a:spLocks/>
          </p:cNvSpPr>
          <p:nvPr/>
        </p:nvSpPr>
        <p:spPr bwMode="auto">
          <a:xfrm>
            <a:off x="15193565" y="900886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7" name="Oval 12"/>
          <p:cNvSpPr>
            <a:spLocks/>
          </p:cNvSpPr>
          <p:nvPr/>
        </p:nvSpPr>
        <p:spPr bwMode="auto">
          <a:xfrm>
            <a:off x="15729347" y="920531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6" name="Oval 28"/>
          <p:cNvSpPr>
            <a:spLocks/>
          </p:cNvSpPr>
          <p:nvPr/>
        </p:nvSpPr>
        <p:spPr bwMode="auto">
          <a:xfrm>
            <a:off x="20640972" y="7625953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7" name="Oval 29"/>
          <p:cNvSpPr>
            <a:spLocks/>
          </p:cNvSpPr>
          <p:nvPr/>
        </p:nvSpPr>
        <p:spPr bwMode="auto">
          <a:xfrm>
            <a:off x="20623113" y="794742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8" name="Oval 30"/>
          <p:cNvSpPr>
            <a:spLocks/>
          </p:cNvSpPr>
          <p:nvPr/>
        </p:nvSpPr>
        <p:spPr bwMode="auto">
          <a:xfrm>
            <a:off x="20230207" y="800100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9" name="Oval 31"/>
          <p:cNvSpPr>
            <a:spLocks/>
          </p:cNvSpPr>
          <p:nvPr/>
        </p:nvSpPr>
        <p:spPr bwMode="auto">
          <a:xfrm>
            <a:off x="21176754" y="792956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0" name="Oval 32"/>
          <p:cNvSpPr>
            <a:spLocks/>
          </p:cNvSpPr>
          <p:nvPr/>
        </p:nvSpPr>
        <p:spPr bwMode="auto">
          <a:xfrm>
            <a:off x="20873144" y="82867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1" name="Oval 33"/>
          <p:cNvSpPr>
            <a:spLocks/>
          </p:cNvSpPr>
          <p:nvPr/>
        </p:nvSpPr>
        <p:spPr bwMode="auto">
          <a:xfrm>
            <a:off x="20355222" y="83939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2" name="Oval 34"/>
          <p:cNvSpPr>
            <a:spLocks/>
          </p:cNvSpPr>
          <p:nvPr/>
        </p:nvSpPr>
        <p:spPr bwMode="auto">
          <a:xfrm>
            <a:off x="21230332" y="86082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3" name="Oval 35"/>
          <p:cNvSpPr>
            <a:spLocks/>
          </p:cNvSpPr>
          <p:nvPr/>
        </p:nvSpPr>
        <p:spPr bwMode="auto">
          <a:xfrm>
            <a:off x="20640972" y="878681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4" name="Oval 36"/>
          <p:cNvSpPr>
            <a:spLocks/>
          </p:cNvSpPr>
          <p:nvPr/>
        </p:nvSpPr>
        <p:spPr bwMode="auto">
          <a:xfrm>
            <a:off x="20265925" y="8840390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5" name="Oval 37"/>
          <p:cNvSpPr>
            <a:spLocks/>
          </p:cNvSpPr>
          <p:nvPr/>
        </p:nvSpPr>
        <p:spPr bwMode="auto">
          <a:xfrm>
            <a:off x="20444519" y="9233297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6" name="Oval 38"/>
          <p:cNvSpPr>
            <a:spLocks/>
          </p:cNvSpPr>
          <p:nvPr/>
        </p:nvSpPr>
        <p:spPr bwMode="auto">
          <a:xfrm>
            <a:off x="21051738" y="8965406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7" name="Oval 39"/>
          <p:cNvSpPr>
            <a:spLocks/>
          </p:cNvSpPr>
          <p:nvPr/>
        </p:nvSpPr>
        <p:spPr bwMode="auto">
          <a:xfrm>
            <a:off x="21623238" y="887610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8" name="Oval 40"/>
          <p:cNvSpPr>
            <a:spLocks/>
          </p:cNvSpPr>
          <p:nvPr/>
        </p:nvSpPr>
        <p:spPr bwMode="auto">
          <a:xfrm>
            <a:off x="20730269" y="9304734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9" name="Oval 41"/>
          <p:cNvSpPr>
            <a:spLocks/>
          </p:cNvSpPr>
          <p:nvPr/>
        </p:nvSpPr>
        <p:spPr bwMode="auto">
          <a:xfrm>
            <a:off x="21569660" y="9340453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0" name="Oval 42"/>
          <p:cNvSpPr>
            <a:spLocks/>
          </p:cNvSpPr>
          <p:nvPr/>
        </p:nvSpPr>
        <p:spPr bwMode="auto">
          <a:xfrm>
            <a:off x="21730394" y="80367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1" name="Oval 43"/>
          <p:cNvSpPr>
            <a:spLocks/>
          </p:cNvSpPr>
          <p:nvPr/>
        </p:nvSpPr>
        <p:spPr bwMode="auto">
          <a:xfrm>
            <a:off x="21087457" y="994767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1" name="Rectangle 45"/>
          <p:cNvSpPr>
            <a:spLocks/>
          </p:cNvSpPr>
          <p:nvPr/>
        </p:nvSpPr>
        <p:spPr bwMode="auto">
          <a:xfrm>
            <a:off x="1560909" y="3208054"/>
            <a:ext cx="8518922" cy="5525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pPr algn="l"/>
            <a:r>
              <a:rPr lang="en-US" sz="5063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• Initialize K cluster </a:t>
            </a:r>
            <a:r>
              <a:rPr lang="en-US" sz="5063" dirty="0" smtClean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centers</a:t>
            </a:r>
          </a:p>
          <a:p>
            <a:pPr algn="l"/>
            <a:endParaRPr lang="en-US" sz="5063" dirty="0" smtClean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r>
              <a:rPr lang="en-US" sz="5063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• Repeat until convergence:</a:t>
            </a:r>
          </a:p>
          <a:p>
            <a:pPr marL="964441" lvl="1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marL="964441" lvl="1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marL="964441" lvl="1"/>
            <a:endParaRPr lang="en-US" sz="5063" dirty="0">
              <a:solidFill>
                <a:srgbClr val="CDCDCD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932044" y="4121864"/>
            <a:ext cx="81260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centers = </a:t>
            </a:r>
            <a:r>
              <a:rPr lang="en-U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data</a:t>
            </a:r>
            <a:r>
              <a:rPr lang="en-US" sz="4000" b="1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.</a:t>
            </a:r>
            <a:r>
              <a:rPr lang="en-U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takeSample</a:t>
            </a:r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</a:t>
            </a:r>
          </a:p>
          <a:p>
            <a:pPr algn="l"/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   false, K, seed)</a:t>
            </a:r>
            <a:endParaRPr lang="en-US" sz="4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986473" y="6634758"/>
            <a:ext cx="9138727" cy="1910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closest = </a:t>
            </a:r>
            <a:r>
              <a:rPr lang="en-US" sz="3938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data.map</a:t>
            </a:r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(p =&gt;</a:t>
            </a:r>
          </a:p>
          <a:p>
            <a:pPr algn="l"/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   (</a:t>
            </a:r>
            <a:r>
              <a:rPr lang="en-US" sz="3938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closestPoint</a:t>
            </a:r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</a:t>
            </a:r>
            <a:r>
              <a:rPr lang="en-US" sz="3938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p,centers</a:t>
            </a:r>
            <a:r>
              <a:rPr lang="en-US" sz="3938" dirty="0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),p</a:t>
            </a:r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))</a:t>
            </a:r>
          </a:p>
          <a:p>
            <a:pPr algn="l"/>
            <a:endParaRPr lang="en-US" sz="3938" dirty="0"/>
          </a:p>
        </p:txBody>
      </p:sp>
      <p:sp>
        <p:nvSpPr>
          <p:cNvPr id="58" name="TextBox 57"/>
          <p:cNvSpPr txBox="1"/>
          <p:nvPr/>
        </p:nvSpPr>
        <p:spPr>
          <a:xfrm>
            <a:off x="1986472" y="8670727"/>
            <a:ext cx="87577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4000" dirty="0" err="1">
                <a:solidFill>
                  <a:schemeClr val="tx1"/>
                </a:solidFill>
                <a:latin typeface="Consolas"/>
              </a:rPr>
              <a:t>pointsGroup</a:t>
            </a:r>
            <a:r>
              <a:rPr lang="es-ES" sz="4000" dirty="0">
                <a:solidFill>
                  <a:schemeClr val="tx1"/>
                </a:solidFill>
                <a:latin typeface="Consolas"/>
              </a:rPr>
              <a:t> =  </a:t>
            </a:r>
          </a:p>
          <a:p>
            <a:pPr algn="l"/>
            <a:r>
              <a:rPr lang="es-ES" sz="4000" dirty="0">
                <a:solidFill>
                  <a:schemeClr val="tx1"/>
                </a:solidFill>
                <a:latin typeface="Consolas"/>
              </a:rPr>
              <a:t>    </a:t>
            </a:r>
            <a:r>
              <a:rPr lang="es-ES" sz="4000" dirty="0" err="1">
                <a:solidFill>
                  <a:schemeClr val="tx1"/>
                </a:solidFill>
                <a:latin typeface="Consolas"/>
              </a:rPr>
              <a:t>closest.</a:t>
            </a:r>
            <a:r>
              <a:rPr lang="es-ES" sz="4000" dirty="0" err="1">
                <a:solidFill>
                  <a:srgbClr val="FF0000"/>
                </a:solidFill>
                <a:latin typeface="Consolas"/>
              </a:rPr>
              <a:t>groupByKey</a:t>
            </a:r>
            <a:r>
              <a:rPr lang="es-ES" sz="4000" dirty="0">
                <a:solidFill>
                  <a:schemeClr val="tx1"/>
                </a:solidFill>
                <a:latin typeface="Consolas"/>
              </a:rPr>
              <a:t>()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964487" y="10157137"/>
            <a:ext cx="10913313" cy="1304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3938" dirty="0" err="1">
                <a:solidFill>
                  <a:schemeClr val="tx1"/>
                </a:solidFill>
                <a:latin typeface="Consolas"/>
              </a:rPr>
              <a:t>newCenters</a:t>
            </a:r>
            <a:r>
              <a:rPr lang="es-ES" sz="3938" dirty="0">
                <a:solidFill>
                  <a:schemeClr val="tx1"/>
                </a:solidFill>
                <a:latin typeface="Consolas"/>
              </a:rPr>
              <a:t> </a:t>
            </a:r>
            <a:r>
              <a:rPr lang="es-ES" sz="3938" dirty="0" smtClean="0">
                <a:solidFill>
                  <a:schemeClr val="tx1"/>
                </a:solidFill>
                <a:latin typeface="Consolas"/>
              </a:rPr>
              <a:t>= </a:t>
            </a:r>
            <a:r>
              <a:rPr lang="es-ES" sz="3938" dirty="0" err="1" smtClean="0">
                <a:solidFill>
                  <a:schemeClr val="tx1"/>
                </a:solidFill>
                <a:latin typeface="Consolas"/>
              </a:rPr>
              <a:t>pointsGroup.</a:t>
            </a:r>
            <a:r>
              <a:rPr lang="es-ES" sz="3938" dirty="0" err="1" smtClean="0">
                <a:solidFill>
                  <a:srgbClr val="FF0000"/>
                </a:solidFill>
                <a:latin typeface="Consolas"/>
              </a:rPr>
              <a:t>mapValues</a:t>
            </a:r>
            <a:r>
              <a:rPr lang="es-ES" sz="3938" dirty="0" smtClean="0">
                <a:solidFill>
                  <a:schemeClr val="tx1"/>
                </a:solidFill>
                <a:latin typeface="Consolas"/>
              </a:rPr>
              <a:t>(</a:t>
            </a:r>
          </a:p>
          <a:p>
            <a:pPr algn="l"/>
            <a:r>
              <a:rPr lang="es-ES" sz="3938" dirty="0">
                <a:solidFill>
                  <a:schemeClr val="tx1"/>
                </a:solidFill>
                <a:latin typeface="Consolas"/>
              </a:rPr>
              <a:t> </a:t>
            </a:r>
            <a:r>
              <a:rPr lang="es-ES" sz="3938" dirty="0" smtClean="0">
                <a:solidFill>
                  <a:schemeClr val="tx1"/>
                </a:solidFill>
                <a:latin typeface="Consolas"/>
              </a:rPr>
              <a:t>   </a:t>
            </a:r>
            <a:r>
              <a:rPr lang="es-ES" sz="3938" dirty="0" err="1" smtClean="0">
                <a:solidFill>
                  <a:schemeClr val="tx1"/>
                </a:solidFill>
                <a:latin typeface="Consolas"/>
              </a:rPr>
              <a:t>ps</a:t>
            </a:r>
            <a:r>
              <a:rPr lang="es-ES" sz="3938" dirty="0" smtClean="0">
                <a:solidFill>
                  <a:schemeClr val="tx1"/>
                </a:solidFill>
                <a:latin typeface="Consolas"/>
              </a:rPr>
              <a:t> </a:t>
            </a:r>
            <a:r>
              <a:rPr lang="es-ES" sz="3938" dirty="0">
                <a:solidFill>
                  <a:schemeClr val="tx1"/>
                </a:solidFill>
                <a:latin typeface="Consolas"/>
              </a:rPr>
              <a:t>=&gt; </a:t>
            </a:r>
            <a:r>
              <a:rPr lang="es-ES" sz="3938" dirty="0" err="1" smtClean="0">
                <a:solidFill>
                  <a:schemeClr val="tx1"/>
                </a:solidFill>
                <a:latin typeface="Consolas"/>
              </a:rPr>
              <a:t>average</a:t>
            </a:r>
            <a:r>
              <a:rPr lang="es-ES" sz="3938" dirty="0" smtClean="0">
                <a:solidFill>
                  <a:schemeClr val="tx1"/>
                </a:solidFill>
                <a:latin typeface="Consolas"/>
              </a:rPr>
              <a:t>(</a:t>
            </a:r>
            <a:r>
              <a:rPr lang="es-ES" sz="3938" dirty="0" err="1" smtClean="0">
                <a:solidFill>
                  <a:schemeClr val="tx1"/>
                </a:solidFill>
                <a:latin typeface="Consolas"/>
              </a:rPr>
              <a:t>ps</a:t>
            </a:r>
            <a:r>
              <a:rPr lang="es-ES" sz="3938" dirty="0">
                <a:solidFill>
                  <a:schemeClr val="tx1"/>
                </a:solidFill>
                <a:latin typeface="Consolas"/>
              </a:rPr>
              <a:t>))</a:t>
            </a:r>
          </a:p>
        </p:txBody>
      </p:sp>
      <p:sp>
        <p:nvSpPr>
          <p:cNvPr id="60" name="Rectangle 7"/>
          <p:cNvSpPr>
            <a:spLocks/>
          </p:cNvSpPr>
          <p:nvPr/>
        </p:nvSpPr>
        <p:spPr bwMode="auto">
          <a:xfrm>
            <a:off x="15635201" y="9097481"/>
            <a:ext cx="285750" cy="285750"/>
          </a:xfrm>
          <a:prstGeom prst="rect">
            <a:avLst/>
          </a:prstGeom>
          <a:solidFill>
            <a:srgbClr val="558E28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6" name="Rectangle 8"/>
          <p:cNvSpPr>
            <a:spLocks/>
          </p:cNvSpPr>
          <p:nvPr/>
        </p:nvSpPr>
        <p:spPr bwMode="auto">
          <a:xfrm>
            <a:off x="18548152" y="6818880"/>
            <a:ext cx="285750" cy="285750"/>
          </a:xfrm>
          <a:prstGeom prst="rect">
            <a:avLst/>
          </a:prstGeom>
          <a:solidFill>
            <a:srgbClr val="D90B00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7" name="Rectangle 9"/>
          <p:cNvSpPr>
            <a:spLocks/>
          </p:cNvSpPr>
          <p:nvPr/>
        </p:nvSpPr>
        <p:spPr bwMode="auto">
          <a:xfrm>
            <a:off x="21020187" y="9866114"/>
            <a:ext cx="285750" cy="285750"/>
          </a:xfrm>
          <a:prstGeom prst="rect">
            <a:avLst/>
          </a:prstGeom>
          <a:solidFill>
            <a:srgbClr val="0044FE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</p:spTree>
    <p:extLst>
      <p:ext uri="{BB962C8B-B14F-4D97-AF65-F5344CB8AC3E}">
        <p14:creationId xmlns:p14="http://schemas.microsoft.com/office/powerpoint/2010/main" val="7621755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7 -3.14815E-6 L 0.02819 0.0535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6" y="267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4.62963E-6 L -0.0013 -0.0797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-399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3.14815E-6 L -0.03359 -0.0348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0" y="-17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76" grpId="0" animBg="1"/>
      <p:bldP spid="7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8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K-Means Algorithm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2" name="Line 1"/>
          <p:cNvSpPr>
            <a:spLocks noChangeShapeType="1"/>
          </p:cNvSpPr>
          <p:nvPr/>
        </p:nvSpPr>
        <p:spPr bwMode="auto">
          <a:xfrm flipH="1">
            <a:off x="13822264" y="4149776"/>
            <a:ext cx="0" cy="7025431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3" name="Line 2"/>
          <p:cNvSpPr>
            <a:spLocks noChangeShapeType="1"/>
          </p:cNvSpPr>
          <p:nvPr/>
        </p:nvSpPr>
        <p:spPr bwMode="auto">
          <a:xfrm flipH="1">
            <a:off x="13817799" y="11157348"/>
            <a:ext cx="9251156" cy="446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4" name="Rectangle 50"/>
          <p:cNvSpPr>
            <a:spLocks/>
          </p:cNvSpPr>
          <p:nvPr/>
        </p:nvSpPr>
        <p:spPr bwMode="auto">
          <a:xfrm>
            <a:off x="19126200" y="11157348"/>
            <a:ext cx="6477000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1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5" name="Rectangle 51"/>
          <p:cNvSpPr>
            <a:spLocks/>
          </p:cNvSpPr>
          <p:nvPr/>
        </p:nvSpPr>
        <p:spPr bwMode="auto">
          <a:xfrm rot="-5400000">
            <a:off x="11291260" y="5379807"/>
            <a:ext cx="4048189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2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61" name="Oval 13"/>
          <p:cNvSpPr>
            <a:spLocks/>
          </p:cNvSpPr>
          <p:nvPr/>
        </p:nvSpPr>
        <p:spPr bwMode="auto">
          <a:xfrm>
            <a:off x="17164050" y="65722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2" name="Oval 14"/>
          <p:cNvSpPr>
            <a:spLocks/>
          </p:cNvSpPr>
          <p:nvPr/>
        </p:nvSpPr>
        <p:spPr bwMode="auto">
          <a:xfrm>
            <a:off x="17717691" y="709017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3" name="Oval 15"/>
          <p:cNvSpPr>
            <a:spLocks/>
          </p:cNvSpPr>
          <p:nvPr/>
        </p:nvSpPr>
        <p:spPr bwMode="auto">
          <a:xfrm>
            <a:off x="16663988" y="6983015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4" name="Oval 16"/>
          <p:cNvSpPr>
            <a:spLocks/>
          </p:cNvSpPr>
          <p:nvPr/>
        </p:nvSpPr>
        <p:spPr bwMode="auto">
          <a:xfrm>
            <a:off x="16806863" y="721518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5" name="Oval 17"/>
          <p:cNvSpPr>
            <a:spLocks/>
          </p:cNvSpPr>
          <p:nvPr/>
        </p:nvSpPr>
        <p:spPr bwMode="auto">
          <a:xfrm rot="-225770">
            <a:off x="17324785" y="707231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6" name="Oval 18"/>
          <p:cNvSpPr>
            <a:spLocks/>
          </p:cNvSpPr>
          <p:nvPr/>
        </p:nvSpPr>
        <p:spPr bwMode="auto">
          <a:xfrm>
            <a:off x="17521238" y="65722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7" name="Oval 19"/>
          <p:cNvSpPr>
            <a:spLocks/>
          </p:cNvSpPr>
          <p:nvPr/>
        </p:nvSpPr>
        <p:spPr bwMode="auto">
          <a:xfrm>
            <a:off x="17181910" y="757237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8" name="Oval 20"/>
          <p:cNvSpPr>
            <a:spLocks/>
          </p:cNvSpPr>
          <p:nvPr/>
        </p:nvSpPr>
        <p:spPr bwMode="auto">
          <a:xfrm>
            <a:off x="17681972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9" name="Oval 21"/>
          <p:cNvSpPr>
            <a:spLocks/>
          </p:cNvSpPr>
          <p:nvPr/>
        </p:nvSpPr>
        <p:spPr bwMode="auto">
          <a:xfrm>
            <a:off x="17985581" y="737592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0" name="Oval 22"/>
          <p:cNvSpPr>
            <a:spLocks/>
          </p:cNvSpPr>
          <p:nvPr/>
        </p:nvSpPr>
        <p:spPr bwMode="auto">
          <a:xfrm>
            <a:off x="17967722" y="67508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1" name="Oval 23"/>
          <p:cNvSpPr>
            <a:spLocks/>
          </p:cNvSpPr>
          <p:nvPr/>
        </p:nvSpPr>
        <p:spPr bwMode="auto">
          <a:xfrm>
            <a:off x="16771144" y="7858125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2" name="Oval 24"/>
          <p:cNvSpPr>
            <a:spLocks/>
          </p:cNvSpPr>
          <p:nvPr/>
        </p:nvSpPr>
        <p:spPr bwMode="auto">
          <a:xfrm>
            <a:off x="17262277" y="815292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3" name="Oval 25"/>
          <p:cNvSpPr>
            <a:spLocks/>
          </p:cNvSpPr>
          <p:nvPr/>
        </p:nvSpPr>
        <p:spPr bwMode="auto">
          <a:xfrm>
            <a:off x="18342769" y="73223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5" name="Oval 27"/>
          <p:cNvSpPr>
            <a:spLocks/>
          </p:cNvSpPr>
          <p:nvPr/>
        </p:nvSpPr>
        <p:spPr bwMode="auto">
          <a:xfrm>
            <a:off x="18628519" y="6893719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4" name="Oval 26"/>
          <p:cNvSpPr>
            <a:spLocks/>
          </p:cNvSpPr>
          <p:nvPr/>
        </p:nvSpPr>
        <p:spPr bwMode="auto">
          <a:xfrm>
            <a:off x="18039160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8" name="Oval 3"/>
          <p:cNvSpPr>
            <a:spLocks/>
          </p:cNvSpPr>
          <p:nvPr/>
        </p:nvSpPr>
        <p:spPr bwMode="auto">
          <a:xfrm>
            <a:off x="14336315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9" name="Oval 4"/>
          <p:cNvSpPr>
            <a:spLocks/>
          </p:cNvSpPr>
          <p:nvPr/>
        </p:nvSpPr>
        <p:spPr bwMode="auto">
          <a:xfrm>
            <a:off x="14675644" y="94374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0" name="Oval 5"/>
          <p:cNvSpPr>
            <a:spLocks/>
          </p:cNvSpPr>
          <p:nvPr/>
        </p:nvSpPr>
        <p:spPr bwMode="auto">
          <a:xfrm>
            <a:off x="14532769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1" name="Oval 6"/>
          <p:cNvSpPr>
            <a:spLocks/>
          </p:cNvSpPr>
          <p:nvPr/>
        </p:nvSpPr>
        <p:spPr bwMode="auto">
          <a:xfrm>
            <a:off x="15050690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2" name="Oval 7"/>
          <p:cNvSpPr>
            <a:spLocks/>
          </p:cNvSpPr>
          <p:nvPr/>
        </p:nvSpPr>
        <p:spPr bwMode="auto">
          <a:xfrm>
            <a:off x="15050690" y="100089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3" name="Oval 8"/>
          <p:cNvSpPr>
            <a:spLocks/>
          </p:cNvSpPr>
          <p:nvPr/>
        </p:nvSpPr>
        <p:spPr bwMode="auto">
          <a:xfrm>
            <a:off x="15586472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4" name="Oval 9"/>
          <p:cNvSpPr>
            <a:spLocks/>
          </p:cNvSpPr>
          <p:nvPr/>
        </p:nvSpPr>
        <p:spPr bwMode="auto">
          <a:xfrm>
            <a:off x="14675644" y="10544770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5" name="Oval 10"/>
          <p:cNvSpPr>
            <a:spLocks/>
          </p:cNvSpPr>
          <p:nvPr/>
        </p:nvSpPr>
        <p:spPr bwMode="auto">
          <a:xfrm>
            <a:off x="15586472" y="10384036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6" name="Oval 11"/>
          <p:cNvSpPr>
            <a:spLocks/>
          </p:cNvSpPr>
          <p:nvPr/>
        </p:nvSpPr>
        <p:spPr bwMode="auto">
          <a:xfrm>
            <a:off x="15193565" y="900886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7" name="Oval 12"/>
          <p:cNvSpPr>
            <a:spLocks/>
          </p:cNvSpPr>
          <p:nvPr/>
        </p:nvSpPr>
        <p:spPr bwMode="auto">
          <a:xfrm>
            <a:off x="15729347" y="920531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6" name="Oval 28"/>
          <p:cNvSpPr>
            <a:spLocks/>
          </p:cNvSpPr>
          <p:nvPr/>
        </p:nvSpPr>
        <p:spPr bwMode="auto">
          <a:xfrm>
            <a:off x="20640972" y="7625953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7" name="Oval 29"/>
          <p:cNvSpPr>
            <a:spLocks/>
          </p:cNvSpPr>
          <p:nvPr/>
        </p:nvSpPr>
        <p:spPr bwMode="auto">
          <a:xfrm>
            <a:off x="20623113" y="794742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8" name="Oval 30"/>
          <p:cNvSpPr>
            <a:spLocks/>
          </p:cNvSpPr>
          <p:nvPr/>
        </p:nvSpPr>
        <p:spPr bwMode="auto">
          <a:xfrm>
            <a:off x="20230207" y="800100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9" name="Oval 31"/>
          <p:cNvSpPr>
            <a:spLocks/>
          </p:cNvSpPr>
          <p:nvPr/>
        </p:nvSpPr>
        <p:spPr bwMode="auto">
          <a:xfrm>
            <a:off x="21176754" y="792956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0" name="Oval 32"/>
          <p:cNvSpPr>
            <a:spLocks/>
          </p:cNvSpPr>
          <p:nvPr/>
        </p:nvSpPr>
        <p:spPr bwMode="auto">
          <a:xfrm>
            <a:off x="20873144" y="82867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1" name="Oval 33"/>
          <p:cNvSpPr>
            <a:spLocks/>
          </p:cNvSpPr>
          <p:nvPr/>
        </p:nvSpPr>
        <p:spPr bwMode="auto">
          <a:xfrm>
            <a:off x="20355222" y="83939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2" name="Oval 34"/>
          <p:cNvSpPr>
            <a:spLocks/>
          </p:cNvSpPr>
          <p:nvPr/>
        </p:nvSpPr>
        <p:spPr bwMode="auto">
          <a:xfrm>
            <a:off x="21230332" y="86082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3" name="Oval 35"/>
          <p:cNvSpPr>
            <a:spLocks/>
          </p:cNvSpPr>
          <p:nvPr/>
        </p:nvSpPr>
        <p:spPr bwMode="auto">
          <a:xfrm>
            <a:off x="20640972" y="878681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4" name="Oval 36"/>
          <p:cNvSpPr>
            <a:spLocks/>
          </p:cNvSpPr>
          <p:nvPr/>
        </p:nvSpPr>
        <p:spPr bwMode="auto">
          <a:xfrm>
            <a:off x="20265925" y="8840390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5" name="Oval 37"/>
          <p:cNvSpPr>
            <a:spLocks/>
          </p:cNvSpPr>
          <p:nvPr/>
        </p:nvSpPr>
        <p:spPr bwMode="auto">
          <a:xfrm>
            <a:off x="20444519" y="9233297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6" name="Oval 38"/>
          <p:cNvSpPr>
            <a:spLocks/>
          </p:cNvSpPr>
          <p:nvPr/>
        </p:nvSpPr>
        <p:spPr bwMode="auto">
          <a:xfrm>
            <a:off x="21051738" y="8965406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7" name="Oval 39"/>
          <p:cNvSpPr>
            <a:spLocks/>
          </p:cNvSpPr>
          <p:nvPr/>
        </p:nvSpPr>
        <p:spPr bwMode="auto">
          <a:xfrm>
            <a:off x="21623238" y="887610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8" name="Oval 40"/>
          <p:cNvSpPr>
            <a:spLocks/>
          </p:cNvSpPr>
          <p:nvPr/>
        </p:nvSpPr>
        <p:spPr bwMode="auto">
          <a:xfrm>
            <a:off x="20730269" y="9304734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9" name="Oval 41"/>
          <p:cNvSpPr>
            <a:spLocks/>
          </p:cNvSpPr>
          <p:nvPr/>
        </p:nvSpPr>
        <p:spPr bwMode="auto">
          <a:xfrm>
            <a:off x="21569660" y="9340453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0" name="Oval 42"/>
          <p:cNvSpPr>
            <a:spLocks/>
          </p:cNvSpPr>
          <p:nvPr/>
        </p:nvSpPr>
        <p:spPr bwMode="auto">
          <a:xfrm>
            <a:off x="21730394" y="80367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1" name="Oval 43"/>
          <p:cNvSpPr>
            <a:spLocks/>
          </p:cNvSpPr>
          <p:nvPr/>
        </p:nvSpPr>
        <p:spPr bwMode="auto">
          <a:xfrm>
            <a:off x="21087457" y="994767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1" name="Rectangle 45"/>
          <p:cNvSpPr>
            <a:spLocks/>
          </p:cNvSpPr>
          <p:nvPr/>
        </p:nvSpPr>
        <p:spPr bwMode="auto">
          <a:xfrm>
            <a:off x="1560909" y="3208054"/>
            <a:ext cx="8518922" cy="5525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pPr algn="l"/>
            <a:r>
              <a:rPr lang="en-US" sz="5063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• Initialize K cluster </a:t>
            </a:r>
            <a:r>
              <a:rPr lang="en-US" sz="5063" dirty="0" smtClean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centers</a:t>
            </a:r>
          </a:p>
          <a:p>
            <a:pPr algn="l"/>
            <a:endParaRPr lang="en-US" sz="5063" dirty="0" smtClean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r>
              <a:rPr lang="en-US" sz="5063" dirty="0">
                <a:solidFill>
                  <a:schemeClr val="tx1"/>
                </a:solidFill>
                <a:ea typeface="ＭＳ Ｐゴシック" charset="0"/>
                <a:cs typeface="Gill Sans" charset="0"/>
              </a:rPr>
              <a:t>• Repeat until convergence</a:t>
            </a:r>
            <a:r>
              <a:rPr lang="en-US" sz="5063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:</a:t>
            </a:r>
          </a:p>
          <a:p>
            <a:pPr algn="l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marL="964441" lvl="1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marL="964441" lvl="1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marL="964441" lvl="1"/>
            <a:endParaRPr lang="en-US" sz="5063" dirty="0">
              <a:solidFill>
                <a:srgbClr val="CDCDCD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932044" y="4121864"/>
            <a:ext cx="81260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centers = </a:t>
            </a:r>
            <a:r>
              <a:rPr lang="en-U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data</a:t>
            </a:r>
            <a:r>
              <a:rPr lang="en-US" sz="4000" b="1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.</a:t>
            </a:r>
            <a:r>
              <a:rPr lang="en-U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takeSample</a:t>
            </a:r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</a:t>
            </a:r>
          </a:p>
          <a:p>
            <a:pPr algn="l"/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   false, K, seed)</a:t>
            </a:r>
            <a:endParaRPr lang="en-US" sz="4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986473" y="7309869"/>
            <a:ext cx="9138727" cy="1910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closest = </a:t>
            </a:r>
            <a:r>
              <a:rPr lang="en-US" sz="3938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data.map</a:t>
            </a:r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(p =&gt;</a:t>
            </a:r>
          </a:p>
          <a:p>
            <a:pPr algn="l"/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   (</a:t>
            </a:r>
            <a:r>
              <a:rPr lang="en-US" sz="3938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closestPoint</a:t>
            </a:r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</a:t>
            </a:r>
            <a:r>
              <a:rPr lang="en-US" sz="3938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p,centers</a:t>
            </a:r>
            <a:r>
              <a:rPr lang="en-US" sz="3938" dirty="0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),p</a:t>
            </a:r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))</a:t>
            </a:r>
          </a:p>
          <a:p>
            <a:pPr algn="l"/>
            <a:endParaRPr lang="en-US" sz="3938" dirty="0"/>
          </a:p>
        </p:txBody>
      </p:sp>
      <p:sp>
        <p:nvSpPr>
          <p:cNvPr id="58" name="TextBox 57"/>
          <p:cNvSpPr txBox="1"/>
          <p:nvPr/>
        </p:nvSpPr>
        <p:spPr>
          <a:xfrm>
            <a:off x="1986472" y="8670727"/>
            <a:ext cx="87577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pointsGroup</a:t>
            </a:r>
            <a:r>
              <a:rPr lang="es-E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=  </a:t>
            </a:r>
          </a:p>
          <a:p>
            <a:pPr algn="l"/>
            <a:r>
              <a:rPr lang="es-E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   </a:t>
            </a:r>
            <a:r>
              <a:rPr lang="es-E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closest.groupByKey</a:t>
            </a:r>
            <a:r>
              <a:rPr lang="es-E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964487" y="10157137"/>
            <a:ext cx="10913313" cy="1304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3938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newCenters</a:t>
            </a:r>
            <a:r>
              <a:rPr lang="es-E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</a:t>
            </a:r>
            <a:r>
              <a:rPr lang="es-ES" sz="3938" dirty="0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= </a:t>
            </a:r>
            <a:r>
              <a:rPr lang="es-ES" sz="3938" dirty="0" err="1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pointsGroup.mapValues</a:t>
            </a:r>
            <a:r>
              <a:rPr lang="es-ES" sz="3938" dirty="0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(</a:t>
            </a:r>
          </a:p>
          <a:p>
            <a:pPr algn="l"/>
            <a:r>
              <a:rPr lang="es-E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</a:t>
            </a:r>
            <a:r>
              <a:rPr lang="es-ES" sz="3938" dirty="0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   </a:t>
            </a:r>
            <a:r>
              <a:rPr lang="es-ES" sz="3938" dirty="0" err="1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ps</a:t>
            </a:r>
            <a:r>
              <a:rPr lang="es-ES" sz="3938" dirty="0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 </a:t>
            </a:r>
            <a:r>
              <a:rPr lang="es-E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=&gt; </a:t>
            </a:r>
            <a:r>
              <a:rPr lang="es-ES" sz="3938" dirty="0" err="1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average</a:t>
            </a:r>
            <a:r>
              <a:rPr lang="es-ES" sz="3938" dirty="0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(</a:t>
            </a:r>
            <a:r>
              <a:rPr lang="es-ES" sz="3938" dirty="0" err="1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ps</a:t>
            </a:r>
            <a:r>
              <a:rPr lang="es-E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))</a:t>
            </a:r>
          </a:p>
        </p:txBody>
      </p:sp>
      <p:sp>
        <p:nvSpPr>
          <p:cNvPr id="90" name="Rectangle 8"/>
          <p:cNvSpPr>
            <a:spLocks/>
          </p:cNvSpPr>
          <p:nvPr/>
        </p:nvSpPr>
        <p:spPr bwMode="auto">
          <a:xfrm>
            <a:off x="19225618" y="7562850"/>
            <a:ext cx="285750" cy="285750"/>
          </a:xfrm>
          <a:prstGeom prst="rect">
            <a:avLst/>
          </a:prstGeom>
          <a:solidFill>
            <a:srgbClr val="D90B00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2" name="Rectangle 7"/>
          <p:cNvSpPr>
            <a:spLocks/>
          </p:cNvSpPr>
          <p:nvPr/>
        </p:nvSpPr>
        <p:spPr bwMode="auto">
          <a:xfrm>
            <a:off x="14825068" y="8610600"/>
            <a:ext cx="285750" cy="285750"/>
          </a:xfrm>
          <a:prstGeom prst="rect">
            <a:avLst/>
          </a:prstGeom>
          <a:solidFill>
            <a:srgbClr val="558E28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4" name="Rectangle 9"/>
          <p:cNvSpPr>
            <a:spLocks/>
          </p:cNvSpPr>
          <p:nvPr/>
        </p:nvSpPr>
        <p:spPr bwMode="auto">
          <a:xfrm>
            <a:off x="20978218" y="8763000"/>
            <a:ext cx="285750" cy="285750"/>
          </a:xfrm>
          <a:prstGeom prst="rect">
            <a:avLst/>
          </a:prstGeom>
          <a:solidFill>
            <a:srgbClr val="0044FE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</p:spTree>
    <p:extLst>
      <p:ext uri="{BB962C8B-B14F-4D97-AF65-F5344CB8AC3E}">
        <p14:creationId xmlns:p14="http://schemas.microsoft.com/office/powerpoint/2010/main" val="14295678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8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K-Means Algorithm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2" name="Line 1"/>
          <p:cNvSpPr>
            <a:spLocks noChangeShapeType="1"/>
          </p:cNvSpPr>
          <p:nvPr/>
        </p:nvSpPr>
        <p:spPr bwMode="auto">
          <a:xfrm flipH="1">
            <a:off x="13822264" y="4149776"/>
            <a:ext cx="0" cy="7025431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3" name="Line 2"/>
          <p:cNvSpPr>
            <a:spLocks noChangeShapeType="1"/>
          </p:cNvSpPr>
          <p:nvPr/>
        </p:nvSpPr>
        <p:spPr bwMode="auto">
          <a:xfrm flipH="1">
            <a:off x="13817799" y="11157348"/>
            <a:ext cx="9251156" cy="446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4" name="Rectangle 50"/>
          <p:cNvSpPr>
            <a:spLocks/>
          </p:cNvSpPr>
          <p:nvPr/>
        </p:nvSpPr>
        <p:spPr bwMode="auto">
          <a:xfrm>
            <a:off x="19149418" y="11157348"/>
            <a:ext cx="6477000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1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5" name="Rectangle 51"/>
          <p:cNvSpPr>
            <a:spLocks/>
          </p:cNvSpPr>
          <p:nvPr/>
        </p:nvSpPr>
        <p:spPr bwMode="auto">
          <a:xfrm rot="-5400000">
            <a:off x="11291260" y="5379807"/>
            <a:ext cx="4048189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2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61" name="Oval 13"/>
          <p:cNvSpPr>
            <a:spLocks/>
          </p:cNvSpPr>
          <p:nvPr/>
        </p:nvSpPr>
        <p:spPr bwMode="auto">
          <a:xfrm>
            <a:off x="17164050" y="65722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2" name="Oval 14"/>
          <p:cNvSpPr>
            <a:spLocks/>
          </p:cNvSpPr>
          <p:nvPr/>
        </p:nvSpPr>
        <p:spPr bwMode="auto">
          <a:xfrm>
            <a:off x="17717691" y="709017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3" name="Oval 15"/>
          <p:cNvSpPr>
            <a:spLocks/>
          </p:cNvSpPr>
          <p:nvPr/>
        </p:nvSpPr>
        <p:spPr bwMode="auto">
          <a:xfrm>
            <a:off x="16663988" y="6983015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4" name="Oval 16"/>
          <p:cNvSpPr>
            <a:spLocks/>
          </p:cNvSpPr>
          <p:nvPr/>
        </p:nvSpPr>
        <p:spPr bwMode="auto">
          <a:xfrm>
            <a:off x="16806863" y="721518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5" name="Oval 17"/>
          <p:cNvSpPr>
            <a:spLocks/>
          </p:cNvSpPr>
          <p:nvPr/>
        </p:nvSpPr>
        <p:spPr bwMode="auto">
          <a:xfrm rot="-225770">
            <a:off x="17324785" y="707231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6" name="Oval 18"/>
          <p:cNvSpPr>
            <a:spLocks/>
          </p:cNvSpPr>
          <p:nvPr/>
        </p:nvSpPr>
        <p:spPr bwMode="auto">
          <a:xfrm>
            <a:off x="17521238" y="65722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7" name="Oval 19"/>
          <p:cNvSpPr>
            <a:spLocks/>
          </p:cNvSpPr>
          <p:nvPr/>
        </p:nvSpPr>
        <p:spPr bwMode="auto">
          <a:xfrm>
            <a:off x="17181910" y="757237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8" name="Oval 20"/>
          <p:cNvSpPr>
            <a:spLocks/>
          </p:cNvSpPr>
          <p:nvPr/>
        </p:nvSpPr>
        <p:spPr bwMode="auto">
          <a:xfrm>
            <a:off x="17681972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9" name="Oval 21"/>
          <p:cNvSpPr>
            <a:spLocks/>
          </p:cNvSpPr>
          <p:nvPr/>
        </p:nvSpPr>
        <p:spPr bwMode="auto">
          <a:xfrm>
            <a:off x="17985581" y="737592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0" name="Oval 22"/>
          <p:cNvSpPr>
            <a:spLocks/>
          </p:cNvSpPr>
          <p:nvPr/>
        </p:nvSpPr>
        <p:spPr bwMode="auto">
          <a:xfrm>
            <a:off x="17967722" y="67508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1" name="Oval 23"/>
          <p:cNvSpPr>
            <a:spLocks/>
          </p:cNvSpPr>
          <p:nvPr/>
        </p:nvSpPr>
        <p:spPr bwMode="auto">
          <a:xfrm>
            <a:off x="16771144" y="7858125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2" name="Oval 24"/>
          <p:cNvSpPr>
            <a:spLocks/>
          </p:cNvSpPr>
          <p:nvPr/>
        </p:nvSpPr>
        <p:spPr bwMode="auto">
          <a:xfrm>
            <a:off x="17262277" y="815292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3" name="Oval 25"/>
          <p:cNvSpPr>
            <a:spLocks/>
          </p:cNvSpPr>
          <p:nvPr/>
        </p:nvSpPr>
        <p:spPr bwMode="auto">
          <a:xfrm>
            <a:off x="18342769" y="73223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5" name="Oval 27"/>
          <p:cNvSpPr>
            <a:spLocks/>
          </p:cNvSpPr>
          <p:nvPr/>
        </p:nvSpPr>
        <p:spPr bwMode="auto">
          <a:xfrm>
            <a:off x="18628519" y="6893719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4" name="Oval 26"/>
          <p:cNvSpPr>
            <a:spLocks/>
          </p:cNvSpPr>
          <p:nvPr/>
        </p:nvSpPr>
        <p:spPr bwMode="auto">
          <a:xfrm>
            <a:off x="18039160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8" name="Oval 3"/>
          <p:cNvSpPr>
            <a:spLocks/>
          </p:cNvSpPr>
          <p:nvPr/>
        </p:nvSpPr>
        <p:spPr bwMode="auto">
          <a:xfrm>
            <a:off x="14336315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9" name="Oval 4"/>
          <p:cNvSpPr>
            <a:spLocks/>
          </p:cNvSpPr>
          <p:nvPr/>
        </p:nvSpPr>
        <p:spPr bwMode="auto">
          <a:xfrm>
            <a:off x="14675644" y="94374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0" name="Oval 5"/>
          <p:cNvSpPr>
            <a:spLocks/>
          </p:cNvSpPr>
          <p:nvPr/>
        </p:nvSpPr>
        <p:spPr bwMode="auto">
          <a:xfrm>
            <a:off x="14532769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1" name="Oval 6"/>
          <p:cNvSpPr>
            <a:spLocks/>
          </p:cNvSpPr>
          <p:nvPr/>
        </p:nvSpPr>
        <p:spPr bwMode="auto">
          <a:xfrm>
            <a:off x="15050690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2" name="Oval 7"/>
          <p:cNvSpPr>
            <a:spLocks/>
          </p:cNvSpPr>
          <p:nvPr/>
        </p:nvSpPr>
        <p:spPr bwMode="auto">
          <a:xfrm>
            <a:off x="15050690" y="100089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3" name="Oval 8"/>
          <p:cNvSpPr>
            <a:spLocks/>
          </p:cNvSpPr>
          <p:nvPr/>
        </p:nvSpPr>
        <p:spPr bwMode="auto">
          <a:xfrm>
            <a:off x="15586472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4" name="Oval 9"/>
          <p:cNvSpPr>
            <a:spLocks/>
          </p:cNvSpPr>
          <p:nvPr/>
        </p:nvSpPr>
        <p:spPr bwMode="auto">
          <a:xfrm>
            <a:off x="14675644" y="10544770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5" name="Oval 10"/>
          <p:cNvSpPr>
            <a:spLocks/>
          </p:cNvSpPr>
          <p:nvPr/>
        </p:nvSpPr>
        <p:spPr bwMode="auto">
          <a:xfrm>
            <a:off x="15586472" y="10384036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6" name="Oval 11"/>
          <p:cNvSpPr>
            <a:spLocks/>
          </p:cNvSpPr>
          <p:nvPr/>
        </p:nvSpPr>
        <p:spPr bwMode="auto">
          <a:xfrm>
            <a:off x="15193565" y="900886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7" name="Oval 12"/>
          <p:cNvSpPr>
            <a:spLocks/>
          </p:cNvSpPr>
          <p:nvPr/>
        </p:nvSpPr>
        <p:spPr bwMode="auto">
          <a:xfrm>
            <a:off x="15729347" y="920531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6" name="Oval 28"/>
          <p:cNvSpPr>
            <a:spLocks/>
          </p:cNvSpPr>
          <p:nvPr/>
        </p:nvSpPr>
        <p:spPr bwMode="auto">
          <a:xfrm>
            <a:off x="20640972" y="7625953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7" name="Oval 29"/>
          <p:cNvSpPr>
            <a:spLocks/>
          </p:cNvSpPr>
          <p:nvPr/>
        </p:nvSpPr>
        <p:spPr bwMode="auto">
          <a:xfrm>
            <a:off x="20623113" y="794742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8" name="Oval 30"/>
          <p:cNvSpPr>
            <a:spLocks/>
          </p:cNvSpPr>
          <p:nvPr/>
        </p:nvSpPr>
        <p:spPr bwMode="auto">
          <a:xfrm>
            <a:off x="20230207" y="800100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9" name="Oval 31"/>
          <p:cNvSpPr>
            <a:spLocks/>
          </p:cNvSpPr>
          <p:nvPr/>
        </p:nvSpPr>
        <p:spPr bwMode="auto">
          <a:xfrm>
            <a:off x="21176754" y="792956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0" name="Oval 32"/>
          <p:cNvSpPr>
            <a:spLocks/>
          </p:cNvSpPr>
          <p:nvPr/>
        </p:nvSpPr>
        <p:spPr bwMode="auto">
          <a:xfrm>
            <a:off x="20873144" y="82867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1" name="Oval 33"/>
          <p:cNvSpPr>
            <a:spLocks/>
          </p:cNvSpPr>
          <p:nvPr/>
        </p:nvSpPr>
        <p:spPr bwMode="auto">
          <a:xfrm>
            <a:off x="20355222" y="83939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2" name="Oval 34"/>
          <p:cNvSpPr>
            <a:spLocks/>
          </p:cNvSpPr>
          <p:nvPr/>
        </p:nvSpPr>
        <p:spPr bwMode="auto">
          <a:xfrm>
            <a:off x="21230332" y="86082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3" name="Oval 35"/>
          <p:cNvSpPr>
            <a:spLocks/>
          </p:cNvSpPr>
          <p:nvPr/>
        </p:nvSpPr>
        <p:spPr bwMode="auto">
          <a:xfrm>
            <a:off x="20640972" y="878681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4" name="Oval 36"/>
          <p:cNvSpPr>
            <a:spLocks/>
          </p:cNvSpPr>
          <p:nvPr/>
        </p:nvSpPr>
        <p:spPr bwMode="auto">
          <a:xfrm>
            <a:off x="20265925" y="8840390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5" name="Oval 37"/>
          <p:cNvSpPr>
            <a:spLocks/>
          </p:cNvSpPr>
          <p:nvPr/>
        </p:nvSpPr>
        <p:spPr bwMode="auto">
          <a:xfrm>
            <a:off x="20444519" y="9233297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6" name="Oval 38"/>
          <p:cNvSpPr>
            <a:spLocks/>
          </p:cNvSpPr>
          <p:nvPr/>
        </p:nvSpPr>
        <p:spPr bwMode="auto">
          <a:xfrm>
            <a:off x="21051738" y="8965406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7" name="Oval 39"/>
          <p:cNvSpPr>
            <a:spLocks/>
          </p:cNvSpPr>
          <p:nvPr/>
        </p:nvSpPr>
        <p:spPr bwMode="auto">
          <a:xfrm>
            <a:off x="21623238" y="887610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8" name="Oval 40"/>
          <p:cNvSpPr>
            <a:spLocks/>
          </p:cNvSpPr>
          <p:nvPr/>
        </p:nvSpPr>
        <p:spPr bwMode="auto">
          <a:xfrm>
            <a:off x="20730269" y="9304734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9" name="Oval 41"/>
          <p:cNvSpPr>
            <a:spLocks/>
          </p:cNvSpPr>
          <p:nvPr/>
        </p:nvSpPr>
        <p:spPr bwMode="auto">
          <a:xfrm>
            <a:off x="21569660" y="9340453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0" name="Oval 42"/>
          <p:cNvSpPr>
            <a:spLocks/>
          </p:cNvSpPr>
          <p:nvPr/>
        </p:nvSpPr>
        <p:spPr bwMode="auto">
          <a:xfrm>
            <a:off x="21730394" y="80367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1" name="Oval 43"/>
          <p:cNvSpPr>
            <a:spLocks/>
          </p:cNvSpPr>
          <p:nvPr/>
        </p:nvSpPr>
        <p:spPr bwMode="auto">
          <a:xfrm>
            <a:off x="21087457" y="994767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1" name="Rectangle 45"/>
          <p:cNvSpPr>
            <a:spLocks/>
          </p:cNvSpPr>
          <p:nvPr/>
        </p:nvSpPr>
        <p:spPr bwMode="auto">
          <a:xfrm>
            <a:off x="1560909" y="3208054"/>
            <a:ext cx="8518922" cy="5525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pPr algn="l"/>
            <a:r>
              <a:rPr lang="en-US" sz="5063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• Initialize K cluster </a:t>
            </a:r>
            <a:r>
              <a:rPr lang="en-US" sz="5063" dirty="0" smtClean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centers</a:t>
            </a:r>
          </a:p>
          <a:p>
            <a:pPr algn="l"/>
            <a:endParaRPr lang="en-US" sz="5063" dirty="0" smtClean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r>
              <a:rPr lang="en-US" sz="5063" dirty="0">
                <a:solidFill>
                  <a:schemeClr val="tx1"/>
                </a:solidFill>
                <a:ea typeface="ＭＳ Ｐゴシック" charset="0"/>
                <a:cs typeface="Gill Sans" charset="0"/>
              </a:rPr>
              <a:t>• Repeat until convergence</a:t>
            </a:r>
            <a:r>
              <a:rPr lang="en-US" sz="5063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:</a:t>
            </a:r>
          </a:p>
          <a:p>
            <a:pPr algn="l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marL="964441" lvl="1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marL="964441" lvl="1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marL="964441" lvl="1"/>
            <a:endParaRPr lang="en-US" sz="5063" dirty="0">
              <a:solidFill>
                <a:srgbClr val="CDCDCD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932044" y="4121864"/>
            <a:ext cx="81260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centers = </a:t>
            </a:r>
            <a:r>
              <a:rPr lang="en-U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data</a:t>
            </a:r>
            <a:r>
              <a:rPr lang="en-US" sz="4000" b="1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.</a:t>
            </a:r>
            <a:r>
              <a:rPr lang="en-U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takeSample</a:t>
            </a:r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</a:t>
            </a:r>
          </a:p>
          <a:p>
            <a:pPr algn="l"/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   false, K, seed)</a:t>
            </a:r>
            <a:endParaRPr lang="en-US" sz="4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986473" y="7309869"/>
            <a:ext cx="9138727" cy="1910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closest = </a:t>
            </a:r>
            <a:r>
              <a:rPr lang="en-US" sz="3938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data.map</a:t>
            </a:r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(p =&gt;</a:t>
            </a:r>
          </a:p>
          <a:p>
            <a:pPr algn="l"/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   (</a:t>
            </a:r>
            <a:r>
              <a:rPr lang="en-US" sz="3938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closestPoint</a:t>
            </a:r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</a:t>
            </a:r>
            <a:r>
              <a:rPr lang="en-US" sz="3938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p,centers</a:t>
            </a:r>
            <a:r>
              <a:rPr lang="en-US" sz="3938" dirty="0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),p</a:t>
            </a:r>
            <a:r>
              <a:rPr lang="en-U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))</a:t>
            </a:r>
          </a:p>
          <a:p>
            <a:pPr algn="l"/>
            <a:endParaRPr lang="en-US" sz="3938" dirty="0"/>
          </a:p>
        </p:txBody>
      </p:sp>
      <p:sp>
        <p:nvSpPr>
          <p:cNvPr id="58" name="TextBox 57"/>
          <p:cNvSpPr txBox="1"/>
          <p:nvPr/>
        </p:nvSpPr>
        <p:spPr>
          <a:xfrm>
            <a:off x="1986472" y="8670727"/>
            <a:ext cx="87577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pointsGroup</a:t>
            </a:r>
            <a:r>
              <a:rPr lang="es-E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=  </a:t>
            </a:r>
          </a:p>
          <a:p>
            <a:pPr algn="l"/>
            <a:r>
              <a:rPr lang="es-E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   </a:t>
            </a:r>
            <a:r>
              <a:rPr lang="es-E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closest.groupByKey</a:t>
            </a:r>
            <a:r>
              <a:rPr lang="es-E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964487" y="10157137"/>
            <a:ext cx="10608513" cy="1304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3938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newCenters</a:t>
            </a:r>
            <a:r>
              <a:rPr lang="es-E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</a:t>
            </a:r>
            <a:r>
              <a:rPr lang="es-ES" sz="3938" dirty="0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=</a:t>
            </a:r>
            <a:r>
              <a:rPr lang="es-ES" sz="3938" dirty="0" err="1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pointsGroup.mapValues</a:t>
            </a:r>
            <a:r>
              <a:rPr lang="es-ES" sz="3938" dirty="0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(</a:t>
            </a:r>
          </a:p>
          <a:p>
            <a:pPr algn="l"/>
            <a:r>
              <a:rPr lang="es-E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</a:t>
            </a:r>
            <a:r>
              <a:rPr lang="es-ES" sz="3938" dirty="0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   </a:t>
            </a:r>
            <a:r>
              <a:rPr lang="es-ES" sz="3938" dirty="0" err="1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ps</a:t>
            </a:r>
            <a:r>
              <a:rPr lang="es-ES" sz="3938" dirty="0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 </a:t>
            </a:r>
            <a:r>
              <a:rPr lang="es-E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=&gt; </a:t>
            </a:r>
            <a:r>
              <a:rPr lang="es-ES" sz="3938" dirty="0" err="1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average</a:t>
            </a:r>
            <a:r>
              <a:rPr lang="es-ES" sz="3938" dirty="0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(</a:t>
            </a:r>
            <a:r>
              <a:rPr lang="es-ES" sz="3938" dirty="0" err="1" smtClean="0">
                <a:solidFill>
                  <a:schemeClr val="bg1">
                    <a:lumMod val="75000"/>
                  </a:schemeClr>
                </a:solidFill>
                <a:latin typeface="Consolas"/>
              </a:rPr>
              <a:t>ps</a:t>
            </a:r>
            <a:r>
              <a:rPr lang="es-ES" sz="3938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))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2060973" y="6477000"/>
            <a:ext cx="10512027" cy="698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938" dirty="0">
                <a:solidFill>
                  <a:schemeClr val="tx1"/>
                </a:solidFill>
                <a:latin typeface="Consolas"/>
              </a:rPr>
              <a:t>w</a:t>
            </a:r>
            <a:r>
              <a:rPr lang="en-US" sz="3938" dirty="0" smtClean="0">
                <a:solidFill>
                  <a:schemeClr val="tx1"/>
                </a:solidFill>
                <a:latin typeface="Consolas"/>
              </a:rPr>
              <a:t>hile (</a:t>
            </a:r>
            <a:r>
              <a:rPr lang="en-US" sz="3938" dirty="0" err="1" smtClean="0">
                <a:solidFill>
                  <a:schemeClr val="tx1"/>
                </a:solidFill>
                <a:latin typeface="Consolas"/>
              </a:rPr>
              <a:t>dist</a:t>
            </a:r>
            <a:r>
              <a:rPr lang="en-US" sz="3938" dirty="0" smtClean="0">
                <a:solidFill>
                  <a:schemeClr val="tx1"/>
                </a:solidFill>
                <a:latin typeface="Consolas"/>
              </a:rPr>
              <a:t>(centers</a:t>
            </a:r>
            <a:r>
              <a:rPr lang="en-US" sz="3938" dirty="0">
                <a:solidFill>
                  <a:schemeClr val="tx1"/>
                </a:solidFill>
                <a:latin typeface="Consolas"/>
              </a:rPr>
              <a:t>, </a:t>
            </a:r>
            <a:r>
              <a:rPr lang="en-US" sz="3938" dirty="0" err="1">
                <a:solidFill>
                  <a:schemeClr val="tx1"/>
                </a:solidFill>
                <a:latin typeface="Consolas"/>
              </a:rPr>
              <a:t>newCenters</a:t>
            </a:r>
            <a:r>
              <a:rPr lang="en-US" sz="3938" dirty="0" smtClean="0">
                <a:solidFill>
                  <a:schemeClr val="tx1"/>
                </a:solidFill>
                <a:latin typeface="Consolas"/>
              </a:rPr>
              <a:t>) &gt; </a:t>
            </a:r>
            <a:r>
              <a:rPr lang="en-US" sz="3938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ɛ)</a:t>
            </a:r>
            <a:endParaRPr lang="en-US" sz="3938" dirty="0">
              <a:solidFill>
                <a:schemeClr val="tx1"/>
              </a:solidFill>
            </a:endParaRPr>
          </a:p>
        </p:txBody>
      </p:sp>
      <p:sp>
        <p:nvSpPr>
          <p:cNvPr id="90" name="Rectangle 8"/>
          <p:cNvSpPr>
            <a:spLocks/>
          </p:cNvSpPr>
          <p:nvPr/>
        </p:nvSpPr>
        <p:spPr bwMode="auto">
          <a:xfrm>
            <a:off x="19225618" y="7562850"/>
            <a:ext cx="285750" cy="285750"/>
          </a:xfrm>
          <a:prstGeom prst="rect">
            <a:avLst/>
          </a:prstGeom>
          <a:solidFill>
            <a:srgbClr val="D90B00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2" name="Rectangle 7"/>
          <p:cNvSpPr>
            <a:spLocks/>
          </p:cNvSpPr>
          <p:nvPr/>
        </p:nvSpPr>
        <p:spPr bwMode="auto">
          <a:xfrm>
            <a:off x="14825068" y="8610600"/>
            <a:ext cx="285750" cy="285750"/>
          </a:xfrm>
          <a:prstGeom prst="rect">
            <a:avLst/>
          </a:prstGeom>
          <a:solidFill>
            <a:srgbClr val="558E28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4" name="Rectangle 9"/>
          <p:cNvSpPr>
            <a:spLocks/>
          </p:cNvSpPr>
          <p:nvPr/>
        </p:nvSpPr>
        <p:spPr bwMode="auto">
          <a:xfrm>
            <a:off x="20978218" y="8763000"/>
            <a:ext cx="285750" cy="285750"/>
          </a:xfrm>
          <a:prstGeom prst="rect">
            <a:avLst/>
          </a:prstGeom>
          <a:solidFill>
            <a:srgbClr val="0044FE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</p:spTree>
    <p:extLst>
      <p:ext uri="{BB962C8B-B14F-4D97-AF65-F5344CB8AC3E}">
        <p14:creationId xmlns:p14="http://schemas.microsoft.com/office/powerpoint/2010/main" val="268779856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8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K-Means Algorithm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2" name="Line 1"/>
          <p:cNvSpPr>
            <a:spLocks noChangeShapeType="1"/>
          </p:cNvSpPr>
          <p:nvPr/>
        </p:nvSpPr>
        <p:spPr bwMode="auto">
          <a:xfrm flipH="1">
            <a:off x="13822264" y="4149776"/>
            <a:ext cx="0" cy="7025431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3" name="Line 2"/>
          <p:cNvSpPr>
            <a:spLocks noChangeShapeType="1"/>
          </p:cNvSpPr>
          <p:nvPr/>
        </p:nvSpPr>
        <p:spPr bwMode="auto">
          <a:xfrm flipH="1">
            <a:off x="13817799" y="11157348"/>
            <a:ext cx="9251156" cy="446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4" name="Rectangle 50"/>
          <p:cNvSpPr>
            <a:spLocks/>
          </p:cNvSpPr>
          <p:nvPr/>
        </p:nvSpPr>
        <p:spPr bwMode="auto">
          <a:xfrm>
            <a:off x="19149418" y="11157348"/>
            <a:ext cx="6477000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1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5" name="Rectangle 51"/>
          <p:cNvSpPr>
            <a:spLocks/>
          </p:cNvSpPr>
          <p:nvPr/>
        </p:nvSpPr>
        <p:spPr bwMode="auto">
          <a:xfrm rot="-5400000">
            <a:off x="11291260" y="5379807"/>
            <a:ext cx="4048189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2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61" name="Oval 13"/>
          <p:cNvSpPr>
            <a:spLocks/>
          </p:cNvSpPr>
          <p:nvPr/>
        </p:nvSpPr>
        <p:spPr bwMode="auto">
          <a:xfrm>
            <a:off x="17164050" y="65722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2" name="Oval 14"/>
          <p:cNvSpPr>
            <a:spLocks/>
          </p:cNvSpPr>
          <p:nvPr/>
        </p:nvSpPr>
        <p:spPr bwMode="auto">
          <a:xfrm>
            <a:off x="17717691" y="709017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3" name="Oval 15"/>
          <p:cNvSpPr>
            <a:spLocks/>
          </p:cNvSpPr>
          <p:nvPr/>
        </p:nvSpPr>
        <p:spPr bwMode="auto">
          <a:xfrm>
            <a:off x="16663988" y="698301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4" name="Oval 16"/>
          <p:cNvSpPr>
            <a:spLocks/>
          </p:cNvSpPr>
          <p:nvPr/>
        </p:nvSpPr>
        <p:spPr bwMode="auto">
          <a:xfrm>
            <a:off x="16806863" y="7215187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5" name="Oval 17"/>
          <p:cNvSpPr>
            <a:spLocks/>
          </p:cNvSpPr>
          <p:nvPr/>
        </p:nvSpPr>
        <p:spPr bwMode="auto">
          <a:xfrm rot="-225770">
            <a:off x="17324785" y="707231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6" name="Oval 18"/>
          <p:cNvSpPr>
            <a:spLocks/>
          </p:cNvSpPr>
          <p:nvPr/>
        </p:nvSpPr>
        <p:spPr bwMode="auto">
          <a:xfrm>
            <a:off x="17521238" y="65722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7" name="Oval 19"/>
          <p:cNvSpPr>
            <a:spLocks/>
          </p:cNvSpPr>
          <p:nvPr/>
        </p:nvSpPr>
        <p:spPr bwMode="auto">
          <a:xfrm>
            <a:off x="17181910" y="757237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8" name="Oval 20"/>
          <p:cNvSpPr>
            <a:spLocks/>
          </p:cNvSpPr>
          <p:nvPr/>
        </p:nvSpPr>
        <p:spPr bwMode="auto">
          <a:xfrm>
            <a:off x="17681972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9" name="Oval 21"/>
          <p:cNvSpPr>
            <a:spLocks/>
          </p:cNvSpPr>
          <p:nvPr/>
        </p:nvSpPr>
        <p:spPr bwMode="auto">
          <a:xfrm>
            <a:off x="17985581" y="737592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0" name="Oval 22"/>
          <p:cNvSpPr>
            <a:spLocks/>
          </p:cNvSpPr>
          <p:nvPr/>
        </p:nvSpPr>
        <p:spPr bwMode="auto">
          <a:xfrm>
            <a:off x="17967722" y="67508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1" name="Oval 23"/>
          <p:cNvSpPr>
            <a:spLocks/>
          </p:cNvSpPr>
          <p:nvPr/>
        </p:nvSpPr>
        <p:spPr bwMode="auto">
          <a:xfrm>
            <a:off x="16771144" y="785812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2" name="Oval 24"/>
          <p:cNvSpPr>
            <a:spLocks/>
          </p:cNvSpPr>
          <p:nvPr/>
        </p:nvSpPr>
        <p:spPr bwMode="auto">
          <a:xfrm>
            <a:off x="17262277" y="815292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3" name="Oval 25"/>
          <p:cNvSpPr>
            <a:spLocks/>
          </p:cNvSpPr>
          <p:nvPr/>
        </p:nvSpPr>
        <p:spPr bwMode="auto">
          <a:xfrm>
            <a:off x="18342769" y="73223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5" name="Oval 27"/>
          <p:cNvSpPr>
            <a:spLocks/>
          </p:cNvSpPr>
          <p:nvPr/>
        </p:nvSpPr>
        <p:spPr bwMode="auto">
          <a:xfrm>
            <a:off x="18628519" y="6893719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4" name="Oval 26"/>
          <p:cNvSpPr>
            <a:spLocks/>
          </p:cNvSpPr>
          <p:nvPr/>
        </p:nvSpPr>
        <p:spPr bwMode="auto">
          <a:xfrm>
            <a:off x="18039160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8" name="Oval 3"/>
          <p:cNvSpPr>
            <a:spLocks/>
          </p:cNvSpPr>
          <p:nvPr/>
        </p:nvSpPr>
        <p:spPr bwMode="auto">
          <a:xfrm>
            <a:off x="14336315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9" name="Oval 4"/>
          <p:cNvSpPr>
            <a:spLocks/>
          </p:cNvSpPr>
          <p:nvPr/>
        </p:nvSpPr>
        <p:spPr bwMode="auto">
          <a:xfrm>
            <a:off x="14675644" y="94374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0" name="Oval 5"/>
          <p:cNvSpPr>
            <a:spLocks/>
          </p:cNvSpPr>
          <p:nvPr/>
        </p:nvSpPr>
        <p:spPr bwMode="auto">
          <a:xfrm>
            <a:off x="14532769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1" name="Oval 6"/>
          <p:cNvSpPr>
            <a:spLocks/>
          </p:cNvSpPr>
          <p:nvPr/>
        </p:nvSpPr>
        <p:spPr bwMode="auto">
          <a:xfrm>
            <a:off x="15050690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2" name="Oval 7"/>
          <p:cNvSpPr>
            <a:spLocks/>
          </p:cNvSpPr>
          <p:nvPr/>
        </p:nvSpPr>
        <p:spPr bwMode="auto">
          <a:xfrm>
            <a:off x="15050690" y="100089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3" name="Oval 8"/>
          <p:cNvSpPr>
            <a:spLocks/>
          </p:cNvSpPr>
          <p:nvPr/>
        </p:nvSpPr>
        <p:spPr bwMode="auto">
          <a:xfrm>
            <a:off x="15586472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4" name="Oval 9"/>
          <p:cNvSpPr>
            <a:spLocks/>
          </p:cNvSpPr>
          <p:nvPr/>
        </p:nvSpPr>
        <p:spPr bwMode="auto">
          <a:xfrm>
            <a:off x="14675644" y="10544770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5" name="Oval 10"/>
          <p:cNvSpPr>
            <a:spLocks/>
          </p:cNvSpPr>
          <p:nvPr/>
        </p:nvSpPr>
        <p:spPr bwMode="auto">
          <a:xfrm>
            <a:off x="15586472" y="10384036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6" name="Oval 11"/>
          <p:cNvSpPr>
            <a:spLocks/>
          </p:cNvSpPr>
          <p:nvPr/>
        </p:nvSpPr>
        <p:spPr bwMode="auto">
          <a:xfrm>
            <a:off x="15193565" y="900886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7" name="Oval 12"/>
          <p:cNvSpPr>
            <a:spLocks/>
          </p:cNvSpPr>
          <p:nvPr/>
        </p:nvSpPr>
        <p:spPr bwMode="auto">
          <a:xfrm>
            <a:off x="15729347" y="920531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6" name="Oval 28"/>
          <p:cNvSpPr>
            <a:spLocks/>
          </p:cNvSpPr>
          <p:nvPr/>
        </p:nvSpPr>
        <p:spPr bwMode="auto">
          <a:xfrm>
            <a:off x="20640972" y="7625953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7" name="Oval 29"/>
          <p:cNvSpPr>
            <a:spLocks/>
          </p:cNvSpPr>
          <p:nvPr/>
        </p:nvSpPr>
        <p:spPr bwMode="auto">
          <a:xfrm>
            <a:off x="20623113" y="794742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8" name="Oval 30"/>
          <p:cNvSpPr>
            <a:spLocks/>
          </p:cNvSpPr>
          <p:nvPr/>
        </p:nvSpPr>
        <p:spPr bwMode="auto">
          <a:xfrm>
            <a:off x="20230207" y="8001000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9" name="Oval 31"/>
          <p:cNvSpPr>
            <a:spLocks/>
          </p:cNvSpPr>
          <p:nvPr/>
        </p:nvSpPr>
        <p:spPr bwMode="auto">
          <a:xfrm>
            <a:off x="21176754" y="792956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0" name="Oval 32"/>
          <p:cNvSpPr>
            <a:spLocks/>
          </p:cNvSpPr>
          <p:nvPr/>
        </p:nvSpPr>
        <p:spPr bwMode="auto">
          <a:xfrm>
            <a:off x="20873144" y="8286750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1" name="Oval 33"/>
          <p:cNvSpPr>
            <a:spLocks/>
          </p:cNvSpPr>
          <p:nvPr/>
        </p:nvSpPr>
        <p:spPr bwMode="auto">
          <a:xfrm>
            <a:off x="20355222" y="8393906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2" name="Oval 34"/>
          <p:cNvSpPr>
            <a:spLocks/>
          </p:cNvSpPr>
          <p:nvPr/>
        </p:nvSpPr>
        <p:spPr bwMode="auto">
          <a:xfrm>
            <a:off x="21230332" y="86082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3" name="Oval 35"/>
          <p:cNvSpPr>
            <a:spLocks/>
          </p:cNvSpPr>
          <p:nvPr/>
        </p:nvSpPr>
        <p:spPr bwMode="auto">
          <a:xfrm>
            <a:off x="20640972" y="878681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4" name="Oval 36"/>
          <p:cNvSpPr>
            <a:spLocks/>
          </p:cNvSpPr>
          <p:nvPr/>
        </p:nvSpPr>
        <p:spPr bwMode="auto">
          <a:xfrm>
            <a:off x="20265925" y="8840390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5" name="Oval 37"/>
          <p:cNvSpPr>
            <a:spLocks/>
          </p:cNvSpPr>
          <p:nvPr/>
        </p:nvSpPr>
        <p:spPr bwMode="auto">
          <a:xfrm>
            <a:off x="20444519" y="9233297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6" name="Oval 38"/>
          <p:cNvSpPr>
            <a:spLocks/>
          </p:cNvSpPr>
          <p:nvPr/>
        </p:nvSpPr>
        <p:spPr bwMode="auto">
          <a:xfrm>
            <a:off x="21051738" y="8965406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7" name="Oval 39"/>
          <p:cNvSpPr>
            <a:spLocks/>
          </p:cNvSpPr>
          <p:nvPr/>
        </p:nvSpPr>
        <p:spPr bwMode="auto">
          <a:xfrm>
            <a:off x="21623238" y="887610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8" name="Oval 40"/>
          <p:cNvSpPr>
            <a:spLocks/>
          </p:cNvSpPr>
          <p:nvPr/>
        </p:nvSpPr>
        <p:spPr bwMode="auto">
          <a:xfrm>
            <a:off x="20730269" y="9304734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9" name="Oval 41"/>
          <p:cNvSpPr>
            <a:spLocks/>
          </p:cNvSpPr>
          <p:nvPr/>
        </p:nvSpPr>
        <p:spPr bwMode="auto">
          <a:xfrm>
            <a:off x="21569660" y="9340453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0" name="Oval 42"/>
          <p:cNvSpPr>
            <a:spLocks/>
          </p:cNvSpPr>
          <p:nvPr/>
        </p:nvSpPr>
        <p:spPr bwMode="auto">
          <a:xfrm>
            <a:off x="21730394" y="80367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1" name="Oval 43"/>
          <p:cNvSpPr>
            <a:spLocks/>
          </p:cNvSpPr>
          <p:nvPr/>
        </p:nvSpPr>
        <p:spPr bwMode="auto">
          <a:xfrm>
            <a:off x="21087457" y="994767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91" name="Rectangle 45"/>
          <p:cNvSpPr>
            <a:spLocks/>
          </p:cNvSpPr>
          <p:nvPr/>
        </p:nvSpPr>
        <p:spPr bwMode="auto">
          <a:xfrm>
            <a:off x="1560909" y="3208054"/>
            <a:ext cx="8518922" cy="5525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pPr algn="l"/>
            <a:r>
              <a:rPr lang="en-US" sz="5063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• Initialize K cluster </a:t>
            </a:r>
            <a:r>
              <a:rPr lang="en-US" sz="5063" dirty="0" smtClean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Gill Sans" charset="0"/>
              </a:rPr>
              <a:t>centers</a:t>
            </a:r>
          </a:p>
          <a:p>
            <a:pPr algn="l"/>
            <a:endParaRPr lang="en-US" sz="5063" dirty="0" smtClean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algn="l"/>
            <a:r>
              <a:rPr lang="en-US" sz="5063" dirty="0">
                <a:solidFill>
                  <a:schemeClr val="tx1"/>
                </a:solidFill>
                <a:ea typeface="ＭＳ Ｐゴシック" charset="0"/>
                <a:cs typeface="Gill Sans" charset="0"/>
              </a:rPr>
              <a:t>• Repeat until convergence</a:t>
            </a:r>
            <a:r>
              <a:rPr lang="en-US" sz="5063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:</a:t>
            </a:r>
          </a:p>
          <a:p>
            <a:pPr algn="l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marL="964441" lvl="1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marL="964441" lvl="1"/>
            <a:endParaRPr lang="en-US" sz="5063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  <a:p>
            <a:pPr marL="964441" lvl="1"/>
            <a:endParaRPr lang="en-US" sz="5063" dirty="0">
              <a:solidFill>
                <a:srgbClr val="CDCDCD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932044" y="4121864"/>
            <a:ext cx="81260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centers = </a:t>
            </a:r>
            <a:r>
              <a:rPr lang="en-U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data</a:t>
            </a:r>
            <a:r>
              <a:rPr lang="en-US" sz="4000" b="1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.</a:t>
            </a:r>
            <a:r>
              <a:rPr lang="en-US" sz="4000" dirty="0" err="1">
                <a:solidFill>
                  <a:schemeClr val="bg1">
                    <a:lumMod val="75000"/>
                  </a:schemeClr>
                </a:solidFill>
                <a:latin typeface="Consolas"/>
              </a:rPr>
              <a:t>takeSample</a:t>
            </a:r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(</a:t>
            </a:r>
          </a:p>
          <a:p>
            <a:pPr algn="l"/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Consolas"/>
              </a:rPr>
              <a:t>    false, K, seed)</a:t>
            </a:r>
            <a:endParaRPr lang="en-US" sz="4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367473" y="7309869"/>
            <a:ext cx="9138727" cy="1910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938" dirty="0">
                <a:solidFill>
                  <a:schemeClr val="tx1"/>
                </a:solidFill>
                <a:latin typeface="Consolas"/>
              </a:rPr>
              <a:t>closest = </a:t>
            </a:r>
            <a:r>
              <a:rPr lang="en-US" sz="3938" dirty="0" err="1">
                <a:solidFill>
                  <a:schemeClr val="tx1"/>
                </a:solidFill>
                <a:latin typeface="Consolas"/>
              </a:rPr>
              <a:t>data.map</a:t>
            </a:r>
            <a:r>
              <a:rPr lang="en-US" sz="3938" dirty="0">
                <a:solidFill>
                  <a:schemeClr val="tx1"/>
                </a:solidFill>
                <a:latin typeface="Consolas"/>
              </a:rPr>
              <a:t>(p =&gt;</a:t>
            </a:r>
          </a:p>
          <a:p>
            <a:pPr algn="l"/>
            <a:r>
              <a:rPr lang="en-US" sz="3938" dirty="0">
                <a:solidFill>
                  <a:schemeClr val="tx1"/>
                </a:solidFill>
                <a:latin typeface="Consolas"/>
              </a:rPr>
              <a:t>    (</a:t>
            </a:r>
            <a:r>
              <a:rPr lang="en-US" sz="3938" dirty="0" err="1">
                <a:solidFill>
                  <a:schemeClr val="tx1"/>
                </a:solidFill>
                <a:latin typeface="Consolas"/>
              </a:rPr>
              <a:t>closestPoint</a:t>
            </a:r>
            <a:r>
              <a:rPr lang="en-US" sz="3938" dirty="0">
                <a:solidFill>
                  <a:schemeClr val="tx1"/>
                </a:solidFill>
                <a:latin typeface="Consolas"/>
              </a:rPr>
              <a:t>(</a:t>
            </a:r>
            <a:r>
              <a:rPr lang="en-US" sz="3938" dirty="0" err="1">
                <a:solidFill>
                  <a:schemeClr val="tx1"/>
                </a:solidFill>
                <a:latin typeface="Consolas"/>
              </a:rPr>
              <a:t>p,centers</a:t>
            </a:r>
            <a:r>
              <a:rPr lang="en-US" sz="3938" dirty="0" smtClean="0">
                <a:solidFill>
                  <a:schemeClr val="tx1"/>
                </a:solidFill>
                <a:latin typeface="Consolas"/>
              </a:rPr>
              <a:t>),p</a:t>
            </a:r>
            <a:r>
              <a:rPr lang="en-US" sz="3938" dirty="0">
                <a:solidFill>
                  <a:schemeClr val="tx1"/>
                </a:solidFill>
                <a:latin typeface="Consolas"/>
              </a:rPr>
              <a:t>))</a:t>
            </a:r>
          </a:p>
          <a:p>
            <a:pPr algn="l"/>
            <a:endParaRPr lang="en-US" sz="3938" dirty="0">
              <a:solidFill>
                <a:schemeClr val="tx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367472" y="8670727"/>
            <a:ext cx="87577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4000" dirty="0" err="1">
                <a:solidFill>
                  <a:schemeClr val="tx1"/>
                </a:solidFill>
                <a:latin typeface="Consolas"/>
              </a:rPr>
              <a:t>pointsGroup</a:t>
            </a:r>
            <a:r>
              <a:rPr lang="es-ES" sz="4000" dirty="0">
                <a:solidFill>
                  <a:schemeClr val="tx1"/>
                </a:solidFill>
                <a:latin typeface="Consolas"/>
              </a:rPr>
              <a:t> =  </a:t>
            </a:r>
          </a:p>
          <a:p>
            <a:pPr algn="l"/>
            <a:r>
              <a:rPr lang="es-ES" sz="4000" dirty="0">
                <a:solidFill>
                  <a:schemeClr val="tx1"/>
                </a:solidFill>
                <a:latin typeface="Consolas"/>
              </a:rPr>
              <a:t>    </a:t>
            </a:r>
            <a:r>
              <a:rPr lang="es-ES" sz="4000" dirty="0" err="1">
                <a:solidFill>
                  <a:schemeClr val="tx1"/>
                </a:solidFill>
                <a:latin typeface="Consolas"/>
              </a:rPr>
              <a:t>closest.groupByKey</a:t>
            </a:r>
            <a:r>
              <a:rPr lang="es-ES" sz="4000" dirty="0">
                <a:solidFill>
                  <a:schemeClr val="tx1"/>
                </a:solidFill>
                <a:latin typeface="Consolas"/>
              </a:rPr>
              <a:t>()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345487" y="10157137"/>
            <a:ext cx="10608513" cy="1304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3938" dirty="0" err="1">
                <a:solidFill>
                  <a:schemeClr val="tx1"/>
                </a:solidFill>
                <a:latin typeface="Consolas"/>
              </a:rPr>
              <a:t>newCenters</a:t>
            </a:r>
            <a:r>
              <a:rPr lang="es-ES" sz="3938" dirty="0">
                <a:solidFill>
                  <a:schemeClr val="tx1"/>
                </a:solidFill>
                <a:latin typeface="Consolas"/>
              </a:rPr>
              <a:t> </a:t>
            </a:r>
            <a:r>
              <a:rPr lang="es-ES" sz="3938" dirty="0" smtClean="0">
                <a:solidFill>
                  <a:schemeClr val="tx1"/>
                </a:solidFill>
                <a:latin typeface="Consolas"/>
              </a:rPr>
              <a:t>=</a:t>
            </a:r>
            <a:r>
              <a:rPr lang="es-ES" sz="3938" dirty="0" err="1" smtClean="0">
                <a:solidFill>
                  <a:schemeClr val="tx1"/>
                </a:solidFill>
                <a:latin typeface="Consolas"/>
              </a:rPr>
              <a:t>pointsGroup.mapValues</a:t>
            </a:r>
            <a:r>
              <a:rPr lang="es-ES" sz="3938" dirty="0" smtClean="0">
                <a:solidFill>
                  <a:schemeClr val="tx1"/>
                </a:solidFill>
                <a:latin typeface="Consolas"/>
              </a:rPr>
              <a:t>(</a:t>
            </a:r>
          </a:p>
          <a:p>
            <a:pPr algn="l"/>
            <a:r>
              <a:rPr lang="es-ES" sz="3938" dirty="0">
                <a:solidFill>
                  <a:schemeClr val="tx1"/>
                </a:solidFill>
                <a:latin typeface="Consolas"/>
              </a:rPr>
              <a:t> </a:t>
            </a:r>
            <a:r>
              <a:rPr lang="es-ES" sz="3938" dirty="0" smtClean="0">
                <a:solidFill>
                  <a:schemeClr val="tx1"/>
                </a:solidFill>
                <a:latin typeface="Consolas"/>
              </a:rPr>
              <a:t>   </a:t>
            </a:r>
            <a:r>
              <a:rPr lang="es-ES" sz="3938" dirty="0" err="1" smtClean="0">
                <a:solidFill>
                  <a:schemeClr val="tx1"/>
                </a:solidFill>
                <a:latin typeface="Consolas"/>
              </a:rPr>
              <a:t>ps</a:t>
            </a:r>
            <a:r>
              <a:rPr lang="es-ES" sz="3938" dirty="0" smtClean="0">
                <a:solidFill>
                  <a:schemeClr val="tx1"/>
                </a:solidFill>
                <a:latin typeface="Consolas"/>
              </a:rPr>
              <a:t> </a:t>
            </a:r>
            <a:r>
              <a:rPr lang="es-ES" sz="3938" dirty="0">
                <a:solidFill>
                  <a:schemeClr val="tx1"/>
                </a:solidFill>
                <a:latin typeface="Consolas"/>
              </a:rPr>
              <a:t>=&gt; </a:t>
            </a:r>
            <a:r>
              <a:rPr lang="es-ES" sz="3938" dirty="0" err="1" smtClean="0">
                <a:solidFill>
                  <a:schemeClr val="tx1"/>
                </a:solidFill>
                <a:latin typeface="Consolas"/>
              </a:rPr>
              <a:t>average</a:t>
            </a:r>
            <a:r>
              <a:rPr lang="es-ES" sz="3938" dirty="0" smtClean="0">
                <a:solidFill>
                  <a:schemeClr val="tx1"/>
                </a:solidFill>
                <a:latin typeface="Consolas"/>
              </a:rPr>
              <a:t>(</a:t>
            </a:r>
            <a:r>
              <a:rPr lang="es-ES" sz="3938" dirty="0" err="1" smtClean="0">
                <a:solidFill>
                  <a:schemeClr val="tx1"/>
                </a:solidFill>
                <a:latin typeface="Consolas"/>
              </a:rPr>
              <a:t>ps</a:t>
            </a:r>
            <a:r>
              <a:rPr lang="es-ES" sz="3938" dirty="0">
                <a:solidFill>
                  <a:schemeClr val="tx1"/>
                </a:solidFill>
                <a:latin typeface="Consolas"/>
              </a:rPr>
              <a:t>))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2060973" y="6477000"/>
            <a:ext cx="10512027" cy="698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938" dirty="0">
                <a:solidFill>
                  <a:schemeClr val="tx1"/>
                </a:solidFill>
                <a:latin typeface="Consolas"/>
              </a:rPr>
              <a:t>w</a:t>
            </a:r>
            <a:r>
              <a:rPr lang="en-US" sz="3938" dirty="0" smtClean="0">
                <a:solidFill>
                  <a:schemeClr val="tx1"/>
                </a:solidFill>
                <a:latin typeface="Consolas"/>
              </a:rPr>
              <a:t>hile (</a:t>
            </a:r>
            <a:r>
              <a:rPr lang="en-US" sz="3938" dirty="0" err="1" smtClean="0">
                <a:solidFill>
                  <a:schemeClr val="tx1"/>
                </a:solidFill>
                <a:latin typeface="Consolas"/>
              </a:rPr>
              <a:t>dist</a:t>
            </a:r>
            <a:r>
              <a:rPr lang="en-US" sz="3938" dirty="0" smtClean="0">
                <a:solidFill>
                  <a:schemeClr val="tx1"/>
                </a:solidFill>
                <a:latin typeface="Consolas"/>
              </a:rPr>
              <a:t>(centers</a:t>
            </a:r>
            <a:r>
              <a:rPr lang="en-US" sz="3938" dirty="0">
                <a:solidFill>
                  <a:schemeClr val="tx1"/>
                </a:solidFill>
                <a:latin typeface="Consolas"/>
              </a:rPr>
              <a:t>, </a:t>
            </a:r>
            <a:r>
              <a:rPr lang="en-US" sz="3938" dirty="0" err="1">
                <a:solidFill>
                  <a:schemeClr val="tx1"/>
                </a:solidFill>
                <a:latin typeface="Consolas"/>
              </a:rPr>
              <a:t>newCenters</a:t>
            </a:r>
            <a:r>
              <a:rPr lang="en-US" sz="3938" dirty="0" smtClean="0">
                <a:solidFill>
                  <a:schemeClr val="tx1"/>
                </a:solidFill>
                <a:latin typeface="Consolas"/>
              </a:rPr>
              <a:t>) &gt; </a:t>
            </a:r>
            <a:r>
              <a:rPr lang="en-US" sz="3938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ɛ)</a:t>
            </a:r>
            <a:endParaRPr lang="en-US" sz="3938" dirty="0">
              <a:solidFill>
                <a:schemeClr val="tx1"/>
              </a:solidFill>
            </a:endParaRPr>
          </a:p>
        </p:txBody>
      </p:sp>
      <p:sp>
        <p:nvSpPr>
          <p:cNvPr id="60" name="Rectangle 8"/>
          <p:cNvSpPr>
            <a:spLocks/>
          </p:cNvSpPr>
          <p:nvPr/>
        </p:nvSpPr>
        <p:spPr bwMode="auto">
          <a:xfrm>
            <a:off x="19225618" y="7562850"/>
            <a:ext cx="285750" cy="285750"/>
          </a:xfrm>
          <a:prstGeom prst="rect">
            <a:avLst/>
          </a:prstGeom>
          <a:solidFill>
            <a:srgbClr val="D90B00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6" name="Rectangle 7"/>
          <p:cNvSpPr>
            <a:spLocks/>
          </p:cNvSpPr>
          <p:nvPr/>
        </p:nvSpPr>
        <p:spPr bwMode="auto">
          <a:xfrm>
            <a:off x="14825068" y="8610600"/>
            <a:ext cx="285750" cy="285750"/>
          </a:xfrm>
          <a:prstGeom prst="rect">
            <a:avLst/>
          </a:prstGeom>
          <a:solidFill>
            <a:srgbClr val="558E28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7" name="Rectangle 9"/>
          <p:cNvSpPr>
            <a:spLocks/>
          </p:cNvSpPr>
          <p:nvPr/>
        </p:nvSpPr>
        <p:spPr bwMode="auto">
          <a:xfrm>
            <a:off x="20978218" y="8763000"/>
            <a:ext cx="285750" cy="285750"/>
          </a:xfrm>
          <a:prstGeom prst="rect">
            <a:avLst/>
          </a:prstGeom>
          <a:solidFill>
            <a:srgbClr val="0044FE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</p:spTree>
    <p:extLst>
      <p:ext uri="{BB962C8B-B14F-4D97-AF65-F5344CB8AC3E}">
        <p14:creationId xmlns:p14="http://schemas.microsoft.com/office/powerpoint/2010/main" val="126549817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9 -0.0007 L -0.07556 -0.0229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49" y="-111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7403E-6 -4.44444E-6 L 0.00488 0.0895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" y="447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54 4.44444E-6 L 9.40449E-7 -0.0270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" y="-13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76" grpId="0" animBg="1"/>
      <p:bldP spid="7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464629" y="5921329"/>
            <a:ext cx="13004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>
                <a:latin typeface="Gill Sans" charset="0"/>
                <a:sym typeface="Gill Sans" charset="0"/>
              </a:rPr>
              <a:t>Machine learning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66440" y="4200215"/>
            <a:ext cx="383951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dirty="0" smtClean="0">
                <a:latin typeface="Gill Sans" charset="0"/>
                <a:sym typeface="Gill Sans" charset="0"/>
              </a:rPr>
              <a:t>Spam ﬁlters</a:t>
            </a:r>
            <a:endParaRPr lang="en-US" sz="5400" dirty="0">
              <a:latin typeface="Gill Sans" charset="0"/>
              <a:sym typeface="Gill Sans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66804" y="7734776"/>
            <a:ext cx="595547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dirty="0" smtClean="0">
                <a:latin typeface="Gill Sans" charset="0"/>
                <a:sym typeface="Gill Sans" charset="0"/>
              </a:rPr>
              <a:t>Recommendations</a:t>
            </a:r>
            <a:endParaRPr lang="en-US" sz="5400" dirty="0">
              <a:latin typeface="Gill Sans" charset="0"/>
              <a:sym typeface="Gill Sans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967029" y="4938879"/>
            <a:ext cx="713805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 smtClean="0">
                <a:latin typeface="Gill Sans" charset="0"/>
                <a:sym typeface="Gill Sans" charset="0"/>
              </a:rPr>
              <a:t>Click prediction</a:t>
            </a:r>
            <a:endParaRPr lang="en-US" sz="5400" dirty="0">
              <a:latin typeface="Gill Sans" charset="0"/>
              <a:sym typeface="Gill Sans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1676635" y="8473440"/>
            <a:ext cx="483978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dirty="0" smtClean="0">
                <a:latin typeface="Gill Sans" charset="0"/>
                <a:sym typeface="Gill Sans" charset="0"/>
              </a:rPr>
              <a:t>Search ranking</a:t>
            </a:r>
            <a:endParaRPr lang="en-US" sz="5400" dirty="0">
              <a:latin typeface="Gill Sans" charset="0"/>
              <a:sym typeface="Gill Sans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8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K-Means Source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2" name="Line 1"/>
          <p:cNvSpPr>
            <a:spLocks noChangeShapeType="1"/>
          </p:cNvSpPr>
          <p:nvPr/>
        </p:nvSpPr>
        <p:spPr bwMode="auto">
          <a:xfrm flipH="1">
            <a:off x="13822264" y="4149776"/>
            <a:ext cx="0" cy="7025431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3" name="Line 2"/>
          <p:cNvSpPr>
            <a:spLocks noChangeShapeType="1"/>
          </p:cNvSpPr>
          <p:nvPr/>
        </p:nvSpPr>
        <p:spPr bwMode="auto">
          <a:xfrm flipH="1">
            <a:off x="13817799" y="11157348"/>
            <a:ext cx="9251156" cy="446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4" name="Rectangle 50"/>
          <p:cNvSpPr>
            <a:spLocks/>
          </p:cNvSpPr>
          <p:nvPr/>
        </p:nvSpPr>
        <p:spPr bwMode="auto">
          <a:xfrm>
            <a:off x="19149418" y="11157348"/>
            <a:ext cx="6477000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1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5" name="Rectangle 51"/>
          <p:cNvSpPr>
            <a:spLocks/>
          </p:cNvSpPr>
          <p:nvPr/>
        </p:nvSpPr>
        <p:spPr bwMode="auto">
          <a:xfrm rot="-5400000">
            <a:off x="11291260" y="5379807"/>
            <a:ext cx="4048189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Feature 2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61" name="Oval 13"/>
          <p:cNvSpPr>
            <a:spLocks/>
          </p:cNvSpPr>
          <p:nvPr/>
        </p:nvSpPr>
        <p:spPr bwMode="auto">
          <a:xfrm>
            <a:off x="17164050" y="65722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2" name="Oval 14"/>
          <p:cNvSpPr>
            <a:spLocks/>
          </p:cNvSpPr>
          <p:nvPr/>
        </p:nvSpPr>
        <p:spPr bwMode="auto">
          <a:xfrm>
            <a:off x="17717691" y="709017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3" name="Oval 15"/>
          <p:cNvSpPr>
            <a:spLocks/>
          </p:cNvSpPr>
          <p:nvPr/>
        </p:nvSpPr>
        <p:spPr bwMode="auto">
          <a:xfrm>
            <a:off x="16663988" y="698301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4" name="Oval 16"/>
          <p:cNvSpPr>
            <a:spLocks/>
          </p:cNvSpPr>
          <p:nvPr/>
        </p:nvSpPr>
        <p:spPr bwMode="auto">
          <a:xfrm>
            <a:off x="16806863" y="7215187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5" name="Oval 17"/>
          <p:cNvSpPr>
            <a:spLocks/>
          </p:cNvSpPr>
          <p:nvPr/>
        </p:nvSpPr>
        <p:spPr bwMode="auto">
          <a:xfrm rot="-225770">
            <a:off x="17324785" y="707231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6" name="Oval 18"/>
          <p:cNvSpPr>
            <a:spLocks/>
          </p:cNvSpPr>
          <p:nvPr/>
        </p:nvSpPr>
        <p:spPr bwMode="auto">
          <a:xfrm>
            <a:off x="17521238" y="6572250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7" name="Oval 19"/>
          <p:cNvSpPr>
            <a:spLocks/>
          </p:cNvSpPr>
          <p:nvPr/>
        </p:nvSpPr>
        <p:spPr bwMode="auto">
          <a:xfrm>
            <a:off x="17181910" y="757237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8" name="Oval 20"/>
          <p:cNvSpPr>
            <a:spLocks/>
          </p:cNvSpPr>
          <p:nvPr/>
        </p:nvSpPr>
        <p:spPr bwMode="auto">
          <a:xfrm>
            <a:off x="17681972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9" name="Oval 21"/>
          <p:cNvSpPr>
            <a:spLocks/>
          </p:cNvSpPr>
          <p:nvPr/>
        </p:nvSpPr>
        <p:spPr bwMode="auto">
          <a:xfrm>
            <a:off x="17985581" y="7375922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0" name="Oval 22"/>
          <p:cNvSpPr>
            <a:spLocks/>
          </p:cNvSpPr>
          <p:nvPr/>
        </p:nvSpPr>
        <p:spPr bwMode="auto">
          <a:xfrm>
            <a:off x="17967722" y="67508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1" name="Oval 23"/>
          <p:cNvSpPr>
            <a:spLocks/>
          </p:cNvSpPr>
          <p:nvPr/>
        </p:nvSpPr>
        <p:spPr bwMode="auto">
          <a:xfrm>
            <a:off x="16771144" y="785812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2" name="Oval 24"/>
          <p:cNvSpPr>
            <a:spLocks/>
          </p:cNvSpPr>
          <p:nvPr/>
        </p:nvSpPr>
        <p:spPr bwMode="auto">
          <a:xfrm>
            <a:off x="17262277" y="8152925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3" name="Oval 25"/>
          <p:cNvSpPr>
            <a:spLocks/>
          </p:cNvSpPr>
          <p:nvPr/>
        </p:nvSpPr>
        <p:spPr bwMode="auto">
          <a:xfrm>
            <a:off x="18342769" y="7322344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5" name="Oval 27"/>
          <p:cNvSpPr>
            <a:spLocks/>
          </p:cNvSpPr>
          <p:nvPr/>
        </p:nvSpPr>
        <p:spPr bwMode="auto">
          <a:xfrm>
            <a:off x="18628519" y="6893719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4" name="Oval 26"/>
          <p:cNvSpPr>
            <a:spLocks/>
          </p:cNvSpPr>
          <p:nvPr/>
        </p:nvSpPr>
        <p:spPr bwMode="auto">
          <a:xfrm>
            <a:off x="18039160" y="7822406"/>
            <a:ext cx="125016" cy="125016"/>
          </a:xfrm>
          <a:prstGeom prst="ellipse">
            <a:avLst/>
          </a:prstGeom>
          <a:solidFill>
            <a:srgbClr val="D90B00"/>
          </a:solidFill>
          <a:ln w="25400" cap="flat">
            <a:solidFill>
              <a:srgbClr val="D90B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8" name="Oval 3"/>
          <p:cNvSpPr>
            <a:spLocks/>
          </p:cNvSpPr>
          <p:nvPr/>
        </p:nvSpPr>
        <p:spPr bwMode="auto">
          <a:xfrm>
            <a:off x="14336315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9" name="Oval 4"/>
          <p:cNvSpPr>
            <a:spLocks/>
          </p:cNvSpPr>
          <p:nvPr/>
        </p:nvSpPr>
        <p:spPr bwMode="auto">
          <a:xfrm>
            <a:off x="14675644" y="94374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0" name="Oval 5"/>
          <p:cNvSpPr>
            <a:spLocks/>
          </p:cNvSpPr>
          <p:nvPr/>
        </p:nvSpPr>
        <p:spPr bwMode="auto">
          <a:xfrm>
            <a:off x="14532769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1" name="Oval 6"/>
          <p:cNvSpPr>
            <a:spLocks/>
          </p:cNvSpPr>
          <p:nvPr/>
        </p:nvSpPr>
        <p:spPr bwMode="auto">
          <a:xfrm>
            <a:off x="15050690" y="9651801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2" name="Oval 7"/>
          <p:cNvSpPr>
            <a:spLocks/>
          </p:cNvSpPr>
          <p:nvPr/>
        </p:nvSpPr>
        <p:spPr bwMode="auto">
          <a:xfrm>
            <a:off x="15050690" y="10008989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3" name="Oval 8"/>
          <p:cNvSpPr>
            <a:spLocks/>
          </p:cNvSpPr>
          <p:nvPr/>
        </p:nvSpPr>
        <p:spPr bwMode="auto">
          <a:xfrm>
            <a:off x="15586472" y="986611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4" name="Oval 9"/>
          <p:cNvSpPr>
            <a:spLocks/>
          </p:cNvSpPr>
          <p:nvPr/>
        </p:nvSpPr>
        <p:spPr bwMode="auto">
          <a:xfrm>
            <a:off x="14675644" y="10544770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5" name="Oval 10"/>
          <p:cNvSpPr>
            <a:spLocks/>
          </p:cNvSpPr>
          <p:nvPr/>
        </p:nvSpPr>
        <p:spPr bwMode="auto">
          <a:xfrm>
            <a:off x="15586472" y="10384036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6" name="Oval 11"/>
          <p:cNvSpPr>
            <a:spLocks/>
          </p:cNvSpPr>
          <p:nvPr/>
        </p:nvSpPr>
        <p:spPr bwMode="auto">
          <a:xfrm>
            <a:off x="15193565" y="9008864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7" name="Oval 12"/>
          <p:cNvSpPr>
            <a:spLocks/>
          </p:cNvSpPr>
          <p:nvPr/>
        </p:nvSpPr>
        <p:spPr bwMode="auto">
          <a:xfrm>
            <a:off x="15729347" y="9205317"/>
            <a:ext cx="125016" cy="125016"/>
          </a:xfrm>
          <a:prstGeom prst="ellipse">
            <a:avLst/>
          </a:prstGeom>
          <a:solidFill>
            <a:srgbClr val="558E28"/>
          </a:solidFill>
          <a:ln w="25400" cap="flat">
            <a:solidFill>
              <a:srgbClr val="558E28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6" name="Oval 28"/>
          <p:cNvSpPr>
            <a:spLocks/>
          </p:cNvSpPr>
          <p:nvPr/>
        </p:nvSpPr>
        <p:spPr bwMode="auto">
          <a:xfrm>
            <a:off x="20640972" y="7625953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7" name="Oval 29"/>
          <p:cNvSpPr>
            <a:spLocks/>
          </p:cNvSpPr>
          <p:nvPr/>
        </p:nvSpPr>
        <p:spPr bwMode="auto">
          <a:xfrm>
            <a:off x="20623113" y="794742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8" name="Oval 30"/>
          <p:cNvSpPr>
            <a:spLocks/>
          </p:cNvSpPr>
          <p:nvPr/>
        </p:nvSpPr>
        <p:spPr bwMode="auto">
          <a:xfrm>
            <a:off x="20230207" y="8001000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9" name="Oval 31"/>
          <p:cNvSpPr>
            <a:spLocks/>
          </p:cNvSpPr>
          <p:nvPr/>
        </p:nvSpPr>
        <p:spPr bwMode="auto">
          <a:xfrm>
            <a:off x="21176754" y="792956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0" name="Oval 32"/>
          <p:cNvSpPr>
            <a:spLocks/>
          </p:cNvSpPr>
          <p:nvPr/>
        </p:nvSpPr>
        <p:spPr bwMode="auto">
          <a:xfrm>
            <a:off x="20873144" y="8286750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1" name="Oval 33"/>
          <p:cNvSpPr>
            <a:spLocks/>
          </p:cNvSpPr>
          <p:nvPr/>
        </p:nvSpPr>
        <p:spPr bwMode="auto">
          <a:xfrm>
            <a:off x="20355222" y="8393906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2" name="Oval 34"/>
          <p:cNvSpPr>
            <a:spLocks/>
          </p:cNvSpPr>
          <p:nvPr/>
        </p:nvSpPr>
        <p:spPr bwMode="auto">
          <a:xfrm>
            <a:off x="21230332" y="86082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3" name="Oval 35"/>
          <p:cNvSpPr>
            <a:spLocks/>
          </p:cNvSpPr>
          <p:nvPr/>
        </p:nvSpPr>
        <p:spPr bwMode="auto">
          <a:xfrm>
            <a:off x="20640972" y="878681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4" name="Oval 36"/>
          <p:cNvSpPr>
            <a:spLocks/>
          </p:cNvSpPr>
          <p:nvPr/>
        </p:nvSpPr>
        <p:spPr bwMode="auto">
          <a:xfrm>
            <a:off x="20265925" y="8840390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5" name="Oval 37"/>
          <p:cNvSpPr>
            <a:spLocks/>
          </p:cNvSpPr>
          <p:nvPr/>
        </p:nvSpPr>
        <p:spPr bwMode="auto">
          <a:xfrm>
            <a:off x="20444519" y="9233297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6" name="Oval 38"/>
          <p:cNvSpPr>
            <a:spLocks/>
          </p:cNvSpPr>
          <p:nvPr/>
        </p:nvSpPr>
        <p:spPr bwMode="auto">
          <a:xfrm>
            <a:off x="21051738" y="8965406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7" name="Oval 39"/>
          <p:cNvSpPr>
            <a:spLocks/>
          </p:cNvSpPr>
          <p:nvPr/>
        </p:nvSpPr>
        <p:spPr bwMode="auto">
          <a:xfrm>
            <a:off x="21623238" y="887610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8" name="Oval 40"/>
          <p:cNvSpPr>
            <a:spLocks/>
          </p:cNvSpPr>
          <p:nvPr/>
        </p:nvSpPr>
        <p:spPr bwMode="auto">
          <a:xfrm>
            <a:off x="20730269" y="9304734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9" name="Oval 41"/>
          <p:cNvSpPr>
            <a:spLocks/>
          </p:cNvSpPr>
          <p:nvPr/>
        </p:nvSpPr>
        <p:spPr bwMode="auto">
          <a:xfrm>
            <a:off x="21569660" y="9340453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0" name="Oval 42"/>
          <p:cNvSpPr>
            <a:spLocks/>
          </p:cNvSpPr>
          <p:nvPr/>
        </p:nvSpPr>
        <p:spPr bwMode="auto">
          <a:xfrm>
            <a:off x="21730394" y="8036719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1" name="Oval 43"/>
          <p:cNvSpPr>
            <a:spLocks/>
          </p:cNvSpPr>
          <p:nvPr/>
        </p:nvSpPr>
        <p:spPr bwMode="auto">
          <a:xfrm>
            <a:off x="21087457" y="9947672"/>
            <a:ext cx="125016" cy="125016"/>
          </a:xfrm>
          <a:prstGeom prst="ellipse">
            <a:avLst/>
          </a:prstGeom>
          <a:solidFill>
            <a:srgbClr val="0044FE"/>
          </a:solidFill>
          <a:ln w="25400" cap="flat">
            <a:solidFill>
              <a:srgbClr val="0044FE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0" name="Rectangle 8"/>
          <p:cNvSpPr>
            <a:spLocks/>
          </p:cNvSpPr>
          <p:nvPr/>
        </p:nvSpPr>
        <p:spPr bwMode="auto">
          <a:xfrm>
            <a:off x="17396222" y="7275347"/>
            <a:ext cx="285750" cy="285750"/>
          </a:xfrm>
          <a:prstGeom prst="rect">
            <a:avLst/>
          </a:prstGeom>
          <a:solidFill>
            <a:srgbClr val="D90B00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6" name="Rectangle 7"/>
          <p:cNvSpPr>
            <a:spLocks/>
          </p:cNvSpPr>
          <p:nvPr/>
        </p:nvSpPr>
        <p:spPr bwMode="auto">
          <a:xfrm>
            <a:off x="14907815" y="9842333"/>
            <a:ext cx="285750" cy="285750"/>
          </a:xfrm>
          <a:prstGeom prst="rect">
            <a:avLst/>
          </a:prstGeom>
          <a:solidFill>
            <a:srgbClr val="558E28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7" name="Rectangle 9"/>
          <p:cNvSpPr>
            <a:spLocks/>
          </p:cNvSpPr>
          <p:nvPr/>
        </p:nvSpPr>
        <p:spPr bwMode="auto">
          <a:xfrm>
            <a:off x="20978218" y="8763000"/>
            <a:ext cx="285750" cy="285750"/>
          </a:xfrm>
          <a:prstGeom prst="rect">
            <a:avLst/>
          </a:prstGeom>
          <a:solidFill>
            <a:srgbClr val="0044FE"/>
          </a:solidFill>
          <a:ln w="25400" cap="flat">
            <a:solidFill>
              <a:schemeClr val="tx1"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8" name="TextBox 87"/>
          <p:cNvSpPr txBox="1"/>
          <p:nvPr/>
        </p:nvSpPr>
        <p:spPr>
          <a:xfrm>
            <a:off x="1932044" y="2421256"/>
            <a:ext cx="81260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dirty="0">
                <a:solidFill>
                  <a:schemeClr val="tx1"/>
                </a:solidFill>
                <a:latin typeface="Consolas"/>
              </a:rPr>
              <a:t>centers = </a:t>
            </a:r>
            <a:r>
              <a:rPr lang="en-US" sz="4000" dirty="0" err="1">
                <a:solidFill>
                  <a:schemeClr val="tx1"/>
                </a:solidFill>
                <a:latin typeface="Consolas"/>
              </a:rPr>
              <a:t>data</a:t>
            </a:r>
            <a:r>
              <a:rPr lang="en-US" sz="4000" b="1" dirty="0" err="1">
                <a:solidFill>
                  <a:schemeClr val="tx1"/>
                </a:solidFill>
                <a:latin typeface="Consolas"/>
              </a:rPr>
              <a:t>.</a:t>
            </a:r>
            <a:r>
              <a:rPr lang="en-US" sz="4000" dirty="0" err="1">
                <a:solidFill>
                  <a:schemeClr val="tx1"/>
                </a:solidFill>
                <a:latin typeface="Consolas"/>
              </a:rPr>
              <a:t>takeSample</a:t>
            </a:r>
            <a:r>
              <a:rPr lang="en-US" sz="4000" dirty="0">
                <a:solidFill>
                  <a:schemeClr val="tx1"/>
                </a:solidFill>
                <a:latin typeface="Consolas"/>
              </a:rPr>
              <a:t>(</a:t>
            </a:r>
          </a:p>
          <a:p>
            <a:pPr algn="l"/>
            <a:r>
              <a:rPr lang="en-US" sz="4000" dirty="0">
                <a:solidFill>
                  <a:schemeClr val="tx1"/>
                </a:solidFill>
                <a:latin typeface="Consolas"/>
              </a:rPr>
              <a:t>    false, K, seed)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2367473" y="4876800"/>
            <a:ext cx="9138727" cy="1910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938" dirty="0">
                <a:solidFill>
                  <a:schemeClr val="tx1"/>
                </a:solidFill>
                <a:latin typeface="Consolas"/>
              </a:rPr>
              <a:t>closest = </a:t>
            </a:r>
            <a:r>
              <a:rPr lang="en-US" sz="3938" dirty="0" err="1">
                <a:solidFill>
                  <a:schemeClr val="tx1"/>
                </a:solidFill>
                <a:latin typeface="Consolas"/>
              </a:rPr>
              <a:t>data.map</a:t>
            </a:r>
            <a:r>
              <a:rPr lang="en-US" sz="3938" dirty="0">
                <a:solidFill>
                  <a:schemeClr val="tx1"/>
                </a:solidFill>
                <a:latin typeface="Consolas"/>
              </a:rPr>
              <a:t>(p =&gt;</a:t>
            </a:r>
          </a:p>
          <a:p>
            <a:pPr algn="l"/>
            <a:r>
              <a:rPr lang="en-US" sz="3938" dirty="0">
                <a:solidFill>
                  <a:schemeClr val="tx1"/>
                </a:solidFill>
                <a:latin typeface="Consolas"/>
              </a:rPr>
              <a:t>    (</a:t>
            </a:r>
            <a:r>
              <a:rPr lang="en-US" sz="3938" dirty="0" err="1">
                <a:solidFill>
                  <a:schemeClr val="tx1"/>
                </a:solidFill>
                <a:latin typeface="Consolas"/>
              </a:rPr>
              <a:t>closestPoint</a:t>
            </a:r>
            <a:r>
              <a:rPr lang="en-US" sz="3938" dirty="0">
                <a:solidFill>
                  <a:schemeClr val="tx1"/>
                </a:solidFill>
                <a:latin typeface="Consolas"/>
              </a:rPr>
              <a:t>(</a:t>
            </a:r>
            <a:r>
              <a:rPr lang="en-US" sz="3938" dirty="0" err="1">
                <a:solidFill>
                  <a:schemeClr val="tx1"/>
                </a:solidFill>
                <a:latin typeface="Consolas"/>
              </a:rPr>
              <a:t>p,centers</a:t>
            </a:r>
            <a:r>
              <a:rPr lang="en-US" sz="3938" dirty="0" smtClean="0">
                <a:solidFill>
                  <a:schemeClr val="tx1"/>
                </a:solidFill>
                <a:latin typeface="Consolas"/>
              </a:rPr>
              <a:t>),p</a:t>
            </a:r>
            <a:r>
              <a:rPr lang="en-US" sz="3938" dirty="0">
                <a:solidFill>
                  <a:schemeClr val="tx1"/>
                </a:solidFill>
                <a:latin typeface="Consolas"/>
              </a:rPr>
              <a:t>))</a:t>
            </a:r>
          </a:p>
          <a:p>
            <a:pPr algn="l"/>
            <a:endParaRPr lang="en-US" sz="3938" dirty="0">
              <a:solidFill>
                <a:schemeClr val="tx1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367472" y="6237658"/>
            <a:ext cx="87577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4000" dirty="0" err="1">
                <a:solidFill>
                  <a:schemeClr val="tx1"/>
                </a:solidFill>
                <a:latin typeface="Consolas"/>
              </a:rPr>
              <a:t>pointsGroup</a:t>
            </a:r>
            <a:r>
              <a:rPr lang="es-ES" sz="4000" dirty="0">
                <a:solidFill>
                  <a:schemeClr val="tx1"/>
                </a:solidFill>
                <a:latin typeface="Consolas"/>
              </a:rPr>
              <a:t> =  </a:t>
            </a:r>
          </a:p>
          <a:p>
            <a:pPr algn="l"/>
            <a:r>
              <a:rPr lang="es-ES" sz="4000" dirty="0">
                <a:solidFill>
                  <a:schemeClr val="tx1"/>
                </a:solidFill>
                <a:latin typeface="Consolas"/>
              </a:rPr>
              <a:t>    </a:t>
            </a:r>
            <a:r>
              <a:rPr lang="es-ES" sz="4000" dirty="0" err="1">
                <a:solidFill>
                  <a:schemeClr val="tx1"/>
                </a:solidFill>
                <a:latin typeface="Consolas"/>
              </a:rPr>
              <a:t>closest.groupByKey</a:t>
            </a:r>
            <a:r>
              <a:rPr lang="es-ES" sz="4000" dirty="0">
                <a:solidFill>
                  <a:schemeClr val="tx1"/>
                </a:solidFill>
                <a:latin typeface="Consolas"/>
              </a:rPr>
              <a:t>()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2345487" y="7724068"/>
            <a:ext cx="10608513" cy="1304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3938" dirty="0" err="1">
                <a:solidFill>
                  <a:schemeClr val="tx1"/>
                </a:solidFill>
                <a:latin typeface="Consolas"/>
              </a:rPr>
              <a:t>newCenters</a:t>
            </a:r>
            <a:r>
              <a:rPr lang="es-ES" sz="3938" dirty="0">
                <a:solidFill>
                  <a:schemeClr val="tx1"/>
                </a:solidFill>
                <a:latin typeface="Consolas"/>
              </a:rPr>
              <a:t> </a:t>
            </a:r>
            <a:r>
              <a:rPr lang="es-ES" sz="3938" dirty="0" smtClean="0">
                <a:solidFill>
                  <a:schemeClr val="tx1"/>
                </a:solidFill>
                <a:latin typeface="Consolas"/>
              </a:rPr>
              <a:t>=</a:t>
            </a:r>
            <a:r>
              <a:rPr lang="es-ES" sz="3938" dirty="0" err="1" smtClean="0">
                <a:solidFill>
                  <a:schemeClr val="tx1"/>
                </a:solidFill>
                <a:latin typeface="Consolas"/>
              </a:rPr>
              <a:t>pointsGroup.mapValues</a:t>
            </a:r>
            <a:r>
              <a:rPr lang="es-ES" sz="3938" dirty="0" smtClean="0">
                <a:solidFill>
                  <a:schemeClr val="tx1"/>
                </a:solidFill>
                <a:latin typeface="Consolas"/>
              </a:rPr>
              <a:t>(</a:t>
            </a:r>
          </a:p>
          <a:p>
            <a:pPr algn="l"/>
            <a:r>
              <a:rPr lang="es-ES" sz="3938" dirty="0">
                <a:solidFill>
                  <a:schemeClr val="tx1"/>
                </a:solidFill>
                <a:latin typeface="Consolas"/>
              </a:rPr>
              <a:t> </a:t>
            </a:r>
            <a:r>
              <a:rPr lang="es-ES" sz="3938" dirty="0" smtClean="0">
                <a:solidFill>
                  <a:schemeClr val="tx1"/>
                </a:solidFill>
                <a:latin typeface="Consolas"/>
              </a:rPr>
              <a:t>   </a:t>
            </a:r>
            <a:r>
              <a:rPr lang="es-ES" sz="3938" dirty="0" err="1" smtClean="0">
                <a:solidFill>
                  <a:schemeClr val="tx1"/>
                </a:solidFill>
                <a:latin typeface="Consolas"/>
              </a:rPr>
              <a:t>ps</a:t>
            </a:r>
            <a:r>
              <a:rPr lang="es-ES" sz="3938" dirty="0" smtClean="0">
                <a:solidFill>
                  <a:schemeClr val="tx1"/>
                </a:solidFill>
                <a:latin typeface="Consolas"/>
              </a:rPr>
              <a:t> </a:t>
            </a:r>
            <a:r>
              <a:rPr lang="es-ES" sz="3938" dirty="0">
                <a:solidFill>
                  <a:schemeClr val="tx1"/>
                </a:solidFill>
                <a:latin typeface="Consolas"/>
              </a:rPr>
              <a:t>=&gt; </a:t>
            </a:r>
            <a:r>
              <a:rPr lang="es-ES" sz="3938" dirty="0" err="1" smtClean="0">
                <a:solidFill>
                  <a:schemeClr val="tx1"/>
                </a:solidFill>
                <a:latin typeface="Consolas"/>
              </a:rPr>
              <a:t>average</a:t>
            </a:r>
            <a:r>
              <a:rPr lang="es-ES" sz="3938" dirty="0" smtClean="0">
                <a:solidFill>
                  <a:schemeClr val="tx1"/>
                </a:solidFill>
                <a:latin typeface="Consolas"/>
              </a:rPr>
              <a:t>(</a:t>
            </a:r>
            <a:r>
              <a:rPr lang="es-ES" sz="3938" dirty="0" err="1" smtClean="0">
                <a:solidFill>
                  <a:schemeClr val="tx1"/>
                </a:solidFill>
                <a:latin typeface="Consolas"/>
              </a:rPr>
              <a:t>ps</a:t>
            </a:r>
            <a:r>
              <a:rPr lang="es-ES" sz="3938" dirty="0" smtClean="0">
                <a:solidFill>
                  <a:schemeClr val="tx1"/>
                </a:solidFill>
                <a:latin typeface="Consolas"/>
              </a:rPr>
              <a:t>))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2012729" y="3777352"/>
            <a:ext cx="10512027" cy="1304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938" dirty="0">
                <a:solidFill>
                  <a:schemeClr val="tx1"/>
                </a:solidFill>
                <a:latin typeface="Consolas"/>
              </a:rPr>
              <a:t>w</a:t>
            </a:r>
            <a:r>
              <a:rPr lang="en-US" sz="3938" dirty="0" smtClean="0">
                <a:solidFill>
                  <a:schemeClr val="tx1"/>
                </a:solidFill>
                <a:latin typeface="Consolas"/>
              </a:rPr>
              <a:t>hile (d &gt; </a:t>
            </a:r>
            <a:r>
              <a:rPr lang="en-US" sz="3938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ɛ)</a:t>
            </a:r>
          </a:p>
          <a:p>
            <a:pPr algn="l"/>
            <a:r>
              <a:rPr lang="en-US" sz="3938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endParaRPr lang="en-US" sz="3938" dirty="0">
              <a:solidFill>
                <a:schemeClr val="tx1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2115973" y="10884067"/>
            <a:ext cx="10512027" cy="698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938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3938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2367472" y="9144000"/>
            <a:ext cx="9336210" cy="6983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938" dirty="0" smtClean="0">
                <a:latin typeface="Consolas"/>
              </a:rPr>
              <a:t>d = distance(centers</a:t>
            </a:r>
            <a:r>
              <a:rPr lang="en-US" sz="3938" dirty="0">
                <a:latin typeface="Consolas"/>
              </a:rPr>
              <a:t>, </a:t>
            </a:r>
            <a:r>
              <a:rPr lang="en-US" sz="3938" dirty="0" err="1">
                <a:latin typeface="Consolas"/>
              </a:rPr>
              <a:t>newCenters</a:t>
            </a:r>
            <a:r>
              <a:rPr lang="en-US" sz="3938" dirty="0">
                <a:latin typeface="Consolas"/>
              </a:rPr>
              <a:t>)</a:t>
            </a:r>
            <a:endParaRPr lang="en-US" dirty="0"/>
          </a:p>
        </p:txBody>
      </p:sp>
      <p:sp>
        <p:nvSpPr>
          <p:cNvPr id="97" name="Rectangle 96"/>
          <p:cNvSpPr/>
          <p:nvPr/>
        </p:nvSpPr>
        <p:spPr>
          <a:xfrm>
            <a:off x="2367473" y="10135652"/>
            <a:ext cx="7672293" cy="6983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938" dirty="0" smtClean="0">
                <a:latin typeface="Consolas"/>
              </a:rPr>
              <a:t>centers = </a:t>
            </a:r>
            <a:r>
              <a:rPr lang="en-US" sz="3938" dirty="0" err="1" smtClean="0">
                <a:latin typeface="Consolas"/>
              </a:rPr>
              <a:t>newCenters.map</a:t>
            </a:r>
            <a:r>
              <a:rPr lang="en-US" sz="3938" dirty="0" smtClean="0">
                <a:latin typeface="Consolas"/>
              </a:rPr>
              <a:t>(_)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11207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Ease of use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6" name="Content Placeholder 11"/>
          <p:cNvSpPr txBox="1">
            <a:spLocks/>
          </p:cNvSpPr>
          <p:nvPr/>
        </p:nvSpPr>
        <p:spPr bwMode="auto">
          <a:xfrm>
            <a:off x="1066800" y="2514600"/>
            <a:ext cx="18745200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774700" indent="-457200" algn="l" rtl="0" eaLnBrk="0" fontAlgn="base" hangingPunct="0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Wingdings" panose="05000000000000000000" pitchFamily="2" charset="2"/>
              <a:buChar char="§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panose="020B0604020202020204" pitchFamily="34" charset="0"/>
              </a:defRPr>
            </a:lvl1pPr>
            <a:lvl2pPr marL="1219200" indent="-457200" algn="l" rtl="0" eaLnBrk="0" fontAlgn="base" hangingPunct="0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panose="020B0604020202020204" pitchFamily="34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panose="020B0604020202020204" pitchFamily="34" charset="0"/>
              </a:defRPr>
            </a:lvl2pPr>
            <a:lvl3pPr marL="1663700" indent="-457200" algn="l" rtl="0" eaLnBrk="0" fontAlgn="base" hangingPunct="0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panose="020B0604020202020204" pitchFamily="34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panose="020B0604020202020204" pitchFamily="34" charset="0"/>
              </a:defRPr>
            </a:lvl3pPr>
            <a:lvl4pPr marL="2108200" indent="-457200" algn="l" rtl="0" eaLnBrk="0" fontAlgn="base" hangingPunct="0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panose="020B0604020202020204" pitchFamily="34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panose="020B0604020202020204" pitchFamily="34" charset="0"/>
              </a:defRPr>
            </a:lvl4pPr>
            <a:lvl5pPr marL="2552700" indent="-457200" algn="l" rtl="0" eaLnBrk="0" fontAlgn="base" hangingPunct="0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panose="020B0604020202020204" pitchFamily="34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panose="020B0604020202020204" pitchFamily="34" charset="0"/>
              </a:defRPr>
            </a:lvl5pPr>
            <a:lvl6pPr marL="3009900" indent="-457200" algn="l" rtl="0" fontAlgn="base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charset="0"/>
              </a:defRPr>
            </a:lvl6pPr>
            <a:lvl7pPr marL="3467100" indent="-457200" algn="l" rtl="0" fontAlgn="base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charset="0"/>
              </a:defRPr>
            </a:lvl7pPr>
            <a:lvl8pPr marL="3924300" indent="-457200" algn="l" rtl="0" fontAlgn="base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charset="0"/>
              </a:defRPr>
            </a:lvl8pPr>
            <a:lvl9pPr marL="4381500" indent="-457200" algn="l" rtl="0" fontAlgn="base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charset="0"/>
              </a:defRPr>
            </a:lvl9pPr>
          </a:lstStyle>
          <a:p>
            <a:r>
              <a:rPr lang="en-US" sz="4800" kern="0" dirty="0" smtClean="0">
                <a:latin typeface="Gill Sans"/>
              </a:rPr>
              <a:t>Interactive shell:</a:t>
            </a:r>
          </a:p>
          <a:p>
            <a:pPr marL="317500" indent="0">
              <a:buNone/>
            </a:pPr>
            <a:r>
              <a:rPr lang="en-US" sz="4800" kern="0" dirty="0" smtClean="0">
                <a:latin typeface="Gill Sans"/>
              </a:rPr>
              <a:t>  Useful for </a:t>
            </a:r>
            <a:r>
              <a:rPr lang="en-US" sz="4800" kern="0" dirty="0" err="1" smtClean="0">
                <a:latin typeface="Gill Sans"/>
              </a:rPr>
              <a:t>featurization</a:t>
            </a:r>
            <a:r>
              <a:rPr lang="en-US" sz="4800" kern="0" dirty="0" smtClean="0">
                <a:latin typeface="Gill Sans"/>
              </a:rPr>
              <a:t>, pre-processing data</a:t>
            </a:r>
          </a:p>
          <a:p>
            <a:pPr marL="317500" indent="0">
              <a:buNone/>
            </a:pPr>
            <a:endParaRPr lang="en-US" sz="4800" kern="0" dirty="0" smtClean="0">
              <a:latin typeface="Gill Sans"/>
            </a:endParaRPr>
          </a:p>
          <a:p>
            <a:r>
              <a:rPr lang="en-US" sz="4800" kern="0" dirty="0" smtClean="0">
                <a:latin typeface="Gill Sans"/>
              </a:rPr>
              <a:t>Lines of code for K-Means</a:t>
            </a:r>
          </a:p>
          <a:p>
            <a:pPr lvl="1"/>
            <a:r>
              <a:rPr lang="en-US" sz="4800" kern="0" dirty="0" smtClean="0">
                <a:latin typeface="Gill Sans"/>
              </a:rPr>
              <a:t>Spark  ~ </a:t>
            </a:r>
            <a:r>
              <a:rPr lang="en-US" sz="4800" kern="0" dirty="0" smtClean="0">
                <a:solidFill>
                  <a:srgbClr val="FF0000"/>
                </a:solidFill>
                <a:latin typeface="Gill Sans"/>
              </a:rPr>
              <a:t>90</a:t>
            </a:r>
            <a:r>
              <a:rPr lang="en-US" sz="4800" kern="0" dirty="0" smtClean="0">
                <a:latin typeface="Gill Sans"/>
              </a:rPr>
              <a:t> lines – (Part of hands-on </a:t>
            </a:r>
            <a:r>
              <a:rPr lang="en-US" sz="4800" kern="0" dirty="0">
                <a:latin typeface="Gill Sans"/>
              </a:rPr>
              <a:t>t</a:t>
            </a:r>
            <a:r>
              <a:rPr lang="en-US" sz="4800" kern="0" dirty="0" smtClean="0">
                <a:latin typeface="Gill Sans"/>
              </a:rPr>
              <a:t>utorial !)</a:t>
            </a:r>
          </a:p>
          <a:p>
            <a:pPr lvl="1"/>
            <a:r>
              <a:rPr lang="en-US" sz="4800" kern="0" dirty="0" err="1" smtClean="0">
                <a:latin typeface="Gill Sans"/>
              </a:rPr>
              <a:t>Hadoop</a:t>
            </a:r>
            <a:r>
              <a:rPr lang="en-US" sz="4800" kern="0" dirty="0" smtClean="0">
                <a:latin typeface="Gill Sans"/>
              </a:rPr>
              <a:t>/Mahout  ~  4 files,  &gt; 300 lines </a:t>
            </a:r>
            <a:endParaRPr lang="en-US" sz="4800" kern="0" dirty="0">
              <a:latin typeface="Gill Sans"/>
            </a:endParaRPr>
          </a:p>
          <a:p>
            <a:pPr marL="762000" lvl="1" indent="0">
              <a:buNone/>
            </a:pPr>
            <a:endParaRPr lang="en-US" sz="4800" kern="0" dirty="0" smtClean="0">
              <a:latin typeface="Gill Sans"/>
            </a:endParaRPr>
          </a:p>
          <a:p>
            <a:endParaRPr lang="en-US" sz="4800" kern="0" dirty="0"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72199935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4148348"/>
              </p:ext>
            </p:extLst>
          </p:nvPr>
        </p:nvGraphicFramePr>
        <p:xfrm>
          <a:off x="1371960" y="3874014"/>
          <a:ext cx="10290277" cy="77083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66040" y="2645882"/>
            <a:ext cx="10002160" cy="835383"/>
          </a:xfrm>
          <a:prstGeom prst="rect">
            <a:avLst/>
          </a:prstGeom>
          <a:noFill/>
        </p:spPr>
        <p:txBody>
          <a:bodyPr wrap="square" lIns="217705" tIns="108852" rIns="217705" bIns="108852" rtlCol="0">
            <a:spAutoFit/>
          </a:bodyPr>
          <a:lstStyle/>
          <a:p>
            <a:pPr algn="ctr"/>
            <a:r>
              <a:rPr lang="en-US" sz="4000" dirty="0" smtClean="0">
                <a:latin typeface="Gill Sans"/>
                <a:cs typeface="Corbel"/>
              </a:rPr>
              <a:t>K-Means</a:t>
            </a:r>
            <a:endParaRPr lang="en-US" sz="4000" dirty="0">
              <a:latin typeface="Gill Sans"/>
              <a:cs typeface="Corbel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1354635"/>
              </p:ext>
            </p:extLst>
          </p:nvPr>
        </p:nvGraphicFramePr>
        <p:xfrm>
          <a:off x="12722120" y="3807524"/>
          <a:ext cx="10290277" cy="7851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2722123" y="2579395"/>
            <a:ext cx="10290277" cy="835383"/>
          </a:xfrm>
          <a:prstGeom prst="rect">
            <a:avLst/>
          </a:prstGeom>
          <a:noFill/>
        </p:spPr>
        <p:txBody>
          <a:bodyPr wrap="square" lIns="217705" tIns="108852" rIns="217705" bIns="108852" rtlCol="0">
            <a:spAutoFit/>
          </a:bodyPr>
          <a:lstStyle/>
          <a:p>
            <a:pPr algn="ctr"/>
            <a:r>
              <a:rPr lang="en-US" sz="4000" dirty="0" smtClean="0">
                <a:latin typeface="Gill Sans"/>
                <a:cs typeface="Corbel"/>
              </a:rPr>
              <a:t>Logistic Regression</a:t>
            </a:r>
            <a:endParaRPr lang="en-US" sz="4000" dirty="0">
              <a:latin typeface="Gill Sans"/>
              <a:cs typeface="Corbel"/>
            </a:endParaRPr>
          </a:p>
        </p:txBody>
      </p:sp>
      <p:sp>
        <p:nvSpPr>
          <p:cNvPr id="11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Performance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2667000" y="11277600"/>
            <a:ext cx="196215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774700" indent="-457200" algn="l" rtl="0" eaLnBrk="0" fontAlgn="base" hangingPunct="0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Wingdings" panose="05000000000000000000" pitchFamily="2" charset="2"/>
              <a:buChar char="§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panose="020B0604020202020204" pitchFamily="34" charset="0"/>
              </a:defRPr>
            </a:lvl1pPr>
            <a:lvl2pPr marL="1219200" indent="-457200" algn="l" rtl="0" eaLnBrk="0" fontAlgn="base" hangingPunct="0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panose="020B0604020202020204" pitchFamily="34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panose="020B0604020202020204" pitchFamily="34" charset="0"/>
              </a:defRPr>
            </a:lvl2pPr>
            <a:lvl3pPr marL="1663700" indent="-457200" algn="l" rtl="0" eaLnBrk="0" fontAlgn="base" hangingPunct="0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panose="020B0604020202020204" pitchFamily="34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panose="020B0604020202020204" pitchFamily="34" charset="0"/>
              </a:defRPr>
            </a:lvl3pPr>
            <a:lvl4pPr marL="2108200" indent="-457200" algn="l" rtl="0" eaLnBrk="0" fontAlgn="base" hangingPunct="0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panose="020B0604020202020204" pitchFamily="34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panose="020B0604020202020204" pitchFamily="34" charset="0"/>
              </a:defRPr>
            </a:lvl4pPr>
            <a:lvl5pPr marL="2552700" indent="-457200" algn="l" rtl="0" eaLnBrk="0" fontAlgn="base" hangingPunct="0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panose="020B0604020202020204" pitchFamily="34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panose="020B0604020202020204" pitchFamily="34" charset="0"/>
              </a:defRPr>
            </a:lvl5pPr>
            <a:lvl6pPr marL="3009900" indent="-457200" algn="l" rtl="0" fontAlgn="base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charset="0"/>
              </a:defRPr>
            </a:lvl6pPr>
            <a:lvl7pPr marL="3467100" indent="-457200" algn="l" rtl="0" fontAlgn="base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charset="0"/>
              </a:defRPr>
            </a:lvl7pPr>
            <a:lvl8pPr marL="3924300" indent="-457200" algn="l" rtl="0" fontAlgn="base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charset="0"/>
              </a:defRPr>
            </a:lvl8pPr>
            <a:lvl9pPr marL="4381500" indent="-457200" algn="l" rtl="0" fontAlgn="base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charset="0"/>
              </a:defRPr>
            </a:lvl9pPr>
          </a:lstStyle>
          <a:p>
            <a:pPr marL="446482" indent="0" algn="ctr">
              <a:buNone/>
            </a:pPr>
            <a:r>
              <a:rPr lang="en-US" sz="3600" kern="0" dirty="0" smtClean="0">
                <a:latin typeface="Gill Sans"/>
              </a:rPr>
              <a:t>[</a:t>
            </a:r>
            <a:r>
              <a:rPr lang="en-US" sz="3600" kern="0" dirty="0" err="1" smtClean="0">
                <a:latin typeface="Gill Sans"/>
              </a:rPr>
              <a:t>Zaharia</a:t>
            </a:r>
            <a:r>
              <a:rPr lang="en-US" sz="3600" kern="0" dirty="0" smtClean="0">
                <a:latin typeface="Gill Sans"/>
              </a:rPr>
              <a:t> et. al, NSDI’12]</a:t>
            </a:r>
          </a:p>
        </p:txBody>
      </p:sp>
    </p:spTree>
    <p:extLst>
      <p:ext uri="{BB962C8B-B14F-4D97-AF65-F5344CB8AC3E}">
        <p14:creationId xmlns:p14="http://schemas.microsoft.com/office/powerpoint/2010/main" val="3145798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1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6477000"/>
            <a:ext cx="19621500" cy="4717256"/>
          </a:xfrm>
        </p:spPr>
        <p:txBody>
          <a:bodyPr/>
          <a:lstStyle/>
          <a:p>
            <a:pPr marL="1132282" indent="-685800"/>
            <a:r>
              <a:rPr lang="en-US" sz="5400" dirty="0">
                <a:latin typeface="Gill Sans"/>
              </a:rPr>
              <a:t>K means clustering using </a:t>
            </a:r>
            <a:r>
              <a:rPr lang="en-US" sz="5400" dirty="0" smtClean="0">
                <a:latin typeface="Gill Sans"/>
              </a:rPr>
              <a:t>Spark</a:t>
            </a:r>
          </a:p>
          <a:p>
            <a:pPr marL="1132282" indent="-685800"/>
            <a:r>
              <a:rPr lang="en-US" sz="5400" dirty="0">
                <a:latin typeface="Gill Sans"/>
              </a:rPr>
              <a:t>Hands-on exercise this afternoon </a:t>
            </a:r>
            <a:r>
              <a:rPr lang="en-US" sz="5400" dirty="0" smtClean="0">
                <a:latin typeface="Gill Sans"/>
              </a:rPr>
              <a:t>!</a:t>
            </a:r>
          </a:p>
          <a:p>
            <a:pPr marL="446482" indent="0">
              <a:buNone/>
            </a:pPr>
            <a:endParaRPr lang="en-US" sz="7200" dirty="0"/>
          </a:p>
          <a:p>
            <a:pPr marL="446482" lvl="0" indent="0">
              <a:buNone/>
            </a:pPr>
            <a:r>
              <a:rPr lang="en-US" sz="5400" dirty="0" smtClean="0">
                <a:latin typeface="Gill Sans"/>
              </a:rPr>
              <a:t>Examples and more: </a:t>
            </a:r>
            <a:r>
              <a:rPr lang="en-US" sz="5400" u="sng" dirty="0" smtClean="0">
                <a:latin typeface="Gill Sans"/>
                <a:hlinkClick r:id="rId2"/>
              </a:rPr>
              <a:t>www.spark-project.org</a:t>
            </a:r>
            <a:endParaRPr lang="en-US" sz="5400" u="sng" dirty="0">
              <a:latin typeface="Gill Sans"/>
            </a:endParaRPr>
          </a:p>
          <a:p>
            <a:pPr marL="446482" indent="0">
              <a:buNone/>
            </a:pPr>
            <a:endParaRPr lang="en-US" sz="7200" dirty="0"/>
          </a:p>
          <a:p>
            <a:pPr marL="446482" indent="0">
              <a:buNone/>
            </a:pPr>
            <a:endParaRPr lang="en-US" sz="72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1066800" y="2971800"/>
            <a:ext cx="196215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774700" indent="-457200" algn="l" rtl="0" eaLnBrk="0" fontAlgn="base" hangingPunct="0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Wingdings" panose="05000000000000000000" pitchFamily="2" charset="2"/>
              <a:buChar char="§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panose="020B0604020202020204" pitchFamily="34" charset="0"/>
              </a:defRPr>
            </a:lvl1pPr>
            <a:lvl2pPr marL="1219200" indent="-457200" algn="l" rtl="0" eaLnBrk="0" fontAlgn="base" hangingPunct="0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panose="020B0604020202020204" pitchFamily="34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panose="020B0604020202020204" pitchFamily="34" charset="0"/>
              </a:defRPr>
            </a:lvl2pPr>
            <a:lvl3pPr marL="1663700" indent="-457200" algn="l" rtl="0" eaLnBrk="0" fontAlgn="base" hangingPunct="0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panose="020B0604020202020204" pitchFamily="34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panose="020B0604020202020204" pitchFamily="34" charset="0"/>
              </a:defRPr>
            </a:lvl3pPr>
            <a:lvl4pPr marL="2108200" indent="-457200" algn="l" rtl="0" eaLnBrk="0" fontAlgn="base" hangingPunct="0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panose="020B0604020202020204" pitchFamily="34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panose="020B0604020202020204" pitchFamily="34" charset="0"/>
              </a:defRPr>
            </a:lvl4pPr>
            <a:lvl5pPr marL="2552700" indent="-457200" algn="l" rtl="0" eaLnBrk="0" fontAlgn="base" hangingPunct="0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panose="020B0604020202020204" pitchFamily="34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panose="020B0604020202020204" pitchFamily="34" charset="0"/>
              </a:defRPr>
            </a:lvl5pPr>
            <a:lvl6pPr marL="3009900" indent="-457200" algn="l" rtl="0" fontAlgn="base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charset="0"/>
              </a:defRPr>
            </a:lvl6pPr>
            <a:lvl7pPr marL="3467100" indent="-457200" algn="l" rtl="0" fontAlgn="base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charset="0"/>
              </a:defRPr>
            </a:lvl7pPr>
            <a:lvl8pPr marL="3924300" indent="-457200" algn="l" rtl="0" fontAlgn="base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charset="0"/>
              </a:defRPr>
            </a:lvl8pPr>
            <a:lvl9pPr marL="4381500" indent="-457200" algn="l" rtl="0" fontAlgn="base">
              <a:spcBef>
                <a:spcPts val="1800"/>
              </a:spcBef>
              <a:spcAft>
                <a:spcPct val="0"/>
              </a:spcAft>
              <a:buClr>
                <a:srgbClr val="D11349"/>
              </a:buClr>
              <a:buSzPct val="100000"/>
              <a:buFont typeface="Arial" charset="0"/>
              <a:buChar char="-"/>
              <a:defRPr sz="4300">
                <a:solidFill>
                  <a:srgbClr val="0C0F20"/>
                </a:solidFill>
                <a:latin typeface="+mn-lt"/>
                <a:ea typeface="+mn-ea"/>
                <a:cs typeface="+mn-cs"/>
                <a:sym typeface="Arial" charset="0"/>
              </a:defRPr>
            </a:lvl9pPr>
          </a:lstStyle>
          <a:p>
            <a:pPr marL="1132282" indent="-685800"/>
            <a:r>
              <a:rPr lang="en-US" sz="5400" kern="0" dirty="0" smtClean="0">
                <a:latin typeface="Gill Sans"/>
              </a:rPr>
              <a:t>Spark: Framework for cluster computing</a:t>
            </a:r>
          </a:p>
          <a:p>
            <a:pPr marL="1132282" indent="-685800"/>
            <a:r>
              <a:rPr lang="en-US" sz="5400" kern="0" dirty="0" smtClean="0">
                <a:solidFill>
                  <a:srgbClr val="FF0000"/>
                </a:solidFill>
                <a:latin typeface="Gill Sans"/>
              </a:rPr>
              <a:t>Fast </a:t>
            </a:r>
            <a:r>
              <a:rPr lang="en-US" sz="5400" kern="0" dirty="0" smtClean="0">
                <a:latin typeface="Gill Sans"/>
              </a:rPr>
              <a:t>and </a:t>
            </a:r>
            <a:r>
              <a:rPr lang="en-US" sz="5400" kern="0" dirty="0" smtClean="0">
                <a:solidFill>
                  <a:srgbClr val="FF0000"/>
                </a:solidFill>
                <a:latin typeface="Gill Sans"/>
              </a:rPr>
              <a:t>easy</a:t>
            </a:r>
            <a:r>
              <a:rPr lang="en-US" sz="5400" kern="0" dirty="0" smtClean="0">
                <a:latin typeface="Gill Sans"/>
              </a:rPr>
              <a:t> machine learning programs</a:t>
            </a:r>
          </a:p>
        </p:txBody>
      </p:sp>
      <p:sp>
        <p:nvSpPr>
          <p:cNvPr id="11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Conclusion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57416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822012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53104" y="5829460"/>
            <a:ext cx="9138897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750" b="1" dirty="0"/>
              <a:t>Machine learning</a:t>
            </a:r>
          </a:p>
          <a:p>
            <a:r>
              <a:rPr lang="en-US" sz="6750" b="1" dirty="0"/>
              <a:t>techniques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92001" y="1821656"/>
            <a:ext cx="91439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/>
              <a:t>Classification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12192002" y="5390629"/>
            <a:ext cx="91439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/>
              <a:t>Regression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12192001" y="3568973"/>
            <a:ext cx="91439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/>
              <a:t>Clustering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12192003" y="7319441"/>
            <a:ext cx="914399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/>
              <a:t>Active learning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12192000" y="9215438"/>
            <a:ext cx="914399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/>
              <a:t>Collaborative filtering</a:t>
            </a:r>
          </a:p>
        </p:txBody>
      </p:sp>
    </p:spTree>
    <p:extLst>
      <p:ext uri="{BB962C8B-B14F-4D97-AF65-F5344CB8AC3E}">
        <p14:creationId xmlns:p14="http://schemas.microsoft.com/office/powerpoint/2010/main" val="2950579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Implementing Machine Learning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" name="Rectangle 45"/>
          <p:cNvSpPr>
            <a:spLocks noGrp="1"/>
          </p:cNvSpPr>
          <p:nvPr>
            <p:ph idx="1"/>
          </p:nvPr>
        </p:nvSpPr>
        <p:spPr bwMode="auto">
          <a:xfrm>
            <a:off x="1560513" y="2552700"/>
            <a:ext cx="14441487" cy="659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t"/>
          <a:lstStyle/>
          <a:p>
            <a:r>
              <a:rPr lang="en-US" sz="5400" dirty="0" smtClean="0">
                <a:latin typeface="Gill Sans"/>
              </a:rPr>
              <a:t>Machine learning algorithms are</a:t>
            </a:r>
          </a:p>
          <a:p>
            <a:pPr lvl="1"/>
            <a:r>
              <a:rPr lang="en-US" sz="5400" dirty="0" smtClean="0">
                <a:latin typeface="Gill Sans"/>
              </a:rPr>
              <a:t>Complex</a:t>
            </a:r>
            <a:r>
              <a:rPr lang="en-US" sz="5400" dirty="0">
                <a:latin typeface="Gill Sans"/>
              </a:rPr>
              <a:t>, </a:t>
            </a:r>
            <a:r>
              <a:rPr lang="en-US" sz="5400" dirty="0" smtClean="0">
                <a:latin typeface="Gill Sans"/>
              </a:rPr>
              <a:t>multi-stage</a:t>
            </a:r>
          </a:p>
          <a:p>
            <a:pPr lvl="1"/>
            <a:r>
              <a:rPr lang="en-US" sz="5400" dirty="0" smtClean="0">
                <a:latin typeface="Gill Sans"/>
              </a:rPr>
              <a:t>Iterative</a:t>
            </a:r>
            <a:endParaRPr lang="en-US" sz="5400" dirty="0">
              <a:latin typeface="Gill Sans"/>
            </a:endParaRPr>
          </a:p>
          <a:p>
            <a:pPr marL="762000" lvl="1" indent="0">
              <a:buNone/>
            </a:pPr>
            <a:endParaRPr lang="en-US" sz="5400" dirty="0" smtClean="0">
              <a:solidFill>
                <a:schemeClr val="tx1"/>
              </a:solidFill>
              <a:latin typeface="Gill Sans"/>
              <a:ea typeface="ＭＳ Ｐゴシック" charset="0"/>
              <a:cs typeface="Gill Sans" charset="0"/>
            </a:endParaRPr>
          </a:p>
          <a:p>
            <a:r>
              <a:rPr lang="en-US" sz="5400" dirty="0" err="1" smtClean="0">
                <a:latin typeface="Gill Sans"/>
              </a:rPr>
              <a:t>MapReduce</a:t>
            </a:r>
            <a:r>
              <a:rPr lang="en-US" sz="5400" dirty="0" smtClean="0">
                <a:latin typeface="Gill Sans"/>
              </a:rPr>
              <a:t>/</a:t>
            </a:r>
            <a:r>
              <a:rPr lang="en-US" sz="5400" dirty="0" err="1" smtClean="0">
                <a:latin typeface="Gill Sans"/>
              </a:rPr>
              <a:t>Hadoop</a:t>
            </a:r>
            <a:r>
              <a:rPr lang="en-US" sz="5400" dirty="0" smtClean="0">
                <a:latin typeface="Gill Sans"/>
              </a:rPr>
              <a:t> unsuitable</a:t>
            </a:r>
          </a:p>
          <a:p>
            <a:r>
              <a:rPr lang="en-US" sz="5400" dirty="0" smtClean="0">
                <a:latin typeface="Gill Sans"/>
              </a:rPr>
              <a:t>Need efficient </a:t>
            </a:r>
            <a:r>
              <a:rPr lang="en-US" sz="5400" dirty="0">
                <a:latin typeface="Gill Sans"/>
              </a:rPr>
              <a:t>primitives for </a:t>
            </a:r>
            <a:r>
              <a:rPr lang="en-US" sz="5400" b="1" dirty="0">
                <a:latin typeface="Gill Sans"/>
              </a:rPr>
              <a:t>data sharing</a:t>
            </a:r>
            <a:endParaRPr lang="en-US" sz="5400" dirty="0">
              <a:latin typeface="Gill Sans"/>
            </a:endParaRPr>
          </a:p>
          <a:p>
            <a:pPr algn="l"/>
            <a:endParaRPr lang="en-US" sz="5400" dirty="0">
              <a:solidFill>
                <a:schemeClr val="tx1"/>
              </a:solidFill>
              <a:latin typeface="Gill Sans"/>
              <a:ea typeface="ＭＳ Ｐゴシック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25811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60908" y="3124200"/>
            <a:ext cx="13831491" cy="8699500"/>
          </a:xfrm>
        </p:spPr>
        <p:txBody>
          <a:bodyPr/>
          <a:lstStyle/>
          <a:p>
            <a:r>
              <a:rPr lang="en-US" sz="4800" dirty="0" smtClean="0">
                <a:latin typeface="Gill Sans"/>
              </a:rPr>
              <a:t>Spark RDDs </a:t>
            </a:r>
            <a:r>
              <a:rPr lang="en-US" sz="4800" dirty="0" smtClean="0">
                <a:latin typeface="Gill Sans"/>
                <a:sym typeface="Wingdings" pitchFamily="2" charset="2"/>
              </a:rPr>
              <a:t></a:t>
            </a:r>
            <a:r>
              <a:rPr lang="en-US" sz="4800" dirty="0" smtClean="0">
                <a:latin typeface="Gill Sans"/>
              </a:rPr>
              <a:t> efficient data sharing</a:t>
            </a:r>
          </a:p>
          <a:p>
            <a:endParaRPr lang="en-US" sz="4800" dirty="0">
              <a:latin typeface="Gill Sans"/>
            </a:endParaRPr>
          </a:p>
          <a:p>
            <a:r>
              <a:rPr lang="en-US" sz="4800" dirty="0" smtClean="0">
                <a:latin typeface="Gill Sans"/>
              </a:rPr>
              <a:t>In-memory caching accelerates performance</a:t>
            </a:r>
          </a:p>
          <a:p>
            <a:pPr lvl="1"/>
            <a:r>
              <a:rPr lang="en-US" sz="4800" dirty="0" smtClean="0">
                <a:latin typeface="Gill Sans"/>
              </a:rPr>
              <a:t>Up to 20x faster than </a:t>
            </a:r>
            <a:r>
              <a:rPr lang="en-US" sz="4800" dirty="0" err="1" smtClean="0">
                <a:latin typeface="Gill Sans"/>
              </a:rPr>
              <a:t>Hadoop</a:t>
            </a:r>
            <a:endParaRPr lang="en-US" sz="4800" dirty="0" smtClean="0">
              <a:latin typeface="Gill Sans"/>
            </a:endParaRPr>
          </a:p>
          <a:p>
            <a:pPr lvl="1"/>
            <a:endParaRPr lang="en-US" sz="4800" dirty="0" smtClean="0">
              <a:latin typeface="Gill Sans"/>
            </a:endParaRPr>
          </a:p>
          <a:p>
            <a:r>
              <a:rPr lang="en-US" sz="4800" dirty="0" smtClean="0">
                <a:latin typeface="Gill Sans"/>
              </a:rPr>
              <a:t>Easy to use high-level programming interface</a:t>
            </a:r>
          </a:p>
          <a:p>
            <a:pPr lvl="1"/>
            <a:r>
              <a:rPr lang="en-US" sz="4800" dirty="0" smtClean="0">
                <a:latin typeface="Gill Sans"/>
              </a:rPr>
              <a:t>Express complex algorithms ~100 lines.</a:t>
            </a:r>
          </a:p>
          <a:p>
            <a:endParaRPr lang="en-US" sz="4800" dirty="0">
              <a:latin typeface="Gill Sans"/>
            </a:endParaRPr>
          </a:p>
        </p:txBody>
      </p:sp>
      <p:sp>
        <p:nvSpPr>
          <p:cNvPr id="4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Machine Learning using Spark</a:t>
            </a:r>
            <a:endParaRPr lang="en-US" sz="6000" b="1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960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53104" y="5829460"/>
            <a:ext cx="9138897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750" b="1" dirty="0"/>
              <a:t>Machine learning</a:t>
            </a:r>
          </a:p>
          <a:p>
            <a:r>
              <a:rPr lang="en-US" sz="6750" b="1" dirty="0"/>
              <a:t>techniques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92001" y="1821656"/>
            <a:ext cx="91439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/>
              <a:t>Classification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12192002" y="5390629"/>
            <a:ext cx="91439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/>
              <a:t>Regression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12192001" y="3568973"/>
            <a:ext cx="91439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Clustering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12192003" y="7319441"/>
            <a:ext cx="914399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/>
              <a:t>Active learning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12192000" y="9215438"/>
            <a:ext cx="914399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/>
              <a:t>Collaborative filtering</a:t>
            </a:r>
          </a:p>
        </p:txBody>
      </p:sp>
    </p:spTree>
    <p:extLst>
      <p:ext uri="{BB962C8B-B14F-4D97-AF65-F5344CB8AC3E}">
        <p14:creationId xmlns:p14="http://schemas.microsoft.com/office/powerpoint/2010/main" val="316402200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017385" y="5056603"/>
            <a:ext cx="18288000" cy="1131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750" dirty="0">
                <a:solidFill>
                  <a:srgbClr val="FF0000"/>
                </a:solidFill>
              </a:rPr>
              <a:t>K-Means Clustering </a:t>
            </a:r>
            <a:r>
              <a:rPr lang="en-US" sz="6750" dirty="0">
                <a:solidFill>
                  <a:schemeClr val="tx1"/>
                </a:solidFill>
              </a:rPr>
              <a:t>using Spark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0" y="7296755"/>
            <a:ext cx="18288000" cy="1131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750" dirty="0">
                <a:solidFill>
                  <a:schemeClr val="tx1"/>
                </a:solidFill>
              </a:rPr>
              <a:t>Focus: </a:t>
            </a:r>
            <a:r>
              <a:rPr lang="en-US" sz="6750" dirty="0" smtClean="0">
                <a:solidFill>
                  <a:schemeClr val="tx1"/>
                </a:solidFill>
              </a:rPr>
              <a:t>Implementation and Performance</a:t>
            </a:r>
            <a:endParaRPr lang="en-US" sz="67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2470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8" name="Rectangle 44"/>
          <p:cNvSpPr>
            <a:spLocks/>
          </p:cNvSpPr>
          <p:nvPr/>
        </p:nvSpPr>
        <p:spPr bwMode="auto">
          <a:xfrm>
            <a:off x="1560909" y="1017984"/>
            <a:ext cx="17412891" cy="101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6000" b="1" dirty="0">
                <a:solidFill>
                  <a:schemeClr val="tx1"/>
                </a:solidFill>
                <a:ea typeface="ＭＳ Ｐゴシック" charset="0"/>
                <a:cs typeface="Gill Sans" charset="0"/>
              </a:rPr>
              <a:t>Clustering</a:t>
            </a:r>
          </a:p>
        </p:txBody>
      </p:sp>
      <p:sp>
        <p:nvSpPr>
          <p:cNvPr id="26670" name="Rectangle 46"/>
          <p:cNvSpPr>
            <a:spLocks/>
          </p:cNvSpPr>
          <p:nvPr/>
        </p:nvSpPr>
        <p:spPr bwMode="auto">
          <a:xfrm>
            <a:off x="1437108" y="5871281"/>
            <a:ext cx="8808475" cy="1720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  <a:ea typeface="ＭＳ Ｐゴシック" charset="0"/>
                <a:cs typeface="Gill Sans" charset="0"/>
              </a:rPr>
              <a:t>Grouping </a:t>
            </a:r>
            <a:r>
              <a:rPr lang="en-US" sz="4800" dirty="0">
                <a:solidFill>
                  <a:srgbClr val="FF0000"/>
                </a:solidFill>
                <a:ea typeface="ＭＳ Ｐゴシック" charset="0"/>
                <a:cs typeface="Gill Sans" charset="0"/>
              </a:rPr>
              <a:t>data </a:t>
            </a:r>
            <a:r>
              <a:rPr lang="en-US" sz="4800" dirty="0">
                <a:solidFill>
                  <a:schemeClr val="tx1"/>
                </a:solidFill>
                <a:ea typeface="ＭＳ Ｐゴシック" charset="0"/>
                <a:cs typeface="Gill Sans" charset="0"/>
              </a:rPr>
              <a:t>according to </a:t>
            </a:r>
            <a:r>
              <a:rPr lang="en-US" sz="48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similarity</a:t>
            </a:r>
            <a:endParaRPr lang="en-US" sz="48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52" name="Line 1"/>
          <p:cNvSpPr>
            <a:spLocks noChangeShapeType="1"/>
          </p:cNvSpPr>
          <p:nvPr/>
        </p:nvSpPr>
        <p:spPr bwMode="auto">
          <a:xfrm flipH="1">
            <a:off x="12579846" y="4149776"/>
            <a:ext cx="0" cy="7025431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3" name="Line 2"/>
          <p:cNvSpPr>
            <a:spLocks noChangeShapeType="1"/>
          </p:cNvSpPr>
          <p:nvPr/>
        </p:nvSpPr>
        <p:spPr bwMode="auto">
          <a:xfrm flipH="1">
            <a:off x="12575381" y="11157348"/>
            <a:ext cx="9251156" cy="446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54" name="Rectangle 50"/>
          <p:cNvSpPr>
            <a:spLocks/>
          </p:cNvSpPr>
          <p:nvPr/>
        </p:nvSpPr>
        <p:spPr bwMode="auto">
          <a:xfrm>
            <a:off x="17907000" y="11157348"/>
            <a:ext cx="8170790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5063" dirty="0">
                <a:solidFill>
                  <a:srgbClr val="0044FE"/>
                </a:solidFill>
                <a:ea typeface="ＭＳ Ｐゴシック" charset="0"/>
                <a:cs typeface="Gill Sans" charset="0"/>
              </a:rPr>
              <a:t>Distance East</a:t>
            </a:r>
          </a:p>
        </p:txBody>
      </p:sp>
      <p:sp>
        <p:nvSpPr>
          <p:cNvPr id="55" name="Rectangle 51"/>
          <p:cNvSpPr>
            <a:spLocks/>
          </p:cNvSpPr>
          <p:nvPr/>
        </p:nvSpPr>
        <p:spPr bwMode="auto">
          <a:xfrm rot="-5400000">
            <a:off x="9623225" y="4954192"/>
            <a:ext cx="4899423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5063" dirty="0">
                <a:solidFill>
                  <a:srgbClr val="0044FE"/>
                </a:solidFill>
                <a:ea typeface="ＭＳ Ｐゴシック" charset="0"/>
                <a:cs typeface="Gill Sans" charset="0"/>
              </a:rPr>
              <a:t>Distance North</a:t>
            </a:r>
          </a:p>
        </p:txBody>
      </p:sp>
      <p:sp>
        <p:nvSpPr>
          <p:cNvPr id="56" name="Rectangle 52"/>
          <p:cNvSpPr>
            <a:spLocks/>
          </p:cNvSpPr>
          <p:nvPr/>
        </p:nvSpPr>
        <p:spPr bwMode="auto">
          <a:xfrm>
            <a:off x="13646944" y="2942035"/>
            <a:ext cx="12108656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5063" dirty="0">
                <a:solidFill>
                  <a:srgbClr val="0044FE"/>
                </a:solidFill>
                <a:ea typeface="ＭＳ Ｐゴシック" charset="0"/>
                <a:cs typeface="Gill Sans" charset="0"/>
              </a:rPr>
              <a:t>E.g. archaeological dig</a:t>
            </a:r>
          </a:p>
        </p:txBody>
      </p:sp>
      <p:sp>
        <p:nvSpPr>
          <p:cNvPr id="61" name="Oval 13"/>
          <p:cNvSpPr>
            <a:spLocks/>
          </p:cNvSpPr>
          <p:nvPr/>
        </p:nvSpPr>
        <p:spPr bwMode="auto">
          <a:xfrm>
            <a:off x="15921632" y="65722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2" name="Oval 14"/>
          <p:cNvSpPr>
            <a:spLocks/>
          </p:cNvSpPr>
          <p:nvPr/>
        </p:nvSpPr>
        <p:spPr bwMode="auto">
          <a:xfrm>
            <a:off x="16475273" y="709017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3" name="Oval 15"/>
          <p:cNvSpPr>
            <a:spLocks/>
          </p:cNvSpPr>
          <p:nvPr/>
        </p:nvSpPr>
        <p:spPr bwMode="auto">
          <a:xfrm>
            <a:off x="15421570" y="698301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4" name="Oval 16"/>
          <p:cNvSpPr>
            <a:spLocks/>
          </p:cNvSpPr>
          <p:nvPr/>
        </p:nvSpPr>
        <p:spPr bwMode="auto">
          <a:xfrm>
            <a:off x="15564445" y="721518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5" name="Oval 17"/>
          <p:cNvSpPr>
            <a:spLocks/>
          </p:cNvSpPr>
          <p:nvPr/>
        </p:nvSpPr>
        <p:spPr bwMode="auto">
          <a:xfrm rot="-225770">
            <a:off x="16082367" y="707231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6" name="Oval 18"/>
          <p:cNvSpPr>
            <a:spLocks/>
          </p:cNvSpPr>
          <p:nvPr/>
        </p:nvSpPr>
        <p:spPr bwMode="auto">
          <a:xfrm>
            <a:off x="16278820" y="65722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7" name="Oval 19"/>
          <p:cNvSpPr>
            <a:spLocks/>
          </p:cNvSpPr>
          <p:nvPr/>
        </p:nvSpPr>
        <p:spPr bwMode="auto">
          <a:xfrm>
            <a:off x="15939492" y="757237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8" name="Oval 20"/>
          <p:cNvSpPr>
            <a:spLocks/>
          </p:cNvSpPr>
          <p:nvPr/>
        </p:nvSpPr>
        <p:spPr bwMode="auto">
          <a:xfrm>
            <a:off x="16439554" y="7822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69" name="Oval 21"/>
          <p:cNvSpPr>
            <a:spLocks/>
          </p:cNvSpPr>
          <p:nvPr/>
        </p:nvSpPr>
        <p:spPr bwMode="auto">
          <a:xfrm>
            <a:off x="16743163" y="737592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0" name="Oval 22"/>
          <p:cNvSpPr>
            <a:spLocks/>
          </p:cNvSpPr>
          <p:nvPr/>
        </p:nvSpPr>
        <p:spPr bwMode="auto">
          <a:xfrm>
            <a:off x="16725304" y="675084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1" name="Oval 23"/>
          <p:cNvSpPr>
            <a:spLocks/>
          </p:cNvSpPr>
          <p:nvPr/>
        </p:nvSpPr>
        <p:spPr bwMode="auto">
          <a:xfrm>
            <a:off x="15528726" y="785812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2" name="Oval 24"/>
          <p:cNvSpPr>
            <a:spLocks/>
          </p:cNvSpPr>
          <p:nvPr/>
        </p:nvSpPr>
        <p:spPr bwMode="auto">
          <a:xfrm>
            <a:off x="16019859" y="8152925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3" name="Oval 25"/>
          <p:cNvSpPr>
            <a:spLocks/>
          </p:cNvSpPr>
          <p:nvPr/>
        </p:nvSpPr>
        <p:spPr bwMode="auto">
          <a:xfrm>
            <a:off x="17100351" y="732234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4" name="Oval 26"/>
          <p:cNvSpPr>
            <a:spLocks/>
          </p:cNvSpPr>
          <p:nvPr/>
        </p:nvSpPr>
        <p:spPr bwMode="auto">
          <a:xfrm>
            <a:off x="16796742" y="7822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5" name="Oval 27"/>
          <p:cNvSpPr>
            <a:spLocks/>
          </p:cNvSpPr>
          <p:nvPr/>
        </p:nvSpPr>
        <p:spPr bwMode="auto">
          <a:xfrm>
            <a:off x="17386101" y="68937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8" name="Oval 3"/>
          <p:cNvSpPr>
            <a:spLocks/>
          </p:cNvSpPr>
          <p:nvPr/>
        </p:nvSpPr>
        <p:spPr bwMode="auto">
          <a:xfrm>
            <a:off x="13093897" y="9651801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79" name="Oval 4"/>
          <p:cNvSpPr>
            <a:spLocks/>
          </p:cNvSpPr>
          <p:nvPr/>
        </p:nvSpPr>
        <p:spPr bwMode="auto">
          <a:xfrm>
            <a:off x="13433226" y="943748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0" name="Oval 5"/>
          <p:cNvSpPr>
            <a:spLocks/>
          </p:cNvSpPr>
          <p:nvPr/>
        </p:nvSpPr>
        <p:spPr bwMode="auto">
          <a:xfrm>
            <a:off x="13290351" y="986611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1" name="Oval 6"/>
          <p:cNvSpPr>
            <a:spLocks/>
          </p:cNvSpPr>
          <p:nvPr/>
        </p:nvSpPr>
        <p:spPr bwMode="auto">
          <a:xfrm>
            <a:off x="13808272" y="9651801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2" name="Oval 7"/>
          <p:cNvSpPr>
            <a:spLocks/>
          </p:cNvSpPr>
          <p:nvPr/>
        </p:nvSpPr>
        <p:spPr bwMode="auto">
          <a:xfrm>
            <a:off x="13808272" y="1000898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3" name="Oval 8"/>
          <p:cNvSpPr>
            <a:spLocks/>
          </p:cNvSpPr>
          <p:nvPr/>
        </p:nvSpPr>
        <p:spPr bwMode="auto">
          <a:xfrm>
            <a:off x="14344054" y="986611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4" name="Oval 9"/>
          <p:cNvSpPr>
            <a:spLocks/>
          </p:cNvSpPr>
          <p:nvPr/>
        </p:nvSpPr>
        <p:spPr bwMode="auto">
          <a:xfrm>
            <a:off x="13433226" y="1054477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5" name="Oval 10"/>
          <p:cNvSpPr>
            <a:spLocks/>
          </p:cNvSpPr>
          <p:nvPr/>
        </p:nvSpPr>
        <p:spPr bwMode="auto">
          <a:xfrm>
            <a:off x="14344054" y="1038403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6" name="Oval 11"/>
          <p:cNvSpPr>
            <a:spLocks/>
          </p:cNvSpPr>
          <p:nvPr/>
        </p:nvSpPr>
        <p:spPr bwMode="auto">
          <a:xfrm>
            <a:off x="13951147" y="900886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87" name="Oval 12"/>
          <p:cNvSpPr>
            <a:spLocks/>
          </p:cNvSpPr>
          <p:nvPr/>
        </p:nvSpPr>
        <p:spPr bwMode="auto">
          <a:xfrm>
            <a:off x="14486929" y="920531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6" name="Oval 28"/>
          <p:cNvSpPr>
            <a:spLocks/>
          </p:cNvSpPr>
          <p:nvPr/>
        </p:nvSpPr>
        <p:spPr bwMode="auto">
          <a:xfrm>
            <a:off x="19398554" y="7625953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7" name="Oval 29"/>
          <p:cNvSpPr>
            <a:spLocks/>
          </p:cNvSpPr>
          <p:nvPr/>
        </p:nvSpPr>
        <p:spPr bwMode="auto">
          <a:xfrm>
            <a:off x="19380695" y="794742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8" name="Oval 30"/>
          <p:cNvSpPr>
            <a:spLocks/>
          </p:cNvSpPr>
          <p:nvPr/>
        </p:nvSpPr>
        <p:spPr bwMode="auto">
          <a:xfrm>
            <a:off x="18987789" y="800100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09" name="Oval 31"/>
          <p:cNvSpPr>
            <a:spLocks/>
          </p:cNvSpPr>
          <p:nvPr/>
        </p:nvSpPr>
        <p:spPr bwMode="auto">
          <a:xfrm>
            <a:off x="19934336" y="792956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0" name="Oval 32"/>
          <p:cNvSpPr>
            <a:spLocks/>
          </p:cNvSpPr>
          <p:nvPr/>
        </p:nvSpPr>
        <p:spPr bwMode="auto">
          <a:xfrm>
            <a:off x="19630726" y="828675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1" name="Oval 33"/>
          <p:cNvSpPr>
            <a:spLocks/>
          </p:cNvSpPr>
          <p:nvPr/>
        </p:nvSpPr>
        <p:spPr bwMode="auto">
          <a:xfrm>
            <a:off x="19112804" y="83939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2" name="Oval 34"/>
          <p:cNvSpPr>
            <a:spLocks/>
          </p:cNvSpPr>
          <p:nvPr/>
        </p:nvSpPr>
        <p:spPr bwMode="auto">
          <a:xfrm>
            <a:off x="19987914" y="86082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3" name="Oval 35"/>
          <p:cNvSpPr>
            <a:spLocks/>
          </p:cNvSpPr>
          <p:nvPr/>
        </p:nvSpPr>
        <p:spPr bwMode="auto">
          <a:xfrm>
            <a:off x="19398554" y="878681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4" name="Oval 36"/>
          <p:cNvSpPr>
            <a:spLocks/>
          </p:cNvSpPr>
          <p:nvPr/>
        </p:nvSpPr>
        <p:spPr bwMode="auto">
          <a:xfrm>
            <a:off x="19023507" y="8840390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5" name="Oval 37"/>
          <p:cNvSpPr>
            <a:spLocks/>
          </p:cNvSpPr>
          <p:nvPr/>
        </p:nvSpPr>
        <p:spPr bwMode="auto">
          <a:xfrm>
            <a:off x="19202101" y="9233297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6" name="Oval 38"/>
          <p:cNvSpPr>
            <a:spLocks/>
          </p:cNvSpPr>
          <p:nvPr/>
        </p:nvSpPr>
        <p:spPr bwMode="auto">
          <a:xfrm>
            <a:off x="19809320" y="8965406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7" name="Oval 39"/>
          <p:cNvSpPr>
            <a:spLocks/>
          </p:cNvSpPr>
          <p:nvPr/>
        </p:nvSpPr>
        <p:spPr bwMode="auto">
          <a:xfrm>
            <a:off x="20380820" y="887610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8" name="Oval 40"/>
          <p:cNvSpPr>
            <a:spLocks/>
          </p:cNvSpPr>
          <p:nvPr/>
        </p:nvSpPr>
        <p:spPr bwMode="auto">
          <a:xfrm>
            <a:off x="19487851" y="9304734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19" name="Oval 41"/>
          <p:cNvSpPr>
            <a:spLocks/>
          </p:cNvSpPr>
          <p:nvPr/>
        </p:nvSpPr>
        <p:spPr bwMode="auto">
          <a:xfrm>
            <a:off x="20327242" y="9340453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0" name="Oval 42"/>
          <p:cNvSpPr>
            <a:spLocks/>
          </p:cNvSpPr>
          <p:nvPr/>
        </p:nvSpPr>
        <p:spPr bwMode="auto">
          <a:xfrm>
            <a:off x="20487976" y="8036719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  <p:sp>
        <p:nvSpPr>
          <p:cNvPr id="121" name="Oval 43"/>
          <p:cNvSpPr>
            <a:spLocks/>
          </p:cNvSpPr>
          <p:nvPr/>
        </p:nvSpPr>
        <p:spPr bwMode="auto">
          <a:xfrm>
            <a:off x="19845039" y="9947672"/>
            <a:ext cx="125016" cy="125016"/>
          </a:xfrm>
          <a:prstGeom prst="ellipse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1688"/>
          </a:p>
        </p:txBody>
      </p:sp>
    </p:spTree>
    <p:extLst>
      <p:ext uri="{BB962C8B-B14F-4D97-AF65-F5344CB8AC3E}">
        <p14:creationId xmlns:p14="http://schemas.microsoft.com/office/powerpoint/2010/main" val="15698664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4" grpId="0"/>
      <p:bldP spid="55" grpId="0"/>
      <p:bldP spid="56" grpId="0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</p:bldLst>
  </p:timing>
</p:sld>
</file>

<file path=ppt/theme/theme1.xml><?xml version="1.0" encoding="utf-8"?>
<a:theme xmlns:a="http://schemas.openxmlformats.org/drawingml/2006/main" name="Title &amp; Subtitle light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 light">
      <a:majorFont>
        <a:latin typeface="Arial"/>
        <a:ea typeface="ヒラギノ角ゴ ProN W6"/>
        <a:cs typeface="ヒラギノ角ゴ ProN W6"/>
      </a:majorFont>
      <a:minorFont>
        <a:latin typeface="Arial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Subtitle l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ST_CA13_speaker" id="{0D4557B4-9354-4A96-BB66-C2DE527FDE04}" vid="{F8B405AF-B948-4D56-B1F8-87DC2D70DA4D}"/>
    </a:ext>
  </a:extLst>
</a:theme>
</file>

<file path=ppt/theme/theme2.xml><?xml version="1.0" encoding="utf-8"?>
<a:theme xmlns:a="http://schemas.openxmlformats.org/drawingml/2006/main" name="Title &amp; Bullets light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light">
      <a:majorFont>
        <a:latin typeface="Arial"/>
        <a:ea typeface="ヒラギノ角ゴ ProN W6"/>
        <a:cs typeface="ヒラギノ角ゴ ProN W6"/>
      </a:majorFont>
      <a:minorFont>
        <a:latin typeface="Arial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l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ST_CA13_speaker" id="{0D4557B4-9354-4A96-BB66-C2DE527FDE04}" vid="{E17C301C-4BA5-44B7-9BED-8E0B39AC2CFC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strata13</Template>
  <TotalTime>4591</TotalTime>
  <Pages>0</Pages>
  <Words>1476</Words>
  <Characters>0</Characters>
  <Application>Microsoft Macintosh PowerPoint</Application>
  <PresentationFormat>Custom</PresentationFormat>
  <Lines>0</Lines>
  <Paragraphs>360</Paragraphs>
  <Slides>34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Consolas</vt:lpstr>
      <vt:lpstr>ＭＳ Ｐゴシック</vt:lpstr>
      <vt:lpstr>Corbel</vt:lpstr>
      <vt:lpstr>Calibri</vt:lpstr>
      <vt:lpstr>Title &amp; Subtitle light</vt:lpstr>
      <vt:lpstr>Title &amp; Bullets light</vt:lpstr>
      <vt:lpstr>Machine Learning on Spark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 on Spark</dc:title>
  <dc:subject/>
  <dc:creator>shivaram</dc:creator>
  <cp:keywords/>
  <dc:description/>
  <cp:lastModifiedBy>Andy</cp:lastModifiedBy>
  <cp:revision>84</cp:revision>
  <dcterms:created xsi:type="dcterms:W3CDTF">2013-02-22T09:10:08Z</dcterms:created>
  <dcterms:modified xsi:type="dcterms:W3CDTF">2013-02-27T12:36:45Z</dcterms:modified>
</cp:coreProperties>
</file>