
<file path=[Content_Types].xml><?xml version="1.0" encoding="utf-8"?>
<Types xmlns="http://schemas.openxmlformats.org/package/2006/content-types">
  <Override PartName="/ppt/slideMasters/slideMaster1.xml" ContentType="application/vnd.openxmlformats-officedocument.presentationml.slideMaster+xml"/>
  <Override PartName="/ppt/slides/slide4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17.xml" ContentType="application/vnd.openxmlformats-officedocument.presentationml.slide+xml"/>
  <Override PartName="/ppt/slides/slide50.xml" ContentType="application/vnd.openxmlformats-officedocument.presentationml.slide+xml"/>
  <Override PartName="/ppt/slides/slide18.xml" ContentType="application/vnd.openxmlformats-officedocument.presentationml.slide+xml"/>
  <Override PartName="/ppt/slides/slide127.xml" ContentType="application/vnd.openxmlformats-officedocument.presentationml.slide+xml"/>
  <Override PartName="/ppt/slides/slide60.xml" ContentType="application/vnd.openxmlformats-officedocument.presentationml.slide+xml"/>
  <Override PartName="/ppt/slides/slide28.xml" ContentType="application/vnd.openxmlformats-officedocument.presentationml.slide+xml"/>
  <Override PartName="/ppt/slides/slide136.xml" ContentType="application/vnd.openxmlformats-officedocument.presentationml.slide+xml"/>
  <Override PartName="/ppt/slides/slide37.xml" ContentType="application/vnd.openxmlformats-officedocument.presentationml.slide+xml"/>
  <Override PartName="/ppt/slides/slide70.xml" ContentType="application/vnd.openxmlformats-officedocument.presentationml.slide+xml"/>
  <Override PartName="/ppt/slides/slide9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Default Extension="vml" ContentType="application/vnd.openxmlformats-officedocument.vmlDrawing"/>
  <Override PartName="/ppt/slides/slide66.xml" ContentType="application/vnd.openxmlformats-officedocument.presentationml.slide+xml"/>
  <Override PartName="/ppt/theme/theme1.xml" ContentType="application/vnd.openxmlformats-officedocument.theme+xml"/>
  <Override PartName="/ppt/notesSlides/notesSlide2.xml" ContentType="application/vnd.openxmlformats-officedocument.presentationml.notesSlide+xml"/>
  <Override PartName="/ppt/slides/slide75.xml" ContentType="application/vnd.openxmlformats-officedocument.presentationml.slide+xml"/>
  <Default Extension="xls" ContentType="application/vnd.ms-excel"/>
  <Override PartName="/ppt/slides/slide85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Default Extension="jpeg" ContentType="image/jpeg"/>
  <Override PartName="/ppt/slides/slide112.xml" ContentType="application/vnd.openxmlformats-officedocument.presentationml.slide+xml"/>
  <Override PartName="/ppt/slides/slide13.xml" ContentType="application/vnd.openxmlformats-officedocument.presentationml.slide+xml"/>
  <Override PartName="/ppt/slides/slide122.xml" ContentType="application/vnd.openxmlformats-officedocument.presentationml.slide+xml"/>
  <Override PartName="/ppt/slides/slide23.xml" ContentType="application/vnd.openxmlformats-officedocument.presentationml.slide+xml"/>
  <Override PartName="/ppt/slides/slide1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108.xml" ContentType="application/vnd.openxmlformats-officedocument.presentationml.slide+xml"/>
  <Override PartName="/ppt/slides/slide1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18.xml" ContentType="application/vnd.openxmlformats-officedocument.presentationml.slide+xml"/>
  <Override PartName="/ppt/slides/slide51.xml" ContentType="application/vnd.openxmlformats-officedocument.presentationml.slide+xml"/>
  <Override PartName="/ppt/slides/slide19.xml" ContentType="application/vnd.openxmlformats-officedocument.presentationml.slide+xml"/>
  <Override PartName="/ppt/slides/slide128.xml" ContentType="application/vnd.openxmlformats-officedocument.presentationml.slide+xml"/>
  <Override PartName="/ppt/slides/slide61.xml" ContentType="application/vnd.openxmlformats-officedocument.presentationml.slide+xml"/>
  <Override PartName="/ppt/slides/slide2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37.xml" ContentType="application/vnd.openxmlformats-officedocument.presentationml.slide+xml"/>
  <Override PartName="/ppt/slides/slide38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90.xml" ContentType="application/vnd.openxmlformats-officedocument.presentationml.slide+xml"/>
  <Override PartName="/ppt/slides/slide67.xml" ContentType="application/vnd.openxmlformats-officedocument.presentationml.slide+xml"/>
  <Override PartName="/ppt/theme/theme2.xml" ContentType="application/vnd.openxmlformats-officedocument.theme+xml"/>
  <Override PartName="/ppt/notesSlides/notesSlide3.xml" ContentType="application/vnd.openxmlformats-officedocument.presentationml.notesSlide+xml"/>
  <Override PartName="/ppt/slides/slide76.xml" ContentType="application/vnd.openxmlformats-officedocument.presentationml.slide+xml"/>
  <Default Extension="emf" ContentType="image/x-emf"/>
  <Override PartName="/ppt/slides/slide86.xml" ContentType="application/vnd.openxmlformats-officedocument.presentationml.slide+xml"/>
  <Override PartName="/ppt/slides/slide113.xml" ContentType="application/vnd.openxmlformats-officedocument.presentationml.slide+xml"/>
  <Override PartName="/ppt/slides/slide14.xml" ContentType="application/vnd.openxmlformats-officedocument.presentationml.slide+xml"/>
  <Override PartName="/ppt/slides/slide123.xml" ContentType="application/vnd.openxmlformats-officedocument.presentationml.slide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slides/slide132.xml" ContentType="application/vnd.openxmlformats-officedocument.presentationml.slide+xml"/>
  <Override PartName="/ppt/slides/slide33.xml" ContentType="application/vnd.openxmlformats-officedocument.presentationml.slide+xml"/>
  <Override PartName="/ppt/slides/slide5.xml" ContentType="application/vnd.openxmlformats-officedocument.presentationml.slide+xml"/>
  <Default Extension="xml" ContentType="application/xml"/>
  <Override PartName="/ppt/slides/slide109.xml" ContentType="application/vnd.openxmlformats-officedocument.presentationml.slide+xml"/>
  <Override PartName="/ppt/slides/slide142.xml" ContentType="application/vnd.openxmlformats-officedocument.presentationml.slide+xml"/>
  <Override PartName="/ppt/slides/slide43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6.xml" ContentType="application/vnd.openxmlformats-officedocument.presentationml.slideLayout+xml"/>
  <Override PartName="/ppt/slides/slide119.xml" ContentType="application/vnd.openxmlformats-officedocument.presentationml.slide+xml"/>
  <Override PartName="/ppt/slides/slide52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62.xml" ContentType="application/vnd.openxmlformats-officedocument.presentationml.slide+xml"/>
  <Override PartName="/ppt/slides/slide138.xml" ContentType="application/vnd.openxmlformats-officedocument.presentationml.slide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slides/slide81.xml" ContentType="application/vnd.openxmlformats-officedocument.presentationml.slide+xml"/>
  <Override PartName="/ppt/slides/slide49.xml" ContentType="application/vnd.openxmlformats-officedocument.presentationml.slide+xml"/>
  <Override PartName="/ppt/slides/slide58.xml" ContentType="application/vnd.openxmlformats-officedocument.presentationml.slide+xml"/>
  <Override PartName="/ppt/slides/slide91.xml" ContentType="application/vnd.openxmlformats-officedocument.presentationml.slide+xml"/>
  <Override PartName="/docProps/core.xml" ContentType="application/vnd.openxmlformats-package.core-properties+xml"/>
  <Override PartName="/ppt/slides/slide6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77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04.xml" ContentType="application/vnd.openxmlformats-officedocument.presentationml.slide+xml"/>
  <Override PartName="/ppt/slides/slide114.xml" ContentType="application/vnd.openxmlformats-officedocument.presentationml.slide+xml"/>
  <Override PartName="/ppt/slides/slide15.xml" ContentType="application/vnd.openxmlformats-officedocument.presentationml.slide+xml"/>
  <Override PartName="/ppt/slides/slide124.xml" ContentType="application/vnd.openxmlformats-officedocument.presentationml.slide+xml"/>
  <Override PartName="/ppt/slides/slide25.xml" ContentType="application/vnd.openxmlformats-officedocument.presentationml.slide+xml"/>
  <Override PartName="/ppt/slides/slide133.xml" ContentType="application/vnd.openxmlformats-officedocument.presentationml.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129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3.xml" ContentType="application/vnd.openxmlformats-officedocument.presentationml.slide+xml"/>
  <Override PartName="/ppt/slides/slide139.xml" ContentType="application/vnd.openxmlformats-officedocument.presentationml.slide+xml"/>
  <Override PartName="/ppt/slides/slide72.xml" ContentType="application/vnd.openxmlformats-officedocument.presentationml.slide+xml"/>
  <Override PartName="/ppt/slides/slide82.xml" ContentType="application/vnd.openxmlformats-officedocument.presentationml.slide+xml"/>
  <Override PartName="/ppt/slides/slide92.xml" ContentType="application/vnd.openxmlformats-officedocument.presentationml.slide+xml"/>
  <Override PartName="/ppt/slides/slide59.xml" ContentType="application/vnd.openxmlformats-officedocument.presentationml.slide+xml"/>
  <Override PartName="/ppt/slides/slide100.xml" ContentType="application/vnd.openxmlformats-officedocument.presentationml.slide+xml"/>
  <Override PartName="/ppt/slides/slide6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78.xml" ContentType="application/vnd.openxmlformats-officedocument.presentationml.slide+xml"/>
  <Override PartName="/ppt/slides/slide10.xml" ContentType="application/vnd.openxmlformats-officedocument.presentationml.slide+xml"/>
  <Override PartName="/ppt/slides/slide88.xml" ContentType="application/vnd.openxmlformats-officedocument.presentationml.slide+xml"/>
  <Override PartName="/ppt/slides/slide20.xml" ContentType="application/vnd.openxmlformats-officedocument.presentationml.slide+xml"/>
  <Override PartName="/ppt/slides/slide97.xml" ContentType="application/vnd.openxmlformats-officedocument.presentationml.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05.xml" ContentType="application/vnd.openxmlformats-officedocument.presentationml.slide+xml"/>
  <Override PartName="/ppt/slides/slide115.xml" ContentType="application/vnd.openxmlformats-officedocument.presentationml.slide+xml"/>
  <Override PartName="/ppt/slides/slide16.xml" ContentType="application/vnd.openxmlformats-officedocument.presentationml.slide+xml"/>
  <Override PartName="/ppt/viewProps.xml" ContentType="application/vnd.openxmlformats-officedocument.presentationml.viewProps+xml"/>
  <Override PartName="/ppt/slides/slide125.xml" ContentType="application/vnd.openxmlformats-officedocument.presentationml.slide+xml"/>
  <Default Extension="rels" ContentType="application/vnd.openxmlformats-package.relationships+xml"/>
  <Override PartName="/ppt/slides/slide26.xml" ContentType="application/vnd.openxmlformats-officedocument.presentationml.slide+xml"/>
  <Override PartName="/ppt/slides/slide134.xml" ContentType="application/vnd.openxmlformats-officedocument.presentationml.slide+xml"/>
  <Override PartName="/ppt/slides/slide35.xml" ContentType="application/vnd.openxmlformats-officedocument.presentationml.slide+xml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s/slide73.xml" ContentType="application/vnd.openxmlformats-officedocument.presentationml.slide+xml"/>
  <Override PartName="/ppt/presentation.xml" ContentType="application/vnd.openxmlformats-officedocument.presentationml.presentation.main+xml"/>
  <Override PartName="/ppt/slides/slide83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79.xml" ContentType="application/vnd.openxmlformats-officedocument.presentationml.slide+xml"/>
  <Override PartName="/ppt/slides/slide110.xml" ContentType="application/vnd.openxmlformats-officedocument.presentationml.slide+xml"/>
  <Override PartName="/ppt/slides/slide11.xml" ContentType="application/vnd.openxmlformats-officedocument.presentationml.slide+xml"/>
  <Override PartName="/ppt/slides/slide120.xml" ContentType="application/vnd.openxmlformats-officedocument.presentationml.slide+xml"/>
  <Override PartName="/ppt/slides/slide89.xml" ContentType="application/vnd.openxmlformats-officedocument.presentationml.slide+xml"/>
  <Override PartName="/ppt/slides/slide21.xml" ContentType="application/vnd.openxmlformats-officedocument.presentationml.slide+xml"/>
  <Override PartName="/ppt/slides/slide98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slides/slide10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0.xml" ContentType="application/vnd.openxmlformats-officedocument.presentationml.slide+xml"/>
  <Override PartName="/ppt/slides/slide116.xml" ContentType="application/vnd.openxmlformats-officedocument.presentationml.slide+xml"/>
  <Override PartName="/ppt/slides/slide17.xml" ContentType="application/vnd.openxmlformats-officedocument.presentationml.slide+xml"/>
  <Override PartName="/ppt/slides/slide126.xml" ContentType="application/vnd.openxmlformats-officedocument.presentationml.slide+xml"/>
  <Override PartName="/ppt/slides/slide27.xml" ContentType="application/vnd.openxmlformats-officedocument.presentationml.slide+xml"/>
  <Override PartName="/ppt/slides/slide135.xml" ContentType="application/vnd.openxmlformats-officedocument.presentationml.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74.xml" ContentType="application/vnd.openxmlformats-officedocument.presentationml.slide+xml"/>
  <Override PartName="/ppt/slides/slide84.xml" ContentType="application/vnd.openxmlformats-officedocument.presentationml.slide+xml"/>
  <Override PartName="/ppt/slides/slide94.xml" ContentType="application/vnd.openxmlformats-officedocument.presentationml.slide+xml"/>
  <Override PartName="/ppt/slides/slide102.xml" ContentType="application/vnd.openxmlformats-officedocument.presentationml.slide+xml"/>
  <Override PartName="/ppt/slides/slide111.xml" ContentType="application/vnd.openxmlformats-officedocument.presentationml.slide+xml"/>
  <Override PartName="/ppt/slides/slide12.xml" ContentType="application/vnd.openxmlformats-officedocument.presentationml.slide+xml"/>
  <Override PartName="/ppt/slides/slide121.xml" ContentType="application/vnd.openxmlformats-officedocument.presentationml.slide+xml"/>
  <Override PartName="/ppt/slides/slide22.xml" ContentType="application/vnd.openxmlformats-officedocument.presentationml.slide+xml"/>
  <Override PartName="/ppt/slides/slide130.xml" ContentType="application/vnd.openxmlformats-officedocument.presentationml.slide+xml"/>
  <Override PartName="/ppt/slides/slide99.xml" ContentType="application/vnd.openxmlformats-officedocument.presentationml.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s/slide107.xml" ContentType="application/vnd.openxmlformats-officedocument.presentationml.slide+xml"/>
  <Override PartName="/ppt/slides/slide1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44"/>
  </p:notesMasterIdLst>
  <p:sldIdLst>
    <p:sldId id="507" r:id="rId2"/>
    <p:sldId id="790" r:id="rId3"/>
    <p:sldId id="791" r:id="rId4"/>
    <p:sldId id="793" r:id="rId5"/>
    <p:sldId id="792" r:id="rId6"/>
    <p:sldId id="794" r:id="rId7"/>
    <p:sldId id="705" r:id="rId8"/>
    <p:sldId id="712" r:id="rId9"/>
    <p:sldId id="713" r:id="rId10"/>
    <p:sldId id="714" r:id="rId11"/>
    <p:sldId id="717" r:id="rId12"/>
    <p:sldId id="716" r:id="rId13"/>
    <p:sldId id="721" r:id="rId14"/>
    <p:sldId id="723" r:id="rId15"/>
    <p:sldId id="722" r:id="rId16"/>
    <p:sldId id="724" r:id="rId17"/>
    <p:sldId id="719" r:id="rId18"/>
    <p:sldId id="709" r:id="rId19"/>
    <p:sldId id="726" r:id="rId20"/>
    <p:sldId id="728" r:id="rId21"/>
    <p:sldId id="732" r:id="rId22"/>
    <p:sldId id="729" r:id="rId23"/>
    <p:sldId id="710" r:id="rId24"/>
    <p:sldId id="725" r:id="rId25"/>
    <p:sldId id="733" r:id="rId26"/>
    <p:sldId id="734" r:id="rId27"/>
    <p:sldId id="736" r:id="rId28"/>
    <p:sldId id="708" r:id="rId29"/>
    <p:sldId id="731" r:id="rId30"/>
    <p:sldId id="730" r:id="rId31"/>
    <p:sldId id="737" r:id="rId32"/>
    <p:sldId id="739" r:id="rId33"/>
    <p:sldId id="741" r:id="rId34"/>
    <p:sldId id="817" r:id="rId35"/>
    <p:sldId id="747" r:id="rId36"/>
    <p:sldId id="745" r:id="rId37"/>
    <p:sldId id="746" r:id="rId38"/>
    <p:sldId id="740" r:id="rId39"/>
    <p:sldId id="742" r:id="rId40"/>
    <p:sldId id="743" r:id="rId41"/>
    <p:sldId id="805" r:id="rId42"/>
    <p:sldId id="744" r:id="rId43"/>
    <p:sldId id="748" r:id="rId44"/>
    <p:sldId id="749" r:id="rId45"/>
    <p:sldId id="750" r:id="rId46"/>
    <p:sldId id="751" r:id="rId47"/>
    <p:sldId id="754" r:id="rId48"/>
    <p:sldId id="755" r:id="rId49"/>
    <p:sldId id="753" r:id="rId50"/>
    <p:sldId id="752" r:id="rId51"/>
    <p:sldId id="738" r:id="rId52"/>
    <p:sldId id="758" r:id="rId53"/>
    <p:sldId id="759" r:id="rId54"/>
    <p:sldId id="763" r:id="rId55"/>
    <p:sldId id="764" r:id="rId56"/>
    <p:sldId id="766" r:id="rId57"/>
    <p:sldId id="768" r:id="rId58"/>
    <p:sldId id="767" r:id="rId59"/>
    <p:sldId id="769" r:id="rId60"/>
    <p:sldId id="820" r:id="rId61"/>
    <p:sldId id="823" r:id="rId62"/>
    <p:sldId id="819" r:id="rId63"/>
    <p:sldId id="770" r:id="rId64"/>
    <p:sldId id="771" r:id="rId65"/>
    <p:sldId id="772" r:id="rId66"/>
    <p:sldId id="824" r:id="rId67"/>
    <p:sldId id="773" r:id="rId68"/>
    <p:sldId id="821" r:id="rId69"/>
    <p:sldId id="774" r:id="rId70"/>
    <p:sldId id="775" r:id="rId71"/>
    <p:sldId id="781" r:id="rId72"/>
    <p:sldId id="776" r:id="rId73"/>
    <p:sldId id="811" r:id="rId74"/>
    <p:sldId id="809" r:id="rId75"/>
    <p:sldId id="825" r:id="rId76"/>
    <p:sldId id="826" r:id="rId77"/>
    <p:sldId id="827" r:id="rId78"/>
    <p:sldId id="810" r:id="rId79"/>
    <p:sldId id="778" r:id="rId80"/>
    <p:sldId id="800" r:id="rId81"/>
    <p:sldId id="801" r:id="rId82"/>
    <p:sldId id="803" r:id="rId83"/>
    <p:sldId id="807" r:id="rId84"/>
    <p:sldId id="804" r:id="rId85"/>
    <p:sldId id="806" r:id="rId86"/>
    <p:sldId id="812" r:id="rId87"/>
    <p:sldId id="777" r:id="rId88"/>
    <p:sldId id="798" r:id="rId89"/>
    <p:sldId id="799" r:id="rId90"/>
    <p:sldId id="780" r:id="rId91"/>
    <p:sldId id="818" r:id="rId92"/>
    <p:sldId id="633" r:id="rId93"/>
    <p:sldId id="782" r:id="rId94"/>
    <p:sldId id="783" r:id="rId95"/>
    <p:sldId id="797" r:id="rId96"/>
    <p:sldId id="784" r:id="rId97"/>
    <p:sldId id="786" r:id="rId98"/>
    <p:sldId id="785" r:id="rId99"/>
    <p:sldId id="787" r:id="rId100"/>
    <p:sldId id="808" r:id="rId101"/>
    <p:sldId id="796" r:id="rId102"/>
    <p:sldId id="788" r:id="rId103"/>
    <p:sldId id="789" r:id="rId104"/>
    <p:sldId id="813" r:id="rId105"/>
    <p:sldId id="545" r:id="rId106"/>
    <p:sldId id="795" r:id="rId107"/>
    <p:sldId id="815" r:id="rId108"/>
    <p:sldId id="816" r:id="rId109"/>
    <p:sldId id="814" r:id="rId110"/>
    <p:sldId id="761" r:id="rId111"/>
    <p:sldId id="640" r:id="rId112"/>
    <p:sldId id="669" r:id="rId113"/>
    <p:sldId id="673" r:id="rId114"/>
    <p:sldId id="563" r:id="rId115"/>
    <p:sldId id="564" r:id="rId116"/>
    <p:sldId id="600" r:id="rId117"/>
    <p:sldId id="675" r:id="rId118"/>
    <p:sldId id="681" r:id="rId119"/>
    <p:sldId id="683" r:id="rId120"/>
    <p:sldId id="685" r:id="rId121"/>
    <p:sldId id="686" r:id="rId122"/>
    <p:sldId id="682" r:id="rId123"/>
    <p:sldId id="464" r:id="rId124"/>
    <p:sldId id="569" r:id="rId125"/>
    <p:sldId id="671" r:id="rId126"/>
    <p:sldId id="670" r:id="rId127"/>
    <p:sldId id="558" r:id="rId128"/>
    <p:sldId id="687" r:id="rId129"/>
    <p:sldId id="689" r:id="rId130"/>
    <p:sldId id="688" r:id="rId131"/>
    <p:sldId id="690" r:id="rId132"/>
    <p:sldId id="691" r:id="rId133"/>
    <p:sldId id="692" r:id="rId134"/>
    <p:sldId id="693" r:id="rId135"/>
    <p:sldId id="694" r:id="rId136"/>
    <p:sldId id="695" r:id="rId137"/>
    <p:sldId id="696" r:id="rId138"/>
    <p:sldId id="697" r:id="rId139"/>
    <p:sldId id="615" r:id="rId140"/>
    <p:sldId id="612" r:id="rId141"/>
    <p:sldId id="613" r:id="rId142"/>
    <p:sldId id="614" r:id="rId14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AA4947"/>
    <a:srgbClr val="CBCBCB"/>
    <a:srgbClr val="C1B3CF"/>
    <a:srgbClr val="024D67"/>
    <a:srgbClr val="42ABDD"/>
    <a:srgbClr val="010000"/>
    <a:srgbClr val="37ACD9"/>
    <a:srgbClr val="FFFFFF"/>
    <a:srgbClr val="CBB7E5"/>
    <a:srgbClr val="00ACED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4113" autoAdjust="0"/>
    <p:restoredTop sz="89474" autoAdjust="0"/>
  </p:normalViewPr>
  <p:slideViewPr>
    <p:cSldViewPr snapToObjects="1">
      <p:cViewPr varScale="1">
        <p:scale>
          <a:sx n="98" d="100"/>
          <a:sy n="98" d="100"/>
        </p:scale>
        <p:origin x="-520" y="-112"/>
      </p:cViewPr>
      <p:guideLst>
        <p:guide orient="horz" pos="2160"/>
        <p:guide pos="15"/>
      </p:guideLst>
    </p:cSldViewPr>
  </p:slideViewPr>
  <p:outlineViewPr>
    <p:cViewPr>
      <p:scale>
        <a:sx n="33" d="100"/>
        <a:sy n="33" d="100"/>
      </p:scale>
      <p:origin x="0" y="20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notesMaster" Target="notesMasters/notesMaster1.xml"/><Relationship Id="rId145" Type="http://schemas.openxmlformats.org/officeDocument/2006/relationships/printerSettings" Target="printerSettings/printerSettings1.bin"/><Relationship Id="rId146" Type="http://schemas.openxmlformats.org/officeDocument/2006/relationships/presProps" Target="presProps.xml"/><Relationship Id="rId147" Type="http://schemas.openxmlformats.org/officeDocument/2006/relationships/viewProps" Target="viewProps.xml"/><Relationship Id="rId148" Type="http://schemas.openxmlformats.org/officeDocument/2006/relationships/theme" Target="theme/theme1.xml"/><Relationship Id="rId14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1.png"/><Relationship Id="rId1" Type="http://schemas.openxmlformats.org/officeDocument/2006/relationships/image" Target="../media/image16.png"/><Relationship Id="rId2" Type="http://schemas.openxmlformats.org/officeDocument/2006/relationships/image" Target="../media/image17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1.png"/><Relationship Id="rId1" Type="http://schemas.openxmlformats.org/officeDocument/2006/relationships/image" Target="../media/image16.png"/><Relationship Id="rId2" Type="http://schemas.openxmlformats.org/officeDocument/2006/relationships/image" Target="../media/image17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1.png"/><Relationship Id="rId1" Type="http://schemas.openxmlformats.org/officeDocument/2006/relationships/image" Target="../media/image16.png"/><Relationship Id="rId2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B1EAA98-0FDA-CD43-AE85-312F9266063F}" type="datetime1">
              <a:rPr lang="en-US"/>
              <a:pPr>
                <a:defRPr/>
              </a:pPr>
              <a:t>8/28/13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519AE34-0624-8F4B-9FB8-27D0EFDF7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28979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DC69FE-82EB-ED4A-895C-6DF3FE534FB7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Before and after pics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1BF0A8-9FAE-C743-8087-7FD35BCB2DC6}" type="slidenum">
              <a:rPr lang="en-US"/>
              <a:pPr/>
              <a:t>139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Before and after pics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1BF0A8-9FAE-C743-8087-7FD35BCB2DC6}" type="slidenum">
              <a:rPr lang="en-US"/>
              <a:pPr/>
              <a:t>140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Before and after pics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1BF0A8-9FAE-C743-8087-7FD35BCB2DC6}" type="slidenum">
              <a:rPr lang="en-US"/>
              <a:pPr/>
              <a:t>141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Before and after pics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1BF0A8-9FAE-C743-8087-7FD35BCB2DC6}" type="slidenum">
              <a:rPr lang="en-US"/>
              <a:pPr/>
              <a:t>142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0"/>
            <a:ext cx="7924800" cy="1066800"/>
          </a:xfrm>
        </p:spPr>
        <p:txBody>
          <a:bodyPr anchor="t"/>
          <a:lstStyle>
            <a:lvl1pPr>
              <a:defRPr sz="7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895600"/>
            <a:ext cx="7924800" cy="682625"/>
          </a:xfrm>
        </p:spPr>
        <p:txBody>
          <a:bodyPr/>
          <a:lstStyle>
            <a:lvl1pPr marL="0" indent="0" algn="l">
              <a:buNone/>
              <a:defRPr sz="3000">
                <a:solidFill>
                  <a:srgbClr val="3366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amplab_hir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871745" y="5105400"/>
            <a:ext cx="4081943" cy="13695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DBAFE-63FF-E546-AF9A-FA267BB2425D}" type="datetime1">
              <a:rPr lang="en-US"/>
              <a:pPr>
                <a:defRPr/>
              </a:pPr>
              <a:t>8/28/13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3C13E-E4C7-D24A-8B56-ECE664E03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05B2D-0900-0C40-9EEF-0F83480F5BA9}" type="datetime1">
              <a:rPr lang="en-US"/>
              <a:pPr>
                <a:defRPr/>
              </a:pPr>
              <a:t>8/28/13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2440E-5BFE-874C-9227-F4E328843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25213-10C2-D84C-8CA0-453CB8C7EA1D}" type="datetime1">
              <a:rPr lang="en-US"/>
              <a:pPr>
                <a:defRPr/>
              </a:pPr>
              <a:t>8/28/13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463FC-7912-AC48-B1D7-F0AD74BF4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D9AC6-4D5E-FB4B-B20C-DA12CDD40A27}" type="datetime1">
              <a:rPr lang="en-US"/>
              <a:pPr>
                <a:defRPr/>
              </a:pPr>
              <a:t>8/28/13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38D69-7854-5743-8814-6FD6FB500D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805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7D98C-FF78-E849-95E5-C65819D16BE2}" type="datetime1">
              <a:rPr lang="en-US"/>
              <a:pPr>
                <a:defRPr/>
              </a:pPr>
              <a:t>8/28/13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1F212-E36A-6C44-B33E-311474828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15799-C3E2-C94B-9001-65CF31F8A177}" type="datetime1">
              <a:rPr lang="en-US"/>
              <a:pPr>
                <a:defRPr/>
              </a:pPr>
              <a:t>8/28/13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E3AE0-77FC-6A46-AAD7-7484B6419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8FDB7-012E-8248-9B69-0780E3E76ED7}" type="datetime1">
              <a:rPr lang="en-US"/>
              <a:pPr>
                <a:defRPr/>
              </a:pPr>
              <a:t>8/28/13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E49AE-0C71-C547-B6A5-EC281CCEE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C5F36-B392-1C42-BE82-5FEF3F2F4A39}" type="datetime1">
              <a:rPr lang="en-US"/>
              <a:pPr>
                <a:defRPr/>
              </a:pPr>
              <a:t>8/28/13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C58E1-AD50-B54D-AB38-8CD397ACE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838200"/>
          </a:xfrm>
        </p:spPr>
        <p:txBody>
          <a:bodyPr/>
          <a:lstStyle>
            <a:lvl1pPr>
              <a:defRPr sz="5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DFA7D-D083-354E-9719-D346CF522DE4}" type="datetime1">
              <a:rPr lang="en-US"/>
              <a:pPr>
                <a:defRPr/>
              </a:pPr>
              <a:t>8/28/13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64161-BD14-6B44-8A5D-DA5F390B3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86B93-B9A2-2142-9F37-7A3C1CB6F014}" type="datetime1">
              <a:rPr lang="en-US"/>
              <a:pPr>
                <a:defRPr/>
              </a:pPr>
              <a:t>8/28/13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83E74-89E2-C64C-9005-6CEB91907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0B2DC-7D21-1541-A659-4948D2063F1B}" type="datetime1">
              <a:rPr lang="en-US"/>
              <a:pPr>
                <a:defRPr/>
              </a:pPr>
              <a:t>8/28/13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9F4B6-8681-E04D-9255-0297A3D32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51038"/>
            <a:ext cx="8229600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orbel" charset="0"/>
              </a:defRPr>
            </a:lvl1pPr>
          </a:lstStyle>
          <a:p>
            <a:pPr>
              <a:defRPr/>
            </a:pPr>
            <a:fld id="{8CB10DAE-A656-8C42-B15E-F1734F0F2FCF}" type="datetime1">
              <a:rPr lang="en-US"/>
              <a:pPr>
                <a:defRPr/>
              </a:pPr>
              <a:t>8/28/13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orbe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orbel" charset="0"/>
              </a:defRPr>
            </a:lvl1pPr>
          </a:lstStyle>
          <a:p>
            <a:pPr>
              <a:defRPr/>
            </a:pPr>
            <a:fld id="{FB49FC18-711F-0147-A6A2-4B845C9A54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6000" b="1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0" indent="0" algn="l" defTabSz="457200" rtl="0" eaLnBrk="1" fontAlgn="base" hangingPunct="1">
        <a:spcBef>
          <a:spcPts val="2000"/>
        </a:spcBef>
        <a:spcAft>
          <a:spcPct val="0"/>
        </a:spcAft>
        <a:buNone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457200" indent="-228600" algn="l" defTabSz="457200" rtl="0" eaLnBrk="1" fontAlgn="base" hangingPunct="1">
        <a:spcBef>
          <a:spcPct val="0"/>
        </a:spcBef>
        <a:spcAft>
          <a:spcPct val="0"/>
        </a:spcAft>
        <a:buSzPct val="100000"/>
        <a:buFont typeface="Lucida Grande" charset="0"/>
        <a:buChar char="»"/>
        <a:defRPr sz="27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77724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2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15.png"/><Relationship Id="rId9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2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15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2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15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10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2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15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png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png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png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15.png"/><Relationship Id="rId6" Type="http://schemas.openxmlformats.org/officeDocument/2006/relationships/oleObject" Target="../embeddings/Microsoft_Excel_97_-_2004_Worksheet1.xls"/><Relationship Id="rId7" Type="http://schemas.openxmlformats.org/officeDocument/2006/relationships/oleObject" Target="../embeddings/Microsoft_Excel_97_-_2004_Worksheet2.xls"/><Relationship Id="rId8" Type="http://schemas.openxmlformats.org/officeDocument/2006/relationships/oleObject" Target="../embeddings/Microsoft_Excel_97_-_2004_Worksheet3.xls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Relationship Id="rId6" Type="http://schemas.openxmlformats.org/officeDocument/2006/relationships/image" Target="../media/image15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1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2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2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2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2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13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13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2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2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2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2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2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2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2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2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2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2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2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2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2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15.png"/><Relationship Id="rId6" Type="http://schemas.openxmlformats.org/officeDocument/2006/relationships/oleObject" Target="../embeddings/Microsoft_Excel_97_-_2004_Worksheet4.xls"/><Relationship Id="rId7" Type="http://schemas.openxmlformats.org/officeDocument/2006/relationships/oleObject" Target="../embeddings/Microsoft_Excel_97_-_2004_Worksheet5.xls"/><Relationship Id="rId8" Type="http://schemas.openxmlformats.org/officeDocument/2006/relationships/oleObject" Target="../embeddings/Microsoft_Excel_97_-_2004_Worksheet6.xls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15.png"/><Relationship Id="rId6" Type="http://schemas.openxmlformats.org/officeDocument/2006/relationships/oleObject" Target="../embeddings/Microsoft_Excel_97_-_2004_Worksheet7.xls"/><Relationship Id="rId7" Type="http://schemas.openxmlformats.org/officeDocument/2006/relationships/oleObject" Target="../embeddings/Microsoft_Excel_97_-_2004_Worksheet8.xls"/><Relationship Id="rId8" Type="http://schemas.openxmlformats.org/officeDocument/2006/relationships/oleObject" Target="../embeddings/Microsoft_Excel_97_-_2004_Worksheet9.xls"/><Relationship Id="rId9" Type="http://schemas.openxmlformats.org/officeDocument/2006/relationships/oleObject" Target="../embeddings/Microsoft_Excel_97_-_2004_Worksheet10.xls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15.png"/><Relationship Id="rId6" Type="http://schemas.openxmlformats.org/officeDocument/2006/relationships/oleObject" Target="../embeddings/Microsoft_Excel_97_-_2004_Worksheet11.xls"/><Relationship Id="rId7" Type="http://schemas.openxmlformats.org/officeDocument/2006/relationships/oleObject" Target="../embeddings/Microsoft_Excel_97_-_2004_Worksheet12.xls"/><Relationship Id="rId8" Type="http://schemas.openxmlformats.org/officeDocument/2006/relationships/oleObject" Target="../embeddings/Microsoft_Excel_97_-_2004_Worksheet13.xls"/><Relationship Id="rId9" Type="http://schemas.openxmlformats.org/officeDocument/2006/relationships/oleObject" Target="../embeddings/Microsoft_Excel_97_-_2004_Worksheet14.xls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15.png"/><Relationship Id="rId6" Type="http://schemas.openxmlformats.org/officeDocument/2006/relationships/oleObject" Target="../embeddings/Microsoft_Excel_97_-_2004_Worksheet15.xls"/><Relationship Id="rId7" Type="http://schemas.openxmlformats.org/officeDocument/2006/relationships/oleObject" Target="../embeddings/Microsoft_Excel_97_-_2004_Worksheet16.xls"/><Relationship Id="rId8" Type="http://schemas.openxmlformats.org/officeDocument/2006/relationships/oleObject" Target="../embeddings/Microsoft_Excel_97_-_2004_Worksheet17.xls"/><Relationship Id="rId9" Type="http://schemas.openxmlformats.org/officeDocument/2006/relationships/oleObject" Target="../embeddings/Microsoft_Excel_97_-_2004_Worksheet18.xls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e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2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20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20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github.com/airbnb/chronos" TargetMode="Externa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2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 bwMode="auto">
          <a:xfrm>
            <a:off x="304800" y="5641975"/>
            <a:ext cx="78486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2000"/>
              </a:spcBef>
              <a:spcAft>
                <a:spcPct val="0"/>
              </a:spcAft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457200" indent="0" algn="ctr" defTabSz="457200" rtl="0" eaLnBrk="1" fontAlgn="base" hangingPunct="1">
              <a:spcBef>
                <a:spcPct val="0"/>
              </a:spcBef>
              <a:spcAft>
                <a:spcPct val="0"/>
              </a:spcAft>
              <a:buSzPct val="100000"/>
              <a:buFont typeface="Lucida Grande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dirty="0" smtClean="0"/>
              <a:t>Benjamin </a:t>
            </a:r>
            <a:r>
              <a:rPr lang="en-US" sz="2300" dirty="0" err="1" smtClean="0"/>
              <a:t>Hindman</a:t>
            </a:r>
            <a:r>
              <a:rPr lang="en-US" sz="2300" dirty="0" smtClean="0"/>
              <a:t>  – @</a:t>
            </a:r>
            <a:r>
              <a:rPr lang="en-US" sz="2300" dirty="0" err="1" smtClean="0"/>
              <a:t>benh</a:t>
            </a:r>
            <a:endParaRPr lang="en-US" sz="2300" dirty="0" smtClean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10363200" cy="1066800"/>
          </a:xfrm>
        </p:spPr>
        <p:txBody>
          <a:bodyPr/>
          <a:lstStyle/>
          <a:p>
            <a:r>
              <a:rPr lang="en-US" dirty="0" smtClean="0"/>
              <a:t>Datacenter Management with Apache </a:t>
            </a:r>
            <a:r>
              <a:rPr lang="en-US" dirty="0" err="1" smtClean="0"/>
              <a:t>Mesos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33400" y="3965575"/>
            <a:ext cx="7924800" cy="682625"/>
          </a:xfrm>
        </p:spPr>
        <p:txBody>
          <a:bodyPr/>
          <a:lstStyle/>
          <a:p>
            <a:r>
              <a:rPr lang="en-US" dirty="0" err="1" smtClean="0">
                <a:solidFill>
                  <a:srgbClr val="42ABDD"/>
                </a:solidFill>
              </a:rPr>
              <a:t>mesos.apache.org</a:t>
            </a:r>
            <a:endParaRPr lang="en-US" dirty="0" smtClean="0">
              <a:solidFill>
                <a:srgbClr val="42ABDD"/>
              </a:solidFill>
            </a:endParaRPr>
          </a:p>
          <a:p>
            <a:r>
              <a:rPr lang="en-US" sz="2400" dirty="0" smtClean="0">
                <a:solidFill>
                  <a:srgbClr val="42ABDD"/>
                </a:solidFill>
              </a:rPr>
              <a:t>@</a:t>
            </a:r>
            <a:r>
              <a:rPr lang="en-US" sz="2400" dirty="0" err="1" smtClean="0">
                <a:solidFill>
                  <a:srgbClr val="42ABDD"/>
                </a:solidFill>
              </a:rPr>
              <a:t>ApacheMesos</a:t>
            </a:r>
            <a:endParaRPr lang="en-US" sz="2400" dirty="0" smtClean="0">
              <a:solidFill>
                <a:srgbClr val="42ABDD"/>
              </a:solidFill>
            </a:endParaRPr>
          </a:p>
          <a:p>
            <a:endParaRPr lang="en-US" dirty="0" smtClean="0">
              <a:solidFill>
                <a:srgbClr val="01ACED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67200" y="5334000"/>
            <a:ext cx="4724400" cy="137160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mesos-logo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600" y="3962400"/>
            <a:ext cx="20320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ace_s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93" y="4464066"/>
            <a:ext cx="2235200" cy="21971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loud Callout 6"/>
          <p:cNvSpPr/>
          <p:nvPr/>
        </p:nvSpPr>
        <p:spPr>
          <a:xfrm>
            <a:off x="1567543" y="1066800"/>
            <a:ext cx="6204857" cy="3048000"/>
          </a:xfrm>
          <a:prstGeom prst="cloudCallou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 exactly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823" y="3200400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aurora</a:t>
            </a:r>
            <a:endParaRPr lang="en-US" dirty="0"/>
          </a:p>
        </p:txBody>
      </p:sp>
      <p:pic>
        <p:nvPicPr>
          <p:cNvPr id="19" name="Picture 18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60" y="3618486"/>
            <a:ext cx="2640413" cy="342944"/>
          </a:xfrm>
          <a:prstGeom prst="rect">
            <a:avLst/>
          </a:prstGeom>
        </p:spPr>
      </p:pic>
      <p:pic>
        <p:nvPicPr>
          <p:cNvPr id="22" name="Picture 21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755" y="3618513"/>
            <a:ext cx="2640413" cy="342944"/>
          </a:xfrm>
          <a:prstGeom prst="rect">
            <a:avLst/>
          </a:prstGeom>
        </p:spPr>
      </p:pic>
      <p:pic>
        <p:nvPicPr>
          <p:cNvPr id="23" name="Picture 22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273" y="3618388"/>
            <a:ext cx="2640413" cy="342944"/>
          </a:xfrm>
          <a:prstGeom prst="rect">
            <a:avLst/>
          </a:prstGeom>
        </p:spPr>
      </p:pic>
      <p:pic>
        <p:nvPicPr>
          <p:cNvPr id="24" name="Picture 23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91" y="4419360"/>
            <a:ext cx="2640413" cy="342944"/>
          </a:xfrm>
          <a:prstGeom prst="rect">
            <a:avLst/>
          </a:prstGeom>
        </p:spPr>
      </p:pic>
      <p:pic>
        <p:nvPicPr>
          <p:cNvPr id="26" name="Picture 25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604" y="4419262"/>
            <a:ext cx="2640413" cy="342944"/>
          </a:xfrm>
          <a:prstGeom prst="rect">
            <a:avLst/>
          </a:prstGeom>
        </p:spPr>
      </p:pic>
      <p:pic>
        <p:nvPicPr>
          <p:cNvPr id="30" name="Picture 29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4108281"/>
            <a:ext cx="793750" cy="336550"/>
          </a:xfrm>
          <a:prstGeom prst="rect">
            <a:avLst/>
          </a:prstGeom>
        </p:spPr>
      </p:pic>
      <p:pic>
        <p:nvPicPr>
          <p:cNvPr id="33" name="Picture 32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38" y="5219629"/>
            <a:ext cx="2640413" cy="342944"/>
          </a:xfrm>
          <a:prstGeom prst="rect">
            <a:avLst/>
          </a:prstGeom>
        </p:spPr>
      </p:pic>
      <p:pic>
        <p:nvPicPr>
          <p:cNvPr id="35" name="Picture 34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851" y="5219531"/>
            <a:ext cx="2640413" cy="342944"/>
          </a:xfrm>
          <a:prstGeom prst="rect">
            <a:avLst/>
          </a:prstGeom>
        </p:spPr>
      </p:pic>
      <p:pic>
        <p:nvPicPr>
          <p:cNvPr id="29" name="Picture 28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3281838"/>
            <a:ext cx="793750" cy="336550"/>
          </a:xfrm>
          <a:prstGeom prst="rect">
            <a:avLst/>
          </a:prstGeom>
        </p:spPr>
      </p:pic>
      <p:pic>
        <p:nvPicPr>
          <p:cNvPr id="36" name="Picture 35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3281963"/>
            <a:ext cx="793750" cy="336550"/>
          </a:xfrm>
          <a:prstGeom prst="rect">
            <a:avLst/>
          </a:prstGeom>
        </p:spPr>
      </p:pic>
      <p:pic>
        <p:nvPicPr>
          <p:cNvPr id="38" name="Picture 37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4082837"/>
            <a:ext cx="793750" cy="336550"/>
          </a:xfrm>
          <a:prstGeom prst="rect">
            <a:avLst/>
          </a:prstGeom>
        </p:spPr>
      </p:pic>
      <p:pic>
        <p:nvPicPr>
          <p:cNvPr id="40" name="Picture 39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4882981"/>
            <a:ext cx="793750" cy="336550"/>
          </a:xfrm>
          <a:prstGeom prst="rect">
            <a:avLst/>
          </a:prstGeom>
        </p:spPr>
      </p:pic>
      <p:pic>
        <p:nvPicPr>
          <p:cNvPr id="42" name="Picture 41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4882981"/>
            <a:ext cx="793750" cy="336550"/>
          </a:xfrm>
          <a:prstGeom prst="rect">
            <a:avLst/>
          </a:prstGeom>
        </p:spPr>
      </p:pic>
      <p:pic>
        <p:nvPicPr>
          <p:cNvPr id="44" name="Picture 43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4883106"/>
            <a:ext cx="793750" cy="336550"/>
          </a:xfrm>
          <a:prstGeom prst="rect">
            <a:avLst/>
          </a:prstGeom>
        </p:spPr>
      </p:pic>
      <p:pic>
        <p:nvPicPr>
          <p:cNvPr id="46" name="Picture 45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4082506"/>
            <a:ext cx="793750" cy="336550"/>
          </a:xfrm>
          <a:prstGeom prst="rect">
            <a:avLst/>
          </a:prstGeom>
        </p:spPr>
      </p:pic>
      <p:pic>
        <p:nvPicPr>
          <p:cNvPr id="48" name="Picture 47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3281838"/>
            <a:ext cx="793750" cy="336550"/>
          </a:xfrm>
          <a:prstGeom prst="rect">
            <a:avLst/>
          </a:prstGeom>
        </p:spPr>
      </p:pic>
      <p:pic>
        <p:nvPicPr>
          <p:cNvPr id="27" name="Picture 26" descr="mesos-logo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4163" y="3190724"/>
            <a:ext cx="453875" cy="459548"/>
          </a:xfrm>
          <a:prstGeom prst="rect">
            <a:avLst/>
          </a:prstGeom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823" y="3998917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823" y="4798234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33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333" y="5219656"/>
            <a:ext cx="2640413" cy="342944"/>
          </a:xfrm>
          <a:prstGeom prst="rect">
            <a:avLst/>
          </a:prstGeom>
        </p:spPr>
      </p:pic>
      <p:pic>
        <p:nvPicPr>
          <p:cNvPr id="25" name="Picture 24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086" y="4419387"/>
            <a:ext cx="2640413" cy="342944"/>
          </a:xfrm>
          <a:prstGeom prst="rect">
            <a:avLst/>
          </a:prstGeom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5173" y="3201352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5173" y="3999869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5173" y="4799186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3173" y="3999869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3173" y="4799186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31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5638" y="2265259"/>
            <a:ext cx="971550" cy="263318"/>
          </a:xfrm>
          <a:prstGeom prst="rect">
            <a:avLst/>
          </a:prstGeom>
        </p:spPr>
      </p:pic>
      <p:pic>
        <p:nvPicPr>
          <p:cNvPr id="39" name="Picture 38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5650" y="3343232"/>
            <a:ext cx="971550" cy="263318"/>
          </a:xfrm>
          <a:prstGeom prst="rect">
            <a:avLst/>
          </a:prstGeom>
        </p:spPr>
      </p:pic>
      <p:pic>
        <p:nvPicPr>
          <p:cNvPr id="57" name="Picture 56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5827" y="3343232"/>
            <a:ext cx="971550" cy="263318"/>
          </a:xfrm>
          <a:prstGeom prst="rect">
            <a:avLst/>
          </a:prstGeom>
        </p:spPr>
      </p:pic>
      <p:pic>
        <p:nvPicPr>
          <p:cNvPr id="37" name="Picture 36" descr="Spark-logo-192x100px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1573" y="2038351"/>
            <a:ext cx="914399" cy="476249"/>
          </a:xfrm>
          <a:prstGeom prst="rect">
            <a:avLst/>
          </a:prstGeom>
        </p:spPr>
      </p:pic>
      <p:pic>
        <p:nvPicPr>
          <p:cNvPr id="41" name="Picture 40" descr="Spark-logo-192x100px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774" y="3942763"/>
            <a:ext cx="914399" cy="476249"/>
          </a:xfrm>
          <a:prstGeom prst="rect">
            <a:avLst/>
          </a:prstGeom>
        </p:spPr>
      </p:pic>
      <p:pic>
        <p:nvPicPr>
          <p:cNvPr id="59" name="Picture 58" descr="Spark-logo-192x100px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4762331"/>
            <a:ext cx="914399" cy="476249"/>
          </a:xfrm>
          <a:prstGeom prst="rect">
            <a:avLst/>
          </a:prstGeom>
        </p:spPr>
      </p:pic>
      <p:pic>
        <p:nvPicPr>
          <p:cNvPr id="45" name="Picture 44" descr="Screen Shot 2013-08-28 at 10.52.14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2946" y="2160418"/>
            <a:ext cx="435273" cy="430382"/>
          </a:xfrm>
          <a:prstGeom prst="rect">
            <a:avLst/>
          </a:prstGeom>
        </p:spPr>
      </p:pic>
      <p:pic>
        <p:nvPicPr>
          <p:cNvPr id="60" name="Picture 59" descr="Screen Shot 2013-08-28 at 10.52.14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1400" y="4798234"/>
            <a:ext cx="435273" cy="430382"/>
          </a:xfrm>
          <a:prstGeom prst="rect">
            <a:avLst/>
          </a:prstGeom>
        </p:spPr>
      </p:pic>
      <p:pic>
        <p:nvPicPr>
          <p:cNvPr id="62" name="Picture 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40844" y="1981200"/>
            <a:ext cx="751136" cy="7518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823" y="3200400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aurora</a:t>
            </a:r>
            <a:endParaRPr lang="en-US" dirty="0"/>
          </a:p>
        </p:txBody>
      </p:sp>
      <p:pic>
        <p:nvPicPr>
          <p:cNvPr id="19" name="Picture 18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60" y="3618486"/>
            <a:ext cx="2640413" cy="342944"/>
          </a:xfrm>
          <a:prstGeom prst="rect">
            <a:avLst/>
          </a:prstGeom>
        </p:spPr>
      </p:pic>
      <p:pic>
        <p:nvPicPr>
          <p:cNvPr id="22" name="Picture 21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755" y="3618513"/>
            <a:ext cx="2640413" cy="342944"/>
          </a:xfrm>
          <a:prstGeom prst="rect">
            <a:avLst/>
          </a:prstGeom>
        </p:spPr>
      </p:pic>
      <p:pic>
        <p:nvPicPr>
          <p:cNvPr id="23" name="Picture 22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273" y="3618388"/>
            <a:ext cx="2640413" cy="342944"/>
          </a:xfrm>
          <a:prstGeom prst="rect">
            <a:avLst/>
          </a:prstGeom>
        </p:spPr>
      </p:pic>
      <p:pic>
        <p:nvPicPr>
          <p:cNvPr id="24" name="Picture 23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91" y="4419360"/>
            <a:ext cx="2640413" cy="342944"/>
          </a:xfrm>
          <a:prstGeom prst="rect">
            <a:avLst/>
          </a:prstGeom>
        </p:spPr>
      </p:pic>
      <p:pic>
        <p:nvPicPr>
          <p:cNvPr id="26" name="Picture 25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604" y="4419262"/>
            <a:ext cx="2640413" cy="342944"/>
          </a:xfrm>
          <a:prstGeom prst="rect">
            <a:avLst/>
          </a:prstGeom>
        </p:spPr>
      </p:pic>
      <p:pic>
        <p:nvPicPr>
          <p:cNvPr id="30" name="Picture 29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4108281"/>
            <a:ext cx="793750" cy="336550"/>
          </a:xfrm>
          <a:prstGeom prst="rect">
            <a:avLst/>
          </a:prstGeom>
        </p:spPr>
      </p:pic>
      <p:pic>
        <p:nvPicPr>
          <p:cNvPr id="33" name="Picture 32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38" y="5219629"/>
            <a:ext cx="2640413" cy="342944"/>
          </a:xfrm>
          <a:prstGeom prst="rect">
            <a:avLst/>
          </a:prstGeom>
        </p:spPr>
      </p:pic>
      <p:pic>
        <p:nvPicPr>
          <p:cNvPr id="35" name="Picture 34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851" y="5219531"/>
            <a:ext cx="2640413" cy="342944"/>
          </a:xfrm>
          <a:prstGeom prst="rect">
            <a:avLst/>
          </a:prstGeom>
        </p:spPr>
      </p:pic>
      <p:pic>
        <p:nvPicPr>
          <p:cNvPr id="29" name="Picture 28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3281838"/>
            <a:ext cx="793750" cy="336550"/>
          </a:xfrm>
          <a:prstGeom prst="rect">
            <a:avLst/>
          </a:prstGeom>
        </p:spPr>
      </p:pic>
      <p:pic>
        <p:nvPicPr>
          <p:cNvPr id="36" name="Picture 35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3281963"/>
            <a:ext cx="793750" cy="336550"/>
          </a:xfrm>
          <a:prstGeom prst="rect">
            <a:avLst/>
          </a:prstGeom>
        </p:spPr>
      </p:pic>
      <p:pic>
        <p:nvPicPr>
          <p:cNvPr id="38" name="Picture 37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4082837"/>
            <a:ext cx="793750" cy="336550"/>
          </a:xfrm>
          <a:prstGeom prst="rect">
            <a:avLst/>
          </a:prstGeom>
        </p:spPr>
      </p:pic>
      <p:pic>
        <p:nvPicPr>
          <p:cNvPr id="40" name="Picture 39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4882981"/>
            <a:ext cx="793750" cy="336550"/>
          </a:xfrm>
          <a:prstGeom prst="rect">
            <a:avLst/>
          </a:prstGeom>
        </p:spPr>
      </p:pic>
      <p:pic>
        <p:nvPicPr>
          <p:cNvPr id="42" name="Picture 41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4882981"/>
            <a:ext cx="793750" cy="336550"/>
          </a:xfrm>
          <a:prstGeom prst="rect">
            <a:avLst/>
          </a:prstGeom>
        </p:spPr>
      </p:pic>
      <p:pic>
        <p:nvPicPr>
          <p:cNvPr id="44" name="Picture 43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4883106"/>
            <a:ext cx="793750" cy="336550"/>
          </a:xfrm>
          <a:prstGeom prst="rect">
            <a:avLst/>
          </a:prstGeom>
        </p:spPr>
      </p:pic>
      <p:pic>
        <p:nvPicPr>
          <p:cNvPr id="46" name="Picture 45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4082506"/>
            <a:ext cx="793750" cy="336550"/>
          </a:xfrm>
          <a:prstGeom prst="rect">
            <a:avLst/>
          </a:prstGeom>
        </p:spPr>
      </p:pic>
      <p:pic>
        <p:nvPicPr>
          <p:cNvPr id="48" name="Picture 47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3281838"/>
            <a:ext cx="793750" cy="336550"/>
          </a:xfrm>
          <a:prstGeom prst="rect">
            <a:avLst/>
          </a:prstGeom>
        </p:spPr>
      </p:pic>
      <p:pic>
        <p:nvPicPr>
          <p:cNvPr id="27" name="Picture 26" descr="mesos-logo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4163" y="3190724"/>
            <a:ext cx="453875" cy="459548"/>
          </a:xfrm>
          <a:prstGeom prst="rect">
            <a:avLst/>
          </a:prstGeom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823" y="3998917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823" y="4798234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33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333" y="5219656"/>
            <a:ext cx="2640413" cy="342944"/>
          </a:xfrm>
          <a:prstGeom prst="rect">
            <a:avLst/>
          </a:prstGeom>
        </p:spPr>
      </p:pic>
      <p:pic>
        <p:nvPicPr>
          <p:cNvPr id="25" name="Picture 24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086" y="4419387"/>
            <a:ext cx="2640413" cy="342944"/>
          </a:xfrm>
          <a:prstGeom prst="rect">
            <a:avLst/>
          </a:prstGeom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5173" y="3201352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5173" y="3999869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5173" y="4799186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3173" y="3999869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3173" y="4799186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31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5638" y="2265259"/>
            <a:ext cx="971550" cy="263318"/>
          </a:xfrm>
          <a:prstGeom prst="rect">
            <a:avLst/>
          </a:prstGeom>
        </p:spPr>
      </p:pic>
      <p:pic>
        <p:nvPicPr>
          <p:cNvPr id="39" name="Picture 38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5650" y="3343232"/>
            <a:ext cx="971550" cy="263318"/>
          </a:xfrm>
          <a:prstGeom prst="rect">
            <a:avLst/>
          </a:prstGeom>
        </p:spPr>
      </p:pic>
      <p:pic>
        <p:nvPicPr>
          <p:cNvPr id="57" name="Picture 56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5827" y="3343232"/>
            <a:ext cx="971550" cy="263318"/>
          </a:xfrm>
          <a:prstGeom prst="rect">
            <a:avLst/>
          </a:prstGeom>
        </p:spPr>
      </p:pic>
      <p:pic>
        <p:nvPicPr>
          <p:cNvPr id="37" name="Picture 36" descr="Spark-logo-192x100px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1573" y="2038351"/>
            <a:ext cx="914399" cy="476249"/>
          </a:xfrm>
          <a:prstGeom prst="rect">
            <a:avLst/>
          </a:prstGeom>
        </p:spPr>
      </p:pic>
      <p:pic>
        <p:nvPicPr>
          <p:cNvPr id="41" name="Picture 40" descr="Spark-logo-192x100px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774" y="3942763"/>
            <a:ext cx="914399" cy="476249"/>
          </a:xfrm>
          <a:prstGeom prst="rect">
            <a:avLst/>
          </a:prstGeom>
        </p:spPr>
      </p:pic>
      <p:pic>
        <p:nvPicPr>
          <p:cNvPr id="59" name="Picture 58" descr="Spark-logo-192x100px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4762331"/>
            <a:ext cx="914399" cy="476249"/>
          </a:xfrm>
          <a:prstGeom prst="rect">
            <a:avLst/>
          </a:prstGeom>
        </p:spPr>
      </p:pic>
      <p:pic>
        <p:nvPicPr>
          <p:cNvPr id="45" name="Picture 44" descr="Screen Shot 2013-08-28 at 10.52.14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2946" y="2160418"/>
            <a:ext cx="435273" cy="430382"/>
          </a:xfrm>
          <a:prstGeom prst="rect">
            <a:avLst/>
          </a:prstGeom>
        </p:spPr>
      </p:pic>
      <p:pic>
        <p:nvPicPr>
          <p:cNvPr id="60" name="Picture 59" descr="Screen Shot 2013-08-28 at 10.52.14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1400" y="4798234"/>
            <a:ext cx="435273" cy="430382"/>
          </a:xfrm>
          <a:prstGeom prst="rect">
            <a:avLst/>
          </a:prstGeom>
        </p:spPr>
      </p:pic>
      <p:pic>
        <p:nvPicPr>
          <p:cNvPr id="62" name="Picture 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40844" y="1981200"/>
            <a:ext cx="751136" cy="7518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64" name="Picture 63" descr="Ruby_logo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39266" y="4049096"/>
            <a:ext cx="377407" cy="377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823" y="3200400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aurora</a:t>
            </a:r>
            <a:endParaRPr lang="en-US" dirty="0"/>
          </a:p>
        </p:txBody>
      </p:sp>
      <p:pic>
        <p:nvPicPr>
          <p:cNvPr id="19" name="Picture 18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60" y="3618486"/>
            <a:ext cx="2640413" cy="342944"/>
          </a:xfrm>
          <a:prstGeom prst="rect">
            <a:avLst/>
          </a:prstGeom>
        </p:spPr>
      </p:pic>
      <p:pic>
        <p:nvPicPr>
          <p:cNvPr id="22" name="Picture 21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755" y="3618513"/>
            <a:ext cx="2640413" cy="342944"/>
          </a:xfrm>
          <a:prstGeom prst="rect">
            <a:avLst/>
          </a:prstGeom>
        </p:spPr>
      </p:pic>
      <p:pic>
        <p:nvPicPr>
          <p:cNvPr id="23" name="Picture 22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273" y="3618388"/>
            <a:ext cx="2640413" cy="342944"/>
          </a:xfrm>
          <a:prstGeom prst="rect">
            <a:avLst/>
          </a:prstGeom>
        </p:spPr>
      </p:pic>
      <p:pic>
        <p:nvPicPr>
          <p:cNvPr id="24" name="Picture 23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91" y="4419360"/>
            <a:ext cx="2640413" cy="342944"/>
          </a:xfrm>
          <a:prstGeom prst="rect">
            <a:avLst/>
          </a:prstGeom>
        </p:spPr>
      </p:pic>
      <p:pic>
        <p:nvPicPr>
          <p:cNvPr id="26" name="Picture 25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604" y="4419262"/>
            <a:ext cx="2640413" cy="342944"/>
          </a:xfrm>
          <a:prstGeom prst="rect">
            <a:avLst/>
          </a:prstGeom>
        </p:spPr>
      </p:pic>
      <p:pic>
        <p:nvPicPr>
          <p:cNvPr id="30" name="Picture 29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4108281"/>
            <a:ext cx="793750" cy="336550"/>
          </a:xfrm>
          <a:prstGeom prst="rect">
            <a:avLst/>
          </a:prstGeom>
        </p:spPr>
      </p:pic>
      <p:pic>
        <p:nvPicPr>
          <p:cNvPr id="33" name="Picture 32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38" y="5219629"/>
            <a:ext cx="2640413" cy="342944"/>
          </a:xfrm>
          <a:prstGeom prst="rect">
            <a:avLst/>
          </a:prstGeom>
        </p:spPr>
      </p:pic>
      <p:pic>
        <p:nvPicPr>
          <p:cNvPr id="35" name="Picture 34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851" y="5219531"/>
            <a:ext cx="2640413" cy="342944"/>
          </a:xfrm>
          <a:prstGeom prst="rect">
            <a:avLst/>
          </a:prstGeom>
        </p:spPr>
      </p:pic>
      <p:pic>
        <p:nvPicPr>
          <p:cNvPr id="29" name="Picture 28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3281838"/>
            <a:ext cx="793750" cy="336550"/>
          </a:xfrm>
          <a:prstGeom prst="rect">
            <a:avLst/>
          </a:prstGeom>
        </p:spPr>
      </p:pic>
      <p:pic>
        <p:nvPicPr>
          <p:cNvPr id="36" name="Picture 35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3281963"/>
            <a:ext cx="793750" cy="336550"/>
          </a:xfrm>
          <a:prstGeom prst="rect">
            <a:avLst/>
          </a:prstGeom>
        </p:spPr>
      </p:pic>
      <p:pic>
        <p:nvPicPr>
          <p:cNvPr id="38" name="Picture 37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4082837"/>
            <a:ext cx="793750" cy="336550"/>
          </a:xfrm>
          <a:prstGeom prst="rect">
            <a:avLst/>
          </a:prstGeom>
        </p:spPr>
      </p:pic>
      <p:pic>
        <p:nvPicPr>
          <p:cNvPr id="40" name="Picture 39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4882981"/>
            <a:ext cx="793750" cy="336550"/>
          </a:xfrm>
          <a:prstGeom prst="rect">
            <a:avLst/>
          </a:prstGeom>
        </p:spPr>
      </p:pic>
      <p:pic>
        <p:nvPicPr>
          <p:cNvPr id="42" name="Picture 41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4882981"/>
            <a:ext cx="793750" cy="336550"/>
          </a:xfrm>
          <a:prstGeom prst="rect">
            <a:avLst/>
          </a:prstGeom>
        </p:spPr>
      </p:pic>
      <p:pic>
        <p:nvPicPr>
          <p:cNvPr id="44" name="Picture 43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4883106"/>
            <a:ext cx="793750" cy="336550"/>
          </a:xfrm>
          <a:prstGeom prst="rect">
            <a:avLst/>
          </a:prstGeom>
        </p:spPr>
      </p:pic>
      <p:pic>
        <p:nvPicPr>
          <p:cNvPr id="46" name="Picture 45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4082506"/>
            <a:ext cx="793750" cy="336550"/>
          </a:xfrm>
          <a:prstGeom prst="rect">
            <a:avLst/>
          </a:prstGeom>
        </p:spPr>
      </p:pic>
      <p:pic>
        <p:nvPicPr>
          <p:cNvPr id="48" name="Picture 47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3281838"/>
            <a:ext cx="793750" cy="336550"/>
          </a:xfrm>
          <a:prstGeom prst="rect">
            <a:avLst/>
          </a:prstGeom>
        </p:spPr>
      </p:pic>
      <p:pic>
        <p:nvPicPr>
          <p:cNvPr id="27" name="Picture 26" descr="mesos-logo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4163" y="3190724"/>
            <a:ext cx="453875" cy="459548"/>
          </a:xfrm>
          <a:prstGeom prst="rect">
            <a:avLst/>
          </a:prstGeom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823" y="3998917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823" y="4798234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33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333" y="5219656"/>
            <a:ext cx="2640413" cy="342944"/>
          </a:xfrm>
          <a:prstGeom prst="rect">
            <a:avLst/>
          </a:prstGeom>
        </p:spPr>
      </p:pic>
      <p:pic>
        <p:nvPicPr>
          <p:cNvPr id="25" name="Picture 24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086" y="4419387"/>
            <a:ext cx="2640413" cy="342944"/>
          </a:xfrm>
          <a:prstGeom prst="rect">
            <a:avLst/>
          </a:prstGeom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5173" y="3201352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5173" y="3999869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5173" y="4799186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3173" y="3999869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3173" y="4799186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31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5638" y="2265259"/>
            <a:ext cx="971550" cy="263318"/>
          </a:xfrm>
          <a:prstGeom prst="rect">
            <a:avLst/>
          </a:prstGeom>
        </p:spPr>
      </p:pic>
      <p:pic>
        <p:nvPicPr>
          <p:cNvPr id="39" name="Picture 38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5650" y="3343232"/>
            <a:ext cx="971550" cy="263318"/>
          </a:xfrm>
          <a:prstGeom prst="rect">
            <a:avLst/>
          </a:prstGeom>
        </p:spPr>
      </p:pic>
      <p:pic>
        <p:nvPicPr>
          <p:cNvPr id="57" name="Picture 56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5827" y="3343232"/>
            <a:ext cx="971550" cy="263318"/>
          </a:xfrm>
          <a:prstGeom prst="rect">
            <a:avLst/>
          </a:prstGeom>
        </p:spPr>
      </p:pic>
      <p:pic>
        <p:nvPicPr>
          <p:cNvPr id="37" name="Picture 36" descr="Spark-logo-192x100px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1573" y="2038351"/>
            <a:ext cx="914399" cy="476249"/>
          </a:xfrm>
          <a:prstGeom prst="rect">
            <a:avLst/>
          </a:prstGeom>
        </p:spPr>
      </p:pic>
      <p:pic>
        <p:nvPicPr>
          <p:cNvPr id="41" name="Picture 40" descr="Spark-logo-192x100px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774" y="3942763"/>
            <a:ext cx="914399" cy="476249"/>
          </a:xfrm>
          <a:prstGeom prst="rect">
            <a:avLst/>
          </a:prstGeom>
        </p:spPr>
      </p:pic>
      <p:pic>
        <p:nvPicPr>
          <p:cNvPr id="59" name="Picture 58" descr="Spark-logo-192x100px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4762331"/>
            <a:ext cx="914399" cy="476249"/>
          </a:xfrm>
          <a:prstGeom prst="rect">
            <a:avLst/>
          </a:prstGeom>
        </p:spPr>
      </p:pic>
      <p:pic>
        <p:nvPicPr>
          <p:cNvPr id="45" name="Picture 44" descr="Screen Shot 2013-08-28 at 10.52.14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2946" y="2160418"/>
            <a:ext cx="435273" cy="430382"/>
          </a:xfrm>
          <a:prstGeom prst="rect">
            <a:avLst/>
          </a:prstGeom>
        </p:spPr>
      </p:pic>
      <p:pic>
        <p:nvPicPr>
          <p:cNvPr id="60" name="Picture 59" descr="Screen Shot 2013-08-28 at 10.52.14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1400" y="4798234"/>
            <a:ext cx="435273" cy="430382"/>
          </a:xfrm>
          <a:prstGeom prst="rect">
            <a:avLst/>
          </a:prstGeom>
        </p:spPr>
      </p:pic>
      <p:pic>
        <p:nvPicPr>
          <p:cNvPr id="62" name="Picture 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40844" y="1981200"/>
            <a:ext cx="751136" cy="7518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63" name="Picture 62" descr="Ruby_logo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39266" y="4049096"/>
            <a:ext cx="377407" cy="377786"/>
          </a:xfrm>
          <a:prstGeom prst="rect">
            <a:avLst/>
          </a:prstGeom>
        </p:spPr>
      </p:pic>
      <p:pic>
        <p:nvPicPr>
          <p:cNvPr id="43" name="Picture 42" descr="Java_logo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04254" y="3936307"/>
            <a:ext cx="391447" cy="519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823" y="3200400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aurora</a:t>
            </a:r>
            <a:endParaRPr lang="en-US" dirty="0"/>
          </a:p>
        </p:txBody>
      </p:sp>
      <p:pic>
        <p:nvPicPr>
          <p:cNvPr id="19" name="Picture 18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60" y="3618486"/>
            <a:ext cx="2640413" cy="342944"/>
          </a:xfrm>
          <a:prstGeom prst="rect">
            <a:avLst/>
          </a:prstGeom>
        </p:spPr>
      </p:pic>
      <p:pic>
        <p:nvPicPr>
          <p:cNvPr id="22" name="Picture 21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755" y="3618513"/>
            <a:ext cx="2640413" cy="342944"/>
          </a:xfrm>
          <a:prstGeom prst="rect">
            <a:avLst/>
          </a:prstGeom>
        </p:spPr>
      </p:pic>
      <p:pic>
        <p:nvPicPr>
          <p:cNvPr id="23" name="Picture 22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273" y="3618388"/>
            <a:ext cx="2640413" cy="342944"/>
          </a:xfrm>
          <a:prstGeom prst="rect">
            <a:avLst/>
          </a:prstGeom>
        </p:spPr>
      </p:pic>
      <p:pic>
        <p:nvPicPr>
          <p:cNvPr id="24" name="Picture 23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91" y="4419360"/>
            <a:ext cx="2640413" cy="342944"/>
          </a:xfrm>
          <a:prstGeom prst="rect">
            <a:avLst/>
          </a:prstGeom>
        </p:spPr>
      </p:pic>
      <p:pic>
        <p:nvPicPr>
          <p:cNvPr id="26" name="Picture 25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604" y="4419262"/>
            <a:ext cx="2640413" cy="342944"/>
          </a:xfrm>
          <a:prstGeom prst="rect">
            <a:avLst/>
          </a:prstGeom>
        </p:spPr>
      </p:pic>
      <p:pic>
        <p:nvPicPr>
          <p:cNvPr id="30" name="Picture 29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4108281"/>
            <a:ext cx="793750" cy="336550"/>
          </a:xfrm>
          <a:prstGeom prst="rect">
            <a:avLst/>
          </a:prstGeom>
        </p:spPr>
      </p:pic>
      <p:pic>
        <p:nvPicPr>
          <p:cNvPr id="33" name="Picture 32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38" y="5219629"/>
            <a:ext cx="2640413" cy="342944"/>
          </a:xfrm>
          <a:prstGeom prst="rect">
            <a:avLst/>
          </a:prstGeom>
        </p:spPr>
      </p:pic>
      <p:pic>
        <p:nvPicPr>
          <p:cNvPr id="35" name="Picture 34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851" y="5219531"/>
            <a:ext cx="2640413" cy="342944"/>
          </a:xfrm>
          <a:prstGeom prst="rect">
            <a:avLst/>
          </a:prstGeom>
        </p:spPr>
      </p:pic>
      <p:pic>
        <p:nvPicPr>
          <p:cNvPr id="29" name="Picture 28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3281838"/>
            <a:ext cx="793750" cy="336550"/>
          </a:xfrm>
          <a:prstGeom prst="rect">
            <a:avLst/>
          </a:prstGeom>
        </p:spPr>
      </p:pic>
      <p:pic>
        <p:nvPicPr>
          <p:cNvPr id="36" name="Picture 35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3281963"/>
            <a:ext cx="793750" cy="336550"/>
          </a:xfrm>
          <a:prstGeom prst="rect">
            <a:avLst/>
          </a:prstGeom>
        </p:spPr>
      </p:pic>
      <p:pic>
        <p:nvPicPr>
          <p:cNvPr id="38" name="Picture 37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4082837"/>
            <a:ext cx="793750" cy="336550"/>
          </a:xfrm>
          <a:prstGeom prst="rect">
            <a:avLst/>
          </a:prstGeom>
        </p:spPr>
      </p:pic>
      <p:pic>
        <p:nvPicPr>
          <p:cNvPr id="40" name="Picture 39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4882981"/>
            <a:ext cx="793750" cy="336550"/>
          </a:xfrm>
          <a:prstGeom prst="rect">
            <a:avLst/>
          </a:prstGeom>
        </p:spPr>
      </p:pic>
      <p:pic>
        <p:nvPicPr>
          <p:cNvPr id="42" name="Picture 41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4882981"/>
            <a:ext cx="793750" cy="336550"/>
          </a:xfrm>
          <a:prstGeom prst="rect">
            <a:avLst/>
          </a:prstGeom>
        </p:spPr>
      </p:pic>
      <p:pic>
        <p:nvPicPr>
          <p:cNvPr id="44" name="Picture 43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4883106"/>
            <a:ext cx="793750" cy="336550"/>
          </a:xfrm>
          <a:prstGeom prst="rect">
            <a:avLst/>
          </a:prstGeom>
        </p:spPr>
      </p:pic>
      <p:pic>
        <p:nvPicPr>
          <p:cNvPr id="46" name="Picture 45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4082506"/>
            <a:ext cx="793750" cy="336550"/>
          </a:xfrm>
          <a:prstGeom prst="rect">
            <a:avLst/>
          </a:prstGeom>
        </p:spPr>
      </p:pic>
      <p:pic>
        <p:nvPicPr>
          <p:cNvPr id="48" name="Picture 47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3281838"/>
            <a:ext cx="793750" cy="336550"/>
          </a:xfrm>
          <a:prstGeom prst="rect">
            <a:avLst/>
          </a:prstGeom>
        </p:spPr>
      </p:pic>
      <p:pic>
        <p:nvPicPr>
          <p:cNvPr id="27" name="Picture 26" descr="mesos-logo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4163" y="3190724"/>
            <a:ext cx="453875" cy="459548"/>
          </a:xfrm>
          <a:prstGeom prst="rect">
            <a:avLst/>
          </a:prstGeom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823" y="3998917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823" y="4798234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33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333" y="5219656"/>
            <a:ext cx="2640413" cy="342944"/>
          </a:xfrm>
          <a:prstGeom prst="rect">
            <a:avLst/>
          </a:prstGeom>
        </p:spPr>
      </p:pic>
      <p:pic>
        <p:nvPicPr>
          <p:cNvPr id="25" name="Picture 24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086" y="4419387"/>
            <a:ext cx="2640413" cy="342944"/>
          </a:xfrm>
          <a:prstGeom prst="rect">
            <a:avLst/>
          </a:prstGeom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5173" y="3201352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5173" y="3999869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5173" y="4799186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3173" y="3999869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3173" y="4799186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31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5638" y="2265259"/>
            <a:ext cx="971550" cy="263318"/>
          </a:xfrm>
          <a:prstGeom prst="rect">
            <a:avLst/>
          </a:prstGeom>
        </p:spPr>
      </p:pic>
      <p:pic>
        <p:nvPicPr>
          <p:cNvPr id="39" name="Picture 38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5650" y="3343232"/>
            <a:ext cx="971550" cy="263318"/>
          </a:xfrm>
          <a:prstGeom prst="rect">
            <a:avLst/>
          </a:prstGeom>
        </p:spPr>
      </p:pic>
      <p:pic>
        <p:nvPicPr>
          <p:cNvPr id="57" name="Picture 56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5827" y="3343232"/>
            <a:ext cx="971550" cy="263318"/>
          </a:xfrm>
          <a:prstGeom prst="rect">
            <a:avLst/>
          </a:prstGeom>
        </p:spPr>
      </p:pic>
      <p:pic>
        <p:nvPicPr>
          <p:cNvPr id="37" name="Picture 36" descr="Spark-logo-192x100px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1573" y="2038351"/>
            <a:ext cx="914399" cy="476249"/>
          </a:xfrm>
          <a:prstGeom prst="rect">
            <a:avLst/>
          </a:prstGeom>
        </p:spPr>
      </p:pic>
      <p:pic>
        <p:nvPicPr>
          <p:cNvPr id="41" name="Picture 40" descr="Spark-logo-192x100px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774" y="3942763"/>
            <a:ext cx="914399" cy="476249"/>
          </a:xfrm>
          <a:prstGeom prst="rect">
            <a:avLst/>
          </a:prstGeom>
        </p:spPr>
      </p:pic>
      <p:pic>
        <p:nvPicPr>
          <p:cNvPr id="59" name="Picture 58" descr="Spark-logo-192x100px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4762331"/>
            <a:ext cx="914399" cy="476249"/>
          </a:xfrm>
          <a:prstGeom prst="rect">
            <a:avLst/>
          </a:prstGeom>
        </p:spPr>
      </p:pic>
      <p:pic>
        <p:nvPicPr>
          <p:cNvPr id="45" name="Picture 44" descr="Screen Shot 2013-08-28 at 10.52.14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2946" y="2160418"/>
            <a:ext cx="435273" cy="430382"/>
          </a:xfrm>
          <a:prstGeom prst="rect">
            <a:avLst/>
          </a:prstGeom>
        </p:spPr>
      </p:pic>
      <p:pic>
        <p:nvPicPr>
          <p:cNvPr id="60" name="Picture 59" descr="Screen Shot 2013-08-28 at 10.52.14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1400" y="4798234"/>
            <a:ext cx="435273" cy="430382"/>
          </a:xfrm>
          <a:prstGeom prst="rect">
            <a:avLst/>
          </a:prstGeom>
        </p:spPr>
      </p:pic>
      <p:pic>
        <p:nvPicPr>
          <p:cNvPr id="62" name="Picture 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40844" y="1981200"/>
            <a:ext cx="751136" cy="7518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63" name="Picture 62" descr="Ruby_logo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39266" y="4049096"/>
            <a:ext cx="377407" cy="377786"/>
          </a:xfrm>
          <a:prstGeom prst="rect">
            <a:avLst/>
          </a:prstGeom>
        </p:spPr>
      </p:pic>
      <p:pic>
        <p:nvPicPr>
          <p:cNvPr id="43" name="Picture 42" descr="Java_logo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04254" y="3936307"/>
            <a:ext cx="391447" cy="519841"/>
          </a:xfrm>
          <a:prstGeom prst="rect">
            <a:avLst/>
          </a:prstGeom>
        </p:spPr>
      </p:pic>
      <p:pic>
        <p:nvPicPr>
          <p:cNvPr id="47" name="Picture 46" descr="scala-logo-crop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91171" y="4741375"/>
            <a:ext cx="294083" cy="47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ace_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00" y="4392848"/>
            <a:ext cx="2082800" cy="21717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loud Callout 4"/>
          <p:cNvSpPr/>
          <p:nvPr/>
        </p:nvSpPr>
        <p:spPr>
          <a:xfrm>
            <a:off x="1567543" y="1066800"/>
            <a:ext cx="6204857" cy="3048000"/>
          </a:xfrm>
          <a:prstGeom prst="cloudCallou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But what about resource isolation!? I don’t want my end users to have to wait for our website to load because of resource contention!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resource isolation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Linux </a:t>
            </a:r>
            <a:r>
              <a:rPr lang="en-US" b="1" dirty="0" smtClean="0"/>
              <a:t>control groups </a:t>
            </a:r>
            <a:r>
              <a:rPr lang="en-US" dirty="0" smtClean="0"/>
              <a:t>(</a:t>
            </a:r>
            <a:r>
              <a:rPr lang="en-US" dirty="0" err="1" smtClean="0"/>
              <a:t>cgroups</a:t>
            </a:r>
            <a:r>
              <a:rPr lang="en-US" dirty="0" smtClean="0"/>
              <a:t>)</a:t>
            </a:r>
          </a:p>
          <a:p>
            <a:pPr>
              <a:spcBef>
                <a:spcPts val="600"/>
              </a:spcBef>
            </a:pP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CPU</a:t>
            </a:r>
            <a:r>
              <a:rPr lang="en-US" dirty="0" smtClean="0"/>
              <a:t> (upper and lower bounds)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m</a:t>
            </a:r>
            <a:r>
              <a:rPr lang="en-US" dirty="0" smtClean="0"/>
              <a:t>emory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network I/</a:t>
            </a:r>
            <a:r>
              <a:rPr lang="en-US" dirty="0" smtClean="0"/>
              <a:t>O (traffic controller)</a:t>
            </a:r>
          </a:p>
          <a:p>
            <a:pPr>
              <a:spcBef>
                <a:spcPts val="600"/>
              </a:spcBef>
            </a:pPr>
            <a:r>
              <a:rPr lang="en-US" dirty="0" err="1" smtClean="0"/>
              <a:t>filesystem</a:t>
            </a:r>
            <a:r>
              <a:rPr lang="en-US" dirty="0" smtClean="0"/>
              <a:t> (</a:t>
            </a:r>
            <a:r>
              <a:rPr lang="en-US" dirty="0" err="1" smtClean="0"/>
              <a:t>lvm</a:t>
            </a:r>
            <a:r>
              <a:rPr lang="en-US" dirty="0" smtClean="0"/>
              <a:t>, in progress)</a:t>
            </a:r>
            <a:endParaRPr lang="en-US" dirty="0" smtClean="0"/>
          </a:p>
          <a:p>
            <a:pPr>
              <a:spcBef>
                <a:spcPts val="600"/>
              </a:spcBef>
              <a:spcAft>
                <a:spcPts val="200"/>
              </a:spcAft>
            </a:pP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081931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datacenter management is a pain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 smtClean="0"/>
              <a:t>mesos</a:t>
            </a:r>
            <a:r>
              <a:rPr lang="en-US" i="1" dirty="0" smtClean="0"/>
              <a:t> makes running frameworks on your datacenter easier as well as increasing utilization and performance while reducing </a:t>
            </a:r>
            <a:r>
              <a:rPr lang="en-US" i="1" dirty="0" err="1" smtClean="0"/>
              <a:t>CapEx</a:t>
            </a:r>
            <a:r>
              <a:rPr lang="en-US" i="1" dirty="0" smtClean="0"/>
              <a:t> and </a:t>
            </a:r>
            <a:r>
              <a:rPr lang="en-US" i="1" dirty="0" err="1" smtClean="0"/>
              <a:t>OpEx</a:t>
            </a:r>
            <a:r>
              <a:rPr lang="en-US" i="1" dirty="0" smtClean="0"/>
              <a:t>!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rather than build your next distributed system from scratch, consider using </a:t>
            </a:r>
            <a:r>
              <a:rPr lang="en-US" i="1" dirty="0" err="1" smtClean="0"/>
              <a:t>mesos</a:t>
            </a:r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you can share your datacenter between analytics and online services!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ace_s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93" y="4464066"/>
            <a:ext cx="2235200" cy="21971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loud Callout 6"/>
          <p:cNvSpPr/>
          <p:nvPr/>
        </p:nvSpPr>
        <p:spPr>
          <a:xfrm>
            <a:off x="1567543" y="1066800"/>
            <a:ext cx="6204857" cy="3048000"/>
          </a:xfrm>
          <a:prstGeom prst="cloudCallou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 </a:t>
            </a:r>
            <a:r>
              <a:rPr lang="en-US" dirty="0" err="1" smtClean="0"/>
              <a:t>Hadoop</a:t>
            </a:r>
            <a:r>
              <a:rPr lang="en-US" dirty="0" smtClean="0"/>
              <a:t> is a big hammer, but not everything is a nail!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ubtitle 3"/>
          <p:cNvSpPr txBox="1">
            <a:spLocks/>
          </p:cNvSpPr>
          <p:nvPr/>
        </p:nvSpPr>
        <p:spPr bwMode="auto">
          <a:xfrm>
            <a:off x="533400" y="3965575"/>
            <a:ext cx="79248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smtClean="0">
                <a:ln>
                  <a:noFill/>
                </a:ln>
                <a:solidFill>
                  <a:srgbClr val="42ABDD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mesos.apache.org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42ABDD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@ApacheMesos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rgbClr val="01ACED"/>
              </a:solidFill>
              <a:effectLst/>
              <a:uLnTx/>
              <a:uFillTx/>
              <a:latin typeface="+mn-lt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6" name="Picture 5" descr="mesos-logo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600" y="3962400"/>
            <a:ext cx="20320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600" dirty="0" smtClean="0"/>
              <a:t>framework commonality</a:t>
            </a:r>
            <a:endParaRPr lang="en-US" sz="4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processes simultaneously (</a:t>
            </a:r>
            <a:r>
              <a:rPr lang="en-US" i="1" dirty="0" smtClean="0"/>
              <a:t>distributed</a:t>
            </a:r>
            <a:r>
              <a:rPr lang="en-US" dirty="0" smtClean="0"/>
              <a:t>)</a:t>
            </a:r>
          </a:p>
          <a:p>
            <a:r>
              <a:rPr lang="en-US" dirty="0" smtClean="0"/>
              <a:t>handle process failures (</a:t>
            </a:r>
            <a:r>
              <a:rPr lang="en-US" i="1" dirty="0" smtClean="0"/>
              <a:t>fault-tolerance</a:t>
            </a:r>
            <a:r>
              <a:rPr lang="en-US" dirty="0" smtClean="0"/>
              <a:t>)</a:t>
            </a:r>
          </a:p>
          <a:p>
            <a:r>
              <a:rPr lang="en-US" dirty="0" smtClean="0"/>
              <a:t>optimize execution (</a:t>
            </a:r>
            <a:r>
              <a:rPr lang="en-US" i="1" dirty="0" smtClean="0"/>
              <a:t>elasticity, scheduling</a:t>
            </a:r>
            <a:r>
              <a:rPr lang="en-US" dirty="0" smtClean="0"/>
              <a:t>)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primitives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scheduler</a:t>
            </a:r>
            <a:r>
              <a:rPr lang="en-US" dirty="0" smtClean="0"/>
              <a:t> – distributed system </a:t>
            </a:r>
            <a:r>
              <a:rPr lang="en-US" dirty="0" smtClean="0"/>
              <a:t>“</a:t>
            </a:r>
            <a:r>
              <a:rPr lang="en-US" dirty="0" smtClean="0"/>
              <a:t>master</a:t>
            </a:r>
            <a:r>
              <a:rPr lang="en-US" dirty="0" smtClean="0"/>
              <a:t>” or “coordinator”</a:t>
            </a:r>
          </a:p>
          <a:p>
            <a:r>
              <a:rPr lang="en-US" dirty="0" smtClean="0"/>
              <a:t>(</a:t>
            </a:r>
            <a:r>
              <a:rPr lang="en-US" b="1" i="1" dirty="0" smtClean="0"/>
              <a:t>executor </a:t>
            </a:r>
            <a:r>
              <a:rPr lang="en-US" dirty="0" smtClean="0"/>
              <a:t>– lower-level control of task execution, optional)</a:t>
            </a:r>
          </a:p>
          <a:p>
            <a:r>
              <a:rPr lang="en-US" b="1" i="1" dirty="0" smtClean="0"/>
              <a:t>requests/offers</a:t>
            </a:r>
            <a:r>
              <a:rPr lang="en-US" dirty="0" smtClean="0"/>
              <a:t> – resource allocations</a:t>
            </a:r>
            <a:endParaRPr lang="en-US" b="1" i="1" dirty="0" smtClean="0"/>
          </a:p>
          <a:p>
            <a:r>
              <a:rPr lang="en-US" b="1" i="1" dirty="0" smtClean="0"/>
              <a:t>tasks</a:t>
            </a:r>
            <a:r>
              <a:rPr lang="en-US" dirty="0" smtClean="0"/>
              <a:t> – “threads” of the distributed system</a:t>
            </a:r>
            <a:endParaRPr lang="en-US" dirty="0" smtClean="0"/>
          </a:p>
          <a:p>
            <a:r>
              <a:rPr lang="en-US" b="1" i="1" dirty="0" smtClean="0"/>
              <a:t>…</a:t>
            </a:r>
            <a:endParaRPr lang="en-US" b="1" i="1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2854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990600" y="2590800"/>
            <a:ext cx="547511" cy="39511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990600" y="3886200"/>
            <a:ext cx="547511" cy="39511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533" y="2532222"/>
            <a:ext cx="673667" cy="52185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scheduler</a:t>
            </a:r>
            <a:endParaRPr lang="en-US" sz="5400" dirty="0"/>
          </a:p>
        </p:txBody>
      </p:sp>
      <p:sp>
        <p:nvSpPr>
          <p:cNvPr id="39" name="TextBox 38"/>
          <p:cNvSpPr txBox="1"/>
          <p:nvPr/>
        </p:nvSpPr>
        <p:spPr>
          <a:xfrm>
            <a:off x="822284" y="3002701"/>
            <a:ext cx="8879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Apache</a:t>
            </a:r>
          </a:p>
          <a:p>
            <a:pPr algn="ctr"/>
            <a:r>
              <a:rPr lang="en-US" sz="1600" b="1" dirty="0" err="1" smtClean="0">
                <a:latin typeface="+mn-lt"/>
              </a:rPr>
              <a:t>Hadoop</a:t>
            </a:r>
            <a:endParaRPr lang="en-US" sz="1600" b="1" dirty="0">
              <a:latin typeface="+mn-lt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533" y="3839167"/>
            <a:ext cx="673667" cy="52185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06707" y="4309646"/>
            <a:ext cx="919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err="1" smtClean="0">
                <a:latin typeface="+mn-lt"/>
              </a:rPr>
              <a:t>Chronos</a:t>
            </a:r>
            <a:endParaRPr lang="en-US" sz="1600" b="1" dirty="0">
              <a:latin typeface="+mn-lt"/>
            </a:endParaRPr>
          </a:p>
        </p:txBody>
      </p:sp>
      <p:pic>
        <p:nvPicPr>
          <p:cNvPr id="50" name="Picture 49" descr="Screen Shot 2013-08-20 at 5.11.5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717800"/>
            <a:ext cx="2514600" cy="1854200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endCxn id="50" idx="1"/>
          </p:cNvCxnSpPr>
          <p:nvPr/>
        </p:nvCxnSpPr>
        <p:spPr>
          <a:xfrm>
            <a:off x="1701800" y="2844800"/>
            <a:ext cx="1346200" cy="8001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scheduler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(1) brokers for </a:t>
            </a:r>
            <a:r>
              <a:rPr lang="en-US" dirty="0" smtClean="0"/>
              <a:t>resources</a:t>
            </a:r>
          </a:p>
          <a:p>
            <a:r>
              <a:rPr lang="en-US" dirty="0" smtClean="0"/>
              <a:t>(2) launches tasks</a:t>
            </a:r>
          </a:p>
          <a:p>
            <a:r>
              <a:rPr lang="en-US" dirty="0" smtClean="0"/>
              <a:t>(3) handles task termination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brokering for resources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(1) make resource </a:t>
            </a:r>
            <a:r>
              <a:rPr lang="en-US" b="1" i="1" dirty="0" smtClean="0"/>
              <a:t>requests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        2 CPUs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        1 GB RAM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        slave *</a:t>
            </a:r>
          </a:p>
          <a:p>
            <a:r>
              <a:rPr lang="en-US" dirty="0" smtClean="0"/>
              <a:t>(2) respond to resource </a:t>
            </a:r>
            <a:r>
              <a:rPr lang="en-US" b="1" i="1" dirty="0" smtClean="0"/>
              <a:t>offers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        4 CPUs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        4 GB RAM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        slave </a:t>
            </a:r>
            <a:r>
              <a:rPr lang="en-US" dirty="0" err="1" smtClean="0"/>
              <a:t>foo.bar.com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 smtClean="0"/>
              <a:t>offers: non-blocking resource allocation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exist to answer the question:</a:t>
            </a:r>
          </a:p>
          <a:p>
            <a:r>
              <a:rPr lang="en-US" sz="3000" i="1" dirty="0" smtClean="0"/>
              <a:t>“what should </a:t>
            </a:r>
            <a:r>
              <a:rPr lang="en-US" sz="3000" i="1" dirty="0" err="1" smtClean="0"/>
              <a:t>mesos</a:t>
            </a:r>
            <a:r>
              <a:rPr lang="en-US" sz="3000" i="1" dirty="0" smtClean="0"/>
              <a:t> do if it can’t satisfy a </a:t>
            </a:r>
            <a:r>
              <a:rPr lang="en-US" sz="3000" b="1" i="1" dirty="0" smtClean="0"/>
              <a:t>request</a:t>
            </a:r>
            <a:r>
              <a:rPr lang="en-US" sz="3000" i="1" dirty="0" smtClean="0"/>
              <a:t>?”</a:t>
            </a:r>
          </a:p>
          <a:p>
            <a:r>
              <a:rPr lang="en-US" sz="3000" dirty="0" smtClean="0"/>
              <a:t>(1) wait until it can</a:t>
            </a:r>
          </a:p>
          <a:p>
            <a:r>
              <a:rPr lang="en-US" sz="3000" dirty="0" smtClean="0"/>
              <a:t>(2) </a:t>
            </a:r>
            <a:r>
              <a:rPr lang="en-US" sz="3000" b="1" i="1" dirty="0" smtClean="0"/>
              <a:t>offer</a:t>
            </a:r>
            <a:r>
              <a:rPr lang="en-US" sz="3000" dirty="0" smtClean="0"/>
              <a:t> the best allocation it can </a:t>
            </a:r>
            <a:r>
              <a:rPr lang="en-US" sz="3000" u="sng" dirty="0" smtClean="0"/>
              <a:t>immediately</a:t>
            </a:r>
          </a:p>
          <a:p>
            <a:endParaRPr lang="en-US" sz="3000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 smtClean="0"/>
              <a:t>offers: non-blocking resource allocation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exist to answer the question:</a:t>
            </a:r>
          </a:p>
          <a:p>
            <a:r>
              <a:rPr lang="en-US" sz="3000" i="1" dirty="0" smtClean="0"/>
              <a:t>“what should </a:t>
            </a:r>
            <a:r>
              <a:rPr lang="en-US" sz="3000" i="1" dirty="0" err="1" smtClean="0"/>
              <a:t>mesos</a:t>
            </a:r>
            <a:r>
              <a:rPr lang="en-US" sz="3000" i="1" dirty="0" smtClean="0"/>
              <a:t> do if it can’t satisfy a </a:t>
            </a:r>
            <a:r>
              <a:rPr lang="en-US" sz="3000" b="1" i="1" dirty="0" smtClean="0"/>
              <a:t>request</a:t>
            </a:r>
            <a:r>
              <a:rPr lang="en-US" sz="3000" i="1" dirty="0" smtClean="0"/>
              <a:t>?”</a:t>
            </a:r>
          </a:p>
          <a:p>
            <a:r>
              <a:rPr lang="en-US" sz="3000" dirty="0" smtClean="0"/>
              <a:t>(1) wait until it can</a:t>
            </a:r>
          </a:p>
          <a:p>
            <a:r>
              <a:rPr lang="en-US" sz="3000" dirty="0" smtClean="0">
                <a:solidFill>
                  <a:srgbClr val="42ABDD"/>
                </a:solidFill>
              </a:rPr>
              <a:t>(2) </a:t>
            </a:r>
            <a:r>
              <a:rPr lang="en-US" sz="3000" b="1" i="1" dirty="0" smtClean="0">
                <a:solidFill>
                  <a:srgbClr val="42ABDD"/>
                </a:solidFill>
              </a:rPr>
              <a:t>offer</a:t>
            </a:r>
            <a:r>
              <a:rPr lang="en-US" sz="3000" dirty="0" smtClean="0">
                <a:solidFill>
                  <a:srgbClr val="42ABDD"/>
                </a:solidFill>
              </a:rPr>
              <a:t> the best allocation it can </a:t>
            </a:r>
            <a:r>
              <a:rPr lang="en-US" sz="3000" u="sng" dirty="0" smtClean="0">
                <a:solidFill>
                  <a:srgbClr val="42ABDD"/>
                </a:solidFill>
              </a:rPr>
              <a:t>immediately</a:t>
            </a:r>
          </a:p>
          <a:p>
            <a:endParaRPr lang="en-US" sz="3000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990600" y="2590800"/>
            <a:ext cx="547511" cy="39511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990600" y="3886200"/>
            <a:ext cx="547511" cy="39511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533" y="2532222"/>
            <a:ext cx="673667" cy="52185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resource allocation</a:t>
            </a:r>
            <a:endParaRPr lang="en-US" sz="5400" dirty="0"/>
          </a:p>
        </p:txBody>
      </p:sp>
      <p:sp>
        <p:nvSpPr>
          <p:cNvPr id="39" name="TextBox 38"/>
          <p:cNvSpPr txBox="1"/>
          <p:nvPr/>
        </p:nvSpPr>
        <p:spPr>
          <a:xfrm>
            <a:off x="822284" y="3002701"/>
            <a:ext cx="8879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Apache</a:t>
            </a:r>
          </a:p>
          <a:p>
            <a:pPr algn="ctr"/>
            <a:r>
              <a:rPr lang="en-US" sz="1600" b="1" dirty="0" err="1" smtClean="0">
                <a:latin typeface="+mn-lt"/>
              </a:rPr>
              <a:t>Hadoop</a:t>
            </a:r>
            <a:endParaRPr lang="en-US" sz="1600" b="1" dirty="0">
              <a:latin typeface="+mn-lt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533" y="3839167"/>
            <a:ext cx="673667" cy="52185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06707" y="4309646"/>
            <a:ext cx="919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err="1" smtClean="0">
                <a:latin typeface="+mn-lt"/>
              </a:rPr>
              <a:t>Chronos</a:t>
            </a:r>
            <a:endParaRPr lang="en-US" sz="1600" b="1" dirty="0">
              <a:latin typeface="+mn-lt"/>
            </a:endParaRPr>
          </a:p>
        </p:txBody>
      </p:sp>
      <p:pic>
        <p:nvPicPr>
          <p:cNvPr id="50" name="Picture 49" descr="Screen Shot 2013-08-20 at 5.11.5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717800"/>
            <a:ext cx="2514600" cy="1854200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endCxn id="50" idx="1"/>
          </p:cNvCxnSpPr>
          <p:nvPr/>
        </p:nvCxnSpPr>
        <p:spPr>
          <a:xfrm>
            <a:off x="1701800" y="2844800"/>
            <a:ext cx="1346200" cy="8001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63868" y="2785646"/>
            <a:ext cx="8841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latin typeface="+mn-lt"/>
              </a:rPr>
              <a:t>request</a:t>
            </a:r>
            <a:endParaRPr lang="en-US" sz="1600" b="1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990600" y="2590800"/>
            <a:ext cx="547511" cy="39511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990600" y="3886200"/>
            <a:ext cx="547511" cy="39511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533" y="2532222"/>
            <a:ext cx="673667" cy="52185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resource allocation</a:t>
            </a:r>
            <a:endParaRPr lang="en-US" sz="5400" dirty="0"/>
          </a:p>
        </p:txBody>
      </p:sp>
      <p:sp>
        <p:nvSpPr>
          <p:cNvPr id="39" name="TextBox 38"/>
          <p:cNvSpPr txBox="1"/>
          <p:nvPr/>
        </p:nvSpPr>
        <p:spPr>
          <a:xfrm>
            <a:off x="822284" y="3002701"/>
            <a:ext cx="8879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Apache</a:t>
            </a:r>
          </a:p>
          <a:p>
            <a:pPr algn="ctr"/>
            <a:r>
              <a:rPr lang="en-US" sz="1600" b="1" dirty="0" err="1" smtClean="0">
                <a:latin typeface="+mn-lt"/>
              </a:rPr>
              <a:t>Hadoop</a:t>
            </a:r>
            <a:endParaRPr lang="en-US" sz="1600" b="1" dirty="0">
              <a:latin typeface="+mn-lt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533" y="3839167"/>
            <a:ext cx="673667" cy="52185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06707" y="4309646"/>
            <a:ext cx="919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err="1" smtClean="0">
                <a:latin typeface="+mn-lt"/>
              </a:rPr>
              <a:t>Chronos</a:t>
            </a:r>
            <a:endParaRPr lang="en-US" sz="1600" b="1" dirty="0">
              <a:latin typeface="+mn-lt"/>
            </a:endParaRPr>
          </a:p>
        </p:txBody>
      </p:sp>
      <p:pic>
        <p:nvPicPr>
          <p:cNvPr id="50" name="Picture 49" descr="Screen Shot 2013-08-20 at 5.11.5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717800"/>
            <a:ext cx="2514600" cy="1854200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endCxn id="50" idx="1"/>
          </p:cNvCxnSpPr>
          <p:nvPr/>
        </p:nvCxnSpPr>
        <p:spPr>
          <a:xfrm>
            <a:off x="1701800" y="2844800"/>
            <a:ext cx="1346200" cy="8001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63868" y="2785646"/>
            <a:ext cx="8841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latin typeface="+mn-lt"/>
              </a:rPr>
              <a:t>request</a:t>
            </a:r>
            <a:endParaRPr lang="en-US" sz="1600" b="1" i="1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4734" y="4495800"/>
            <a:ext cx="24802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allocator</a:t>
            </a:r>
          </a:p>
          <a:p>
            <a:r>
              <a:rPr lang="en-US" sz="1600" dirty="0" smtClean="0">
                <a:latin typeface="+mn-lt"/>
              </a:rPr>
              <a:t>dominant resource fairness</a:t>
            </a:r>
          </a:p>
          <a:p>
            <a:r>
              <a:rPr lang="en-US" sz="1600" dirty="0" smtClean="0">
                <a:latin typeface="+mn-lt"/>
              </a:rPr>
              <a:t>resource reservations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ace_open_smile_tong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692" y="4358018"/>
            <a:ext cx="2171700" cy="2286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loud Callout 4"/>
          <p:cNvSpPr/>
          <p:nvPr/>
        </p:nvSpPr>
        <p:spPr>
          <a:xfrm>
            <a:off x="1567543" y="1066800"/>
            <a:ext cx="6204857" cy="3048000"/>
          </a:xfrm>
          <a:prstGeom prst="cloudCallou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I’ve got some iterative algorithms, I want to try Spark!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990600" y="2590800"/>
            <a:ext cx="547511" cy="39511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990600" y="3886200"/>
            <a:ext cx="547511" cy="39511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533" y="2532222"/>
            <a:ext cx="673667" cy="52185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resource allocation</a:t>
            </a:r>
            <a:endParaRPr lang="en-US" sz="5400" dirty="0"/>
          </a:p>
        </p:txBody>
      </p:sp>
      <p:sp>
        <p:nvSpPr>
          <p:cNvPr id="39" name="TextBox 38"/>
          <p:cNvSpPr txBox="1"/>
          <p:nvPr/>
        </p:nvSpPr>
        <p:spPr>
          <a:xfrm>
            <a:off x="822284" y="3002701"/>
            <a:ext cx="8879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Apache</a:t>
            </a:r>
          </a:p>
          <a:p>
            <a:pPr algn="ctr"/>
            <a:r>
              <a:rPr lang="en-US" sz="1600" b="1" dirty="0" err="1" smtClean="0">
                <a:latin typeface="+mn-lt"/>
              </a:rPr>
              <a:t>Hadoop</a:t>
            </a:r>
            <a:endParaRPr lang="en-US" sz="1600" b="1" dirty="0">
              <a:latin typeface="+mn-lt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533" y="3839167"/>
            <a:ext cx="673667" cy="52185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06707" y="4309646"/>
            <a:ext cx="919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err="1" smtClean="0">
                <a:latin typeface="+mn-lt"/>
              </a:rPr>
              <a:t>Chronos</a:t>
            </a:r>
            <a:endParaRPr lang="en-US" sz="1600" b="1" dirty="0">
              <a:latin typeface="+mn-lt"/>
            </a:endParaRPr>
          </a:p>
        </p:txBody>
      </p:sp>
      <p:pic>
        <p:nvPicPr>
          <p:cNvPr id="50" name="Picture 49" descr="Screen Shot 2013-08-20 at 5.11.5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717800"/>
            <a:ext cx="2514600" cy="1854200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endCxn id="50" idx="1"/>
          </p:cNvCxnSpPr>
          <p:nvPr/>
        </p:nvCxnSpPr>
        <p:spPr>
          <a:xfrm>
            <a:off x="1701800" y="2844800"/>
            <a:ext cx="1346200" cy="8001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63868" y="2785646"/>
            <a:ext cx="8841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latin typeface="+mn-lt"/>
              </a:rPr>
              <a:t>request</a:t>
            </a:r>
            <a:endParaRPr lang="en-US" sz="1600" b="1" i="1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4734" y="4495800"/>
            <a:ext cx="24802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allocator</a:t>
            </a:r>
          </a:p>
          <a:p>
            <a:r>
              <a:rPr lang="en-US" sz="1600" dirty="0" smtClean="0">
                <a:latin typeface="+mn-lt"/>
              </a:rPr>
              <a:t>dominant resource fairness</a:t>
            </a:r>
          </a:p>
          <a:p>
            <a:r>
              <a:rPr lang="en-US" sz="1600" dirty="0" smtClean="0">
                <a:latin typeface="+mn-lt"/>
              </a:rPr>
              <a:t>resource reservations</a:t>
            </a:r>
            <a:endParaRPr lang="en-US" sz="1600" dirty="0">
              <a:latin typeface="+mn-lt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38200" y="5942012"/>
            <a:ext cx="7303067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414069" y="6019800"/>
            <a:ext cx="13485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+mn-lt"/>
              </a:rPr>
              <a:t>optimistic</a:t>
            </a:r>
            <a:endParaRPr lang="en-US" sz="22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7880" y="6019800"/>
            <a:ext cx="14687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+mn-lt"/>
              </a:rPr>
              <a:t>p</a:t>
            </a:r>
            <a:r>
              <a:rPr lang="en-US" sz="2200" dirty="0" smtClean="0">
                <a:latin typeface="+mn-lt"/>
              </a:rPr>
              <a:t>essimistic</a:t>
            </a:r>
            <a:endParaRPr lang="en-US" sz="22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990600" y="2590800"/>
            <a:ext cx="547511" cy="39511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990600" y="3886200"/>
            <a:ext cx="547511" cy="39511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533" y="2532222"/>
            <a:ext cx="673667" cy="52185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resource allocation</a:t>
            </a:r>
            <a:endParaRPr lang="en-US" sz="5400" dirty="0"/>
          </a:p>
        </p:txBody>
      </p:sp>
      <p:sp>
        <p:nvSpPr>
          <p:cNvPr id="39" name="TextBox 38"/>
          <p:cNvSpPr txBox="1"/>
          <p:nvPr/>
        </p:nvSpPr>
        <p:spPr>
          <a:xfrm>
            <a:off x="822284" y="3002701"/>
            <a:ext cx="8879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Apache</a:t>
            </a:r>
          </a:p>
          <a:p>
            <a:pPr algn="ctr"/>
            <a:r>
              <a:rPr lang="en-US" sz="1600" b="1" dirty="0" err="1" smtClean="0">
                <a:latin typeface="+mn-lt"/>
              </a:rPr>
              <a:t>Hadoop</a:t>
            </a:r>
            <a:endParaRPr lang="en-US" sz="1600" b="1" dirty="0">
              <a:latin typeface="+mn-lt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533" y="3839167"/>
            <a:ext cx="673667" cy="52185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06707" y="4309646"/>
            <a:ext cx="919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err="1" smtClean="0">
                <a:latin typeface="+mn-lt"/>
              </a:rPr>
              <a:t>Chronos</a:t>
            </a:r>
            <a:endParaRPr lang="en-US" sz="1600" b="1" dirty="0">
              <a:latin typeface="+mn-lt"/>
            </a:endParaRPr>
          </a:p>
        </p:txBody>
      </p:sp>
      <p:pic>
        <p:nvPicPr>
          <p:cNvPr id="50" name="Picture 49" descr="Screen Shot 2013-08-20 at 5.11.5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717800"/>
            <a:ext cx="2514600" cy="1854200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endCxn id="50" idx="1"/>
          </p:cNvCxnSpPr>
          <p:nvPr/>
        </p:nvCxnSpPr>
        <p:spPr>
          <a:xfrm>
            <a:off x="1701800" y="2844800"/>
            <a:ext cx="1346200" cy="8001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63868" y="2785646"/>
            <a:ext cx="8841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latin typeface="+mn-lt"/>
              </a:rPr>
              <a:t>request</a:t>
            </a:r>
            <a:endParaRPr lang="en-US" sz="1600" b="1" i="1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4734" y="4495800"/>
            <a:ext cx="24802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allocator</a:t>
            </a:r>
          </a:p>
          <a:p>
            <a:r>
              <a:rPr lang="en-US" sz="1600" dirty="0" smtClean="0">
                <a:latin typeface="+mn-lt"/>
              </a:rPr>
              <a:t>dominant resource fairness</a:t>
            </a:r>
          </a:p>
          <a:p>
            <a:r>
              <a:rPr lang="en-US" sz="1600" dirty="0" smtClean="0">
                <a:latin typeface="+mn-lt"/>
              </a:rPr>
              <a:t>resource reservations</a:t>
            </a:r>
            <a:endParaRPr lang="en-US" sz="1600" dirty="0">
              <a:latin typeface="+mn-lt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38200" y="5942012"/>
            <a:ext cx="7303067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414069" y="6019800"/>
            <a:ext cx="13485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+mn-lt"/>
              </a:rPr>
              <a:t>optimistic</a:t>
            </a:r>
            <a:endParaRPr lang="en-US" sz="22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7880" y="6019800"/>
            <a:ext cx="14687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+mn-lt"/>
              </a:rPr>
              <a:t>p</a:t>
            </a:r>
            <a:r>
              <a:rPr lang="en-US" sz="2200" dirty="0" smtClean="0">
                <a:latin typeface="+mn-lt"/>
              </a:rPr>
              <a:t>essimistic</a:t>
            </a:r>
            <a:endParaRPr lang="en-US" sz="220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5904" y="6400800"/>
            <a:ext cx="26492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latin typeface="+mn-lt"/>
              </a:rPr>
              <a:t>no overlapping offers</a:t>
            </a:r>
            <a:endParaRPr lang="en-US" sz="2200" i="1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38800" y="6400800"/>
            <a:ext cx="26191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latin typeface="+mn-lt"/>
              </a:rPr>
              <a:t>all overlapping offers</a:t>
            </a:r>
            <a:endParaRPr lang="en-US" sz="2200" i="1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990600" y="2590800"/>
            <a:ext cx="547511" cy="39511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990600" y="3886200"/>
            <a:ext cx="547511" cy="39511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533" y="2532222"/>
            <a:ext cx="673667" cy="52185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resource allocation</a:t>
            </a:r>
            <a:endParaRPr lang="en-US" sz="5400" dirty="0"/>
          </a:p>
        </p:txBody>
      </p:sp>
      <p:sp>
        <p:nvSpPr>
          <p:cNvPr id="39" name="TextBox 38"/>
          <p:cNvSpPr txBox="1"/>
          <p:nvPr/>
        </p:nvSpPr>
        <p:spPr>
          <a:xfrm>
            <a:off x="822284" y="3002701"/>
            <a:ext cx="8879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Apache</a:t>
            </a:r>
          </a:p>
          <a:p>
            <a:pPr algn="ctr"/>
            <a:r>
              <a:rPr lang="en-US" sz="1600" b="1" dirty="0" err="1" smtClean="0">
                <a:latin typeface="+mn-lt"/>
              </a:rPr>
              <a:t>Hadoop</a:t>
            </a:r>
            <a:endParaRPr lang="en-US" sz="1600" b="1" dirty="0">
              <a:latin typeface="+mn-lt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533" y="3839167"/>
            <a:ext cx="673667" cy="52185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06707" y="4309646"/>
            <a:ext cx="919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err="1" smtClean="0">
                <a:latin typeface="+mn-lt"/>
              </a:rPr>
              <a:t>Chronos</a:t>
            </a:r>
            <a:endParaRPr lang="en-US" sz="1600" b="1" dirty="0">
              <a:latin typeface="+mn-lt"/>
            </a:endParaRPr>
          </a:p>
        </p:txBody>
      </p:sp>
      <p:pic>
        <p:nvPicPr>
          <p:cNvPr id="50" name="Picture 49" descr="Screen Shot 2013-08-20 at 5.11.5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717800"/>
            <a:ext cx="2514600" cy="1854200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endCxn id="50" idx="1"/>
          </p:cNvCxnSpPr>
          <p:nvPr/>
        </p:nvCxnSpPr>
        <p:spPr>
          <a:xfrm>
            <a:off x="1701800" y="2844800"/>
            <a:ext cx="1346200" cy="8001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63868" y="2785646"/>
            <a:ext cx="6312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latin typeface="+mn-lt"/>
              </a:rPr>
              <a:t>offer</a:t>
            </a:r>
            <a:endParaRPr lang="en-US" sz="1600" b="1" i="1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4734" y="4495800"/>
            <a:ext cx="24802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allocator</a:t>
            </a:r>
          </a:p>
          <a:p>
            <a:r>
              <a:rPr lang="en-US" sz="1600" dirty="0" smtClean="0">
                <a:latin typeface="+mn-lt"/>
              </a:rPr>
              <a:t>dominant resource fairness</a:t>
            </a:r>
          </a:p>
          <a:p>
            <a:r>
              <a:rPr lang="en-US" sz="1600" dirty="0" smtClean="0">
                <a:latin typeface="+mn-lt"/>
              </a:rPr>
              <a:t>resource reservations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“two-level scheduling”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mesos</a:t>
            </a:r>
            <a:r>
              <a:rPr lang="en-US" dirty="0" smtClean="0"/>
              <a:t>: controls resource allocations to</a:t>
            </a:r>
            <a:r>
              <a:rPr lang="en-US" dirty="0" smtClean="0"/>
              <a:t> </a:t>
            </a:r>
            <a:r>
              <a:rPr lang="en-US" dirty="0" smtClean="0"/>
              <a:t>framework </a:t>
            </a:r>
            <a:r>
              <a:rPr lang="en-US" dirty="0" smtClean="0"/>
              <a:t>schedulers</a:t>
            </a:r>
          </a:p>
          <a:p>
            <a:r>
              <a:rPr lang="en-US" dirty="0" smtClean="0"/>
              <a:t>schedulers: make decisions about what to run given allocated 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end-to-end principle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i="1" dirty="0" smtClean="0"/>
              <a:t>“application-specific functions ought to reside in the end hosts of a network rather than intermediary nodes”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either a concrete command line or an opaque description (which requires a framework executor to execute)</a:t>
            </a:r>
          </a:p>
          <a:p>
            <a:pPr>
              <a:spcBef>
                <a:spcPts val="600"/>
              </a:spcBef>
            </a:pP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a </a:t>
            </a:r>
            <a:r>
              <a:rPr lang="en-US" i="1" dirty="0" smtClean="0"/>
              <a:t>consumer </a:t>
            </a:r>
            <a:r>
              <a:rPr lang="en-US" dirty="0" smtClean="0"/>
              <a:t>of resources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0819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launching/killing</a:t>
            </a:r>
          </a:p>
          <a:p>
            <a:r>
              <a:rPr lang="en-US" dirty="0" smtClean="0"/>
              <a:t>health monitoring/reporting (failure detection)</a:t>
            </a:r>
          </a:p>
          <a:p>
            <a:r>
              <a:rPr lang="en-US" dirty="0" smtClean="0"/>
              <a:t>resource usage monitoring (statistics)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2854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resource isolation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 err="1" smtClean="0"/>
              <a:t>cgroup</a:t>
            </a:r>
            <a:r>
              <a:rPr lang="en-US" dirty="0" smtClean="0"/>
              <a:t> per executor or task (if no executor)</a:t>
            </a:r>
          </a:p>
          <a:p>
            <a:pPr>
              <a:spcBef>
                <a:spcPts val="600"/>
              </a:spcBef>
            </a:pP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b="1" i="1" dirty="0" smtClean="0"/>
              <a:t>resource controls adjusted dynamically as tasks come and go!</a:t>
            </a:r>
            <a:endParaRPr lang="en-US" b="1" i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081931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600" dirty="0" smtClean="0"/>
              <a:t>case study: </a:t>
            </a:r>
            <a:r>
              <a:rPr lang="en-US" sz="5600" dirty="0" err="1" smtClean="0"/>
              <a:t>chronos</a:t>
            </a:r>
            <a:endParaRPr lang="en-US" sz="5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distributed </a:t>
            </a:r>
            <a:r>
              <a:rPr lang="en-US" i="1" dirty="0" err="1" smtClean="0"/>
              <a:t>cron</a:t>
            </a:r>
            <a:r>
              <a:rPr lang="en-US" i="1" dirty="0" smtClean="0"/>
              <a:t> with dependencies</a:t>
            </a:r>
          </a:p>
          <a:p>
            <a:r>
              <a:rPr lang="en-US" dirty="0" smtClean="0"/>
              <a:t>built at </a:t>
            </a:r>
            <a:r>
              <a:rPr lang="en-US" dirty="0" err="1" smtClean="0"/>
              <a:t>airbnb</a:t>
            </a:r>
            <a:r>
              <a:rPr lang="en-US" dirty="0" smtClean="0"/>
              <a:t> by @</a:t>
            </a:r>
            <a:r>
              <a:rPr lang="en-US" dirty="0" err="1" smtClean="0"/>
              <a:t>flo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581400"/>
            <a:ext cx="5715000" cy="3055986"/>
          </a:xfrm>
          <a:prstGeom prst="rect">
            <a:avLst/>
          </a:prstGeom>
        </p:spPr>
      </p:pic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600" dirty="0" smtClean="0"/>
              <a:t>before </a:t>
            </a:r>
            <a:r>
              <a:rPr lang="en-US" sz="5600" dirty="0" err="1" smtClean="0"/>
              <a:t>chronos</a:t>
            </a:r>
            <a:endParaRPr lang="en-US" sz="5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951038"/>
            <a:ext cx="5812410" cy="4525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00" dirty="0" smtClean="0"/>
              <a:t>d</a:t>
            </a:r>
            <a:r>
              <a:rPr lang="en-US" sz="5800" dirty="0" smtClean="0"/>
              <a:t>atacenter management</a:t>
            </a:r>
            <a:endParaRPr lang="en-US" sz="5800" dirty="0"/>
          </a:p>
        </p:txBody>
      </p:sp>
      <p:pic>
        <p:nvPicPr>
          <p:cNvPr id="19" name="Picture 18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60" y="3048098"/>
            <a:ext cx="2640413" cy="342944"/>
          </a:xfrm>
          <a:prstGeom prst="rect">
            <a:avLst/>
          </a:prstGeom>
        </p:spPr>
      </p:pic>
      <p:pic>
        <p:nvPicPr>
          <p:cNvPr id="22" name="Picture 21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755" y="3048125"/>
            <a:ext cx="2640413" cy="342944"/>
          </a:xfrm>
          <a:prstGeom prst="rect">
            <a:avLst/>
          </a:prstGeom>
        </p:spPr>
      </p:pic>
      <p:pic>
        <p:nvPicPr>
          <p:cNvPr id="23" name="Picture 22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273" y="3048000"/>
            <a:ext cx="2640413" cy="342944"/>
          </a:xfrm>
          <a:prstGeom prst="rect">
            <a:avLst/>
          </a:prstGeom>
        </p:spPr>
      </p:pic>
      <p:pic>
        <p:nvPicPr>
          <p:cNvPr id="24" name="Picture 23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91" y="3848972"/>
            <a:ext cx="2640413" cy="342944"/>
          </a:xfrm>
          <a:prstGeom prst="rect">
            <a:avLst/>
          </a:prstGeom>
        </p:spPr>
      </p:pic>
      <p:pic>
        <p:nvPicPr>
          <p:cNvPr id="26" name="Picture 25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604" y="3848874"/>
            <a:ext cx="2640413" cy="342944"/>
          </a:xfrm>
          <a:prstGeom prst="rect">
            <a:avLst/>
          </a:prstGeom>
        </p:spPr>
      </p:pic>
      <p:pic>
        <p:nvPicPr>
          <p:cNvPr id="25" name="Picture 24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086" y="3848999"/>
            <a:ext cx="2640413" cy="342944"/>
          </a:xfrm>
          <a:prstGeom prst="rect">
            <a:avLst/>
          </a:prstGeom>
        </p:spPr>
      </p:pic>
      <p:pic>
        <p:nvPicPr>
          <p:cNvPr id="33" name="Picture 32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38" y="4649241"/>
            <a:ext cx="2640413" cy="342944"/>
          </a:xfrm>
          <a:prstGeom prst="rect">
            <a:avLst/>
          </a:prstGeom>
        </p:spPr>
      </p:pic>
      <p:pic>
        <p:nvPicPr>
          <p:cNvPr id="34" name="Picture 33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333" y="4649268"/>
            <a:ext cx="2640413" cy="342944"/>
          </a:xfrm>
          <a:prstGeom prst="rect">
            <a:avLst/>
          </a:prstGeom>
        </p:spPr>
      </p:pic>
      <p:pic>
        <p:nvPicPr>
          <p:cNvPr id="35" name="Picture 34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851" y="4649143"/>
            <a:ext cx="2640413" cy="342944"/>
          </a:xfrm>
          <a:prstGeom prst="rect">
            <a:avLst/>
          </a:prstGeom>
        </p:spPr>
      </p:pic>
      <p:pic>
        <p:nvPicPr>
          <p:cNvPr id="13" name="Picture 12" descr="Screen Shot 2013-08-28 at 8.43.2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573138"/>
            <a:ext cx="762000" cy="512587"/>
          </a:xfrm>
          <a:prstGeom prst="rect">
            <a:avLst/>
          </a:prstGeom>
        </p:spPr>
      </p:pic>
      <p:pic>
        <p:nvPicPr>
          <p:cNvPr id="16" name="Picture 15" descr="Screen Shot 2013-08-28 at 8.43.2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384719"/>
            <a:ext cx="762000" cy="512587"/>
          </a:xfrm>
          <a:prstGeom prst="rect">
            <a:avLst/>
          </a:prstGeom>
        </p:spPr>
      </p:pic>
      <p:pic>
        <p:nvPicPr>
          <p:cNvPr id="18" name="Picture 17" descr="Screen Shot 2013-08-28 at 8.43.2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2573138"/>
            <a:ext cx="762000" cy="512587"/>
          </a:xfrm>
          <a:prstGeom prst="rect">
            <a:avLst/>
          </a:prstGeom>
        </p:spPr>
      </p:pic>
      <p:pic>
        <p:nvPicPr>
          <p:cNvPr id="21" name="Picture 20" descr="Screen Shot 2013-08-28 at 8.43.2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3384719"/>
            <a:ext cx="762000" cy="512587"/>
          </a:xfrm>
          <a:prstGeom prst="rect">
            <a:avLst/>
          </a:prstGeom>
        </p:spPr>
      </p:pic>
      <p:pic>
        <p:nvPicPr>
          <p:cNvPr id="28" name="Picture 27" descr="Screen Shot 2013-08-28 at 8.43.2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4185593"/>
            <a:ext cx="762000" cy="512587"/>
          </a:xfrm>
          <a:prstGeom prst="rect">
            <a:avLst/>
          </a:prstGeom>
        </p:spPr>
      </p:pic>
      <p:pic>
        <p:nvPicPr>
          <p:cNvPr id="29" name="Picture 28" descr="Screen Shot 2013-08-28 at 8.43.2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4191943"/>
            <a:ext cx="762000" cy="512587"/>
          </a:xfrm>
          <a:prstGeom prst="rect">
            <a:avLst/>
          </a:prstGeom>
        </p:spPr>
      </p:pic>
      <p:pic>
        <p:nvPicPr>
          <p:cNvPr id="27" name="Picture 26" descr="Screen Shot 2013-08-28 at 8.43.2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2573138"/>
            <a:ext cx="762000" cy="512587"/>
          </a:xfrm>
          <a:prstGeom prst="rect">
            <a:avLst/>
          </a:prstGeom>
        </p:spPr>
      </p:pic>
      <p:pic>
        <p:nvPicPr>
          <p:cNvPr id="30" name="Picture 29" descr="Screen Shot 2013-08-28 at 8.43.2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3384719"/>
            <a:ext cx="762000" cy="512587"/>
          </a:xfrm>
          <a:prstGeom prst="rect">
            <a:avLst/>
          </a:prstGeom>
        </p:spPr>
      </p:pic>
      <p:pic>
        <p:nvPicPr>
          <p:cNvPr id="37" name="Picture 36" descr="Screen Shot 2013-08-28 at 8.43.2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4185593"/>
            <a:ext cx="762000" cy="512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600" dirty="0" smtClean="0"/>
              <a:t>before </a:t>
            </a:r>
            <a:r>
              <a:rPr lang="en-US" sz="5600" dirty="0" err="1" smtClean="0"/>
              <a:t>chronos</a:t>
            </a:r>
            <a:endParaRPr lang="en-US" sz="5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r>
              <a:rPr lang="en-US" dirty="0" smtClean="0"/>
              <a:t>single point of failure (and AWS was unreliable)</a:t>
            </a:r>
          </a:p>
          <a:p>
            <a:r>
              <a:rPr lang="en-US" dirty="0" smtClean="0"/>
              <a:t>resource starved (not scalable)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05000"/>
            <a:ext cx="8229600" cy="2157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600" dirty="0" err="1" smtClean="0"/>
              <a:t>chronos</a:t>
            </a:r>
            <a:r>
              <a:rPr lang="en-US" sz="5600" dirty="0" smtClean="0"/>
              <a:t> requirements</a:t>
            </a:r>
            <a:endParaRPr lang="en-US" sz="5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fault tolerance</a:t>
            </a:r>
          </a:p>
          <a:p>
            <a:r>
              <a:rPr lang="en-US" dirty="0" smtClean="0"/>
              <a:t>distributed (elastically take advantage of resources)</a:t>
            </a:r>
          </a:p>
          <a:p>
            <a:r>
              <a:rPr lang="en-US" dirty="0" smtClean="0"/>
              <a:t>retries (make sure a command eventually finishes)</a:t>
            </a:r>
          </a:p>
          <a:p>
            <a:r>
              <a:rPr lang="en-US" dirty="0" smtClean="0"/>
              <a:t>dependencies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600" dirty="0" err="1" smtClean="0"/>
              <a:t>chronos</a:t>
            </a:r>
            <a:endParaRPr lang="en-US" sz="5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leverages the primitives of </a:t>
            </a:r>
            <a:r>
              <a:rPr lang="en-US" i="1" dirty="0" err="1" smtClean="0"/>
              <a:t>mesos</a:t>
            </a:r>
            <a:endParaRPr lang="en-US" i="1" dirty="0" smtClean="0"/>
          </a:p>
          <a:p>
            <a:r>
              <a:rPr lang="en-US" dirty="0" smtClean="0"/>
              <a:t>~3k lines of </a:t>
            </a:r>
            <a:r>
              <a:rPr lang="en-US" dirty="0" err="1" smtClean="0"/>
              <a:t>scala</a:t>
            </a:r>
            <a:endParaRPr lang="en-US" dirty="0" smtClean="0"/>
          </a:p>
          <a:p>
            <a:r>
              <a:rPr lang="en-US" dirty="0" smtClean="0"/>
              <a:t>highly available (uses </a:t>
            </a:r>
            <a:r>
              <a:rPr lang="en-US" dirty="0" err="1" smtClean="0"/>
              <a:t>Mesos</a:t>
            </a:r>
            <a:r>
              <a:rPr lang="en-US" dirty="0" smtClean="0"/>
              <a:t> state)</a:t>
            </a:r>
          </a:p>
          <a:p>
            <a:r>
              <a:rPr lang="en-US" dirty="0" smtClean="0"/>
              <a:t>d</a:t>
            </a:r>
            <a:r>
              <a:rPr lang="en-US" dirty="0" smtClean="0"/>
              <a:t>istributed / elastic</a:t>
            </a:r>
          </a:p>
          <a:p>
            <a:r>
              <a:rPr lang="en-US" dirty="0" smtClean="0"/>
              <a:t>no actual network programming!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600" dirty="0" smtClean="0"/>
              <a:t>after </a:t>
            </a:r>
            <a:r>
              <a:rPr lang="en-US" sz="5600" dirty="0" err="1" smtClean="0"/>
              <a:t>chronos</a:t>
            </a:r>
            <a:endParaRPr lang="en-US" sz="5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995" y="1866900"/>
            <a:ext cx="4475005" cy="461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600" dirty="0" smtClean="0"/>
              <a:t>after </a:t>
            </a:r>
            <a:r>
              <a:rPr lang="en-US" sz="5600" dirty="0" err="1" smtClean="0"/>
              <a:t>chronos</a:t>
            </a:r>
            <a:r>
              <a:rPr lang="en-US" sz="5600" dirty="0" smtClean="0"/>
              <a:t> + </a:t>
            </a:r>
            <a:r>
              <a:rPr lang="en-US" sz="5600" dirty="0" err="1" smtClean="0"/>
              <a:t>hadoop</a:t>
            </a:r>
            <a:endParaRPr lang="en-US" sz="5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849219"/>
            <a:ext cx="4857750" cy="478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600" dirty="0" smtClean="0"/>
              <a:t>case study: aurora</a:t>
            </a:r>
            <a:endParaRPr lang="en-US" sz="5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“run 200 of these, somewhere, forever”</a:t>
            </a:r>
          </a:p>
          <a:p>
            <a:r>
              <a:rPr lang="en-US" dirty="0" smtClean="0"/>
              <a:t>built at Twitter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600" dirty="0" smtClean="0"/>
              <a:t>before aurora</a:t>
            </a:r>
            <a:endParaRPr lang="en-US" sz="5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static partitioning of machines to services</a:t>
            </a:r>
          </a:p>
          <a:p>
            <a:r>
              <a:rPr lang="en-US" dirty="0" smtClean="0"/>
              <a:t>hardware outages caused site </a:t>
            </a:r>
            <a:r>
              <a:rPr lang="en-US" dirty="0" smtClean="0"/>
              <a:t>outages</a:t>
            </a:r>
          </a:p>
          <a:p>
            <a:r>
              <a:rPr lang="en-US" dirty="0" smtClean="0"/>
              <a:t>puppet + </a:t>
            </a:r>
            <a:r>
              <a:rPr lang="en-US" dirty="0" err="1" smtClean="0"/>
              <a:t>monit</a:t>
            </a:r>
            <a:endParaRPr lang="en-US" dirty="0" smtClean="0"/>
          </a:p>
          <a:p>
            <a:r>
              <a:rPr lang="en-US" dirty="0" smtClean="0"/>
              <a:t>ops couldn’t scale as fast as engineers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600" dirty="0" smtClean="0"/>
              <a:t>aurora</a:t>
            </a:r>
            <a:endParaRPr lang="en-US" sz="5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highly available (</a:t>
            </a:r>
            <a:r>
              <a:rPr lang="en-US" dirty="0" smtClean="0"/>
              <a:t>uses </a:t>
            </a:r>
            <a:r>
              <a:rPr lang="en-US" dirty="0" err="1" smtClean="0"/>
              <a:t>mesos</a:t>
            </a:r>
            <a:r>
              <a:rPr lang="en-US" dirty="0" smtClean="0"/>
              <a:t> replicated </a:t>
            </a:r>
            <a:r>
              <a:rPr lang="en-US" dirty="0" smtClean="0"/>
              <a:t>log)</a:t>
            </a:r>
          </a:p>
          <a:p>
            <a:r>
              <a:rPr lang="en-US" dirty="0" smtClean="0"/>
              <a:t>uses a python DSL to describe services</a:t>
            </a:r>
            <a:endParaRPr lang="en-US" dirty="0" smtClean="0"/>
          </a:p>
          <a:p>
            <a:r>
              <a:rPr lang="en-US" dirty="0" smtClean="0"/>
              <a:t>leverages service discovery and </a:t>
            </a:r>
            <a:r>
              <a:rPr lang="en-US" dirty="0" err="1" smtClean="0"/>
              <a:t>proxying</a:t>
            </a:r>
            <a:r>
              <a:rPr lang="en-US" dirty="0" smtClean="0"/>
              <a:t> (see Twitter commons)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600" dirty="0" smtClean="0"/>
              <a:t>after aurora</a:t>
            </a:r>
            <a:endParaRPr lang="en-US" sz="5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 loss to 19 racks, no lost services!</a:t>
            </a:r>
          </a:p>
          <a:p>
            <a:r>
              <a:rPr lang="en-US" dirty="0" smtClean="0"/>
              <a:t>more </a:t>
            </a:r>
            <a:r>
              <a:rPr lang="en-US" dirty="0" smtClean="0"/>
              <a:t>than 400 engineers running </a:t>
            </a:r>
            <a:r>
              <a:rPr lang="en-US" dirty="0" smtClean="0"/>
              <a:t>services</a:t>
            </a:r>
          </a:p>
          <a:p>
            <a:r>
              <a:rPr lang="en-US" dirty="0" smtClean="0"/>
              <a:t>largest cluster has &gt;2500 machines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 smtClean="0">
                <a:ea typeface="ＭＳ Ｐゴシック" charset="-128"/>
                <a:cs typeface="ＭＳ Ｐゴシック" charset="-128"/>
              </a:rPr>
              <a:t>Mesos</a:t>
            </a:r>
            <a:endParaRPr lang="en-US" sz="48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5111" y="4572000"/>
            <a:ext cx="8291689" cy="474663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 err="1">
                <a:solidFill>
                  <a:sysClr val="window" lastClr="FFFFFF"/>
                </a:solidFill>
                <a:latin typeface="Corbel"/>
                <a:ea typeface="+mn-ea"/>
                <a:cs typeface="Corbel"/>
              </a:rPr>
              <a:t>Mesos</a:t>
            </a:r>
            <a:endParaRPr lang="en-US" sz="2200" kern="0" dirty="0">
              <a:solidFill>
                <a:sysClr val="window" lastClr="FFFFFF"/>
              </a:solidFill>
              <a:latin typeface="Corbel"/>
              <a:ea typeface="+mn-ea"/>
              <a:cs typeface="Corbe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19112" y="5145088"/>
            <a:ext cx="671512" cy="493712"/>
          </a:xfrm>
          <a:prstGeom prst="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" lastClr="FFFFFF"/>
                </a:solidFill>
                <a:latin typeface="Corbel"/>
                <a:ea typeface="+mn-ea"/>
                <a:cs typeface="Corbel"/>
              </a:rPr>
              <a:t>Node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682699" y="5145088"/>
            <a:ext cx="679450" cy="493712"/>
          </a:xfrm>
          <a:prstGeom prst="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" lastClr="FFFFFF"/>
                </a:solidFill>
                <a:latin typeface="Corbel"/>
                <a:ea typeface="+mn-ea"/>
                <a:cs typeface="Corbel"/>
              </a:rPr>
              <a:t>Node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452637" y="5145088"/>
            <a:ext cx="658812" cy="493712"/>
          </a:xfrm>
          <a:prstGeom prst="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" lastClr="FFFFFF"/>
                </a:solidFill>
                <a:latin typeface="Corbel"/>
                <a:ea typeface="+mn-ea"/>
                <a:cs typeface="Corbel"/>
              </a:rPr>
              <a:t>Node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201937" y="5145088"/>
            <a:ext cx="671512" cy="493712"/>
          </a:xfrm>
          <a:prstGeom prst="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" lastClr="FFFFFF"/>
                </a:solidFill>
                <a:latin typeface="Corbel"/>
                <a:ea typeface="+mn-ea"/>
                <a:cs typeface="Corbel"/>
              </a:rPr>
              <a:t>Node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09222" y="3819525"/>
            <a:ext cx="1274762" cy="660400"/>
          </a:xfrm>
          <a:prstGeom prst="rect">
            <a:avLst/>
          </a:prstGeom>
          <a:gradFill rotWithShape="1">
            <a:gsLst>
              <a:gs pos="0">
                <a:srgbClr val="8064A2">
                  <a:tint val="100000"/>
                  <a:shade val="100000"/>
                  <a:satMod val="130000"/>
                </a:srgbClr>
              </a:gs>
              <a:gs pos="100000">
                <a:srgbClr val="8064A2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 err="1">
                <a:solidFill>
                  <a:sysClr val="window" lastClr="FFFFFF"/>
                </a:solidFill>
                <a:latin typeface="Corbel"/>
                <a:ea typeface="+mn-ea"/>
                <a:cs typeface="Corbel"/>
              </a:rPr>
              <a:t>Hadoop</a:t>
            </a:r>
            <a:endParaRPr lang="en-US" sz="2200" kern="0" dirty="0">
              <a:solidFill>
                <a:sysClr val="window" lastClr="FFFFFF"/>
              </a:solidFill>
              <a:latin typeface="Corbel"/>
              <a:ea typeface="+mn-ea"/>
              <a:cs typeface="Corbe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67112" y="5143147"/>
            <a:ext cx="671512" cy="493712"/>
          </a:xfrm>
          <a:prstGeom prst="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" lastClr="FFFFFF"/>
                </a:solidFill>
                <a:latin typeface="Corbel"/>
                <a:ea typeface="+mn-ea"/>
                <a:cs typeface="Corbel"/>
              </a:rPr>
              <a:t>Node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730699" y="5143147"/>
            <a:ext cx="679450" cy="493712"/>
          </a:xfrm>
          <a:prstGeom prst="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" lastClr="FFFFFF"/>
                </a:solidFill>
                <a:latin typeface="Corbel"/>
                <a:ea typeface="+mn-ea"/>
                <a:cs typeface="Corbel"/>
              </a:rPr>
              <a:t>Node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500637" y="5143147"/>
            <a:ext cx="658812" cy="493712"/>
          </a:xfrm>
          <a:prstGeom prst="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" lastClr="FFFFFF"/>
                </a:solidFill>
                <a:latin typeface="Corbel"/>
                <a:ea typeface="+mn-ea"/>
                <a:cs typeface="Corbel"/>
              </a:rPr>
              <a:t>Node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249937" y="5143147"/>
            <a:ext cx="671512" cy="493712"/>
          </a:xfrm>
          <a:prstGeom prst="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" lastClr="FFFFFF"/>
                </a:solidFill>
                <a:latin typeface="Corbel"/>
                <a:ea typeface="+mn-ea"/>
                <a:cs typeface="Corbel"/>
              </a:rPr>
              <a:t>Node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814161" y="3819525"/>
            <a:ext cx="1274762" cy="660400"/>
          </a:xfrm>
          <a:prstGeom prst="rect">
            <a:avLst/>
          </a:prstGeom>
          <a:gradFill rotWithShape="1">
            <a:gsLst>
              <a:gs pos="0">
                <a:srgbClr val="8064A2">
                  <a:tint val="100000"/>
                  <a:shade val="100000"/>
                  <a:satMod val="130000"/>
                </a:srgbClr>
              </a:gs>
              <a:gs pos="100000">
                <a:srgbClr val="8064A2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 smtClean="0">
                <a:solidFill>
                  <a:sysClr val="window" lastClr="FFFFFF"/>
                </a:solidFill>
                <a:latin typeface="Corbel"/>
                <a:ea typeface="+mn-ea"/>
                <a:cs typeface="Corbel"/>
              </a:rPr>
              <a:t>Spark</a:t>
            </a:r>
            <a:endParaRPr lang="en-US" sz="2200" kern="0" dirty="0">
              <a:solidFill>
                <a:sysClr val="window" lastClr="FFFFFF"/>
              </a:solidFill>
              <a:latin typeface="Corbel"/>
              <a:ea typeface="+mn-ea"/>
              <a:cs typeface="Corbe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57111" y="5145088"/>
            <a:ext cx="671512" cy="493712"/>
          </a:xfrm>
          <a:prstGeom prst="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" lastClr="FFFFFF"/>
                </a:solidFill>
                <a:latin typeface="Corbel"/>
                <a:ea typeface="+mn-ea"/>
                <a:cs typeface="Corbel"/>
              </a:rPr>
              <a:t>Node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015288" y="5145088"/>
            <a:ext cx="671512" cy="493712"/>
          </a:xfrm>
          <a:prstGeom prst="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" lastClr="FFFFFF"/>
                </a:solidFill>
                <a:latin typeface="Corbel"/>
                <a:ea typeface="+mn-ea"/>
                <a:cs typeface="Corbel"/>
              </a:rPr>
              <a:t>Node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235149" y="3821289"/>
            <a:ext cx="1274762" cy="660400"/>
          </a:xfrm>
          <a:prstGeom prst="rect">
            <a:avLst/>
          </a:prstGeom>
          <a:gradFill rotWithShape="1">
            <a:gsLst>
              <a:gs pos="0">
                <a:srgbClr val="8064A2">
                  <a:tint val="100000"/>
                  <a:shade val="100000"/>
                  <a:satMod val="130000"/>
                </a:srgbClr>
              </a:gs>
              <a:gs pos="100000">
                <a:srgbClr val="8064A2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 smtClean="0">
                <a:solidFill>
                  <a:sysClr val="window" lastClr="FFFFFF"/>
                </a:solidFill>
                <a:latin typeface="Corbel"/>
                <a:ea typeface="+mn-ea"/>
                <a:cs typeface="Corbel"/>
              </a:rPr>
              <a:t>MPI</a:t>
            </a:r>
            <a:endParaRPr lang="en-US" sz="2200" kern="0" dirty="0">
              <a:solidFill>
                <a:sysClr val="window" lastClr="FFFFFF"/>
              </a:solidFill>
              <a:latin typeface="Corbel"/>
              <a:ea typeface="+mn-ea"/>
              <a:cs typeface="Corbe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10450" y="3819525"/>
            <a:ext cx="1276350" cy="660400"/>
          </a:xfrm>
          <a:prstGeom prst="rect">
            <a:avLst/>
          </a:prstGeom>
          <a:gradFill rotWithShape="1">
            <a:gsLst>
              <a:gs pos="0">
                <a:srgbClr val="8064A2">
                  <a:tint val="100000"/>
                  <a:shade val="100000"/>
                  <a:satMod val="130000"/>
                </a:srgbClr>
              </a:gs>
              <a:gs pos="100000">
                <a:srgbClr val="8064A2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kern="0" dirty="0">
              <a:solidFill>
                <a:sysClr val="window" lastClr="FFFFFF"/>
              </a:solidFill>
              <a:latin typeface="Corbel"/>
              <a:ea typeface="+mn-ea"/>
              <a:cs typeface="Corbe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19978" y="3819525"/>
            <a:ext cx="1274762" cy="660400"/>
          </a:xfrm>
          <a:prstGeom prst="rect">
            <a:avLst/>
          </a:prstGeom>
          <a:gradFill rotWithShape="1">
            <a:gsLst>
              <a:gs pos="0">
                <a:srgbClr val="8064A2">
                  <a:tint val="100000"/>
                  <a:shade val="100000"/>
                  <a:satMod val="130000"/>
                </a:srgbClr>
              </a:gs>
              <a:gs pos="100000">
                <a:srgbClr val="8064A2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 smtClean="0">
                <a:solidFill>
                  <a:sysClr val="window" lastClr="FFFFFF"/>
                </a:solidFill>
                <a:latin typeface="Corbel"/>
                <a:ea typeface="+mn-ea"/>
                <a:cs typeface="Corbel"/>
              </a:rPr>
              <a:t>Storm</a:t>
            </a:r>
            <a:endParaRPr lang="en-US" sz="2200" kern="0" dirty="0">
              <a:solidFill>
                <a:sysClr val="window" lastClr="FFFFFF"/>
              </a:solidFill>
              <a:latin typeface="Corbel"/>
              <a:ea typeface="+mn-ea"/>
              <a:cs typeface="Corbel"/>
            </a:endParaRPr>
          </a:p>
        </p:txBody>
      </p:sp>
      <p:pic>
        <p:nvPicPr>
          <p:cNvPr id="26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846" y="3695347"/>
            <a:ext cx="913554" cy="9144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395111" y="5147733"/>
            <a:ext cx="671512" cy="493712"/>
          </a:xfrm>
          <a:prstGeom prst="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" lastClr="FFFFFF"/>
                </a:solidFill>
                <a:latin typeface="Corbel"/>
                <a:ea typeface="+mn-ea"/>
                <a:cs typeface="Corbel"/>
              </a:rPr>
              <a:t>Node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026327" y="3824111"/>
            <a:ext cx="1274762" cy="660400"/>
          </a:xfrm>
          <a:prstGeom prst="rect">
            <a:avLst/>
          </a:prstGeom>
          <a:gradFill rotWithShape="1">
            <a:gsLst>
              <a:gs pos="0">
                <a:srgbClr val="8064A2">
                  <a:tint val="100000"/>
                  <a:shade val="100000"/>
                  <a:satMod val="130000"/>
                </a:srgbClr>
              </a:gs>
              <a:gs pos="100000">
                <a:srgbClr val="8064A2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 err="1" smtClean="0">
                <a:solidFill>
                  <a:sysClr val="window" lastClr="FFFFFF"/>
                </a:solidFill>
                <a:latin typeface="Corbel"/>
                <a:ea typeface="+mn-ea"/>
                <a:cs typeface="Corbel"/>
              </a:rPr>
              <a:t>Chronos</a:t>
            </a:r>
            <a:endParaRPr lang="en-US" sz="2200" kern="0" dirty="0">
              <a:solidFill>
                <a:sysClr val="window" lastClr="FFFFFF"/>
              </a:solidFill>
              <a:latin typeface="Corbel"/>
              <a:ea typeface="+mn-ea"/>
              <a:cs typeface="Corbe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00" dirty="0" smtClean="0"/>
              <a:t>d</a:t>
            </a:r>
            <a:r>
              <a:rPr lang="en-US" sz="5800" dirty="0" smtClean="0"/>
              <a:t>atacenter management</a:t>
            </a:r>
            <a:endParaRPr lang="en-US" sz="5800" dirty="0"/>
          </a:p>
        </p:txBody>
      </p:sp>
      <p:pic>
        <p:nvPicPr>
          <p:cNvPr id="19" name="Picture 18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60" y="3048098"/>
            <a:ext cx="2640413" cy="342944"/>
          </a:xfrm>
          <a:prstGeom prst="rect">
            <a:avLst/>
          </a:prstGeom>
        </p:spPr>
      </p:pic>
      <p:pic>
        <p:nvPicPr>
          <p:cNvPr id="22" name="Picture 21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755" y="3048125"/>
            <a:ext cx="2640413" cy="342944"/>
          </a:xfrm>
          <a:prstGeom prst="rect">
            <a:avLst/>
          </a:prstGeom>
        </p:spPr>
      </p:pic>
      <p:pic>
        <p:nvPicPr>
          <p:cNvPr id="23" name="Picture 22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273" y="3048000"/>
            <a:ext cx="2640413" cy="342944"/>
          </a:xfrm>
          <a:prstGeom prst="rect">
            <a:avLst/>
          </a:prstGeom>
        </p:spPr>
      </p:pic>
      <p:pic>
        <p:nvPicPr>
          <p:cNvPr id="24" name="Picture 23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91" y="3848972"/>
            <a:ext cx="2640413" cy="342944"/>
          </a:xfrm>
          <a:prstGeom prst="rect">
            <a:avLst/>
          </a:prstGeom>
        </p:spPr>
      </p:pic>
      <p:pic>
        <p:nvPicPr>
          <p:cNvPr id="26" name="Picture 25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604" y="3848874"/>
            <a:ext cx="2640413" cy="342944"/>
          </a:xfrm>
          <a:prstGeom prst="rect">
            <a:avLst/>
          </a:prstGeom>
        </p:spPr>
      </p:pic>
      <p:pic>
        <p:nvPicPr>
          <p:cNvPr id="25" name="Picture 24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086" y="3848999"/>
            <a:ext cx="2640413" cy="342944"/>
          </a:xfrm>
          <a:prstGeom prst="rect">
            <a:avLst/>
          </a:prstGeom>
        </p:spPr>
      </p:pic>
      <p:pic>
        <p:nvPicPr>
          <p:cNvPr id="33" name="Picture 32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38" y="4649241"/>
            <a:ext cx="2640413" cy="342944"/>
          </a:xfrm>
          <a:prstGeom prst="rect">
            <a:avLst/>
          </a:prstGeom>
        </p:spPr>
      </p:pic>
      <p:pic>
        <p:nvPicPr>
          <p:cNvPr id="34" name="Picture 33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333" y="4649268"/>
            <a:ext cx="2640413" cy="342944"/>
          </a:xfrm>
          <a:prstGeom prst="rect">
            <a:avLst/>
          </a:prstGeom>
        </p:spPr>
      </p:pic>
      <p:pic>
        <p:nvPicPr>
          <p:cNvPr id="35" name="Picture 34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851" y="4649143"/>
            <a:ext cx="2640413" cy="342944"/>
          </a:xfrm>
          <a:prstGeom prst="rect">
            <a:avLst/>
          </a:prstGeom>
        </p:spPr>
      </p:pic>
      <p:pic>
        <p:nvPicPr>
          <p:cNvPr id="13" name="Picture 12" descr="Screen Shot 2013-08-28 at 8.43.2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573138"/>
            <a:ext cx="762000" cy="512587"/>
          </a:xfrm>
          <a:prstGeom prst="rect">
            <a:avLst/>
          </a:prstGeom>
        </p:spPr>
      </p:pic>
      <p:pic>
        <p:nvPicPr>
          <p:cNvPr id="16" name="Picture 15" descr="Screen Shot 2013-08-28 at 8.43.2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384719"/>
            <a:ext cx="762000" cy="512587"/>
          </a:xfrm>
          <a:prstGeom prst="rect">
            <a:avLst/>
          </a:prstGeom>
        </p:spPr>
      </p:pic>
      <p:pic>
        <p:nvPicPr>
          <p:cNvPr id="18" name="Picture 17" descr="Screen Shot 2013-08-28 at 8.43.2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2573138"/>
            <a:ext cx="762000" cy="512587"/>
          </a:xfrm>
          <a:prstGeom prst="rect">
            <a:avLst/>
          </a:prstGeom>
        </p:spPr>
      </p:pic>
      <p:pic>
        <p:nvPicPr>
          <p:cNvPr id="21" name="Picture 20" descr="Screen Shot 2013-08-28 at 8.43.2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3384719"/>
            <a:ext cx="762000" cy="512587"/>
          </a:xfrm>
          <a:prstGeom prst="rect">
            <a:avLst/>
          </a:prstGeom>
        </p:spPr>
      </p:pic>
      <p:pic>
        <p:nvPicPr>
          <p:cNvPr id="28" name="Picture 27" descr="Screen Shot 2013-08-28 at 8.43.2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4185593"/>
            <a:ext cx="762000" cy="512587"/>
          </a:xfrm>
          <a:prstGeom prst="rect">
            <a:avLst/>
          </a:prstGeom>
        </p:spPr>
      </p:pic>
      <p:pic>
        <p:nvPicPr>
          <p:cNvPr id="29" name="Picture 28" descr="Screen Shot 2013-08-28 at 8.43.2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4191943"/>
            <a:ext cx="762000" cy="512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 smtClean="0">
                <a:ea typeface="ＭＳ Ｐゴシック" charset="-128"/>
                <a:cs typeface="ＭＳ Ｐゴシック" charset="-128"/>
              </a:rPr>
              <a:t>Mesos</a:t>
            </a:r>
            <a:endParaRPr lang="en-US" sz="48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5111" y="4572000"/>
            <a:ext cx="8291689" cy="474663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 err="1">
                <a:solidFill>
                  <a:sysClr val="window" lastClr="FFFFFF"/>
                </a:solidFill>
                <a:latin typeface="Corbel"/>
                <a:ea typeface="+mn-ea"/>
                <a:cs typeface="Corbel"/>
              </a:rPr>
              <a:t>Mesos</a:t>
            </a:r>
            <a:endParaRPr lang="en-US" sz="2200" kern="0" dirty="0">
              <a:solidFill>
                <a:sysClr val="window" lastClr="FFFFFF"/>
              </a:solidFill>
              <a:latin typeface="Corbel"/>
              <a:ea typeface="+mn-ea"/>
              <a:cs typeface="Corbe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19112" y="5145088"/>
            <a:ext cx="671512" cy="493712"/>
          </a:xfrm>
          <a:prstGeom prst="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" lastClr="FFFFFF"/>
                </a:solidFill>
                <a:latin typeface="Corbel"/>
                <a:ea typeface="+mn-ea"/>
                <a:cs typeface="Corbel"/>
              </a:rPr>
              <a:t>Node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682699" y="5145088"/>
            <a:ext cx="679450" cy="493712"/>
          </a:xfrm>
          <a:prstGeom prst="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" lastClr="FFFFFF"/>
                </a:solidFill>
                <a:latin typeface="Corbel"/>
                <a:ea typeface="+mn-ea"/>
                <a:cs typeface="Corbel"/>
              </a:rPr>
              <a:t>Node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452637" y="5145088"/>
            <a:ext cx="658812" cy="493712"/>
          </a:xfrm>
          <a:prstGeom prst="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" lastClr="FFFFFF"/>
                </a:solidFill>
                <a:latin typeface="Corbel"/>
                <a:ea typeface="+mn-ea"/>
                <a:cs typeface="Corbel"/>
              </a:rPr>
              <a:t>Node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201937" y="5145088"/>
            <a:ext cx="671512" cy="493712"/>
          </a:xfrm>
          <a:prstGeom prst="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" lastClr="FFFFFF"/>
                </a:solidFill>
                <a:latin typeface="Corbel"/>
                <a:ea typeface="+mn-ea"/>
                <a:cs typeface="Corbel"/>
              </a:rPr>
              <a:t>Node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09222" y="3819525"/>
            <a:ext cx="1274762" cy="660400"/>
          </a:xfrm>
          <a:prstGeom prst="rect">
            <a:avLst/>
          </a:prstGeom>
          <a:gradFill rotWithShape="1">
            <a:gsLst>
              <a:gs pos="0">
                <a:srgbClr val="8064A2">
                  <a:tint val="100000"/>
                  <a:shade val="100000"/>
                  <a:satMod val="130000"/>
                </a:srgbClr>
              </a:gs>
              <a:gs pos="100000">
                <a:srgbClr val="8064A2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 err="1">
                <a:solidFill>
                  <a:sysClr val="window" lastClr="FFFFFF"/>
                </a:solidFill>
                <a:latin typeface="Corbel"/>
                <a:ea typeface="+mn-ea"/>
                <a:cs typeface="Corbel"/>
              </a:rPr>
              <a:t>Hadoop</a:t>
            </a:r>
            <a:endParaRPr lang="en-US" sz="2200" kern="0" dirty="0">
              <a:solidFill>
                <a:sysClr val="window" lastClr="FFFFFF"/>
              </a:solidFill>
              <a:latin typeface="Corbel"/>
              <a:ea typeface="+mn-ea"/>
              <a:cs typeface="Corbe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67112" y="5143147"/>
            <a:ext cx="671512" cy="493712"/>
          </a:xfrm>
          <a:prstGeom prst="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" lastClr="FFFFFF"/>
                </a:solidFill>
                <a:latin typeface="Corbel"/>
                <a:ea typeface="+mn-ea"/>
                <a:cs typeface="Corbel"/>
              </a:rPr>
              <a:t>Node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730699" y="5143147"/>
            <a:ext cx="679450" cy="493712"/>
          </a:xfrm>
          <a:prstGeom prst="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" lastClr="FFFFFF"/>
                </a:solidFill>
                <a:latin typeface="Corbel"/>
                <a:ea typeface="+mn-ea"/>
                <a:cs typeface="Corbel"/>
              </a:rPr>
              <a:t>Node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500637" y="5143147"/>
            <a:ext cx="658812" cy="493712"/>
          </a:xfrm>
          <a:prstGeom prst="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" lastClr="FFFFFF"/>
                </a:solidFill>
                <a:latin typeface="Corbel"/>
                <a:ea typeface="+mn-ea"/>
                <a:cs typeface="Corbel"/>
              </a:rPr>
              <a:t>Node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249937" y="5143147"/>
            <a:ext cx="671512" cy="493712"/>
          </a:xfrm>
          <a:prstGeom prst="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" lastClr="FFFFFF"/>
                </a:solidFill>
                <a:latin typeface="Corbel"/>
                <a:ea typeface="+mn-ea"/>
                <a:cs typeface="Corbel"/>
              </a:rPr>
              <a:t>Node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814161" y="3819525"/>
            <a:ext cx="1274762" cy="660400"/>
          </a:xfrm>
          <a:prstGeom prst="rect">
            <a:avLst/>
          </a:prstGeom>
          <a:gradFill rotWithShape="1">
            <a:gsLst>
              <a:gs pos="0">
                <a:srgbClr val="8064A2">
                  <a:tint val="100000"/>
                  <a:shade val="100000"/>
                  <a:satMod val="130000"/>
                </a:srgbClr>
              </a:gs>
              <a:gs pos="100000">
                <a:srgbClr val="8064A2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 smtClean="0">
                <a:solidFill>
                  <a:sysClr val="window" lastClr="FFFFFF"/>
                </a:solidFill>
                <a:latin typeface="Corbel"/>
                <a:ea typeface="+mn-ea"/>
                <a:cs typeface="Corbel"/>
              </a:rPr>
              <a:t>Spark</a:t>
            </a:r>
            <a:endParaRPr lang="en-US" sz="2200" kern="0" dirty="0">
              <a:solidFill>
                <a:sysClr val="window" lastClr="FFFFFF"/>
              </a:solidFill>
              <a:latin typeface="Corbel"/>
              <a:ea typeface="+mn-ea"/>
              <a:cs typeface="Corbe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57111" y="5145088"/>
            <a:ext cx="671512" cy="493712"/>
          </a:xfrm>
          <a:prstGeom prst="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" lastClr="FFFFFF"/>
                </a:solidFill>
                <a:latin typeface="Corbel"/>
                <a:ea typeface="+mn-ea"/>
                <a:cs typeface="Corbel"/>
              </a:rPr>
              <a:t>Node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015288" y="5145088"/>
            <a:ext cx="671512" cy="493712"/>
          </a:xfrm>
          <a:prstGeom prst="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" lastClr="FFFFFF"/>
                </a:solidFill>
                <a:latin typeface="Corbel"/>
                <a:ea typeface="+mn-ea"/>
                <a:cs typeface="Corbel"/>
              </a:rPr>
              <a:t>Node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235149" y="3821289"/>
            <a:ext cx="1274762" cy="660400"/>
          </a:xfrm>
          <a:prstGeom prst="rect">
            <a:avLst/>
          </a:prstGeom>
          <a:gradFill rotWithShape="1">
            <a:gsLst>
              <a:gs pos="0">
                <a:srgbClr val="8064A2">
                  <a:tint val="100000"/>
                  <a:shade val="100000"/>
                  <a:satMod val="130000"/>
                </a:srgbClr>
              </a:gs>
              <a:gs pos="100000">
                <a:srgbClr val="8064A2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 smtClean="0">
                <a:solidFill>
                  <a:sysClr val="window" lastClr="FFFFFF"/>
                </a:solidFill>
                <a:latin typeface="Corbel"/>
                <a:ea typeface="+mn-ea"/>
                <a:cs typeface="Corbel"/>
              </a:rPr>
              <a:t>MPI</a:t>
            </a:r>
            <a:endParaRPr lang="en-US" sz="2200" kern="0" dirty="0">
              <a:solidFill>
                <a:sysClr val="window" lastClr="FFFFFF"/>
              </a:solidFill>
              <a:latin typeface="Corbel"/>
              <a:ea typeface="+mn-ea"/>
              <a:cs typeface="Corbe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5111" y="5147733"/>
            <a:ext cx="671512" cy="493712"/>
          </a:xfrm>
          <a:prstGeom prst="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" lastClr="FFFFFF"/>
                </a:solidFill>
                <a:latin typeface="Corbel"/>
                <a:ea typeface="+mn-ea"/>
                <a:cs typeface="Corbel"/>
              </a:rPr>
              <a:t>Node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627227" y="401826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 smtClean="0">
                <a:ea typeface="ＭＳ Ｐゴシック" charset="-128"/>
                <a:cs typeface="ＭＳ Ｐゴシック" charset="-128"/>
              </a:rPr>
              <a:t>Mesos</a:t>
            </a:r>
            <a:endParaRPr lang="en-US" sz="48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5111" y="4572000"/>
            <a:ext cx="8291689" cy="474663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 err="1">
                <a:solidFill>
                  <a:sysClr val="window" lastClr="FFFFFF"/>
                </a:solidFill>
                <a:latin typeface="Corbel"/>
                <a:ea typeface="+mn-ea"/>
                <a:cs typeface="Corbel"/>
              </a:rPr>
              <a:t>Mesos</a:t>
            </a:r>
            <a:endParaRPr lang="en-US" sz="2200" kern="0" dirty="0">
              <a:solidFill>
                <a:sysClr val="window" lastClr="FFFFFF"/>
              </a:solidFill>
              <a:latin typeface="Corbel"/>
              <a:ea typeface="+mn-ea"/>
              <a:cs typeface="Corbe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19112" y="5145088"/>
            <a:ext cx="671512" cy="493712"/>
          </a:xfrm>
          <a:prstGeom prst="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" lastClr="FFFFFF"/>
                </a:solidFill>
                <a:latin typeface="Corbel"/>
                <a:ea typeface="+mn-ea"/>
                <a:cs typeface="Corbel"/>
              </a:rPr>
              <a:t>Node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682699" y="5145088"/>
            <a:ext cx="679450" cy="493712"/>
          </a:xfrm>
          <a:prstGeom prst="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" lastClr="FFFFFF"/>
                </a:solidFill>
                <a:latin typeface="Corbel"/>
                <a:ea typeface="+mn-ea"/>
                <a:cs typeface="Corbel"/>
              </a:rPr>
              <a:t>Node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452637" y="5145088"/>
            <a:ext cx="658812" cy="493712"/>
          </a:xfrm>
          <a:prstGeom prst="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" lastClr="FFFFFF"/>
                </a:solidFill>
                <a:latin typeface="Corbel"/>
                <a:ea typeface="+mn-ea"/>
                <a:cs typeface="Corbel"/>
              </a:rPr>
              <a:t>Node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201937" y="5145088"/>
            <a:ext cx="671512" cy="493712"/>
          </a:xfrm>
          <a:prstGeom prst="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" lastClr="FFFFFF"/>
                </a:solidFill>
                <a:latin typeface="Corbel"/>
                <a:ea typeface="+mn-ea"/>
                <a:cs typeface="Corbel"/>
              </a:rPr>
              <a:t>Node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09222" y="3819525"/>
            <a:ext cx="1274762" cy="660400"/>
          </a:xfrm>
          <a:prstGeom prst="rect">
            <a:avLst/>
          </a:prstGeom>
          <a:gradFill rotWithShape="1">
            <a:gsLst>
              <a:gs pos="0">
                <a:srgbClr val="8064A2">
                  <a:tint val="100000"/>
                  <a:shade val="100000"/>
                  <a:satMod val="130000"/>
                </a:srgbClr>
              </a:gs>
              <a:gs pos="100000">
                <a:srgbClr val="8064A2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 err="1">
                <a:solidFill>
                  <a:sysClr val="window" lastClr="FFFFFF"/>
                </a:solidFill>
                <a:latin typeface="Corbel"/>
                <a:ea typeface="+mn-ea"/>
                <a:cs typeface="Corbel"/>
              </a:rPr>
              <a:t>Hadoop</a:t>
            </a:r>
            <a:endParaRPr lang="en-US" sz="2200" kern="0" dirty="0">
              <a:solidFill>
                <a:sysClr val="window" lastClr="FFFFFF"/>
              </a:solidFill>
              <a:latin typeface="Corbel"/>
              <a:ea typeface="+mn-ea"/>
              <a:cs typeface="Corbe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67112" y="5143147"/>
            <a:ext cx="671512" cy="493712"/>
          </a:xfrm>
          <a:prstGeom prst="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" lastClr="FFFFFF"/>
                </a:solidFill>
                <a:latin typeface="Corbel"/>
                <a:ea typeface="+mn-ea"/>
                <a:cs typeface="Corbel"/>
              </a:rPr>
              <a:t>Node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730699" y="5143147"/>
            <a:ext cx="679450" cy="493712"/>
          </a:xfrm>
          <a:prstGeom prst="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" lastClr="FFFFFF"/>
                </a:solidFill>
                <a:latin typeface="Corbel"/>
                <a:ea typeface="+mn-ea"/>
                <a:cs typeface="Corbel"/>
              </a:rPr>
              <a:t>Node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500637" y="5143147"/>
            <a:ext cx="658812" cy="493712"/>
          </a:xfrm>
          <a:prstGeom prst="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" lastClr="FFFFFF"/>
                </a:solidFill>
                <a:latin typeface="Corbel"/>
                <a:ea typeface="+mn-ea"/>
                <a:cs typeface="Corbel"/>
              </a:rPr>
              <a:t>Node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249937" y="5143147"/>
            <a:ext cx="671512" cy="493712"/>
          </a:xfrm>
          <a:prstGeom prst="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" lastClr="FFFFFF"/>
                </a:solidFill>
                <a:latin typeface="Corbel"/>
                <a:ea typeface="+mn-ea"/>
                <a:cs typeface="Corbel"/>
              </a:rPr>
              <a:t>Node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814161" y="3819525"/>
            <a:ext cx="1274762" cy="660400"/>
          </a:xfrm>
          <a:prstGeom prst="rect">
            <a:avLst/>
          </a:prstGeom>
          <a:gradFill rotWithShape="1">
            <a:gsLst>
              <a:gs pos="0">
                <a:srgbClr val="8064A2">
                  <a:tint val="100000"/>
                  <a:shade val="100000"/>
                  <a:satMod val="130000"/>
                </a:srgbClr>
              </a:gs>
              <a:gs pos="100000">
                <a:srgbClr val="8064A2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 smtClean="0">
                <a:solidFill>
                  <a:sysClr val="window" lastClr="FFFFFF"/>
                </a:solidFill>
                <a:latin typeface="Corbel"/>
                <a:ea typeface="+mn-ea"/>
                <a:cs typeface="Corbel"/>
              </a:rPr>
              <a:t>Spark</a:t>
            </a:r>
            <a:endParaRPr lang="en-US" sz="2200" kern="0" dirty="0">
              <a:solidFill>
                <a:sysClr val="window" lastClr="FFFFFF"/>
              </a:solidFill>
              <a:latin typeface="Corbel"/>
              <a:ea typeface="+mn-ea"/>
              <a:cs typeface="Corbe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57111" y="5145088"/>
            <a:ext cx="671512" cy="493712"/>
          </a:xfrm>
          <a:prstGeom prst="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" lastClr="FFFFFF"/>
                </a:solidFill>
                <a:latin typeface="Corbel"/>
                <a:ea typeface="+mn-ea"/>
                <a:cs typeface="Corbel"/>
              </a:rPr>
              <a:t>Node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015288" y="5145088"/>
            <a:ext cx="671512" cy="493712"/>
          </a:xfrm>
          <a:prstGeom prst="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" lastClr="FFFFFF"/>
                </a:solidFill>
                <a:latin typeface="Corbel"/>
                <a:ea typeface="+mn-ea"/>
                <a:cs typeface="Corbel"/>
              </a:rPr>
              <a:t>Node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235149" y="3821289"/>
            <a:ext cx="1274762" cy="660400"/>
          </a:xfrm>
          <a:prstGeom prst="rect">
            <a:avLst/>
          </a:prstGeom>
          <a:gradFill rotWithShape="1">
            <a:gsLst>
              <a:gs pos="0">
                <a:srgbClr val="8064A2">
                  <a:tint val="100000"/>
                  <a:shade val="100000"/>
                  <a:satMod val="130000"/>
                </a:srgbClr>
              </a:gs>
              <a:gs pos="100000">
                <a:srgbClr val="8064A2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 smtClean="0">
                <a:solidFill>
                  <a:sysClr val="window" lastClr="FFFFFF"/>
                </a:solidFill>
                <a:latin typeface="Corbel"/>
                <a:ea typeface="+mn-ea"/>
                <a:cs typeface="Corbel"/>
              </a:rPr>
              <a:t>MPI</a:t>
            </a:r>
            <a:endParaRPr lang="en-US" sz="2200" kern="0" dirty="0">
              <a:solidFill>
                <a:sysClr val="window" lastClr="FFFFFF"/>
              </a:solidFill>
              <a:latin typeface="Corbel"/>
              <a:ea typeface="+mn-ea"/>
              <a:cs typeface="Corbe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19978" y="3819525"/>
            <a:ext cx="1274762" cy="660400"/>
          </a:xfrm>
          <a:prstGeom prst="rect">
            <a:avLst/>
          </a:prstGeom>
          <a:gradFill rotWithShape="1">
            <a:gsLst>
              <a:gs pos="0">
                <a:srgbClr val="8064A2">
                  <a:tint val="100000"/>
                  <a:shade val="100000"/>
                  <a:satMod val="130000"/>
                </a:srgbClr>
              </a:gs>
              <a:gs pos="100000">
                <a:srgbClr val="8064A2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 smtClean="0">
                <a:solidFill>
                  <a:sysClr val="window" lastClr="FFFFFF"/>
                </a:solidFill>
                <a:latin typeface="Corbel"/>
                <a:ea typeface="+mn-ea"/>
                <a:cs typeface="Corbel"/>
              </a:rPr>
              <a:t>Storm</a:t>
            </a:r>
            <a:endParaRPr lang="en-US" sz="2200" kern="0" dirty="0">
              <a:solidFill>
                <a:sysClr val="window" lastClr="FFFFFF"/>
              </a:solidFill>
              <a:latin typeface="Corbel"/>
              <a:ea typeface="+mn-ea"/>
              <a:cs typeface="Corbe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5111" y="5147733"/>
            <a:ext cx="671512" cy="493712"/>
          </a:xfrm>
          <a:prstGeom prst="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" lastClr="FFFFFF"/>
                </a:solidFill>
                <a:latin typeface="Corbel"/>
                <a:ea typeface="+mn-ea"/>
                <a:cs typeface="Corbel"/>
              </a:rPr>
              <a:t>Node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984557" y="401826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 smtClean="0">
                <a:ea typeface="ＭＳ Ｐゴシック" charset="-128"/>
                <a:cs typeface="ＭＳ Ｐゴシック" charset="-128"/>
              </a:rPr>
              <a:t>Mesos</a:t>
            </a:r>
            <a:endParaRPr lang="en-US" sz="48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5111" y="4572000"/>
            <a:ext cx="8291689" cy="474663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 err="1">
                <a:solidFill>
                  <a:sysClr val="window" lastClr="FFFFFF"/>
                </a:solidFill>
                <a:latin typeface="Corbel"/>
                <a:ea typeface="+mn-ea"/>
                <a:cs typeface="Corbel"/>
              </a:rPr>
              <a:t>Mesos</a:t>
            </a:r>
            <a:endParaRPr lang="en-US" sz="2200" kern="0" dirty="0">
              <a:solidFill>
                <a:sysClr val="window" lastClr="FFFFFF"/>
              </a:solidFill>
              <a:latin typeface="Corbel"/>
              <a:ea typeface="+mn-ea"/>
              <a:cs typeface="Corbe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19112" y="5145088"/>
            <a:ext cx="671512" cy="493712"/>
          </a:xfrm>
          <a:prstGeom prst="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" lastClr="FFFFFF"/>
                </a:solidFill>
                <a:latin typeface="Corbel"/>
                <a:ea typeface="+mn-ea"/>
                <a:cs typeface="Corbel"/>
              </a:rPr>
              <a:t>Node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682699" y="5145088"/>
            <a:ext cx="679450" cy="493712"/>
          </a:xfrm>
          <a:prstGeom prst="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" lastClr="FFFFFF"/>
                </a:solidFill>
                <a:latin typeface="Corbel"/>
                <a:ea typeface="+mn-ea"/>
                <a:cs typeface="Corbel"/>
              </a:rPr>
              <a:t>Node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452637" y="5145088"/>
            <a:ext cx="658812" cy="493712"/>
          </a:xfrm>
          <a:prstGeom prst="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" lastClr="FFFFFF"/>
                </a:solidFill>
                <a:latin typeface="Corbel"/>
                <a:ea typeface="+mn-ea"/>
                <a:cs typeface="Corbel"/>
              </a:rPr>
              <a:t>Node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201937" y="5145088"/>
            <a:ext cx="671512" cy="493712"/>
          </a:xfrm>
          <a:prstGeom prst="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" lastClr="FFFFFF"/>
                </a:solidFill>
                <a:latin typeface="Corbel"/>
                <a:ea typeface="+mn-ea"/>
                <a:cs typeface="Corbel"/>
              </a:rPr>
              <a:t>Node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09222" y="3819525"/>
            <a:ext cx="1274762" cy="660400"/>
          </a:xfrm>
          <a:prstGeom prst="rect">
            <a:avLst/>
          </a:prstGeom>
          <a:gradFill rotWithShape="1">
            <a:gsLst>
              <a:gs pos="0">
                <a:srgbClr val="8064A2">
                  <a:tint val="100000"/>
                  <a:shade val="100000"/>
                  <a:satMod val="130000"/>
                </a:srgbClr>
              </a:gs>
              <a:gs pos="100000">
                <a:srgbClr val="8064A2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 err="1">
                <a:solidFill>
                  <a:sysClr val="window" lastClr="FFFFFF"/>
                </a:solidFill>
                <a:latin typeface="Corbel"/>
                <a:ea typeface="+mn-ea"/>
                <a:cs typeface="Corbel"/>
              </a:rPr>
              <a:t>Hadoop</a:t>
            </a:r>
            <a:endParaRPr lang="en-US" sz="2200" kern="0" dirty="0">
              <a:solidFill>
                <a:sysClr val="window" lastClr="FFFFFF"/>
              </a:solidFill>
              <a:latin typeface="Corbel"/>
              <a:ea typeface="+mn-ea"/>
              <a:cs typeface="Corbe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67112" y="5143147"/>
            <a:ext cx="671512" cy="493712"/>
          </a:xfrm>
          <a:prstGeom prst="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" lastClr="FFFFFF"/>
                </a:solidFill>
                <a:latin typeface="Corbel"/>
                <a:ea typeface="+mn-ea"/>
                <a:cs typeface="Corbel"/>
              </a:rPr>
              <a:t>Node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730699" y="5143147"/>
            <a:ext cx="679450" cy="493712"/>
          </a:xfrm>
          <a:prstGeom prst="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" lastClr="FFFFFF"/>
                </a:solidFill>
                <a:latin typeface="Corbel"/>
                <a:ea typeface="+mn-ea"/>
                <a:cs typeface="Corbel"/>
              </a:rPr>
              <a:t>Node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500637" y="5143147"/>
            <a:ext cx="658812" cy="493712"/>
          </a:xfrm>
          <a:prstGeom prst="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" lastClr="FFFFFF"/>
                </a:solidFill>
                <a:latin typeface="Corbel"/>
                <a:ea typeface="+mn-ea"/>
                <a:cs typeface="Corbel"/>
              </a:rPr>
              <a:t>Node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249937" y="5143147"/>
            <a:ext cx="671512" cy="493712"/>
          </a:xfrm>
          <a:prstGeom prst="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" lastClr="FFFFFF"/>
                </a:solidFill>
                <a:latin typeface="Corbel"/>
                <a:ea typeface="+mn-ea"/>
                <a:cs typeface="Corbel"/>
              </a:rPr>
              <a:t>Node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814161" y="3819525"/>
            <a:ext cx="1274762" cy="660400"/>
          </a:xfrm>
          <a:prstGeom prst="rect">
            <a:avLst/>
          </a:prstGeom>
          <a:gradFill rotWithShape="1">
            <a:gsLst>
              <a:gs pos="0">
                <a:srgbClr val="8064A2">
                  <a:tint val="100000"/>
                  <a:shade val="100000"/>
                  <a:satMod val="130000"/>
                </a:srgbClr>
              </a:gs>
              <a:gs pos="100000">
                <a:srgbClr val="8064A2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 smtClean="0">
                <a:solidFill>
                  <a:sysClr val="window" lastClr="FFFFFF"/>
                </a:solidFill>
                <a:latin typeface="Corbel"/>
                <a:ea typeface="+mn-ea"/>
                <a:cs typeface="Corbel"/>
              </a:rPr>
              <a:t>Spark</a:t>
            </a:r>
            <a:endParaRPr lang="en-US" sz="2200" kern="0" dirty="0">
              <a:solidFill>
                <a:sysClr val="window" lastClr="FFFFFF"/>
              </a:solidFill>
              <a:latin typeface="Corbel"/>
              <a:ea typeface="+mn-ea"/>
              <a:cs typeface="Corbe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57111" y="5145088"/>
            <a:ext cx="671512" cy="493712"/>
          </a:xfrm>
          <a:prstGeom prst="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" lastClr="FFFFFF"/>
                </a:solidFill>
                <a:latin typeface="Corbel"/>
                <a:ea typeface="+mn-ea"/>
                <a:cs typeface="Corbel"/>
              </a:rPr>
              <a:t>Node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015288" y="5145088"/>
            <a:ext cx="671512" cy="493712"/>
          </a:xfrm>
          <a:prstGeom prst="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" lastClr="FFFFFF"/>
                </a:solidFill>
                <a:latin typeface="Corbel"/>
                <a:ea typeface="+mn-ea"/>
                <a:cs typeface="Corbel"/>
              </a:rPr>
              <a:t>Node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235149" y="3821289"/>
            <a:ext cx="1274762" cy="660400"/>
          </a:xfrm>
          <a:prstGeom prst="rect">
            <a:avLst/>
          </a:prstGeom>
          <a:gradFill rotWithShape="1">
            <a:gsLst>
              <a:gs pos="0">
                <a:srgbClr val="8064A2">
                  <a:tint val="100000"/>
                  <a:shade val="100000"/>
                  <a:satMod val="130000"/>
                </a:srgbClr>
              </a:gs>
              <a:gs pos="100000">
                <a:srgbClr val="8064A2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 smtClean="0">
                <a:solidFill>
                  <a:sysClr val="window" lastClr="FFFFFF"/>
                </a:solidFill>
                <a:latin typeface="Corbel"/>
                <a:ea typeface="+mn-ea"/>
                <a:cs typeface="Corbel"/>
              </a:rPr>
              <a:t>MPI</a:t>
            </a:r>
            <a:endParaRPr lang="en-US" sz="2200" kern="0" dirty="0">
              <a:solidFill>
                <a:sysClr val="window" lastClr="FFFFFF"/>
              </a:solidFill>
              <a:latin typeface="Corbel"/>
              <a:ea typeface="+mn-ea"/>
              <a:cs typeface="Corbe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19978" y="3819525"/>
            <a:ext cx="1274762" cy="660400"/>
          </a:xfrm>
          <a:prstGeom prst="rect">
            <a:avLst/>
          </a:prstGeom>
          <a:gradFill rotWithShape="1">
            <a:gsLst>
              <a:gs pos="0">
                <a:srgbClr val="8064A2">
                  <a:tint val="100000"/>
                  <a:shade val="100000"/>
                  <a:satMod val="130000"/>
                </a:srgbClr>
              </a:gs>
              <a:gs pos="100000">
                <a:srgbClr val="8064A2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 smtClean="0">
                <a:solidFill>
                  <a:sysClr val="window" lastClr="FFFFFF"/>
                </a:solidFill>
                <a:latin typeface="Corbel"/>
                <a:ea typeface="+mn-ea"/>
                <a:cs typeface="Corbel"/>
              </a:rPr>
              <a:t>Storm</a:t>
            </a:r>
            <a:endParaRPr lang="en-US" sz="2200" kern="0" dirty="0">
              <a:solidFill>
                <a:sysClr val="window" lastClr="FFFFFF"/>
              </a:solidFill>
              <a:latin typeface="Corbel"/>
              <a:ea typeface="+mn-ea"/>
              <a:cs typeface="Corbe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5111" y="5147733"/>
            <a:ext cx="671512" cy="493712"/>
          </a:xfrm>
          <a:prstGeom prst="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" lastClr="FFFFFF"/>
                </a:solidFill>
                <a:latin typeface="Corbel"/>
                <a:ea typeface="+mn-ea"/>
                <a:cs typeface="Corbel"/>
              </a:rPr>
              <a:t>Node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026327" y="3824111"/>
            <a:ext cx="1274762" cy="660400"/>
          </a:xfrm>
          <a:prstGeom prst="rect">
            <a:avLst/>
          </a:prstGeom>
          <a:gradFill rotWithShape="1">
            <a:gsLst>
              <a:gs pos="0">
                <a:srgbClr val="8064A2">
                  <a:tint val="100000"/>
                  <a:shade val="100000"/>
                  <a:satMod val="130000"/>
                </a:srgbClr>
              </a:gs>
              <a:gs pos="100000">
                <a:srgbClr val="8064A2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 err="1" smtClean="0">
                <a:solidFill>
                  <a:sysClr val="window" lastClr="FFFFFF"/>
                </a:solidFill>
                <a:latin typeface="Corbel"/>
                <a:ea typeface="+mn-ea"/>
                <a:cs typeface="Corbel"/>
              </a:rPr>
              <a:t>Chronos</a:t>
            </a:r>
            <a:endParaRPr lang="en-US" sz="2200" kern="0" dirty="0">
              <a:solidFill>
                <a:sysClr val="window" lastClr="FFFFFF"/>
              </a:solidFill>
              <a:latin typeface="Corbel"/>
              <a:ea typeface="+mn-ea"/>
              <a:cs typeface="Corbe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32357" y="401826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00" dirty="0" smtClean="0"/>
              <a:t>datacenter management</a:t>
            </a:r>
            <a:endParaRPr lang="en-US" sz="5800" dirty="0"/>
          </a:p>
        </p:txBody>
      </p:sp>
      <p:pic>
        <p:nvPicPr>
          <p:cNvPr id="19" name="Picture 18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60" y="3048098"/>
            <a:ext cx="2640413" cy="342944"/>
          </a:xfrm>
          <a:prstGeom prst="rect">
            <a:avLst/>
          </a:prstGeom>
        </p:spPr>
      </p:pic>
      <p:pic>
        <p:nvPicPr>
          <p:cNvPr id="22" name="Picture 21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755" y="3048125"/>
            <a:ext cx="2640413" cy="342944"/>
          </a:xfrm>
          <a:prstGeom prst="rect">
            <a:avLst/>
          </a:prstGeom>
        </p:spPr>
      </p:pic>
      <p:pic>
        <p:nvPicPr>
          <p:cNvPr id="23" name="Picture 22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273" y="3048000"/>
            <a:ext cx="2640413" cy="342944"/>
          </a:xfrm>
          <a:prstGeom prst="rect">
            <a:avLst/>
          </a:prstGeom>
        </p:spPr>
      </p:pic>
      <p:pic>
        <p:nvPicPr>
          <p:cNvPr id="24" name="Picture 23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91" y="3848972"/>
            <a:ext cx="2640413" cy="342944"/>
          </a:xfrm>
          <a:prstGeom prst="rect">
            <a:avLst/>
          </a:prstGeom>
        </p:spPr>
      </p:pic>
      <p:pic>
        <p:nvPicPr>
          <p:cNvPr id="26" name="Picture 25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604" y="3848874"/>
            <a:ext cx="2640413" cy="342944"/>
          </a:xfrm>
          <a:prstGeom prst="rect">
            <a:avLst/>
          </a:prstGeom>
        </p:spPr>
      </p:pic>
      <p:pic>
        <p:nvPicPr>
          <p:cNvPr id="25" name="Picture 24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086" y="3848999"/>
            <a:ext cx="2640413" cy="342944"/>
          </a:xfrm>
          <a:prstGeom prst="rect">
            <a:avLst/>
          </a:prstGeom>
        </p:spPr>
      </p:pic>
      <p:pic>
        <p:nvPicPr>
          <p:cNvPr id="33" name="Picture 32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38" y="4649241"/>
            <a:ext cx="2640413" cy="342944"/>
          </a:xfrm>
          <a:prstGeom prst="rect">
            <a:avLst/>
          </a:prstGeom>
        </p:spPr>
      </p:pic>
      <p:pic>
        <p:nvPicPr>
          <p:cNvPr id="34" name="Picture 33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333" y="4649268"/>
            <a:ext cx="2640413" cy="342944"/>
          </a:xfrm>
          <a:prstGeom prst="rect">
            <a:avLst/>
          </a:prstGeom>
        </p:spPr>
      </p:pic>
      <p:pic>
        <p:nvPicPr>
          <p:cNvPr id="35" name="Picture 34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851" y="4649143"/>
            <a:ext cx="2640413" cy="342944"/>
          </a:xfrm>
          <a:prstGeom prst="rect">
            <a:avLst/>
          </a:prstGeom>
        </p:spPr>
      </p:pic>
      <p:pic>
        <p:nvPicPr>
          <p:cNvPr id="13" name="Picture 12" descr="Screen Shot 2013-08-28 at 8.43.2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573138"/>
            <a:ext cx="762000" cy="512587"/>
          </a:xfrm>
          <a:prstGeom prst="rect">
            <a:avLst/>
          </a:prstGeom>
        </p:spPr>
      </p:pic>
      <p:pic>
        <p:nvPicPr>
          <p:cNvPr id="16" name="Picture 15" descr="Screen Shot 2013-08-28 at 8.43.2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384719"/>
            <a:ext cx="762000" cy="512587"/>
          </a:xfrm>
          <a:prstGeom prst="rect">
            <a:avLst/>
          </a:prstGeom>
        </p:spPr>
      </p:pic>
      <p:pic>
        <p:nvPicPr>
          <p:cNvPr id="18" name="Picture 17" descr="Screen Shot 2013-08-28 at 8.43.2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2573138"/>
            <a:ext cx="762000" cy="512587"/>
          </a:xfrm>
          <a:prstGeom prst="rect">
            <a:avLst/>
          </a:prstGeom>
        </p:spPr>
      </p:pic>
      <p:pic>
        <p:nvPicPr>
          <p:cNvPr id="21" name="Picture 20" descr="Screen Shot 2013-08-28 at 8.43.2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3384719"/>
            <a:ext cx="762000" cy="512587"/>
          </a:xfrm>
          <a:prstGeom prst="rect">
            <a:avLst/>
          </a:prstGeom>
        </p:spPr>
      </p:pic>
      <p:pic>
        <p:nvPicPr>
          <p:cNvPr id="28" name="Picture 27" descr="Screen Shot 2013-08-28 at 8.43.2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4185593"/>
            <a:ext cx="762000" cy="512587"/>
          </a:xfrm>
          <a:prstGeom prst="rect">
            <a:avLst/>
          </a:prstGeom>
        </p:spPr>
      </p:pic>
      <p:pic>
        <p:nvPicPr>
          <p:cNvPr id="29" name="Picture 28" descr="Screen Shot 2013-08-28 at 8.43.2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4191943"/>
            <a:ext cx="762000" cy="512587"/>
          </a:xfrm>
          <a:prstGeom prst="rect">
            <a:avLst/>
          </a:prstGeom>
        </p:spPr>
      </p:pic>
      <p:pic>
        <p:nvPicPr>
          <p:cNvPr id="31" name="Picture 30" descr="Spark-logo-192x100p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1" y="2573138"/>
            <a:ext cx="914399" cy="476249"/>
          </a:xfrm>
          <a:prstGeom prst="rect">
            <a:avLst/>
          </a:prstGeom>
        </p:spPr>
      </p:pic>
      <p:pic>
        <p:nvPicPr>
          <p:cNvPr id="32" name="Picture 31" descr="Spark-logo-192x100p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1" y="3384551"/>
            <a:ext cx="914399" cy="476249"/>
          </a:xfrm>
          <a:prstGeom prst="rect">
            <a:avLst/>
          </a:prstGeom>
        </p:spPr>
      </p:pic>
      <p:pic>
        <p:nvPicPr>
          <p:cNvPr id="36" name="Picture 35" descr="Spark-logo-192x100p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1" y="4191943"/>
            <a:ext cx="914399" cy="476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00" dirty="0" smtClean="0"/>
              <a:t>static partitioning</a:t>
            </a:r>
            <a:endParaRPr lang="en-US" sz="5800" dirty="0"/>
          </a:p>
        </p:txBody>
      </p:sp>
      <p:pic>
        <p:nvPicPr>
          <p:cNvPr id="19" name="Picture 18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60" y="3048098"/>
            <a:ext cx="2640413" cy="342944"/>
          </a:xfrm>
          <a:prstGeom prst="rect">
            <a:avLst/>
          </a:prstGeom>
        </p:spPr>
      </p:pic>
      <p:pic>
        <p:nvPicPr>
          <p:cNvPr id="22" name="Picture 21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755" y="3048125"/>
            <a:ext cx="2640413" cy="342944"/>
          </a:xfrm>
          <a:prstGeom prst="rect">
            <a:avLst/>
          </a:prstGeom>
        </p:spPr>
      </p:pic>
      <p:pic>
        <p:nvPicPr>
          <p:cNvPr id="23" name="Picture 22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273" y="3048000"/>
            <a:ext cx="2640413" cy="342944"/>
          </a:xfrm>
          <a:prstGeom prst="rect">
            <a:avLst/>
          </a:prstGeom>
        </p:spPr>
      </p:pic>
      <p:pic>
        <p:nvPicPr>
          <p:cNvPr id="24" name="Picture 23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91" y="3848972"/>
            <a:ext cx="2640413" cy="342944"/>
          </a:xfrm>
          <a:prstGeom prst="rect">
            <a:avLst/>
          </a:prstGeom>
        </p:spPr>
      </p:pic>
      <p:pic>
        <p:nvPicPr>
          <p:cNvPr id="26" name="Picture 25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604" y="3848874"/>
            <a:ext cx="2640413" cy="342944"/>
          </a:xfrm>
          <a:prstGeom prst="rect">
            <a:avLst/>
          </a:prstGeom>
        </p:spPr>
      </p:pic>
      <p:pic>
        <p:nvPicPr>
          <p:cNvPr id="25" name="Picture 24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086" y="3848999"/>
            <a:ext cx="2640413" cy="342944"/>
          </a:xfrm>
          <a:prstGeom prst="rect">
            <a:avLst/>
          </a:prstGeom>
        </p:spPr>
      </p:pic>
      <p:pic>
        <p:nvPicPr>
          <p:cNvPr id="33" name="Picture 32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38" y="4649241"/>
            <a:ext cx="2640413" cy="342944"/>
          </a:xfrm>
          <a:prstGeom prst="rect">
            <a:avLst/>
          </a:prstGeom>
        </p:spPr>
      </p:pic>
      <p:pic>
        <p:nvPicPr>
          <p:cNvPr id="34" name="Picture 33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333" y="4649268"/>
            <a:ext cx="2640413" cy="342944"/>
          </a:xfrm>
          <a:prstGeom prst="rect">
            <a:avLst/>
          </a:prstGeom>
        </p:spPr>
      </p:pic>
      <p:pic>
        <p:nvPicPr>
          <p:cNvPr id="35" name="Picture 34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851" y="4649143"/>
            <a:ext cx="2640413" cy="342944"/>
          </a:xfrm>
          <a:prstGeom prst="rect">
            <a:avLst/>
          </a:prstGeom>
        </p:spPr>
      </p:pic>
      <p:pic>
        <p:nvPicPr>
          <p:cNvPr id="13" name="Picture 12" descr="Screen Shot 2013-08-28 at 8.43.2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573138"/>
            <a:ext cx="762000" cy="512587"/>
          </a:xfrm>
          <a:prstGeom prst="rect">
            <a:avLst/>
          </a:prstGeom>
        </p:spPr>
      </p:pic>
      <p:pic>
        <p:nvPicPr>
          <p:cNvPr id="16" name="Picture 15" descr="Screen Shot 2013-08-28 at 8.43.2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384719"/>
            <a:ext cx="762000" cy="512587"/>
          </a:xfrm>
          <a:prstGeom prst="rect">
            <a:avLst/>
          </a:prstGeom>
        </p:spPr>
      </p:pic>
      <p:pic>
        <p:nvPicPr>
          <p:cNvPr id="18" name="Picture 17" descr="Screen Shot 2013-08-28 at 8.43.2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2573138"/>
            <a:ext cx="762000" cy="512587"/>
          </a:xfrm>
          <a:prstGeom prst="rect">
            <a:avLst/>
          </a:prstGeom>
        </p:spPr>
      </p:pic>
      <p:pic>
        <p:nvPicPr>
          <p:cNvPr id="21" name="Picture 20" descr="Screen Shot 2013-08-28 at 8.43.2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3384719"/>
            <a:ext cx="762000" cy="512587"/>
          </a:xfrm>
          <a:prstGeom prst="rect">
            <a:avLst/>
          </a:prstGeom>
        </p:spPr>
      </p:pic>
      <p:pic>
        <p:nvPicPr>
          <p:cNvPr id="28" name="Picture 27" descr="Screen Shot 2013-08-28 at 8.43.2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4185593"/>
            <a:ext cx="762000" cy="512587"/>
          </a:xfrm>
          <a:prstGeom prst="rect">
            <a:avLst/>
          </a:prstGeom>
        </p:spPr>
      </p:pic>
      <p:pic>
        <p:nvPicPr>
          <p:cNvPr id="29" name="Picture 28" descr="Screen Shot 2013-08-28 at 8.43.2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4191943"/>
            <a:ext cx="762000" cy="512587"/>
          </a:xfrm>
          <a:prstGeom prst="rect">
            <a:avLst/>
          </a:prstGeom>
        </p:spPr>
      </p:pic>
      <p:pic>
        <p:nvPicPr>
          <p:cNvPr id="31" name="Picture 30" descr="Spark-logo-192x100p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1" y="2573138"/>
            <a:ext cx="914399" cy="476249"/>
          </a:xfrm>
          <a:prstGeom prst="rect">
            <a:avLst/>
          </a:prstGeom>
        </p:spPr>
      </p:pic>
      <p:pic>
        <p:nvPicPr>
          <p:cNvPr id="32" name="Picture 31" descr="Spark-logo-192x100p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1" y="3384551"/>
            <a:ext cx="914399" cy="476249"/>
          </a:xfrm>
          <a:prstGeom prst="rect">
            <a:avLst/>
          </a:prstGeom>
        </p:spPr>
      </p:pic>
      <p:pic>
        <p:nvPicPr>
          <p:cNvPr id="36" name="Picture 35" descr="Spark-logo-192x100p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1" y="4191943"/>
            <a:ext cx="914399" cy="476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ace_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205" y="4402786"/>
            <a:ext cx="2082800" cy="21717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loud Callout 4"/>
          <p:cNvSpPr/>
          <p:nvPr/>
        </p:nvSpPr>
        <p:spPr>
          <a:xfrm>
            <a:off x="1567543" y="1066800"/>
            <a:ext cx="6204857" cy="3048000"/>
          </a:xfrm>
          <a:prstGeom prst="cloudCallou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Oh </a:t>
            </a:r>
            <a:r>
              <a:rPr lang="en-US" dirty="0" err="1" smtClean="0"/>
              <a:t>noes</a:t>
            </a:r>
            <a:r>
              <a:rPr lang="en-US" dirty="0" smtClean="0"/>
              <a:t>! Spark wants to read and write data to HDFS!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Hadoop</a:t>
            </a:r>
            <a:r>
              <a:rPr lang="en-US" dirty="0" smtClean="0"/>
              <a:t> …</a:t>
            </a:r>
            <a:endParaRPr lang="en-US" dirty="0"/>
          </a:p>
        </p:txBody>
      </p:sp>
      <p:pic>
        <p:nvPicPr>
          <p:cNvPr id="13" name="Picture 12" descr="Screen Shot 2013-08-28 at 8.43.2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14" y="2625546"/>
            <a:ext cx="3233386" cy="2175054"/>
          </a:xfrm>
          <a:prstGeom prst="rect">
            <a:avLst/>
          </a:prstGeom>
        </p:spPr>
      </p:pic>
      <p:pic>
        <p:nvPicPr>
          <p:cNvPr id="29" name="Picture 28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759" y="2590800"/>
            <a:ext cx="971550" cy="263318"/>
          </a:xfrm>
          <a:prstGeom prst="rect">
            <a:avLst/>
          </a:prstGeom>
        </p:spPr>
      </p:pic>
      <p:pic>
        <p:nvPicPr>
          <p:cNvPr id="30" name="Picture 29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545" y="4343400"/>
            <a:ext cx="793750" cy="33655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334759" y="2958863"/>
            <a:ext cx="1599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(map/reduce)</a:t>
            </a:r>
            <a:endParaRPr lang="en-US" sz="2000" dirty="0"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78945" y="4679950"/>
            <a:ext cx="2674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(distributed file system)</a:t>
            </a:r>
            <a:endParaRPr lang="en-US" sz="2000" dirty="0">
              <a:latin typeface="+mn-lt"/>
            </a:endParaRPr>
          </a:p>
        </p:txBody>
      </p:sp>
      <p:cxnSp>
        <p:nvCxnSpPr>
          <p:cNvPr id="42" name="Straight Arrow Connector 41"/>
          <p:cNvCxnSpPr>
            <a:stCxn id="13" idx="3"/>
          </p:cNvCxnSpPr>
          <p:nvPr/>
        </p:nvCxnSpPr>
        <p:spPr>
          <a:xfrm flipV="1">
            <a:off x="3962400" y="2730263"/>
            <a:ext cx="1295400" cy="98281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3" idx="3"/>
          </p:cNvCxnSpPr>
          <p:nvPr/>
        </p:nvCxnSpPr>
        <p:spPr>
          <a:xfrm>
            <a:off x="3962400" y="3713073"/>
            <a:ext cx="1295400" cy="77299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HDFS</a:t>
            </a:r>
            <a:endParaRPr lang="en-US" dirty="0"/>
          </a:p>
        </p:txBody>
      </p:sp>
      <p:pic>
        <p:nvPicPr>
          <p:cNvPr id="19" name="Picture 18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60" y="3048098"/>
            <a:ext cx="2640413" cy="342944"/>
          </a:xfrm>
          <a:prstGeom prst="rect">
            <a:avLst/>
          </a:prstGeom>
        </p:spPr>
      </p:pic>
      <p:pic>
        <p:nvPicPr>
          <p:cNvPr id="22" name="Picture 21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755" y="3048125"/>
            <a:ext cx="2640413" cy="342944"/>
          </a:xfrm>
          <a:prstGeom prst="rect">
            <a:avLst/>
          </a:prstGeom>
        </p:spPr>
      </p:pic>
      <p:pic>
        <p:nvPicPr>
          <p:cNvPr id="23" name="Picture 22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273" y="3048000"/>
            <a:ext cx="2640413" cy="342944"/>
          </a:xfrm>
          <a:prstGeom prst="rect">
            <a:avLst/>
          </a:prstGeom>
        </p:spPr>
      </p:pic>
      <p:pic>
        <p:nvPicPr>
          <p:cNvPr id="24" name="Picture 23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91" y="3848972"/>
            <a:ext cx="2640413" cy="342944"/>
          </a:xfrm>
          <a:prstGeom prst="rect">
            <a:avLst/>
          </a:prstGeom>
        </p:spPr>
      </p:pic>
      <p:pic>
        <p:nvPicPr>
          <p:cNvPr id="26" name="Picture 25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604" y="3848874"/>
            <a:ext cx="2640413" cy="342944"/>
          </a:xfrm>
          <a:prstGeom prst="rect">
            <a:avLst/>
          </a:prstGeom>
        </p:spPr>
      </p:pic>
      <p:pic>
        <p:nvPicPr>
          <p:cNvPr id="25" name="Picture 24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086" y="3848999"/>
            <a:ext cx="2640413" cy="342944"/>
          </a:xfrm>
          <a:prstGeom prst="rect">
            <a:avLst/>
          </a:prstGeom>
        </p:spPr>
      </p:pic>
      <p:pic>
        <p:nvPicPr>
          <p:cNvPr id="31" name="Picture 30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123" y="3585350"/>
            <a:ext cx="971550" cy="263318"/>
          </a:xfrm>
          <a:prstGeom prst="rect">
            <a:avLst/>
          </a:prstGeom>
        </p:spPr>
      </p:pic>
      <p:pic>
        <p:nvPicPr>
          <p:cNvPr id="30" name="Picture 29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3537893"/>
            <a:ext cx="793750" cy="336550"/>
          </a:xfrm>
          <a:prstGeom prst="rect">
            <a:avLst/>
          </a:prstGeom>
        </p:spPr>
      </p:pic>
      <p:pic>
        <p:nvPicPr>
          <p:cNvPr id="33" name="Picture 32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38" y="4649241"/>
            <a:ext cx="2640413" cy="342944"/>
          </a:xfrm>
          <a:prstGeom prst="rect">
            <a:avLst/>
          </a:prstGeom>
        </p:spPr>
      </p:pic>
      <p:pic>
        <p:nvPicPr>
          <p:cNvPr id="34" name="Picture 33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333" y="4649268"/>
            <a:ext cx="2640413" cy="342944"/>
          </a:xfrm>
          <a:prstGeom prst="rect">
            <a:avLst/>
          </a:prstGeom>
        </p:spPr>
      </p:pic>
      <p:pic>
        <p:nvPicPr>
          <p:cNvPr id="35" name="Picture 34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851" y="4649143"/>
            <a:ext cx="2640413" cy="342944"/>
          </a:xfrm>
          <a:prstGeom prst="rect">
            <a:avLst/>
          </a:prstGeom>
        </p:spPr>
      </p:pic>
      <p:pic>
        <p:nvPicPr>
          <p:cNvPr id="28" name="Picture 27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123" y="2758907"/>
            <a:ext cx="971550" cy="263318"/>
          </a:xfrm>
          <a:prstGeom prst="rect">
            <a:avLst/>
          </a:prstGeom>
        </p:spPr>
      </p:pic>
      <p:pic>
        <p:nvPicPr>
          <p:cNvPr id="29" name="Picture 28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2711450"/>
            <a:ext cx="793750" cy="336550"/>
          </a:xfrm>
          <a:prstGeom prst="rect">
            <a:avLst/>
          </a:prstGeom>
        </p:spPr>
      </p:pic>
      <p:pic>
        <p:nvPicPr>
          <p:cNvPr id="32" name="Picture 31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38" y="2759032"/>
            <a:ext cx="971550" cy="263318"/>
          </a:xfrm>
          <a:prstGeom prst="rect">
            <a:avLst/>
          </a:prstGeom>
        </p:spPr>
      </p:pic>
      <p:pic>
        <p:nvPicPr>
          <p:cNvPr id="36" name="Picture 35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2711575"/>
            <a:ext cx="793750" cy="336550"/>
          </a:xfrm>
          <a:prstGeom prst="rect">
            <a:avLst/>
          </a:prstGeom>
        </p:spPr>
      </p:pic>
      <p:pic>
        <p:nvPicPr>
          <p:cNvPr id="37" name="Picture 36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38" y="3559906"/>
            <a:ext cx="971550" cy="263318"/>
          </a:xfrm>
          <a:prstGeom prst="rect">
            <a:avLst/>
          </a:prstGeom>
        </p:spPr>
      </p:pic>
      <p:pic>
        <p:nvPicPr>
          <p:cNvPr id="38" name="Picture 37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3512449"/>
            <a:ext cx="793750" cy="336550"/>
          </a:xfrm>
          <a:prstGeom prst="rect">
            <a:avLst/>
          </a:prstGeom>
        </p:spPr>
      </p:pic>
      <p:pic>
        <p:nvPicPr>
          <p:cNvPr id="39" name="Picture 38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38" y="4360050"/>
            <a:ext cx="971550" cy="263318"/>
          </a:xfrm>
          <a:prstGeom prst="rect">
            <a:avLst/>
          </a:prstGeom>
        </p:spPr>
      </p:pic>
      <p:pic>
        <p:nvPicPr>
          <p:cNvPr id="40" name="Picture 39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4312593"/>
            <a:ext cx="793750" cy="336550"/>
          </a:xfrm>
          <a:prstGeom prst="rect">
            <a:avLst/>
          </a:prstGeom>
        </p:spPr>
      </p:pic>
      <p:pic>
        <p:nvPicPr>
          <p:cNvPr id="41" name="Picture 40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123" y="4360050"/>
            <a:ext cx="971550" cy="263318"/>
          </a:xfrm>
          <a:prstGeom prst="rect">
            <a:avLst/>
          </a:prstGeom>
        </p:spPr>
      </p:pic>
      <p:pic>
        <p:nvPicPr>
          <p:cNvPr id="42" name="Picture 41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4312593"/>
            <a:ext cx="793750" cy="336550"/>
          </a:xfrm>
          <a:prstGeom prst="rect">
            <a:avLst/>
          </a:prstGeom>
        </p:spPr>
      </p:pic>
      <p:pic>
        <p:nvPicPr>
          <p:cNvPr id="43" name="Picture 42" descr="Spark-logo-192x100p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01" y="2573138"/>
            <a:ext cx="914399" cy="476249"/>
          </a:xfrm>
          <a:prstGeom prst="rect">
            <a:avLst/>
          </a:prstGeom>
        </p:spPr>
      </p:pic>
      <p:pic>
        <p:nvPicPr>
          <p:cNvPr id="45" name="Picture 44" descr="Spark-logo-192x100p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01" y="3384551"/>
            <a:ext cx="914399" cy="476249"/>
          </a:xfrm>
          <a:prstGeom prst="rect">
            <a:avLst/>
          </a:prstGeom>
        </p:spPr>
      </p:pic>
      <p:pic>
        <p:nvPicPr>
          <p:cNvPr id="47" name="Picture 46" descr="Spark-logo-192x100p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01" y="4191943"/>
            <a:ext cx="914399" cy="476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ace_fla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93" y="4449596"/>
            <a:ext cx="2235200" cy="21971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loud Callout 6"/>
          <p:cNvSpPr/>
          <p:nvPr/>
        </p:nvSpPr>
        <p:spPr>
          <a:xfrm>
            <a:off x="1567543" y="1066800"/>
            <a:ext cx="6204857" cy="3048000"/>
          </a:xfrm>
          <a:prstGeom prst="cloudCallou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I’ve got tons of </a:t>
            </a:r>
            <a:r>
              <a:rPr lang="en-US" smtClean="0"/>
              <a:t>data ...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HDFS</a:t>
            </a:r>
            <a:endParaRPr lang="en-US" dirty="0"/>
          </a:p>
        </p:txBody>
      </p:sp>
      <p:pic>
        <p:nvPicPr>
          <p:cNvPr id="19" name="Picture 18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60" y="3048098"/>
            <a:ext cx="2640413" cy="342944"/>
          </a:xfrm>
          <a:prstGeom prst="rect">
            <a:avLst/>
          </a:prstGeom>
        </p:spPr>
      </p:pic>
      <p:pic>
        <p:nvPicPr>
          <p:cNvPr id="22" name="Picture 21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755" y="3048125"/>
            <a:ext cx="2640413" cy="342944"/>
          </a:xfrm>
          <a:prstGeom prst="rect">
            <a:avLst/>
          </a:prstGeom>
        </p:spPr>
      </p:pic>
      <p:pic>
        <p:nvPicPr>
          <p:cNvPr id="23" name="Picture 22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273" y="3048000"/>
            <a:ext cx="2640413" cy="342944"/>
          </a:xfrm>
          <a:prstGeom prst="rect">
            <a:avLst/>
          </a:prstGeom>
        </p:spPr>
      </p:pic>
      <p:pic>
        <p:nvPicPr>
          <p:cNvPr id="24" name="Picture 23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91" y="3848972"/>
            <a:ext cx="2640413" cy="342944"/>
          </a:xfrm>
          <a:prstGeom prst="rect">
            <a:avLst/>
          </a:prstGeom>
        </p:spPr>
      </p:pic>
      <p:pic>
        <p:nvPicPr>
          <p:cNvPr id="26" name="Picture 25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604" y="3848874"/>
            <a:ext cx="2640413" cy="342944"/>
          </a:xfrm>
          <a:prstGeom prst="rect">
            <a:avLst/>
          </a:prstGeom>
        </p:spPr>
      </p:pic>
      <p:pic>
        <p:nvPicPr>
          <p:cNvPr id="25" name="Picture 24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086" y="3848999"/>
            <a:ext cx="2640413" cy="342944"/>
          </a:xfrm>
          <a:prstGeom prst="rect">
            <a:avLst/>
          </a:prstGeom>
        </p:spPr>
      </p:pic>
      <p:pic>
        <p:nvPicPr>
          <p:cNvPr id="31" name="Picture 30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123" y="3585350"/>
            <a:ext cx="971550" cy="263318"/>
          </a:xfrm>
          <a:prstGeom prst="rect">
            <a:avLst/>
          </a:prstGeom>
        </p:spPr>
      </p:pic>
      <p:pic>
        <p:nvPicPr>
          <p:cNvPr id="30" name="Picture 29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3537893"/>
            <a:ext cx="793750" cy="336550"/>
          </a:xfrm>
          <a:prstGeom prst="rect">
            <a:avLst/>
          </a:prstGeom>
        </p:spPr>
      </p:pic>
      <p:pic>
        <p:nvPicPr>
          <p:cNvPr id="33" name="Picture 32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38" y="4649241"/>
            <a:ext cx="2640413" cy="342944"/>
          </a:xfrm>
          <a:prstGeom prst="rect">
            <a:avLst/>
          </a:prstGeom>
        </p:spPr>
      </p:pic>
      <p:pic>
        <p:nvPicPr>
          <p:cNvPr id="34" name="Picture 33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333" y="4649268"/>
            <a:ext cx="2640413" cy="342944"/>
          </a:xfrm>
          <a:prstGeom prst="rect">
            <a:avLst/>
          </a:prstGeom>
        </p:spPr>
      </p:pic>
      <p:pic>
        <p:nvPicPr>
          <p:cNvPr id="35" name="Picture 34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851" y="4649143"/>
            <a:ext cx="2640413" cy="342944"/>
          </a:xfrm>
          <a:prstGeom prst="rect">
            <a:avLst/>
          </a:prstGeom>
        </p:spPr>
      </p:pic>
      <p:pic>
        <p:nvPicPr>
          <p:cNvPr id="28" name="Picture 27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123" y="2758907"/>
            <a:ext cx="971550" cy="263318"/>
          </a:xfrm>
          <a:prstGeom prst="rect">
            <a:avLst/>
          </a:prstGeom>
        </p:spPr>
      </p:pic>
      <p:pic>
        <p:nvPicPr>
          <p:cNvPr id="29" name="Picture 28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2711450"/>
            <a:ext cx="793750" cy="336550"/>
          </a:xfrm>
          <a:prstGeom prst="rect">
            <a:avLst/>
          </a:prstGeom>
        </p:spPr>
      </p:pic>
      <p:pic>
        <p:nvPicPr>
          <p:cNvPr id="32" name="Picture 31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38" y="2759032"/>
            <a:ext cx="971550" cy="263318"/>
          </a:xfrm>
          <a:prstGeom prst="rect">
            <a:avLst/>
          </a:prstGeom>
        </p:spPr>
      </p:pic>
      <p:pic>
        <p:nvPicPr>
          <p:cNvPr id="36" name="Picture 35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2711575"/>
            <a:ext cx="793750" cy="336550"/>
          </a:xfrm>
          <a:prstGeom prst="rect">
            <a:avLst/>
          </a:prstGeom>
        </p:spPr>
      </p:pic>
      <p:pic>
        <p:nvPicPr>
          <p:cNvPr id="37" name="Picture 36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38" y="3559906"/>
            <a:ext cx="971550" cy="263318"/>
          </a:xfrm>
          <a:prstGeom prst="rect">
            <a:avLst/>
          </a:prstGeom>
        </p:spPr>
      </p:pic>
      <p:pic>
        <p:nvPicPr>
          <p:cNvPr id="38" name="Picture 37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3512449"/>
            <a:ext cx="793750" cy="336550"/>
          </a:xfrm>
          <a:prstGeom prst="rect">
            <a:avLst/>
          </a:prstGeom>
        </p:spPr>
      </p:pic>
      <p:pic>
        <p:nvPicPr>
          <p:cNvPr id="39" name="Picture 38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38" y="4360050"/>
            <a:ext cx="971550" cy="263318"/>
          </a:xfrm>
          <a:prstGeom prst="rect">
            <a:avLst/>
          </a:prstGeom>
        </p:spPr>
      </p:pic>
      <p:pic>
        <p:nvPicPr>
          <p:cNvPr id="40" name="Picture 39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4312593"/>
            <a:ext cx="793750" cy="336550"/>
          </a:xfrm>
          <a:prstGeom prst="rect">
            <a:avLst/>
          </a:prstGeom>
        </p:spPr>
      </p:pic>
      <p:pic>
        <p:nvPicPr>
          <p:cNvPr id="41" name="Picture 40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123" y="4360050"/>
            <a:ext cx="971550" cy="263318"/>
          </a:xfrm>
          <a:prstGeom prst="rect">
            <a:avLst/>
          </a:prstGeom>
        </p:spPr>
      </p:pic>
      <p:pic>
        <p:nvPicPr>
          <p:cNvPr id="42" name="Picture 41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4312593"/>
            <a:ext cx="793750" cy="336550"/>
          </a:xfrm>
          <a:prstGeom prst="rect">
            <a:avLst/>
          </a:prstGeom>
        </p:spPr>
      </p:pic>
      <p:pic>
        <p:nvPicPr>
          <p:cNvPr id="43" name="Picture 42" descr="Spark-logo-192x100p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01" y="2573138"/>
            <a:ext cx="914399" cy="476249"/>
          </a:xfrm>
          <a:prstGeom prst="rect">
            <a:avLst/>
          </a:prstGeom>
        </p:spPr>
      </p:pic>
      <p:pic>
        <p:nvPicPr>
          <p:cNvPr id="45" name="Picture 44" descr="Spark-logo-192x100p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01" y="3384551"/>
            <a:ext cx="914399" cy="476249"/>
          </a:xfrm>
          <a:prstGeom prst="rect">
            <a:avLst/>
          </a:prstGeom>
        </p:spPr>
      </p:pic>
      <p:pic>
        <p:nvPicPr>
          <p:cNvPr id="47" name="Picture 46" descr="Spark-logo-192x100p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01" y="4191943"/>
            <a:ext cx="914399" cy="476249"/>
          </a:xfrm>
          <a:prstGeom prst="rect">
            <a:avLst/>
          </a:prstGeom>
        </p:spPr>
      </p:pic>
      <p:cxnSp>
        <p:nvCxnSpPr>
          <p:cNvPr id="61" name="Curved Connector 60"/>
          <p:cNvCxnSpPr>
            <a:stCxn id="43" idx="0"/>
            <a:endCxn id="36" idx="0"/>
          </p:cNvCxnSpPr>
          <p:nvPr/>
        </p:nvCxnSpPr>
        <p:spPr>
          <a:xfrm rot="16200000" flipH="1" flipV="1">
            <a:off x="4827838" y="-4388"/>
            <a:ext cx="138437" cy="5293488"/>
          </a:xfrm>
          <a:prstGeom prst="curvedConnector3">
            <a:avLst>
              <a:gd name="adj1" fmla="val -728305"/>
            </a:avLst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urved Connector 64"/>
          <p:cNvCxnSpPr>
            <a:stCxn id="47" idx="0"/>
            <a:endCxn id="40" idx="0"/>
          </p:cNvCxnSpPr>
          <p:nvPr/>
        </p:nvCxnSpPr>
        <p:spPr>
          <a:xfrm rot="16200000" flipH="1" flipV="1">
            <a:off x="4836732" y="1605524"/>
            <a:ext cx="120650" cy="5293488"/>
          </a:xfrm>
          <a:prstGeom prst="curvedConnector3">
            <a:avLst>
              <a:gd name="adj1" fmla="val -1586099"/>
            </a:avLst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urved Connector 67"/>
          <p:cNvCxnSpPr>
            <a:stCxn id="45" idx="0"/>
            <a:endCxn id="30" idx="0"/>
          </p:cNvCxnSpPr>
          <p:nvPr/>
        </p:nvCxnSpPr>
        <p:spPr>
          <a:xfrm rot="16200000" flipH="1" flipV="1">
            <a:off x="6267129" y="2261220"/>
            <a:ext cx="153342" cy="2400003"/>
          </a:xfrm>
          <a:prstGeom prst="curvedConnector3">
            <a:avLst>
              <a:gd name="adj1" fmla="val -559106"/>
            </a:avLst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loud Callout 4"/>
          <p:cNvSpPr/>
          <p:nvPr/>
        </p:nvSpPr>
        <p:spPr>
          <a:xfrm>
            <a:off x="1567543" y="1066800"/>
            <a:ext cx="6204857" cy="3048000"/>
          </a:xfrm>
          <a:prstGeom prst="cloudCallou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Could we just give </a:t>
            </a:r>
            <a:r>
              <a:rPr lang="en-US" dirty="0" smtClean="0"/>
              <a:t>Spark it’s own HDFS cluster too?</a:t>
            </a:r>
            <a:endParaRPr lang="en-US" dirty="0"/>
          </a:p>
        </p:txBody>
      </p:sp>
      <p:pic>
        <p:nvPicPr>
          <p:cNvPr id="6" name="Picture 5" descr="face_fla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4432300"/>
            <a:ext cx="2235200" cy="219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HDFS</a:t>
            </a:r>
            <a:endParaRPr lang="en-US" dirty="0"/>
          </a:p>
        </p:txBody>
      </p:sp>
      <p:pic>
        <p:nvPicPr>
          <p:cNvPr id="19" name="Picture 18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60" y="3048098"/>
            <a:ext cx="2640413" cy="342944"/>
          </a:xfrm>
          <a:prstGeom prst="rect">
            <a:avLst/>
          </a:prstGeom>
        </p:spPr>
      </p:pic>
      <p:pic>
        <p:nvPicPr>
          <p:cNvPr id="22" name="Picture 21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755" y="3048125"/>
            <a:ext cx="2640413" cy="342944"/>
          </a:xfrm>
          <a:prstGeom prst="rect">
            <a:avLst/>
          </a:prstGeom>
        </p:spPr>
      </p:pic>
      <p:pic>
        <p:nvPicPr>
          <p:cNvPr id="23" name="Picture 22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273" y="3048000"/>
            <a:ext cx="2640413" cy="342944"/>
          </a:xfrm>
          <a:prstGeom prst="rect">
            <a:avLst/>
          </a:prstGeom>
        </p:spPr>
      </p:pic>
      <p:pic>
        <p:nvPicPr>
          <p:cNvPr id="24" name="Picture 23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91" y="3848972"/>
            <a:ext cx="2640413" cy="342944"/>
          </a:xfrm>
          <a:prstGeom prst="rect">
            <a:avLst/>
          </a:prstGeom>
        </p:spPr>
      </p:pic>
      <p:pic>
        <p:nvPicPr>
          <p:cNvPr id="26" name="Picture 25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604" y="3848874"/>
            <a:ext cx="2640413" cy="342944"/>
          </a:xfrm>
          <a:prstGeom prst="rect">
            <a:avLst/>
          </a:prstGeom>
        </p:spPr>
      </p:pic>
      <p:pic>
        <p:nvPicPr>
          <p:cNvPr id="25" name="Picture 24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086" y="3848999"/>
            <a:ext cx="2640413" cy="342944"/>
          </a:xfrm>
          <a:prstGeom prst="rect">
            <a:avLst/>
          </a:prstGeom>
        </p:spPr>
      </p:pic>
      <p:pic>
        <p:nvPicPr>
          <p:cNvPr id="31" name="Picture 30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123" y="3585350"/>
            <a:ext cx="971550" cy="263318"/>
          </a:xfrm>
          <a:prstGeom prst="rect">
            <a:avLst/>
          </a:prstGeom>
        </p:spPr>
      </p:pic>
      <p:pic>
        <p:nvPicPr>
          <p:cNvPr id="30" name="Picture 29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3537893"/>
            <a:ext cx="793750" cy="336550"/>
          </a:xfrm>
          <a:prstGeom prst="rect">
            <a:avLst/>
          </a:prstGeom>
        </p:spPr>
      </p:pic>
      <p:pic>
        <p:nvPicPr>
          <p:cNvPr id="33" name="Picture 32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38" y="4649241"/>
            <a:ext cx="2640413" cy="342944"/>
          </a:xfrm>
          <a:prstGeom prst="rect">
            <a:avLst/>
          </a:prstGeom>
        </p:spPr>
      </p:pic>
      <p:pic>
        <p:nvPicPr>
          <p:cNvPr id="34" name="Picture 33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333" y="4649268"/>
            <a:ext cx="2640413" cy="342944"/>
          </a:xfrm>
          <a:prstGeom prst="rect">
            <a:avLst/>
          </a:prstGeom>
        </p:spPr>
      </p:pic>
      <p:pic>
        <p:nvPicPr>
          <p:cNvPr id="35" name="Picture 34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851" y="4649143"/>
            <a:ext cx="2640413" cy="342944"/>
          </a:xfrm>
          <a:prstGeom prst="rect">
            <a:avLst/>
          </a:prstGeom>
        </p:spPr>
      </p:pic>
      <p:pic>
        <p:nvPicPr>
          <p:cNvPr id="28" name="Picture 27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123" y="2758907"/>
            <a:ext cx="971550" cy="263318"/>
          </a:xfrm>
          <a:prstGeom prst="rect">
            <a:avLst/>
          </a:prstGeom>
        </p:spPr>
      </p:pic>
      <p:pic>
        <p:nvPicPr>
          <p:cNvPr id="29" name="Picture 28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2711450"/>
            <a:ext cx="793750" cy="336550"/>
          </a:xfrm>
          <a:prstGeom prst="rect">
            <a:avLst/>
          </a:prstGeom>
        </p:spPr>
      </p:pic>
      <p:pic>
        <p:nvPicPr>
          <p:cNvPr id="32" name="Picture 31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38" y="2759032"/>
            <a:ext cx="971550" cy="263318"/>
          </a:xfrm>
          <a:prstGeom prst="rect">
            <a:avLst/>
          </a:prstGeom>
        </p:spPr>
      </p:pic>
      <p:pic>
        <p:nvPicPr>
          <p:cNvPr id="36" name="Picture 35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2711575"/>
            <a:ext cx="793750" cy="336550"/>
          </a:xfrm>
          <a:prstGeom prst="rect">
            <a:avLst/>
          </a:prstGeom>
        </p:spPr>
      </p:pic>
      <p:pic>
        <p:nvPicPr>
          <p:cNvPr id="37" name="Picture 36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38" y="3559906"/>
            <a:ext cx="971550" cy="263318"/>
          </a:xfrm>
          <a:prstGeom prst="rect">
            <a:avLst/>
          </a:prstGeom>
        </p:spPr>
      </p:pic>
      <p:pic>
        <p:nvPicPr>
          <p:cNvPr id="38" name="Picture 37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3512449"/>
            <a:ext cx="793750" cy="336550"/>
          </a:xfrm>
          <a:prstGeom prst="rect">
            <a:avLst/>
          </a:prstGeom>
        </p:spPr>
      </p:pic>
      <p:pic>
        <p:nvPicPr>
          <p:cNvPr id="39" name="Picture 38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38" y="4360050"/>
            <a:ext cx="971550" cy="263318"/>
          </a:xfrm>
          <a:prstGeom prst="rect">
            <a:avLst/>
          </a:prstGeom>
        </p:spPr>
      </p:pic>
      <p:pic>
        <p:nvPicPr>
          <p:cNvPr id="40" name="Picture 39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4312593"/>
            <a:ext cx="793750" cy="336550"/>
          </a:xfrm>
          <a:prstGeom prst="rect">
            <a:avLst/>
          </a:prstGeom>
        </p:spPr>
      </p:pic>
      <p:pic>
        <p:nvPicPr>
          <p:cNvPr id="41" name="Picture 40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123" y="4360050"/>
            <a:ext cx="971550" cy="263318"/>
          </a:xfrm>
          <a:prstGeom prst="rect">
            <a:avLst/>
          </a:prstGeom>
        </p:spPr>
      </p:pic>
      <p:pic>
        <p:nvPicPr>
          <p:cNvPr id="42" name="Picture 41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4312593"/>
            <a:ext cx="793750" cy="336550"/>
          </a:xfrm>
          <a:prstGeom prst="rect">
            <a:avLst/>
          </a:prstGeom>
        </p:spPr>
      </p:pic>
      <p:pic>
        <p:nvPicPr>
          <p:cNvPr id="43" name="Picture 42" descr="Spark-logo-192x100p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01" y="2573138"/>
            <a:ext cx="914399" cy="476249"/>
          </a:xfrm>
          <a:prstGeom prst="rect">
            <a:avLst/>
          </a:prstGeom>
        </p:spPr>
      </p:pic>
      <p:pic>
        <p:nvPicPr>
          <p:cNvPr id="45" name="Picture 44" descr="Spark-logo-192x100p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01" y="3384551"/>
            <a:ext cx="914399" cy="476249"/>
          </a:xfrm>
          <a:prstGeom prst="rect">
            <a:avLst/>
          </a:prstGeom>
        </p:spPr>
      </p:pic>
      <p:pic>
        <p:nvPicPr>
          <p:cNvPr id="47" name="Picture 46" descr="Spark-logo-192x100p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01" y="4191943"/>
            <a:ext cx="914399" cy="476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HDFS</a:t>
            </a:r>
            <a:endParaRPr lang="en-US" dirty="0"/>
          </a:p>
        </p:txBody>
      </p:sp>
      <p:pic>
        <p:nvPicPr>
          <p:cNvPr id="19" name="Picture 18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60" y="3048098"/>
            <a:ext cx="2640413" cy="342944"/>
          </a:xfrm>
          <a:prstGeom prst="rect">
            <a:avLst/>
          </a:prstGeom>
        </p:spPr>
      </p:pic>
      <p:pic>
        <p:nvPicPr>
          <p:cNvPr id="22" name="Picture 21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755" y="3048125"/>
            <a:ext cx="2640413" cy="342944"/>
          </a:xfrm>
          <a:prstGeom prst="rect">
            <a:avLst/>
          </a:prstGeom>
        </p:spPr>
      </p:pic>
      <p:pic>
        <p:nvPicPr>
          <p:cNvPr id="23" name="Picture 22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273" y="3048000"/>
            <a:ext cx="2640413" cy="342944"/>
          </a:xfrm>
          <a:prstGeom prst="rect">
            <a:avLst/>
          </a:prstGeom>
        </p:spPr>
      </p:pic>
      <p:pic>
        <p:nvPicPr>
          <p:cNvPr id="24" name="Picture 23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91" y="3848972"/>
            <a:ext cx="2640413" cy="342944"/>
          </a:xfrm>
          <a:prstGeom prst="rect">
            <a:avLst/>
          </a:prstGeom>
        </p:spPr>
      </p:pic>
      <p:pic>
        <p:nvPicPr>
          <p:cNvPr id="26" name="Picture 25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604" y="3848874"/>
            <a:ext cx="2640413" cy="342944"/>
          </a:xfrm>
          <a:prstGeom prst="rect">
            <a:avLst/>
          </a:prstGeom>
        </p:spPr>
      </p:pic>
      <p:pic>
        <p:nvPicPr>
          <p:cNvPr id="25" name="Picture 24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086" y="3848999"/>
            <a:ext cx="2640413" cy="342944"/>
          </a:xfrm>
          <a:prstGeom prst="rect">
            <a:avLst/>
          </a:prstGeom>
        </p:spPr>
      </p:pic>
      <p:pic>
        <p:nvPicPr>
          <p:cNvPr id="31" name="Picture 30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123" y="3585350"/>
            <a:ext cx="971550" cy="263318"/>
          </a:xfrm>
          <a:prstGeom prst="rect">
            <a:avLst/>
          </a:prstGeom>
        </p:spPr>
      </p:pic>
      <p:pic>
        <p:nvPicPr>
          <p:cNvPr id="30" name="Picture 29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3537893"/>
            <a:ext cx="793750" cy="336550"/>
          </a:xfrm>
          <a:prstGeom prst="rect">
            <a:avLst/>
          </a:prstGeom>
        </p:spPr>
      </p:pic>
      <p:pic>
        <p:nvPicPr>
          <p:cNvPr id="33" name="Picture 32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38" y="4649241"/>
            <a:ext cx="2640413" cy="342944"/>
          </a:xfrm>
          <a:prstGeom prst="rect">
            <a:avLst/>
          </a:prstGeom>
        </p:spPr>
      </p:pic>
      <p:pic>
        <p:nvPicPr>
          <p:cNvPr id="34" name="Picture 33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333" y="4649268"/>
            <a:ext cx="2640413" cy="342944"/>
          </a:xfrm>
          <a:prstGeom prst="rect">
            <a:avLst/>
          </a:prstGeom>
        </p:spPr>
      </p:pic>
      <p:pic>
        <p:nvPicPr>
          <p:cNvPr id="35" name="Picture 34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851" y="4649143"/>
            <a:ext cx="2640413" cy="342944"/>
          </a:xfrm>
          <a:prstGeom prst="rect">
            <a:avLst/>
          </a:prstGeom>
        </p:spPr>
      </p:pic>
      <p:pic>
        <p:nvPicPr>
          <p:cNvPr id="28" name="Picture 27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123" y="2758907"/>
            <a:ext cx="971550" cy="263318"/>
          </a:xfrm>
          <a:prstGeom prst="rect">
            <a:avLst/>
          </a:prstGeom>
        </p:spPr>
      </p:pic>
      <p:pic>
        <p:nvPicPr>
          <p:cNvPr id="29" name="Picture 28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2711450"/>
            <a:ext cx="793750" cy="336550"/>
          </a:xfrm>
          <a:prstGeom prst="rect">
            <a:avLst/>
          </a:prstGeom>
        </p:spPr>
      </p:pic>
      <p:pic>
        <p:nvPicPr>
          <p:cNvPr id="32" name="Picture 31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38" y="2759032"/>
            <a:ext cx="971550" cy="263318"/>
          </a:xfrm>
          <a:prstGeom prst="rect">
            <a:avLst/>
          </a:prstGeom>
        </p:spPr>
      </p:pic>
      <p:pic>
        <p:nvPicPr>
          <p:cNvPr id="36" name="Picture 35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2711575"/>
            <a:ext cx="793750" cy="336550"/>
          </a:xfrm>
          <a:prstGeom prst="rect">
            <a:avLst/>
          </a:prstGeom>
        </p:spPr>
      </p:pic>
      <p:pic>
        <p:nvPicPr>
          <p:cNvPr id="37" name="Picture 36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38" y="3559906"/>
            <a:ext cx="971550" cy="263318"/>
          </a:xfrm>
          <a:prstGeom prst="rect">
            <a:avLst/>
          </a:prstGeom>
        </p:spPr>
      </p:pic>
      <p:pic>
        <p:nvPicPr>
          <p:cNvPr id="38" name="Picture 37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3512449"/>
            <a:ext cx="793750" cy="336550"/>
          </a:xfrm>
          <a:prstGeom prst="rect">
            <a:avLst/>
          </a:prstGeom>
        </p:spPr>
      </p:pic>
      <p:pic>
        <p:nvPicPr>
          <p:cNvPr id="39" name="Picture 38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38" y="4360050"/>
            <a:ext cx="971550" cy="263318"/>
          </a:xfrm>
          <a:prstGeom prst="rect">
            <a:avLst/>
          </a:prstGeom>
        </p:spPr>
      </p:pic>
      <p:pic>
        <p:nvPicPr>
          <p:cNvPr id="40" name="Picture 39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4312593"/>
            <a:ext cx="793750" cy="336550"/>
          </a:xfrm>
          <a:prstGeom prst="rect">
            <a:avLst/>
          </a:prstGeom>
        </p:spPr>
      </p:pic>
      <p:pic>
        <p:nvPicPr>
          <p:cNvPr id="41" name="Picture 40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123" y="4360050"/>
            <a:ext cx="971550" cy="263318"/>
          </a:xfrm>
          <a:prstGeom prst="rect">
            <a:avLst/>
          </a:prstGeom>
        </p:spPr>
      </p:pic>
      <p:pic>
        <p:nvPicPr>
          <p:cNvPr id="42" name="Picture 41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4312593"/>
            <a:ext cx="793750" cy="336550"/>
          </a:xfrm>
          <a:prstGeom prst="rect">
            <a:avLst/>
          </a:prstGeom>
        </p:spPr>
      </p:pic>
      <p:pic>
        <p:nvPicPr>
          <p:cNvPr id="44" name="Picture 43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4312718"/>
            <a:ext cx="793750" cy="336550"/>
          </a:xfrm>
          <a:prstGeom prst="rect">
            <a:avLst/>
          </a:prstGeom>
        </p:spPr>
      </p:pic>
      <p:pic>
        <p:nvPicPr>
          <p:cNvPr id="46" name="Picture 45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3512118"/>
            <a:ext cx="793750" cy="336550"/>
          </a:xfrm>
          <a:prstGeom prst="rect">
            <a:avLst/>
          </a:prstGeom>
        </p:spPr>
      </p:pic>
      <p:pic>
        <p:nvPicPr>
          <p:cNvPr id="48" name="Picture 47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2711450"/>
            <a:ext cx="793750" cy="336550"/>
          </a:xfrm>
          <a:prstGeom prst="rect">
            <a:avLst/>
          </a:prstGeom>
        </p:spPr>
      </p:pic>
      <p:pic>
        <p:nvPicPr>
          <p:cNvPr id="49" name="Picture 48" descr="Spark-logo-192x100p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708" y="2573138"/>
            <a:ext cx="914399" cy="476249"/>
          </a:xfrm>
          <a:prstGeom prst="rect">
            <a:avLst/>
          </a:prstGeom>
        </p:spPr>
      </p:pic>
      <p:pic>
        <p:nvPicPr>
          <p:cNvPr id="50" name="Picture 49" descr="Spark-logo-192x100p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708" y="3372419"/>
            <a:ext cx="914399" cy="476249"/>
          </a:xfrm>
          <a:prstGeom prst="rect">
            <a:avLst/>
          </a:prstGeom>
        </p:spPr>
      </p:pic>
      <p:pic>
        <p:nvPicPr>
          <p:cNvPr id="51" name="Picture 50" descr="Spark-logo-192x100p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708" y="4191943"/>
            <a:ext cx="914399" cy="476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HDFS</a:t>
            </a:r>
            <a:endParaRPr lang="en-US" dirty="0"/>
          </a:p>
        </p:txBody>
      </p:sp>
      <p:pic>
        <p:nvPicPr>
          <p:cNvPr id="19" name="Picture 18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60" y="3048098"/>
            <a:ext cx="2640413" cy="342944"/>
          </a:xfrm>
          <a:prstGeom prst="rect">
            <a:avLst/>
          </a:prstGeom>
        </p:spPr>
      </p:pic>
      <p:pic>
        <p:nvPicPr>
          <p:cNvPr id="22" name="Picture 21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755" y="3048125"/>
            <a:ext cx="2640413" cy="342944"/>
          </a:xfrm>
          <a:prstGeom prst="rect">
            <a:avLst/>
          </a:prstGeom>
        </p:spPr>
      </p:pic>
      <p:pic>
        <p:nvPicPr>
          <p:cNvPr id="23" name="Picture 22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273" y="3048000"/>
            <a:ext cx="2640413" cy="342944"/>
          </a:xfrm>
          <a:prstGeom prst="rect">
            <a:avLst/>
          </a:prstGeom>
        </p:spPr>
      </p:pic>
      <p:pic>
        <p:nvPicPr>
          <p:cNvPr id="24" name="Picture 23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91" y="3848972"/>
            <a:ext cx="2640413" cy="342944"/>
          </a:xfrm>
          <a:prstGeom prst="rect">
            <a:avLst/>
          </a:prstGeom>
        </p:spPr>
      </p:pic>
      <p:pic>
        <p:nvPicPr>
          <p:cNvPr id="26" name="Picture 25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604" y="3848874"/>
            <a:ext cx="2640413" cy="342944"/>
          </a:xfrm>
          <a:prstGeom prst="rect">
            <a:avLst/>
          </a:prstGeom>
        </p:spPr>
      </p:pic>
      <p:pic>
        <p:nvPicPr>
          <p:cNvPr id="25" name="Picture 24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086" y="3848999"/>
            <a:ext cx="2640413" cy="342944"/>
          </a:xfrm>
          <a:prstGeom prst="rect">
            <a:avLst/>
          </a:prstGeom>
        </p:spPr>
      </p:pic>
      <p:pic>
        <p:nvPicPr>
          <p:cNvPr id="31" name="Picture 30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123" y="3585350"/>
            <a:ext cx="971550" cy="263318"/>
          </a:xfrm>
          <a:prstGeom prst="rect">
            <a:avLst/>
          </a:prstGeom>
        </p:spPr>
      </p:pic>
      <p:pic>
        <p:nvPicPr>
          <p:cNvPr id="30" name="Picture 29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3537893"/>
            <a:ext cx="793750" cy="336550"/>
          </a:xfrm>
          <a:prstGeom prst="rect">
            <a:avLst/>
          </a:prstGeom>
        </p:spPr>
      </p:pic>
      <p:pic>
        <p:nvPicPr>
          <p:cNvPr id="33" name="Picture 32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38" y="4649241"/>
            <a:ext cx="2640413" cy="342944"/>
          </a:xfrm>
          <a:prstGeom prst="rect">
            <a:avLst/>
          </a:prstGeom>
        </p:spPr>
      </p:pic>
      <p:pic>
        <p:nvPicPr>
          <p:cNvPr id="34" name="Picture 33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333" y="4649268"/>
            <a:ext cx="2640413" cy="342944"/>
          </a:xfrm>
          <a:prstGeom prst="rect">
            <a:avLst/>
          </a:prstGeom>
        </p:spPr>
      </p:pic>
      <p:pic>
        <p:nvPicPr>
          <p:cNvPr id="35" name="Picture 34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851" y="4649143"/>
            <a:ext cx="2640413" cy="342944"/>
          </a:xfrm>
          <a:prstGeom prst="rect">
            <a:avLst/>
          </a:prstGeom>
        </p:spPr>
      </p:pic>
      <p:pic>
        <p:nvPicPr>
          <p:cNvPr id="28" name="Picture 27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123" y="2758907"/>
            <a:ext cx="971550" cy="263318"/>
          </a:xfrm>
          <a:prstGeom prst="rect">
            <a:avLst/>
          </a:prstGeom>
        </p:spPr>
      </p:pic>
      <p:pic>
        <p:nvPicPr>
          <p:cNvPr id="29" name="Picture 28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2711450"/>
            <a:ext cx="793750" cy="336550"/>
          </a:xfrm>
          <a:prstGeom prst="rect">
            <a:avLst/>
          </a:prstGeom>
        </p:spPr>
      </p:pic>
      <p:pic>
        <p:nvPicPr>
          <p:cNvPr id="32" name="Picture 31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38" y="2759032"/>
            <a:ext cx="971550" cy="263318"/>
          </a:xfrm>
          <a:prstGeom prst="rect">
            <a:avLst/>
          </a:prstGeom>
        </p:spPr>
      </p:pic>
      <p:pic>
        <p:nvPicPr>
          <p:cNvPr id="36" name="Picture 35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2711575"/>
            <a:ext cx="793750" cy="336550"/>
          </a:xfrm>
          <a:prstGeom prst="rect">
            <a:avLst/>
          </a:prstGeom>
        </p:spPr>
      </p:pic>
      <p:pic>
        <p:nvPicPr>
          <p:cNvPr id="37" name="Picture 36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38" y="3559906"/>
            <a:ext cx="971550" cy="263318"/>
          </a:xfrm>
          <a:prstGeom prst="rect">
            <a:avLst/>
          </a:prstGeom>
        </p:spPr>
      </p:pic>
      <p:pic>
        <p:nvPicPr>
          <p:cNvPr id="38" name="Picture 37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3512449"/>
            <a:ext cx="793750" cy="336550"/>
          </a:xfrm>
          <a:prstGeom prst="rect">
            <a:avLst/>
          </a:prstGeom>
        </p:spPr>
      </p:pic>
      <p:pic>
        <p:nvPicPr>
          <p:cNvPr id="39" name="Picture 38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38" y="4360050"/>
            <a:ext cx="971550" cy="263318"/>
          </a:xfrm>
          <a:prstGeom prst="rect">
            <a:avLst/>
          </a:prstGeom>
        </p:spPr>
      </p:pic>
      <p:pic>
        <p:nvPicPr>
          <p:cNvPr id="40" name="Picture 39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4312593"/>
            <a:ext cx="793750" cy="336550"/>
          </a:xfrm>
          <a:prstGeom prst="rect">
            <a:avLst/>
          </a:prstGeom>
        </p:spPr>
      </p:pic>
      <p:pic>
        <p:nvPicPr>
          <p:cNvPr id="41" name="Picture 40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123" y="4360050"/>
            <a:ext cx="971550" cy="263318"/>
          </a:xfrm>
          <a:prstGeom prst="rect">
            <a:avLst/>
          </a:prstGeom>
        </p:spPr>
      </p:pic>
      <p:pic>
        <p:nvPicPr>
          <p:cNvPr id="42" name="Picture 41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4312593"/>
            <a:ext cx="793750" cy="336550"/>
          </a:xfrm>
          <a:prstGeom prst="rect">
            <a:avLst/>
          </a:prstGeom>
        </p:spPr>
      </p:pic>
      <p:pic>
        <p:nvPicPr>
          <p:cNvPr id="44" name="Picture 43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4312718"/>
            <a:ext cx="793750" cy="336550"/>
          </a:xfrm>
          <a:prstGeom prst="rect">
            <a:avLst/>
          </a:prstGeom>
        </p:spPr>
      </p:pic>
      <p:pic>
        <p:nvPicPr>
          <p:cNvPr id="46" name="Picture 45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3512118"/>
            <a:ext cx="793750" cy="336550"/>
          </a:xfrm>
          <a:prstGeom prst="rect">
            <a:avLst/>
          </a:prstGeom>
        </p:spPr>
      </p:pic>
      <p:pic>
        <p:nvPicPr>
          <p:cNvPr id="48" name="Picture 47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2711450"/>
            <a:ext cx="793750" cy="336550"/>
          </a:xfrm>
          <a:prstGeom prst="rect">
            <a:avLst/>
          </a:prstGeom>
        </p:spPr>
      </p:pic>
      <p:pic>
        <p:nvPicPr>
          <p:cNvPr id="49" name="Picture 48" descr="Spark-logo-192x100p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708" y="2573138"/>
            <a:ext cx="914399" cy="476249"/>
          </a:xfrm>
          <a:prstGeom prst="rect">
            <a:avLst/>
          </a:prstGeom>
        </p:spPr>
      </p:pic>
      <p:pic>
        <p:nvPicPr>
          <p:cNvPr id="50" name="Picture 49" descr="Spark-logo-192x100p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708" y="3372419"/>
            <a:ext cx="914399" cy="476249"/>
          </a:xfrm>
          <a:prstGeom prst="rect">
            <a:avLst/>
          </a:prstGeom>
        </p:spPr>
      </p:pic>
      <p:pic>
        <p:nvPicPr>
          <p:cNvPr id="51" name="Picture 50" descr="Spark-logo-192x100p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708" y="4191943"/>
            <a:ext cx="914399" cy="476249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6072948" y="2514600"/>
            <a:ext cx="2791295" cy="2645418"/>
          </a:xfrm>
          <a:prstGeom prst="rect">
            <a:avLst/>
          </a:prstGeom>
          <a:ln w="25400" cap="flat" cmpd="sng" algn="ctr">
            <a:solidFill>
              <a:srgbClr val="FF6600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67829" y="2514600"/>
            <a:ext cx="5779386" cy="2645418"/>
          </a:xfrm>
          <a:prstGeom prst="rect">
            <a:avLst/>
          </a:prstGeom>
          <a:ln w="25400" cap="flat" cmpd="sng" algn="ctr">
            <a:solidFill>
              <a:srgbClr val="3366FF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HDFS</a:t>
            </a:r>
            <a:endParaRPr lang="en-US" dirty="0"/>
          </a:p>
        </p:txBody>
      </p:sp>
      <p:pic>
        <p:nvPicPr>
          <p:cNvPr id="19" name="Picture 18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60" y="3048098"/>
            <a:ext cx="2640413" cy="342944"/>
          </a:xfrm>
          <a:prstGeom prst="rect">
            <a:avLst/>
          </a:prstGeom>
        </p:spPr>
      </p:pic>
      <p:pic>
        <p:nvPicPr>
          <p:cNvPr id="22" name="Picture 21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755" y="3048125"/>
            <a:ext cx="2640413" cy="342944"/>
          </a:xfrm>
          <a:prstGeom prst="rect">
            <a:avLst/>
          </a:prstGeom>
        </p:spPr>
      </p:pic>
      <p:pic>
        <p:nvPicPr>
          <p:cNvPr id="23" name="Picture 22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273" y="3048000"/>
            <a:ext cx="2640413" cy="342944"/>
          </a:xfrm>
          <a:prstGeom prst="rect">
            <a:avLst/>
          </a:prstGeom>
        </p:spPr>
      </p:pic>
      <p:pic>
        <p:nvPicPr>
          <p:cNvPr id="24" name="Picture 23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91" y="3848972"/>
            <a:ext cx="2640413" cy="342944"/>
          </a:xfrm>
          <a:prstGeom prst="rect">
            <a:avLst/>
          </a:prstGeom>
        </p:spPr>
      </p:pic>
      <p:pic>
        <p:nvPicPr>
          <p:cNvPr id="26" name="Picture 25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604" y="3848874"/>
            <a:ext cx="2640413" cy="342944"/>
          </a:xfrm>
          <a:prstGeom prst="rect">
            <a:avLst/>
          </a:prstGeom>
        </p:spPr>
      </p:pic>
      <p:pic>
        <p:nvPicPr>
          <p:cNvPr id="25" name="Picture 24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086" y="3848999"/>
            <a:ext cx="2640413" cy="342944"/>
          </a:xfrm>
          <a:prstGeom prst="rect">
            <a:avLst/>
          </a:prstGeom>
        </p:spPr>
      </p:pic>
      <p:pic>
        <p:nvPicPr>
          <p:cNvPr id="31" name="Picture 30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123" y="3585350"/>
            <a:ext cx="971550" cy="263318"/>
          </a:xfrm>
          <a:prstGeom prst="rect">
            <a:avLst/>
          </a:prstGeom>
        </p:spPr>
      </p:pic>
      <p:pic>
        <p:nvPicPr>
          <p:cNvPr id="30" name="Picture 29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3537893"/>
            <a:ext cx="793750" cy="336550"/>
          </a:xfrm>
          <a:prstGeom prst="rect">
            <a:avLst/>
          </a:prstGeom>
        </p:spPr>
      </p:pic>
      <p:pic>
        <p:nvPicPr>
          <p:cNvPr id="33" name="Picture 32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38" y="4649241"/>
            <a:ext cx="2640413" cy="342944"/>
          </a:xfrm>
          <a:prstGeom prst="rect">
            <a:avLst/>
          </a:prstGeom>
        </p:spPr>
      </p:pic>
      <p:pic>
        <p:nvPicPr>
          <p:cNvPr id="34" name="Picture 33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333" y="4649268"/>
            <a:ext cx="2640413" cy="342944"/>
          </a:xfrm>
          <a:prstGeom prst="rect">
            <a:avLst/>
          </a:prstGeom>
        </p:spPr>
      </p:pic>
      <p:pic>
        <p:nvPicPr>
          <p:cNvPr id="35" name="Picture 34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851" y="4649143"/>
            <a:ext cx="2640413" cy="342944"/>
          </a:xfrm>
          <a:prstGeom prst="rect">
            <a:avLst/>
          </a:prstGeom>
        </p:spPr>
      </p:pic>
      <p:pic>
        <p:nvPicPr>
          <p:cNvPr id="28" name="Picture 27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123" y="2758907"/>
            <a:ext cx="971550" cy="263318"/>
          </a:xfrm>
          <a:prstGeom prst="rect">
            <a:avLst/>
          </a:prstGeom>
        </p:spPr>
      </p:pic>
      <p:pic>
        <p:nvPicPr>
          <p:cNvPr id="29" name="Picture 28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2711450"/>
            <a:ext cx="793750" cy="336550"/>
          </a:xfrm>
          <a:prstGeom prst="rect">
            <a:avLst/>
          </a:prstGeom>
        </p:spPr>
      </p:pic>
      <p:pic>
        <p:nvPicPr>
          <p:cNvPr id="32" name="Picture 31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38" y="2759032"/>
            <a:ext cx="971550" cy="263318"/>
          </a:xfrm>
          <a:prstGeom prst="rect">
            <a:avLst/>
          </a:prstGeom>
        </p:spPr>
      </p:pic>
      <p:pic>
        <p:nvPicPr>
          <p:cNvPr id="36" name="Picture 35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2711575"/>
            <a:ext cx="793750" cy="336550"/>
          </a:xfrm>
          <a:prstGeom prst="rect">
            <a:avLst/>
          </a:prstGeom>
        </p:spPr>
      </p:pic>
      <p:pic>
        <p:nvPicPr>
          <p:cNvPr id="37" name="Picture 36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38" y="3559906"/>
            <a:ext cx="971550" cy="263318"/>
          </a:xfrm>
          <a:prstGeom prst="rect">
            <a:avLst/>
          </a:prstGeom>
        </p:spPr>
      </p:pic>
      <p:pic>
        <p:nvPicPr>
          <p:cNvPr id="38" name="Picture 37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3512449"/>
            <a:ext cx="793750" cy="336550"/>
          </a:xfrm>
          <a:prstGeom prst="rect">
            <a:avLst/>
          </a:prstGeom>
        </p:spPr>
      </p:pic>
      <p:pic>
        <p:nvPicPr>
          <p:cNvPr id="39" name="Picture 38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38" y="4360050"/>
            <a:ext cx="971550" cy="263318"/>
          </a:xfrm>
          <a:prstGeom prst="rect">
            <a:avLst/>
          </a:prstGeom>
        </p:spPr>
      </p:pic>
      <p:pic>
        <p:nvPicPr>
          <p:cNvPr id="40" name="Picture 39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4312593"/>
            <a:ext cx="793750" cy="336550"/>
          </a:xfrm>
          <a:prstGeom prst="rect">
            <a:avLst/>
          </a:prstGeom>
        </p:spPr>
      </p:pic>
      <p:pic>
        <p:nvPicPr>
          <p:cNvPr id="41" name="Picture 40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123" y="4360050"/>
            <a:ext cx="971550" cy="263318"/>
          </a:xfrm>
          <a:prstGeom prst="rect">
            <a:avLst/>
          </a:prstGeom>
        </p:spPr>
      </p:pic>
      <p:pic>
        <p:nvPicPr>
          <p:cNvPr id="42" name="Picture 41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4312593"/>
            <a:ext cx="793750" cy="336550"/>
          </a:xfrm>
          <a:prstGeom prst="rect">
            <a:avLst/>
          </a:prstGeom>
        </p:spPr>
      </p:pic>
      <p:pic>
        <p:nvPicPr>
          <p:cNvPr id="44" name="Picture 43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4312718"/>
            <a:ext cx="793750" cy="336550"/>
          </a:xfrm>
          <a:prstGeom prst="rect">
            <a:avLst/>
          </a:prstGeom>
        </p:spPr>
      </p:pic>
      <p:pic>
        <p:nvPicPr>
          <p:cNvPr id="46" name="Picture 45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3512118"/>
            <a:ext cx="793750" cy="336550"/>
          </a:xfrm>
          <a:prstGeom prst="rect">
            <a:avLst/>
          </a:prstGeom>
        </p:spPr>
      </p:pic>
      <p:pic>
        <p:nvPicPr>
          <p:cNvPr id="48" name="Picture 47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2711450"/>
            <a:ext cx="793750" cy="336550"/>
          </a:xfrm>
          <a:prstGeom prst="rect">
            <a:avLst/>
          </a:prstGeom>
        </p:spPr>
      </p:pic>
      <p:pic>
        <p:nvPicPr>
          <p:cNvPr id="49" name="Picture 48" descr="Spark-logo-192x100p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708" y="2573138"/>
            <a:ext cx="914399" cy="476249"/>
          </a:xfrm>
          <a:prstGeom prst="rect">
            <a:avLst/>
          </a:prstGeom>
        </p:spPr>
      </p:pic>
      <p:pic>
        <p:nvPicPr>
          <p:cNvPr id="50" name="Picture 49" descr="Spark-logo-192x100p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708" y="3372419"/>
            <a:ext cx="914399" cy="476249"/>
          </a:xfrm>
          <a:prstGeom prst="rect">
            <a:avLst/>
          </a:prstGeom>
        </p:spPr>
      </p:pic>
      <p:pic>
        <p:nvPicPr>
          <p:cNvPr id="51" name="Picture 50" descr="Spark-logo-192x100p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708" y="4191943"/>
            <a:ext cx="914399" cy="476249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6072948" y="2514600"/>
            <a:ext cx="2791295" cy="2645418"/>
          </a:xfrm>
          <a:prstGeom prst="rect">
            <a:avLst/>
          </a:prstGeom>
          <a:ln w="25400" cap="flat" cmpd="sng" algn="ctr">
            <a:solidFill>
              <a:srgbClr val="FF6600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67829" y="2514600"/>
            <a:ext cx="5779386" cy="2645418"/>
          </a:xfrm>
          <a:prstGeom prst="rect">
            <a:avLst/>
          </a:prstGeom>
          <a:ln w="25400" cap="flat" cmpd="sng" algn="ctr">
            <a:solidFill>
              <a:srgbClr val="3366FF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59"/>
          <p:cNvCxnSpPr/>
          <p:nvPr/>
        </p:nvCxnSpPr>
        <p:spPr>
          <a:xfrm rot="5400000">
            <a:off x="5181600" y="1447800"/>
            <a:ext cx="990600" cy="6858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6200000" flipH="1">
            <a:off x="5867400" y="1447800"/>
            <a:ext cx="990600" cy="6858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4252107" y="685800"/>
            <a:ext cx="24918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tee incoming data</a:t>
            </a:r>
          </a:p>
          <a:p>
            <a:r>
              <a:rPr lang="en-US" dirty="0" smtClean="0">
                <a:latin typeface="+mn-lt"/>
              </a:rPr>
              <a:t>(2 copies)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HDFS</a:t>
            </a:r>
            <a:endParaRPr lang="en-US" dirty="0"/>
          </a:p>
        </p:txBody>
      </p:sp>
      <p:pic>
        <p:nvPicPr>
          <p:cNvPr id="19" name="Picture 18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60" y="3048098"/>
            <a:ext cx="2640413" cy="342944"/>
          </a:xfrm>
          <a:prstGeom prst="rect">
            <a:avLst/>
          </a:prstGeom>
        </p:spPr>
      </p:pic>
      <p:pic>
        <p:nvPicPr>
          <p:cNvPr id="22" name="Picture 21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755" y="3048125"/>
            <a:ext cx="2640413" cy="342944"/>
          </a:xfrm>
          <a:prstGeom prst="rect">
            <a:avLst/>
          </a:prstGeom>
        </p:spPr>
      </p:pic>
      <p:pic>
        <p:nvPicPr>
          <p:cNvPr id="23" name="Picture 22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273" y="3048000"/>
            <a:ext cx="2640413" cy="342944"/>
          </a:xfrm>
          <a:prstGeom prst="rect">
            <a:avLst/>
          </a:prstGeom>
        </p:spPr>
      </p:pic>
      <p:pic>
        <p:nvPicPr>
          <p:cNvPr id="24" name="Picture 23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91" y="3848972"/>
            <a:ext cx="2640413" cy="342944"/>
          </a:xfrm>
          <a:prstGeom prst="rect">
            <a:avLst/>
          </a:prstGeom>
        </p:spPr>
      </p:pic>
      <p:pic>
        <p:nvPicPr>
          <p:cNvPr id="26" name="Picture 25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604" y="3848874"/>
            <a:ext cx="2640413" cy="342944"/>
          </a:xfrm>
          <a:prstGeom prst="rect">
            <a:avLst/>
          </a:prstGeom>
        </p:spPr>
      </p:pic>
      <p:pic>
        <p:nvPicPr>
          <p:cNvPr id="25" name="Picture 24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086" y="3848999"/>
            <a:ext cx="2640413" cy="342944"/>
          </a:xfrm>
          <a:prstGeom prst="rect">
            <a:avLst/>
          </a:prstGeom>
        </p:spPr>
      </p:pic>
      <p:pic>
        <p:nvPicPr>
          <p:cNvPr id="31" name="Picture 30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123" y="3585350"/>
            <a:ext cx="971550" cy="263318"/>
          </a:xfrm>
          <a:prstGeom prst="rect">
            <a:avLst/>
          </a:prstGeom>
        </p:spPr>
      </p:pic>
      <p:pic>
        <p:nvPicPr>
          <p:cNvPr id="30" name="Picture 29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3537893"/>
            <a:ext cx="793750" cy="336550"/>
          </a:xfrm>
          <a:prstGeom prst="rect">
            <a:avLst/>
          </a:prstGeom>
        </p:spPr>
      </p:pic>
      <p:pic>
        <p:nvPicPr>
          <p:cNvPr id="33" name="Picture 32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38" y="4649241"/>
            <a:ext cx="2640413" cy="342944"/>
          </a:xfrm>
          <a:prstGeom prst="rect">
            <a:avLst/>
          </a:prstGeom>
        </p:spPr>
      </p:pic>
      <p:pic>
        <p:nvPicPr>
          <p:cNvPr id="34" name="Picture 33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333" y="4649268"/>
            <a:ext cx="2640413" cy="342944"/>
          </a:xfrm>
          <a:prstGeom prst="rect">
            <a:avLst/>
          </a:prstGeom>
        </p:spPr>
      </p:pic>
      <p:pic>
        <p:nvPicPr>
          <p:cNvPr id="35" name="Picture 34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851" y="4649143"/>
            <a:ext cx="2640413" cy="342944"/>
          </a:xfrm>
          <a:prstGeom prst="rect">
            <a:avLst/>
          </a:prstGeom>
        </p:spPr>
      </p:pic>
      <p:pic>
        <p:nvPicPr>
          <p:cNvPr id="28" name="Picture 27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123" y="2758907"/>
            <a:ext cx="971550" cy="263318"/>
          </a:xfrm>
          <a:prstGeom prst="rect">
            <a:avLst/>
          </a:prstGeom>
        </p:spPr>
      </p:pic>
      <p:pic>
        <p:nvPicPr>
          <p:cNvPr id="29" name="Picture 28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2711450"/>
            <a:ext cx="793750" cy="336550"/>
          </a:xfrm>
          <a:prstGeom prst="rect">
            <a:avLst/>
          </a:prstGeom>
        </p:spPr>
      </p:pic>
      <p:pic>
        <p:nvPicPr>
          <p:cNvPr id="32" name="Picture 31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38" y="2759032"/>
            <a:ext cx="971550" cy="263318"/>
          </a:xfrm>
          <a:prstGeom prst="rect">
            <a:avLst/>
          </a:prstGeom>
        </p:spPr>
      </p:pic>
      <p:pic>
        <p:nvPicPr>
          <p:cNvPr id="36" name="Picture 35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2711575"/>
            <a:ext cx="793750" cy="336550"/>
          </a:xfrm>
          <a:prstGeom prst="rect">
            <a:avLst/>
          </a:prstGeom>
        </p:spPr>
      </p:pic>
      <p:pic>
        <p:nvPicPr>
          <p:cNvPr id="37" name="Picture 36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38" y="3559906"/>
            <a:ext cx="971550" cy="263318"/>
          </a:xfrm>
          <a:prstGeom prst="rect">
            <a:avLst/>
          </a:prstGeom>
        </p:spPr>
      </p:pic>
      <p:pic>
        <p:nvPicPr>
          <p:cNvPr id="38" name="Picture 37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3512449"/>
            <a:ext cx="793750" cy="336550"/>
          </a:xfrm>
          <a:prstGeom prst="rect">
            <a:avLst/>
          </a:prstGeom>
        </p:spPr>
      </p:pic>
      <p:pic>
        <p:nvPicPr>
          <p:cNvPr id="39" name="Picture 38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38" y="4360050"/>
            <a:ext cx="971550" cy="263318"/>
          </a:xfrm>
          <a:prstGeom prst="rect">
            <a:avLst/>
          </a:prstGeom>
        </p:spPr>
      </p:pic>
      <p:pic>
        <p:nvPicPr>
          <p:cNvPr id="40" name="Picture 39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4312593"/>
            <a:ext cx="793750" cy="336550"/>
          </a:xfrm>
          <a:prstGeom prst="rect">
            <a:avLst/>
          </a:prstGeom>
        </p:spPr>
      </p:pic>
      <p:pic>
        <p:nvPicPr>
          <p:cNvPr id="41" name="Picture 40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123" y="4360050"/>
            <a:ext cx="971550" cy="263318"/>
          </a:xfrm>
          <a:prstGeom prst="rect">
            <a:avLst/>
          </a:prstGeom>
        </p:spPr>
      </p:pic>
      <p:pic>
        <p:nvPicPr>
          <p:cNvPr id="42" name="Picture 41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4312593"/>
            <a:ext cx="793750" cy="336550"/>
          </a:xfrm>
          <a:prstGeom prst="rect">
            <a:avLst/>
          </a:prstGeom>
        </p:spPr>
      </p:pic>
      <p:pic>
        <p:nvPicPr>
          <p:cNvPr id="44" name="Picture 43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4312718"/>
            <a:ext cx="793750" cy="336550"/>
          </a:xfrm>
          <a:prstGeom prst="rect">
            <a:avLst/>
          </a:prstGeom>
        </p:spPr>
      </p:pic>
      <p:pic>
        <p:nvPicPr>
          <p:cNvPr id="46" name="Picture 45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3512118"/>
            <a:ext cx="793750" cy="336550"/>
          </a:xfrm>
          <a:prstGeom prst="rect">
            <a:avLst/>
          </a:prstGeom>
        </p:spPr>
      </p:pic>
      <p:pic>
        <p:nvPicPr>
          <p:cNvPr id="48" name="Picture 47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2711450"/>
            <a:ext cx="793750" cy="336550"/>
          </a:xfrm>
          <a:prstGeom prst="rect">
            <a:avLst/>
          </a:prstGeom>
        </p:spPr>
      </p:pic>
      <p:pic>
        <p:nvPicPr>
          <p:cNvPr id="49" name="Picture 48" descr="Spark-logo-192x100p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708" y="2573138"/>
            <a:ext cx="914399" cy="476249"/>
          </a:xfrm>
          <a:prstGeom prst="rect">
            <a:avLst/>
          </a:prstGeom>
        </p:spPr>
      </p:pic>
      <p:pic>
        <p:nvPicPr>
          <p:cNvPr id="50" name="Picture 49" descr="Spark-logo-192x100p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708" y="3372419"/>
            <a:ext cx="914399" cy="476249"/>
          </a:xfrm>
          <a:prstGeom prst="rect">
            <a:avLst/>
          </a:prstGeom>
        </p:spPr>
      </p:pic>
      <p:pic>
        <p:nvPicPr>
          <p:cNvPr id="51" name="Picture 50" descr="Spark-logo-192x100p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708" y="4191943"/>
            <a:ext cx="914399" cy="476249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6072948" y="2514600"/>
            <a:ext cx="2791295" cy="2645418"/>
          </a:xfrm>
          <a:prstGeom prst="rect">
            <a:avLst/>
          </a:prstGeom>
          <a:ln w="25400" cap="flat" cmpd="sng" algn="ctr">
            <a:solidFill>
              <a:srgbClr val="FF6600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67829" y="2514600"/>
            <a:ext cx="5779386" cy="2645418"/>
          </a:xfrm>
          <a:prstGeom prst="rect">
            <a:avLst/>
          </a:prstGeom>
          <a:ln w="25400" cap="flat" cmpd="sng" algn="ctr">
            <a:solidFill>
              <a:srgbClr val="3366FF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59"/>
          <p:cNvCxnSpPr/>
          <p:nvPr/>
        </p:nvCxnSpPr>
        <p:spPr>
          <a:xfrm rot="5400000">
            <a:off x="5181600" y="1447800"/>
            <a:ext cx="990600" cy="6858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6200000" flipH="1">
            <a:off x="5867400" y="1447800"/>
            <a:ext cx="990600" cy="6858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252107" y="685800"/>
            <a:ext cx="24918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tee incoming data</a:t>
            </a:r>
          </a:p>
          <a:p>
            <a:r>
              <a:rPr lang="en-US" dirty="0" smtClean="0">
                <a:latin typeface="+mn-lt"/>
              </a:rPr>
              <a:t>(2 copies)</a:t>
            </a:r>
            <a:endParaRPr lang="en-US" dirty="0">
              <a:latin typeface="+mn-lt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5334000" y="5715000"/>
            <a:ext cx="137160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800600" y="5862935"/>
            <a:ext cx="2536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p</a:t>
            </a:r>
            <a:r>
              <a:rPr lang="en-US" dirty="0" smtClean="0">
                <a:latin typeface="+mn-lt"/>
              </a:rPr>
              <a:t>eriodic copy/sync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ace_squigg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981" y="4428686"/>
            <a:ext cx="2082800" cy="21717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loud Callout 4"/>
          <p:cNvSpPr/>
          <p:nvPr/>
        </p:nvSpPr>
        <p:spPr>
          <a:xfrm>
            <a:off x="1567543" y="1066800"/>
            <a:ext cx="6204857" cy="3048000"/>
          </a:xfrm>
          <a:prstGeom prst="cloudCallou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That sounds annoying … let’s not do that. Can we do any better though?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HDFS</a:t>
            </a:r>
            <a:endParaRPr lang="en-US" dirty="0"/>
          </a:p>
        </p:txBody>
      </p:sp>
      <p:pic>
        <p:nvPicPr>
          <p:cNvPr id="19" name="Picture 18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60" y="3048098"/>
            <a:ext cx="2640413" cy="342944"/>
          </a:xfrm>
          <a:prstGeom prst="rect">
            <a:avLst/>
          </a:prstGeom>
        </p:spPr>
      </p:pic>
      <p:pic>
        <p:nvPicPr>
          <p:cNvPr id="22" name="Picture 21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755" y="3048125"/>
            <a:ext cx="2640413" cy="342944"/>
          </a:xfrm>
          <a:prstGeom prst="rect">
            <a:avLst/>
          </a:prstGeom>
        </p:spPr>
      </p:pic>
      <p:pic>
        <p:nvPicPr>
          <p:cNvPr id="23" name="Picture 22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273" y="3048000"/>
            <a:ext cx="2640413" cy="342944"/>
          </a:xfrm>
          <a:prstGeom prst="rect">
            <a:avLst/>
          </a:prstGeom>
        </p:spPr>
      </p:pic>
      <p:pic>
        <p:nvPicPr>
          <p:cNvPr id="24" name="Picture 23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91" y="3848972"/>
            <a:ext cx="2640413" cy="342944"/>
          </a:xfrm>
          <a:prstGeom prst="rect">
            <a:avLst/>
          </a:prstGeom>
        </p:spPr>
      </p:pic>
      <p:pic>
        <p:nvPicPr>
          <p:cNvPr id="26" name="Picture 25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604" y="3848874"/>
            <a:ext cx="2640413" cy="342944"/>
          </a:xfrm>
          <a:prstGeom prst="rect">
            <a:avLst/>
          </a:prstGeom>
        </p:spPr>
      </p:pic>
      <p:pic>
        <p:nvPicPr>
          <p:cNvPr id="25" name="Picture 24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086" y="3848999"/>
            <a:ext cx="2640413" cy="342944"/>
          </a:xfrm>
          <a:prstGeom prst="rect">
            <a:avLst/>
          </a:prstGeom>
        </p:spPr>
      </p:pic>
      <p:pic>
        <p:nvPicPr>
          <p:cNvPr id="30" name="Picture 29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923" y="3537893"/>
            <a:ext cx="793750" cy="336550"/>
          </a:xfrm>
          <a:prstGeom prst="rect">
            <a:avLst/>
          </a:prstGeom>
        </p:spPr>
      </p:pic>
      <p:pic>
        <p:nvPicPr>
          <p:cNvPr id="33" name="Picture 32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38" y="4649241"/>
            <a:ext cx="2640413" cy="342944"/>
          </a:xfrm>
          <a:prstGeom prst="rect">
            <a:avLst/>
          </a:prstGeom>
        </p:spPr>
      </p:pic>
      <p:pic>
        <p:nvPicPr>
          <p:cNvPr id="34" name="Picture 33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333" y="4649268"/>
            <a:ext cx="2640413" cy="342944"/>
          </a:xfrm>
          <a:prstGeom prst="rect">
            <a:avLst/>
          </a:prstGeom>
        </p:spPr>
      </p:pic>
      <p:pic>
        <p:nvPicPr>
          <p:cNvPr id="35" name="Picture 34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851" y="4649143"/>
            <a:ext cx="2640413" cy="342944"/>
          </a:xfrm>
          <a:prstGeom prst="rect">
            <a:avLst/>
          </a:prstGeom>
        </p:spPr>
      </p:pic>
      <p:pic>
        <p:nvPicPr>
          <p:cNvPr id="29" name="Picture 28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923" y="2711450"/>
            <a:ext cx="793750" cy="336550"/>
          </a:xfrm>
          <a:prstGeom prst="rect">
            <a:avLst/>
          </a:prstGeom>
        </p:spPr>
      </p:pic>
      <p:pic>
        <p:nvPicPr>
          <p:cNvPr id="36" name="Picture 35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438" y="2711575"/>
            <a:ext cx="793750" cy="336550"/>
          </a:xfrm>
          <a:prstGeom prst="rect">
            <a:avLst/>
          </a:prstGeom>
        </p:spPr>
      </p:pic>
      <p:pic>
        <p:nvPicPr>
          <p:cNvPr id="38" name="Picture 37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438" y="3512449"/>
            <a:ext cx="793750" cy="336550"/>
          </a:xfrm>
          <a:prstGeom prst="rect">
            <a:avLst/>
          </a:prstGeom>
        </p:spPr>
      </p:pic>
      <p:pic>
        <p:nvPicPr>
          <p:cNvPr id="40" name="Picture 39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438" y="4312593"/>
            <a:ext cx="793750" cy="336550"/>
          </a:xfrm>
          <a:prstGeom prst="rect">
            <a:avLst/>
          </a:prstGeom>
        </p:spPr>
      </p:pic>
      <p:pic>
        <p:nvPicPr>
          <p:cNvPr id="42" name="Picture 41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923" y="4312593"/>
            <a:ext cx="793750" cy="336550"/>
          </a:xfrm>
          <a:prstGeom prst="rect">
            <a:avLst/>
          </a:prstGeom>
        </p:spPr>
      </p:pic>
      <p:pic>
        <p:nvPicPr>
          <p:cNvPr id="44" name="Picture 43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438" y="4312718"/>
            <a:ext cx="793750" cy="336550"/>
          </a:xfrm>
          <a:prstGeom prst="rect">
            <a:avLst/>
          </a:prstGeom>
        </p:spPr>
      </p:pic>
      <p:pic>
        <p:nvPicPr>
          <p:cNvPr id="46" name="Picture 45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438" y="3512118"/>
            <a:ext cx="793750" cy="336550"/>
          </a:xfrm>
          <a:prstGeom prst="rect">
            <a:avLst/>
          </a:prstGeom>
        </p:spPr>
      </p:pic>
      <p:pic>
        <p:nvPicPr>
          <p:cNvPr id="48" name="Picture 47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438" y="2711450"/>
            <a:ext cx="793750" cy="336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HDFS</a:t>
            </a:r>
            <a:endParaRPr lang="en-US" dirty="0"/>
          </a:p>
        </p:txBody>
      </p:sp>
      <p:pic>
        <p:nvPicPr>
          <p:cNvPr id="19" name="Picture 18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60" y="3048098"/>
            <a:ext cx="2640413" cy="342944"/>
          </a:xfrm>
          <a:prstGeom prst="rect">
            <a:avLst/>
          </a:prstGeom>
        </p:spPr>
      </p:pic>
      <p:pic>
        <p:nvPicPr>
          <p:cNvPr id="22" name="Picture 21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755" y="3048125"/>
            <a:ext cx="2640413" cy="342944"/>
          </a:xfrm>
          <a:prstGeom prst="rect">
            <a:avLst/>
          </a:prstGeom>
        </p:spPr>
      </p:pic>
      <p:pic>
        <p:nvPicPr>
          <p:cNvPr id="23" name="Picture 22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273" y="3048000"/>
            <a:ext cx="2640413" cy="342944"/>
          </a:xfrm>
          <a:prstGeom prst="rect">
            <a:avLst/>
          </a:prstGeom>
        </p:spPr>
      </p:pic>
      <p:pic>
        <p:nvPicPr>
          <p:cNvPr id="24" name="Picture 23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91" y="3848972"/>
            <a:ext cx="2640413" cy="342944"/>
          </a:xfrm>
          <a:prstGeom prst="rect">
            <a:avLst/>
          </a:prstGeom>
        </p:spPr>
      </p:pic>
      <p:pic>
        <p:nvPicPr>
          <p:cNvPr id="26" name="Picture 25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604" y="3848874"/>
            <a:ext cx="2640413" cy="342944"/>
          </a:xfrm>
          <a:prstGeom prst="rect">
            <a:avLst/>
          </a:prstGeom>
        </p:spPr>
      </p:pic>
      <p:pic>
        <p:nvPicPr>
          <p:cNvPr id="25" name="Picture 24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086" y="3848999"/>
            <a:ext cx="2640413" cy="342944"/>
          </a:xfrm>
          <a:prstGeom prst="rect">
            <a:avLst/>
          </a:prstGeom>
        </p:spPr>
      </p:pic>
      <p:pic>
        <p:nvPicPr>
          <p:cNvPr id="31" name="Picture 30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123" y="3585350"/>
            <a:ext cx="971550" cy="263318"/>
          </a:xfrm>
          <a:prstGeom prst="rect">
            <a:avLst/>
          </a:prstGeom>
        </p:spPr>
      </p:pic>
      <p:pic>
        <p:nvPicPr>
          <p:cNvPr id="30" name="Picture 29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3537893"/>
            <a:ext cx="793750" cy="336550"/>
          </a:xfrm>
          <a:prstGeom prst="rect">
            <a:avLst/>
          </a:prstGeom>
        </p:spPr>
      </p:pic>
      <p:pic>
        <p:nvPicPr>
          <p:cNvPr id="33" name="Picture 32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38" y="4649241"/>
            <a:ext cx="2640413" cy="342944"/>
          </a:xfrm>
          <a:prstGeom prst="rect">
            <a:avLst/>
          </a:prstGeom>
        </p:spPr>
      </p:pic>
      <p:pic>
        <p:nvPicPr>
          <p:cNvPr id="34" name="Picture 33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333" y="4649268"/>
            <a:ext cx="2640413" cy="342944"/>
          </a:xfrm>
          <a:prstGeom prst="rect">
            <a:avLst/>
          </a:prstGeom>
        </p:spPr>
      </p:pic>
      <p:pic>
        <p:nvPicPr>
          <p:cNvPr id="35" name="Picture 34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851" y="4649143"/>
            <a:ext cx="2640413" cy="342944"/>
          </a:xfrm>
          <a:prstGeom prst="rect">
            <a:avLst/>
          </a:prstGeom>
        </p:spPr>
      </p:pic>
      <p:pic>
        <p:nvPicPr>
          <p:cNvPr id="28" name="Picture 27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123" y="2758907"/>
            <a:ext cx="971550" cy="263318"/>
          </a:xfrm>
          <a:prstGeom prst="rect">
            <a:avLst/>
          </a:prstGeom>
        </p:spPr>
      </p:pic>
      <p:pic>
        <p:nvPicPr>
          <p:cNvPr id="29" name="Picture 28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2711450"/>
            <a:ext cx="793750" cy="336550"/>
          </a:xfrm>
          <a:prstGeom prst="rect">
            <a:avLst/>
          </a:prstGeom>
        </p:spPr>
      </p:pic>
      <p:pic>
        <p:nvPicPr>
          <p:cNvPr id="32" name="Picture 31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38" y="2759032"/>
            <a:ext cx="971550" cy="263318"/>
          </a:xfrm>
          <a:prstGeom prst="rect">
            <a:avLst/>
          </a:prstGeom>
        </p:spPr>
      </p:pic>
      <p:pic>
        <p:nvPicPr>
          <p:cNvPr id="36" name="Picture 35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2711575"/>
            <a:ext cx="793750" cy="336550"/>
          </a:xfrm>
          <a:prstGeom prst="rect">
            <a:avLst/>
          </a:prstGeom>
        </p:spPr>
      </p:pic>
      <p:pic>
        <p:nvPicPr>
          <p:cNvPr id="37" name="Picture 36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38" y="3559906"/>
            <a:ext cx="971550" cy="263318"/>
          </a:xfrm>
          <a:prstGeom prst="rect">
            <a:avLst/>
          </a:prstGeom>
        </p:spPr>
      </p:pic>
      <p:pic>
        <p:nvPicPr>
          <p:cNvPr id="38" name="Picture 37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3512449"/>
            <a:ext cx="793750" cy="336550"/>
          </a:xfrm>
          <a:prstGeom prst="rect">
            <a:avLst/>
          </a:prstGeom>
        </p:spPr>
      </p:pic>
      <p:pic>
        <p:nvPicPr>
          <p:cNvPr id="39" name="Picture 38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38" y="4360050"/>
            <a:ext cx="971550" cy="263318"/>
          </a:xfrm>
          <a:prstGeom prst="rect">
            <a:avLst/>
          </a:prstGeom>
        </p:spPr>
      </p:pic>
      <p:pic>
        <p:nvPicPr>
          <p:cNvPr id="40" name="Picture 39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4312593"/>
            <a:ext cx="793750" cy="336550"/>
          </a:xfrm>
          <a:prstGeom prst="rect">
            <a:avLst/>
          </a:prstGeom>
        </p:spPr>
      </p:pic>
      <p:pic>
        <p:nvPicPr>
          <p:cNvPr id="41" name="Picture 40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123" y="4360050"/>
            <a:ext cx="971550" cy="263318"/>
          </a:xfrm>
          <a:prstGeom prst="rect">
            <a:avLst/>
          </a:prstGeom>
        </p:spPr>
      </p:pic>
      <p:pic>
        <p:nvPicPr>
          <p:cNvPr id="42" name="Picture 41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4312593"/>
            <a:ext cx="793750" cy="336550"/>
          </a:xfrm>
          <a:prstGeom prst="rect">
            <a:avLst/>
          </a:prstGeom>
        </p:spPr>
      </p:pic>
      <p:pic>
        <p:nvPicPr>
          <p:cNvPr id="44" name="Picture 43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4312718"/>
            <a:ext cx="793750" cy="336550"/>
          </a:xfrm>
          <a:prstGeom prst="rect">
            <a:avLst/>
          </a:prstGeom>
        </p:spPr>
      </p:pic>
      <p:pic>
        <p:nvPicPr>
          <p:cNvPr id="46" name="Picture 45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3512118"/>
            <a:ext cx="793750" cy="336550"/>
          </a:xfrm>
          <a:prstGeom prst="rect">
            <a:avLst/>
          </a:prstGeom>
        </p:spPr>
      </p:pic>
      <p:pic>
        <p:nvPicPr>
          <p:cNvPr id="48" name="Picture 47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2711450"/>
            <a:ext cx="793750" cy="336550"/>
          </a:xfrm>
          <a:prstGeom prst="rect">
            <a:avLst/>
          </a:prstGeom>
        </p:spPr>
      </p:pic>
      <p:pic>
        <p:nvPicPr>
          <p:cNvPr id="49" name="Picture 48" descr="Spark-logo-192x100p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708" y="2573138"/>
            <a:ext cx="914399" cy="476249"/>
          </a:xfrm>
          <a:prstGeom prst="rect">
            <a:avLst/>
          </a:prstGeom>
        </p:spPr>
      </p:pic>
      <p:pic>
        <p:nvPicPr>
          <p:cNvPr id="50" name="Picture 49" descr="Spark-logo-192x100p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708" y="3372419"/>
            <a:ext cx="914399" cy="476249"/>
          </a:xfrm>
          <a:prstGeom prst="rect">
            <a:avLst/>
          </a:prstGeom>
        </p:spPr>
      </p:pic>
      <p:pic>
        <p:nvPicPr>
          <p:cNvPr id="51" name="Picture 50" descr="Spark-logo-192x100p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708" y="4191943"/>
            <a:ext cx="914399" cy="476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ace_smi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307" y="4478416"/>
            <a:ext cx="2235200" cy="21971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loud Callout 6"/>
          <p:cNvSpPr/>
          <p:nvPr/>
        </p:nvSpPr>
        <p:spPr>
          <a:xfrm>
            <a:off x="1567543" y="1066800"/>
            <a:ext cx="6204857" cy="3048000"/>
          </a:xfrm>
          <a:prstGeom prst="cloudCallou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 more everyday!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HDFS</a:t>
            </a:r>
            <a:endParaRPr lang="en-US" dirty="0"/>
          </a:p>
        </p:txBody>
      </p:sp>
      <p:pic>
        <p:nvPicPr>
          <p:cNvPr id="19" name="Picture 18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60" y="3048098"/>
            <a:ext cx="2640413" cy="342944"/>
          </a:xfrm>
          <a:prstGeom prst="rect">
            <a:avLst/>
          </a:prstGeom>
        </p:spPr>
      </p:pic>
      <p:pic>
        <p:nvPicPr>
          <p:cNvPr id="22" name="Picture 21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755" y="3048125"/>
            <a:ext cx="2640413" cy="342944"/>
          </a:xfrm>
          <a:prstGeom prst="rect">
            <a:avLst/>
          </a:prstGeom>
        </p:spPr>
      </p:pic>
      <p:pic>
        <p:nvPicPr>
          <p:cNvPr id="23" name="Picture 22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273" y="3048000"/>
            <a:ext cx="2640413" cy="342944"/>
          </a:xfrm>
          <a:prstGeom prst="rect">
            <a:avLst/>
          </a:prstGeom>
        </p:spPr>
      </p:pic>
      <p:pic>
        <p:nvPicPr>
          <p:cNvPr id="24" name="Picture 23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91" y="3848972"/>
            <a:ext cx="2640413" cy="342944"/>
          </a:xfrm>
          <a:prstGeom prst="rect">
            <a:avLst/>
          </a:prstGeom>
        </p:spPr>
      </p:pic>
      <p:pic>
        <p:nvPicPr>
          <p:cNvPr id="26" name="Picture 25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604" y="3848874"/>
            <a:ext cx="2640413" cy="342944"/>
          </a:xfrm>
          <a:prstGeom prst="rect">
            <a:avLst/>
          </a:prstGeom>
        </p:spPr>
      </p:pic>
      <p:pic>
        <p:nvPicPr>
          <p:cNvPr id="25" name="Picture 24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086" y="3848999"/>
            <a:ext cx="2640413" cy="342944"/>
          </a:xfrm>
          <a:prstGeom prst="rect">
            <a:avLst/>
          </a:prstGeom>
        </p:spPr>
      </p:pic>
      <p:pic>
        <p:nvPicPr>
          <p:cNvPr id="31" name="Picture 30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123" y="3585350"/>
            <a:ext cx="971550" cy="263318"/>
          </a:xfrm>
          <a:prstGeom prst="rect">
            <a:avLst/>
          </a:prstGeom>
        </p:spPr>
      </p:pic>
      <p:pic>
        <p:nvPicPr>
          <p:cNvPr id="30" name="Picture 29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3537893"/>
            <a:ext cx="793750" cy="336550"/>
          </a:xfrm>
          <a:prstGeom prst="rect">
            <a:avLst/>
          </a:prstGeom>
        </p:spPr>
      </p:pic>
      <p:pic>
        <p:nvPicPr>
          <p:cNvPr id="33" name="Picture 32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38" y="4649241"/>
            <a:ext cx="2640413" cy="342944"/>
          </a:xfrm>
          <a:prstGeom prst="rect">
            <a:avLst/>
          </a:prstGeom>
        </p:spPr>
      </p:pic>
      <p:pic>
        <p:nvPicPr>
          <p:cNvPr id="34" name="Picture 33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333" y="4649268"/>
            <a:ext cx="2640413" cy="342944"/>
          </a:xfrm>
          <a:prstGeom prst="rect">
            <a:avLst/>
          </a:prstGeom>
        </p:spPr>
      </p:pic>
      <p:pic>
        <p:nvPicPr>
          <p:cNvPr id="35" name="Picture 34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851" y="4649143"/>
            <a:ext cx="2640413" cy="342944"/>
          </a:xfrm>
          <a:prstGeom prst="rect">
            <a:avLst/>
          </a:prstGeom>
        </p:spPr>
      </p:pic>
      <p:pic>
        <p:nvPicPr>
          <p:cNvPr id="28" name="Picture 27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123" y="2758907"/>
            <a:ext cx="971550" cy="263318"/>
          </a:xfrm>
          <a:prstGeom prst="rect">
            <a:avLst/>
          </a:prstGeom>
        </p:spPr>
      </p:pic>
      <p:pic>
        <p:nvPicPr>
          <p:cNvPr id="29" name="Picture 28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2711450"/>
            <a:ext cx="793750" cy="336550"/>
          </a:xfrm>
          <a:prstGeom prst="rect">
            <a:avLst/>
          </a:prstGeom>
        </p:spPr>
      </p:pic>
      <p:pic>
        <p:nvPicPr>
          <p:cNvPr id="32" name="Picture 31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38" y="2759032"/>
            <a:ext cx="971550" cy="263318"/>
          </a:xfrm>
          <a:prstGeom prst="rect">
            <a:avLst/>
          </a:prstGeom>
        </p:spPr>
      </p:pic>
      <p:pic>
        <p:nvPicPr>
          <p:cNvPr id="36" name="Picture 35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2711575"/>
            <a:ext cx="793750" cy="336550"/>
          </a:xfrm>
          <a:prstGeom prst="rect">
            <a:avLst/>
          </a:prstGeom>
        </p:spPr>
      </p:pic>
      <p:pic>
        <p:nvPicPr>
          <p:cNvPr id="37" name="Picture 36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38" y="3559906"/>
            <a:ext cx="971550" cy="263318"/>
          </a:xfrm>
          <a:prstGeom prst="rect">
            <a:avLst/>
          </a:prstGeom>
        </p:spPr>
      </p:pic>
      <p:pic>
        <p:nvPicPr>
          <p:cNvPr id="38" name="Picture 37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3512449"/>
            <a:ext cx="793750" cy="336550"/>
          </a:xfrm>
          <a:prstGeom prst="rect">
            <a:avLst/>
          </a:prstGeom>
        </p:spPr>
      </p:pic>
      <p:pic>
        <p:nvPicPr>
          <p:cNvPr id="39" name="Picture 38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38" y="4360050"/>
            <a:ext cx="971550" cy="263318"/>
          </a:xfrm>
          <a:prstGeom prst="rect">
            <a:avLst/>
          </a:prstGeom>
        </p:spPr>
      </p:pic>
      <p:pic>
        <p:nvPicPr>
          <p:cNvPr id="40" name="Picture 39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4312593"/>
            <a:ext cx="793750" cy="336550"/>
          </a:xfrm>
          <a:prstGeom prst="rect">
            <a:avLst/>
          </a:prstGeom>
        </p:spPr>
      </p:pic>
      <p:pic>
        <p:nvPicPr>
          <p:cNvPr id="41" name="Picture 40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123" y="4360050"/>
            <a:ext cx="971550" cy="263318"/>
          </a:xfrm>
          <a:prstGeom prst="rect">
            <a:avLst/>
          </a:prstGeom>
        </p:spPr>
      </p:pic>
      <p:pic>
        <p:nvPicPr>
          <p:cNvPr id="42" name="Picture 41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4312593"/>
            <a:ext cx="793750" cy="336550"/>
          </a:xfrm>
          <a:prstGeom prst="rect">
            <a:avLst/>
          </a:prstGeom>
        </p:spPr>
      </p:pic>
      <p:pic>
        <p:nvPicPr>
          <p:cNvPr id="44" name="Picture 43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4312718"/>
            <a:ext cx="793750" cy="336550"/>
          </a:xfrm>
          <a:prstGeom prst="rect">
            <a:avLst/>
          </a:prstGeom>
        </p:spPr>
      </p:pic>
      <p:pic>
        <p:nvPicPr>
          <p:cNvPr id="46" name="Picture 45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3512118"/>
            <a:ext cx="793750" cy="336550"/>
          </a:xfrm>
          <a:prstGeom prst="rect">
            <a:avLst/>
          </a:prstGeom>
        </p:spPr>
      </p:pic>
      <p:pic>
        <p:nvPicPr>
          <p:cNvPr id="48" name="Picture 47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2711450"/>
            <a:ext cx="793750" cy="336550"/>
          </a:xfrm>
          <a:prstGeom prst="rect">
            <a:avLst/>
          </a:prstGeom>
        </p:spPr>
      </p:pic>
      <p:pic>
        <p:nvPicPr>
          <p:cNvPr id="49" name="Picture 48" descr="Spark-logo-192x100p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708" y="2573138"/>
            <a:ext cx="914399" cy="476249"/>
          </a:xfrm>
          <a:prstGeom prst="rect">
            <a:avLst/>
          </a:prstGeom>
        </p:spPr>
      </p:pic>
      <p:pic>
        <p:nvPicPr>
          <p:cNvPr id="50" name="Picture 49" descr="Spark-logo-192x100p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708" y="3372419"/>
            <a:ext cx="914399" cy="476249"/>
          </a:xfrm>
          <a:prstGeom prst="rect">
            <a:avLst/>
          </a:prstGeom>
        </p:spPr>
      </p:pic>
      <p:pic>
        <p:nvPicPr>
          <p:cNvPr id="51" name="Picture 50" descr="Spark-logo-192x100p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708" y="4191943"/>
            <a:ext cx="914399" cy="476249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167828" y="2514600"/>
            <a:ext cx="8747571" cy="2645418"/>
          </a:xfrm>
          <a:prstGeom prst="rect">
            <a:avLst/>
          </a:prstGeom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ace_fla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4432300"/>
            <a:ext cx="2235200" cy="21971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</a:t>
            </a:r>
            <a:r>
              <a:rPr lang="en-US" dirty="0" smtClean="0"/>
              <a:t>appy now?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loud Callout 4"/>
          <p:cNvSpPr/>
          <p:nvPr/>
        </p:nvSpPr>
        <p:spPr>
          <a:xfrm>
            <a:off x="1567543" y="1066800"/>
            <a:ext cx="6204857" cy="3048000"/>
          </a:xfrm>
          <a:prstGeom prst="cloudCallou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No! We’ve decided to start doing real time computation with Storm …</a:t>
            </a:r>
            <a:endParaRPr lang="en-US" dirty="0"/>
          </a:p>
        </p:txBody>
      </p:sp>
      <p:pic>
        <p:nvPicPr>
          <p:cNvPr id="8" name="Picture 7" descr="face_s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93" y="4464066"/>
            <a:ext cx="2235200" cy="219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00" dirty="0" smtClean="0"/>
              <a:t>datacenter management</a:t>
            </a:r>
            <a:endParaRPr lang="en-US" sz="5800" dirty="0"/>
          </a:p>
        </p:txBody>
      </p:sp>
      <p:pic>
        <p:nvPicPr>
          <p:cNvPr id="19" name="Picture 18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60" y="3048098"/>
            <a:ext cx="2640413" cy="342944"/>
          </a:xfrm>
          <a:prstGeom prst="rect">
            <a:avLst/>
          </a:prstGeom>
        </p:spPr>
      </p:pic>
      <p:pic>
        <p:nvPicPr>
          <p:cNvPr id="22" name="Picture 21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755" y="3048125"/>
            <a:ext cx="2640413" cy="342944"/>
          </a:xfrm>
          <a:prstGeom prst="rect">
            <a:avLst/>
          </a:prstGeom>
        </p:spPr>
      </p:pic>
      <p:pic>
        <p:nvPicPr>
          <p:cNvPr id="23" name="Picture 22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273" y="3048000"/>
            <a:ext cx="2640413" cy="342944"/>
          </a:xfrm>
          <a:prstGeom prst="rect">
            <a:avLst/>
          </a:prstGeom>
        </p:spPr>
      </p:pic>
      <p:pic>
        <p:nvPicPr>
          <p:cNvPr id="24" name="Picture 23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91" y="3848972"/>
            <a:ext cx="2640413" cy="342944"/>
          </a:xfrm>
          <a:prstGeom prst="rect">
            <a:avLst/>
          </a:prstGeom>
        </p:spPr>
      </p:pic>
      <p:pic>
        <p:nvPicPr>
          <p:cNvPr id="26" name="Picture 25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604" y="3848874"/>
            <a:ext cx="2640413" cy="342944"/>
          </a:xfrm>
          <a:prstGeom prst="rect">
            <a:avLst/>
          </a:prstGeom>
        </p:spPr>
      </p:pic>
      <p:pic>
        <p:nvPicPr>
          <p:cNvPr id="25" name="Picture 24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086" y="3848999"/>
            <a:ext cx="2640413" cy="342944"/>
          </a:xfrm>
          <a:prstGeom prst="rect">
            <a:avLst/>
          </a:prstGeom>
        </p:spPr>
      </p:pic>
      <p:pic>
        <p:nvPicPr>
          <p:cNvPr id="30" name="Picture 29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923" y="3537893"/>
            <a:ext cx="793750" cy="336550"/>
          </a:xfrm>
          <a:prstGeom prst="rect">
            <a:avLst/>
          </a:prstGeom>
        </p:spPr>
      </p:pic>
      <p:pic>
        <p:nvPicPr>
          <p:cNvPr id="33" name="Picture 32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38" y="4649241"/>
            <a:ext cx="2640413" cy="342944"/>
          </a:xfrm>
          <a:prstGeom prst="rect">
            <a:avLst/>
          </a:prstGeom>
        </p:spPr>
      </p:pic>
      <p:pic>
        <p:nvPicPr>
          <p:cNvPr id="34" name="Picture 33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333" y="4649268"/>
            <a:ext cx="2640413" cy="342944"/>
          </a:xfrm>
          <a:prstGeom prst="rect">
            <a:avLst/>
          </a:prstGeom>
        </p:spPr>
      </p:pic>
      <p:pic>
        <p:nvPicPr>
          <p:cNvPr id="35" name="Picture 34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851" y="4649143"/>
            <a:ext cx="2640413" cy="342944"/>
          </a:xfrm>
          <a:prstGeom prst="rect">
            <a:avLst/>
          </a:prstGeom>
        </p:spPr>
      </p:pic>
      <p:pic>
        <p:nvPicPr>
          <p:cNvPr id="29" name="Picture 28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923" y="2711450"/>
            <a:ext cx="793750" cy="336550"/>
          </a:xfrm>
          <a:prstGeom prst="rect">
            <a:avLst/>
          </a:prstGeom>
        </p:spPr>
      </p:pic>
      <p:pic>
        <p:nvPicPr>
          <p:cNvPr id="32" name="Picture 31" descr="Screen Shot 2013-08-28 at 8.16.53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38" y="2759032"/>
            <a:ext cx="971550" cy="263318"/>
          </a:xfrm>
          <a:prstGeom prst="rect">
            <a:avLst/>
          </a:prstGeom>
        </p:spPr>
      </p:pic>
      <p:pic>
        <p:nvPicPr>
          <p:cNvPr id="36" name="Picture 35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438" y="2711575"/>
            <a:ext cx="793750" cy="336550"/>
          </a:xfrm>
          <a:prstGeom prst="rect">
            <a:avLst/>
          </a:prstGeom>
        </p:spPr>
      </p:pic>
      <p:pic>
        <p:nvPicPr>
          <p:cNvPr id="37" name="Picture 36" descr="Screen Shot 2013-08-28 at 8.16.53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38" y="3559906"/>
            <a:ext cx="971550" cy="263318"/>
          </a:xfrm>
          <a:prstGeom prst="rect">
            <a:avLst/>
          </a:prstGeom>
        </p:spPr>
      </p:pic>
      <p:pic>
        <p:nvPicPr>
          <p:cNvPr id="38" name="Picture 37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438" y="3512449"/>
            <a:ext cx="793750" cy="336550"/>
          </a:xfrm>
          <a:prstGeom prst="rect">
            <a:avLst/>
          </a:prstGeom>
        </p:spPr>
      </p:pic>
      <p:pic>
        <p:nvPicPr>
          <p:cNvPr id="39" name="Picture 38" descr="Screen Shot 2013-08-28 at 8.16.53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38" y="4360050"/>
            <a:ext cx="971550" cy="263318"/>
          </a:xfrm>
          <a:prstGeom prst="rect">
            <a:avLst/>
          </a:prstGeom>
        </p:spPr>
      </p:pic>
      <p:pic>
        <p:nvPicPr>
          <p:cNvPr id="40" name="Picture 39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438" y="4312593"/>
            <a:ext cx="793750" cy="336550"/>
          </a:xfrm>
          <a:prstGeom prst="rect">
            <a:avLst/>
          </a:prstGeom>
        </p:spPr>
      </p:pic>
      <p:pic>
        <p:nvPicPr>
          <p:cNvPr id="42" name="Picture 41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923" y="4312593"/>
            <a:ext cx="793750" cy="336550"/>
          </a:xfrm>
          <a:prstGeom prst="rect">
            <a:avLst/>
          </a:prstGeom>
        </p:spPr>
      </p:pic>
      <p:pic>
        <p:nvPicPr>
          <p:cNvPr id="44" name="Picture 43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438" y="4312718"/>
            <a:ext cx="793750" cy="336550"/>
          </a:xfrm>
          <a:prstGeom prst="rect">
            <a:avLst/>
          </a:prstGeom>
        </p:spPr>
      </p:pic>
      <p:pic>
        <p:nvPicPr>
          <p:cNvPr id="46" name="Picture 45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438" y="3512118"/>
            <a:ext cx="793750" cy="336550"/>
          </a:xfrm>
          <a:prstGeom prst="rect">
            <a:avLst/>
          </a:prstGeom>
        </p:spPr>
      </p:pic>
      <p:pic>
        <p:nvPicPr>
          <p:cNvPr id="48" name="Picture 47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438" y="2711450"/>
            <a:ext cx="793750" cy="336550"/>
          </a:xfrm>
          <a:prstGeom prst="rect">
            <a:avLst/>
          </a:prstGeom>
        </p:spPr>
      </p:pic>
      <p:pic>
        <p:nvPicPr>
          <p:cNvPr id="49" name="Picture 48" descr="Spark-logo-192x100p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708" y="2573138"/>
            <a:ext cx="914399" cy="476249"/>
          </a:xfrm>
          <a:prstGeom prst="rect">
            <a:avLst/>
          </a:prstGeom>
        </p:spPr>
      </p:pic>
      <p:pic>
        <p:nvPicPr>
          <p:cNvPr id="50" name="Picture 49" descr="Spark-logo-192x100p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708" y="3372419"/>
            <a:ext cx="914399" cy="476249"/>
          </a:xfrm>
          <a:prstGeom prst="rect">
            <a:avLst/>
          </a:prstGeom>
        </p:spPr>
      </p:pic>
      <p:pic>
        <p:nvPicPr>
          <p:cNvPr id="51" name="Picture 50" descr="Spark-logo-192x100p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708" y="4191943"/>
            <a:ext cx="914399" cy="476249"/>
          </a:xfrm>
          <a:prstGeom prst="rect">
            <a:avLst/>
          </a:prstGeom>
        </p:spPr>
      </p:pic>
      <p:pic>
        <p:nvPicPr>
          <p:cNvPr id="52" name="Picture 51" descr="Screen Shot 2013-08-28 at 8.16.53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2759032"/>
            <a:ext cx="971550" cy="263318"/>
          </a:xfrm>
          <a:prstGeom prst="rect">
            <a:avLst/>
          </a:prstGeom>
        </p:spPr>
      </p:pic>
      <p:pic>
        <p:nvPicPr>
          <p:cNvPr id="53" name="Picture 52" descr="Screen Shot 2013-08-28 at 8.16.53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3559906"/>
            <a:ext cx="971550" cy="263318"/>
          </a:xfrm>
          <a:prstGeom prst="rect">
            <a:avLst/>
          </a:prstGeom>
        </p:spPr>
      </p:pic>
      <p:pic>
        <p:nvPicPr>
          <p:cNvPr id="54" name="Picture 53" descr="Screen Shot 2013-08-28 at 8.16.53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4360050"/>
            <a:ext cx="971550" cy="263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00" dirty="0" smtClean="0"/>
              <a:t>datacenter management</a:t>
            </a:r>
            <a:endParaRPr lang="en-US" sz="5800" dirty="0"/>
          </a:p>
        </p:txBody>
      </p:sp>
      <p:pic>
        <p:nvPicPr>
          <p:cNvPr id="19" name="Picture 18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60" y="3048098"/>
            <a:ext cx="2640413" cy="342944"/>
          </a:xfrm>
          <a:prstGeom prst="rect">
            <a:avLst/>
          </a:prstGeom>
        </p:spPr>
      </p:pic>
      <p:pic>
        <p:nvPicPr>
          <p:cNvPr id="22" name="Picture 21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755" y="3048125"/>
            <a:ext cx="2640413" cy="342944"/>
          </a:xfrm>
          <a:prstGeom prst="rect">
            <a:avLst/>
          </a:prstGeom>
        </p:spPr>
      </p:pic>
      <p:pic>
        <p:nvPicPr>
          <p:cNvPr id="23" name="Picture 22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273" y="3048000"/>
            <a:ext cx="2640413" cy="342944"/>
          </a:xfrm>
          <a:prstGeom prst="rect">
            <a:avLst/>
          </a:prstGeom>
        </p:spPr>
      </p:pic>
      <p:pic>
        <p:nvPicPr>
          <p:cNvPr id="24" name="Picture 23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91" y="3848972"/>
            <a:ext cx="2640413" cy="342944"/>
          </a:xfrm>
          <a:prstGeom prst="rect">
            <a:avLst/>
          </a:prstGeom>
        </p:spPr>
      </p:pic>
      <p:pic>
        <p:nvPicPr>
          <p:cNvPr id="26" name="Picture 25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604" y="3848874"/>
            <a:ext cx="2640413" cy="342944"/>
          </a:xfrm>
          <a:prstGeom prst="rect">
            <a:avLst/>
          </a:prstGeom>
        </p:spPr>
      </p:pic>
      <p:pic>
        <p:nvPicPr>
          <p:cNvPr id="25" name="Picture 24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086" y="3848999"/>
            <a:ext cx="2640413" cy="342944"/>
          </a:xfrm>
          <a:prstGeom prst="rect">
            <a:avLst/>
          </a:prstGeom>
        </p:spPr>
      </p:pic>
      <p:pic>
        <p:nvPicPr>
          <p:cNvPr id="30" name="Picture 29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923" y="3537893"/>
            <a:ext cx="793750" cy="336550"/>
          </a:xfrm>
          <a:prstGeom prst="rect">
            <a:avLst/>
          </a:prstGeom>
        </p:spPr>
      </p:pic>
      <p:pic>
        <p:nvPicPr>
          <p:cNvPr id="33" name="Picture 32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38" y="4649241"/>
            <a:ext cx="2640413" cy="342944"/>
          </a:xfrm>
          <a:prstGeom prst="rect">
            <a:avLst/>
          </a:prstGeom>
        </p:spPr>
      </p:pic>
      <p:pic>
        <p:nvPicPr>
          <p:cNvPr id="34" name="Picture 33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333" y="4649268"/>
            <a:ext cx="2640413" cy="342944"/>
          </a:xfrm>
          <a:prstGeom prst="rect">
            <a:avLst/>
          </a:prstGeom>
        </p:spPr>
      </p:pic>
      <p:pic>
        <p:nvPicPr>
          <p:cNvPr id="35" name="Picture 34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851" y="4649143"/>
            <a:ext cx="2640413" cy="342944"/>
          </a:xfrm>
          <a:prstGeom prst="rect">
            <a:avLst/>
          </a:prstGeom>
        </p:spPr>
      </p:pic>
      <p:pic>
        <p:nvPicPr>
          <p:cNvPr id="29" name="Picture 28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923" y="2711450"/>
            <a:ext cx="793750" cy="336550"/>
          </a:xfrm>
          <a:prstGeom prst="rect">
            <a:avLst/>
          </a:prstGeom>
        </p:spPr>
      </p:pic>
      <p:pic>
        <p:nvPicPr>
          <p:cNvPr id="32" name="Picture 31" descr="Screen Shot 2013-08-28 at 8.16.53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38" y="2759032"/>
            <a:ext cx="971550" cy="263318"/>
          </a:xfrm>
          <a:prstGeom prst="rect">
            <a:avLst/>
          </a:prstGeom>
        </p:spPr>
      </p:pic>
      <p:pic>
        <p:nvPicPr>
          <p:cNvPr id="36" name="Picture 35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438" y="2711575"/>
            <a:ext cx="793750" cy="336550"/>
          </a:xfrm>
          <a:prstGeom prst="rect">
            <a:avLst/>
          </a:prstGeom>
        </p:spPr>
      </p:pic>
      <p:pic>
        <p:nvPicPr>
          <p:cNvPr id="37" name="Picture 36" descr="Screen Shot 2013-08-28 at 8.16.53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38" y="3559906"/>
            <a:ext cx="971550" cy="263318"/>
          </a:xfrm>
          <a:prstGeom prst="rect">
            <a:avLst/>
          </a:prstGeom>
        </p:spPr>
      </p:pic>
      <p:pic>
        <p:nvPicPr>
          <p:cNvPr id="38" name="Picture 37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438" y="3512449"/>
            <a:ext cx="793750" cy="336550"/>
          </a:xfrm>
          <a:prstGeom prst="rect">
            <a:avLst/>
          </a:prstGeom>
        </p:spPr>
      </p:pic>
      <p:pic>
        <p:nvPicPr>
          <p:cNvPr id="39" name="Picture 38" descr="Screen Shot 2013-08-28 at 8.16.53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38" y="4360050"/>
            <a:ext cx="971550" cy="263318"/>
          </a:xfrm>
          <a:prstGeom prst="rect">
            <a:avLst/>
          </a:prstGeom>
        </p:spPr>
      </p:pic>
      <p:pic>
        <p:nvPicPr>
          <p:cNvPr id="40" name="Picture 39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438" y="4312593"/>
            <a:ext cx="793750" cy="336550"/>
          </a:xfrm>
          <a:prstGeom prst="rect">
            <a:avLst/>
          </a:prstGeom>
        </p:spPr>
      </p:pic>
      <p:pic>
        <p:nvPicPr>
          <p:cNvPr id="42" name="Picture 41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923" y="4312593"/>
            <a:ext cx="793750" cy="336550"/>
          </a:xfrm>
          <a:prstGeom prst="rect">
            <a:avLst/>
          </a:prstGeom>
        </p:spPr>
      </p:pic>
      <p:pic>
        <p:nvPicPr>
          <p:cNvPr id="44" name="Picture 43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438" y="4312718"/>
            <a:ext cx="793750" cy="336550"/>
          </a:xfrm>
          <a:prstGeom prst="rect">
            <a:avLst/>
          </a:prstGeom>
        </p:spPr>
      </p:pic>
      <p:pic>
        <p:nvPicPr>
          <p:cNvPr id="46" name="Picture 45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438" y="3512118"/>
            <a:ext cx="793750" cy="336550"/>
          </a:xfrm>
          <a:prstGeom prst="rect">
            <a:avLst/>
          </a:prstGeom>
        </p:spPr>
      </p:pic>
      <p:pic>
        <p:nvPicPr>
          <p:cNvPr id="48" name="Picture 47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438" y="2711450"/>
            <a:ext cx="793750" cy="336550"/>
          </a:xfrm>
          <a:prstGeom prst="rect">
            <a:avLst/>
          </a:prstGeom>
        </p:spPr>
      </p:pic>
      <p:pic>
        <p:nvPicPr>
          <p:cNvPr id="49" name="Picture 48" descr="Spark-logo-192x100p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708" y="2573138"/>
            <a:ext cx="914399" cy="476249"/>
          </a:xfrm>
          <a:prstGeom prst="rect">
            <a:avLst/>
          </a:prstGeom>
        </p:spPr>
      </p:pic>
      <p:pic>
        <p:nvPicPr>
          <p:cNvPr id="50" name="Picture 49" descr="Spark-logo-192x100p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708" y="3372419"/>
            <a:ext cx="914399" cy="476249"/>
          </a:xfrm>
          <a:prstGeom prst="rect">
            <a:avLst/>
          </a:prstGeom>
        </p:spPr>
      </p:pic>
      <p:pic>
        <p:nvPicPr>
          <p:cNvPr id="51" name="Picture 50" descr="Spark-logo-192x100p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708" y="4191943"/>
            <a:ext cx="914399" cy="476249"/>
          </a:xfrm>
          <a:prstGeom prst="rect">
            <a:avLst/>
          </a:prstGeom>
        </p:spPr>
      </p:pic>
      <p:pic>
        <p:nvPicPr>
          <p:cNvPr id="43" name="Picture 42" descr="Screen Shot 2013-08-28 at 10.52.14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9527" y="2639843"/>
            <a:ext cx="435273" cy="430382"/>
          </a:xfrm>
          <a:prstGeom prst="rect">
            <a:avLst/>
          </a:prstGeom>
        </p:spPr>
      </p:pic>
      <p:pic>
        <p:nvPicPr>
          <p:cNvPr id="45" name="Picture 44" descr="Screen Shot 2013-08-28 at 10.52.14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9527" y="3444061"/>
            <a:ext cx="435273" cy="430382"/>
          </a:xfrm>
          <a:prstGeom prst="rect">
            <a:avLst/>
          </a:prstGeom>
        </p:spPr>
      </p:pic>
      <p:pic>
        <p:nvPicPr>
          <p:cNvPr id="47" name="Picture 46" descr="Screen Shot 2013-08-28 at 10.52.14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9527" y="4237810"/>
            <a:ext cx="435273" cy="430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</a:t>
            </a:r>
            <a:r>
              <a:rPr lang="en-US" dirty="0" smtClean="0"/>
              <a:t>appy now!?</a:t>
            </a:r>
            <a:endParaRPr lang="en-US" dirty="0"/>
          </a:p>
        </p:txBody>
      </p:sp>
      <p:pic>
        <p:nvPicPr>
          <p:cNvPr id="4" name="Picture 3" descr="face_s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93" y="4464066"/>
            <a:ext cx="2235200" cy="219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ace_squigg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687" y="4415360"/>
            <a:ext cx="2082800" cy="21717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loud Callout 4"/>
          <p:cNvSpPr/>
          <p:nvPr/>
        </p:nvSpPr>
        <p:spPr>
          <a:xfrm>
            <a:off x="1567543" y="1066800"/>
            <a:ext cx="6204857" cy="3048000"/>
          </a:xfrm>
          <a:prstGeom prst="cloudCallou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 really … </a:t>
            </a:r>
            <a:r>
              <a:rPr lang="en-US" dirty="0" smtClean="0"/>
              <a:t>during the day I’d rather give more machines to Spark but at night I’d rather give more machines to </a:t>
            </a:r>
            <a:r>
              <a:rPr lang="en-US" dirty="0" err="1" smtClean="0"/>
              <a:t>Hadoop</a:t>
            </a:r>
            <a:r>
              <a:rPr lang="en-US" dirty="0" smtClean="0"/>
              <a:t>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00" dirty="0" smtClean="0"/>
              <a:t>datacenter management</a:t>
            </a:r>
            <a:endParaRPr lang="en-US" sz="5800" dirty="0"/>
          </a:p>
        </p:txBody>
      </p:sp>
      <p:pic>
        <p:nvPicPr>
          <p:cNvPr id="19" name="Picture 18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60" y="3048098"/>
            <a:ext cx="2640413" cy="342944"/>
          </a:xfrm>
          <a:prstGeom prst="rect">
            <a:avLst/>
          </a:prstGeom>
        </p:spPr>
      </p:pic>
      <p:pic>
        <p:nvPicPr>
          <p:cNvPr id="22" name="Picture 21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755" y="3048125"/>
            <a:ext cx="2640413" cy="342944"/>
          </a:xfrm>
          <a:prstGeom prst="rect">
            <a:avLst/>
          </a:prstGeom>
        </p:spPr>
      </p:pic>
      <p:pic>
        <p:nvPicPr>
          <p:cNvPr id="23" name="Picture 22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273" y="3048000"/>
            <a:ext cx="2640413" cy="342944"/>
          </a:xfrm>
          <a:prstGeom prst="rect">
            <a:avLst/>
          </a:prstGeom>
        </p:spPr>
      </p:pic>
      <p:pic>
        <p:nvPicPr>
          <p:cNvPr id="24" name="Picture 23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91" y="3848972"/>
            <a:ext cx="2640413" cy="342944"/>
          </a:xfrm>
          <a:prstGeom prst="rect">
            <a:avLst/>
          </a:prstGeom>
        </p:spPr>
      </p:pic>
      <p:pic>
        <p:nvPicPr>
          <p:cNvPr id="26" name="Picture 25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604" y="3848874"/>
            <a:ext cx="2640413" cy="342944"/>
          </a:xfrm>
          <a:prstGeom prst="rect">
            <a:avLst/>
          </a:prstGeom>
        </p:spPr>
      </p:pic>
      <p:pic>
        <p:nvPicPr>
          <p:cNvPr id="25" name="Picture 24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086" y="3848999"/>
            <a:ext cx="2640413" cy="342944"/>
          </a:xfrm>
          <a:prstGeom prst="rect">
            <a:avLst/>
          </a:prstGeom>
        </p:spPr>
      </p:pic>
      <p:pic>
        <p:nvPicPr>
          <p:cNvPr id="31" name="Picture 30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123" y="3585350"/>
            <a:ext cx="971550" cy="263318"/>
          </a:xfrm>
          <a:prstGeom prst="rect">
            <a:avLst/>
          </a:prstGeom>
        </p:spPr>
      </p:pic>
      <p:pic>
        <p:nvPicPr>
          <p:cNvPr id="30" name="Picture 29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3537893"/>
            <a:ext cx="793750" cy="336550"/>
          </a:xfrm>
          <a:prstGeom prst="rect">
            <a:avLst/>
          </a:prstGeom>
        </p:spPr>
      </p:pic>
      <p:pic>
        <p:nvPicPr>
          <p:cNvPr id="33" name="Picture 32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38" y="4649241"/>
            <a:ext cx="2640413" cy="342944"/>
          </a:xfrm>
          <a:prstGeom prst="rect">
            <a:avLst/>
          </a:prstGeom>
        </p:spPr>
      </p:pic>
      <p:pic>
        <p:nvPicPr>
          <p:cNvPr id="34" name="Picture 33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333" y="4649268"/>
            <a:ext cx="2640413" cy="342944"/>
          </a:xfrm>
          <a:prstGeom prst="rect">
            <a:avLst/>
          </a:prstGeom>
        </p:spPr>
      </p:pic>
      <p:pic>
        <p:nvPicPr>
          <p:cNvPr id="35" name="Picture 34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851" y="4649143"/>
            <a:ext cx="2640413" cy="342944"/>
          </a:xfrm>
          <a:prstGeom prst="rect">
            <a:avLst/>
          </a:prstGeom>
        </p:spPr>
      </p:pic>
      <p:pic>
        <p:nvPicPr>
          <p:cNvPr id="28" name="Picture 27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123" y="2758907"/>
            <a:ext cx="971550" cy="263318"/>
          </a:xfrm>
          <a:prstGeom prst="rect">
            <a:avLst/>
          </a:prstGeom>
        </p:spPr>
      </p:pic>
      <p:pic>
        <p:nvPicPr>
          <p:cNvPr id="29" name="Picture 28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2711450"/>
            <a:ext cx="793750" cy="336550"/>
          </a:xfrm>
          <a:prstGeom prst="rect">
            <a:avLst/>
          </a:prstGeom>
        </p:spPr>
      </p:pic>
      <p:pic>
        <p:nvPicPr>
          <p:cNvPr id="32" name="Picture 31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38" y="2759032"/>
            <a:ext cx="971550" cy="263318"/>
          </a:xfrm>
          <a:prstGeom prst="rect">
            <a:avLst/>
          </a:prstGeom>
        </p:spPr>
      </p:pic>
      <p:pic>
        <p:nvPicPr>
          <p:cNvPr id="36" name="Picture 35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2711575"/>
            <a:ext cx="793750" cy="336550"/>
          </a:xfrm>
          <a:prstGeom prst="rect">
            <a:avLst/>
          </a:prstGeom>
        </p:spPr>
      </p:pic>
      <p:pic>
        <p:nvPicPr>
          <p:cNvPr id="37" name="Picture 36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38" y="3559906"/>
            <a:ext cx="971550" cy="263318"/>
          </a:xfrm>
          <a:prstGeom prst="rect">
            <a:avLst/>
          </a:prstGeom>
        </p:spPr>
      </p:pic>
      <p:pic>
        <p:nvPicPr>
          <p:cNvPr id="38" name="Picture 37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3512449"/>
            <a:ext cx="793750" cy="336550"/>
          </a:xfrm>
          <a:prstGeom prst="rect">
            <a:avLst/>
          </a:prstGeom>
        </p:spPr>
      </p:pic>
      <p:pic>
        <p:nvPicPr>
          <p:cNvPr id="39" name="Picture 38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38" y="4360050"/>
            <a:ext cx="971550" cy="263318"/>
          </a:xfrm>
          <a:prstGeom prst="rect">
            <a:avLst/>
          </a:prstGeom>
        </p:spPr>
      </p:pic>
      <p:pic>
        <p:nvPicPr>
          <p:cNvPr id="40" name="Picture 39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4312593"/>
            <a:ext cx="793750" cy="336550"/>
          </a:xfrm>
          <a:prstGeom prst="rect">
            <a:avLst/>
          </a:prstGeom>
        </p:spPr>
      </p:pic>
      <p:pic>
        <p:nvPicPr>
          <p:cNvPr id="41" name="Picture 40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123" y="4360050"/>
            <a:ext cx="971550" cy="263318"/>
          </a:xfrm>
          <a:prstGeom prst="rect">
            <a:avLst/>
          </a:prstGeom>
        </p:spPr>
      </p:pic>
      <p:pic>
        <p:nvPicPr>
          <p:cNvPr id="42" name="Picture 41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4312593"/>
            <a:ext cx="793750" cy="336550"/>
          </a:xfrm>
          <a:prstGeom prst="rect">
            <a:avLst/>
          </a:prstGeom>
        </p:spPr>
      </p:pic>
      <p:pic>
        <p:nvPicPr>
          <p:cNvPr id="44" name="Picture 43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4312718"/>
            <a:ext cx="793750" cy="336550"/>
          </a:xfrm>
          <a:prstGeom prst="rect">
            <a:avLst/>
          </a:prstGeom>
        </p:spPr>
      </p:pic>
      <p:pic>
        <p:nvPicPr>
          <p:cNvPr id="46" name="Picture 45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3512118"/>
            <a:ext cx="793750" cy="336550"/>
          </a:xfrm>
          <a:prstGeom prst="rect">
            <a:avLst/>
          </a:prstGeom>
        </p:spPr>
      </p:pic>
      <p:pic>
        <p:nvPicPr>
          <p:cNvPr id="48" name="Picture 47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2711450"/>
            <a:ext cx="793750" cy="336550"/>
          </a:xfrm>
          <a:prstGeom prst="rect">
            <a:avLst/>
          </a:prstGeom>
        </p:spPr>
      </p:pic>
      <p:pic>
        <p:nvPicPr>
          <p:cNvPr id="49" name="Picture 48" descr="Spark-logo-192x100p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708" y="2573138"/>
            <a:ext cx="914399" cy="476249"/>
          </a:xfrm>
          <a:prstGeom prst="rect">
            <a:avLst/>
          </a:prstGeom>
        </p:spPr>
      </p:pic>
      <p:pic>
        <p:nvPicPr>
          <p:cNvPr id="50" name="Picture 49" descr="Spark-logo-192x100p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708" y="3372419"/>
            <a:ext cx="914399" cy="476249"/>
          </a:xfrm>
          <a:prstGeom prst="rect">
            <a:avLst/>
          </a:prstGeom>
        </p:spPr>
      </p:pic>
      <p:pic>
        <p:nvPicPr>
          <p:cNvPr id="51" name="Picture 50" descr="Spark-logo-192x100p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708" y="4191943"/>
            <a:ext cx="914399" cy="476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00" dirty="0" smtClean="0"/>
              <a:t>datacenter management</a:t>
            </a:r>
            <a:endParaRPr lang="en-US" sz="5800" dirty="0"/>
          </a:p>
        </p:txBody>
      </p:sp>
      <p:pic>
        <p:nvPicPr>
          <p:cNvPr id="19" name="Picture 18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60" y="3048098"/>
            <a:ext cx="2640413" cy="342944"/>
          </a:xfrm>
          <a:prstGeom prst="rect">
            <a:avLst/>
          </a:prstGeom>
        </p:spPr>
      </p:pic>
      <p:pic>
        <p:nvPicPr>
          <p:cNvPr id="22" name="Picture 21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755" y="3048125"/>
            <a:ext cx="2640413" cy="342944"/>
          </a:xfrm>
          <a:prstGeom prst="rect">
            <a:avLst/>
          </a:prstGeom>
        </p:spPr>
      </p:pic>
      <p:pic>
        <p:nvPicPr>
          <p:cNvPr id="23" name="Picture 22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273" y="3048000"/>
            <a:ext cx="2640413" cy="342944"/>
          </a:xfrm>
          <a:prstGeom prst="rect">
            <a:avLst/>
          </a:prstGeom>
        </p:spPr>
      </p:pic>
      <p:pic>
        <p:nvPicPr>
          <p:cNvPr id="24" name="Picture 23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91" y="3848972"/>
            <a:ext cx="2640413" cy="342944"/>
          </a:xfrm>
          <a:prstGeom prst="rect">
            <a:avLst/>
          </a:prstGeom>
        </p:spPr>
      </p:pic>
      <p:pic>
        <p:nvPicPr>
          <p:cNvPr id="26" name="Picture 25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604" y="3848874"/>
            <a:ext cx="2640413" cy="342944"/>
          </a:xfrm>
          <a:prstGeom prst="rect">
            <a:avLst/>
          </a:prstGeom>
        </p:spPr>
      </p:pic>
      <p:pic>
        <p:nvPicPr>
          <p:cNvPr id="25" name="Picture 24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086" y="3848999"/>
            <a:ext cx="2640413" cy="342944"/>
          </a:xfrm>
          <a:prstGeom prst="rect">
            <a:avLst/>
          </a:prstGeom>
        </p:spPr>
      </p:pic>
      <p:pic>
        <p:nvPicPr>
          <p:cNvPr id="30" name="Picture 29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923" y="3537893"/>
            <a:ext cx="793750" cy="336550"/>
          </a:xfrm>
          <a:prstGeom prst="rect">
            <a:avLst/>
          </a:prstGeom>
        </p:spPr>
      </p:pic>
      <p:pic>
        <p:nvPicPr>
          <p:cNvPr id="33" name="Picture 32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38" y="4649241"/>
            <a:ext cx="2640413" cy="342944"/>
          </a:xfrm>
          <a:prstGeom prst="rect">
            <a:avLst/>
          </a:prstGeom>
        </p:spPr>
      </p:pic>
      <p:pic>
        <p:nvPicPr>
          <p:cNvPr id="34" name="Picture 33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333" y="4649268"/>
            <a:ext cx="2640413" cy="342944"/>
          </a:xfrm>
          <a:prstGeom prst="rect">
            <a:avLst/>
          </a:prstGeom>
        </p:spPr>
      </p:pic>
      <p:pic>
        <p:nvPicPr>
          <p:cNvPr id="35" name="Picture 34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851" y="4649143"/>
            <a:ext cx="2640413" cy="342944"/>
          </a:xfrm>
          <a:prstGeom prst="rect">
            <a:avLst/>
          </a:prstGeom>
        </p:spPr>
      </p:pic>
      <p:pic>
        <p:nvPicPr>
          <p:cNvPr id="29" name="Picture 28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923" y="2711450"/>
            <a:ext cx="793750" cy="336550"/>
          </a:xfrm>
          <a:prstGeom prst="rect">
            <a:avLst/>
          </a:prstGeom>
        </p:spPr>
      </p:pic>
      <p:pic>
        <p:nvPicPr>
          <p:cNvPr id="32" name="Picture 31" descr="Screen Shot 2013-08-28 at 8.16.53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38" y="2759032"/>
            <a:ext cx="971550" cy="263318"/>
          </a:xfrm>
          <a:prstGeom prst="rect">
            <a:avLst/>
          </a:prstGeom>
        </p:spPr>
      </p:pic>
      <p:pic>
        <p:nvPicPr>
          <p:cNvPr id="36" name="Picture 35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438" y="2711575"/>
            <a:ext cx="793750" cy="336550"/>
          </a:xfrm>
          <a:prstGeom prst="rect">
            <a:avLst/>
          </a:prstGeom>
        </p:spPr>
      </p:pic>
      <p:pic>
        <p:nvPicPr>
          <p:cNvPr id="37" name="Picture 36" descr="Screen Shot 2013-08-28 at 8.16.53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38" y="3559906"/>
            <a:ext cx="971550" cy="263318"/>
          </a:xfrm>
          <a:prstGeom prst="rect">
            <a:avLst/>
          </a:prstGeom>
        </p:spPr>
      </p:pic>
      <p:pic>
        <p:nvPicPr>
          <p:cNvPr id="38" name="Picture 37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438" y="3512449"/>
            <a:ext cx="793750" cy="336550"/>
          </a:xfrm>
          <a:prstGeom prst="rect">
            <a:avLst/>
          </a:prstGeom>
        </p:spPr>
      </p:pic>
      <p:pic>
        <p:nvPicPr>
          <p:cNvPr id="39" name="Picture 38" descr="Screen Shot 2013-08-28 at 8.16.53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38" y="4360050"/>
            <a:ext cx="971550" cy="263318"/>
          </a:xfrm>
          <a:prstGeom prst="rect">
            <a:avLst/>
          </a:prstGeom>
        </p:spPr>
      </p:pic>
      <p:pic>
        <p:nvPicPr>
          <p:cNvPr id="40" name="Picture 39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438" y="4312593"/>
            <a:ext cx="793750" cy="336550"/>
          </a:xfrm>
          <a:prstGeom prst="rect">
            <a:avLst/>
          </a:prstGeom>
        </p:spPr>
      </p:pic>
      <p:pic>
        <p:nvPicPr>
          <p:cNvPr id="42" name="Picture 41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923" y="4312593"/>
            <a:ext cx="793750" cy="336550"/>
          </a:xfrm>
          <a:prstGeom prst="rect">
            <a:avLst/>
          </a:prstGeom>
        </p:spPr>
      </p:pic>
      <p:pic>
        <p:nvPicPr>
          <p:cNvPr id="44" name="Picture 43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438" y="4312718"/>
            <a:ext cx="793750" cy="336550"/>
          </a:xfrm>
          <a:prstGeom prst="rect">
            <a:avLst/>
          </a:prstGeom>
        </p:spPr>
      </p:pic>
      <p:pic>
        <p:nvPicPr>
          <p:cNvPr id="46" name="Picture 45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438" y="3512118"/>
            <a:ext cx="793750" cy="336550"/>
          </a:xfrm>
          <a:prstGeom prst="rect">
            <a:avLst/>
          </a:prstGeom>
        </p:spPr>
      </p:pic>
      <p:pic>
        <p:nvPicPr>
          <p:cNvPr id="48" name="Picture 47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438" y="2711450"/>
            <a:ext cx="793750" cy="336550"/>
          </a:xfrm>
          <a:prstGeom prst="rect">
            <a:avLst/>
          </a:prstGeom>
        </p:spPr>
      </p:pic>
      <p:pic>
        <p:nvPicPr>
          <p:cNvPr id="49" name="Picture 48" descr="Spark-logo-192x100p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708" y="2573138"/>
            <a:ext cx="914399" cy="476249"/>
          </a:xfrm>
          <a:prstGeom prst="rect">
            <a:avLst/>
          </a:prstGeom>
        </p:spPr>
      </p:pic>
      <p:pic>
        <p:nvPicPr>
          <p:cNvPr id="50" name="Picture 49" descr="Spark-logo-192x100p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708" y="3372419"/>
            <a:ext cx="914399" cy="476249"/>
          </a:xfrm>
          <a:prstGeom prst="rect">
            <a:avLst/>
          </a:prstGeom>
        </p:spPr>
      </p:pic>
      <p:pic>
        <p:nvPicPr>
          <p:cNvPr id="51" name="Picture 50" descr="Spark-logo-192x100p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708" y="4191943"/>
            <a:ext cx="914399" cy="476249"/>
          </a:xfrm>
          <a:prstGeom prst="rect">
            <a:avLst/>
          </a:prstGeom>
        </p:spPr>
      </p:pic>
      <p:pic>
        <p:nvPicPr>
          <p:cNvPr id="43" name="Picture 42" descr="Spark-logo-192x100p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6719" y="2573138"/>
            <a:ext cx="914399" cy="476249"/>
          </a:xfrm>
          <a:prstGeom prst="rect">
            <a:avLst/>
          </a:prstGeom>
        </p:spPr>
      </p:pic>
      <p:pic>
        <p:nvPicPr>
          <p:cNvPr id="45" name="Picture 44" descr="Spark-logo-192x100p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6719" y="3372419"/>
            <a:ext cx="914399" cy="476249"/>
          </a:xfrm>
          <a:prstGeom prst="rect">
            <a:avLst/>
          </a:prstGeom>
        </p:spPr>
      </p:pic>
      <p:pic>
        <p:nvPicPr>
          <p:cNvPr id="47" name="Picture 46" descr="Spark-logo-192x100p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6719" y="4191943"/>
            <a:ext cx="914399" cy="476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00" dirty="0" smtClean="0"/>
              <a:t>datacenter management</a:t>
            </a:r>
            <a:endParaRPr lang="en-US" sz="5800" dirty="0"/>
          </a:p>
        </p:txBody>
      </p:sp>
      <p:pic>
        <p:nvPicPr>
          <p:cNvPr id="19" name="Picture 18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60" y="3048098"/>
            <a:ext cx="2640413" cy="342944"/>
          </a:xfrm>
          <a:prstGeom prst="rect">
            <a:avLst/>
          </a:prstGeom>
        </p:spPr>
      </p:pic>
      <p:pic>
        <p:nvPicPr>
          <p:cNvPr id="22" name="Picture 21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755" y="3048125"/>
            <a:ext cx="2640413" cy="342944"/>
          </a:xfrm>
          <a:prstGeom prst="rect">
            <a:avLst/>
          </a:prstGeom>
        </p:spPr>
      </p:pic>
      <p:pic>
        <p:nvPicPr>
          <p:cNvPr id="23" name="Picture 22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273" y="3048000"/>
            <a:ext cx="2640413" cy="342944"/>
          </a:xfrm>
          <a:prstGeom prst="rect">
            <a:avLst/>
          </a:prstGeom>
        </p:spPr>
      </p:pic>
      <p:pic>
        <p:nvPicPr>
          <p:cNvPr id="24" name="Picture 23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91" y="3848972"/>
            <a:ext cx="2640413" cy="342944"/>
          </a:xfrm>
          <a:prstGeom prst="rect">
            <a:avLst/>
          </a:prstGeom>
        </p:spPr>
      </p:pic>
      <p:pic>
        <p:nvPicPr>
          <p:cNvPr id="26" name="Picture 25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604" y="3848874"/>
            <a:ext cx="2640413" cy="342944"/>
          </a:xfrm>
          <a:prstGeom prst="rect">
            <a:avLst/>
          </a:prstGeom>
        </p:spPr>
      </p:pic>
      <p:pic>
        <p:nvPicPr>
          <p:cNvPr id="25" name="Picture 24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086" y="3848999"/>
            <a:ext cx="2640413" cy="342944"/>
          </a:xfrm>
          <a:prstGeom prst="rect">
            <a:avLst/>
          </a:prstGeom>
        </p:spPr>
      </p:pic>
      <p:pic>
        <p:nvPicPr>
          <p:cNvPr id="31" name="Picture 30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123" y="3585350"/>
            <a:ext cx="971550" cy="263318"/>
          </a:xfrm>
          <a:prstGeom prst="rect">
            <a:avLst/>
          </a:prstGeom>
        </p:spPr>
      </p:pic>
      <p:pic>
        <p:nvPicPr>
          <p:cNvPr id="30" name="Picture 29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3537893"/>
            <a:ext cx="793750" cy="336550"/>
          </a:xfrm>
          <a:prstGeom prst="rect">
            <a:avLst/>
          </a:prstGeom>
        </p:spPr>
      </p:pic>
      <p:pic>
        <p:nvPicPr>
          <p:cNvPr id="33" name="Picture 32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38" y="4649241"/>
            <a:ext cx="2640413" cy="342944"/>
          </a:xfrm>
          <a:prstGeom prst="rect">
            <a:avLst/>
          </a:prstGeom>
        </p:spPr>
      </p:pic>
      <p:pic>
        <p:nvPicPr>
          <p:cNvPr id="34" name="Picture 33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333" y="4649268"/>
            <a:ext cx="2640413" cy="342944"/>
          </a:xfrm>
          <a:prstGeom prst="rect">
            <a:avLst/>
          </a:prstGeom>
        </p:spPr>
      </p:pic>
      <p:pic>
        <p:nvPicPr>
          <p:cNvPr id="35" name="Picture 34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851" y="4649143"/>
            <a:ext cx="2640413" cy="342944"/>
          </a:xfrm>
          <a:prstGeom prst="rect">
            <a:avLst/>
          </a:prstGeom>
        </p:spPr>
      </p:pic>
      <p:pic>
        <p:nvPicPr>
          <p:cNvPr id="28" name="Picture 27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123" y="2758907"/>
            <a:ext cx="971550" cy="263318"/>
          </a:xfrm>
          <a:prstGeom prst="rect">
            <a:avLst/>
          </a:prstGeom>
        </p:spPr>
      </p:pic>
      <p:pic>
        <p:nvPicPr>
          <p:cNvPr id="29" name="Picture 28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2711450"/>
            <a:ext cx="793750" cy="336550"/>
          </a:xfrm>
          <a:prstGeom prst="rect">
            <a:avLst/>
          </a:prstGeom>
        </p:spPr>
      </p:pic>
      <p:pic>
        <p:nvPicPr>
          <p:cNvPr id="32" name="Picture 31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38" y="2759032"/>
            <a:ext cx="971550" cy="263318"/>
          </a:xfrm>
          <a:prstGeom prst="rect">
            <a:avLst/>
          </a:prstGeom>
        </p:spPr>
      </p:pic>
      <p:pic>
        <p:nvPicPr>
          <p:cNvPr id="36" name="Picture 35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2711575"/>
            <a:ext cx="793750" cy="336550"/>
          </a:xfrm>
          <a:prstGeom prst="rect">
            <a:avLst/>
          </a:prstGeom>
        </p:spPr>
      </p:pic>
      <p:pic>
        <p:nvPicPr>
          <p:cNvPr id="37" name="Picture 36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38" y="3559906"/>
            <a:ext cx="971550" cy="263318"/>
          </a:xfrm>
          <a:prstGeom prst="rect">
            <a:avLst/>
          </a:prstGeom>
        </p:spPr>
      </p:pic>
      <p:pic>
        <p:nvPicPr>
          <p:cNvPr id="38" name="Picture 37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3512449"/>
            <a:ext cx="793750" cy="336550"/>
          </a:xfrm>
          <a:prstGeom prst="rect">
            <a:avLst/>
          </a:prstGeom>
        </p:spPr>
      </p:pic>
      <p:pic>
        <p:nvPicPr>
          <p:cNvPr id="39" name="Picture 38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38" y="4360050"/>
            <a:ext cx="971550" cy="263318"/>
          </a:xfrm>
          <a:prstGeom prst="rect">
            <a:avLst/>
          </a:prstGeom>
        </p:spPr>
      </p:pic>
      <p:pic>
        <p:nvPicPr>
          <p:cNvPr id="40" name="Picture 39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4312593"/>
            <a:ext cx="793750" cy="336550"/>
          </a:xfrm>
          <a:prstGeom prst="rect">
            <a:avLst/>
          </a:prstGeom>
        </p:spPr>
      </p:pic>
      <p:pic>
        <p:nvPicPr>
          <p:cNvPr id="41" name="Picture 40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123" y="4360050"/>
            <a:ext cx="971550" cy="263318"/>
          </a:xfrm>
          <a:prstGeom prst="rect">
            <a:avLst/>
          </a:prstGeom>
        </p:spPr>
      </p:pic>
      <p:pic>
        <p:nvPicPr>
          <p:cNvPr id="42" name="Picture 41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4312593"/>
            <a:ext cx="793750" cy="336550"/>
          </a:xfrm>
          <a:prstGeom prst="rect">
            <a:avLst/>
          </a:prstGeom>
        </p:spPr>
      </p:pic>
      <p:pic>
        <p:nvPicPr>
          <p:cNvPr id="44" name="Picture 43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4312718"/>
            <a:ext cx="793750" cy="336550"/>
          </a:xfrm>
          <a:prstGeom prst="rect">
            <a:avLst/>
          </a:prstGeom>
        </p:spPr>
      </p:pic>
      <p:pic>
        <p:nvPicPr>
          <p:cNvPr id="46" name="Picture 45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3512118"/>
            <a:ext cx="793750" cy="336550"/>
          </a:xfrm>
          <a:prstGeom prst="rect">
            <a:avLst/>
          </a:prstGeom>
        </p:spPr>
      </p:pic>
      <p:pic>
        <p:nvPicPr>
          <p:cNvPr id="48" name="Picture 47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2711450"/>
            <a:ext cx="793750" cy="336550"/>
          </a:xfrm>
          <a:prstGeom prst="rect">
            <a:avLst/>
          </a:prstGeom>
        </p:spPr>
      </p:pic>
      <p:pic>
        <p:nvPicPr>
          <p:cNvPr id="51" name="Picture 50" descr="Spark-logo-192x100p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708" y="4191943"/>
            <a:ext cx="914399" cy="476249"/>
          </a:xfrm>
          <a:prstGeom prst="rect">
            <a:avLst/>
          </a:prstGeom>
        </p:spPr>
      </p:pic>
      <p:pic>
        <p:nvPicPr>
          <p:cNvPr id="43" name="Picture 42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557" y="3585350"/>
            <a:ext cx="971550" cy="263318"/>
          </a:xfrm>
          <a:prstGeom prst="rect">
            <a:avLst/>
          </a:prstGeom>
        </p:spPr>
      </p:pic>
      <p:pic>
        <p:nvPicPr>
          <p:cNvPr id="45" name="Picture 44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557" y="2758907"/>
            <a:ext cx="971550" cy="263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ace_smi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307" y="4478416"/>
            <a:ext cx="2235200" cy="21971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loud Callout 6"/>
          <p:cNvSpPr/>
          <p:nvPr/>
        </p:nvSpPr>
        <p:spPr>
          <a:xfrm>
            <a:off x="1567543" y="1066800"/>
            <a:ext cx="6204857" cy="3048000"/>
          </a:xfrm>
          <a:prstGeom prst="cloudCallou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That must be why they call it a </a:t>
            </a:r>
            <a:r>
              <a:rPr lang="en-US" b="1" i="1" dirty="0" smtClean="0"/>
              <a:t>data</a:t>
            </a:r>
            <a:r>
              <a:rPr lang="en-US" dirty="0" smtClean="0"/>
              <a:t>center.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00" dirty="0" smtClean="0"/>
              <a:t>datacenter management</a:t>
            </a:r>
            <a:endParaRPr lang="en-US" sz="5800" dirty="0"/>
          </a:p>
        </p:txBody>
      </p:sp>
      <p:pic>
        <p:nvPicPr>
          <p:cNvPr id="19" name="Picture 18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60" y="3048098"/>
            <a:ext cx="2640413" cy="342944"/>
          </a:xfrm>
          <a:prstGeom prst="rect">
            <a:avLst/>
          </a:prstGeom>
        </p:spPr>
      </p:pic>
      <p:pic>
        <p:nvPicPr>
          <p:cNvPr id="22" name="Picture 21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755" y="3048125"/>
            <a:ext cx="2640413" cy="342944"/>
          </a:xfrm>
          <a:prstGeom prst="rect">
            <a:avLst/>
          </a:prstGeom>
        </p:spPr>
      </p:pic>
      <p:pic>
        <p:nvPicPr>
          <p:cNvPr id="23" name="Picture 22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273" y="3048000"/>
            <a:ext cx="2640413" cy="342944"/>
          </a:xfrm>
          <a:prstGeom prst="rect">
            <a:avLst/>
          </a:prstGeom>
        </p:spPr>
      </p:pic>
      <p:pic>
        <p:nvPicPr>
          <p:cNvPr id="24" name="Picture 23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91" y="3848972"/>
            <a:ext cx="2640413" cy="342944"/>
          </a:xfrm>
          <a:prstGeom prst="rect">
            <a:avLst/>
          </a:prstGeom>
        </p:spPr>
      </p:pic>
      <p:pic>
        <p:nvPicPr>
          <p:cNvPr id="26" name="Picture 25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604" y="3848874"/>
            <a:ext cx="2640413" cy="342944"/>
          </a:xfrm>
          <a:prstGeom prst="rect">
            <a:avLst/>
          </a:prstGeom>
        </p:spPr>
      </p:pic>
      <p:pic>
        <p:nvPicPr>
          <p:cNvPr id="25" name="Picture 24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086" y="3848999"/>
            <a:ext cx="2640413" cy="342944"/>
          </a:xfrm>
          <a:prstGeom prst="rect">
            <a:avLst/>
          </a:prstGeom>
        </p:spPr>
      </p:pic>
      <p:pic>
        <p:nvPicPr>
          <p:cNvPr id="31" name="Picture 30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123" y="3585350"/>
            <a:ext cx="971550" cy="263318"/>
          </a:xfrm>
          <a:prstGeom prst="rect">
            <a:avLst/>
          </a:prstGeom>
        </p:spPr>
      </p:pic>
      <p:pic>
        <p:nvPicPr>
          <p:cNvPr id="30" name="Picture 29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3537893"/>
            <a:ext cx="793750" cy="336550"/>
          </a:xfrm>
          <a:prstGeom prst="rect">
            <a:avLst/>
          </a:prstGeom>
        </p:spPr>
      </p:pic>
      <p:pic>
        <p:nvPicPr>
          <p:cNvPr id="33" name="Picture 32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38" y="4649241"/>
            <a:ext cx="2640413" cy="342944"/>
          </a:xfrm>
          <a:prstGeom prst="rect">
            <a:avLst/>
          </a:prstGeom>
        </p:spPr>
      </p:pic>
      <p:pic>
        <p:nvPicPr>
          <p:cNvPr id="34" name="Picture 33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333" y="4649268"/>
            <a:ext cx="2640413" cy="342944"/>
          </a:xfrm>
          <a:prstGeom prst="rect">
            <a:avLst/>
          </a:prstGeom>
        </p:spPr>
      </p:pic>
      <p:pic>
        <p:nvPicPr>
          <p:cNvPr id="35" name="Picture 34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851" y="4649143"/>
            <a:ext cx="2640413" cy="342944"/>
          </a:xfrm>
          <a:prstGeom prst="rect">
            <a:avLst/>
          </a:prstGeom>
        </p:spPr>
      </p:pic>
      <p:pic>
        <p:nvPicPr>
          <p:cNvPr id="28" name="Picture 27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123" y="2758907"/>
            <a:ext cx="971550" cy="263318"/>
          </a:xfrm>
          <a:prstGeom prst="rect">
            <a:avLst/>
          </a:prstGeom>
        </p:spPr>
      </p:pic>
      <p:pic>
        <p:nvPicPr>
          <p:cNvPr id="29" name="Picture 28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2711450"/>
            <a:ext cx="793750" cy="336550"/>
          </a:xfrm>
          <a:prstGeom prst="rect">
            <a:avLst/>
          </a:prstGeom>
        </p:spPr>
      </p:pic>
      <p:pic>
        <p:nvPicPr>
          <p:cNvPr id="32" name="Picture 31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38" y="2759032"/>
            <a:ext cx="971550" cy="263318"/>
          </a:xfrm>
          <a:prstGeom prst="rect">
            <a:avLst/>
          </a:prstGeom>
        </p:spPr>
      </p:pic>
      <p:pic>
        <p:nvPicPr>
          <p:cNvPr id="36" name="Picture 35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2711575"/>
            <a:ext cx="793750" cy="336550"/>
          </a:xfrm>
          <a:prstGeom prst="rect">
            <a:avLst/>
          </a:prstGeom>
        </p:spPr>
      </p:pic>
      <p:pic>
        <p:nvPicPr>
          <p:cNvPr id="37" name="Picture 36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38" y="3559906"/>
            <a:ext cx="971550" cy="263318"/>
          </a:xfrm>
          <a:prstGeom prst="rect">
            <a:avLst/>
          </a:prstGeom>
        </p:spPr>
      </p:pic>
      <p:pic>
        <p:nvPicPr>
          <p:cNvPr id="38" name="Picture 37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3512449"/>
            <a:ext cx="793750" cy="336550"/>
          </a:xfrm>
          <a:prstGeom prst="rect">
            <a:avLst/>
          </a:prstGeom>
        </p:spPr>
      </p:pic>
      <p:pic>
        <p:nvPicPr>
          <p:cNvPr id="39" name="Picture 38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38" y="4360050"/>
            <a:ext cx="971550" cy="263318"/>
          </a:xfrm>
          <a:prstGeom prst="rect">
            <a:avLst/>
          </a:prstGeom>
        </p:spPr>
      </p:pic>
      <p:pic>
        <p:nvPicPr>
          <p:cNvPr id="40" name="Picture 39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4312593"/>
            <a:ext cx="793750" cy="336550"/>
          </a:xfrm>
          <a:prstGeom prst="rect">
            <a:avLst/>
          </a:prstGeom>
        </p:spPr>
      </p:pic>
      <p:pic>
        <p:nvPicPr>
          <p:cNvPr id="41" name="Picture 40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123" y="4360050"/>
            <a:ext cx="971550" cy="263318"/>
          </a:xfrm>
          <a:prstGeom prst="rect">
            <a:avLst/>
          </a:prstGeom>
        </p:spPr>
      </p:pic>
      <p:pic>
        <p:nvPicPr>
          <p:cNvPr id="42" name="Picture 41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4312593"/>
            <a:ext cx="793750" cy="336550"/>
          </a:xfrm>
          <a:prstGeom prst="rect">
            <a:avLst/>
          </a:prstGeom>
        </p:spPr>
      </p:pic>
      <p:pic>
        <p:nvPicPr>
          <p:cNvPr id="44" name="Picture 43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4312718"/>
            <a:ext cx="793750" cy="336550"/>
          </a:xfrm>
          <a:prstGeom prst="rect">
            <a:avLst/>
          </a:prstGeom>
        </p:spPr>
      </p:pic>
      <p:pic>
        <p:nvPicPr>
          <p:cNvPr id="46" name="Picture 45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3512118"/>
            <a:ext cx="793750" cy="336550"/>
          </a:xfrm>
          <a:prstGeom prst="rect">
            <a:avLst/>
          </a:prstGeom>
        </p:spPr>
      </p:pic>
      <p:pic>
        <p:nvPicPr>
          <p:cNvPr id="48" name="Picture 47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2711450"/>
            <a:ext cx="793750" cy="336550"/>
          </a:xfrm>
          <a:prstGeom prst="rect">
            <a:avLst/>
          </a:prstGeom>
        </p:spPr>
      </p:pic>
      <p:pic>
        <p:nvPicPr>
          <p:cNvPr id="43" name="Picture 42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557" y="3585350"/>
            <a:ext cx="971550" cy="263318"/>
          </a:xfrm>
          <a:prstGeom prst="rect">
            <a:avLst/>
          </a:prstGeom>
        </p:spPr>
      </p:pic>
      <p:pic>
        <p:nvPicPr>
          <p:cNvPr id="45" name="Picture 44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557" y="2758907"/>
            <a:ext cx="971550" cy="263318"/>
          </a:xfrm>
          <a:prstGeom prst="rect">
            <a:avLst/>
          </a:prstGeom>
        </p:spPr>
      </p:pic>
      <p:pic>
        <p:nvPicPr>
          <p:cNvPr id="50" name="Picture 49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557" y="4360050"/>
            <a:ext cx="971550" cy="263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057" y="2149474"/>
            <a:ext cx="971550" cy="263318"/>
          </a:xfrm>
          <a:prstGeom prst="rect">
            <a:avLst/>
          </a:prstGeom>
        </p:spPr>
      </p:pic>
      <p:pic>
        <p:nvPicPr>
          <p:cNvPr id="17" name="Picture 16" descr="Spark-logo-192x100p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9208" y="4443412"/>
            <a:ext cx="914399" cy="476249"/>
          </a:xfrm>
          <a:prstGeom prst="rect">
            <a:avLst/>
          </a:prstGeom>
        </p:spPr>
      </p:pic>
      <p:pic>
        <p:nvPicPr>
          <p:cNvPr id="18" name="Picture 17" descr="Screen Shot 2013-08-28 at 10.52.14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0195" y="3224212"/>
            <a:ext cx="435273" cy="430382"/>
          </a:xfrm>
          <a:prstGeom prst="rect">
            <a:avLst/>
          </a:prstGeom>
        </p:spPr>
      </p:pic>
      <p:graphicFrame>
        <p:nvGraphicFramePr>
          <p:cNvPr id="19" name="Chart 48"/>
          <p:cNvGraphicFramePr>
            <a:graphicFrameLocks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79508203"/>
              </p:ext>
            </p:extLst>
          </p:nvPr>
        </p:nvGraphicFramePr>
        <p:xfrm>
          <a:off x="3302000" y="1676400"/>
          <a:ext cx="2794000" cy="1130300"/>
        </p:xfrm>
        <a:graphic>
          <a:graphicData uri="http://schemas.openxmlformats.org/presentationml/2006/ole">
            <p:oleObj spid="_x0000_s225288" r:id="rId6" imgW="2791737" imgH="1127667" progId="Excel.Sheet.8">
              <p:embed/>
            </p:oleObj>
          </a:graphicData>
        </a:graphic>
      </p:graphicFrame>
      <p:graphicFrame>
        <p:nvGraphicFramePr>
          <p:cNvPr id="20" name="Chart 49"/>
          <p:cNvGraphicFramePr>
            <a:graphicFrameLocks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0917592"/>
              </p:ext>
            </p:extLst>
          </p:nvPr>
        </p:nvGraphicFramePr>
        <p:xfrm>
          <a:off x="3302000" y="2901950"/>
          <a:ext cx="2794000" cy="1130300"/>
        </p:xfrm>
        <a:graphic>
          <a:graphicData uri="http://schemas.openxmlformats.org/presentationml/2006/ole">
            <p:oleObj spid="_x0000_s225289" r:id="rId7" imgW="2791737" imgH="1127667" progId="Excel.Sheet.8">
              <p:embed/>
            </p:oleObj>
          </a:graphicData>
        </a:graphic>
      </p:graphicFrame>
      <p:graphicFrame>
        <p:nvGraphicFramePr>
          <p:cNvPr id="21" name="Chart 51"/>
          <p:cNvGraphicFramePr>
            <a:graphicFrameLocks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6708913"/>
              </p:ext>
            </p:extLst>
          </p:nvPr>
        </p:nvGraphicFramePr>
        <p:xfrm>
          <a:off x="3302000" y="4152900"/>
          <a:ext cx="2794000" cy="1130300"/>
        </p:xfrm>
        <a:graphic>
          <a:graphicData uri="http://schemas.openxmlformats.org/presentationml/2006/ole">
            <p:oleObj spid="_x0000_s225290" r:id="rId8" imgW="2791737" imgH="113376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ace_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795" y="4399782"/>
            <a:ext cx="2082800" cy="21717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loud Callout 4"/>
          <p:cNvSpPr/>
          <p:nvPr/>
        </p:nvSpPr>
        <p:spPr>
          <a:xfrm>
            <a:off x="1567543" y="1066800"/>
            <a:ext cx="6204857" cy="3048000"/>
          </a:xfrm>
          <a:prstGeom prst="cloudCallou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And </a:t>
            </a:r>
            <a:r>
              <a:rPr lang="en-US" dirty="0" smtClean="0"/>
              <a:t>f</a:t>
            </a:r>
            <a:r>
              <a:rPr lang="en-US" dirty="0" smtClean="0"/>
              <a:t>ailures require more datacenter management!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00" dirty="0" smtClean="0"/>
              <a:t>datacenter management</a:t>
            </a:r>
            <a:endParaRPr lang="en-US" sz="5800" dirty="0"/>
          </a:p>
        </p:txBody>
      </p:sp>
      <p:pic>
        <p:nvPicPr>
          <p:cNvPr id="19" name="Picture 18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60" y="3048098"/>
            <a:ext cx="2640413" cy="342944"/>
          </a:xfrm>
          <a:prstGeom prst="rect">
            <a:avLst/>
          </a:prstGeom>
        </p:spPr>
      </p:pic>
      <p:pic>
        <p:nvPicPr>
          <p:cNvPr id="22" name="Picture 21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755" y="3048125"/>
            <a:ext cx="2640413" cy="342944"/>
          </a:xfrm>
          <a:prstGeom prst="rect">
            <a:avLst/>
          </a:prstGeom>
        </p:spPr>
      </p:pic>
      <p:pic>
        <p:nvPicPr>
          <p:cNvPr id="23" name="Picture 22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273" y="3048000"/>
            <a:ext cx="2640413" cy="342944"/>
          </a:xfrm>
          <a:prstGeom prst="rect">
            <a:avLst/>
          </a:prstGeom>
        </p:spPr>
      </p:pic>
      <p:pic>
        <p:nvPicPr>
          <p:cNvPr id="24" name="Picture 23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91" y="3848972"/>
            <a:ext cx="2640413" cy="342944"/>
          </a:xfrm>
          <a:prstGeom prst="rect">
            <a:avLst/>
          </a:prstGeom>
        </p:spPr>
      </p:pic>
      <p:pic>
        <p:nvPicPr>
          <p:cNvPr id="26" name="Picture 25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604" y="3848874"/>
            <a:ext cx="2640413" cy="342944"/>
          </a:xfrm>
          <a:prstGeom prst="rect">
            <a:avLst/>
          </a:prstGeom>
        </p:spPr>
      </p:pic>
      <p:pic>
        <p:nvPicPr>
          <p:cNvPr id="25" name="Picture 24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086" y="3848999"/>
            <a:ext cx="2640413" cy="342944"/>
          </a:xfrm>
          <a:prstGeom prst="rect">
            <a:avLst/>
          </a:prstGeom>
        </p:spPr>
      </p:pic>
      <p:pic>
        <p:nvPicPr>
          <p:cNvPr id="30" name="Picture 29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923" y="3537893"/>
            <a:ext cx="793750" cy="336550"/>
          </a:xfrm>
          <a:prstGeom prst="rect">
            <a:avLst/>
          </a:prstGeom>
        </p:spPr>
      </p:pic>
      <p:pic>
        <p:nvPicPr>
          <p:cNvPr id="33" name="Picture 32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38" y="4649241"/>
            <a:ext cx="2640413" cy="342944"/>
          </a:xfrm>
          <a:prstGeom prst="rect">
            <a:avLst/>
          </a:prstGeom>
        </p:spPr>
      </p:pic>
      <p:pic>
        <p:nvPicPr>
          <p:cNvPr id="34" name="Picture 33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333" y="4649268"/>
            <a:ext cx="2640413" cy="342944"/>
          </a:xfrm>
          <a:prstGeom prst="rect">
            <a:avLst/>
          </a:prstGeom>
        </p:spPr>
      </p:pic>
      <p:pic>
        <p:nvPicPr>
          <p:cNvPr id="35" name="Picture 34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851" y="4649143"/>
            <a:ext cx="2640413" cy="342944"/>
          </a:xfrm>
          <a:prstGeom prst="rect">
            <a:avLst/>
          </a:prstGeom>
        </p:spPr>
      </p:pic>
      <p:pic>
        <p:nvPicPr>
          <p:cNvPr id="29" name="Picture 28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923" y="2711450"/>
            <a:ext cx="793750" cy="336550"/>
          </a:xfrm>
          <a:prstGeom prst="rect">
            <a:avLst/>
          </a:prstGeom>
        </p:spPr>
      </p:pic>
      <p:pic>
        <p:nvPicPr>
          <p:cNvPr id="32" name="Picture 31" descr="Screen Shot 2013-08-28 at 8.16.53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38" y="2759032"/>
            <a:ext cx="971550" cy="263318"/>
          </a:xfrm>
          <a:prstGeom prst="rect">
            <a:avLst/>
          </a:prstGeom>
        </p:spPr>
      </p:pic>
      <p:pic>
        <p:nvPicPr>
          <p:cNvPr id="36" name="Picture 35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438" y="2711575"/>
            <a:ext cx="793750" cy="336550"/>
          </a:xfrm>
          <a:prstGeom prst="rect">
            <a:avLst/>
          </a:prstGeom>
        </p:spPr>
      </p:pic>
      <p:pic>
        <p:nvPicPr>
          <p:cNvPr id="37" name="Picture 36" descr="Screen Shot 2013-08-28 at 8.16.53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38" y="3559906"/>
            <a:ext cx="971550" cy="263318"/>
          </a:xfrm>
          <a:prstGeom prst="rect">
            <a:avLst/>
          </a:prstGeom>
        </p:spPr>
      </p:pic>
      <p:pic>
        <p:nvPicPr>
          <p:cNvPr id="38" name="Picture 37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438" y="3512449"/>
            <a:ext cx="793750" cy="336550"/>
          </a:xfrm>
          <a:prstGeom prst="rect">
            <a:avLst/>
          </a:prstGeom>
        </p:spPr>
      </p:pic>
      <p:pic>
        <p:nvPicPr>
          <p:cNvPr id="39" name="Picture 38" descr="Screen Shot 2013-08-28 at 8.16.53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38" y="4360050"/>
            <a:ext cx="971550" cy="263318"/>
          </a:xfrm>
          <a:prstGeom prst="rect">
            <a:avLst/>
          </a:prstGeom>
        </p:spPr>
      </p:pic>
      <p:pic>
        <p:nvPicPr>
          <p:cNvPr id="40" name="Picture 39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438" y="4312593"/>
            <a:ext cx="793750" cy="336550"/>
          </a:xfrm>
          <a:prstGeom prst="rect">
            <a:avLst/>
          </a:prstGeom>
        </p:spPr>
      </p:pic>
      <p:pic>
        <p:nvPicPr>
          <p:cNvPr id="42" name="Picture 41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923" y="4312593"/>
            <a:ext cx="793750" cy="336550"/>
          </a:xfrm>
          <a:prstGeom prst="rect">
            <a:avLst/>
          </a:prstGeom>
        </p:spPr>
      </p:pic>
      <p:pic>
        <p:nvPicPr>
          <p:cNvPr id="44" name="Picture 43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438" y="4312718"/>
            <a:ext cx="793750" cy="336550"/>
          </a:xfrm>
          <a:prstGeom prst="rect">
            <a:avLst/>
          </a:prstGeom>
        </p:spPr>
      </p:pic>
      <p:pic>
        <p:nvPicPr>
          <p:cNvPr id="46" name="Picture 45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438" y="3512118"/>
            <a:ext cx="793750" cy="336550"/>
          </a:xfrm>
          <a:prstGeom prst="rect">
            <a:avLst/>
          </a:prstGeom>
        </p:spPr>
      </p:pic>
      <p:pic>
        <p:nvPicPr>
          <p:cNvPr id="48" name="Picture 47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438" y="2711450"/>
            <a:ext cx="793750" cy="336550"/>
          </a:xfrm>
          <a:prstGeom prst="rect">
            <a:avLst/>
          </a:prstGeom>
        </p:spPr>
      </p:pic>
      <p:pic>
        <p:nvPicPr>
          <p:cNvPr id="49" name="Picture 48" descr="Spark-logo-192x100p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708" y="2573138"/>
            <a:ext cx="914399" cy="476249"/>
          </a:xfrm>
          <a:prstGeom prst="rect">
            <a:avLst/>
          </a:prstGeom>
        </p:spPr>
      </p:pic>
      <p:pic>
        <p:nvPicPr>
          <p:cNvPr id="50" name="Picture 49" descr="Spark-logo-192x100p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708" y="3372419"/>
            <a:ext cx="914399" cy="476249"/>
          </a:xfrm>
          <a:prstGeom prst="rect">
            <a:avLst/>
          </a:prstGeom>
        </p:spPr>
      </p:pic>
      <p:pic>
        <p:nvPicPr>
          <p:cNvPr id="51" name="Picture 50" descr="Spark-logo-192x100p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708" y="4191943"/>
            <a:ext cx="914399" cy="476249"/>
          </a:xfrm>
          <a:prstGeom prst="rect">
            <a:avLst/>
          </a:prstGeom>
        </p:spPr>
      </p:pic>
      <p:pic>
        <p:nvPicPr>
          <p:cNvPr id="43" name="Picture 42" descr="Screen Shot 2013-08-28 at 10.52.14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9527" y="2639843"/>
            <a:ext cx="435273" cy="430382"/>
          </a:xfrm>
          <a:prstGeom prst="rect">
            <a:avLst/>
          </a:prstGeom>
        </p:spPr>
      </p:pic>
      <p:pic>
        <p:nvPicPr>
          <p:cNvPr id="45" name="Picture 44" descr="Screen Shot 2013-08-28 at 10.52.14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9527" y="3444061"/>
            <a:ext cx="435273" cy="430382"/>
          </a:xfrm>
          <a:prstGeom prst="rect">
            <a:avLst/>
          </a:prstGeom>
        </p:spPr>
      </p:pic>
      <p:pic>
        <p:nvPicPr>
          <p:cNvPr id="47" name="Picture 46" descr="Screen Shot 2013-08-28 at 10.52.14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9527" y="4237810"/>
            <a:ext cx="435273" cy="430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00" dirty="0" smtClean="0"/>
              <a:t>datacenter management</a:t>
            </a:r>
            <a:endParaRPr lang="en-US" sz="5800" dirty="0"/>
          </a:p>
        </p:txBody>
      </p:sp>
      <p:pic>
        <p:nvPicPr>
          <p:cNvPr id="19" name="Picture 18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60" y="3048098"/>
            <a:ext cx="2640413" cy="342944"/>
          </a:xfrm>
          <a:prstGeom prst="rect">
            <a:avLst/>
          </a:prstGeom>
        </p:spPr>
      </p:pic>
      <p:pic>
        <p:nvPicPr>
          <p:cNvPr id="23" name="Picture 22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273" y="3048000"/>
            <a:ext cx="2640413" cy="342944"/>
          </a:xfrm>
          <a:prstGeom prst="rect">
            <a:avLst/>
          </a:prstGeom>
        </p:spPr>
      </p:pic>
      <p:pic>
        <p:nvPicPr>
          <p:cNvPr id="24" name="Picture 23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91" y="3848972"/>
            <a:ext cx="2640413" cy="342944"/>
          </a:xfrm>
          <a:prstGeom prst="rect">
            <a:avLst/>
          </a:prstGeom>
        </p:spPr>
      </p:pic>
      <p:pic>
        <p:nvPicPr>
          <p:cNvPr id="26" name="Picture 25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604" y="3848874"/>
            <a:ext cx="2640413" cy="342944"/>
          </a:xfrm>
          <a:prstGeom prst="rect">
            <a:avLst/>
          </a:prstGeom>
        </p:spPr>
      </p:pic>
      <p:pic>
        <p:nvPicPr>
          <p:cNvPr id="33" name="Picture 32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38" y="4649241"/>
            <a:ext cx="2640413" cy="342944"/>
          </a:xfrm>
          <a:prstGeom prst="rect">
            <a:avLst/>
          </a:prstGeom>
        </p:spPr>
      </p:pic>
      <p:pic>
        <p:nvPicPr>
          <p:cNvPr id="35" name="Picture 34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851" y="4649143"/>
            <a:ext cx="2640413" cy="342944"/>
          </a:xfrm>
          <a:prstGeom prst="rect">
            <a:avLst/>
          </a:prstGeom>
        </p:spPr>
      </p:pic>
      <p:pic>
        <p:nvPicPr>
          <p:cNvPr id="32" name="Picture 31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38" y="2759032"/>
            <a:ext cx="971550" cy="263318"/>
          </a:xfrm>
          <a:prstGeom prst="rect">
            <a:avLst/>
          </a:prstGeom>
        </p:spPr>
      </p:pic>
      <p:pic>
        <p:nvPicPr>
          <p:cNvPr id="36" name="Picture 35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2711575"/>
            <a:ext cx="793750" cy="336550"/>
          </a:xfrm>
          <a:prstGeom prst="rect">
            <a:avLst/>
          </a:prstGeom>
        </p:spPr>
      </p:pic>
      <p:pic>
        <p:nvPicPr>
          <p:cNvPr id="37" name="Picture 36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38" y="3559906"/>
            <a:ext cx="971550" cy="263318"/>
          </a:xfrm>
          <a:prstGeom prst="rect">
            <a:avLst/>
          </a:prstGeom>
        </p:spPr>
      </p:pic>
      <p:pic>
        <p:nvPicPr>
          <p:cNvPr id="38" name="Picture 37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3512449"/>
            <a:ext cx="793750" cy="336550"/>
          </a:xfrm>
          <a:prstGeom prst="rect">
            <a:avLst/>
          </a:prstGeom>
        </p:spPr>
      </p:pic>
      <p:pic>
        <p:nvPicPr>
          <p:cNvPr id="40" name="Picture 39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4312593"/>
            <a:ext cx="793750" cy="336550"/>
          </a:xfrm>
          <a:prstGeom prst="rect">
            <a:avLst/>
          </a:prstGeom>
        </p:spPr>
      </p:pic>
      <p:pic>
        <p:nvPicPr>
          <p:cNvPr id="44" name="Picture 43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4312718"/>
            <a:ext cx="793750" cy="336550"/>
          </a:xfrm>
          <a:prstGeom prst="rect">
            <a:avLst/>
          </a:prstGeom>
        </p:spPr>
      </p:pic>
      <p:pic>
        <p:nvPicPr>
          <p:cNvPr id="46" name="Picture 45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3512118"/>
            <a:ext cx="793750" cy="336550"/>
          </a:xfrm>
          <a:prstGeom prst="rect">
            <a:avLst/>
          </a:prstGeom>
        </p:spPr>
      </p:pic>
      <p:pic>
        <p:nvPicPr>
          <p:cNvPr id="48" name="Picture 47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2711450"/>
            <a:ext cx="793750" cy="336550"/>
          </a:xfrm>
          <a:prstGeom prst="rect">
            <a:avLst/>
          </a:prstGeom>
        </p:spPr>
      </p:pic>
      <p:pic>
        <p:nvPicPr>
          <p:cNvPr id="49" name="Picture 48" descr="Spark-logo-192x100p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708" y="2573138"/>
            <a:ext cx="914399" cy="476249"/>
          </a:xfrm>
          <a:prstGeom prst="rect">
            <a:avLst/>
          </a:prstGeom>
        </p:spPr>
      </p:pic>
      <p:pic>
        <p:nvPicPr>
          <p:cNvPr id="50" name="Picture 49" descr="Spark-logo-192x100p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708" y="3372419"/>
            <a:ext cx="914399" cy="476249"/>
          </a:xfrm>
          <a:prstGeom prst="rect">
            <a:avLst/>
          </a:prstGeom>
        </p:spPr>
      </p:pic>
      <p:pic>
        <p:nvPicPr>
          <p:cNvPr id="51" name="Picture 50" descr="Spark-logo-192x100p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708" y="4191943"/>
            <a:ext cx="914399" cy="476249"/>
          </a:xfrm>
          <a:prstGeom prst="rect">
            <a:avLst/>
          </a:prstGeom>
        </p:spPr>
      </p:pic>
      <p:pic>
        <p:nvPicPr>
          <p:cNvPr id="31" name="Picture 30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38" y="4360050"/>
            <a:ext cx="971550" cy="263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00" dirty="0" smtClean="0"/>
              <a:t>datacenter management</a:t>
            </a:r>
            <a:endParaRPr lang="en-US" sz="5800" dirty="0"/>
          </a:p>
        </p:txBody>
      </p:sp>
      <p:pic>
        <p:nvPicPr>
          <p:cNvPr id="19" name="Picture 18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60" y="3048098"/>
            <a:ext cx="2640413" cy="342944"/>
          </a:xfrm>
          <a:prstGeom prst="rect">
            <a:avLst/>
          </a:prstGeom>
        </p:spPr>
      </p:pic>
      <p:pic>
        <p:nvPicPr>
          <p:cNvPr id="23" name="Picture 22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273" y="3048000"/>
            <a:ext cx="2640413" cy="342944"/>
          </a:xfrm>
          <a:prstGeom prst="rect">
            <a:avLst/>
          </a:prstGeom>
        </p:spPr>
      </p:pic>
      <p:pic>
        <p:nvPicPr>
          <p:cNvPr id="24" name="Picture 23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91" y="3848972"/>
            <a:ext cx="2640413" cy="342944"/>
          </a:xfrm>
          <a:prstGeom prst="rect">
            <a:avLst/>
          </a:prstGeom>
        </p:spPr>
      </p:pic>
      <p:pic>
        <p:nvPicPr>
          <p:cNvPr id="26" name="Picture 25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604" y="3848874"/>
            <a:ext cx="2640413" cy="342944"/>
          </a:xfrm>
          <a:prstGeom prst="rect">
            <a:avLst/>
          </a:prstGeom>
        </p:spPr>
      </p:pic>
      <p:pic>
        <p:nvPicPr>
          <p:cNvPr id="33" name="Picture 32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38" y="4649241"/>
            <a:ext cx="2640413" cy="342944"/>
          </a:xfrm>
          <a:prstGeom prst="rect">
            <a:avLst/>
          </a:prstGeom>
        </p:spPr>
      </p:pic>
      <p:pic>
        <p:nvPicPr>
          <p:cNvPr id="35" name="Picture 34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851" y="4649143"/>
            <a:ext cx="2640413" cy="342944"/>
          </a:xfrm>
          <a:prstGeom prst="rect">
            <a:avLst/>
          </a:prstGeom>
        </p:spPr>
      </p:pic>
      <p:pic>
        <p:nvPicPr>
          <p:cNvPr id="32" name="Picture 31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38" y="2759032"/>
            <a:ext cx="971550" cy="263318"/>
          </a:xfrm>
          <a:prstGeom prst="rect">
            <a:avLst/>
          </a:prstGeom>
        </p:spPr>
      </p:pic>
      <p:pic>
        <p:nvPicPr>
          <p:cNvPr id="36" name="Picture 35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2711575"/>
            <a:ext cx="793750" cy="336550"/>
          </a:xfrm>
          <a:prstGeom prst="rect">
            <a:avLst/>
          </a:prstGeom>
        </p:spPr>
      </p:pic>
      <p:pic>
        <p:nvPicPr>
          <p:cNvPr id="37" name="Picture 36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38" y="3559906"/>
            <a:ext cx="971550" cy="263318"/>
          </a:xfrm>
          <a:prstGeom prst="rect">
            <a:avLst/>
          </a:prstGeom>
        </p:spPr>
      </p:pic>
      <p:pic>
        <p:nvPicPr>
          <p:cNvPr id="38" name="Picture 37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3512449"/>
            <a:ext cx="793750" cy="336550"/>
          </a:xfrm>
          <a:prstGeom prst="rect">
            <a:avLst/>
          </a:prstGeom>
        </p:spPr>
      </p:pic>
      <p:pic>
        <p:nvPicPr>
          <p:cNvPr id="40" name="Picture 39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4312593"/>
            <a:ext cx="793750" cy="336550"/>
          </a:xfrm>
          <a:prstGeom prst="rect">
            <a:avLst/>
          </a:prstGeom>
        </p:spPr>
      </p:pic>
      <p:pic>
        <p:nvPicPr>
          <p:cNvPr id="44" name="Picture 43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4312718"/>
            <a:ext cx="793750" cy="336550"/>
          </a:xfrm>
          <a:prstGeom prst="rect">
            <a:avLst/>
          </a:prstGeom>
        </p:spPr>
      </p:pic>
      <p:pic>
        <p:nvPicPr>
          <p:cNvPr id="46" name="Picture 45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3512118"/>
            <a:ext cx="793750" cy="336550"/>
          </a:xfrm>
          <a:prstGeom prst="rect">
            <a:avLst/>
          </a:prstGeom>
        </p:spPr>
      </p:pic>
      <p:pic>
        <p:nvPicPr>
          <p:cNvPr id="48" name="Picture 47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2711450"/>
            <a:ext cx="793750" cy="336550"/>
          </a:xfrm>
          <a:prstGeom prst="rect">
            <a:avLst/>
          </a:prstGeom>
        </p:spPr>
      </p:pic>
      <p:pic>
        <p:nvPicPr>
          <p:cNvPr id="50" name="Picture 49" descr="Spark-logo-192x100p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708" y="3372419"/>
            <a:ext cx="914399" cy="476249"/>
          </a:xfrm>
          <a:prstGeom prst="rect">
            <a:avLst/>
          </a:prstGeom>
        </p:spPr>
      </p:pic>
      <p:pic>
        <p:nvPicPr>
          <p:cNvPr id="51" name="Picture 50" descr="Spark-logo-192x100p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708" y="4191943"/>
            <a:ext cx="914399" cy="476249"/>
          </a:xfrm>
          <a:prstGeom prst="rect">
            <a:avLst/>
          </a:prstGeom>
        </p:spPr>
      </p:pic>
      <p:pic>
        <p:nvPicPr>
          <p:cNvPr id="43" name="Picture 42" descr="Screen Shot 2013-08-28 at 10.52.14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9400" y="2639843"/>
            <a:ext cx="435273" cy="430382"/>
          </a:xfrm>
          <a:prstGeom prst="rect">
            <a:avLst/>
          </a:prstGeom>
        </p:spPr>
      </p:pic>
      <p:pic>
        <p:nvPicPr>
          <p:cNvPr id="47" name="Picture 46" descr="Screen Shot 2013-08-28 at 10.52.14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548" y="4237810"/>
            <a:ext cx="435273" cy="430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ace_fla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78" y="4419849"/>
            <a:ext cx="2235200" cy="21971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ce_s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20" y="4453711"/>
            <a:ext cx="2235200" cy="21971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ace_squigg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10" y="4416862"/>
            <a:ext cx="2082800" cy="21717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ace_c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903" y="4480488"/>
            <a:ext cx="2082800" cy="21717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ace_open_smi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18" y="4434105"/>
            <a:ext cx="2235200" cy="21971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loud Callout 6"/>
          <p:cNvSpPr/>
          <p:nvPr/>
        </p:nvSpPr>
        <p:spPr>
          <a:xfrm>
            <a:off x="1567543" y="1066800"/>
            <a:ext cx="6204857" cy="3048000"/>
          </a:xfrm>
          <a:prstGeom prst="cloudCallou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I’d love to answer some questions with the help of my data!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ace_c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903" y="4480488"/>
            <a:ext cx="2082800" cy="21717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loud Callout 4"/>
          <p:cNvSpPr/>
          <p:nvPr/>
        </p:nvSpPr>
        <p:spPr>
          <a:xfrm>
            <a:off x="1567543" y="1066800"/>
            <a:ext cx="6204857" cy="3048000"/>
          </a:xfrm>
          <a:prstGeom prst="cloudCallou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don’t want to deal with this!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datacenter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r</a:t>
            </a:r>
            <a:r>
              <a:rPr lang="en-US" sz="3000" dirty="0" smtClean="0"/>
              <a:t>ather than think about the datacenter like this …</a:t>
            </a:r>
            <a:endParaRPr lang="en-US" sz="3000" dirty="0"/>
          </a:p>
        </p:txBody>
      </p:sp>
      <p:pic>
        <p:nvPicPr>
          <p:cNvPr id="4" name="Picture 3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60" y="3466086"/>
            <a:ext cx="2640413" cy="342944"/>
          </a:xfrm>
          <a:prstGeom prst="rect">
            <a:avLst/>
          </a:prstGeom>
        </p:spPr>
      </p:pic>
      <p:pic>
        <p:nvPicPr>
          <p:cNvPr id="5" name="Picture 4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755" y="3466113"/>
            <a:ext cx="2640413" cy="342944"/>
          </a:xfrm>
          <a:prstGeom prst="rect">
            <a:avLst/>
          </a:prstGeom>
        </p:spPr>
      </p:pic>
      <p:pic>
        <p:nvPicPr>
          <p:cNvPr id="6" name="Picture 5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273" y="3465988"/>
            <a:ext cx="2640413" cy="342944"/>
          </a:xfrm>
          <a:prstGeom prst="rect">
            <a:avLst/>
          </a:prstGeom>
        </p:spPr>
      </p:pic>
      <p:pic>
        <p:nvPicPr>
          <p:cNvPr id="7" name="Picture 6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91" y="4266960"/>
            <a:ext cx="2640413" cy="342944"/>
          </a:xfrm>
          <a:prstGeom prst="rect">
            <a:avLst/>
          </a:prstGeom>
        </p:spPr>
      </p:pic>
      <p:pic>
        <p:nvPicPr>
          <p:cNvPr id="8" name="Picture 7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604" y="4266862"/>
            <a:ext cx="2640413" cy="342944"/>
          </a:xfrm>
          <a:prstGeom prst="rect">
            <a:avLst/>
          </a:prstGeom>
        </p:spPr>
      </p:pic>
      <p:pic>
        <p:nvPicPr>
          <p:cNvPr id="9" name="Picture 8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086" y="4266987"/>
            <a:ext cx="2640413" cy="342944"/>
          </a:xfrm>
          <a:prstGeom prst="rect">
            <a:avLst/>
          </a:prstGeom>
        </p:spPr>
      </p:pic>
      <p:pic>
        <p:nvPicPr>
          <p:cNvPr id="10" name="Picture 9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923" y="3955881"/>
            <a:ext cx="793750" cy="336550"/>
          </a:xfrm>
          <a:prstGeom prst="rect">
            <a:avLst/>
          </a:prstGeom>
        </p:spPr>
      </p:pic>
      <p:pic>
        <p:nvPicPr>
          <p:cNvPr id="11" name="Picture 10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38" y="5067229"/>
            <a:ext cx="2640413" cy="342944"/>
          </a:xfrm>
          <a:prstGeom prst="rect">
            <a:avLst/>
          </a:prstGeom>
        </p:spPr>
      </p:pic>
      <p:pic>
        <p:nvPicPr>
          <p:cNvPr id="12" name="Picture 11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333" y="5067256"/>
            <a:ext cx="2640413" cy="342944"/>
          </a:xfrm>
          <a:prstGeom prst="rect">
            <a:avLst/>
          </a:prstGeom>
        </p:spPr>
      </p:pic>
      <p:pic>
        <p:nvPicPr>
          <p:cNvPr id="13" name="Picture 12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851" y="5067131"/>
            <a:ext cx="2640413" cy="342944"/>
          </a:xfrm>
          <a:prstGeom prst="rect">
            <a:avLst/>
          </a:prstGeom>
        </p:spPr>
      </p:pic>
      <p:pic>
        <p:nvPicPr>
          <p:cNvPr id="14" name="Picture 13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923" y="3129438"/>
            <a:ext cx="793750" cy="336550"/>
          </a:xfrm>
          <a:prstGeom prst="rect">
            <a:avLst/>
          </a:prstGeom>
        </p:spPr>
      </p:pic>
      <p:pic>
        <p:nvPicPr>
          <p:cNvPr id="15" name="Picture 14" descr="Screen Shot 2013-08-28 at 8.16.53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38" y="3177020"/>
            <a:ext cx="971550" cy="263318"/>
          </a:xfrm>
          <a:prstGeom prst="rect">
            <a:avLst/>
          </a:prstGeom>
        </p:spPr>
      </p:pic>
      <p:pic>
        <p:nvPicPr>
          <p:cNvPr id="16" name="Picture 15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438" y="3129563"/>
            <a:ext cx="793750" cy="336550"/>
          </a:xfrm>
          <a:prstGeom prst="rect">
            <a:avLst/>
          </a:prstGeom>
        </p:spPr>
      </p:pic>
      <p:pic>
        <p:nvPicPr>
          <p:cNvPr id="17" name="Picture 16" descr="Screen Shot 2013-08-28 at 8.16.53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38" y="3977894"/>
            <a:ext cx="971550" cy="263318"/>
          </a:xfrm>
          <a:prstGeom prst="rect">
            <a:avLst/>
          </a:prstGeom>
        </p:spPr>
      </p:pic>
      <p:pic>
        <p:nvPicPr>
          <p:cNvPr id="18" name="Picture 17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438" y="3930437"/>
            <a:ext cx="793750" cy="336550"/>
          </a:xfrm>
          <a:prstGeom prst="rect">
            <a:avLst/>
          </a:prstGeom>
        </p:spPr>
      </p:pic>
      <p:pic>
        <p:nvPicPr>
          <p:cNvPr id="19" name="Picture 18" descr="Screen Shot 2013-08-28 at 8.16.53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38" y="4778038"/>
            <a:ext cx="971550" cy="263318"/>
          </a:xfrm>
          <a:prstGeom prst="rect">
            <a:avLst/>
          </a:prstGeom>
        </p:spPr>
      </p:pic>
      <p:pic>
        <p:nvPicPr>
          <p:cNvPr id="20" name="Picture 19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438" y="4730581"/>
            <a:ext cx="793750" cy="336550"/>
          </a:xfrm>
          <a:prstGeom prst="rect">
            <a:avLst/>
          </a:prstGeom>
        </p:spPr>
      </p:pic>
      <p:pic>
        <p:nvPicPr>
          <p:cNvPr id="21" name="Picture 20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923" y="4730581"/>
            <a:ext cx="793750" cy="336550"/>
          </a:xfrm>
          <a:prstGeom prst="rect">
            <a:avLst/>
          </a:prstGeom>
        </p:spPr>
      </p:pic>
      <p:pic>
        <p:nvPicPr>
          <p:cNvPr id="22" name="Picture 21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438" y="4730706"/>
            <a:ext cx="793750" cy="336550"/>
          </a:xfrm>
          <a:prstGeom prst="rect">
            <a:avLst/>
          </a:prstGeom>
        </p:spPr>
      </p:pic>
      <p:pic>
        <p:nvPicPr>
          <p:cNvPr id="23" name="Picture 22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438" y="3930106"/>
            <a:ext cx="793750" cy="336550"/>
          </a:xfrm>
          <a:prstGeom prst="rect">
            <a:avLst/>
          </a:prstGeom>
        </p:spPr>
      </p:pic>
      <p:pic>
        <p:nvPicPr>
          <p:cNvPr id="24" name="Picture 23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438" y="3129438"/>
            <a:ext cx="793750" cy="336550"/>
          </a:xfrm>
          <a:prstGeom prst="rect">
            <a:avLst/>
          </a:prstGeom>
        </p:spPr>
      </p:pic>
      <p:pic>
        <p:nvPicPr>
          <p:cNvPr id="25" name="Picture 24" descr="Spark-logo-192x100p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708" y="2991126"/>
            <a:ext cx="914399" cy="476249"/>
          </a:xfrm>
          <a:prstGeom prst="rect">
            <a:avLst/>
          </a:prstGeom>
        </p:spPr>
      </p:pic>
      <p:pic>
        <p:nvPicPr>
          <p:cNvPr id="26" name="Picture 25" descr="Spark-logo-192x100p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708" y="3790407"/>
            <a:ext cx="914399" cy="476249"/>
          </a:xfrm>
          <a:prstGeom prst="rect">
            <a:avLst/>
          </a:prstGeom>
        </p:spPr>
      </p:pic>
      <p:pic>
        <p:nvPicPr>
          <p:cNvPr id="27" name="Picture 26" descr="Spark-logo-192x100p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708" y="4609931"/>
            <a:ext cx="914399" cy="476249"/>
          </a:xfrm>
          <a:prstGeom prst="rect">
            <a:avLst/>
          </a:prstGeom>
        </p:spPr>
      </p:pic>
      <p:pic>
        <p:nvPicPr>
          <p:cNvPr id="28" name="Picture 27" descr="Screen Shot 2013-08-28 at 10.52.14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9527" y="3057831"/>
            <a:ext cx="435273" cy="430382"/>
          </a:xfrm>
          <a:prstGeom prst="rect">
            <a:avLst/>
          </a:prstGeom>
        </p:spPr>
      </p:pic>
      <p:pic>
        <p:nvPicPr>
          <p:cNvPr id="29" name="Picture 28" descr="Screen Shot 2013-08-28 at 10.52.14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9527" y="3862049"/>
            <a:ext cx="435273" cy="430382"/>
          </a:xfrm>
          <a:prstGeom prst="rect">
            <a:avLst/>
          </a:prstGeom>
        </p:spPr>
      </p:pic>
      <p:pic>
        <p:nvPicPr>
          <p:cNvPr id="30" name="Picture 29" descr="Screen Shot 2013-08-28 at 10.52.14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9527" y="4655798"/>
            <a:ext cx="435273" cy="430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is a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think about it like this …</a:t>
            </a:r>
            <a:endParaRPr lang="en-US" sz="3000" dirty="0"/>
          </a:p>
        </p:txBody>
      </p:sp>
      <p:pic>
        <p:nvPicPr>
          <p:cNvPr id="6" name="Picture 5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808" y="3866166"/>
            <a:ext cx="4816392" cy="711925"/>
          </a:xfrm>
          <a:prstGeom prst="rect">
            <a:avLst/>
          </a:prstGeom>
        </p:spPr>
      </p:pic>
      <p:pic>
        <p:nvPicPr>
          <p:cNvPr id="15" name="Picture 14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807" y="3400373"/>
            <a:ext cx="971550" cy="263318"/>
          </a:xfrm>
          <a:prstGeom prst="rect">
            <a:avLst/>
          </a:prstGeom>
        </p:spPr>
      </p:pic>
      <p:pic>
        <p:nvPicPr>
          <p:cNvPr id="21" name="Picture 20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0407" y="4730491"/>
            <a:ext cx="1258019" cy="533400"/>
          </a:xfrm>
          <a:prstGeom prst="rect">
            <a:avLst/>
          </a:prstGeom>
        </p:spPr>
      </p:pic>
      <p:pic>
        <p:nvPicPr>
          <p:cNvPr id="25" name="Picture 24" descr="Spark-logo-192x100p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9007" y="3225550"/>
            <a:ext cx="914399" cy="476249"/>
          </a:xfrm>
          <a:prstGeom prst="rect">
            <a:avLst/>
          </a:prstGeom>
        </p:spPr>
      </p:pic>
      <p:pic>
        <p:nvPicPr>
          <p:cNvPr id="28" name="Picture 27" descr="Screen Shot 2013-08-28 at 10.52.14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9734" y="3271800"/>
            <a:ext cx="435273" cy="430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datacenter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000" dirty="0"/>
          </a:p>
        </p:txBody>
      </p:sp>
      <p:pic>
        <p:nvPicPr>
          <p:cNvPr id="6" name="Picture 5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66166"/>
            <a:ext cx="4816392" cy="711925"/>
          </a:xfrm>
          <a:prstGeom prst="rect">
            <a:avLst/>
          </a:prstGeom>
        </p:spPr>
      </p:pic>
      <p:pic>
        <p:nvPicPr>
          <p:cNvPr id="15" name="Picture 14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9" y="3400373"/>
            <a:ext cx="971550" cy="263318"/>
          </a:xfrm>
          <a:prstGeom prst="rect">
            <a:avLst/>
          </a:prstGeom>
        </p:spPr>
      </p:pic>
      <p:pic>
        <p:nvPicPr>
          <p:cNvPr id="21" name="Picture 20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599" y="4730491"/>
            <a:ext cx="1258019" cy="533400"/>
          </a:xfrm>
          <a:prstGeom prst="rect">
            <a:avLst/>
          </a:prstGeom>
        </p:spPr>
      </p:pic>
      <p:pic>
        <p:nvPicPr>
          <p:cNvPr id="25" name="Picture 24" descr="Spark-logo-192x100p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199" y="3225550"/>
            <a:ext cx="914399" cy="476249"/>
          </a:xfrm>
          <a:prstGeom prst="rect">
            <a:avLst/>
          </a:prstGeom>
        </p:spPr>
      </p:pic>
      <p:pic>
        <p:nvPicPr>
          <p:cNvPr id="28" name="Picture 27" descr="Screen Shot 2013-08-28 at 10.52.14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2926" y="3271800"/>
            <a:ext cx="435273" cy="43038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486400" y="3169384"/>
            <a:ext cx="3505200" cy="64061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5486400" y="3898775"/>
            <a:ext cx="3505200" cy="640616"/>
          </a:xfrm>
          <a:prstGeom prst="rect">
            <a:avLst/>
          </a:prstGeom>
          <a:solidFill>
            <a:srgbClr val="948A54">
              <a:alpha val="50000"/>
            </a:srgbClr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H="1">
            <a:off x="5486400" y="4617184"/>
            <a:ext cx="3505200" cy="64061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filesystem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mesos</a:t>
            </a:r>
            <a:endParaRPr lang="en-US" dirty="0"/>
          </a:p>
        </p:txBody>
      </p:sp>
      <p:pic>
        <p:nvPicPr>
          <p:cNvPr id="6" name="Picture 5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66166"/>
            <a:ext cx="4816392" cy="711925"/>
          </a:xfrm>
          <a:prstGeom prst="rect">
            <a:avLst/>
          </a:prstGeom>
        </p:spPr>
      </p:pic>
      <p:pic>
        <p:nvPicPr>
          <p:cNvPr id="15" name="Picture 14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9" y="2654621"/>
            <a:ext cx="971550" cy="263318"/>
          </a:xfrm>
          <a:prstGeom prst="rect">
            <a:avLst/>
          </a:prstGeom>
        </p:spPr>
      </p:pic>
      <p:pic>
        <p:nvPicPr>
          <p:cNvPr id="21" name="Picture 20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599" y="4730491"/>
            <a:ext cx="1258019" cy="533400"/>
          </a:xfrm>
          <a:prstGeom prst="rect">
            <a:avLst/>
          </a:prstGeom>
        </p:spPr>
      </p:pic>
      <p:pic>
        <p:nvPicPr>
          <p:cNvPr id="25" name="Picture 24" descr="Spark-logo-192x100p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199" y="2479798"/>
            <a:ext cx="914399" cy="476249"/>
          </a:xfrm>
          <a:prstGeom prst="rect">
            <a:avLst/>
          </a:prstGeom>
        </p:spPr>
      </p:pic>
      <p:pic>
        <p:nvPicPr>
          <p:cNvPr id="28" name="Picture 27" descr="Screen Shot 2013-08-28 at 10.52.14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2926" y="2526048"/>
            <a:ext cx="435273" cy="43038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486400" y="2423632"/>
            <a:ext cx="3505200" cy="64061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5486400" y="3898775"/>
            <a:ext cx="3505200" cy="640616"/>
          </a:xfrm>
          <a:prstGeom prst="rect">
            <a:avLst/>
          </a:prstGeom>
          <a:solidFill>
            <a:schemeClr val="bg2">
              <a:lumMod val="50000"/>
              <a:alpha val="50000"/>
            </a:schemeClr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H="1">
            <a:off x="5486400" y="4617184"/>
            <a:ext cx="3505200" cy="64061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filesystem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486400" y="3169384"/>
            <a:ext cx="3505200" cy="64061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kernel</a:t>
            </a:r>
            <a:endParaRPr lang="en-US" dirty="0"/>
          </a:p>
        </p:txBody>
      </p:sp>
      <p:pic>
        <p:nvPicPr>
          <p:cNvPr id="13" name="Picture 12" descr="mesos-logo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5782" y="3138968"/>
            <a:ext cx="648418" cy="656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ace_fla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88" y="4428561"/>
            <a:ext cx="2235200" cy="21971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loud Callout 4"/>
          <p:cNvSpPr/>
          <p:nvPr/>
        </p:nvSpPr>
        <p:spPr>
          <a:xfrm>
            <a:off x="1567543" y="1066800"/>
            <a:ext cx="6204857" cy="3048000"/>
          </a:xfrm>
          <a:prstGeom prst="cloudCallou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Okay, so how does it work?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HDFS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" name="Picture 18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60" y="3618486"/>
            <a:ext cx="2640413" cy="342944"/>
          </a:xfrm>
          <a:prstGeom prst="rect">
            <a:avLst/>
          </a:prstGeom>
        </p:spPr>
      </p:pic>
      <p:pic>
        <p:nvPicPr>
          <p:cNvPr id="22" name="Picture 21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755" y="3618513"/>
            <a:ext cx="2640413" cy="342944"/>
          </a:xfrm>
          <a:prstGeom prst="rect">
            <a:avLst/>
          </a:prstGeom>
        </p:spPr>
      </p:pic>
      <p:pic>
        <p:nvPicPr>
          <p:cNvPr id="23" name="Picture 22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273" y="3618388"/>
            <a:ext cx="2640413" cy="342944"/>
          </a:xfrm>
          <a:prstGeom prst="rect">
            <a:avLst/>
          </a:prstGeom>
        </p:spPr>
      </p:pic>
      <p:pic>
        <p:nvPicPr>
          <p:cNvPr id="24" name="Picture 23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91" y="4419360"/>
            <a:ext cx="2640413" cy="342944"/>
          </a:xfrm>
          <a:prstGeom prst="rect">
            <a:avLst/>
          </a:prstGeom>
        </p:spPr>
      </p:pic>
      <p:pic>
        <p:nvPicPr>
          <p:cNvPr id="26" name="Picture 25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604" y="4419262"/>
            <a:ext cx="2640413" cy="342944"/>
          </a:xfrm>
          <a:prstGeom prst="rect">
            <a:avLst/>
          </a:prstGeom>
        </p:spPr>
      </p:pic>
      <p:pic>
        <p:nvPicPr>
          <p:cNvPr id="25" name="Picture 24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086" y="4419387"/>
            <a:ext cx="2640413" cy="342944"/>
          </a:xfrm>
          <a:prstGeom prst="rect">
            <a:avLst/>
          </a:prstGeom>
        </p:spPr>
      </p:pic>
      <p:pic>
        <p:nvPicPr>
          <p:cNvPr id="30" name="Picture 29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923" y="4108281"/>
            <a:ext cx="793750" cy="336550"/>
          </a:xfrm>
          <a:prstGeom prst="rect">
            <a:avLst/>
          </a:prstGeom>
        </p:spPr>
      </p:pic>
      <p:pic>
        <p:nvPicPr>
          <p:cNvPr id="33" name="Picture 32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38" y="5219629"/>
            <a:ext cx="2640413" cy="342944"/>
          </a:xfrm>
          <a:prstGeom prst="rect">
            <a:avLst/>
          </a:prstGeom>
        </p:spPr>
      </p:pic>
      <p:pic>
        <p:nvPicPr>
          <p:cNvPr id="34" name="Picture 33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333" y="5219656"/>
            <a:ext cx="2640413" cy="342944"/>
          </a:xfrm>
          <a:prstGeom prst="rect">
            <a:avLst/>
          </a:prstGeom>
        </p:spPr>
      </p:pic>
      <p:pic>
        <p:nvPicPr>
          <p:cNvPr id="35" name="Picture 34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851" y="5219531"/>
            <a:ext cx="2640413" cy="342944"/>
          </a:xfrm>
          <a:prstGeom prst="rect">
            <a:avLst/>
          </a:prstGeom>
        </p:spPr>
      </p:pic>
      <p:pic>
        <p:nvPicPr>
          <p:cNvPr id="29" name="Picture 28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923" y="3281838"/>
            <a:ext cx="793750" cy="336550"/>
          </a:xfrm>
          <a:prstGeom prst="rect">
            <a:avLst/>
          </a:prstGeom>
        </p:spPr>
      </p:pic>
      <p:pic>
        <p:nvPicPr>
          <p:cNvPr id="36" name="Picture 35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438" y="3281963"/>
            <a:ext cx="793750" cy="336550"/>
          </a:xfrm>
          <a:prstGeom prst="rect">
            <a:avLst/>
          </a:prstGeom>
        </p:spPr>
      </p:pic>
      <p:pic>
        <p:nvPicPr>
          <p:cNvPr id="38" name="Picture 37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438" y="4082837"/>
            <a:ext cx="793750" cy="336550"/>
          </a:xfrm>
          <a:prstGeom prst="rect">
            <a:avLst/>
          </a:prstGeom>
        </p:spPr>
      </p:pic>
      <p:pic>
        <p:nvPicPr>
          <p:cNvPr id="40" name="Picture 39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438" y="4882981"/>
            <a:ext cx="793750" cy="336550"/>
          </a:xfrm>
          <a:prstGeom prst="rect">
            <a:avLst/>
          </a:prstGeom>
        </p:spPr>
      </p:pic>
      <p:pic>
        <p:nvPicPr>
          <p:cNvPr id="42" name="Picture 41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923" y="4882981"/>
            <a:ext cx="793750" cy="336550"/>
          </a:xfrm>
          <a:prstGeom prst="rect">
            <a:avLst/>
          </a:prstGeom>
        </p:spPr>
      </p:pic>
      <p:pic>
        <p:nvPicPr>
          <p:cNvPr id="44" name="Picture 43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438" y="4883106"/>
            <a:ext cx="793750" cy="336550"/>
          </a:xfrm>
          <a:prstGeom prst="rect">
            <a:avLst/>
          </a:prstGeom>
        </p:spPr>
      </p:pic>
      <p:pic>
        <p:nvPicPr>
          <p:cNvPr id="46" name="Picture 45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438" y="4082506"/>
            <a:ext cx="793750" cy="336550"/>
          </a:xfrm>
          <a:prstGeom prst="rect">
            <a:avLst/>
          </a:prstGeom>
        </p:spPr>
      </p:pic>
      <p:pic>
        <p:nvPicPr>
          <p:cNvPr id="48" name="Picture 47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438" y="3281838"/>
            <a:ext cx="793750" cy="336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Step 2: Mesos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a “master” (or multiple for high availability)</a:t>
            </a:r>
            <a:endParaRPr lang="en-US" dirty="0"/>
          </a:p>
        </p:txBody>
      </p:sp>
      <p:pic>
        <p:nvPicPr>
          <p:cNvPr id="19" name="Picture 18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60" y="3618486"/>
            <a:ext cx="2640413" cy="342944"/>
          </a:xfrm>
          <a:prstGeom prst="rect">
            <a:avLst/>
          </a:prstGeom>
        </p:spPr>
      </p:pic>
      <p:pic>
        <p:nvPicPr>
          <p:cNvPr id="22" name="Picture 21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755" y="3618513"/>
            <a:ext cx="2640413" cy="342944"/>
          </a:xfrm>
          <a:prstGeom prst="rect">
            <a:avLst/>
          </a:prstGeom>
        </p:spPr>
      </p:pic>
      <p:pic>
        <p:nvPicPr>
          <p:cNvPr id="23" name="Picture 22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273" y="3618388"/>
            <a:ext cx="2640413" cy="342944"/>
          </a:xfrm>
          <a:prstGeom prst="rect">
            <a:avLst/>
          </a:prstGeom>
        </p:spPr>
      </p:pic>
      <p:pic>
        <p:nvPicPr>
          <p:cNvPr id="24" name="Picture 23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91" y="4419360"/>
            <a:ext cx="2640413" cy="342944"/>
          </a:xfrm>
          <a:prstGeom prst="rect">
            <a:avLst/>
          </a:prstGeom>
        </p:spPr>
      </p:pic>
      <p:pic>
        <p:nvPicPr>
          <p:cNvPr id="26" name="Picture 25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604" y="4419262"/>
            <a:ext cx="2640413" cy="342944"/>
          </a:xfrm>
          <a:prstGeom prst="rect">
            <a:avLst/>
          </a:prstGeom>
        </p:spPr>
      </p:pic>
      <p:pic>
        <p:nvPicPr>
          <p:cNvPr id="25" name="Picture 24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086" y="4419387"/>
            <a:ext cx="2640413" cy="342944"/>
          </a:xfrm>
          <a:prstGeom prst="rect">
            <a:avLst/>
          </a:prstGeom>
        </p:spPr>
      </p:pic>
      <p:pic>
        <p:nvPicPr>
          <p:cNvPr id="30" name="Picture 29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923" y="4108281"/>
            <a:ext cx="793750" cy="336550"/>
          </a:xfrm>
          <a:prstGeom prst="rect">
            <a:avLst/>
          </a:prstGeom>
        </p:spPr>
      </p:pic>
      <p:pic>
        <p:nvPicPr>
          <p:cNvPr id="33" name="Picture 32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38" y="5219629"/>
            <a:ext cx="2640413" cy="342944"/>
          </a:xfrm>
          <a:prstGeom prst="rect">
            <a:avLst/>
          </a:prstGeom>
        </p:spPr>
      </p:pic>
      <p:pic>
        <p:nvPicPr>
          <p:cNvPr id="34" name="Picture 33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333" y="5219656"/>
            <a:ext cx="2640413" cy="342944"/>
          </a:xfrm>
          <a:prstGeom prst="rect">
            <a:avLst/>
          </a:prstGeom>
        </p:spPr>
      </p:pic>
      <p:pic>
        <p:nvPicPr>
          <p:cNvPr id="35" name="Picture 34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851" y="5219531"/>
            <a:ext cx="2640413" cy="342944"/>
          </a:xfrm>
          <a:prstGeom prst="rect">
            <a:avLst/>
          </a:prstGeom>
        </p:spPr>
      </p:pic>
      <p:pic>
        <p:nvPicPr>
          <p:cNvPr id="29" name="Picture 28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923" y="3281838"/>
            <a:ext cx="793750" cy="336550"/>
          </a:xfrm>
          <a:prstGeom prst="rect">
            <a:avLst/>
          </a:prstGeom>
        </p:spPr>
      </p:pic>
      <p:pic>
        <p:nvPicPr>
          <p:cNvPr id="36" name="Picture 35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438" y="3281963"/>
            <a:ext cx="793750" cy="336550"/>
          </a:xfrm>
          <a:prstGeom prst="rect">
            <a:avLst/>
          </a:prstGeom>
        </p:spPr>
      </p:pic>
      <p:pic>
        <p:nvPicPr>
          <p:cNvPr id="38" name="Picture 37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438" y="4082837"/>
            <a:ext cx="793750" cy="336550"/>
          </a:xfrm>
          <a:prstGeom prst="rect">
            <a:avLst/>
          </a:prstGeom>
        </p:spPr>
      </p:pic>
      <p:pic>
        <p:nvPicPr>
          <p:cNvPr id="40" name="Picture 39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438" y="4882981"/>
            <a:ext cx="793750" cy="336550"/>
          </a:xfrm>
          <a:prstGeom prst="rect">
            <a:avLst/>
          </a:prstGeom>
        </p:spPr>
      </p:pic>
      <p:pic>
        <p:nvPicPr>
          <p:cNvPr id="42" name="Picture 41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923" y="4882981"/>
            <a:ext cx="793750" cy="336550"/>
          </a:xfrm>
          <a:prstGeom prst="rect">
            <a:avLst/>
          </a:prstGeom>
        </p:spPr>
      </p:pic>
      <p:pic>
        <p:nvPicPr>
          <p:cNvPr id="44" name="Picture 43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438" y="4883106"/>
            <a:ext cx="793750" cy="336550"/>
          </a:xfrm>
          <a:prstGeom prst="rect">
            <a:avLst/>
          </a:prstGeom>
        </p:spPr>
      </p:pic>
      <p:pic>
        <p:nvPicPr>
          <p:cNvPr id="46" name="Picture 45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438" y="4082506"/>
            <a:ext cx="793750" cy="336550"/>
          </a:xfrm>
          <a:prstGeom prst="rect">
            <a:avLst/>
          </a:prstGeom>
        </p:spPr>
      </p:pic>
      <p:pic>
        <p:nvPicPr>
          <p:cNvPr id="48" name="Picture 47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438" y="3281838"/>
            <a:ext cx="793750" cy="336550"/>
          </a:xfrm>
          <a:prstGeom prst="rect">
            <a:avLst/>
          </a:prstGeom>
        </p:spPr>
      </p:pic>
      <p:pic>
        <p:nvPicPr>
          <p:cNvPr id="27" name="Picture 26" descr="mesos-logo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4163" y="3190724"/>
            <a:ext cx="453875" cy="459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823" y="3200400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</a:t>
            </a:r>
            <a:r>
              <a:rPr lang="en-US" dirty="0" err="1" smtClean="0"/>
              <a:t>Mesos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“slaves” on the rest of the machines</a:t>
            </a:r>
            <a:endParaRPr lang="en-US" dirty="0"/>
          </a:p>
        </p:txBody>
      </p:sp>
      <p:pic>
        <p:nvPicPr>
          <p:cNvPr id="19" name="Picture 18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60" y="3618486"/>
            <a:ext cx="2640413" cy="342944"/>
          </a:xfrm>
          <a:prstGeom prst="rect">
            <a:avLst/>
          </a:prstGeom>
        </p:spPr>
      </p:pic>
      <p:pic>
        <p:nvPicPr>
          <p:cNvPr id="22" name="Picture 21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755" y="3618513"/>
            <a:ext cx="2640413" cy="342944"/>
          </a:xfrm>
          <a:prstGeom prst="rect">
            <a:avLst/>
          </a:prstGeom>
        </p:spPr>
      </p:pic>
      <p:pic>
        <p:nvPicPr>
          <p:cNvPr id="23" name="Picture 22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273" y="3618388"/>
            <a:ext cx="2640413" cy="342944"/>
          </a:xfrm>
          <a:prstGeom prst="rect">
            <a:avLst/>
          </a:prstGeom>
        </p:spPr>
      </p:pic>
      <p:pic>
        <p:nvPicPr>
          <p:cNvPr id="24" name="Picture 23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91" y="4419360"/>
            <a:ext cx="2640413" cy="342944"/>
          </a:xfrm>
          <a:prstGeom prst="rect">
            <a:avLst/>
          </a:prstGeom>
        </p:spPr>
      </p:pic>
      <p:pic>
        <p:nvPicPr>
          <p:cNvPr id="26" name="Picture 25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604" y="4419262"/>
            <a:ext cx="2640413" cy="342944"/>
          </a:xfrm>
          <a:prstGeom prst="rect">
            <a:avLst/>
          </a:prstGeom>
        </p:spPr>
      </p:pic>
      <p:pic>
        <p:nvPicPr>
          <p:cNvPr id="30" name="Picture 29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4108281"/>
            <a:ext cx="793750" cy="336550"/>
          </a:xfrm>
          <a:prstGeom prst="rect">
            <a:avLst/>
          </a:prstGeom>
        </p:spPr>
      </p:pic>
      <p:pic>
        <p:nvPicPr>
          <p:cNvPr id="33" name="Picture 32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38" y="5219629"/>
            <a:ext cx="2640413" cy="342944"/>
          </a:xfrm>
          <a:prstGeom prst="rect">
            <a:avLst/>
          </a:prstGeom>
        </p:spPr>
      </p:pic>
      <p:pic>
        <p:nvPicPr>
          <p:cNvPr id="35" name="Picture 34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851" y="5219531"/>
            <a:ext cx="2640413" cy="342944"/>
          </a:xfrm>
          <a:prstGeom prst="rect">
            <a:avLst/>
          </a:prstGeom>
        </p:spPr>
      </p:pic>
      <p:pic>
        <p:nvPicPr>
          <p:cNvPr id="29" name="Picture 28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3281838"/>
            <a:ext cx="793750" cy="336550"/>
          </a:xfrm>
          <a:prstGeom prst="rect">
            <a:avLst/>
          </a:prstGeom>
        </p:spPr>
      </p:pic>
      <p:pic>
        <p:nvPicPr>
          <p:cNvPr id="36" name="Picture 35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3281963"/>
            <a:ext cx="793750" cy="336550"/>
          </a:xfrm>
          <a:prstGeom prst="rect">
            <a:avLst/>
          </a:prstGeom>
        </p:spPr>
      </p:pic>
      <p:pic>
        <p:nvPicPr>
          <p:cNvPr id="38" name="Picture 37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4082837"/>
            <a:ext cx="793750" cy="336550"/>
          </a:xfrm>
          <a:prstGeom prst="rect">
            <a:avLst/>
          </a:prstGeom>
        </p:spPr>
      </p:pic>
      <p:pic>
        <p:nvPicPr>
          <p:cNvPr id="40" name="Picture 39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4882981"/>
            <a:ext cx="793750" cy="336550"/>
          </a:xfrm>
          <a:prstGeom prst="rect">
            <a:avLst/>
          </a:prstGeom>
        </p:spPr>
      </p:pic>
      <p:pic>
        <p:nvPicPr>
          <p:cNvPr id="42" name="Picture 41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4882981"/>
            <a:ext cx="793750" cy="336550"/>
          </a:xfrm>
          <a:prstGeom prst="rect">
            <a:avLst/>
          </a:prstGeom>
        </p:spPr>
      </p:pic>
      <p:pic>
        <p:nvPicPr>
          <p:cNvPr id="44" name="Picture 43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4883106"/>
            <a:ext cx="793750" cy="336550"/>
          </a:xfrm>
          <a:prstGeom prst="rect">
            <a:avLst/>
          </a:prstGeom>
        </p:spPr>
      </p:pic>
      <p:pic>
        <p:nvPicPr>
          <p:cNvPr id="46" name="Picture 45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4082506"/>
            <a:ext cx="793750" cy="336550"/>
          </a:xfrm>
          <a:prstGeom prst="rect">
            <a:avLst/>
          </a:prstGeom>
        </p:spPr>
      </p:pic>
      <p:pic>
        <p:nvPicPr>
          <p:cNvPr id="48" name="Picture 47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3281838"/>
            <a:ext cx="793750" cy="336550"/>
          </a:xfrm>
          <a:prstGeom prst="rect">
            <a:avLst/>
          </a:prstGeom>
        </p:spPr>
      </p:pic>
      <p:pic>
        <p:nvPicPr>
          <p:cNvPr id="27" name="Picture 26" descr="mesos-logo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4163" y="3190724"/>
            <a:ext cx="453875" cy="459548"/>
          </a:xfrm>
          <a:prstGeom prst="rect">
            <a:avLst/>
          </a:prstGeom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823" y="3998917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823" y="4798234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33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333" y="5219656"/>
            <a:ext cx="2640413" cy="342944"/>
          </a:xfrm>
          <a:prstGeom prst="rect">
            <a:avLst/>
          </a:prstGeom>
        </p:spPr>
      </p:pic>
      <p:pic>
        <p:nvPicPr>
          <p:cNvPr id="25" name="Picture 24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086" y="4419387"/>
            <a:ext cx="2640413" cy="342944"/>
          </a:xfrm>
          <a:prstGeom prst="rect">
            <a:avLst/>
          </a:prstGeom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5173" y="3201352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5173" y="3999869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5173" y="4799186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3173" y="3999869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3173" y="4799186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Frameworks</a:t>
            </a:r>
            <a:endParaRPr lang="en-US" dirty="0"/>
          </a:p>
        </p:txBody>
      </p:sp>
      <p:pic>
        <p:nvPicPr>
          <p:cNvPr id="37" name="Picture 36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408" y="3775198"/>
            <a:ext cx="4816392" cy="711925"/>
          </a:xfrm>
          <a:prstGeom prst="rect">
            <a:avLst/>
          </a:prstGeom>
        </p:spPr>
      </p:pic>
      <p:pic>
        <p:nvPicPr>
          <p:cNvPr id="39" name="Picture 38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007" y="4639523"/>
            <a:ext cx="1258019" cy="533400"/>
          </a:xfrm>
          <a:prstGeom prst="rect">
            <a:avLst/>
          </a:prstGeom>
        </p:spPr>
      </p:pic>
      <p:pic>
        <p:nvPicPr>
          <p:cNvPr id="41" name="Picture 40" descr="mesos-logo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0190" y="3048000"/>
            <a:ext cx="648418" cy="656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ace_fla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93" y="4449596"/>
            <a:ext cx="2235200" cy="21971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loud Callout 6"/>
          <p:cNvSpPr/>
          <p:nvPr/>
        </p:nvSpPr>
        <p:spPr>
          <a:xfrm>
            <a:off x="1567543" y="1066800"/>
            <a:ext cx="6204857" cy="3048000"/>
          </a:xfrm>
          <a:prstGeom prst="cloudCallou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think I’ll try </a:t>
            </a:r>
            <a:r>
              <a:rPr lang="en-US" dirty="0" err="1" smtClean="0"/>
              <a:t>Hadoop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Frameworks</a:t>
            </a:r>
            <a:endParaRPr lang="en-US" dirty="0"/>
          </a:p>
        </p:txBody>
      </p:sp>
      <p:pic>
        <p:nvPicPr>
          <p:cNvPr id="32" name="Picture 31" descr="Screen Shot 2013-08-28 at 8.16.5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638" y="2265259"/>
            <a:ext cx="971550" cy="263318"/>
          </a:xfrm>
          <a:prstGeom prst="rect">
            <a:avLst/>
          </a:prstGeom>
        </p:spPr>
      </p:pic>
      <p:pic>
        <p:nvPicPr>
          <p:cNvPr id="37" name="Picture 36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408" y="3775198"/>
            <a:ext cx="4816392" cy="711925"/>
          </a:xfrm>
          <a:prstGeom prst="rect">
            <a:avLst/>
          </a:prstGeom>
        </p:spPr>
      </p:pic>
      <p:pic>
        <p:nvPicPr>
          <p:cNvPr id="39" name="Picture 38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8007" y="4639523"/>
            <a:ext cx="1258019" cy="533400"/>
          </a:xfrm>
          <a:prstGeom prst="rect">
            <a:avLst/>
          </a:prstGeom>
        </p:spPr>
      </p:pic>
      <p:pic>
        <p:nvPicPr>
          <p:cNvPr id="41" name="Picture 40" descr="mesos-logo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0190" y="3048000"/>
            <a:ext cx="648418" cy="656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Frameworks</a:t>
            </a:r>
            <a:endParaRPr lang="en-US" dirty="0"/>
          </a:p>
        </p:txBody>
      </p:sp>
      <p:pic>
        <p:nvPicPr>
          <p:cNvPr id="32" name="Picture 31" descr="Screen Shot 2013-08-28 at 8.16.5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638" y="2265259"/>
            <a:ext cx="971550" cy="263318"/>
          </a:xfrm>
          <a:prstGeom prst="rect">
            <a:avLst/>
          </a:prstGeom>
        </p:spPr>
      </p:pic>
      <p:pic>
        <p:nvPicPr>
          <p:cNvPr id="37" name="Picture 36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408" y="3775198"/>
            <a:ext cx="4816392" cy="711925"/>
          </a:xfrm>
          <a:prstGeom prst="rect">
            <a:avLst/>
          </a:prstGeom>
        </p:spPr>
      </p:pic>
      <p:pic>
        <p:nvPicPr>
          <p:cNvPr id="39" name="Picture 38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8007" y="4639523"/>
            <a:ext cx="1258019" cy="533400"/>
          </a:xfrm>
          <a:prstGeom prst="rect">
            <a:avLst/>
          </a:prstGeom>
        </p:spPr>
      </p:pic>
      <p:pic>
        <p:nvPicPr>
          <p:cNvPr id="41" name="Picture 40" descr="mesos-logo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0190" y="3048000"/>
            <a:ext cx="648418" cy="656523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32" idx="2"/>
            <a:endCxn id="41" idx="1"/>
          </p:cNvCxnSpPr>
          <p:nvPr/>
        </p:nvCxnSpPr>
        <p:spPr>
          <a:xfrm rot="16200000" flipH="1">
            <a:off x="2686959" y="2003030"/>
            <a:ext cx="847685" cy="189877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823" y="3200400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Frameworks</a:t>
            </a:r>
            <a:endParaRPr lang="en-US" dirty="0"/>
          </a:p>
        </p:txBody>
      </p:sp>
      <p:pic>
        <p:nvPicPr>
          <p:cNvPr id="19" name="Picture 18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60" y="3618486"/>
            <a:ext cx="2640413" cy="342944"/>
          </a:xfrm>
          <a:prstGeom prst="rect">
            <a:avLst/>
          </a:prstGeom>
        </p:spPr>
      </p:pic>
      <p:pic>
        <p:nvPicPr>
          <p:cNvPr id="22" name="Picture 21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755" y="3618513"/>
            <a:ext cx="2640413" cy="342944"/>
          </a:xfrm>
          <a:prstGeom prst="rect">
            <a:avLst/>
          </a:prstGeom>
        </p:spPr>
      </p:pic>
      <p:pic>
        <p:nvPicPr>
          <p:cNvPr id="23" name="Picture 22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273" y="3618388"/>
            <a:ext cx="2640413" cy="342944"/>
          </a:xfrm>
          <a:prstGeom prst="rect">
            <a:avLst/>
          </a:prstGeom>
        </p:spPr>
      </p:pic>
      <p:pic>
        <p:nvPicPr>
          <p:cNvPr id="24" name="Picture 23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91" y="4419360"/>
            <a:ext cx="2640413" cy="342944"/>
          </a:xfrm>
          <a:prstGeom prst="rect">
            <a:avLst/>
          </a:prstGeom>
        </p:spPr>
      </p:pic>
      <p:pic>
        <p:nvPicPr>
          <p:cNvPr id="26" name="Picture 25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604" y="4419262"/>
            <a:ext cx="2640413" cy="342944"/>
          </a:xfrm>
          <a:prstGeom prst="rect">
            <a:avLst/>
          </a:prstGeom>
        </p:spPr>
      </p:pic>
      <p:pic>
        <p:nvPicPr>
          <p:cNvPr id="30" name="Picture 29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4108281"/>
            <a:ext cx="793750" cy="336550"/>
          </a:xfrm>
          <a:prstGeom prst="rect">
            <a:avLst/>
          </a:prstGeom>
        </p:spPr>
      </p:pic>
      <p:pic>
        <p:nvPicPr>
          <p:cNvPr id="33" name="Picture 32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38" y="5219629"/>
            <a:ext cx="2640413" cy="342944"/>
          </a:xfrm>
          <a:prstGeom prst="rect">
            <a:avLst/>
          </a:prstGeom>
        </p:spPr>
      </p:pic>
      <p:pic>
        <p:nvPicPr>
          <p:cNvPr id="35" name="Picture 34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851" y="5219531"/>
            <a:ext cx="2640413" cy="342944"/>
          </a:xfrm>
          <a:prstGeom prst="rect">
            <a:avLst/>
          </a:prstGeom>
        </p:spPr>
      </p:pic>
      <p:pic>
        <p:nvPicPr>
          <p:cNvPr id="29" name="Picture 28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3281838"/>
            <a:ext cx="793750" cy="336550"/>
          </a:xfrm>
          <a:prstGeom prst="rect">
            <a:avLst/>
          </a:prstGeom>
        </p:spPr>
      </p:pic>
      <p:pic>
        <p:nvPicPr>
          <p:cNvPr id="36" name="Picture 35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3281963"/>
            <a:ext cx="793750" cy="336550"/>
          </a:xfrm>
          <a:prstGeom prst="rect">
            <a:avLst/>
          </a:prstGeom>
        </p:spPr>
      </p:pic>
      <p:pic>
        <p:nvPicPr>
          <p:cNvPr id="38" name="Picture 37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4082837"/>
            <a:ext cx="793750" cy="336550"/>
          </a:xfrm>
          <a:prstGeom prst="rect">
            <a:avLst/>
          </a:prstGeom>
        </p:spPr>
      </p:pic>
      <p:pic>
        <p:nvPicPr>
          <p:cNvPr id="40" name="Picture 39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4882981"/>
            <a:ext cx="793750" cy="336550"/>
          </a:xfrm>
          <a:prstGeom prst="rect">
            <a:avLst/>
          </a:prstGeom>
        </p:spPr>
      </p:pic>
      <p:pic>
        <p:nvPicPr>
          <p:cNvPr id="42" name="Picture 41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4882981"/>
            <a:ext cx="793750" cy="336550"/>
          </a:xfrm>
          <a:prstGeom prst="rect">
            <a:avLst/>
          </a:prstGeom>
        </p:spPr>
      </p:pic>
      <p:pic>
        <p:nvPicPr>
          <p:cNvPr id="44" name="Picture 43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4883106"/>
            <a:ext cx="793750" cy="336550"/>
          </a:xfrm>
          <a:prstGeom prst="rect">
            <a:avLst/>
          </a:prstGeom>
        </p:spPr>
      </p:pic>
      <p:pic>
        <p:nvPicPr>
          <p:cNvPr id="46" name="Picture 45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4082506"/>
            <a:ext cx="793750" cy="336550"/>
          </a:xfrm>
          <a:prstGeom prst="rect">
            <a:avLst/>
          </a:prstGeom>
        </p:spPr>
      </p:pic>
      <p:pic>
        <p:nvPicPr>
          <p:cNvPr id="48" name="Picture 47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3281838"/>
            <a:ext cx="793750" cy="336550"/>
          </a:xfrm>
          <a:prstGeom prst="rect">
            <a:avLst/>
          </a:prstGeom>
        </p:spPr>
      </p:pic>
      <p:pic>
        <p:nvPicPr>
          <p:cNvPr id="27" name="Picture 26" descr="mesos-logo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4163" y="3190724"/>
            <a:ext cx="453875" cy="459548"/>
          </a:xfrm>
          <a:prstGeom prst="rect">
            <a:avLst/>
          </a:prstGeom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823" y="3998917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823" y="4798234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33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333" y="5219656"/>
            <a:ext cx="2640413" cy="342944"/>
          </a:xfrm>
          <a:prstGeom prst="rect">
            <a:avLst/>
          </a:prstGeom>
        </p:spPr>
      </p:pic>
      <p:pic>
        <p:nvPicPr>
          <p:cNvPr id="25" name="Picture 24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086" y="4419387"/>
            <a:ext cx="2640413" cy="342944"/>
          </a:xfrm>
          <a:prstGeom prst="rect">
            <a:avLst/>
          </a:prstGeom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5173" y="3201352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5173" y="3999869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5173" y="4799186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3173" y="3999869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3173" y="4799186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31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5638" y="2265259"/>
            <a:ext cx="971550" cy="263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823" y="3200400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Frameworks</a:t>
            </a:r>
            <a:endParaRPr lang="en-US" dirty="0"/>
          </a:p>
        </p:txBody>
      </p:sp>
      <p:pic>
        <p:nvPicPr>
          <p:cNvPr id="19" name="Picture 18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60" y="3618486"/>
            <a:ext cx="2640413" cy="342944"/>
          </a:xfrm>
          <a:prstGeom prst="rect">
            <a:avLst/>
          </a:prstGeom>
        </p:spPr>
      </p:pic>
      <p:pic>
        <p:nvPicPr>
          <p:cNvPr id="22" name="Picture 21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755" y="3618513"/>
            <a:ext cx="2640413" cy="342944"/>
          </a:xfrm>
          <a:prstGeom prst="rect">
            <a:avLst/>
          </a:prstGeom>
        </p:spPr>
      </p:pic>
      <p:pic>
        <p:nvPicPr>
          <p:cNvPr id="23" name="Picture 22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273" y="3618388"/>
            <a:ext cx="2640413" cy="342944"/>
          </a:xfrm>
          <a:prstGeom prst="rect">
            <a:avLst/>
          </a:prstGeom>
        </p:spPr>
      </p:pic>
      <p:pic>
        <p:nvPicPr>
          <p:cNvPr id="24" name="Picture 23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91" y="4419360"/>
            <a:ext cx="2640413" cy="342944"/>
          </a:xfrm>
          <a:prstGeom prst="rect">
            <a:avLst/>
          </a:prstGeom>
        </p:spPr>
      </p:pic>
      <p:pic>
        <p:nvPicPr>
          <p:cNvPr id="26" name="Picture 25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604" y="4419262"/>
            <a:ext cx="2640413" cy="342944"/>
          </a:xfrm>
          <a:prstGeom prst="rect">
            <a:avLst/>
          </a:prstGeom>
        </p:spPr>
      </p:pic>
      <p:pic>
        <p:nvPicPr>
          <p:cNvPr id="30" name="Picture 29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4108281"/>
            <a:ext cx="793750" cy="336550"/>
          </a:xfrm>
          <a:prstGeom prst="rect">
            <a:avLst/>
          </a:prstGeom>
        </p:spPr>
      </p:pic>
      <p:pic>
        <p:nvPicPr>
          <p:cNvPr id="33" name="Picture 32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38" y="5219629"/>
            <a:ext cx="2640413" cy="342944"/>
          </a:xfrm>
          <a:prstGeom prst="rect">
            <a:avLst/>
          </a:prstGeom>
        </p:spPr>
      </p:pic>
      <p:pic>
        <p:nvPicPr>
          <p:cNvPr id="35" name="Picture 34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851" y="5219531"/>
            <a:ext cx="2640413" cy="342944"/>
          </a:xfrm>
          <a:prstGeom prst="rect">
            <a:avLst/>
          </a:prstGeom>
        </p:spPr>
      </p:pic>
      <p:pic>
        <p:nvPicPr>
          <p:cNvPr id="29" name="Picture 28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3281838"/>
            <a:ext cx="793750" cy="336550"/>
          </a:xfrm>
          <a:prstGeom prst="rect">
            <a:avLst/>
          </a:prstGeom>
        </p:spPr>
      </p:pic>
      <p:pic>
        <p:nvPicPr>
          <p:cNvPr id="36" name="Picture 35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3281963"/>
            <a:ext cx="793750" cy="336550"/>
          </a:xfrm>
          <a:prstGeom prst="rect">
            <a:avLst/>
          </a:prstGeom>
        </p:spPr>
      </p:pic>
      <p:pic>
        <p:nvPicPr>
          <p:cNvPr id="38" name="Picture 37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4082837"/>
            <a:ext cx="793750" cy="336550"/>
          </a:xfrm>
          <a:prstGeom prst="rect">
            <a:avLst/>
          </a:prstGeom>
        </p:spPr>
      </p:pic>
      <p:pic>
        <p:nvPicPr>
          <p:cNvPr id="40" name="Picture 39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4882981"/>
            <a:ext cx="793750" cy="336550"/>
          </a:xfrm>
          <a:prstGeom prst="rect">
            <a:avLst/>
          </a:prstGeom>
        </p:spPr>
      </p:pic>
      <p:pic>
        <p:nvPicPr>
          <p:cNvPr id="42" name="Picture 41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4882981"/>
            <a:ext cx="793750" cy="336550"/>
          </a:xfrm>
          <a:prstGeom prst="rect">
            <a:avLst/>
          </a:prstGeom>
        </p:spPr>
      </p:pic>
      <p:pic>
        <p:nvPicPr>
          <p:cNvPr id="44" name="Picture 43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4883106"/>
            <a:ext cx="793750" cy="336550"/>
          </a:xfrm>
          <a:prstGeom prst="rect">
            <a:avLst/>
          </a:prstGeom>
        </p:spPr>
      </p:pic>
      <p:pic>
        <p:nvPicPr>
          <p:cNvPr id="46" name="Picture 45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4082506"/>
            <a:ext cx="793750" cy="336550"/>
          </a:xfrm>
          <a:prstGeom prst="rect">
            <a:avLst/>
          </a:prstGeom>
        </p:spPr>
      </p:pic>
      <p:pic>
        <p:nvPicPr>
          <p:cNvPr id="48" name="Picture 47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3281838"/>
            <a:ext cx="793750" cy="336550"/>
          </a:xfrm>
          <a:prstGeom prst="rect">
            <a:avLst/>
          </a:prstGeom>
        </p:spPr>
      </p:pic>
      <p:pic>
        <p:nvPicPr>
          <p:cNvPr id="27" name="Picture 26" descr="mesos-logo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4163" y="3190724"/>
            <a:ext cx="453875" cy="459548"/>
          </a:xfrm>
          <a:prstGeom prst="rect">
            <a:avLst/>
          </a:prstGeom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823" y="3998917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823" y="4798234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33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333" y="5219656"/>
            <a:ext cx="2640413" cy="342944"/>
          </a:xfrm>
          <a:prstGeom prst="rect">
            <a:avLst/>
          </a:prstGeom>
        </p:spPr>
      </p:pic>
      <p:pic>
        <p:nvPicPr>
          <p:cNvPr id="25" name="Picture 24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086" y="4419387"/>
            <a:ext cx="2640413" cy="342944"/>
          </a:xfrm>
          <a:prstGeom prst="rect">
            <a:avLst/>
          </a:prstGeom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5173" y="3201352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5173" y="3999869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5173" y="4799186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3173" y="3999869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3173" y="4799186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31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5638" y="2265259"/>
            <a:ext cx="971550" cy="263318"/>
          </a:xfrm>
          <a:prstGeom prst="rect">
            <a:avLst/>
          </a:prstGeom>
        </p:spPr>
      </p:pic>
      <p:cxnSp>
        <p:nvCxnSpPr>
          <p:cNvPr id="37" name="Straight Arrow Connector 36"/>
          <p:cNvCxnSpPr>
            <a:stCxn id="32" idx="2"/>
            <a:endCxn id="27" idx="0"/>
          </p:cNvCxnSpPr>
          <p:nvPr/>
        </p:nvCxnSpPr>
        <p:spPr>
          <a:xfrm rot="5400000">
            <a:off x="1550184" y="2579494"/>
            <a:ext cx="662147" cy="56031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823" y="3200400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Frameworks</a:t>
            </a:r>
            <a:endParaRPr lang="en-US" dirty="0"/>
          </a:p>
        </p:txBody>
      </p:sp>
      <p:pic>
        <p:nvPicPr>
          <p:cNvPr id="19" name="Picture 18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60" y="3618486"/>
            <a:ext cx="2640413" cy="342944"/>
          </a:xfrm>
          <a:prstGeom prst="rect">
            <a:avLst/>
          </a:prstGeom>
        </p:spPr>
      </p:pic>
      <p:pic>
        <p:nvPicPr>
          <p:cNvPr id="22" name="Picture 21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755" y="3618513"/>
            <a:ext cx="2640413" cy="342944"/>
          </a:xfrm>
          <a:prstGeom prst="rect">
            <a:avLst/>
          </a:prstGeom>
        </p:spPr>
      </p:pic>
      <p:pic>
        <p:nvPicPr>
          <p:cNvPr id="23" name="Picture 22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273" y="3618388"/>
            <a:ext cx="2640413" cy="342944"/>
          </a:xfrm>
          <a:prstGeom prst="rect">
            <a:avLst/>
          </a:prstGeom>
        </p:spPr>
      </p:pic>
      <p:pic>
        <p:nvPicPr>
          <p:cNvPr id="24" name="Picture 23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91" y="4419360"/>
            <a:ext cx="2640413" cy="342944"/>
          </a:xfrm>
          <a:prstGeom prst="rect">
            <a:avLst/>
          </a:prstGeom>
        </p:spPr>
      </p:pic>
      <p:pic>
        <p:nvPicPr>
          <p:cNvPr id="26" name="Picture 25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604" y="4419262"/>
            <a:ext cx="2640413" cy="342944"/>
          </a:xfrm>
          <a:prstGeom prst="rect">
            <a:avLst/>
          </a:prstGeom>
        </p:spPr>
      </p:pic>
      <p:pic>
        <p:nvPicPr>
          <p:cNvPr id="30" name="Picture 29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4108281"/>
            <a:ext cx="793750" cy="336550"/>
          </a:xfrm>
          <a:prstGeom prst="rect">
            <a:avLst/>
          </a:prstGeom>
        </p:spPr>
      </p:pic>
      <p:pic>
        <p:nvPicPr>
          <p:cNvPr id="33" name="Picture 32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38" y="5219629"/>
            <a:ext cx="2640413" cy="342944"/>
          </a:xfrm>
          <a:prstGeom prst="rect">
            <a:avLst/>
          </a:prstGeom>
        </p:spPr>
      </p:pic>
      <p:pic>
        <p:nvPicPr>
          <p:cNvPr id="35" name="Picture 34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851" y="5219531"/>
            <a:ext cx="2640413" cy="342944"/>
          </a:xfrm>
          <a:prstGeom prst="rect">
            <a:avLst/>
          </a:prstGeom>
        </p:spPr>
      </p:pic>
      <p:pic>
        <p:nvPicPr>
          <p:cNvPr id="29" name="Picture 28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3281838"/>
            <a:ext cx="793750" cy="336550"/>
          </a:xfrm>
          <a:prstGeom prst="rect">
            <a:avLst/>
          </a:prstGeom>
        </p:spPr>
      </p:pic>
      <p:pic>
        <p:nvPicPr>
          <p:cNvPr id="36" name="Picture 35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3281963"/>
            <a:ext cx="793750" cy="336550"/>
          </a:xfrm>
          <a:prstGeom prst="rect">
            <a:avLst/>
          </a:prstGeom>
        </p:spPr>
      </p:pic>
      <p:pic>
        <p:nvPicPr>
          <p:cNvPr id="38" name="Picture 37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4082837"/>
            <a:ext cx="793750" cy="336550"/>
          </a:xfrm>
          <a:prstGeom prst="rect">
            <a:avLst/>
          </a:prstGeom>
        </p:spPr>
      </p:pic>
      <p:pic>
        <p:nvPicPr>
          <p:cNvPr id="40" name="Picture 39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4882981"/>
            <a:ext cx="793750" cy="336550"/>
          </a:xfrm>
          <a:prstGeom prst="rect">
            <a:avLst/>
          </a:prstGeom>
        </p:spPr>
      </p:pic>
      <p:pic>
        <p:nvPicPr>
          <p:cNvPr id="42" name="Picture 41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4882981"/>
            <a:ext cx="793750" cy="336550"/>
          </a:xfrm>
          <a:prstGeom prst="rect">
            <a:avLst/>
          </a:prstGeom>
        </p:spPr>
      </p:pic>
      <p:pic>
        <p:nvPicPr>
          <p:cNvPr id="44" name="Picture 43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4883106"/>
            <a:ext cx="793750" cy="336550"/>
          </a:xfrm>
          <a:prstGeom prst="rect">
            <a:avLst/>
          </a:prstGeom>
        </p:spPr>
      </p:pic>
      <p:pic>
        <p:nvPicPr>
          <p:cNvPr id="46" name="Picture 45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4082506"/>
            <a:ext cx="793750" cy="336550"/>
          </a:xfrm>
          <a:prstGeom prst="rect">
            <a:avLst/>
          </a:prstGeom>
        </p:spPr>
      </p:pic>
      <p:pic>
        <p:nvPicPr>
          <p:cNvPr id="48" name="Picture 47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3281838"/>
            <a:ext cx="793750" cy="336550"/>
          </a:xfrm>
          <a:prstGeom prst="rect">
            <a:avLst/>
          </a:prstGeom>
        </p:spPr>
      </p:pic>
      <p:pic>
        <p:nvPicPr>
          <p:cNvPr id="27" name="Picture 26" descr="mesos-logo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4163" y="3190724"/>
            <a:ext cx="453875" cy="459548"/>
          </a:xfrm>
          <a:prstGeom prst="rect">
            <a:avLst/>
          </a:prstGeom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823" y="3998917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823" y="4798234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33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333" y="5219656"/>
            <a:ext cx="2640413" cy="342944"/>
          </a:xfrm>
          <a:prstGeom prst="rect">
            <a:avLst/>
          </a:prstGeom>
        </p:spPr>
      </p:pic>
      <p:pic>
        <p:nvPicPr>
          <p:cNvPr id="25" name="Picture 24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086" y="4419387"/>
            <a:ext cx="2640413" cy="342944"/>
          </a:xfrm>
          <a:prstGeom prst="rect">
            <a:avLst/>
          </a:prstGeom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5173" y="3201352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5173" y="3999869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5173" y="4799186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3173" y="3999869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3173" y="4799186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31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5638" y="2265259"/>
            <a:ext cx="971550" cy="263318"/>
          </a:xfrm>
          <a:prstGeom prst="rect">
            <a:avLst/>
          </a:prstGeom>
        </p:spPr>
      </p:pic>
      <p:cxnSp>
        <p:nvCxnSpPr>
          <p:cNvPr id="37" name="Straight Arrow Connector 36"/>
          <p:cNvCxnSpPr>
            <a:stCxn id="32" idx="2"/>
            <a:endCxn id="27" idx="0"/>
          </p:cNvCxnSpPr>
          <p:nvPr/>
        </p:nvCxnSpPr>
        <p:spPr>
          <a:xfrm rot="5400000">
            <a:off x="1550184" y="2579494"/>
            <a:ext cx="662147" cy="56031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7" idx="3"/>
            <a:endCxn id="185346" idx="1"/>
          </p:cNvCxnSpPr>
          <p:nvPr/>
        </p:nvCxnSpPr>
        <p:spPr>
          <a:xfrm flipV="1">
            <a:off x="1828038" y="3410635"/>
            <a:ext cx="2499785" cy="986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7" idx="3"/>
            <a:endCxn id="49" idx="1"/>
          </p:cNvCxnSpPr>
          <p:nvPr/>
        </p:nvCxnSpPr>
        <p:spPr>
          <a:xfrm>
            <a:off x="1828038" y="3420498"/>
            <a:ext cx="2499785" cy="78865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hape 55"/>
          <p:cNvCxnSpPr>
            <a:stCxn id="27" idx="3"/>
            <a:endCxn id="51" idx="0"/>
          </p:cNvCxnSpPr>
          <p:nvPr/>
        </p:nvCxnSpPr>
        <p:spPr>
          <a:xfrm flipV="1">
            <a:off x="1828038" y="3201352"/>
            <a:ext cx="5609168" cy="219146"/>
          </a:xfrm>
          <a:prstGeom prst="curvedConnector4">
            <a:avLst>
              <a:gd name="adj1" fmla="val -41"/>
              <a:gd name="adj2" fmla="val 209164"/>
            </a:avLst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823" y="3200400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Frameworks</a:t>
            </a:r>
            <a:endParaRPr lang="en-US" dirty="0"/>
          </a:p>
        </p:txBody>
      </p:sp>
      <p:pic>
        <p:nvPicPr>
          <p:cNvPr id="19" name="Picture 18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60" y="3618486"/>
            <a:ext cx="2640413" cy="342944"/>
          </a:xfrm>
          <a:prstGeom prst="rect">
            <a:avLst/>
          </a:prstGeom>
        </p:spPr>
      </p:pic>
      <p:pic>
        <p:nvPicPr>
          <p:cNvPr id="22" name="Picture 21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755" y="3618513"/>
            <a:ext cx="2640413" cy="342944"/>
          </a:xfrm>
          <a:prstGeom prst="rect">
            <a:avLst/>
          </a:prstGeom>
        </p:spPr>
      </p:pic>
      <p:pic>
        <p:nvPicPr>
          <p:cNvPr id="23" name="Picture 22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273" y="3618388"/>
            <a:ext cx="2640413" cy="342944"/>
          </a:xfrm>
          <a:prstGeom prst="rect">
            <a:avLst/>
          </a:prstGeom>
        </p:spPr>
      </p:pic>
      <p:pic>
        <p:nvPicPr>
          <p:cNvPr id="24" name="Picture 23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91" y="4419360"/>
            <a:ext cx="2640413" cy="342944"/>
          </a:xfrm>
          <a:prstGeom prst="rect">
            <a:avLst/>
          </a:prstGeom>
        </p:spPr>
      </p:pic>
      <p:pic>
        <p:nvPicPr>
          <p:cNvPr id="26" name="Picture 25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604" y="4419262"/>
            <a:ext cx="2640413" cy="342944"/>
          </a:xfrm>
          <a:prstGeom prst="rect">
            <a:avLst/>
          </a:prstGeom>
        </p:spPr>
      </p:pic>
      <p:pic>
        <p:nvPicPr>
          <p:cNvPr id="30" name="Picture 29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4108281"/>
            <a:ext cx="793750" cy="336550"/>
          </a:xfrm>
          <a:prstGeom prst="rect">
            <a:avLst/>
          </a:prstGeom>
        </p:spPr>
      </p:pic>
      <p:pic>
        <p:nvPicPr>
          <p:cNvPr id="33" name="Picture 32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38" y="5219629"/>
            <a:ext cx="2640413" cy="342944"/>
          </a:xfrm>
          <a:prstGeom prst="rect">
            <a:avLst/>
          </a:prstGeom>
        </p:spPr>
      </p:pic>
      <p:pic>
        <p:nvPicPr>
          <p:cNvPr id="35" name="Picture 34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851" y="5219531"/>
            <a:ext cx="2640413" cy="342944"/>
          </a:xfrm>
          <a:prstGeom prst="rect">
            <a:avLst/>
          </a:prstGeom>
        </p:spPr>
      </p:pic>
      <p:pic>
        <p:nvPicPr>
          <p:cNvPr id="29" name="Picture 28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3281838"/>
            <a:ext cx="793750" cy="336550"/>
          </a:xfrm>
          <a:prstGeom prst="rect">
            <a:avLst/>
          </a:prstGeom>
        </p:spPr>
      </p:pic>
      <p:pic>
        <p:nvPicPr>
          <p:cNvPr id="36" name="Picture 35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3281963"/>
            <a:ext cx="793750" cy="336550"/>
          </a:xfrm>
          <a:prstGeom prst="rect">
            <a:avLst/>
          </a:prstGeom>
        </p:spPr>
      </p:pic>
      <p:pic>
        <p:nvPicPr>
          <p:cNvPr id="38" name="Picture 37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4082837"/>
            <a:ext cx="793750" cy="336550"/>
          </a:xfrm>
          <a:prstGeom prst="rect">
            <a:avLst/>
          </a:prstGeom>
        </p:spPr>
      </p:pic>
      <p:pic>
        <p:nvPicPr>
          <p:cNvPr id="40" name="Picture 39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4882981"/>
            <a:ext cx="793750" cy="336550"/>
          </a:xfrm>
          <a:prstGeom prst="rect">
            <a:avLst/>
          </a:prstGeom>
        </p:spPr>
      </p:pic>
      <p:pic>
        <p:nvPicPr>
          <p:cNvPr id="42" name="Picture 41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4882981"/>
            <a:ext cx="793750" cy="336550"/>
          </a:xfrm>
          <a:prstGeom prst="rect">
            <a:avLst/>
          </a:prstGeom>
        </p:spPr>
      </p:pic>
      <p:pic>
        <p:nvPicPr>
          <p:cNvPr id="44" name="Picture 43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4883106"/>
            <a:ext cx="793750" cy="336550"/>
          </a:xfrm>
          <a:prstGeom prst="rect">
            <a:avLst/>
          </a:prstGeom>
        </p:spPr>
      </p:pic>
      <p:pic>
        <p:nvPicPr>
          <p:cNvPr id="46" name="Picture 45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4082506"/>
            <a:ext cx="793750" cy="336550"/>
          </a:xfrm>
          <a:prstGeom prst="rect">
            <a:avLst/>
          </a:prstGeom>
        </p:spPr>
      </p:pic>
      <p:pic>
        <p:nvPicPr>
          <p:cNvPr id="48" name="Picture 47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3281838"/>
            <a:ext cx="793750" cy="336550"/>
          </a:xfrm>
          <a:prstGeom prst="rect">
            <a:avLst/>
          </a:prstGeom>
        </p:spPr>
      </p:pic>
      <p:pic>
        <p:nvPicPr>
          <p:cNvPr id="27" name="Picture 26" descr="mesos-logo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4163" y="3190724"/>
            <a:ext cx="453875" cy="459548"/>
          </a:xfrm>
          <a:prstGeom prst="rect">
            <a:avLst/>
          </a:prstGeom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823" y="3998917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823" y="4798234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33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333" y="5219656"/>
            <a:ext cx="2640413" cy="342944"/>
          </a:xfrm>
          <a:prstGeom prst="rect">
            <a:avLst/>
          </a:prstGeom>
        </p:spPr>
      </p:pic>
      <p:pic>
        <p:nvPicPr>
          <p:cNvPr id="25" name="Picture 24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086" y="4419387"/>
            <a:ext cx="2640413" cy="342944"/>
          </a:xfrm>
          <a:prstGeom prst="rect">
            <a:avLst/>
          </a:prstGeom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5173" y="3201352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5173" y="3999869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5173" y="4799186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3173" y="3999869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3173" y="4799186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31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5638" y="2265259"/>
            <a:ext cx="971550" cy="263318"/>
          </a:xfrm>
          <a:prstGeom prst="rect">
            <a:avLst/>
          </a:prstGeom>
        </p:spPr>
      </p:pic>
      <p:pic>
        <p:nvPicPr>
          <p:cNvPr id="39" name="Picture 38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5650" y="3343232"/>
            <a:ext cx="971550" cy="263318"/>
          </a:xfrm>
          <a:prstGeom prst="rect">
            <a:avLst/>
          </a:prstGeom>
        </p:spPr>
      </p:pic>
      <p:pic>
        <p:nvPicPr>
          <p:cNvPr id="47" name="Picture 46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5650" y="4155738"/>
            <a:ext cx="971550" cy="263318"/>
          </a:xfrm>
          <a:prstGeom prst="rect">
            <a:avLst/>
          </a:prstGeom>
        </p:spPr>
      </p:pic>
      <p:pic>
        <p:nvPicPr>
          <p:cNvPr id="57" name="Picture 56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5827" y="3343232"/>
            <a:ext cx="971550" cy="263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Frameworks</a:t>
            </a:r>
            <a:endParaRPr lang="en-US" dirty="0"/>
          </a:p>
        </p:txBody>
      </p:sp>
      <p:pic>
        <p:nvPicPr>
          <p:cNvPr id="32" name="Picture 31" descr="Screen Shot 2013-08-28 at 8.16.5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638" y="2265259"/>
            <a:ext cx="971550" cy="263318"/>
          </a:xfrm>
          <a:prstGeom prst="rect">
            <a:avLst/>
          </a:prstGeom>
        </p:spPr>
      </p:pic>
      <p:pic>
        <p:nvPicPr>
          <p:cNvPr id="37" name="Picture 36" descr="Spark-logo-192x100p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1" y="2038351"/>
            <a:ext cx="914399" cy="476249"/>
          </a:xfrm>
          <a:prstGeom prst="rect">
            <a:avLst/>
          </a:prstGeom>
        </p:spPr>
      </p:pic>
      <p:pic>
        <p:nvPicPr>
          <p:cNvPr id="61" name="Picture 60" descr="serv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08" y="3775198"/>
            <a:ext cx="4816392" cy="711925"/>
          </a:xfrm>
          <a:prstGeom prst="rect">
            <a:avLst/>
          </a:prstGeom>
        </p:spPr>
      </p:pic>
      <p:pic>
        <p:nvPicPr>
          <p:cNvPr id="62" name="Picture 61" descr="hdf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8007" y="4639523"/>
            <a:ext cx="1258019" cy="533400"/>
          </a:xfrm>
          <a:prstGeom prst="rect">
            <a:avLst/>
          </a:prstGeom>
        </p:spPr>
      </p:pic>
      <p:pic>
        <p:nvPicPr>
          <p:cNvPr id="63" name="Picture 62" descr="mesos-logo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0190" y="3048000"/>
            <a:ext cx="648418" cy="656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Frameworks</a:t>
            </a:r>
            <a:endParaRPr lang="en-US" dirty="0"/>
          </a:p>
        </p:txBody>
      </p:sp>
      <p:pic>
        <p:nvPicPr>
          <p:cNvPr id="32" name="Picture 31" descr="Screen Shot 2013-08-28 at 8.16.5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638" y="2265259"/>
            <a:ext cx="971550" cy="263318"/>
          </a:xfrm>
          <a:prstGeom prst="rect">
            <a:avLst/>
          </a:prstGeom>
        </p:spPr>
      </p:pic>
      <p:pic>
        <p:nvPicPr>
          <p:cNvPr id="37" name="Picture 36" descr="Spark-logo-192x100p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1" y="2038351"/>
            <a:ext cx="914399" cy="476249"/>
          </a:xfrm>
          <a:prstGeom prst="rect">
            <a:avLst/>
          </a:prstGeom>
        </p:spPr>
      </p:pic>
      <p:pic>
        <p:nvPicPr>
          <p:cNvPr id="61" name="Picture 60" descr="serv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08" y="3775198"/>
            <a:ext cx="4816392" cy="711925"/>
          </a:xfrm>
          <a:prstGeom prst="rect">
            <a:avLst/>
          </a:prstGeom>
        </p:spPr>
      </p:pic>
      <p:pic>
        <p:nvPicPr>
          <p:cNvPr id="62" name="Picture 61" descr="hdf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8007" y="4639523"/>
            <a:ext cx="1258019" cy="533400"/>
          </a:xfrm>
          <a:prstGeom prst="rect">
            <a:avLst/>
          </a:prstGeom>
        </p:spPr>
      </p:pic>
      <p:pic>
        <p:nvPicPr>
          <p:cNvPr id="63" name="Picture 62" descr="mesos-logo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0190" y="3048000"/>
            <a:ext cx="648418" cy="656523"/>
          </a:xfrm>
          <a:prstGeom prst="rect">
            <a:avLst/>
          </a:prstGeom>
        </p:spPr>
      </p:pic>
      <p:cxnSp>
        <p:nvCxnSpPr>
          <p:cNvPr id="65" name="Straight Arrow Connector 64"/>
          <p:cNvCxnSpPr/>
          <p:nvPr/>
        </p:nvCxnSpPr>
        <p:spPr>
          <a:xfrm rot="5400000">
            <a:off x="4114024" y="2781300"/>
            <a:ext cx="533400" cy="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823" y="3200400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Frameworks</a:t>
            </a:r>
            <a:endParaRPr lang="en-US" dirty="0"/>
          </a:p>
        </p:txBody>
      </p:sp>
      <p:pic>
        <p:nvPicPr>
          <p:cNvPr id="19" name="Picture 18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60" y="3618486"/>
            <a:ext cx="2640413" cy="342944"/>
          </a:xfrm>
          <a:prstGeom prst="rect">
            <a:avLst/>
          </a:prstGeom>
        </p:spPr>
      </p:pic>
      <p:pic>
        <p:nvPicPr>
          <p:cNvPr id="22" name="Picture 21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755" y="3618513"/>
            <a:ext cx="2640413" cy="342944"/>
          </a:xfrm>
          <a:prstGeom prst="rect">
            <a:avLst/>
          </a:prstGeom>
        </p:spPr>
      </p:pic>
      <p:pic>
        <p:nvPicPr>
          <p:cNvPr id="23" name="Picture 22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273" y="3618388"/>
            <a:ext cx="2640413" cy="342944"/>
          </a:xfrm>
          <a:prstGeom prst="rect">
            <a:avLst/>
          </a:prstGeom>
        </p:spPr>
      </p:pic>
      <p:pic>
        <p:nvPicPr>
          <p:cNvPr id="24" name="Picture 23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91" y="4419360"/>
            <a:ext cx="2640413" cy="342944"/>
          </a:xfrm>
          <a:prstGeom prst="rect">
            <a:avLst/>
          </a:prstGeom>
        </p:spPr>
      </p:pic>
      <p:pic>
        <p:nvPicPr>
          <p:cNvPr id="26" name="Picture 25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604" y="4419262"/>
            <a:ext cx="2640413" cy="342944"/>
          </a:xfrm>
          <a:prstGeom prst="rect">
            <a:avLst/>
          </a:prstGeom>
        </p:spPr>
      </p:pic>
      <p:pic>
        <p:nvPicPr>
          <p:cNvPr id="30" name="Picture 29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4108281"/>
            <a:ext cx="793750" cy="336550"/>
          </a:xfrm>
          <a:prstGeom prst="rect">
            <a:avLst/>
          </a:prstGeom>
        </p:spPr>
      </p:pic>
      <p:pic>
        <p:nvPicPr>
          <p:cNvPr id="33" name="Picture 32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38" y="5219629"/>
            <a:ext cx="2640413" cy="342944"/>
          </a:xfrm>
          <a:prstGeom prst="rect">
            <a:avLst/>
          </a:prstGeom>
        </p:spPr>
      </p:pic>
      <p:pic>
        <p:nvPicPr>
          <p:cNvPr id="35" name="Picture 34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851" y="5219531"/>
            <a:ext cx="2640413" cy="342944"/>
          </a:xfrm>
          <a:prstGeom prst="rect">
            <a:avLst/>
          </a:prstGeom>
        </p:spPr>
      </p:pic>
      <p:pic>
        <p:nvPicPr>
          <p:cNvPr id="29" name="Picture 28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3281838"/>
            <a:ext cx="793750" cy="336550"/>
          </a:xfrm>
          <a:prstGeom prst="rect">
            <a:avLst/>
          </a:prstGeom>
        </p:spPr>
      </p:pic>
      <p:pic>
        <p:nvPicPr>
          <p:cNvPr id="36" name="Picture 35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3281963"/>
            <a:ext cx="793750" cy="336550"/>
          </a:xfrm>
          <a:prstGeom prst="rect">
            <a:avLst/>
          </a:prstGeom>
        </p:spPr>
      </p:pic>
      <p:pic>
        <p:nvPicPr>
          <p:cNvPr id="38" name="Picture 37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4082837"/>
            <a:ext cx="793750" cy="336550"/>
          </a:xfrm>
          <a:prstGeom prst="rect">
            <a:avLst/>
          </a:prstGeom>
        </p:spPr>
      </p:pic>
      <p:pic>
        <p:nvPicPr>
          <p:cNvPr id="40" name="Picture 39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4882981"/>
            <a:ext cx="793750" cy="336550"/>
          </a:xfrm>
          <a:prstGeom prst="rect">
            <a:avLst/>
          </a:prstGeom>
        </p:spPr>
      </p:pic>
      <p:pic>
        <p:nvPicPr>
          <p:cNvPr id="42" name="Picture 41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4882981"/>
            <a:ext cx="793750" cy="336550"/>
          </a:xfrm>
          <a:prstGeom prst="rect">
            <a:avLst/>
          </a:prstGeom>
        </p:spPr>
      </p:pic>
      <p:pic>
        <p:nvPicPr>
          <p:cNvPr id="44" name="Picture 43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4883106"/>
            <a:ext cx="793750" cy="336550"/>
          </a:xfrm>
          <a:prstGeom prst="rect">
            <a:avLst/>
          </a:prstGeom>
        </p:spPr>
      </p:pic>
      <p:pic>
        <p:nvPicPr>
          <p:cNvPr id="46" name="Picture 45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4082506"/>
            <a:ext cx="793750" cy="336550"/>
          </a:xfrm>
          <a:prstGeom prst="rect">
            <a:avLst/>
          </a:prstGeom>
        </p:spPr>
      </p:pic>
      <p:pic>
        <p:nvPicPr>
          <p:cNvPr id="48" name="Picture 47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3281838"/>
            <a:ext cx="793750" cy="336550"/>
          </a:xfrm>
          <a:prstGeom prst="rect">
            <a:avLst/>
          </a:prstGeom>
        </p:spPr>
      </p:pic>
      <p:pic>
        <p:nvPicPr>
          <p:cNvPr id="27" name="Picture 26" descr="mesos-logo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4163" y="3190724"/>
            <a:ext cx="453875" cy="459548"/>
          </a:xfrm>
          <a:prstGeom prst="rect">
            <a:avLst/>
          </a:prstGeom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823" y="3998917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823" y="4798234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33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333" y="5219656"/>
            <a:ext cx="2640413" cy="342944"/>
          </a:xfrm>
          <a:prstGeom prst="rect">
            <a:avLst/>
          </a:prstGeom>
        </p:spPr>
      </p:pic>
      <p:pic>
        <p:nvPicPr>
          <p:cNvPr id="25" name="Picture 24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086" y="4419387"/>
            <a:ext cx="2640413" cy="342944"/>
          </a:xfrm>
          <a:prstGeom prst="rect">
            <a:avLst/>
          </a:prstGeom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5173" y="3201352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5173" y="3999869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5173" y="4799186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3173" y="3999869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3173" y="4799186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31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5638" y="2265259"/>
            <a:ext cx="971550" cy="263318"/>
          </a:xfrm>
          <a:prstGeom prst="rect">
            <a:avLst/>
          </a:prstGeom>
        </p:spPr>
      </p:pic>
      <p:pic>
        <p:nvPicPr>
          <p:cNvPr id="39" name="Picture 38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5650" y="3343232"/>
            <a:ext cx="971550" cy="263318"/>
          </a:xfrm>
          <a:prstGeom prst="rect">
            <a:avLst/>
          </a:prstGeom>
        </p:spPr>
      </p:pic>
      <p:pic>
        <p:nvPicPr>
          <p:cNvPr id="47" name="Picture 46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5650" y="4155738"/>
            <a:ext cx="971550" cy="263318"/>
          </a:xfrm>
          <a:prstGeom prst="rect">
            <a:avLst/>
          </a:prstGeom>
        </p:spPr>
      </p:pic>
      <p:pic>
        <p:nvPicPr>
          <p:cNvPr id="57" name="Picture 56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5827" y="3343232"/>
            <a:ext cx="971550" cy="263318"/>
          </a:xfrm>
          <a:prstGeom prst="rect">
            <a:avLst/>
          </a:prstGeom>
        </p:spPr>
      </p:pic>
      <p:pic>
        <p:nvPicPr>
          <p:cNvPr id="37" name="Picture 36" descr="Spark-logo-192x100px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2401" y="2038351"/>
            <a:ext cx="914399" cy="476249"/>
          </a:xfrm>
          <a:prstGeom prst="rect">
            <a:avLst/>
          </a:prstGeom>
        </p:spPr>
      </p:pic>
      <p:cxnSp>
        <p:nvCxnSpPr>
          <p:cNvPr id="43" name="Straight Arrow Connector 42"/>
          <p:cNvCxnSpPr>
            <a:endCxn id="27" idx="0"/>
          </p:cNvCxnSpPr>
          <p:nvPr/>
        </p:nvCxnSpPr>
        <p:spPr>
          <a:xfrm rot="10800000" flipV="1">
            <a:off x="1601101" y="2514600"/>
            <a:ext cx="2361300" cy="67612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823" y="3200400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Frameworks</a:t>
            </a:r>
            <a:endParaRPr lang="en-US" dirty="0"/>
          </a:p>
        </p:txBody>
      </p:sp>
      <p:pic>
        <p:nvPicPr>
          <p:cNvPr id="19" name="Picture 18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60" y="3618486"/>
            <a:ext cx="2640413" cy="342944"/>
          </a:xfrm>
          <a:prstGeom prst="rect">
            <a:avLst/>
          </a:prstGeom>
        </p:spPr>
      </p:pic>
      <p:pic>
        <p:nvPicPr>
          <p:cNvPr id="22" name="Picture 21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755" y="3618513"/>
            <a:ext cx="2640413" cy="342944"/>
          </a:xfrm>
          <a:prstGeom prst="rect">
            <a:avLst/>
          </a:prstGeom>
        </p:spPr>
      </p:pic>
      <p:pic>
        <p:nvPicPr>
          <p:cNvPr id="23" name="Picture 22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273" y="3618388"/>
            <a:ext cx="2640413" cy="342944"/>
          </a:xfrm>
          <a:prstGeom prst="rect">
            <a:avLst/>
          </a:prstGeom>
        </p:spPr>
      </p:pic>
      <p:pic>
        <p:nvPicPr>
          <p:cNvPr id="24" name="Picture 23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91" y="4419360"/>
            <a:ext cx="2640413" cy="342944"/>
          </a:xfrm>
          <a:prstGeom prst="rect">
            <a:avLst/>
          </a:prstGeom>
        </p:spPr>
      </p:pic>
      <p:pic>
        <p:nvPicPr>
          <p:cNvPr id="26" name="Picture 25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604" y="4419262"/>
            <a:ext cx="2640413" cy="342944"/>
          </a:xfrm>
          <a:prstGeom prst="rect">
            <a:avLst/>
          </a:prstGeom>
        </p:spPr>
      </p:pic>
      <p:pic>
        <p:nvPicPr>
          <p:cNvPr id="30" name="Picture 29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4108281"/>
            <a:ext cx="793750" cy="336550"/>
          </a:xfrm>
          <a:prstGeom prst="rect">
            <a:avLst/>
          </a:prstGeom>
        </p:spPr>
      </p:pic>
      <p:pic>
        <p:nvPicPr>
          <p:cNvPr id="33" name="Picture 32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38" y="5219629"/>
            <a:ext cx="2640413" cy="342944"/>
          </a:xfrm>
          <a:prstGeom prst="rect">
            <a:avLst/>
          </a:prstGeom>
        </p:spPr>
      </p:pic>
      <p:pic>
        <p:nvPicPr>
          <p:cNvPr id="35" name="Picture 34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851" y="5219531"/>
            <a:ext cx="2640413" cy="342944"/>
          </a:xfrm>
          <a:prstGeom prst="rect">
            <a:avLst/>
          </a:prstGeom>
        </p:spPr>
      </p:pic>
      <p:pic>
        <p:nvPicPr>
          <p:cNvPr id="29" name="Picture 28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3281838"/>
            <a:ext cx="793750" cy="336550"/>
          </a:xfrm>
          <a:prstGeom prst="rect">
            <a:avLst/>
          </a:prstGeom>
        </p:spPr>
      </p:pic>
      <p:pic>
        <p:nvPicPr>
          <p:cNvPr id="36" name="Picture 35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3281963"/>
            <a:ext cx="793750" cy="336550"/>
          </a:xfrm>
          <a:prstGeom prst="rect">
            <a:avLst/>
          </a:prstGeom>
        </p:spPr>
      </p:pic>
      <p:pic>
        <p:nvPicPr>
          <p:cNvPr id="38" name="Picture 37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4082837"/>
            <a:ext cx="793750" cy="336550"/>
          </a:xfrm>
          <a:prstGeom prst="rect">
            <a:avLst/>
          </a:prstGeom>
        </p:spPr>
      </p:pic>
      <p:pic>
        <p:nvPicPr>
          <p:cNvPr id="40" name="Picture 39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4882981"/>
            <a:ext cx="793750" cy="336550"/>
          </a:xfrm>
          <a:prstGeom prst="rect">
            <a:avLst/>
          </a:prstGeom>
        </p:spPr>
      </p:pic>
      <p:pic>
        <p:nvPicPr>
          <p:cNvPr id="42" name="Picture 41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4882981"/>
            <a:ext cx="793750" cy="336550"/>
          </a:xfrm>
          <a:prstGeom prst="rect">
            <a:avLst/>
          </a:prstGeom>
        </p:spPr>
      </p:pic>
      <p:pic>
        <p:nvPicPr>
          <p:cNvPr id="44" name="Picture 43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4883106"/>
            <a:ext cx="793750" cy="336550"/>
          </a:xfrm>
          <a:prstGeom prst="rect">
            <a:avLst/>
          </a:prstGeom>
        </p:spPr>
      </p:pic>
      <p:pic>
        <p:nvPicPr>
          <p:cNvPr id="46" name="Picture 45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4082506"/>
            <a:ext cx="793750" cy="336550"/>
          </a:xfrm>
          <a:prstGeom prst="rect">
            <a:avLst/>
          </a:prstGeom>
        </p:spPr>
      </p:pic>
      <p:pic>
        <p:nvPicPr>
          <p:cNvPr id="48" name="Picture 47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3281838"/>
            <a:ext cx="793750" cy="336550"/>
          </a:xfrm>
          <a:prstGeom prst="rect">
            <a:avLst/>
          </a:prstGeom>
        </p:spPr>
      </p:pic>
      <p:pic>
        <p:nvPicPr>
          <p:cNvPr id="27" name="Picture 26" descr="mesos-logo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4163" y="3190724"/>
            <a:ext cx="453875" cy="459548"/>
          </a:xfrm>
          <a:prstGeom prst="rect">
            <a:avLst/>
          </a:prstGeom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823" y="3998917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823" y="4798234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33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333" y="5219656"/>
            <a:ext cx="2640413" cy="342944"/>
          </a:xfrm>
          <a:prstGeom prst="rect">
            <a:avLst/>
          </a:prstGeom>
        </p:spPr>
      </p:pic>
      <p:pic>
        <p:nvPicPr>
          <p:cNvPr id="25" name="Picture 24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086" y="4419387"/>
            <a:ext cx="2640413" cy="342944"/>
          </a:xfrm>
          <a:prstGeom prst="rect">
            <a:avLst/>
          </a:prstGeom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5173" y="3201352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5173" y="3999869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5173" y="4799186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3173" y="3999869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3173" y="4799186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31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5638" y="2265259"/>
            <a:ext cx="971550" cy="263318"/>
          </a:xfrm>
          <a:prstGeom prst="rect">
            <a:avLst/>
          </a:prstGeom>
        </p:spPr>
      </p:pic>
      <p:pic>
        <p:nvPicPr>
          <p:cNvPr id="39" name="Picture 38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5650" y="3343232"/>
            <a:ext cx="971550" cy="263318"/>
          </a:xfrm>
          <a:prstGeom prst="rect">
            <a:avLst/>
          </a:prstGeom>
        </p:spPr>
      </p:pic>
      <p:pic>
        <p:nvPicPr>
          <p:cNvPr id="47" name="Picture 46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5650" y="4155738"/>
            <a:ext cx="971550" cy="263318"/>
          </a:xfrm>
          <a:prstGeom prst="rect">
            <a:avLst/>
          </a:prstGeom>
        </p:spPr>
      </p:pic>
      <p:pic>
        <p:nvPicPr>
          <p:cNvPr id="57" name="Picture 56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5827" y="3343232"/>
            <a:ext cx="971550" cy="263318"/>
          </a:xfrm>
          <a:prstGeom prst="rect">
            <a:avLst/>
          </a:prstGeom>
        </p:spPr>
      </p:pic>
      <p:pic>
        <p:nvPicPr>
          <p:cNvPr id="37" name="Picture 36" descr="Spark-logo-192x100px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2401" y="2038351"/>
            <a:ext cx="914399" cy="476249"/>
          </a:xfrm>
          <a:prstGeom prst="rect">
            <a:avLst/>
          </a:prstGeom>
        </p:spPr>
      </p:pic>
      <p:cxnSp>
        <p:nvCxnSpPr>
          <p:cNvPr id="43" name="Straight Arrow Connector 42"/>
          <p:cNvCxnSpPr>
            <a:endCxn id="27" idx="0"/>
          </p:cNvCxnSpPr>
          <p:nvPr/>
        </p:nvCxnSpPr>
        <p:spPr>
          <a:xfrm rot="10800000" flipV="1">
            <a:off x="1601101" y="2514600"/>
            <a:ext cx="2361300" cy="67612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27" idx="1"/>
            <a:endCxn id="54" idx="1"/>
          </p:cNvCxnSpPr>
          <p:nvPr/>
        </p:nvCxnSpPr>
        <p:spPr>
          <a:xfrm rot="10800000" flipH="1" flipV="1">
            <a:off x="1374163" y="3420498"/>
            <a:ext cx="39010" cy="789606"/>
          </a:xfrm>
          <a:prstGeom prst="curvedConnector3">
            <a:avLst>
              <a:gd name="adj1" fmla="val -586004"/>
            </a:avLst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/>
          <p:cNvCxnSpPr>
            <a:stCxn id="27" idx="1"/>
            <a:endCxn id="55" idx="1"/>
          </p:cNvCxnSpPr>
          <p:nvPr/>
        </p:nvCxnSpPr>
        <p:spPr>
          <a:xfrm rot="10800000" flipH="1" flipV="1">
            <a:off x="1374163" y="3420497"/>
            <a:ext cx="39010" cy="1588923"/>
          </a:xfrm>
          <a:prstGeom prst="curvedConnector3">
            <a:avLst>
              <a:gd name="adj1" fmla="val -1456245"/>
            </a:avLst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datacenter</a:t>
            </a:r>
            <a:endParaRPr lang="en-US" dirty="0"/>
          </a:p>
        </p:txBody>
      </p:sp>
      <p:pic>
        <p:nvPicPr>
          <p:cNvPr id="19" name="Picture 18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60" y="3048098"/>
            <a:ext cx="2640413" cy="342944"/>
          </a:xfrm>
          <a:prstGeom prst="rect">
            <a:avLst/>
          </a:prstGeom>
        </p:spPr>
      </p:pic>
      <p:pic>
        <p:nvPicPr>
          <p:cNvPr id="22" name="Picture 21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755" y="3048125"/>
            <a:ext cx="2640413" cy="342944"/>
          </a:xfrm>
          <a:prstGeom prst="rect">
            <a:avLst/>
          </a:prstGeom>
        </p:spPr>
      </p:pic>
      <p:pic>
        <p:nvPicPr>
          <p:cNvPr id="23" name="Picture 22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273" y="3048000"/>
            <a:ext cx="2640413" cy="342944"/>
          </a:xfrm>
          <a:prstGeom prst="rect">
            <a:avLst/>
          </a:prstGeom>
        </p:spPr>
      </p:pic>
      <p:pic>
        <p:nvPicPr>
          <p:cNvPr id="24" name="Picture 23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91" y="3848972"/>
            <a:ext cx="2640413" cy="342944"/>
          </a:xfrm>
          <a:prstGeom prst="rect">
            <a:avLst/>
          </a:prstGeom>
        </p:spPr>
      </p:pic>
      <p:pic>
        <p:nvPicPr>
          <p:cNvPr id="26" name="Picture 25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604" y="3848874"/>
            <a:ext cx="2640413" cy="342944"/>
          </a:xfrm>
          <a:prstGeom prst="rect">
            <a:avLst/>
          </a:prstGeom>
        </p:spPr>
      </p:pic>
      <p:pic>
        <p:nvPicPr>
          <p:cNvPr id="25" name="Picture 24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086" y="3848999"/>
            <a:ext cx="2640413" cy="342944"/>
          </a:xfrm>
          <a:prstGeom prst="rect">
            <a:avLst/>
          </a:prstGeom>
        </p:spPr>
      </p:pic>
      <p:pic>
        <p:nvPicPr>
          <p:cNvPr id="33" name="Picture 32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38" y="4649241"/>
            <a:ext cx="2640413" cy="342944"/>
          </a:xfrm>
          <a:prstGeom prst="rect">
            <a:avLst/>
          </a:prstGeom>
        </p:spPr>
      </p:pic>
      <p:pic>
        <p:nvPicPr>
          <p:cNvPr id="34" name="Picture 33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333" y="4649268"/>
            <a:ext cx="2640413" cy="342944"/>
          </a:xfrm>
          <a:prstGeom prst="rect">
            <a:avLst/>
          </a:prstGeom>
        </p:spPr>
      </p:pic>
      <p:pic>
        <p:nvPicPr>
          <p:cNvPr id="35" name="Picture 34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851" y="4649143"/>
            <a:ext cx="2640413" cy="342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823" y="3200400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Frameworks</a:t>
            </a:r>
            <a:endParaRPr lang="en-US" dirty="0"/>
          </a:p>
        </p:txBody>
      </p:sp>
      <p:pic>
        <p:nvPicPr>
          <p:cNvPr id="19" name="Picture 18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60" y="3618486"/>
            <a:ext cx="2640413" cy="342944"/>
          </a:xfrm>
          <a:prstGeom prst="rect">
            <a:avLst/>
          </a:prstGeom>
        </p:spPr>
      </p:pic>
      <p:pic>
        <p:nvPicPr>
          <p:cNvPr id="22" name="Picture 21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755" y="3618513"/>
            <a:ext cx="2640413" cy="342944"/>
          </a:xfrm>
          <a:prstGeom prst="rect">
            <a:avLst/>
          </a:prstGeom>
        </p:spPr>
      </p:pic>
      <p:pic>
        <p:nvPicPr>
          <p:cNvPr id="23" name="Picture 22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273" y="3618388"/>
            <a:ext cx="2640413" cy="342944"/>
          </a:xfrm>
          <a:prstGeom prst="rect">
            <a:avLst/>
          </a:prstGeom>
        </p:spPr>
      </p:pic>
      <p:pic>
        <p:nvPicPr>
          <p:cNvPr id="24" name="Picture 23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91" y="4419360"/>
            <a:ext cx="2640413" cy="342944"/>
          </a:xfrm>
          <a:prstGeom prst="rect">
            <a:avLst/>
          </a:prstGeom>
        </p:spPr>
      </p:pic>
      <p:pic>
        <p:nvPicPr>
          <p:cNvPr id="26" name="Picture 25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604" y="4419262"/>
            <a:ext cx="2640413" cy="342944"/>
          </a:xfrm>
          <a:prstGeom prst="rect">
            <a:avLst/>
          </a:prstGeom>
        </p:spPr>
      </p:pic>
      <p:pic>
        <p:nvPicPr>
          <p:cNvPr id="30" name="Picture 29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4108281"/>
            <a:ext cx="793750" cy="336550"/>
          </a:xfrm>
          <a:prstGeom prst="rect">
            <a:avLst/>
          </a:prstGeom>
        </p:spPr>
      </p:pic>
      <p:pic>
        <p:nvPicPr>
          <p:cNvPr id="33" name="Picture 32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38" y="5219629"/>
            <a:ext cx="2640413" cy="342944"/>
          </a:xfrm>
          <a:prstGeom prst="rect">
            <a:avLst/>
          </a:prstGeom>
        </p:spPr>
      </p:pic>
      <p:pic>
        <p:nvPicPr>
          <p:cNvPr id="35" name="Picture 34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851" y="5219531"/>
            <a:ext cx="2640413" cy="342944"/>
          </a:xfrm>
          <a:prstGeom prst="rect">
            <a:avLst/>
          </a:prstGeom>
        </p:spPr>
      </p:pic>
      <p:pic>
        <p:nvPicPr>
          <p:cNvPr id="29" name="Picture 28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3281838"/>
            <a:ext cx="793750" cy="336550"/>
          </a:xfrm>
          <a:prstGeom prst="rect">
            <a:avLst/>
          </a:prstGeom>
        </p:spPr>
      </p:pic>
      <p:pic>
        <p:nvPicPr>
          <p:cNvPr id="36" name="Picture 35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3281963"/>
            <a:ext cx="793750" cy="336550"/>
          </a:xfrm>
          <a:prstGeom prst="rect">
            <a:avLst/>
          </a:prstGeom>
        </p:spPr>
      </p:pic>
      <p:pic>
        <p:nvPicPr>
          <p:cNvPr id="38" name="Picture 37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4082837"/>
            <a:ext cx="793750" cy="336550"/>
          </a:xfrm>
          <a:prstGeom prst="rect">
            <a:avLst/>
          </a:prstGeom>
        </p:spPr>
      </p:pic>
      <p:pic>
        <p:nvPicPr>
          <p:cNvPr id="40" name="Picture 39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4882981"/>
            <a:ext cx="793750" cy="336550"/>
          </a:xfrm>
          <a:prstGeom prst="rect">
            <a:avLst/>
          </a:prstGeom>
        </p:spPr>
      </p:pic>
      <p:pic>
        <p:nvPicPr>
          <p:cNvPr id="42" name="Picture 41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4882981"/>
            <a:ext cx="793750" cy="336550"/>
          </a:xfrm>
          <a:prstGeom prst="rect">
            <a:avLst/>
          </a:prstGeom>
        </p:spPr>
      </p:pic>
      <p:pic>
        <p:nvPicPr>
          <p:cNvPr id="44" name="Picture 43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4883106"/>
            <a:ext cx="793750" cy="336550"/>
          </a:xfrm>
          <a:prstGeom prst="rect">
            <a:avLst/>
          </a:prstGeom>
        </p:spPr>
      </p:pic>
      <p:pic>
        <p:nvPicPr>
          <p:cNvPr id="46" name="Picture 45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4082506"/>
            <a:ext cx="793750" cy="336550"/>
          </a:xfrm>
          <a:prstGeom prst="rect">
            <a:avLst/>
          </a:prstGeom>
        </p:spPr>
      </p:pic>
      <p:pic>
        <p:nvPicPr>
          <p:cNvPr id="48" name="Picture 47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3281838"/>
            <a:ext cx="793750" cy="336550"/>
          </a:xfrm>
          <a:prstGeom prst="rect">
            <a:avLst/>
          </a:prstGeom>
        </p:spPr>
      </p:pic>
      <p:pic>
        <p:nvPicPr>
          <p:cNvPr id="27" name="Picture 26" descr="mesos-logo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4163" y="3190724"/>
            <a:ext cx="453875" cy="459548"/>
          </a:xfrm>
          <a:prstGeom prst="rect">
            <a:avLst/>
          </a:prstGeom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823" y="3998917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823" y="4798234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33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333" y="5219656"/>
            <a:ext cx="2640413" cy="342944"/>
          </a:xfrm>
          <a:prstGeom prst="rect">
            <a:avLst/>
          </a:prstGeom>
        </p:spPr>
      </p:pic>
      <p:pic>
        <p:nvPicPr>
          <p:cNvPr id="25" name="Picture 24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086" y="4419387"/>
            <a:ext cx="2640413" cy="342944"/>
          </a:xfrm>
          <a:prstGeom prst="rect">
            <a:avLst/>
          </a:prstGeom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5173" y="3201352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5173" y="3999869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5173" y="4799186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3173" y="3999869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3173" y="4799186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31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5638" y="2265259"/>
            <a:ext cx="971550" cy="263318"/>
          </a:xfrm>
          <a:prstGeom prst="rect">
            <a:avLst/>
          </a:prstGeom>
        </p:spPr>
      </p:pic>
      <p:pic>
        <p:nvPicPr>
          <p:cNvPr id="39" name="Picture 38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5650" y="3343232"/>
            <a:ext cx="971550" cy="263318"/>
          </a:xfrm>
          <a:prstGeom prst="rect">
            <a:avLst/>
          </a:prstGeom>
        </p:spPr>
      </p:pic>
      <p:pic>
        <p:nvPicPr>
          <p:cNvPr id="47" name="Picture 46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5650" y="4155738"/>
            <a:ext cx="971550" cy="263318"/>
          </a:xfrm>
          <a:prstGeom prst="rect">
            <a:avLst/>
          </a:prstGeom>
        </p:spPr>
      </p:pic>
      <p:pic>
        <p:nvPicPr>
          <p:cNvPr id="57" name="Picture 56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5827" y="3343232"/>
            <a:ext cx="971550" cy="263318"/>
          </a:xfrm>
          <a:prstGeom prst="rect">
            <a:avLst/>
          </a:prstGeom>
        </p:spPr>
      </p:pic>
      <p:pic>
        <p:nvPicPr>
          <p:cNvPr id="37" name="Picture 36" descr="Spark-logo-192x100px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2401" y="2038351"/>
            <a:ext cx="914399" cy="476249"/>
          </a:xfrm>
          <a:prstGeom prst="rect">
            <a:avLst/>
          </a:prstGeom>
        </p:spPr>
      </p:pic>
      <p:pic>
        <p:nvPicPr>
          <p:cNvPr id="41" name="Picture 40" descr="Spark-logo-192x100px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774" y="3942763"/>
            <a:ext cx="914399" cy="476249"/>
          </a:xfrm>
          <a:prstGeom prst="rect">
            <a:avLst/>
          </a:prstGeom>
        </p:spPr>
      </p:pic>
      <p:pic>
        <p:nvPicPr>
          <p:cNvPr id="59" name="Picture 58" descr="Spark-logo-192x100px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4762331"/>
            <a:ext cx="914399" cy="476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823" y="3200400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Frameworks</a:t>
            </a:r>
            <a:endParaRPr lang="en-US" dirty="0"/>
          </a:p>
        </p:txBody>
      </p:sp>
      <p:pic>
        <p:nvPicPr>
          <p:cNvPr id="19" name="Picture 18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60" y="3618486"/>
            <a:ext cx="2640413" cy="342944"/>
          </a:xfrm>
          <a:prstGeom prst="rect">
            <a:avLst/>
          </a:prstGeom>
        </p:spPr>
      </p:pic>
      <p:pic>
        <p:nvPicPr>
          <p:cNvPr id="22" name="Picture 21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755" y="3618513"/>
            <a:ext cx="2640413" cy="342944"/>
          </a:xfrm>
          <a:prstGeom prst="rect">
            <a:avLst/>
          </a:prstGeom>
        </p:spPr>
      </p:pic>
      <p:pic>
        <p:nvPicPr>
          <p:cNvPr id="23" name="Picture 22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273" y="3618388"/>
            <a:ext cx="2640413" cy="342944"/>
          </a:xfrm>
          <a:prstGeom prst="rect">
            <a:avLst/>
          </a:prstGeom>
        </p:spPr>
      </p:pic>
      <p:pic>
        <p:nvPicPr>
          <p:cNvPr id="24" name="Picture 23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91" y="4419360"/>
            <a:ext cx="2640413" cy="342944"/>
          </a:xfrm>
          <a:prstGeom prst="rect">
            <a:avLst/>
          </a:prstGeom>
        </p:spPr>
      </p:pic>
      <p:pic>
        <p:nvPicPr>
          <p:cNvPr id="26" name="Picture 25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604" y="4419262"/>
            <a:ext cx="2640413" cy="342944"/>
          </a:xfrm>
          <a:prstGeom prst="rect">
            <a:avLst/>
          </a:prstGeom>
        </p:spPr>
      </p:pic>
      <p:pic>
        <p:nvPicPr>
          <p:cNvPr id="30" name="Picture 29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4108281"/>
            <a:ext cx="793750" cy="336550"/>
          </a:xfrm>
          <a:prstGeom prst="rect">
            <a:avLst/>
          </a:prstGeom>
        </p:spPr>
      </p:pic>
      <p:pic>
        <p:nvPicPr>
          <p:cNvPr id="33" name="Picture 32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38" y="5219629"/>
            <a:ext cx="2640413" cy="342944"/>
          </a:xfrm>
          <a:prstGeom prst="rect">
            <a:avLst/>
          </a:prstGeom>
        </p:spPr>
      </p:pic>
      <p:pic>
        <p:nvPicPr>
          <p:cNvPr id="35" name="Picture 34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851" y="5219531"/>
            <a:ext cx="2640413" cy="342944"/>
          </a:xfrm>
          <a:prstGeom prst="rect">
            <a:avLst/>
          </a:prstGeom>
        </p:spPr>
      </p:pic>
      <p:pic>
        <p:nvPicPr>
          <p:cNvPr id="29" name="Picture 28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3281838"/>
            <a:ext cx="793750" cy="336550"/>
          </a:xfrm>
          <a:prstGeom prst="rect">
            <a:avLst/>
          </a:prstGeom>
        </p:spPr>
      </p:pic>
      <p:pic>
        <p:nvPicPr>
          <p:cNvPr id="36" name="Picture 35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3281963"/>
            <a:ext cx="793750" cy="336550"/>
          </a:xfrm>
          <a:prstGeom prst="rect">
            <a:avLst/>
          </a:prstGeom>
        </p:spPr>
      </p:pic>
      <p:pic>
        <p:nvPicPr>
          <p:cNvPr id="38" name="Picture 37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4082837"/>
            <a:ext cx="793750" cy="336550"/>
          </a:xfrm>
          <a:prstGeom prst="rect">
            <a:avLst/>
          </a:prstGeom>
        </p:spPr>
      </p:pic>
      <p:pic>
        <p:nvPicPr>
          <p:cNvPr id="40" name="Picture 39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4882981"/>
            <a:ext cx="793750" cy="336550"/>
          </a:xfrm>
          <a:prstGeom prst="rect">
            <a:avLst/>
          </a:prstGeom>
        </p:spPr>
      </p:pic>
      <p:pic>
        <p:nvPicPr>
          <p:cNvPr id="42" name="Picture 41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4882981"/>
            <a:ext cx="793750" cy="336550"/>
          </a:xfrm>
          <a:prstGeom prst="rect">
            <a:avLst/>
          </a:prstGeom>
        </p:spPr>
      </p:pic>
      <p:pic>
        <p:nvPicPr>
          <p:cNvPr id="44" name="Picture 43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4883106"/>
            <a:ext cx="793750" cy="336550"/>
          </a:xfrm>
          <a:prstGeom prst="rect">
            <a:avLst/>
          </a:prstGeom>
        </p:spPr>
      </p:pic>
      <p:pic>
        <p:nvPicPr>
          <p:cNvPr id="46" name="Picture 45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4082506"/>
            <a:ext cx="793750" cy="336550"/>
          </a:xfrm>
          <a:prstGeom prst="rect">
            <a:avLst/>
          </a:prstGeom>
        </p:spPr>
      </p:pic>
      <p:pic>
        <p:nvPicPr>
          <p:cNvPr id="48" name="Picture 47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3281838"/>
            <a:ext cx="793750" cy="336550"/>
          </a:xfrm>
          <a:prstGeom prst="rect">
            <a:avLst/>
          </a:prstGeom>
        </p:spPr>
      </p:pic>
      <p:pic>
        <p:nvPicPr>
          <p:cNvPr id="27" name="Picture 26" descr="mesos-logo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4163" y="3190724"/>
            <a:ext cx="453875" cy="459548"/>
          </a:xfrm>
          <a:prstGeom prst="rect">
            <a:avLst/>
          </a:prstGeom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823" y="3998917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823" y="4798234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33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333" y="5219656"/>
            <a:ext cx="2640413" cy="342944"/>
          </a:xfrm>
          <a:prstGeom prst="rect">
            <a:avLst/>
          </a:prstGeom>
        </p:spPr>
      </p:pic>
      <p:pic>
        <p:nvPicPr>
          <p:cNvPr id="25" name="Picture 24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086" y="4419387"/>
            <a:ext cx="2640413" cy="342944"/>
          </a:xfrm>
          <a:prstGeom prst="rect">
            <a:avLst/>
          </a:prstGeom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5173" y="3201352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5173" y="3999869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5173" y="4799186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3173" y="3999869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3173" y="4799186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31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5638" y="2265259"/>
            <a:ext cx="971550" cy="263318"/>
          </a:xfrm>
          <a:prstGeom prst="rect">
            <a:avLst/>
          </a:prstGeom>
        </p:spPr>
      </p:pic>
      <p:pic>
        <p:nvPicPr>
          <p:cNvPr id="39" name="Picture 38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5650" y="3343232"/>
            <a:ext cx="971550" cy="263318"/>
          </a:xfrm>
          <a:prstGeom prst="rect">
            <a:avLst/>
          </a:prstGeom>
        </p:spPr>
      </p:pic>
      <p:pic>
        <p:nvPicPr>
          <p:cNvPr id="47" name="Picture 46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5650" y="4155738"/>
            <a:ext cx="971550" cy="263318"/>
          </a:xfrm>
          <a:prstGeom prst="rect">
            <a:avLst/>
          </a:prstGeom>
        </p:spPr>
      </p:pic>
      <p:pic>
        <p:nvPicPr>
          <p:cNvPr id="57" name="Picture 56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5827" y="3343232"/>
            <a:ext cx="971550" cy="263318"/>
          </a:xfrm>
          <a:prstGeom prst="rect">
            <a:avLst/>
          </a:prstGeom>
        </p:spPr>
      </p:pic>
      <p:pic>
        <p:nvPicPr>
          <p:cNvPr id="37" name="Picture 36" descr="Spark-logo-192x100px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2401" y="2038351"/>
            <a:ext cx="914399" cy="476249"/>
          </a:xfrm>
          <a:prstGeom prst="rect">
            <a:avLst/>
          </a:prstGeom>
        </p:spPr>
      </p:pic>
      <p:pic>
        <p:nvPicPr>
          <p:cNvPr id="41" name="Picture 40" descr="Spark-logo-192x100px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774" y="3942763"/>
            <a:ext cx="914399" cy="476249"/>
          </a:xfrm>
          <a:prstGeom prst="rect">
            <a:avLst/>
          </a:prstGeom>
        </p:spPr>
      </p:pic>
      <p:pic>
        <p:nvPicPr>
          <p:cNvPr id="59" name="Picture 58" descr="Spark-logo-192x100px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4762331"/>
            <a:ext cx="914399" cy="476249"/>
          </a:xfrm>
          <a:prstGeom prst="rect">
            <a:avLst/>
          </a:prstGeom>
        </p:spPr>
      </p:pic>
      <p:pic>
        <p:nvPicPr>
          <p:cNvPr id="60" name="Picture 59" descr="Screen Shot 2013-08-28 at 10.52.14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4600" y="2160418"/>
            <a:ext cx="435273" cy="430382"/>
          </a:xfrm>
          <a:prstGeom prst="rect">
            <a:avLst/>
          </a:prstGeom>
        </p:spPr>
      </p:pic>
      <p:pic>
        <p:nvPicPr>
          <p:cNvPr id="61" name="Picture 60" descr="Screen Shot 2013-08-28 at 10.52.14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000" y="3988630"/>
            <a:ext cx="435273" cy="430382"/>
          </a:xfrm>
          <a:prstGeom prst="rect">
            <a:avLst/>
          </a:prstGeom>
        </p:spPr>
      </p:pic>
      <p:pic>
        <p:nvPicPr>
          <p:cNvPr id="62" name="Picture 61" descr="Screen Shot 2013-08-28 at 10.52.14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000" y="4799186"/>
            <a:ext cx="435273" cy="430382"/>
          </a:xfrm>
          <a:prstGeom prst="rect">
            <a:avLst/>
          </a:prstGeom>
        </p:spPr>
      </p:pic>
      <p:pic>
        <p:nvPicPr>
          <p:cNvPr id="63" name="Picture 62" descr="Screen Shot 2013-08-28 at 10.52.14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1400" y="4798234"/>
            <a:ext cx="435273" cy="430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823" y="3200400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r>
              <a:rPr lang="en-US" dirty="0" err="1" smtClean="0"/>
              <a:t>tep</a:t>
            </a:r>
            <a:r>
              <a:rPr lang="en-US" dirty="0" smtClean="0"/>
              <a:t> 4: Profit</a:t>
            </a:r>
            <a:endParaRPr lang="en-US" dirty="0"/>
          </a:p>
        </p:txBody>
      </p:sp>
      <p:pic>
        <p:nvPicPr>
          <p:cNvPr id="19" name="Picture 18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60" y="3618486"/>
            <a:ext cx="2640413" cy="342944"/>
          </a:xfrm>
          <a:prstGeom prst="rect">
            <a:avLst/>
          </a:prstGeom>
        </p:spPr>
      </p:pic>
      <p:pic>
        <p:nvPicPr>
          <p:cNvPr id="22" name="Picture 21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755" y="3618513"/>
            <a:ext cx="2640413" cy="342944"/>
          </a:xfrm>
          <a:prstGeom prst="rect">
            <a:avLst/>
          </a:prstGeom>
        </p:spPr>
      </p:pic>
      <p:pic>
        <p:nvPicPr>
          <p:cNvPr id="23" name="Picture 22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273" y="3618388"/>
            <a:ext cx="2640413" cy="342944"/>
          </a:xfrm>
          <a:prstGeom prst="rect">
            <a:avLst/>
          </a:prstGeom>
        </p:spPr>
      </p:pic>
      <p:pic>
        <p:nvPicPr>
          <p:cNvPr id="24" name="Picture 23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91" y="4419360"/>
            <a:ext cx="2640413" cy="342944"/>
          </a:xfrm>
          <a:prstGeom prst="rect">
            <a:avLst/>
          </a:prstGeom>
        </p:spPr>
      </p:pic>
      <p:pic>
        <p:nvPicPr>
          <p:cNvPr id="26" name="Picture 25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604" y="4419262"/>
            <a:ext cx="2640413" cy="342944"/>
          </a:xfrm>
          <a:prstGeom prst="rect">
            <a:avLst/>
          </a:prstGeom>
        </p:spPr>
      </p:pic>
      <p:pic>
        <p:nvPicPr>
          <p:cNvPr id="30" name="Picture 29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4108281"/>
            <a:ext cx="793750" cy="336550"/>
          </a:xfrm>
          <a:prstGeom prst="rect">
            <a:avLst/>
          </a:prstGeom>
        </p:spPr>
      </p:pic>
      <p:pic>
        <p:nvPicPr>
          <p:cNvPr id="33" name="Picture 32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38" y="5219629"/>
            <a:ext cx="2640413" cy="342944"/>
          </a:xfrm>
          <a:prstGeom prst="rect">
            <a:avLst/>
          </a:prstGeom>
        </p:spPr>
      </p:pic>
      <p:pic>
        <p:nvPicPr>
          <p:cNvPr id="35" name="Picture 34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851" y="5219531"/>
            <a:ext cx="2640413" cy="342944"/>
          </a:xfrm>
          <a:prstGeom prst="rect">
            <a:avLst/>
          </a:prstGeom>
        </p:spPr>
      </p:pic>
      <p:pic>
        <p:nvPicPr>
          <p:cNvPr id="29" name="Picture 28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3281838"/>
            <a:ext cx="793750" cy="336550"/>
          </a:xfrm>
          <a:prstGeom prst="rect">
            <a:avLst/>
          </a:prstGeom>
        </p:spPr>
      </p:pic>
      <p:pic>
        <p:nvPicPr>
          <p:cNvPr id="36" name="Picture 35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3281963"/>
            <a:ext cx="793750" cy="336550"/>
          </a:xfrm>
          <a:prstGeom prst="rect">
            <a:avLst/>
          </a:prstGeom>
        </p:spPr>
      </p:pic>
      <p:pic>
        <p:nvPicPr>
          <p:cNvPr id="38" name="Picture 37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4082837"/>
            <a:ext cx="793750" cy="336550"/>
          </a:xfrm>
          <a:prstGeom prst="rect">
            <a:avLst/>
          </a:prstGeom>
        </p:spPr>
      </p:pic>
      <p:pic>
        <p:nvPicPr>
          <p:cNvPr id="40" name="Picture 39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4882981"/>
            <a:ext cx="793750" cy="336550"/>
          </a:xfrm>
          <a:prstGeom prst="rect">
            <a:avLst/>
          </a:prstGeom>
        </p:spPr>
      </p:pic>
      <p:pic>
        <p:nvPicPr>
          <p:cNvPr id="42" name="Picture 41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4882981"/>
            <a:ext cx="793750" cy="336550"/>
          </a:xfrm>
          <a:prstGeom prst="rect">
            <a:avLst/>
          </a:prstGeom>
        </p:spPr>
      </p:pic>
      <p:pic>
        <p:nvPicPr>
          <p:cNvPr id="44" name="Picture 43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4883106"/>
            <a:ext cx="793750" cy="336550"/>
          </a:xfrm>
          <a:prstGeom prst="rect">
            <a:avLst/>
          </a:prstGeom>
        </p:spPr>
      </p:pic>
      <p:pic>
        <p:nvPicPr>
          <p:cNvPr id="46" name="Picture 45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4082506"/>
            <a:ext cx="793750" cy="336550"/>
          </a:xfrm>
          <a:prstGeom prst="rect">
            <a:avLst/>
          </a:prstGeom>
        </p:spPr>
      </p:pic>
      <p:pic>
        <p:nvPicPr>
          <p:cNvPr id="48" name="Picture 47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3281838"/>
            <a:ext cx="793750" cy="336550"/>
          </a:xfrm>
          <a:prstGeom prst="rect">
            <a:avLst/>
          </a:prstGeom>
        </p:spPr>
      </p:pic>
      <p:pic>
        <p:nvPicPr>
          <p:cNvPr id="27" name="Picture 26" descr="mesos-logo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4163" y="3190724"/>
            <a:ext cx="453875" cy="459548"/>
          </a:xfrm>
          <a:prstGeom prst="rect">
            <a:avLst/>
          </a:prstGeom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823" y="3998917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823" y="4798234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33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333" y="5219656"/>
            <a:ext cx="2640413" cy="342944"/>
          </a:xfrm>
          <a:prstGeom prst="rect">
            <a:avLst/>
          </a:prstGeom>
        </p:spPr>
      </p:pic>
      <p:pic>
        <p:nvPicPr>
          <p:cNvPr id="25" name="Picture 24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086" y="4419387"/>
            <a:ext cx="2640413" cy="342944"/>
          </a:xfrm>
          <a:prstGeom prst="rect">
            <a:avLst/>
          </a:prstGeom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5173" y="3201352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5173" y="3999869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5173" y="4799186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3173" y="3999869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3173" y="4799186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31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5638" y="2265259"/>
            <a:ext cx="971550" cy="263318"/>
          </a:xfrm>
          <a:prstGeom prst="rect">
            <a:avLst/>
          </a:prstGeom>
        </p:spPr>
      </p:pic>
      <p:pic>
        <p:nvPicPr>
          <p:cNvPr id="39" name="Picture 38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5650" y="3343232"/>
            <a:ext cx="971550" cy="263318"/>
          </a:xfrm>
          <a:prstGeom prst="rect">
            <a:avLst/>
          </a:prstGeom>
        </p:spPr>
      </p:pic>
      <p:pic>
        <p:nvPicPr>
          <p:cNvPr id="47" name="Picture 46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5650" y="4155738"/>
            <a:ext cx="971550" cy="263318"/>
          </a:xfrm>
          <a:prstGeom prst="rect">
            <a:avLst/>
          </a:prstGeom>
        </p:spPr>
      </p:pic>
      <p:pic>
        <p:nvPicPr>
          <p:cNvPr id="57" name="Picture 56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5827" y="3343232"/>
            <a:ext cx="971550" cy="263318"/>
          </a:xfrm>
          <a:prstGeom prst="rect">
            <a:avLst/>
          </a:prstGeom>
        </p:spPr>
      </p:pic>
      <p:pic>
        <p:nvPicPr>
          <p:cNvPr id="37" name="Picture 36" descr="Spark-logo-192x100px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2401" y="2038351"/>
            <a:ext cx="914399" cy="476249"/>
          </a:xfrm>
          <a:prstGeom prst="rect">
            <a:avLst/>
          </a:prstGeom>
        </p:spPr>
      </p:pic>
      <p:pic>
        <p:nvPicPr>
          <p:cNvPr id="41" name="Picture 40" descr="Spark-logo-192x100px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774" y="3942763"/>
            <a:ext cx="914399" cy="476249"/>
          </a:xfrm>
          <a:prstGeom prst="rect">
            <a:avLst/>
          </a:prstGeom>
        </p:spPr>
      </p:pic>
      <p:pic>
        <p:nvPicPr>
          <p:cNvPr id="59" name="Picture 58" descr="Spark-logo-192x100px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4762331"/>
            <a:ext cx="914399" cy="47624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17195" y="367605"/>
            <a:ext cx="73695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400" dirty="0" smtClean="0">
                <a:latin typeface="+mj-lt"/>
              </a:rPr>
              <a:t>$</a:t>
            </a:r>
            <a:endParaRPr lang="en-US" sz="8400" dirty="0">
              <a:latin typeface="+mj-lt"/>
            </a:endParaRPr>
          </a:p>
        </p:txBody>
      </p:sp>
      <p:pic>
        <p:nvPicPr>
          <p:cNvPr id="45" name="Picture 44" descr="Screen Shot 2013-08-28 at 10.52.14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4600" y="2160418"/>
            <a:ext cx="435273" cy="430382"/>
          </a:xfrm>
          <a:prstGeom prst="rect">
            <a:avLst/>
          </a:prstGeom>
        </p:spPr>
      </p:pic>
      <p:pic>
        <p:nvPicPr>
          <p:cNvPr id="56" name="Picture 55" descr="Screen Shot 2013-08-28 at 10.52.14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000" y="3988630"/>
            <a:ext cx="435273" cy="430382"/>
          </a:xfrm>
          <a:prstGeom prst="rect">
            <a:avLst/>
          </a:prstGeom>
        </p:spPr>
      </p:pic>
      <p:pic>
        <p:nvPicPr>
          <p:cNvPr id="58" name="Picture 57" descr="Screen Shot 2013-08-28 at 10.52.14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000" y="4799186"/>
            <a:ext cx="435273" cy="430382"/>
          </a:xfrm>
          <a:prstGeom prst="rect">
            <a:avLst/>
          </a:prstGeom>
        </p:spPr>
      </p:pic>
      <p:pic>
        <p:nvPicPr>
          <p:cNvPr id="60" name="Picture 59" descr="Screen Shot 2013-08-28 at 10.52.14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1400" y="4798234"/>
            <a:ext cx="435273" cy="430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r>
              <a:rPr lang="en-US" dirty="0" err="1" smtClean="0"/>
              <a:t>tep</a:t>
            </a:r>
            <a:r>
              <a:rPr lang="en-US" dirty="0" smtClean="0"/>
              <a:t> 4: Profit (utilize)</a:t>
            </a:r>
            <a:endParaRPr lang="en-US" dirty="0"/>
          </a:p>
        </p:txBody>
      </p:sp>
      <p:pic>
        <p:nvPicPr>
          <p:cNvPr id="32" name="Picture 31" descr="Screen Shot 2013-08-28 at 8.16.5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638" y="2265259"/>
            <a:ext cx="971550" cy="263318"/>
          </a:xfrm>
          <a:prstGeom prst="rect">
            <a:avLst/>
          </a:prstGeom>
        </p:spPr>
      </p:pic>
      <p:pic>
        <p:nvPicPr>
          <p:cNvPr id="37" name="Picture 36" descr="Spark-logo-192x100p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1" y="2038351"/>
            <a:ext cx="914399" cy="47624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17195" y="367605"/>
            <a:ext cx="73695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400" dirty="0" smtClean="0">
                <a:latin typeface="+mj-lt"/>
              </a:rPr>
              <a:t>$</a:t>
            </a:r>
            <a:endParaRPr lang="en-US" sz="8400" dirty="0">
              <a:latin typeface="+mj-lt"/>
            </a:endParaRPr>
          </a:p>
        </p:txBody>
      </p:sp>
      <p:pic>
        <p:nvPicPr>
          <p:cNvPr id="45" name="Picture 44" descr="Screen Shot 2013-08-28 at 10.52.14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2160418"/>
            <a:ext cx="435273" cy="430382"/>
          </a:xfrm>
          <a:prstGeom prst="rect">
            <a:avLst/>
          </a:prstGeom>
        </p:spPr>
      </p:pic>
      <p:pic>
        <p:nvPicPr>
          <p:cNvPr id="56" name="Picture 55" descr="serve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9208" y="3048000"/>
            <a:ext cx="4816392" cy="711925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2057400" y="4648200"/>
            <a:ext cx="4492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just one big pool of resources,</a:t>
            </a:r>
          </a:p>
          <a:p>
            <a:r>
              <a:rPr lang="en-US" dirty="0" smtClean="0">
                <a:latin typeface="+mn-lt"/>
              </a:rPr>
              <a:t>utilize single machines more fully!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823" y="3200400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r>
              <a:rPr lang="en-US" dirty="0" err="1" smtClean="0"/>
              <a:t>tep</a:t>
            </a:r>
            <a:r>
              <a:rPr lang="en-US" dirty="0" smtClean="0"/>
              <a:t> 4: Profit (utilize)</a:t>
            </a:r>
            <a:endParaRPr lang="en-US" dirty="0"/>
          </a:p>
        </p:txBody>
      </p:sp>
      <p:pic>
        <p:nvPicPr>
          <p:cNvPr id="19" name="Picture 18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60" y="3618486"/>
            <a:ext cx="2640413" cy="342944"/>
          </a:xfrm>
          <a:prstGeom prst="rect">
            <a:avLst/>
          </a:prstGeom>
        </p:spPr>
      </p:pic>
      <p:pic>
        <p:nvPicPr>
          <p:cNvPr id="22" name="Picture 21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755" y="3618513"/>
            <a:ext cx="2640413" cy="342944"/>
          </a:xfrm>
          <a:prstGeom prst="rect">
            <a:avLst/>
          </a:prstGeom>
        </p:spPr>
      </p:pic>
      <p:pic>
        <p:nvPicPr>
          <p:cNvPr id="23" name="Picture 22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273" y="3618388"/>
            <a:ext cx="2640413" cy="342944"/>
          </a:xfrm>
          <a:prstGeom prst="rect">
            <a:avLst/>
          </a:prstGeom>
        </p:spPr>
      </p:pic>
      <p:pic>
        <p:nvPicPr>
          <p:cNvPr id="24" name="Picture 23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91" y="4419360"/>
            <a:ext cx="2640413" cy="342944"/>
          </a:xfrm>
          <a:prstGeom prst="rect">
            <a:avLst/>
          </a:prstGeom>
        </p:spPr>
      </p:pic>
      <p:pic>
        <p:nvPicPr>
          <p:cNvPr id="26" name="Picture 25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604" y="4419262"/>
            <a:ext cx="2640413" cy="342944"/>
          </a:xfrm>
          <a:prstGeom prst="rect">
            <a:avLst/>
          </a:prstGeom>
        </p:spPr>
      </p:pic>
      <p:pic>
        <p:nvPicPr>
          <p:cNvPr id="30" name="Picture 29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4108281"/>
            <a:ext cx="793750" cy="336550"/>
          </a:xfrm>
          <a:prstGeom prst="rect">
            <a:avLst/>
          </a:prstGeom>
        </p:spPr>
      </p:pic>
      <p:pic>
        <p:nvPicPr>
          <p:cNvPr id="33" name="Picture 32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38" y="5219629"/>
            <a:ext cx="2640413" cy="342944"/>
          </a:xfrm>
          <a:prstGeom prst="rect">
            <a:avLst/>
          </a:prstGeom>
        </p:spPr>
      </p:pic>
      <p:pic>
        <p:nvPicPr>
          <p:cNvPr id="35" name="Picture 34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851" y="5219531"/>
            <a:ext cx="2640413" cy="342944"/>
          </a:xfrm>
          <a:prstGeom prst="rect">
            <a:avLst/>
          </a:prstGeom>
        </p:spPr>
      </p:pic>
      <p:pic>
        <p:nvPicPr>
          <p:cNvPr id="29" name="Picture 28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3281838"/>
            <a:ext cx="793750" cy="336550"/>
          </a:xfrm>
          <a:prstGeom prst="rect">
            <a:avLst/>
          </a:prstGeom>
        </p:spPr>
      </p:pic>
      <p:pic>
        <p:nvPicPr>
          <p:cNvPr id="36" name="Picture 35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3281963"/>
            <a:ext cx="793750" cy="336550"/>
          </a:xfrm>
          <a:prstGeom prst="rect">
            <a:avLst/>
          </a:prstGeom>
        </p:spPr>
      </p:pic>
      <p:pic>
        <p:nvPicPr>
          <p:cNvPr id="38" name="Picture 37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4082837"/>
            <a:ext cx="793750" cy="336550"/>
          </a:xfrm>
          <a:prstGeom prst="rect">
            <a:avLst/>
          </a:prstGeom>
        </p:spPr>
      </p:pic>
      <p:pic>
        <p:nvPicPr>
          <p:cNvPr id="40" name="Picture 39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4882981"/>
            <a:ext cx="793750" cy="336550"/>
          </a:xfrm>
          <a:prstGeom prst="rect">
            <a:avLst/>
          </a:prstGeom>
        </p:spPr>
      </p:pic>
      <p:pic>
        <p:nvPicPr>
          <p:cNvPr id="42" name="Picture 41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4882981"/>
            <a:ext cx="793750" cy="336550"/>
          </a:xfrm>
          <a:prstGeom prst="rect">
            <a:avLst/>
          </a:prstGeom>
        </p:spPr>
      </p:pic>
      <p:pic>
        <p:nvPicPr>
          <p:cNvPr id="44" name="Picture 43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4883106"/>
            <a:ext cx="793750" cy="336550"/>
          </a:xfrm>
          <a:prstGeom prst="rect">
            <a:avLst/>
          </a:prstGeom>
        </p:spPr>
      </p:pic>
      <p:pic>
        <p:nvPicPr>
          <p:cNvPr id="46" name="Picture 45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4082506"/>
            <a:ext cx="793750" cy="336550"/>
          </a:xfrm>
          <a:prstGeom prst="rect">
            <a:avLst/>
          </a:prstGeom>
        </p:spPr>
      </p:pic>
      <p:pic>
        <p:nvPicPr>
          <p:cNvPr id="48" name="Picture 47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3281838"/>
            <a:ext cx="793750" cy="336550"/>
          </a:xfrm>
          <a:prstGeom prst="rect">
            <a:avLst/>
          </a:prstGeom>
        </p:spPr>
      </p:pic>
      <p:pic>
        <p:nvPicPr>
          <p:cNvPr id="27" name="Picture 26" descr="mesos-logo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4163" y="3190724"/>
            <a:ext cx="453875" cy="459548"/>
          </a:xfrm>
          <a:prstGeom prst="rect">
            <a:avLst/>
          </a:prstGeom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823" y="3998917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823" y="4798234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33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333" y="5219656"/>
            <a:ext cx="2640413" cy="342944"/>
          </a:xfrm>
          <a:prstGeom prst="rect">
            <a:avLst/>
          </a:prstGeom>
        </p:spPr>
      </p:pic>
      <p:pic>
        <p:nvPicPr>
          <p:cNvPr id="25" name="Picture 24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086" y="4419387"/>
            <a:ext cx="2640413" cy="342944"/>
          </a:xfrm>
          <a:prstGeom prst="rect">
            <a:avLst/>
          </a:prstGeom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5173" y="3201352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5173" y="3999869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5173" y="4799186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3173" y="3999869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3173" y="4799186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31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5638" y="2265259"/>
            <a:ext cx="971550" cy="263318"/>
          </a:xfrm>
          <a:prstGeom prst="rect">
            <a:avLst/>
          </a:prstGeom>
        </p:spPr>
      </p:pic>
      <p:pic>
        <p:nvPicPr>
          <p:cNvPr id="39" name="Picture 38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5650" y="3343232"/>
            <a:ext cx="971550" cy="263318"/>
          </a:xfrm>
          <a:prstGeom prst="rect">
            <a:avLst/>
          </a:prstGeom>
        </p:spPr>
      </p:pic>
      <p:pic>
        <p:nvPicPr>
          <p:cNvPr id="47" name="Picture 46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5650" y="4155738"/>
            <a:ext cx="971550" cy="263318"/>
          </a:xfrm>
          <a:prstGeom prst="rect">
            <a:avLst/>
          </a:prstGeom>
        </p:spPr>
      </p:pic>
      <p:pic>
        <p:nvPicPr>
          <p:cNvPr id="57" name="Picture 56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5827" y="3343232"/>
            <a:ext cx="971550" cy="263318"/>
          </a:xfrm>
          <a:prstGeom prst="rect">
            <a:avLst/>
          </a:prstGeom>
        </p:spPr>
      </p:pic>
      <p:pic>
        <p:nvPicPr>
          <p:cNvPr id="37" name="Picture 36" descr="Spark-logo-192x100px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2401" y="2038351"/>
            <a:ext cx="914399" cy="476249"/>
          </a:xfrm>
          <a:prstGeom prst="rect">
            <a:avLst/>
          </a:prstGeom>
        </p:spPr>
      </p:pic>
      <p:pic>
        <p:nvPicPr>
          <p:cNvPr id="41" name="Picture 40" descr="Spark-logo-192x100px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774" y="3942763"/>
            <a:ext cx="914399" cy="476249"/>
          </a:xfrm>
          <a:prstGeom prst="rect">
            <a:avLst/>
          </a:prstGeom>
        </p:spPr>
      </p:pic>
      <p:pic>
        <p:nvPicPr>
          <p:cNvPr id="59" name="Picture 58" descr="Spark-logo-192x100px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4762331"/>
            <a:ext cx="914399" cy="47624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17195" y="367605"/>
            <a:ext cx="73695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400" dirty="0" smtClean="0">
                <a:latin typeface="+mj-lt"/>
              </a:rPr>
              <a:t>$</a:t>
            </a:r>
            <a:endParaRPr lang="en-US" sz="8400" dirty="0">
              <a:latin typeface="+mj-lt"/>
            </a:endParaRPr>
          </a:p>
        </p:txBody>
      </p:sp>
      <p:pic>
        <p:nvPicPr>
          <p:cNvPr id="45" name="Picture 44" descr="Screen Shot 2013-08-28 at 10.52.14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4600" y="2160418"/>
            <a:ext cx="435273" cy="430382"/>
          </a:xfrm>
          <a:prstGeom prst="rect">
            <a:avLst/>
          </a:prstGeom>
        </p:spPr>
      </p:pic>
      <p:pic>
        <p:nvPicPr>
          <p:cNvPr id="56" name="Picture 55" descr="Screen Shot 2013-08-28 at 10.52.14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000" y="3988630"/>
            <a:ext cx="435273" cy="430382"/>
          </a:xfrm>
          <a:prstGeom prst="rect">
            <a:avLst/>
          </a:prstGeom>
        </p:spPr>
      </p:pic>
      <p:pic>
        <p:nvPicPr>
          <p:cNvPr id="58" name="Picture 57" descr="Screen Shot 2013-08-28 at 10.52.14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000" y="4799186"/>
            <a:ext cx="435273" cy="430382"/>
          </a:xfrm>
          <a:prstGeom prst="rect">
            <a:avLst/>
          </a:prstGeom>
        </p:spPr>
      </p:pic>
      <p:pic>
        <p:nvPicPr>
          <p:cNvPr id="60" name="Picture 59" descr="Screen Shot 2013-08-28 at 10.52.14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1400" y="4798234"/>
            <a:ext cx="435273" cy="430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823" y="3200400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r>
              <a:rPr lang="en-US" dirty="0" err="1" smtClean="0"/>
              <a:t>tep</a:t>
            </a:r>
            <a:r>
              <a:rPr lang="en-US" dirty="0" smtClean="0"/>
              <a:t> 4: Profit (utilize)</a:t>
            </a:r>
            <a:endParaRPr lang="en-US" dirty="0"/>
          </a:p>
        </p:txBody>
      </p:sp>
      <p:pic>
        <p:nvPicPr>
          <p:cNvPr id="19" name="Picture 18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60" y="3618486"/>
            <a:ext cx="2640413" cy="342944"/>
          </a:xfrm>
          <a:prstGeom prst="rect">
            <a:avLst/>
          </a:prstGeom>
        </p:spPr>
      </p:pic>
      <p:pic>
        <p:nvPicPr>
          <p:cNvPr id="22" name="Picture 21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755" y="3618513"/>
            <a:ext cx="2640413" cy="342944"/>
          </a:xfrm>
          <a:prstGeom prst="rect">
            <a:avLst/>
          </a:prstGeom>
        </p:spPr>
      </p:pic>
      <p:pic>
        <p:nvPicPr>
          <p:cNvPr id="23" name="Picture 22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273" y="3618388"/>
            <a:ext cx="2640413" cy="342944"/>
          </a:xfrm>
          <a:prstGeom prst="rect">
            <a:avLst/>
          </a:prstGeom>
        </p:spPr>
      </p:pic>
      <p:pic>
        <p:nvPicPr>
          <p:cNvPr id="24" name="Picture 23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91" y="4419360"/>
            <a:ext cx="2640413" cy="342944"/>
          </a:xfrm>
          <a:prstGeom prst="rect">
            <a:avLst/>
          </a:prstGeom>
        </p:spPr>
      </p:pic>
      <p:pic>
        <p:nvPicPr>
          <p:cNvPr id="26" name="Picture 25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604" y="4419262"/>
            <a:ext cx="2640413" cy="342944"/>
          </a:xfrm>
          <a:prstGeom prst="rect">
            <a:avLst/>
          </a:prstGeom>
        </p:spPr>
      </p:pic>
      <p:pic>
        <p:nvPicPr>
          <p:cNvPr id="30" name="Picture 29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4108281"/>
            <a:ext cx="793750" cy="336550"/>
          </a:xfrm>
          <a:prstGeom prst="rect">
            <a:avLst/>
          </a:prstGeom>
        </p:spPr>
      </p:pic>
      <p:pic>
        <p:nvPicPr>
          <p:cNvPr id="33" name="Picture 32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38" y="5219629"/>
            <a:ext cx="2640413" cy="342944"/>
          </a:xfrm>
          <a:prstGeom prst="rect">
            <a:avLst/>
          </a:prstGeom>
        </p:spPr>
      </p:pic>
      <p:pic>
        <p:nvPicPr>
          <p:cNvPr id="35" name="Picture 34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851" y="5219531"/>
            <a:ext cx="2640413" cy="342944"/>
          </a:xfrm>
          <a:prstGeom prst="rect">
            <a:avLst/>
          </a:prstGeom>
        </p:spPr>
      </p:pic>
      <p:pic>
        <p:nvPicPr>
          <p:cNvPr id="29" name="Picture 28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3281838"/>
            <a:ext cx="793750" cy="336550"/>
          </a:xfrm>
          <a:prstGeom prst="rect">
            <a:avLst/>
          </a:prstGeom>
        </p:spPr>
      </p:pic>
      <p:pic>
        <p:nvPicPr>
          <p:cNvPr id="36" name="Picture 35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3281963"/>
            <a:ext cx="793750" cy="336550"/>
          </a:xfrm>
          <a:prstGeom prst="rect">
            <a:avLst/>
          </a:prstGeom>
        </p:spPr>
      </p:pic>
      <p:pic>
        <p:nvPicPr>
          <p:cNvPr id="38" name="Picture 37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4082837"/>
            <a:ext cx="793750" cy="336550"/>
          </a:xfrm>
          <a:prstGeom prst="rect">
            <a:avLst/>
          </a:prstGeom>
        </p:spPr>
      </p:pic>
      <p:pic>
        <p:nvPicPr>
          <p:cNvPr id="40" name="Picture 39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4882981"/>
            <a:ext cx="793750" cy="336550"/>
          </a:xfrm>
          <a:prstGeom prst="rect">
            <a:avLst/>
          </a:prstGeom>
        </p:spPr>
      </p:pic>
      <p:pic>
        <p:nvPicPr>
          <p:cNvPr id="42" name="Picture 41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4882981"/>
            <a:ext cx="793750" cy="336550"/>
          </a:xfrm>
          <a:prstGeom prst="rect">
            <a:avLst/>
          </a:prstGeom>
        </p:spPr>
      </p:pic>
      <p:pic>
        <p:nvPicPr>
          <p:cNvPr id="44" name="Picture 43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4883106"/>
            <a:ext cx="793750" cy="336550"/>
          </a:xfrm>
          <a:prstGeom prst="rect">
            <a:avLst/>
          </a:prstGeom>
        </p:spPr>
      </p:pic>
      <p:pic>
        <p:nvPicPr>
          <p:cNvPr id="46" name="Picture 45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4082506"/>
            <a:ext cx="793750" cy="336550"/>
          </a:xfrm>
          <a:prstGeom prst="rect">
            <a:avLst/>
          </a:prstGeom>
        </p:spPr>
      </p:pic>
      <p:pic>
        <p:nvPicPr>
          <p:cNvPr id="48" name="Picture 47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3281838"/>
            <a:ext cx="793750" cy="336550"/>
          </a:xfrm>
          <a:prstGeom prst="rect">
            <a:avLst/>
          </a:prstGeom>
        </p:spPr>
      </p:pic>
      <p:pic>
        <p:nvPicPr>
          <p:cNvPr id="27" name="Picture 26" descr="mesos-logo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4163" y="3190724"/>
            <a:ext cx="453875" cy="459548"/>
          </a:xfrm>
          <a:prstGeom prst="rect">
            <a:avLst/>
          </a:prstGeom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823" y="3998917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823" y="4798234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33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333" y="5219656"/>
            <a:ext cx="2640413" cy="342944"/>
          </a:xfrm>
          <a:prstGeom prst="rect">
            <a:avLst/>
          </a:prstGeom>
        </p:spPr>
      </p:pic>
      <p:pic>
        <p:nvPicPr>
          <p:cNvPr id="25" name="Picture 24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086" y="4419387"/>
            <a:ext cx="2640413" cy="342944"/>
          </a:xfrm>
          <a:prstGeom prst="rect">
            <a:avLst/>
          </a:prstGeom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5173" y="3201352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5173" y="3999869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5173" y="4799186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3173" y="3999869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3173" y="4799186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31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5638" y="2265259"/>
            <a:ext cx="971550" cy="263318"/>
          </a:xfrm>
          <a:prstGeom prst="rect">
            <a:avLst/>
          </a:prstGeom>
        </p:spPr>
      </p:pic>
      <p:pic>
        <p:nvPicPr>
          <p:cNvPr id="39" name="Picture 38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5650" y="3343232"/>
            <a:ext cx="971550" cy="263318"/>
          </a:xfrm>
          <a:prstGeom prst="rect">
            <a:avLst/>
          </a:prstGeom>
        </p:spPr>
      </p:pic>
      <p:pic>
        <p:nvPicPr>
          <p:cNvPr id="57" name="Picture 56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5827" y="3343232"/>
            <a:ext cx="971550" cy="263318"/>
          </a:xfrm>
          <a:prstGeom prst="rect">
            <a:avLst/>
          </a:prstGeom>
        </p:spPr>
      </p:pic>
      <p:pic>
        <p:nvPicPr>
          <p:cNvPr id="37" name="Picture 36" descr="Spark-logo-192x100px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2401" y="2038351"/>
            <a:ext cx="914399" cy="476249"/>
          </a:xfrm>
          <a:prstGeom prst="rect">
            <a:avLst/>
          </a:prstGeom>
        </p:spPr>
      </p:pic>
      <p:pic>
        <p:nvPicPr>
          <p:cNvPr id="41" name="Picture 40" descr="Spark-logo-192x100px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774" y="3942763"/>
            <a:ext cx="914399" cy="476249"/>
          </a:xfrm>
          <a:prstGeom prst="rect">
            <a:avLst/>
          </a:prstGeom>
        </p:spPr>
      </p:pic>
      <p:pic>
        <p:nvPicPr>
          <p:cNvPr id="59" name="Picture 58" descr="Spark-logo-192x100px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4762331"/>
            <a:ext cx="914399" cy="47624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17195" y="367605"/>
            <a:ext cx="73695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400" dirty="0" smtClean="0">
                <a:latin typeface="+mj-lt"/>
              </a:rPr>
              <a:t>$</a:t>
            </a:r>
            <a:endParaRPr lang="en-US" sz="8400" dirty="0">
              <a:latin typeface="+mj-lt"/>
            </a:endParaRPr>
          </a:p>
        </p:txBody>
      </p:sp>
      <p:pic>
        <p:nvPicPr>
          <p:cNvPr id="45" name="Picture 44" descr="Screen Shot 2013-08-28 at 10.52.14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4600" y="2160418"/>
            <a:ext cx="435273" cy="430382"/>
          </a:xfrm>
          <a:prstGeom prst="rect">
            <a:avLst/>
          </a:prstGeom>
        </p:spPr>
      </p:pic>
      <p:pic>
        <p:nvPicPr>
          <p:cNvPr id="56" name="Picture 55" descr="Screen Shot 2013-08-28 at 10.52.14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000" y="3988630"/>
            <a:ext cx="435273" cy="430382"/>
          </a:xfrm>
          <a:prstGeom prst="rect">
            <a:avLst/>
          </a:prstGeom>
        </p:spPr>
      </p:pic>
      <p:pic>
        <p:nvPicPr>
          <p:cNvPr id="58" name="Picture 57" descr="Screen Shot 2013-08-28 at 10.52.14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000" y="4799186"/>
            <a:ext cx="435273" cy="430382"/>
          </a:xfrm>
          <a:prstGeom prst="rect">
            <a:avLst/>
          </a:prstGeom>
        </p:spPr>
      </p:pic>
      <p:pic>
        <p:nvPicPr>
          <p:cNvPr id="60" name="Picture 59" descr="Screen Shot 2013-08-28 at 10.52.14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1400" y="4798234"/>
            <a:ext cx="435273" cy="430382"/>
          </a:xfrm>
          <a:prstGeom prst="rect">
            <a:avLst/>
          </a:prstGeom>
        </p:spPr>
      </p:pic>
      <p:pic>
        <p:nvPicPr>
          <p:cNvPr id="61" name="Picture 60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3801" y="4148639"/>
            <a:ext cx="718599" cy="194761"/>
          </a:xfrm>
          <a:prstGeom prst="rect">
            <a:avLst/>
          </a:prstGeom>
        </p:spPr>
      </p:pic>
      <p:pic>
        <p:nvPicPr>
          <p:cNvPr id="62" name="Picture 61" descr="Screen Shot 2013-08-28 at 10.52.14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5357" y="4090640"/>
            <a:ext cx="281843" cy="278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823" y="3200400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r>
              <a:rPr lang="en-US" dirty="0" err="1" smtClean="0"/>
              <a:t>tep</a:t>
            </a:r>
            <a:r>
              <a:rPr lang="en-US" dirty="0" smtClean="0"/>
              <a:t> 4: Profit (utilize)</a:t>
            </a:r>
            <a:endParaRPr lang="en-US" dirty="0"/>
          </a:p>
        </p:txBody>
      </p:sp>
      <p:pic>
        <p:nvPicPr>
          <p:cNvPr id="19" name="Picture 18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60" y="3618486"/>
            <a:ext cx="2640413" cy="342944"/>
          </a:xfrm>
          <a:prstGeom prst="rect">
            <a:avLst/>
          </a:prstGeom>
        </p:spPr>
      </p:pic>
      <p:pic>
        <p:nvPicPr>
          <p:cNvPr id="22" name="Picture 21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755" y="3618513"/>
            <a:ext cx="2640413" cy="342944"/>
          </a:xfrm>
          <a:prstGeom prst="rect">
            <a:avLst/>
          </a:prstGeom>
        </p:spPr>
      </p:pic>
      <p:pic>
        <p:nvPicPr>
          <p:cNvPr id="23" name="Picture 22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273" y="3618388"/>
            <a:ext cx="2640413" cy="342944"/>
          </a:xfrm>
          <a:prstGeom prst="rect">
            <a:avLst/>
          </a:prstGeom>
        </p:spPr>
      </p:pic>
      <p:pic>
        <p:nvPicPr>
          <p:cNvPr id="24" name="Picture 23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91" y="4419360"/>
            <a:ext cx="2640413" cy="342944"/>
          </a:xfrm>
          <a:prstGeom prst="rect">
            <a:avLst/>
          </a:prstGeom>
        </p:spPr>
      </p:pic>
      <p:pic>
        <p:nvPicPr>
          <p:cNvPr id="26" name="Picture 25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604" y="4419262"/>
            <a:ext cx="2640413" cy="342944"/>
          </a:xfrm>
          <a:prstGeom prst="rect">
            <a:avLst/>
          </a:prstGeom>
        </p:spPr>
      </p:pic>
      <p:pic>
        <p:nvPicPr>
          <p:cNvPr id="30" name="Picture 29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4108281"/>
            <a:ext cx="793750" cy="336550"/>
          </a:xfrm>
          <a:prstGeom prst="rect">
            <a:avLst/>
          </a:prstGeom>
        </p:spPr>
      </p:pic>
      <p:pic>
        <p:nvPicPr>
          <p:cNvPr id="33" name="Picture 32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38" y="5219629"/>
            <a:ext cx="2640413" cy="342944"/>
          </a:xfrm>
          <a:prstGeom prst="rect">
            <a:avLst/>
          </a:prstGeom>
        </p:spPr>
      </p:pic>
      <p:pic>
        <p:nvPicPr>
          <p:cNvPr id="35" name="Picture 34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851" y="5219531"/>
            <a:ext cx="2640413" cy="342944"/>
          </a:xfrm>
          <a:prstGeom prst="rect">
            <a:avLst/>
          </a:prstGeom>
        </p:spPr>
      </p:pic>
      <p:pic>
        <p:nvPicPr>
          <p:cNvPr id="29" name="Picture 28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3281838"/>
            <a:ext cx="793750" cy="336550"/>
          </a:xfrm>
          <a:prstGeom prst="rect">
            <a:avLst/>
          </a:prstGeom>
        </p:spPr>
      </p:pic>
      <p:pic>
        <p:nvPicPr>
          <p:cNvPr id="36" name="Picture 35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3281963"/>
            <a:ext cx="793750" cy="336550"/>
          </a:xfrm>
          <a:prstGeom prst="rect">
            <a:avLst/>
          </a:prstGeom>
        </p:spPr>
      </p:pic>
      <p:pic>
        <p:nvPicPr>
          <p:cNvPr id="38" name="Picture 37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4082837"/>
            <a:ext cx="793750" cy="336550"/>
          </a:xfrm>
          <a:prstGeom prst="rect">
            <a:avLst/>
          </a:prstGeom>
        </p:spPr>
      </p:pic>
      <p:pic>
        <p:nvPicPr>
          <p:cNvPr id="40" name="Picture 39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4882981"/>
            <a:ext cx="793750" cy="336550"/>
          </a:xfrm>
          <a:prstGeom prst="rect">
            <a:avLst/>
          </a:prstGeom>
        </p:spPr>
      </p:pic>
      <p:pic>
        <p:nvPicPr>
          <p:cNvPr id="42" name="Picture 41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4882981"/>
            <a:ext cx="793750" cy="336550"/>
          </a:xfrm>
          <a:prstGeom prst="rect">
            <a:avLst/>
          </a:prstGeom>
        </p:spPr>
      </p:pic>
      <p:pic>
        <p:nvPicPr>
          <p:cNvPr id="44" name="Picture 43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4883106"/>
            <a:ext cx="793750" cy="336550"/>
          </a:xfrm>
          <a:prstGeom prst="rect">
            <a:avLst/>
          </a:prstGeom>
        </p:spPr>
      </p:pic>
      <p:pic>
        <p:nvPicPr>
          <p:cNvPr id="46" name="Picture 45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4082506"/>
            <a:ext cx="793750" cy="336550"/>
          </a:xfrm>
          <a:prstGeom prst="rect">
            <a:avLst/>
          </a:prstGeom>
        </p:spPr>
      </p:pic>
      <p:pic>
        <p:nvPicPr>
          <p:cNvPr id="48" name="Picture 47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3281838"/>
            <a:ext cx="793750" cy="336550"/>
          </a:xfrm>
          <a:prstGeom prst="rect">
            <a:avLst/>
          </a:prstGeom>
        </p:spPr>
      </p:pic>
      <p:pic>
        <p:nvPicPr>
          <p:cNvPr id="27" name="Picture 26" descr="mesos-logo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4163" y="3190724"/>
            <a:ext cx="453875" cy="459548"/>
          </a:xfrm>
          <a:prstGeom prst="rect">
            <a:avLst/>
          </a:prstGeom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823" y="3998917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823" y="4798234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33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333" y="5219656"/>
            <a:ext cx="2640413" cy="342944"/>
          </a:xfrm>
          <a:prstGeom prst="rect">
            <a:avLst/>
          </a:prstGeom>
        </p:spPr>
      </p:pic>
      <p:pic>
        <p:nvPicPr>
          <p:cNvPr id="25" name="Picture 24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086" y="4419387"/>
            <a:ext cx="2640413" cy="342944"/>
          </a:xfrm>
          <a:prstGeom prst="rect">
            <a:avLst/>
          </a:prstGeom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5173" y="3201352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5173" y="3999869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5173" y="4799186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3173" y="3999869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3173" y="4799186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31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5638" y="2265259"/>
            <a:ext cx="971550" cy="263318"/>
          </a:xfrm>
          <a:prstGeom prst="rect">
            <a:avLst/>
          </a:prstGeom>
        </p:spPr>
      </p:pic>
      <p:pic>
        <p:nvPicPr>
          <p:cNvPr id="39" name="Picture 38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5650" y="3343232"/>
            <a:ext cx="971550" cy="263318"/>
          </a:xfrm>
          <a:prstGeom prst="rect">
            <a:avLst/>
          </a:prstGeom>
        </p:spPr>
      </p:pic>
      <p:pic>
        <p:nvPicPr>
          <p:cNvPr id="37" name="Picture 36" descr="Spark-logo-192x100px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2401" y="2038351"/>
            <a:ext cx="914399" cy="476249"/>
          </a:xfrm>
          <a:prstGeom prst="rect">
            <a:avLst/>
          </a:prstGeom>
        </p:spPr>
      </p:pic>
      <p:pic>
        <p:nvPicPr>
          <p:cNvPr id="41" name="Picture 40" descr="Spark-logo-192x100px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774" y="3942763"/>
            <a:ext cx="914399" cy="476249"/>
          </a:xfrm>
          <a:prstGeom prst="rect">
            <a:avLst/>
          </a:prstGeom>
        </p:spPr>
      </p:pic>
      <p:pic>
        <p:nvPicPr>
          <p:cNvPr id="59" name="Picture 58" descr="Spark-logo-192x100px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4762331"/>
            <a:ext cx="914399" cy="47624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17195" y="367605"/>
            <a:ext cx="73695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400" dirty="0" smtClean="0">
                <a:latin typeface="+mj-lt"/>
              </a:rPr>
              <a:t>$</a:t>
            </a:r>
            <a:endParaRPr lang="en-US" sz="8400" dirty="0">
              <a:latin typeface="+mj-lt"/>
            </a:endParaRPr>
          </a:p>
        </p:txBody>
      </p:sp>
      <p:pic>
        <p:nvPicPr>
          <p:cNvPr id="45" name="Picture 44" descr="Screen Shot 2013-08-28 at 10.52.14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4600" y="2160418"/>
            <a:ext cx="435273" cy="430382"/>
          </a:xfrm>
          <a:prstGeom prst="rect">
            <a:avLst/>
          </a:prstGeom>
        </p:spPr>
      </p:pic>
      <p:pic>
        <p:nvPicPr>
          <p:cNvPr id="56" name="Picture 55" descr="Screen Shot 2013-08-28 at 10.52.14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000" y="3988630"/>
            <a:ext cx="435273" cy="430382"/>
          </a:xfrm>
          <a:prstGeom prst="rect">
            <a:avLst/>
          </a:prstGeom>
        </p:spPr>
      </p:pic>
      <p:pic>
        <p:nvPicPr>
          <p:cNvPr id="58" name="Picture 57" descr="Screen Shot 2013-08-28 at 10.52.14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000" y="4799186"/>
            <a:ext cx="435273" cy="430382"/>
          </a:xfrm>
          <a:prstGeom prst="rect">
            <a:avLst/>
          </a:prstGeom>
        </p:spPr>
      </p:pic>
      <p:pic>
        <p:nvPicPr>
          <p:cNvPr id="60" name="Picture 59" descr="Screen Shot 2013-08-28 at 10.52.14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1400" y="4798234"/>
            <a:ext cx="435273" cy="430382"/>
          </a:xfrm>
          <a:prstGeom prst="rect">
            <a:avLst/>
          </a:prstGeom>
        </p:spPr>
      </p:pic>
      <p:pic>
        <p:nvPicPr>
          <p:cNvPr id="61" name="Picture 60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3801" y="4148639"/>
            <a:ext cx="718599" cy="194761"/>
          </a:xfrm>
          <a:prstGeom prst="rect">
            <a:avLst/>
          </a:prstGeom>
        </p:spPr>
      </p:pic>
      <p:pic>
        <p:nvPicPr>
          <p:cNvPr id="62" name="Picture 61" descr="Screen Shot 2013-08-28 at 10.52.14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5357" y="4090640"/>
            <a:ext cx="281843" cy="278676"/>
          </a:xfrm>
          <a:prstGeom prst="rect">
            <a:avLst/>
          </a:prstGeom>
        </p:spPr>
      </p:pic>
      <p:pic>
        <p:nvPicPr>
          <p:cNvPr id="47" name="Picture 46" descr="Spark-logo-192x100px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3109694"/>
            <a:ext cx="632814" cy="329590"/>
          </a:xfrm>
          <a:prstGeom prst="rect">
            <a:avLst/>
          </a:prstGeom>
        </p:spPr>
      </p:pic>
      <p:pic>
        <p:nvPicPr>
          <p:cNvPr id="63" name="Picture 62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3477" y="3462839"/>
            <a:ext cx="718599" cy="194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823" y="3200400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r>
              <a:rPr lang="en-US" dirty="0" err="1" smtClean="0"/>
              <a:t>tep</a:t>
            </a:r>
            <a:r>
              <a:rPr lang="en-US" dirty="0" smtClean="0"/>
              <a:t> 4: Profit (utilize)</a:t>
            </a:r>
            <a:endParaRPr lang="en-US" dirty="0"/>
          </a:p>
        </p:txBody>
      </p:sp>
      <p:pic>
        <p:nvPicPr>
          <p:cNvPr id="19" name="Picture 18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60" y="3618486"/>
            <a:ext cx="2640413" cy="342944"/>
          </a:xfrm>
          <a:prstGeom prst="rect">
            <a:avLst/>
          </a:prstGeom>
        </p:spPr>
      </p:pic>
      <p:pic>
        <p:nvPicPr>
          <p:cNvPr id="22" name="Picture 21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755" y="3618513"/>
            <a:ext cx="2640413" cy="342944"/>
          </a:xfrm>
          <a:prstGeom prst="rect">
            <a:avLst/>
          </a:prstGeom>
        </p:spPr>
      </p:pic>
      <p:pic>
        <p:nvPicPr>
          <p:cNvPr id="23" name="Picture 22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273" y="3618388"/>
            <a:ext cx="2640413" cy="342944"/>
          </a:xfrm>
          <a:prstGeom prst="rect">
            <a:avLst/>
          </a:prstGeom>
        </p:spPr>
      </p:pic>
      <p:pic>
        <p:nvPicPr>
          <p:cNvPr id="24" name="Picture 23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91" y="4419360"/>
            <a:ext cx="2640413" cy="342944"/>
          </a:xfrm>
          <a:prstGeom prst="rect">
            <a:avLst/>
          </a:prstGeom>
        </p:spPr>
      </p:pic>
      <p:pic>
        <p:nvPicPr>
          <p:cNvPr id="26" name="Picture 25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604" y="4419262"/>
            <a:ext cx="2640413" cy="342944"/>
          </a:xfrm>
          <a:prstGeom prst="rect">
            <a:avLst/>
          </a:prstGeom>
        </p:spPr>
      </p:pic>
      <p:pic>
        <p:nvPicPr>
          <p:cNvPr id="30" name="Picture 29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4108281"/>
            <a:ext cx="793750" cy="336550"/>
          </a:xfrm>
          <a:prstGeom prst="rect">
            <a:avLst/>
          </a:prstGeom>
        </p:spPr>
      </p:pic>
      <p:pic>
        <p:nvPicPr>
          <p:cNvPr id="33" name="Picture 32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38" y="5219629"/>
            <a:ext cx="2640413" cy="342944"/>
          </a:xfrm>
          <a:prstGeom prst="rect">
            <a:avLst/>
          </a:prstGeom>
        </p:spPr>
      </p:pic>
      <p:pic>
        <p:nvPicPr>
          <p:cNvPr id="35" name="Picture 34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851" y="5219531"/>
            <a:ext cx="2640413" cy="342944"/>
          </a:xfrm>
          <a:prstGeom prst="rect">
            <a:avLst/>
          </a:prstGeom>
        </p:spPr>
      </p:pic>
      <p:pic>
        <p:nvPicPr>
          <p:cNvPr id="29" name="Picture 28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3281838"/>
            <a:ext cx="793750" cy="336550"/>
          </a:xfrm>
          <a:prstGeom prst="rect">
            <a:avLst/>
          </a:prstGeom>
        </p:spPr>
      </p:pic>
      <p:pic>
        <p:nvPicPr>
          <p:cNvPr id="36" name="Picture 35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3281963"/>
            <a:ext cx="793750" cy="336550"/>
          </a:xfrm>
          <a:prstGeom prst="rect">
            <a:avLst/>
          </a:prstGeom>
        </p:spPr>
      </p:pic>
      <p:pic>
        <p:nvPicPr>
          <p:cNvPr id="38" name="Picture 37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4082837"/>
            <a:ext cx="793750" cy="336550"/>
          </a:xfrm>
          <a:prstGeom prst="rect">
            <a:avLst/>
          </a:prstGeom>
        </p:spPr>
      </p:pic>
      <p:pic>
        <p:nvPicPr>
          <p:cNvPr id="40" name="Picture 39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4882981"/>
            <a:ext cx="793750" cy="336550"/>
          </a:xfrm>
          <a:prstGeom prst="rect">
            <a:avLst/>
          </a:prstGeom>
        </p:spPr>
      </p:pic>
      <p:pic>
        <p:nvPicPr>
          <p:cNvPr id="42" name="Picture 41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4882981"/>
            <a:ext cx="793750" cy="336550"/>
          </a:xfrm>
          <a:prstGeom prst="rect">
            <a:avLst/>
          </a:prstGeom>
        </p:spPr>
      </p:pic>
      <p:pic>
        <p:nvPicPr>
          <p:cNvPr id="44" name="Picture 43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4883106"/>
            <a:ext cx="793750" cy="336550"/>
          </a:xfrm>
          <a:prstGeom prst="rect">
            <a:avLst/>
          </a:prstGeom>
        </p:spPr>
      </p:pic>
      <p:pic>
        <p:nvPicPr>
          <p:cNvPr id="46" name="Picture 45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4082506"/>
            <a:ext cx="793750" cy="336550"/>
          </a:xfrm>
          <a:prstGeom prst="rect">
            <a:avLst/>
          </a:prstGeom>
        </p:spPr>
      </p:pic>
      <p:pic>
        <p:nvPicPr>
          <p:cNvPr id="48" name="Picture 47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3281838"/>
            <a:ext cx="793750" cy="336550"/>
          </a:xfrm>
          <a:prstGeom prst="rect">
            <a:avLst/>
          </a:prstGeom>
        </p:spPr>
      </p:pic>
      <p:pic>
        <p:nvPicPr>
          <p:cNvPr id="27" name="Picture 26" descr="mesos-logo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4163" y="3190724"/>
            <a:ext cx="453875" cy="459548"/>
          </a:xfrm>
          <a:prstGeom prst="rect">
            <a:avLst/>
          </a:prstGeom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823" y="3998917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823" y="4798234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33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333" y="5219656"/>
            <a:ext cx="2640413" cy="342944"/>
          </a:xfrm>
          <a:prstGeom prst="rect">
            <a:avLst/>
          </a:prstGeom>
        </p:spPr>
      </p:pic>
      <p:pic>
        <p:nvPicPr>
          <p:cNvPr id="25" name="Picture 24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086" y="4419387"/>
            <a:ext cx="2640413" cy="342944"/>
          </a:xfrm>
          <a:prstGeom prst="rect">
            <a:avLst/>
          </a:prstGeom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5173" y="3201352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5173" y="3999869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5173" y="4799186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3173" y="3999869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3173" y="4799186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31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5638" y="2265259"/>
            <a:ext cx="971550" cy="263318"/>
          </a:xfrm>
          <a:prstGeom prst="rect">
            <a:avLst/>
          </a:prstGeom>
        </p:spPr>
      </p:pic>
      <p:pic>
        <p:nvPicPr>
          <p:cNvPr id="39" name="Picture 38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5650" y="3343232"/>
            <a:ext cx="971550" cy="263318"/>
          </a:xfrm>
          <a:prstGeom prst="rect">
            <a:avLst/>
          </a:prstGeom>
        </p:spPr>
      </p:pic>
      <p:pic>
        <p:nvPicPr>
          <p:cNvPr id="37" name="Picture 36" descr="Spark-logo-192x100px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2401" y="2038351"/>
            <a:ext cx="914399" cy="476249"/>
          </a:xfrm>
          <a:prstGeom prst="rect">
            <a:avLst/>
          </a:prstGeom>
        </p:spPr>
      </p:pic>
      <p:pic>
        <p:nvPicPr>
          <p:cNvPr id="41" name="Picture 40" descr="Spark-logo-192x100px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774" y="3942763"/>
            <a:ext cx="914399" cy="476249"/>
          </a:xfrm>
          <a:prstGeom prst="rect">
            <a:avLst/>
          </a:prstGeom>
        </p:spPr>
      </p:pic>
      <p:pic>
        <p:nvPicPr>
          <p:cNvPr id="59" name="Picture 58" descr="Spark-logo-192x100px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4762331"/>
            <a:ext cx="914399" cy="47624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17195" y="367605"/>
            <a:ext cx="73695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400" dirty="0" smtClean="0">
                <a:latin typeface="+mj-lt"/>
              </a:rPr>
              <a:t>$</a:t>
            </a:r>
            <a:endParaRPr lang="en-US" sz="8400" dirty="0">
              <a:latin typeface="+mj-lt"/>
            </a:endParaRPr>
          </a:p>
        </p:txBody>
      </p:sp>
      <p:pic>
        <p:nvPicPr>
          <p:cNvPr id="45" name="Picture 44" descr="Screen Shot 2013-08-28 at 10.52.14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4600" y="2160418"/>
            <a:ext cx="435273" cy="430382"/>
          </a:xfrm>
          <a:prstGeom prst="rect">
            <a:avLst/>
          </a:prstGeom>
        </p:spPr>
      </p:pic>
      <p:pic>
        <p:nvPicPr>
          <p:cNvPr id="58" name="Picture 57" descr="Screen Shot 2013-08-28 at 10.52.14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000" y="4799186"/>
            <a:ext cx="435273" cy="430382"/>
          </a:xfrm>
          <a:prstGeom prst="rect">
            <a:avLst/>
          </a:prstGeom>
        </p:spPr>
      </p:pic>
      <p:pic>
        <p:nvPicPr>
          <p:cNvPr id="60" name="Picture 59" descr="Screen Shot 2013-08-28 at 10.52.14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1400" y="4798234"/>
            <a:ext cx="435273" cy="430382"/>
          </a:xfrm>
          <a:prstGeom prst="rect">
            <a:avLst/>
          </a:prstGeom>
        </p:spPr>
      </p:pic>
      <p:pic>
        <p:nvPicPr>
          <p:cNvPr id="61" name="Picture 60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3801" y="4148639"/>
            <a:ext cx="718599" cy="194761"/>
          </a:xfrm>
          <a:prstGeom prst="rect">
            <a:avLst/>
          </a:prstGeom>
        </p:spPr>
      </p:pic>
      <p:pic>
        <p:nvPicPr>
          <p:cNvPr id="62" name="Picture 61" descr="Screen Shot 2013-08-28 at 10.52.14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5357" y="4090640"/>
            <a:ext cx="281843" cy="278676"/>
          </a:xfrm>
          <a:prstGeom prst="rect">
            <a:avLst/>
          </a:prstGeom>
        </p:spPr>
      </p:pic>
      <p:pic>
        <p:nvPicPr>
          <p:cNvPr id="47" name="Picture 46" descr="Spark-logo-192x100px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3109694"/>
            <a:ext cx="632814" cy="329590"/>
          </a:xfrm>
          <a:prstGeom prst="rect">
            <a:avLst/>
          </a:prstGeom>
        </p:spPr>
      </p:pic>
      <p:pic>
        <p:nvPicPr>
          <p:cNvPr id="63" name="Picture 62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3477" y="3462839"/>
            <a:ext cx="718599" cy="194761"/>
          </a:xfrm>
          <a:prstGeom prst="rect">
            <a:avLst/>
          </a:prstGeom>
        </p:spPr>
      </p:pic>
      <p:pic>
        <p:nvPicPr>
          <p:cNvPr id="57" name="Picture 56" descr="Screen Shot 2013-08-28 at 10.52.14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92692" y="4140336"/>
            <a:ext cx="281843" cy="278676"/>
          </a:xfrm>
          <a:prstGeom prst="rect">
            <a:avLst/>
          </a:prstGeom>
        </p:spPr>
      </p:pic>
      <p:pic>
        <p:nvPicPr>
          <p:cNvPr id="64" name="Picture 63" descr="Spark-logo-192x100px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3960" y="4078600"/>
            <a:ext cx="632814" cy="329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823" y="3200400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r>
              <a:rPr lang="en-US" dirty="0" err="1" smtClean="0"/>
              <a:t>tep</a:t>
            </a:r>
            <a:r>
              <a:rPr lang="en-US" dirty="0" smtClean="0"/>
              <a:t> 4: Profit (utilize)</a:t>
            </a:r>
            <a:endParaRPr lang="en-US" dirty="0"/>
          </a:p>
        </p:txBody>
      </p:sp>
      <p:pic>
        <p:nvPicPr>
          <p:cNvPr id="19" name="Picture 18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60" y="3618486"/>
            <a:ext cx="2640413" cy="342944"/>
          </a:xfrm>
          <a:prstGeom prst="rect">
            <a:avLst/>
          </a:prstGeom>
        </p:spPr>
      </p:pic>
      <p:pic>
        <p:nvPicPr>
          <p:cNvPr id="22" name="Picture 21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755" y="3618513"/>
            <a:ext cx="2640413" cy="342944"/>
          </a:xfrm>
          <a:prstGeom prst="rect">
            <a:avLst/>
          </a:prstGeom>
        </p:spPr>
      </p:pic>
      <p:pic>
        <p:nvPicPr>
          <p:cNvPr id="23" name="Picture 22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273" y="3618388"/>
            <a:ext cx="2640413" cy="342944"/>
          </a:xfrm>
          <a:prstGeom prst="rect">
            <a:avLst/>
          </a:prstGeom>
        </p:spPr>
      </p:pic>
      <p:pic>
        <p:nvPicPr>
          <p:cNvPr id="24" name="Picture 23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91" y="4419360"/>
            <a:ext cx="2640413" cy="342944"/>
          </a:xfrm>
          <a:prstGeom prst="rect">
            <a:avLst/>
          </a:prstGeom>
        </p:spPr>
      </p:pic>
      <p:pic>
        <p:nvPicPr>
          <p:cNvPr id="26" name="Picture 25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604" y="4419262"/>
            <a:ext cx="2640413" cy="342944"/>
          </a:xfrm>
          <a:prstGeom prst="rect">
            <a:avLst/>
          </a:prstGeom>
        </p:spPr>
      </p:pic>
      <p:pic>
        <p:nvPicPr>
          <p:cNvPr id="30" name="Picture 29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4108281"/>
            <a:ext cx="793750" cy="336550"/>
          </a:xfrm>
          <a:prstGeom prst="rect">
            <a:avLst/>
          </a:prstGeom>
        </p:spPr>
      </p:pic>
      <p:pic>
        <p:nvPicPr>
          <p:cNvPr id="33" name="Picture 32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38" y="5219629"/>
            <a:ext cx="2640413" cy="342944"/>
          </a:xfrm>
          <a:prstGeom prst="rect">
            <a:avLst/>
          </a:prstGeom>
        </p:spPr>
      </p:pic>
      <p:pic>
        <p:nvPicPr>
          <p:cNvPr id="35" name="Picture 34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851" y="5219531"/>
            <a:ext cx="2640413" cy="342944"/>
          </a:xfrm>
          <a:prstGeom prst="rect">
            <a:avLst/>
          </a:prstGeom>
        </p:spPr>
      </p:pic>
      <p:pic>
        <p:nvPicPr>
          <p:cNvPr id="29" name="Picture 28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3281838"/>
            <a:ext cx="793750" cy="336550"/>
          </a:xfrm>
          <a:prstGeom prst="rect">
            <a:avLst/>
          </a:prstGeom>
        </p:spPr>
      </p:pic>
      <p:pic>
        <p:nvPicPr>
          <p:cNvPr id="36" name="Picture 35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3281963"/>
            <a:ext cx="793750" cy="336550"/>
          </a:xfrm>
          <a:prstGeom prst="rect">
            <a:avLst/>
          </a:prstGeom>
        </p:spPr>
      </p:pic>
      <p:pic>
        <p:nvPicPr>
          <p:cNvPr id="38" name="Picture 37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4082837"/>
            <a:ext cx="793750" cy="336550"/>
          </a:xfrm>
          <a:prstGeom prst="rect">
            <a:avLst/>
          </a:prstGeom>
        </p:spPr>
      </p:pic>
      <p:pic>
        <p:nvPicPr>
          <p:cNvPr id="40" name="Picture 39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4882981"/>
            <a:ext cx="793750" cy="336550"/>
          </a:xfrm>
          <a:prstGeom prst="rect">
            <a:avLst/>
          </a:prstGeom>
        </p:spPr>
      </p:pic>
      <p:pic>
        <p:nvPicPr>
          <p:cNvPr id="42" name="Picture 41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4882981"/>
            <a:ext cx="793750" cy="336550"/>
          </a:xfrm>
          <a:prstGeom prst="rect">
            <a:avLst/>
          </a:prstGeom>
        </p:spPr>
      </p:pic>
      <p:pic>
        <p:nvPicPr>
          <p:cNvPr id="44" name="Picture 43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4883106"/>
            <a:ext cx="793750" cy="336550"/>
          </a:xfrm>
          <a:prstGeom prst="rect">
            <a:avLst/>
          </a:prstGeom>
        </p:spPr>
      </p:pic>
      <p:pic>
        <p:nvPicPr>
          <p:cNvPr id="46" name="Picture 45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4082506"/>
            <a:ext cx="793750" cy="336550"/>
          </a:xfrm>
          <a:prstGeom prst="rect">
            <a:avLst/>
          </a:prstGeom>
        </p:spPr>
      </p:pic>
      <p:pic>
        <p:nvPicPr>
          <p:cNvPr id="48" name="Picture 47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3281838"/>
            <a:ext cx="793750" cy="336550"/>
          </a:xfrm>
          <a:prstGeom prst="rect">
            <a:avLst/>
          </a:prstGeom>
        </p:spPr>
      </p:pic>
      <p:pic>
        <p:nvPicPr>
          <p:cNvPr id="27" name="Picture 26" descr="mesos-logo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4163" y="3190724"/>
            <a:ext cx="453875" cy="459548"/>
          </a:xfrm>
          <a:prstGeom prst="rect">
            <a:avLst/>
          </a:prstGeom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823" y="3998917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823" y="4798234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33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333" y="5219656"/>
            <a:ext cx="2640413" cy="342944"/>
          </a:xfrm>
          <a:prstGeom prst="rect">
            <a:avLst/>
          </a:prstGeom>
        </p:spPr>
      </p:pic>
      <p:pic>
        <p:nvPicPr>
          <p:cNvPr id="25" name="Picture 24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086" y="4419387"/>
            <a:ext cx="2640413" cy="342944"/>
          </a:xfrm>
          <a:prstGeom prst="rect">
            <a:avLst/>
          </a:prstGeom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5173" y="3201352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5173" y="3999869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5173" y="4799186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3173" y="3999869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3173" y="4799186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31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5638" y="2265259"/>
            <a:ext cx="971550" cy="263318"/>
          </a:xfrm>
          <a:prstGeom prst="rect">
            <a:avLst/>
          </a:prstGeom>
        </p:spPr>
      </p:pic>
      <p:pic>
        <p:nvPicPr>
          <p:cNvPr id="39" name="Picture 38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5650" y="3343232"/>
            <a:ext cx="971550" cy="263318"/>
          </a:xfrm>
          <a:prstGeom prst="rect">
            <a:avLst/>
          </a:prstGeom>
        </p:spPr>
      </p:pic>
      <p:pic>
        <p:nvPicPr>
          <p:cNvPr id="47" name="Picture 46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3801" y="4148639"/>
            <a:ext cx="718599" cy="194761"/>
          </a:xfrm>
          <a:prstGeom prst="rect">
            <a:avLst/>
          </a:prstGeom>
        </p:spPr>
      </p:pic>
      <p:pic>
        <p:nvPicPr>
          <p:cNvPr id="37" name="Picture 36" descr="Spark-logo-192x100px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2401" y="2038351"/>
            <a:ext cx="914399" cy="476249"/>
          </a:xfrm>
          <a:prstGeom prst="rect">
            <a:avLst/>
          </a:prstGeom>
        </p:spPr>
      </p:pic>
      <p:pic>
        <p:nvPicPr>
          <p:cNvPr id="41" name="Picture 40" descr="Spark-logo-192x100px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774" y="3942763"/>
            <a:ext cx="914399" cy="476249"/>
          </a:xfrm>
          <a:prstGeom prst="rect">
            <a:avLst/>
          </a:prstGeom>
        </p:spPr>
      </p:pic>
      <p:pic>
        <p:nvPicPr>
          <p:cNvPr id="59" name="Picture 58" descr="Spark-logo-192x100px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4762331"/>
            <a:ext cx="914399" cy="47624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17195" y="367605"/>
            <a:ext cx="73695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400" dirty="0" smtClean="0">
                <a:latin typeface="+mj-lt"/>
              </a:rPr>
              <a:t>$</a:t>
            </a:r>
            <a:endParaRPr lang="en-US" sz="8400" dirty="0">
              <a:latin typeface="+mj-lt"/>
            </a:endParaRPr>
          </a:p>
        </p:txBody>
      </p:sp>
      <p:pic>
        <p:nvPicPr>
          <p:cNvPr id="45" name="Picture 44" descr="Screen Shot 2013-08-28 at 10.52.14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4600" y="2160418"/>
            <a:ext cx="435273" cy="430382"/>
          </a:xfrm>
          <a:prstGeom prst="rect">
            <a:avLst/>
          </a:prstGeom>
        </p:spPr>
      </p:pic>
      <p:pic>
        <p:nvPicPr>
          <p:cNvPr id="60" name="Picture 59" descr="Screen Shot 2013-08-28 at 10.52.14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5357" y="4090640"/>
            <a:ext cx="281843" cy="278676"/>
          </a:xfrm>
          <a:prstGeom prst="rect">
            <a:avLst/>
          </a:prstGeom>
        </p:spPr>
      </p:pic>
      <p:pic>
        <p:nvPicPr>
          <p:cNvPr id="61" name="Picture 60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2236" y="4934799"/>
            <a:ext cx="718599" cy="194761"/>
          </a:xfrm>
          <a:prstGeom prst="rect">
            <a:avLst/>
          </a:prstGeom>
        </p:spPr>
      </p:pic>
      <p:pic>
        <p:nvPicPr>
          <p:cNvPr id="62" name="Picture 61" descr="Screen Shot 2013-08-28 at 10.52.14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3792" y="4876800"/>
            <a:ext cx="281843" cy="278676"/>
          </a:xfrm>
          <a:prstGeom prst="rect">
            <a:avLst/>
          </a:prstGeom>
        </p:spPr>
      </p:pic>
      <p:pic>
        <p:nvPicPr>
          <p:cNvPr id="63" name="Picture 62" descr="Spark-logo-192x100px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3109694"/>
            <a:ext cx="632814" cy="329590"/>
          </a:xfrm>
          <a:prstGeom prst="rect">
            <a:avLst/>
          </a:prstGeom>
        </p:spPr>
      </p:pic>
      <p:pic>
        <p:nvPicPr>
          <p:cNvPr id="64" name="Picture 63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3477" y="3462839"/>
            <a:ext cx="718599" cy="194761"/>
          </a:xfrm>
          <a:prstGeom prst="rect">
            <a:avLst/>
          </a:prstGeom>
        </p:spPr>
      </p:pic>
      <p:pic>
        <p:nvPicPr>
          <p:cNvPr id="65" name="Picture 64" descr="Screen Shot 2013-08-28 at 10.52.14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92692" y="4140336"/>
            <a:ext cx="281843" cy="278676"/>
          </a:xfrm>
          <a:prstGeom prst="rect">
            <a:avLst/>
          </a:prstGeom>
        </p:spPr>
      </p:pic>
      <p:pic>
        <p:nvPicPr>
          <p:cNvPr id="66" name="Picture 65" descr="Screen Shot 2013-08-28 at 10.52.14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92692" y="4883106"/>
            <a:ext cx="281843" cy="278676"/>
          </a:xfrm>
          <a:prstGeom prst="rect">
            <a:avLst/>
          </a:prstGeom>
        </p:spPr>
      </p:pic>
      <p:pic>
        <p:nvPicPr>
          <p:cNvPr id="67" name="Picture 66" descr="Spark-logo-192x100px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3960" y="4078600"/>
            <a:ext cx="632814" cy="329590"/>
          </a:xfrm>
          <a:prstGeom prst="rect">
            <a:avLst/>
          </a:prstGeom>
        </p:spPr>
      </p:pic>
      <p:pic>
        <p:nvPicPr>
          <p:cNvPr id="68" name="Picture 67" descr="Spark-logo-192x100px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3960" y="4825886"/>
            <a:ext cx="632814" cy="329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823" y="3200400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r>
              <a:rPr lang="en-US" dirty="0" err="1" smtClean="0"/>
              <a:t>tep</a:t>
            </a:r>
            <a:r>
              <a:rPr lang="en-US" dirty="0" smtClean="0"/>
              <a:t> 4: Profit</a:t>
            </a:r>
            <a:br>
              <a:rPr lang="en-US" dirty="0" smtClean="0"/>
            </a:br>
            <a:r>
              <a:rPr lang="en-US" dirty="0" smtClean="0"/>
              <a:t>(statistical multiplexing)</a:t>
            </a:r>
            <a:endParaRPr lang="en-US" dirty="0"/>
          </a:p>
        </p:txBody>
      </p:sp>
      <p:pic>
        <p:nvPicPr>
          <p:cNvPr id="19" name="Picture 18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60" y="3618486"/>
            <a:ext cx="2640413" cy="342944"/>
          </a:xfrm>
          <a:prstGeom prst="rect">
            <a:avLst/>
          </a:prstGeom>
        </p:spPr>
      </p:pic>
      <p:pic>
        <p:nvPicPr>
          <p:cNvPr id="22" name="Picture 21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755" y="3618513"/>
            <a:ext cx="2640413" cy="342944"/>
          </a:xfrm>
          <a:prstGeom prst="rect">
            <a:avLst/>
          </a:prstGeom>
        </p:spPr>
      </p:pic>
      <p:pic>
        <p:nvPicPr>
          <p:cNvPr id="23" name="Picture 22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273" y="3618388"/>
            <a:ext cx="2640413" cy="342944"/>
          </a:xfrm>
          <a:prstGeom prst="rect">
            <a:avLst/>
          </a:prstGeom>
        </p:spPr>
      </p:pic>
      <p:pic>
        <p:nvPicPr>
          <p:cNvPr id="24" name="Picture 23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91" y="4419360"/>
            <a:ext cx="2640413" cy="342944"/>
          </a:xfrm>
          <a:prstGeom prst="rect">
            <a:avLst/>
          </a:prstGeom>
        </p:spPr>
      </p:pic>
      <p:pic>
        <p:nvPicPr>
          <p:cNvPr id="26" name="Picture 25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604" y="4419262"/>
            <a:ext cx="2640413" cy="342944"/>
          </a:xfrm>
          <a:prstGeom prst="rect">
            <a:avLst/>
          </a:prstGeom>
        </p:spPr>
      </p:pic>
      <p:pic>
        <p:nvPicPr>
          <p:cNvPr id="30" name="Picture 29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4108281"/>
            <a:ext cx="793750" cy="336550"/>
          </a:xfrm>
          <a:prstGeom prst="rect">
            <a:avLst/>
          </a:prstGeom>
        </p:spPr>
      </p:pic>
      <p:pic>
        <p:nvPicPr>
          <p:cNvPr id="33" name="Picture 32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38" y="5219629"/>
            <a:ext cx="2640413" cy="342944"/>
          </a:xfrm>
          <a:prstGeom prst="rect">
            <a:avLst/>
          </a:prstGeom>
        </p:spPr>
      </p:pic>
      <p:pic>
        <p:nvPicPr>
          <p:cNvPr id="35" name="Picture 34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851" y="5219531"/>
            <a:ext cx="2640413" cy="342944"/>
          </a:xfrm>
          <a:prstGeom prst="rect">
            <a:avLst/>
          </a:prstGeom>
        </p:spPr>
      </p:pic>
      <p:pic>
        <p:nvPicPr>
          <p:cNvPr id="29" name="Picture 28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3281838"/>
            <a:ext cx="793750" cy="336550"/>
          </a:xfrm>
          <a:prstGeom prst="rect">
            <a:avLst/>
          </a:prstGeom>
        </p:spPr>
      </p:pic>
      <p:pic>
        <p:nvPicPr>
          <p:cNvPr id="36" name="Picture 35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3281963"/>
            <a:ext cx="793750" cy="336550"/>
          </a:xfrm>
          <a:prstGeom prst="rect">
            <a:avLst/>
          </a:prstGeom>
        </p:spPr>
      </p:pic>
      <p:pic>
        <p:nvPicPr>
          <p:cNvPr id="38" name="Picture 37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4082837"/>
            <a:ext cx="793750" cy="336550"/>
          </a:xfrm>
          <a:prstGeom prst="rect">
            <a:avLst/>
          </a:prstGeom>
        </p:spPr>
      </p:pic>
      <p:pic>
        <p:nvPicPr>
          <p:cNvPr id="40" name="Picture 39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4882981"/>
            <a:ext cx="793750" cy="336550"/>
          </a:xfrm>
          <a:prstGeom prst="rect">
            <a:avLst/>
          </a:prstGeom>
        </p:spPr>
      </p:pic>
      <p:pic>
        <p:nvPicPr>
          <p:cNvPr id="42" name="Picture 41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4882981"/>
            <a:ext cx="793750" cy="336550"/>
          </a:xfrm>
          <a:prstGeom prst="rect">
            <a:avLst/>
          </a:prstGeom>
        </p:spPr>
      </p:pic>
      <p:pic>
        <p:nvPicPr>
          <p:cNvPr id="44" name="Picture 43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4883106"/>
            <a:ext cx="793750" cy="336550"/>
          </a:xfrm>
          <a:prstGeom prst="rect">
            <a:avLst/>
          </a:prstGeom>
        </p:spPr>
      </p:pic>
      <p:pic>
        <p:nvPicPr>
          <p:cNvPr id="46" name="Picture 45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4082506"/>
            <a:ext cx="793750" cy="336550"/>
          </a:xfrm>
          <a:prstGeom prst="rect">
            <a:avLst/>
          </a:prstGeom>
        </p:spPr>
      </p:pic>
      <p:pic>
        <p:nvPicPr>
          <p:cNvPr id="48" name="Picture 47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3281838"/>
            <a:ext cx="793750" cy="336550"/>
          </a:xfrm>
          <a:prstGeom prst="rect">
            <a:avLst/>
          </a:prstGeom>
        </p:spPr>
      </p:pic>
      <p:pic>
        <p:nvPicPr>
          <p:cNvPr id="27" name="Picture 26" descr="mesos-logo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4163" y="3190724"/>
            <a:ext cx="453875" cy="459548"/>
          </a:xfrm>
          <a:prstGeom prst="rect">
            <a:avLst/>
          </a:prstGeom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823" y="3998917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823" y="4798234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33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333" y="5219656"/>
            <a:ext cx="2640413" cy="342944"/>
          </a:xfrm>
          <a:prstGeom prst="rect">
            <a:avLst/>
          </a:prstGeom>
        </p:spPr>
      </p:pic>
      <p:pic>
        <p:nvPicPr>
          <p:cNvPr id="25" name="Picture 24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086" y="4419387"/>
            <a:ext cx="2640413" cy="342944"/>
          </a:xfrm>
          <a:prstGeom prst="rect">
            <a:avLst/>
          </a:prstGeom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5173" y="3201352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5173" y="3999869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5173" y="4799186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3173" y="3999869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3173" y="4799186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31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5638" y="2265259"/>
            <a:ext cx="971550" cy="263318"/>
          </a:xfrm>
          <a:prstGeom prst="rect">
            <a:avLst/>
          </a:prstGeom>
        </p:spPr>
      </p:pic>
      <p:pic>
        <p:nvPicPr>
          <p:cNvPr id="39" name="Picture 38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5650" y="3343232"/>
            <a:ext cx="971550" cy="263318"/>
          </a:xfrm>
          <a:prstGeom prst="rect">
            <a:avLst/>
          </a:prstGeom>
        </p:spPr>
      </p:pic>
      <p:pic>
        <p:nvPicPr>
          <p:cNvPr id="47" name="Picture 46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5650" y="4155738"/>
            <a:ext cx="971550" cy="263318"/>
          </a:xfrm>
          <a:prstGeom prst="rect">
            <a:avLst/>
          </a:prstGeom>
        </p:spPr>
      </p:pic>
      <p:pic>
        <p:nvPicPr>
          <p:cNvPr id="57" name="Picture 56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5827" y="3343232"/>
            <a:ext cx="971550" cy="263318"/>
          </a:xfrm>
          <a:prstGeom prst="rect">
            <a:avLst/>
          </a:prstGeom>
        </p:spPr>
      </p:pic>
      <p:pic>
        <p:nvPicPr>
          <p:cNvPr id="37" name="Picture 36" descr="Spark-logo-192x100px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2401" y="2038351"/>
            <a:ext cx="914399" cy="476249"/>
          </a:xfrm>
          <a:prstGeom prst="rect">
            <a:avLst/>
          </a:prstGeom>
        </p:spPr>
      </p:pic>
      <p:pic>
        <p:nvPicPr>
          <p:cNvPr id="41" name="Picture 40" descr="Spark-logo-192x100px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774" y="3942763"/>
            <a:ext cx="914399" cy="476249"/>
          </a:xfrm>
          <a:prstGeom prst="rect">
            <a:avLst/>
          </a:prstGeom>
        </p:spPr>
      </p:pic>
      <p:pic>
        <p:nvPicPr>
          <p:cNvPr id="59" name="Picture 58" descr="Spark-logo-192x100px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4762331"/>
            <a:ext cx="914399" cy="47624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17195" y="-89595"/>
            <a:ext cx="73695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400" dirty="0" smtClean="0">
                <a:latin typeface="+mj-lt"/>
              </a:rPr>
              <a:t>$</a:t>
            </a:r>
            <a:endParaRPr lang="en-US" sz="8400" dirty="0">
              <a:latin typeface="+mj-lt"/>
            </a:endParaRPr>
          </a:p>
        </p:txBody>
      </p:sp>
      <p:pic>
        <p:nvPicPr>
          <p:cNvPr id="45" name="Picture 44" descr="Screen Shot 2013-08-28 at 10.52.14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4600" y="2160418"/>
            <a:ext cx="435273" cy="430382"/>
          </a:xfrm>
          <a:prstGeom prst="rect">
            <a:avLst/>
          </a:prstGeom>
        </p:spPr>
      </p:pic>
      <p:pic>
        <p:nvPicPr>
          <p:cNvPr id="56" name="Picture 55" descr="Screen Shot 2013-08-28 at 10.52.14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000" y="3988630"/>
            <a:ext cx="435273" cy="430382"/>
          </a:xfrm>
          <a:prstGeom prst="rect">
            <a:avLst/>
          </a:prstGeom>
        </p:spPr>
      </p:pic>
      <p:pic>
        <p:nvPicPr>
          <p:cNvPr id="58" name="Picture 57" descr="Screen Shot 2013-08-28 at 10.52.14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000" y="4799186"/>
            <a:ext cx="435273" cy="430382"/>
          </a:xfrm>
          <a:prstGeom prst="rect">
            <a:avLst/>
          </a:prstGeom>
        </p:spPr>
      </p:pic>
      <p:pic>
        <p:nvPicPr>
          <p:cNvPr id="60" name="Picture 59" descr="Screen Shot 2013-08-28 at 10.52.14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1400" y="4798234"/>
            <a:ext cx="435273" cy="430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+ </a:t>
            </a:r>
            <a:r>
              <a:rPr lang="en-US" dirty="0" err="1" smtClean="0"/>
              <a:t>Hadoop</a:t>
            </a:r>
            <a:endParaRPr lang="en-US" dirty="0"/>
          </a:p>
        </p:txBody>
      </p:sp>
      <p:pic>
        <p:nvPicPr>
          <p:cNvPr id="19" name="Picture 18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60" y="3048098"/>
            <a:ext cx="2640413" cy="342944"/>
          </a:xfrm>
          <a:prstGeom prst="rect">
            <a:avLst/>
          </a:prstGeom>
        </p:spPr>
      </p:pic>
      <p:pic>
        <p:nvPicPr>
          <p:cNvPr id="22" name="Picture 21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755" y="3048125"/>
            <a:ext cx="2640413" cy="342944"/>
          </a:xfrm>
          <a:prstGeom prst="rect">
            <a:avLst/>
          </a:prstGeom>
        </p:spPr>
      </p:pic>
      <p:pic>
        <p:nvPicPr>
          <p:cNvPr id="23" name="Picture 22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273" y="3048000"/>
            <a:ext cx="2640413" cy="342944"/>
          </a:xfrm>
          <a:prstGeom prst="rect">
            <a:avLst/>
          </a:prstGeom>
        </p:spPr>
      </p:pic>
      <p:pic>
        <p:nvPicPr>
          <p:cNvPr id="24" name="Picture 23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91" y="3848972"/>
            <a:ext cx="2640413" cy="342944"/>
          </a:xfrm>
          <a:prstGeom prst="rect">
            <a:avLst/>
          </a:prstGeom>
        </p:spPr>
      </p:pic>
      <p:pic>
        <p:nvPicPr>
          <p:cNvPr id="26" name="Picture 25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604" y="3848874"/>
            <a:ext cx="2640413" cy="342944"/>
          </a:xfrm>
          <a:prstGeom prst="rect">
            <a:avLst/>
          </a:prstGeom>
        </p:spPr>
      </p:pic>
      <p:pic>
        <p:nvPicPr>
          <p:cNvPr id="25" name="Picture 24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086" y="3848999"/>
            <a:ext cx="2640413" cy="342944"/>
          </a:xfrm>
          <a:prstGeom prst="rect">
            <a:avLst/>
          </a:prstGeom>
        </p:spPr>
      </p:pic>
      <p:pic>
        <p:nvPicPr>
          <p:cNvPr id="33" name="Picture 32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38" y="4649241"/>
            <a:ext cx="2640413" cy="342944"/>
          </a:xfrm>
          <a:prstGeom prst="rect">
            <a:avLst/>
          </a:prstGeom>
        </p:spPr>
      </p:pic>
      <p:pic>
        <p:nvPicPr>
          <p:cNvPr id="34" name="Picture 33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333" y="4649268"/>
            <a:ext cx="2640413" cy="342944"/>
          </a:xfrm>
          <a:prstGeom prst="rect">
            <a:avLst/>
          </a:prstGeom>
        </p:spPr>
      </p:pic>
      <p:pic>
        <p:nvPicPr>
          <p:cNvPr id="35" name="Picture 34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851" y="4649143"/>
            <a:ext cx="2640413" cy="342944"/>
          </a:xfrm>
          <a:prstGeom prst="rect">
            <a:avLst/>
          </a:prstGeom>
        </p:spPr>
      </p:pic>
      <p:pic>
        <p:nvPicPr>
          <p:cNvPr id="13" name="Picture 12" descr="Screen Shot 2013-08-28 at 8.43.2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573138"/>
            <a:ext cx="762000" cy="512587"/>
          </a:xfrm>
          <a:prstGeom prst="rect">
            <a:avLst/>
          </a:prstGeom>
        </p:spPr>
      </p:pic>
      <p:pic>
        <p:nvPicPr>
          <p:cNvPr id="16" name="Picture 15" descr="Screen Shot 2013-08-28 at 8.43.2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384719"/>
            <a:ext cx="762000" cy="512587"/>
          </a:xfrm>
          <a:prstGeom prst="rect">
            <a:avLst/>
          </a:prstGeom>
        </p:spPr>
      </p:pic>
      <p:pic>
        <p:nvPicPr>
          <p:cNvPr id="18" name="Picture 17" descr="Screen Shot 2013-08-28 at 8.43.2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2573138"/>
            <a:ext cx="762000" cy="512587"/>
          </a:xfrm>
          <a:prstGeom prst="rect">
            <a:avLst/>
          </a:prstGeom>
        </p:spPr>
      </p:pic>
      <p:pic>
        <p:nvPicPr>
          <p:cNvPr id="20" name="Picture 19" descr="Screen Shot 2013-08-28 at 8.43.2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2573138"/>
            <a:ext cx="762000" cy="512587"/>
          </a:xfrm>
          <a:prstGeom prst="rect">
            <a:avLst/>
          </a:prstGeom>
        </p:spPr>
      </p:pic>
      <p:pic>
        <p:nvPicPr>
          <p:cNvPr id="21" name="Picture 20" descr="Screen Shot 2013-08-28 at 8.43.2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3384719"/>
            <a:ext cx="762000" cy="512587"/>
          </a:xfrm>
          <a:prstGeom prst="rect">
            <a:avLst/>
          </a:prstGeom>
        </p:spPr>
      </p:pic>
      <p:pic>
        <p:nvPicPr>
          <p:cNvPr id="27" name="Picture 26" descr="Screen Shot 2013-08-28 at 8.43.2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3384719"/>
            <a:ext cx="762000" cy="512587"/>
          </a:xfrm>
          <a:prstGeom prst="rect">
            <a:avLst/>
          </a:prstGeom>
        </p:spPr>
      </p:pic>
      <p:pic>
        <p:nvPicPr>
          <p:cNvPr id="28" name="Picture 27" descr="Screen Shot 2013-08-28 at 8.43.2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4185593"/>
            <a:ext cx="762000" cy="512587"/>
          </a:xfrm>
          <a:prstGeom prst="rect">
            <a:avLst/>
          </a:prstGeom>
        </p:spPr>
      </p:pic>
      <p:pic>
        <p:nvPicPr>
          <p:cNvPr id="29" name="Picture 28" descr="Screen Shot 2013-08-28 at 8.43.2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4191943"/>
            <a:ext cx="762000" cy="512587"/>
          </a:xfrm>
          <a:prstGeom prst="rect">
            <a:avLst/>
          </a:prstGeom>
        </p:spPr>
      </p:pic>
      <p:pic>
        <p:nvPicPr>
          <p:cNvPr id="30" name="Picture 29" descr="Screen Shot 2013-08-28 at 8.43.2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4185593"/>
            <a:ext cx="762000" cy="512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823" y="3200400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r>
              <a:rPr lang="en-US" dirty="0" err="1" smtClean="0"/>
              <a:t>tep</a:t>
            </a:r>
            <a:r>
              <a:rPr lang="en-US" dirty="0" smtClean="0"/>
              <a:t> 4: Profit</a:t>
            </a:r>
            <a:br>
              <a:rPr lang="en-US" dirty="0" smtClean="0"/>
            </a:br>
            <a:r>
              <a:rPr lang="en-US" dirty="0" smtClean="0"/>
              <a:t>(statistical multiplexing)</a:t>
            </a:r>
            <a:endParaRPr lang="en-US" dirty="0"/>
          </a:p>
        </p:txBody>
      </p:sp>
      <p:pic>
        <p:nvPicPr>
          <p:cNvPr id="19" name="Picture 18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60" y="3618486"/>
            <a:ext cx="2640413" cy="342944"/>
          </a:xfrm>
          <a:prstGeom prst="rect">
            <a:avLst/>
          </a:prstGeom>
        </p:spPr>
      </p:pic>
      <p:pic>
        <p:nvPicPr>
          <p:cNvPr id="22" name="Picture 21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755" y="3618513"/>
            <a:ext cx="2640413" cy="342944"/>
          </a:xfrm>
          <a:prstGeom prst="rect">
            <a:avLst/>
          </a:prstGeom>
        </p:spPr>
      </p:pic>
      <p:pic>
        <p:nvPicPr>
          <p:cNvPr id="23" name="Picture 22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273" y="3618388"/>
            <a:ext cx="2640413" cy="342944"/>
          </a:xfrm>
          <a:prstGeom prst="rect">
            <a:avLst/>
          </a:prstGeom>
        </p:spPr>
      </p:pic>
      <p:pic>
        <p:nvPicPr>
          <p:cNvPr id="24" name="Picture 23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91" y="4419360"/>
            <a:ext cx="2640413" cy="342944"/>
          </a:xfrm>
          <a:prstGeom prst="rect">
            <a:avLst/>
          </a:prstGeom>
        </p:spPr>
      </p:pic>
      <p:pic>
        <p:nvPicPr>
          <p:cNvPr id="26" name="Picture 25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604" y="4419262"/>
            <a:ext cx="2640413" cy="342944"/>
          </a:xfrm>
          <a:prstGeom prst="rect">
            <a:avLst/>
          </a:prstGeom>
        </p:spPr>
      </p:pic>
      <p:pic>
        <p:nvPicPr>
          <p:cNvPr id="30" name="Picture 29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4108281"/>
            <a:ext cx="793750" cy="336550"/>
          </a:xfrm>
          <a:prstGeom prst="rect">
            <a:avLst/>
          </a:prstGeom>
        </p:spPr>
      </p:pic>
      <p:pic>
        <p:nvPicPr>
          <p:cNvPr id="33" name="Picture 32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38" y="5219629"/>
            <a:ext cx="2640413" cy="342944"/>
          </a:xfrm>
          <a:prstGeom prst="rect">
            <a:avLst/>
          </a:prstGeom>
        </p:spPr>
      </p:pic>
      <p:pic>
        <p:nvPicPr>
          <p:cNvPr id="35" name="Picture 34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851" y="5219531"/>
            <a:ext cx="2640413" cy="342944"/>
          </a:xfrm>
          <a:prstGeom prst="rect">
            <a:avLst/>
          </a:prstGeom>
        </p:spPr>
      </p:pic>
      <p:pic>
        <p:nvPicPr>
          <p:cNvPr id="29" name="Picture 28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3281838"/>
            <a:ext cx="793750" cy="336550"/>
          </a:xfrm>
          <a:prstGeom prst="rect">
            <a:avLst/>
          </a:prstGeom>
        </p:spPr>
      </p:pic>
      <p:pic>
        <p:nvPicPr>
          <p:cNvPr id="36" name="Picture 35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3281963"/>
            <a:ext cx="793750" cy="336550"/>
          </a:xfrm>
          <a:prstGeom prst="rect">
            <a:avLst/>
          </a:prstGeom>
        </p:spPr>
      </p:pic>
      <p:pic>
        <p:nvPicPr>
          <p:cNvPr id="38" name="Picture 37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4082837"/>
            <a:ext cx="793750" cy="336550"/>
          </a:xfrm>
          <a:prstGeom prst="rect">
            <a:avLst/>
          </a:prstGeom>
        </p:spPr>
      </p:pic>
      <p:pic>
        <p:nvPicPr>
          <p:cNvPr id="40" name="Picture 39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4882981"/>
            <a:ext cx="793750" cy="336550"/>
          </a:xfrm>
          <a:prstGeom prst="rect">
            <a:avLst/>
          </a:prstGeom>
        </p:spPr>
      </p:pic>
      <p:pic>
        <p:nvPicPr>
          <p:cNvPr id="42" name="Picture 41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4882981"/>
            <a:ext cx="793750" cy="336550"/>
          </a:xfrm>
          <a:prstGeom prst="rect">
            <a:avLst/>
          </a:prstGeom>
        </p:spPr>
      </p:pic>
      <p:pic>
        <p:nvPicPr>
          <p:cNvPr id="44" name="Picture 43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4883106"/>
            <a:ext cx="793750" cy="336550"/>
          </a:xfrm>
          <a:prstGeom prst="rect">
            <a:avLst/>
          </a:prstGeom>
        </p:spPr>
      </p:pic>
      <p:pic>
        <p:nvPicPr>
          <p:cNvPr id="46" name="Picture 45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4082506"/>
            <a:ext cx="793750" cy="336550"/>
          </a:xfrm>
          <a:prstGeom prst="rect">
            <a:avLst/>
          </a:prstGeom>
        </p:spPr>
      </p:pic>
      <p:pic>
        <p:nvPicPr>
          <p:cNvPr id="48" name="Picture 47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3281838"/>
            <a:ext cx="793750" cy="336550"/>
          </a:xfrm>
          <a:prstGeom prst="rect">
            <a:avLst/>
          </a:prstGeom>
        </p:spPr>
      </p:pic>
      <p:pic>
        <p:nvPicPr>
          <p:cNvPr id="27" name="Picture 26" descr="mesos-logo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4163" y="3190724"/>
            <a:ext cx="453875" cy="459548"/>
          </a:xfrm>
          <a:prstGeom prst="rect">
            <a:avLst/>
          </a:prstGeom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823" y="3998917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823" y="4798234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33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333" y="5219656"/>
            <a:ext cx="2640413" cy="342944"/>
          </a:xfrm>
          <a:prstGeom prst="rect">
            <a:avLst/>
          </a:prstGeom>
        </p:spPr>
      </p:pic>
      <p:pic>
        <p:nvPicPr>
          <p:cNvPr id="25" name="Picture 24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086" y="4419387"/>
            <a:ext cx="2640413" cy="342944"/>
          </a:xfrm>
          <a:prstGeom prst="rect">
            <a:avLst/>
          </a:prstGeom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5173" y="3201352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5173" y="3999869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5173" y="4799186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3173" y="3999869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3173" y="4799186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31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5638" y="2265259"/>
            <a:ext cx="971550" cy="263318"/>
          </a:xfrm>
          <a:prstGeom prst="rect">
            <a:avLst/>
          </a:prstGeom>
        </p:spPr>
      </p:pic>
      <p:pic>
        <p:nvPicPr>
          <p:cNvPr id="57" name="Picture 56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5827" y="3343232"/>
            <a:ext cx="971550" cy="263318"/>
          </a:xfrm>
          <a:prstGeom prst="rect">
            <a:avLst/>
          </a:prstGeom>
        </p:spPr>
      </p:pic>
      <p:pic>
        <p:nvPicPr>
          <p:cNvPr id="37" name="Picture 36" descr="Spark-logo-192x100px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2401" y="2038351"/>
            <a:ext cx="914399" cy="476249"/>
          </a:xfrm>
          <a:prstGeom prst="rect">
            <a:avLst/>
          </a:prstGeom>
        </p:spPr>
      </p:pic>
      <p:pic>
        <p:nvPicPr>
          <p:cNvPr id="41" name="Picture 40" descr="Spark-logo-192x100px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774" y="3942763"/>
            <a:ext cx="914399" cy="476249"/>
          </a:xfrm>
          <a:prstGeom prst="rect">
            <a:avLst/>
          </a:prstGeom>
        </p:spPr>
      </p:pic>
      <p:pic>
        <p:nvPicPr>
          <p:cNvPr id="59" name="Picture 58" descr="Spark-logo-192x100px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4762331"/>
            <a:ext cx="914399" cy="47624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17195" y="-89595"/>
            <a:ext cx="73695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400" dirty="0" smtClean="0">
                <a:latin typeface="+mj-lt"/>
              </a:rPr>
              <a:t>$</a:t>
            </a:r>
            <a:endParaRPr lang="en-US" sz="8400" dirty="0">
              <a:latin typeface="+mj-lt"/>
            </a:endParaRPr>
          </a:p>
        </p:txBody>
      </p:sp>
      <p:pic>
        <p:nvPicPr>
          <p:cNvPr id="45" name="Picture 44" descr="Screen Shot 2013-08-28 at 10.52.14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4600" y="2160418"/>
            <a:ext cx="435273" cy="430382"/>
          </a:xfrm>
          <a:prstGeom prst="rect">
            <a:avLst/>
          </a:prstGeom>
        </p:spPr>
      </p:pic>
      <p:pic>
        <p:nvPicPr>
          <p:cNvPr id="56" name="Picture 55" descr="Screen Shot 2013-08-28 at 10.52.14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000" y="3988630"/>
            <a:ext cx="435273" cy="430382"/>
          </a:xfrm>
          <a:prstGeom prst="rect">
            <a:avLst/>
          </a:prstGeom>
        </p:spPr>
      </p:pic>
      <p:pic>
        <p:nvPicPr>
          <p:cNvPr id="58" name="Picture 57" descr="Screen Shot 2013-08-28 at 10.52.14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000" y="4799186"/>
            <a:ext cx="435273" cy="430382"/>
          </a:xfrm>
          <a:prstGeom prst="rect">
            <a:avLst/>
          </a:prstGeom>
        </p:spPr>
      </p:pic>
      <p:pic>
        <p:nvPicPr>
          <p:cNvPr id="60" name="Picture 59" descr="Screen Shot 2013-08-28 at 10.52.14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1400" y="4798234"/>
            <a:ext cx="435273" cy="430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823" y="3200400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r>
              <a:rPr lang="en-US" dirty="0" err="1" smtClean="0"/>
              <a:t>tep</a:t>
            </a:r>
            <a:r>
              <a:rPr lang="en-US" dirty="0" smtClean="0"/>
              <a:t> 4: Profit</a:t>
            </a:r>
            <a:br>
              <a:rPr lang="en-US" dirty="0" smtClean="0"/>
            </a:br>
            <a:r>
              <a:rPr lang="en-US" dirty="0" smtClean="0"/>
              <a:t>(statistical multiplexing)</a:t>
            </a:r>
            <a:endParaRPr lang="en-US" dirty="0"/>
          </a:p>
        </p:txBody>
      </p:sp>
      <p:pic>
        <p:nvPicPr>
          <p:cNvPr id="19" name="Picture 18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60" y="3618486"/>
            <a:ext cx="2640413" cy="342944"/>
          </a:xfrm>
          <a:prstGeom prst="rect">
            <a:avLst/>
          </a:prstGeom>
        </p:spPr>
      </p:pic>
      <p:pic>
        <p:nvPicPr>
          <p:cNvPr id="22" name="Picture 21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755" y="3618513"/>
            <a:ext cx="2640413" cy="342944"/>
          </a:xfrm>
          <a:prstGeom prst="rect">
            <a:avLst/>
          </a:prstGeom>
        </p:spPr>
      </p:pic>
      <p:pic>
        <p:nvPicPr>
          <p:cNvPr id="23" name="Picture 22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273" y="3618388"/>
            <a:ext cx="2640413" cy="342944"/>
          </a:xfrm>
          <a:prstGeom prst="rect">
            <a:avLst/>
          </a:prstGeom>
        </p:spPr>
      </p:pic>
      <p:pic>
        <p:nvPicPr>
          <p:cNvPr id="24" name="Picture 23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91" y="4419360"/>
            <a:ext cx="2640413" cy="342944"/>
          </a:xfrm>
          <a:prstGeom prst="rect">
            <a:avLst/>
          </a:prstGeom>
        </p:spPr>
      </p:pic>
      <p:pic>
        <p:nvPicPr>
          <p:cNvPr id="26" name="Picture 25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604" y="4419262"/>
            <a:ext cx="2640413" cy="342944"/>
          </a:xfrm>
          <a:prstGeom prst="rect">
            <a:avLst/>
          </a:prstGeom>
        </p:spPr>
      </p:pic>
      <p:pic>
        <p:nvPicPr>
          <p:cNvPr id="30" name="Picture 29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4108281"/>
            <a:ext cx="793750" cy="336550"/>
          </a:xfrm>
          <a:prstGeom prst="rect">
            <a:avLst/>
          </a:prstGeom>
        </p:spPr>
      </p:pic>
      <p:pic>
        <p:nvPicPr>
          <p:cNvPr id="33" name="Picture 32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38" y="5219629"/>
            <a:ext cx="2640413" cy="342944"/>
          </a:xfrm>
          <a:prstGeom prst="rect">
            <a:avLst/>
          </a:prstGeom>
        </p:spPr>
      </p:pic>
      <p:pic>
        <p:nvPicPr>
          <p:cNvPr id="35" name="Picture 34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851" y="5219531"/>
            <a:ext cx="2640413" cy="342944"/>
          </a:xfrm>
          <a:prstGeom prst="rect">
            <a:avLst/>
          </a:prstGeom>
        </p:spPr>
      </p:pic>
      <p:pic>
        <p:nvPicPr>
          <p:cNvPr id="29" name="Picture 28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3281838"/>
            <a:ext cx="793750" cy="336550"/>
          </a:xfrm>
          <a:prstGeom prst="rect">
            <a:avLst/>
          </a:prstGeom>
        </p:spPr>
      </p:pic>
      <p:pic>
        <p:nvPicPr>
          <p:cNvPr id="36" name="Picture 35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3281963"/>
            <a:ext cx="793750" cy="336550"/>
          </a:xfrm>
          <a:prstGeom prst="rect">
            <a:avLst/>
          </a:prstGeom>
        </p:spPr>
      </p:pic>
      <p:pic>
        <p:nvPicPr>
          <p:cNvPr id="38" name="Picture 37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4082837"/>
            <a:ext cx="793750" cy="336550"/>
          </a:xfrm>
          <a:prstGeom prst="rect">
            <a:avLst/>
          </a:prstGeom>
        </p:spPr>
      </p:pic>
      <p:pic>
        <p:nvPicPr>
          <p:cNvPr id="40" name="Picture 39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4882981"/>
            <a:ext cx="793750" cy="336550"/>
          </a:xfrm>
          <a:prstGeom prst="rect">
            <a:avLst/>
          </a:prstGeom>
        </p:spPr>
      </p:pic>
      <p:pic>
        <p:nvPicPr>
          <p:cNvPr id="42" name="Picture 41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4882981"/>
            <a:ext cx="793750" cy="336550"/>
          </a:xfrm>
          <a:prstGeom prst="rect">
            <a:avLst/>
          </a:prstGeom>
        </p:spPr>
      </p:pic>
      <p:pic>
        <p:nvPicPr>
          <p:cNvPr id="44" name="Picture 43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4883106"/>
            <a:ext cx="793750" cy="336550"/>
          </a:xfrm>
          <a:prstGeom prst="rect">
            <a:avLst/>
          </a:prstGeom>
        </p:spPr>
      </p:pic>
      <p:pic>
        <p:nvPicPr>
          <p:cNvPr id="46" name="Picture 45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4082506"/>
            <a:ext cx="793750" cy="336550"/>
          </a:xfrm>
          <a:prstGeom prst="rect">
            <a:avLst/>
          </a:prstGeom>
        </p:spPr>
      </p:pic>
      <p:pic>
        <p:nvPicPr>
          <p:cNvPr id="48" name="Picture 47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3281838"/>
            <a:ext cx="793750" cy="336550"/>
          </a:xfrm>
          <a:prstGeom prst="rect">
            <a:avLst/>
          </a:prstGeom>
        </p:spPr>
      </p:pic>
      <p:pic>
        <p:nvPicPr>
          <p:cNvPr id="27" name="Picture 26" descr="mesos-logo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4163" y="3190724"/>
            <a:ext cx="453875" cy="459548"/>
          </a:xfrm>
          <a:prstGeom prst="rect">
            <a:avLst/>
          </a:prstGeom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823" y="3998917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823" y="4798234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33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333" y="5219656"/>
            <a:ext cx="2640413" cy="342944"/>
          </a:xfrm>
          <a:prstGeom prst="rect">
            <a:avLst/>
          </a:prstGeom>
        </p:spPr>
      </p:pic>
      <p:pic>
        <p:nvPicPr>
          <p:cNvPr id="25" name="Picture 24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086" y="4419387"/>
            <a:ext cx="2640413" cy="342944"/>
          </a:xfrm>
          <a:prstGeom prst="rect">
            <a:avLst/>
          </a:prstGeom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5173" y="3201352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5173" y="3999869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5173" y="4799186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3173" y="3999869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3173" y="4799186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31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5638" y="2265259"/>
            <a:ext cx="971550" cy="263318"/>
          </a:xfrm>
          <a:prstGeom prst="rect">
            <a:avLst/>
          </a:prstGeom>
        </p:spPr>
      </p:pic>
      <p:pic>
        <p:nvPicPr>
          <p:cNvPr id="57" name="Picture 56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5827" y="3343232"/>
            <a:ext cx="971550" cy="263318"/>
          </a:xfrm>
          <a:prstGeom prst="rect">
            <a:avLst/>
          </a:prstGeom>
        </p:spPr>
      </p:pic>
      <p:pic>
        <p:nvPicPr>
          <p:cNvPr id="37" name="Picture 36" descr="Spark-logo-192x100px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2401" y="2038351"/>
            <a:ext cx="914399" cy="476249"/>
          </a:xfrm>
          <a:prstGeom prst="rect">
            <a:avLst/>
          </a:prstGeom>
        </p:spPr>
      </p:pic>
      <p:pic>
        <p:nvPicPr>
          <p:cNvPr id="41" name="Picture 40" descr="Spark-logo-192x100px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774" y="3942763"/>
            <a:ext cx="914399" cy="476249"/>
          </a:xfrm>
          <a:prstGeom prst="rect">
            <a:avLst/>
          </a:prstGeom>
        </p:spPr>
      </p:pic>
      <p:pic>
        <p:nvPicPr>
          <p:cNvPr id="59" name="Picture 58" descr="Spark-logo-192x100px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4762331"/>
            <a:ext cx="914399" cy="47624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17195" y="-89595"/>
            <a:ext cx="73695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400" dirty="0" smtClean="0">
                <a:latin typeface="+mj-lt"/>
              </a:rPr>
              <a:t>$</a:t>
            </a:r>
            <a:endParaRPr lang="en-US" sz="8400" dirty="0">
              <a:latin typeface="+mj-lt"/>
            </a:endParaRPr>
          </a:p>
        </p:txBody>
      </p:sp>
      <p:pic>
        <p:nvPicPr>
          <p:cNvPr id="45" name="Picture 44" descr="Screen Shot 2013-08-28 at 10.52.14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4600" y="2160418"/>
            <a:ext cx="435273" cy="430382"/>
          </a:xfrm>
          <a:prstGeom prst="rect">
            <a:avLst/>
          </a:prstGeom>
        </p:spPr>
      </p:pic>
      <p:pic>
        <p:nvPicPr>
          <p:cNvPr id="56" name="Picture 55" descr="Screen Shot 2013-08-28 at 10.52.14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000" y="3988630"/>
            <a:ext cx="435273" cy="430382"/>
          </a:xfrm>
          <a:prstGeom prst="rect">
            <a:avLst/>
          </a:prstGeom>
        </p:spPr>
      </p:pic>
      <p:pic>
        <p:nvPicPr>
          <p:cNvPr id="58" name="Picture 57" descr="Screen Shot 2013-08-28 at 10.52.14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000" y="4799186"/>
            <a:ext cx="435273" cy="430382"/>
          </a:xfrm>
          <a:prstGeom prst="rect">
            <a:avLst/>
          </a:prstGeom>
        </p:spPr>
      </p:pic>
      <p:pic>
        <p:nvPicPr>
          <p:cNvPr id="60" name="Picture 59" descr="Screen Shot 2013-08-28 at 10.52.14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1400" y="4798234"/>
            <a:ext cx="435273" cy="430382"/>
          </a:xfrm>
          <a:prstGeom prst="rect">
            <a:avLst/>
          </a:prstGeom>
        </p:spPr>
      </p:pic>
      <p:pic>
        <p:nvPicPr>
          <p:cNvPr id="47" name="Picture 46" descr="Spark-logo-192x100px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8719" y="3168393"/>
            <a:ext cx="914399" cy="476249"/>
          </a:xfrm>
          <a:prstGeom prst="rect">
            <a:avLst/>
          </a:prstGeom>
        </p:spPr>
      </p:pic>
      <p:pic>
        <p:nvPicPr>
          <p:cNvPr id="61" name="Picture 60" descr="Spark-logo-192x100px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8719" y="3942763"/>
            <a:ext cx="914399" cy="476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r>
              <a:rPr lang="en-US" dirty="0" err="1" smtClean="0"/>
              <a:t>tep</a:t>
            </a:r>
            <a:r>
              <a:rPr lang="en-US" dirty="0" smtClean="0"/>
              <a:t> 4: Profit</a:t>
            </a:r>
            <a:br>
              <a:rPr lang="en-US" dirty="0" smtClean="0"/>
            </a:br>
            <a:r>
              <a:rPr lang="en-US" dirty="0" smtClean="0"/>
              <a:t>(statistical multiplexing)</a:t>
            </a:r>
            <a:endParaRPr lang="en-US" dirty="0"/>
          </a:p>
        </p:txBody>
      </p:sp>
      <p:pic>
        <p:nvPicPr>
          <p:cNvPr id="32" name="Picture 31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357" y="3063874"/>
            <a:ext cx="971550" cy="263318"/>
          </a:xfrm>
          <a:prstGeom prst="rect">
            <a:avLst/>
          </a:prstGeom>
        </p:spPr>
      </p:pic>
      <p:pic>
        <p:nvPicPr>
          <p:cNvPr id="37" name="Picture 36" descr="Spark-logo-192x100p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508" y="5357812"/>
            <a:ext cx="914399" cy="47624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17195" y="-89595"/>
            <a:ext cx="73695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400" dirty="0" smtClean="0">
                <a:latin typeface="+mj-lt"/>
              </a:rPr>
              <a:t>$</a:t>
            </a:r>
            <a:endParaRPr lang="en-US" sz="8400" dirty="0">
              <a:latin typeface="+mj-lt"/>
            </a:endParaRPr>
          </a:p>
        </p:txBody>
      </p:sp>
      <p:pic>
        <p:nvPicPr>
          <p:cNvPr id="45" name="Picture 44" descr="Screen Shot 2013-08-28 at 10.52.14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495" y="4138612"/>
            <a:ext cx="435273" cy="430382"/>
          </a:xfrm>
          <a:prstGeom prst="rect">
            <a:avLst/>
          </a:prstGeom>
        </p:spPr>
      </p:pic>
      <p:graphicFrame>
        <p:nvGraphicFramePr>
          <p:cNvPr id="62" name="Chart 48"/>
          <p:cNvGraphicFramePr>
            <a:graphicFrameLocks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79508203"/>
              </p:ext>
            </p:extLst>
          </p:nvPr>
        </p:nvGraphicFramePr>
        <p:xfrm>
          <a:off x="1892300" y="2590800"/>
          <a:ext cx="2794000" cy="1130300"/>
        </p:xfrm>
        <a:graphic>
          <a:graphicData uri="http://schemas.openxmlformats.org/presentationml/2006/ole">
            <p:oleObj spid="_x0000_s223236" r:id="rId6" imgW="2791737" imgH="1127667" progId="Excel.Sheet.8">
              <p:embed/>
            </p:oleObj>
          </a:graphicData>
        </a:graphic>
      </p:graphicFrame>
      <p:graphicFrame>
        <p:nvGraphicFramePr>
          <p:cNvPr id="63" name="Chart 49"/>
          <p:cNvGraphicFramePr>
            <a:graphicFrameLocks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0917592"/>
              </p:ext>
            </p:extLst>
          </p:nvPr>
        </p:nvGraphicFramePr>
        <p:xfrm>
          <a:off x="1892300" y="3816350"/>
          <a:ext cx="2794000" cy="1130300"/>
        </p:xfrm>
        <a:graphic>
          <a:graphicData uri="http://schemas.openxmlformats.org/presentationml/2006/ole">
            <p:oleObj spid="_x0000_s223237" r:id="rId7" imgW="2791737" imgH="1127667" progId="Excel.Sheet.8">
              <p:embed/>
            </p:oleObj>
          </a:graphicData>
        </a:graphic>
      </p:graphicFrame>
      <p:graphicFrame>
        <p:nvGraphicFramePr>
          <p:cNvPr id="64" name="Chart 51"/>
          <p:cNvGraphicFramePr>
            <a:graphicFrameLocks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6708913"/>
              </p:ext>
            </p:extLst>
          </p:nvPr>
        </p:nvGraphicFramePr>
        <p:xfrm>
          <a:off x="1892300" y="5067300"/>
          <a:ext cx="2794000" cy="1130300"/>
        </p:xfrm>
        <a:graphic>
          <a:graphicData uri="http://schemas.openxmlformats.org/presentationml/2006/ole">
            <p:oleObj spid="_x0000_s223238" r:id="rId8" imgW="2791737" imgH="113376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r>
              <a:rPr lang="en-US" dirty="0" err="1" smtClean="0"/>
              <a:t>tep</a:t>
            </a:r>
            <a:r>
              <a:rPr lang="en-US" dirty="0" smtClean="0"/>
              <a:t> 4: Profit</a:t>
            </a:r>
            <a:br>
              <a:rPr lang="en-US" dirty="0" smtClean="0"/>
            </a:br>
            <a:r>
              <a:rPr lang="en-US" dirty="0" smtClean="0"/>
              <a:t>(statistical multiplexing)</a:t>
            </a:r>
            <a:endParaRPr lang="en-US" dirty="0"/>
          </a:p>
        </p:txBody>
      </p:sp>
      <p:pic>
        <p:nvPicPr>
          <p:cNvPr id="32" name="Picture 31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357" y="3063874"/>
            <a:ext cx="971550" cy="263318"/>
          </a:xfrm>
          <a:prstGeom prst="rect">
            <a:avLst/>
          </a:prstGeom>
        </p:spPr>
      </p:pic>
      <p:pic>
        <p:nvPicPr>
          <p:cNvPr id="37" name="Picture 36" descr="Spark-logo-192x100p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508" y="5357812"/>
            <a:ext cx="914399" cy="47624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17195" y="-89595"/>
            <a:ext cx="73695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400" dirty="0" smtClean="0">
                <a:latin typeface="+mj-lt"/>
              </a:rPr>
              <a:t>$</a:t>
            </a:r>
            <a:endParaRPr lang="en-US" sz="8400" dirty="0">
              <a:latin typeface="+mj-lt"/>
            </a:endParaRPr>
          </a:p>
        </p:txBody>
      </p:sp>
      <p:pic>
        <p:nvPicPr>
          <p:cNvPr id="45" name="Picture 44" descr="Screen Shot 2013-08-28 at 10.52.14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495" y="4138612"/>
            <a:ext cx="435273" cy="430382"/>
          </a:xfrm>
          <a:prstGeom prst="rect">
            <a:avLst/>
          </a:prstGeom>
        </p:spPr>
      </p:pic>
      <p:graphicFrame>
        <p:nvGraphicFramePr>
          <p:cNvPr id="62" name="Chart 48"/>
          <p:cNvGraphicFramePr>
            <a:graphicFrameLocks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79508203"/>
              </p:ext>
            </p:extLst>
          </p:nvPr>
        </p:nvGraphicFramePr>
        <p:xfrm>
          <a:off x="1892300" y="2590800"/>
          <a:ext cx="2794000" cy="1130300"/>
        </p:xfrm>
        <a:graphic>
          <a:graphicData uri="http://schemas.openxmlformats.org/presentationml/2006/ole">
            <p:oleObj spid="_x0000_s227330" r:id="rId6" imgW="2791737" imgH="1127667" progId="Excel.Sheet.8">
              <p:embed/>
            </p:oleObj>
          </a:graphicData>
        </a:graphic>
      </p:graphicFrame>
      <p:graphicFrame>
        <p:nvGraphicFramePr>
          <p:cNvPr id="63" name="Chart 49"/>
          <p:cNvGraphicFramePr>
            <a:graphicFrameLocks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0917592"/>
              </p:ext>
            </p:extLst>
          </p:nvPr>
        </p:nvGraphicFramePr>
        <p:xfrm>
          <a:off x="1892300" y="3816350"/>
          <a:ext cx="2794000" cy="1130300"/>
        </p:xfrm>
        <a:graphic>
          <a:graphicData uri="http://schemas.openxmlformats.org/presentationml/2006/ole">
            <p:oleObj spid="_x0000_s227331" r:id="rId7" imgW="2791737" imgH="1127667" progId="Excel.Sheet.8">
              <p:embed/>
            </p:oleObj>
          </a:graphicData>
        </a:graphic>
      </p:graphicFrame>
      <p:graphicFrame>
        <p:nvGraphicFramePr>
          <p:cNvPr id="64" name="Chart 51"/>
          <p:cNvGraphicFramePr>
            <a:graphicFrameLocks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6708913"/>
              </p:ext>
            </p:extLst>
          </p:nvPr>
        </p:nvGraphicFramePr>
        <p:xfrm>
          <a:off x="1892300" y="5067300"/>
          <a:ext cx="2794000" cy="1130300"/>
        </p:xfrm>
        <a:graphic>
          <a:graphicData uri="http://schemas.openxmlformats.org/presentationml/2006/ole">
            <p:oleObj spid="_x0000_s227332" r:id="rId8" imgW="2791737" imgH="1133762" progId="Excel.Sheet.8">
              <p:embed/>
            </p:oleObj>
          </a:graphicData>
        </a:graphic>
      </p:graphicFrame>
      <p:graphicFrame>
        <p:nvGraphicFramePr>
          <p:cNvPr id="65" name="Chart 52"/>
          <p:cNvGraphicFramePr>
            <a:graphicFrameLocks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77958002"/>
              </p:ext>
            </p:extLst>
          </p:nvPr>
        </p:nvGraphicFramePr>
        <p:xfrm>
          <a:off x="5256213" y="3063874"/>
          <a:ext cx="2897187" cy="1992313"/>
        </p:xfrm>
        <a:graphic>
          <a:graphicData uri="http://schemas.openxmlformats.org/presentationml/2006/ole">
            <p:oleObj spid="_x0000_s227333" name="Chart" r:id="rId9" imgW="2901456" imgH="1993227" progId="Excel.Sheet.8">
              <p:embed/>
            </p:oleObj>
          </a:graphicData>
        </a:graphic>
      </p:graphicFrame>
      <p:sp>
        <p:nvSpPr>
          <p:cNvPr id="66" name="Right Arrow 65"/>
          <p:cNvSpPr/>
          <p:nvPr/>
        </p:nvSpPr>
        <p:spPr>
          <a:xfrm>
            <a:off x="4743450" y="3440112"/>
            <a:ext cx="627063" cy="125095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5" grpId="0"/>
      <p:bldP spid="66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r>
              <a:rPr lang="en-US" dirty="0" err="1" smtClean="0"/>
              <a:t>tep</a:t>
            </a:r>
            <a:r>
              <a:rPr lang="en-US" dirty="0" smtClean="0"/>
              <a:t> 4: Profit</a:t>
            </a:r>
            <a:br>
              <a:rPr lang="en-US" dirty="0" smtClean="0"/>
            </a:br>
            <a:r>
              <a:rPr lang="en-US" dirty="0" smtClean="0"/>
              <a:t>(statistical multiplexing)</a:t>
            </a:r>
            <a:endParaRPr lang="en-US" dirty="0"/>
          </a:p>
        </p:txBody>
      </p:sp>
      <p:pic>
        <p:nvPicPr>
          <p:cNvPr id="32" name="Picture 31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357" y="3063874"/>
            <a:ext cx="971550" cy="263318"/>
          </a:xfrm>
          <a:prstGeom prst="rect">
            <a:avLst/>
          </a:prstGeom>
        </p:spPr>
      </p:pic>
      <p:pic>
        <p:nvPicPr>
          <p:cNvPr id="37" name="Picture 36" descr="Spark-logo-192x100p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508" y="5357812"/>
            <a:ext cx="914399" cy="47624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17195" y="-89595"/>
            <a:ext cx="73695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400" dirty="0" smtClean="0">
                <a:latin typeface="+mj-lt"/>
              </a:rPr>
              <a:t>$</a:t>
            </a:r>
            <a:endParaRPr lang="en-US" sz="8400" dirty="0">
              <a:latin typeface="+mj-lt"/>
            </a:endParaRPr>
          </a:p>
        </p:txBody>
      </p:sp>
      <p:pic>
        <p:nvPicPr>
          <p:cNvPr id="45" name="Picture 44" descr="Screen Shot 2013-08-28 at 10.52.14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495" y="4138612"/>
            <a:ext cx="435273" cy="430382"/>
          </a:xfrm>
          <a:prstGeom prst="rect">
            <a:avLst/>
          </a:prstGeom>
        </p:spPr>
      </p:pic>
      <p:graphicFrame>
        <p:nvGraphicFramePr>
          <p:cNvPr id="62" name="Chart 48"/>
          <p:cNvGraphicFramePr>
            <a:graphicFrameLocks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79508203"/>
              </p:ext>
            </p:extLst>
          </p:nvPr>
        </p:nvGraphicFramePr>
        <p:xfrm>
          <a:off x="1892300" y="2590800"/>
          <a:ext cx="2794000" cy="1130300"/>
        </p:xfrm>
        <a:graphic>
          <a:graphicData uri="http://schemas.openxmlformats.org/presentationml/2006/ole">
            <p:oleObj spid="_x0000_s224258" r:id="rId6" imgW="2791737" imgH="1127667" progId="Excel.Sheet.8">
              <p:embed/>
            </p:oleObj>
          </a:graphicData>
        </a:graphic>
      </p:graphicFrame>
      <p:graphicFrame>
        <p:nvGraphicFramePr>
          <p:cNvPr id="63" name="Chart 49"/>
          <p:cNvGraphicFramePr>
            <a:graphicFrameLocks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0917592"/>
              </p:ext>
            </p:extLst>
          </p:nvPr>
        </p:nvGraphicFramePr>
        <p:xfrm>
          <a:off x="1892300" y="3816350"/>
          <a:ext cx="2794000" cy="1130300"/>
        </p:xfrm>
        <a:graphic>
          <a:graphicData uri="http://schemas.openxmlformats.org/presentationml/2006/ole">
            <p:oleObj spid="_x0000_s224259" r:id="rId7" imgW="2791737" imgH="1127667" progId="Excel.Sheet.8">
              <p:embed/>
            </p:oleObj>
          </a:graphicData>
        </a:graphic>
      </p:graphicFrame>
      <p:graphicFrame>
        <p:nvGraphicFramePr>
          <p:cNvPr id="64" name="Chart 51"/>
          <p:cNvGraphicFramePr>
            <a:graphicFrameLocks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6708913"/>
              </p:ext>
            </p:extLst>
          </p:nvPr>
        </p:nvGraphicFramePr>
        <p:xfrm>
          <a:off x="1892300" y="5067300"/>
          <a:ext cx="2794000" cy="1130300"/>
        </p:xfrm>
        <a:graphic>
          <a:graphicData uri="http://schemas.openxmlformats.org/presentationml/2006/ole">
            <p:oleObj spid="_x0000_s224260" r:id="rId8" imgW="2791737" imgH="1133762" progId="Excel.Sheet.8">
              <p:embed/>
            </p:oleObj>
          </a:graphicData>
        </a:graphic>
      </p:graphicFrame>
      <p:graphicFrame>
        <p:nvGraphicFramePr>
          <p:cNvPr id="65" name="Chart 52"/>
          <p:cNvGraphicFramePr>
            <a:graphicFrameLocks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77958002"/>
              </p:ext>
            </p:extLst>
          </p:nvPr>
        </p:nvGraphicFramePr>
        <p:xfrm>
          <a:off x="5256213" y="3063874"/>
          <a:ext cx="2897187" cy="1992313"/>
        </p:xfrm>
        <a:graphic>
          <a:graphicData uri="http://schemas.openxmlformats.org/presentationml/2006/ole">
            <p:oleObj spid="_x0000_s224261" name="Chart" r:id="rId9" imgW="2901456" imgH="1993227" progId="Excel.Sheet.8">
              <p:embed/>
            </p:oleObj>
          </a:graphicData>
        </a:graphic>
      </p:graphicFrame>
      <p:sp>
        <p:nvSpPr>
          <p:cNvPr id="66" name="Right Arrow 65"/>
          <p:cNvSpPr/>
          <p:nvPr/>
        </p:nvSpPr>
        <p:spPr>
          <a:xfrm>
            <a:off x="4743450" y="3440112"/>
            <a:ext cx="627063" cy="125095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7" name="TextBox 66"/>
          <p:cNvSpPr txBox="1"/>
          <p:nvPr/>
        </p:nvSpPr>
        <p:spPr>
          <a:xfrm>
            <a:off x="5370513" y="5603228"/>
            <a:ext cx="3400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reduces </a:t>
            </a:r>
            <a:r>
              <a:rPr lang="en-US" dirty="0" err="1" smtClean="0">
                <a:latin typeface="+mn-lt"/>
              </a:rPr>
              <a:t>C</a:t>
            </a:r>
            <a:r>
              <a:rPr lang="en-US" dirty="0" err="1" smtClean="0">
                <a:latin typeface="+mn-lt"/>
              </a:rPr>
              <a:t>apEx</a:t>
            </a:r>
            <a:r>
              <a:rPr lang="en-US" dirty="0" smtClean="0">
                <a:latin typeface="+mn-lt"/>
              </a:rPr>
              <a:t> and </a:t>
            </a:r>
            <a:r>
              <a:rPr lang="en-US" dirty="0" err="1" smtClean="0">
                <a:latin typeface="+mn-lt"/>
              </a:rPr>
              <a:t>OpEx</a:t>
            </a:r>
            <a:r>
              <a:rPr lang="en-US" dirty="0" smtClean="0">
                <a:latin typeface="+mn-lt"/>
              </a:rPr>
              <a:t>!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5" grpId="0"/>
      <p:bldP spid="66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r>
              <a:rPr lang="en-US" dirty="0" err="1" smtClean="0"/>
              <a:t>tep</a:t>
            </a:r>
            <a:r>
              <a:rPr lang="en-US" dirty="0" smtClean="0"/>
              <a:t> 4: Profit</a:t>
            </a:r>
            <a:br>
              <a:rPr lang="en-US" dirty="0" smtClean="0"/>
            </a:br>
            <a:r>
              <a:rPr lang="en-US" dirty="0" smtClean="0"/>
              <a:t>(statistical multiplexing)</a:t>
            </a:r>
            <a:endParaRPr lang="en-US" dirty="0"/>
          </a:p>
        </p:txBody>
      </p:sp>
      <p:pic>
        <p:nvPicPr>
          <p:cNvPr id="32" name="Picture 31" descr="Screen Shot 2013-08-28 at 8.16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357" y="3063874"/>
            <a:ext cx="971550" cy="263318"/>
          </a:xfrm>
          <a:prstGeom prst="rect">
            <a:avLst/>
          </a:prstGeom>
        </p:spPr>
      </p:pic>
      <p:pic>
        <p:nvPicPr>
          <p:cNvPr id="37" name="Picture 36" descr="Spark-logo-192x100p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508" y="5357812"/>
            <a:ext cx="914399" cy="47624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17195" y="-89595"/>
            <a:ext cx="73695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400" dirty="0" smtClean="0">
                <a:latin typeface="+mj-lt"/>
              </a:rPr>
              <a:t>$</a:t>
            </a:r>
            <a:endParaRPr lang="en-US" sz="8400" dirty="0">
              <a:latin typeface="+mj-lt"/>
            </a:endParaRPr>
          </a:p>
        </p:txBody>
      </p:sp>
      <p:pic>
        <p:nvPicPr>
          <p:cNvPr id="45" name="Picture 44" descr="Screen Shot 2013-08-28 at 10.52.14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495" y="4138612"/>
            <a:ext cx="435273" cy="430382"/>
          </a:xfrm>
          <a:prstGeom prst="rect">
            <a:avLst/>
          </a:prstGeom>
        </p:spPr>
      </p:pic>
      <p:graphicFrame>
        <p:nvGraphicFramePr>
          <p:cNvPr id="62" name="Chart 48"/>
          <p:cNvGraphicFramePr>
            <a:graphicFrameLocks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79508203"/>
              </p:ext>
            </p:extLst>
          </p:nvPr>
        </p:nvGraphicFramePr>
        <p:xfrm>
          <a:off x="1892300" y="2590800"/>
          <a:ext cx="2794000" cy="1130300"/>
        </p:xfrm>
        <a:graphic>
          <a:graphicData uri="http://schemas.openxmlformats.org/presentationml/2006/ole">
            <p:oleObj spid="_x0000_s226306" r:id="rId6" imgW="2791737" imgH="1127667" progId="Excel.Sheet.8">
              <p:embed/>
            </p:oleObj>
          </a:graphicData>
        </a:graphic>
      </p:graphicFrame>
      <p:graphicFrame>
        <p:nvGraphicFramePr>
          <p:cNvPr id="63" name="Chart 49"/>
          <p:cNvGraphicFramePr>
            <a:graphicFrameLocks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0917592"/>
              </p:ext>
            </p:extLst>
          </p:nvPr>
        </p:nvGraphicFramePr>
        <p:xfrm>
          <a:off x="1892300" y="3816350"/>
          <a:ext cx="2794000" cy="1130300"/>
        </p:xfrm>
        <a:graphic>
          <a:graphicData uri="http://schemas.openxmlformats.org/presentationml/2006/ole">
            <p:oleObj spid="_x0000_s226307" r:id="rId7" imgW="2791737" imgH="1127667" progId="Excel.Sheet.8">
              <p:embed/>
            </p:oleObj>
          </a:graphicData>
        </a:graphic>
      </p:graphicFrame>
      <p:graphicFrame>
        <p:nvGraphicFramePr>
          <p:cNvPr id="64" name="Chart 51"/>
          <p:cNvGraphicFramePr>
            <a:graphicFrameLocks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6708913"/>
              </p:ext>
            </p:extLst>
          </p:nvPr>
        </p:nvGraphicFramePr>
        <p:xfrm>
          <a:off x="1892300" y="5067300"/>
          <a:ext cx="2794000" cy="1130300"/>
        </p:xfrm>
        <a:graphic>
          <a:graphicData uri="http://schemas.openxmlformats.org/presentationml/2006/ole">
            <p:oleObj spid="_x0000_s226308" r:id="rId8" imgW="2791737" imgH="1133762" progId="Excel.Sheet.8">
              <p:embed/>
            </p:oleObj>
          </a:graphicData>
        </a:graphic>
      </p:graphicFrame>
      <p:graphicFrame>
        <p:nvGraphicFramePr>
          <p:cNvPr id="65" name="Chart 52"/>
          <p:cNvGraphicFramePr>
            <a:graphicFrameLocks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77958002"/>
              </p:ext>
            </p:extLst>
          </p:nvPr>
        </p:nvGraphicFramePr>
        <p:xfrm>
          <a:off x="5256213" y="3063874"/>
          <a:ext cx="2897187" cy="1992313"/>
        </p:xfrm>
        <a:graphic>
          <a:graphicData uri="http://schemas.openxmlformats.org/presentationml/2006/ole">
            <p:oleObj spid="_x0000_s226309" name="Chart" r:id="rId9" imgW="2901456" imgH="1993227" progId="Excel.Sheet.8">
              <p:embed/>
            </p:oleObj>
          </a:graphicData>
        </a:graphic>
      </p:graphicFrame>
      <p:sp>
        <p:nvSpPr>
          <p:cNvPr id="66" name="Right Arrow 65"/>
          <p:cNvSpPr/>
          <p:nvPr/>
        </p:nvSpPr>
        <p:spPr>
          <a:xfrm>
            <a:off x="4743450" y="3440112"/>
            <a:ext cx="627063" cy="125095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7" name="TextBox 66"/>
          <p:cNvSpPr txBox="1"/>
          <p:nvPr/>
        </p:nvSpPr>
        <p:spPr>
          <a:xfrm>
            <a:off x="5370513" y="5603228"/>
            <a:ext cx="2247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reduces latency!</a:t>
            </a:r>
            <a:endParaRPr lang="en-US" dirty="0">
              <a:latin typeface="+mn-lt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248400" y="5067300"/>
            <a:ext cx="91440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780523" y="4945062"/>
            <a:ext cx="137160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5" grpId="0"/>
      <p:bldP spid="66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r>
              <a:rPr lang="en-US" dirty="0" err="1" smtClean="0"/>
              <a:t>tep</a:t>
            </a:r>
            <a:r>
              <a:rPr lang="en-US" dirty="0" smtClean="0"/>
              <a:t> 4: Profit</a:t>
            </a:r>
            <a:br>
              <a:rPr lang="en-US" dirty="0" smtClean="0"/>
            </a:br>
            <a:r>
              <a:rPr lang="en-US" dirty="0" smtClean="0"/>
              <a:t>(statistical multiplexing)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417195" y="-89595"/>
            <a:ext cx="73695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400" dirty="0" smtClean="0">
                <a:latin typeface="+mj-lt"/>
              </a:rPr>
              <a:t>$</a:t>
            </a:r>
            <a:endParaRPr lang="en-US" sz="8400" dirty="0">
              <a:latin typeface="+mj-lt"/>
            </a:endParaRPr>
          </a:p>
        </p:txBody>
      </p:sp>
      <p:pic>
        <p:nvPicPr>
          <p:cNvPr id="17" name="Picture 16" descr="macro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5303520"/>
          </a:xfrm>
          <a:prstGeom prst="rect">
            <a:avLst/>
          </a:prstGeom>
        </p:spPr>
      </p:pic>
      <p:grpSp>
        <p:nvGrpSpPr>
          <p:cNvPr id="18" name="Group 10"/>
          <p:cNvGrpSpPr/>
          <p:nvPr/>
        </p:nvGrpSpPr>
        <p:grpSpPr>
          <a:xfrm>
            <a:off x="2808160" y="527755"/>
            <a:ext cx="215602" cy="3690287"/>
            <a:chOff x="2735176" y="1447800"/>
            <a:chExt cx="195370" cy="4191000"/>
          </a:xfrm>
        </p:grpSpPr>
        <p:sp>
          <p:nvSpPr>
            <p:cNvPr id="19" name="Rounded Rectangle 18"/>
            <p:cNvSpPr/>
            <p:nvPr/>
          </p:nvSpPr>
          <p:spPr>
            <a:xfrm>
              <a:off x="2735176" y="1447800"/>
              <a:ext cx="195370" cy="3352800"/>
            </a:xfrm>
            <a:prstGeom prst="roundRect">
              <a:avLst/>
            </a:prstGeom>
            <a:noFill/>
            <a:ln w="28575" cmpd="sng">
              <a:solidFill>
                <a:schemeClr val="tx1"/>
              </a:solidFill>
            </a:ln>
            <a:effectLst>
              <a:glow rad="38100">
                <a:schemeClr val="bg1">
                  <a:alpha val="75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V="1">
              <a:off x="2844800" y="4876800"/>
              <a:ext cx="0" cy="762000"/>
            </a:xfrm>
            <a:prstGeom prst="straightConnector1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lg" len="med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9"/>
          <p:cNvGrpSpPr/>
          <p:nvPr/>
        </p:nvGrpSpPr>
        <p:grpSpPr>
          <a:xfrm>
            <a:off x="3483971" y="527755"/>
            <a:ext cx="762000" cy="3690287"/>
            <a:chOff x="3810000" y="1447800"/>
            <a:chExt cx="304800" cy="4191000"/>
          </a:xfrm>
        </p:grpSpPr>
        <p:sp>
          <p:nvSpPr>
            <p:cNvPr id="22" name="Rounded Rectangle 21"/>
            <p:cNvSpPr/>
            <p:nvPr/>
          </p:nvSpPr>
          <p:spPr>
            <a:xfrm>
              <a:off x="3810000" y="1447800"/>
              <a:ext cx="304800" cy="3352800"/>
            </a:xfrm>
            <a:prstGeom prst="roundRect">
              <a:avLst>
                <a:gd name="adj" fmla="val 5909"/>
              </a:avLst>
            </a:prstGeom>
            <a:noFill/>
            <a:ln w="28575" cmpd="sng">
              <a:solidFill>
                <a:schemeClr val="tx1"/>
              </a:solidFill>
            </a:ln>
            <a:effectLst>
              <a:glow rad="38100">
                <a:schemeClr val="bg1">
                  <a:alpha val="75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 flipV="1">
              <a:off x="3962400" y="4876800"/>
              <a:ext cx="0" cy="762000"/>
            </a:xfrm>
            <a:prstGeom prst="straightConnector1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lg" len="med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823" y="3200400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r>
              <a:rPr lang="en-US" dirty="0" err="1" smtClean="0"/>
              <a:t>tep</a:t>
            </a:r>
            <a:r>
              <a:rPr lang="en-US" dirty="0" smtClean="0"/>
              <a:t> 4: Profit (failures)</a:t>
            </a:r>
            <a:endParaRPr lang="en-US" dirty="0"/>
          </a:p>
        </p:txBody>
      </p:sp>
      <p:pic>
        <p:nvPicPr>
          <p:cNvPr id="19" name="Picture 18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60" y="3618486"/>
            <a:ext cx="2640413" cy="342944"/>
          </a:xfrm>
          <a:prstGeom prst="rect">
            <a:avLst/>
          </a:prstGeom>
        </p:spPr>
      </p:pic>
      <p:pic>
        <p:nvPicPr>
          <p:cNvPr id="22" name="Picture 21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755" y="3618513"/>
            <a:ext cx="2640413" cy="342944"/>
          </a:xfrm>
          <a:prstGeom prst="rect">
            <a:avLst/>
          </a:prstGeom>
        </p:spPr>
      </p:pic>
      <p:pic>
        <p:nvPicPr>
          <p:cNvPr id="23" name="Picture 22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273" y="3618388"/>
            <a:ext cx="2640413" cy="342944"/>
          </a:xfrm>
          <a:prstGeom prst="rect">
            <a:avLst/>
          </a:prstGeom>
        </p:spPr>
      </p:pic>
      <p:pic>
        <p:nvPicPr>
          <p:cNvPr id="24" name="Picture 23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91" y="4419360"/>
            <a:ext cx="2640413" cy="342944"/>
          </a:xfrm>
          <a:prstGeom prst="rect">
            <a:avLst/>
          </a:prstGeom>
        </p:spPr>
      </p:pic>
      <p:pic>
        <p:nvPicPr>
          <p:cNvPr id="26" name="Picture 25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604" y="4419262"/>
            <a:ext cx="2640413" cy="342944"/>
          </a:xfrm>
          <a:prstGeom prst="rect">
            <a:avLst/>
          </a:prstGeom>
        </p:spPr>
      </p:pic>
      <p:pic>
        <p:nvPicPr>
          <p:cNvPr id="30" name="Picture 29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4108281"/>
            <a:ext cx="793750" cy="336550"/>
          </a:xfrm>
          <a:prstGeom prst="rect">
            <a:avLst/>
          </a:prstGeom>
        </p:spPr>
      </p:pic>
      <p:pic>
        <p:nvPicPr>
          <p:cNvPr id="33" name="Picture 32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38" y="5219629"/>
            <a:ext cx="2640413" cy="342944"/>
          </a:xfrm>
          <a:prstGeom prst="rect">
            <a:avLst/>
          </a:prstGeom>
        </p:spPr>
      </p:pic>
      <p:pic>
        <p:nvPicPr>
          <p:cNvPr id="35" name="Picture 34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851" y="5219531"/>
            <a:ext cx="2640413" cy="342944"/>
          </a:xfrm>
          <a:prstGeom prst="rect">
            <a:avLst/>
          </a:prstGeom>
        </p:spPr>
      </p:pic>
      <p:pic>
        <p:nvPicPr>
          <p:cNvPr id="29" name="Picture 28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3281838"/>
            <a:ext cx="793750" cy="336550"/>
          </a:xfrm>
          <a:prstGeom prst="rect">
            <a:avLst/>
          </a:prstGeom>
        </p:spPr>
      </p:pic>
      <p:pic>
        <p:nvPicPr>
          <p:cNvPr id="36" name="Picture 35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3281963"/>
            <a:ext cx="793750" cy="336550"/>
          </a:xfrm>
          <a:prstGeom prst="rect">
            <a:avLst/>
          </a:prstGeom>
        </p:spPr>
      </p:pic>
      <p:pic>
        <p:nvPicPr>
          <p:cNvPr id="38" name="Picture 37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4082837"/>
            <a:ext cx="793750" cy="336550"/>
          </a:xfrm>
          <a:prstGeom prst="rect">
            <a:avLst/>
          </a:prstGeom>
        </p:spPr>
      </p:pic>
      <p:pic>
        <p:nvPicPr>
          <p:cNvPr id="40" name="Picture 39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4882981"/>
            <a:ext cx="793750" cy="336550"/>
          </a:xfrm>
          <a:prstGeom prst="rect">
            <a:avLst/>
          </a:prstGeom>
        </p:spPr>
      </p:pic>
      <p:pic>
        <p:nvPicPr>
          <p:cNvPr id="42" name="Picture 41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4882981"/>
            <a:ext cx="793750" cy="336550"/>
          </a:xfrm>
          <a:prstGeom prst="rect">
            <a:avLst/>
          </a:prstGeom>
        </p:spPr>
      </p:pic>
      <p:pic>
        <p:nvPicPr>
          <p:cNvPr id="44" name="Picture 43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4883106"/>
            <a:ext cx="793750" cy="336550"/>
          </a:xfrm>
          <a:prstGeom prst="rect">
            <a:avLst/>
          </a:prstGeom>
        </p:spPr>
      </p:pic>
      <p:pic>
        <p:nvPicPr>
          <p:cNvPr id="46" name="Picture 45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4082506"/>
            <a:ext cx="793750" cy="336550"/>
          </a:xfrm>
          <a:prstGeom prst="rect">
            <a:avLst/>
          </a:prstGeom>
        </p:spPr>
      </p:pic>
      <p:pic>
        <p:nvPicPr>
          <p:cNvPr id="48" name="Picture 47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3281838"/>
            <a:ext cx="793750" cy="336550"/>
          </a:xfrm>
          <a:prstGeom prst="rect">
            <a:avLst/>
          </a:prstGeom>
        </p:spPr>
      </p:pic>
      <p:pic>
        <p:nvPicPr>
          <p:cNvPr id="27" name="Picture 26" descr="mesos-logo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4163" y="3190724"/>
            <a:ext cx="453875" cy="459548"/>
          </a:xfrm>
          <a:prstGeom prst="rect">
            <a:avLst/>
          </a:prstGeom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823" y="3998917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823" y="4798234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33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333" y="5219656"/>
            <a:ext cx="2640413" cy="342944"/>
          </a:xfrm>
          <a:prstGeom prst="rect">
            <a:avLst/>
          </a:prstGeom>
        </p:spPr>
      </p:pic>
      <p:pic>
        <p:nvPicPr>
          <p:cNvPr id="25" name="Picture 24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086" y="4419387"/>
            <a:ext cx="2640413" cy="342944"/>
          </a:xfrm>
          <a:prstGeom prst="rect">
            <a:avLst/>
          </a:prstGeom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5173" y="3201352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5173" y="3999869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5173" y="4799186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3173" y="3999869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3173" y="4799186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31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5638" y="2265259"/>
            <a:ext cx="971550" cy="263318"/>
          </a:xfrm>
          <a:prstGeom prst="rect">
            <a:avLst/>
          </a:prstGeom>
        </p:spPr>
      </p:pic>
      <p:pic>
        <p:nvPicPr>
          <p:cNvPr id="39" name="Picture 38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5650" y="3343232"/>
            <a:ext cx="971550" cy="263318"/>
          </a:xfrm>
          <a:prstGeom prst="rect">
            <a:avLst/>
          </a:prstGeom>
        </p:spPr>
      </p:pic>
      <p:pic>
        <p:nvPicPr>
          <p:cNvPr id="47" name="Picture 46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5650" y="4155738"/>
            <a:ext cx="971550" cy="263318"/>
          </a:xfrm>
          <a:prstGeom prst="rect">
            <a:avLst/>
          </a:prstGeom>
        </p:spPr>
      </p:pic>
      <p:pic>
        <p:nvPicPr>
          <p:cNvPr id="57" name="Picture 56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5827" y="3343232"/>
            <a:ext cx="971550" cy="263318"/>
          </a:xfrm>
          <a:prstGeom prst="rect">
            <a:avLst/>
          </a:prstGeom>
        </p:spPr>
      </p:pic>
      <p:pic>
        <p:nvPicPr>
          <p:cNvPr id="37" name="Picture 36" descr="Spark-logo-192x100px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2401" y="2038351"/>
            <a:ext cx="914399" cy="476249"/>
          </a:xfrm>
          <a:prstGeom prst="rect">
            <a:avLst/>
          </a:prstGeom>
        </p:spPr>
      </p:pic>
      <p:pic>
        <p:nvPicPr>
          <p:cNvPr id="41" name="Picture 40" descr="Spark-logo-192x100px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774" y="3942763"/>
            <a:ext cx="914399" cy="476249"/>
          </a:xfrm>
          <a:prstGeom prst="rect">
            <a:avLst/>
          </a:prstGeom>
        </p:spPr>
      </p:pic>
      <p:pic>
        <p:nvPicPr>
          <p:cNvPr id="59" name="Picture 58" descr="Spark-logo-192x100px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4762331"/>
            <a:ext cx="914399" cy="47624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17195" y="367605"/>
            <a:ext cx="73695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400" dirty="0" smtClean="0">
                <a:latin typeface="+mj-lt"/>
              </a:rPr>
              <a:t>$</a:t>
            </a:r>
            <a:endParaRPr lang="en-US" sz="8400" dirty="0">
              <a:latin typeface="+mj-lt"/>
            </a:endParaRPr>
          </a:p>
        </p:txBody>
      </p:sp>
      <p:pic>
        <p:nvPicPr>
          <p:cNvPr id="45" name="Picture 44" descr="Screen Shot 2013-08-28 at 10.52.14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4600" y="2160418"/>
            <a:ext cx="435273" cy="430382"/>
          </a:xfrm>
          <a:prstGeom prst="rect">
            <a:avLst/>
          </a:prstGeom>
        </p:spPr>
      </p:pic>
      <p:pic>
        <p:nvPicPr>
          <p:cNvPr id="56" name="Picture 55" descr="Screen Shot 2013-08-28 at 10.52.14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000" y="3988630"/>
            <a:ext cx="435273" cy="430382"/>
          </a:xfrm>
          <a:prstGeom prst="rect">
            <a:avLst/>
          </a:prstGeom>
        </p:spPr>
      </p:pic>
      <p:pic>
        <p:nvPicPr>
          <p:cNvPr id="58" name="Picture 57" descr="Screen Shot 2013-08-28 at 10.52.14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000" y="4799186"/>
            <a:ext cx="435273" cy="430382"/>
          </a:xfrm>
          <a:prstGeom prst="rect">
            <a:avLst/>
          </a:prstGeom>
        </p:spPr>
      </p:pic>
      <p:pic>
        <p:nvPicPr>
          <p:cNvPr id="60" name="Picture 59" descr="Screen Shot 2013-08-28 at 10.52.14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1400" y="4798234"/>
            <a:ext cx="435273" cy="430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r>
              <a:rPr lang="en-US" dirty="0" err="1" smtClean="0"/>
              <a:t>tep</a:t>
            </a:r>
            <a:r>
              <a:rPr lang="en-US" dirty="0" smtClean="0"/>
              <a:t> 4: Profit (failures)</a:t>
            </a:r>
            <a:endParaRPr lang="en-US" dirty="0"/>
          </a:p>
        </p:txBody>
      </p:sp>
      <p:pic>
        <p:nvPicPr>
          <p:cNvPr id="19" name="Picture 18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60" y="3618486"/>
            <a:ext cx="2640413" cy="342944"/>
          </a:xfrm>
          <a:prstGeom prst="rect">
            <a:avLst/>
          </a:prstGeom>
        </p:spPr>
      </p:pic>
      <p:pic>
        <p:nvPicPr>
          <p:cNvPr id="23" name="Picture 22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273" y="3618388"/>
            <a:ext cx="2640413" cy="342944"/>
          </a:xfrm>
          <a:prstGeom prst="rect">
            <a:avLst/>
          </a:prstGeom>
        </p:spPr>
      </p:pic>
      <p:pic>
        <p:nvPicPr>
          <p:cNvPr id="24" name="Picture 23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91" y="4419360"/>
            <a:ext cx="2640413" cy="342944"/>
          </a:xfrm>
          <a:prstGeom prst="rect">
            <a:avLst/>
          </a:prstGeom>
        </p:spPr>
      </p:pic>
      <p:pic>
        <p:nvPicPr>
          <p:cNvPr id="26" name="Picture 25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604" y="4419262"/>
            <a:ext cx="2640413" cy="342944"/>
          </a:xfrm>
          <a:prstGeom prst="rect">
            <a:avLst/>
          </a:prstGeom>
        </p:spPr>
      </p:pic>
      <p:pic>
        <p:nvPicPr>
          <p:cNvPr id="33" name="Picture 32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38" y="5219629"/>
            <a:ext cx="2640413" cy="342944"/>
          </a:xfrm>
          <a:prstGeom prst="rect">
            <a:avLst/>
          </a:prstGeom>
        </p:spPr>
      </p:pic>
      <p:pic>
        <p:nvPicPr>
          <p:cNvPr id="35" name="Picture 34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851" y="5219531"/>
            <a:ext cx="2640413" cy="342944"/>
          </a:xfrm>
          <a:prstGeom prst="rect">
            <a:avLst/>
          </a:prstGeom>
        </p:spPr>
      </p:pic>
      <p:pic>
        <p:nvPicPr>
          <p:cNvPr id="36" name="Picture 35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438" y="3281963"/>
            <a:ext cx="793750" cy="336550"/>
          </a:xfrm>
          <a:prstGeom prst="rect">
            <a:avLst/>
          </a:prstGeom>
        </p:spPr>
      </p:pic>
      <p:pic>
        <p:nvPicPr>
          <p:cNvPr id="38" name="Picture 37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438" y="4082837"/>
            <a:ext cx="793750" cy="336550"/>
          </a:xfrm>
          <a:prstGeom prst="rect">
            <a:avLst/>
          </a:prstGeom>
        </p:spPr>
      </p:pic>
      <p:pic>
        <p:nvPicPr>
          <p:cNvPr id="40" name="Picture 39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438" y="4882981"/>
            <a:ext cx="793750" cy="336550"/>
          </a:xfrm>
          <a:prstGeom prst="rect">
            <a:avLst/>
          </a:prstGeom>
        </p:spPr>
      </p:pic>
      <p:pic>
        <p:nvPicPr>
          <p:cNvPr id="42" name="Picture 41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923" y="4882981"/>
            <a:ext cx="793750" cy="336550"/>
          </a:xfrm>
          <a:prstGeom prst="rect">
            <a:avLst/>
          </a:prstGeom>
        </p:spPr>
      </p:pic>
      <p:pic>
        <p:nvPicPr>
          <p:cNvPr id="44" name="Picture 43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438" y="4883106"/>
            <a:ext cx="793750" cy="336550"/>
          </a:xfrm>
          <a:prstGeom prst="rect">
            <a:avLst/>
          </a:prstGeom>
        </p:spPr>
      </p:pic>
      <p:pic>
        <p:nvPicPr>
          <p:cNvPr id="46" name="Picture 45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438" y="4082506"/>
            <a:ext cx="793750" cy="336550"/>
          </a:xfrm>
          <a:prstGeom prst="rect">
            <a:avLst/>
          </a:prstGeom>
        </p:spPr>
      </p:pic>
      <p:pic>
        <p:nvPicPr>
          <p:cNvPr id="48" name="Picture 47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438" y="3281838"/>
            <a:ext cx="793750" cy="336550"/>
          </a:xfrm>
          <a:prstGeom prst="rect">
            <a:avLst/>
          </a:prstGeom>
        </p:spPr>
      </p:pic>
      <p:pic>
        <p:nvPicPr>
          <p:cNvPr id="27" name="Picture 26" descr="mesos-logo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4163" y="3190724"/>
            <a:ext cx="453875" cy="459548"/>
          </a:xfrm>
          <a:prstGeom prst="rect">
            <a:avLst/>
          </a:prstGeom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27823" y="4798234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33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333" y="5219656"/>
            <a:ext cx="2640413" cy="342944"/>
          </a:xfrm>
          <a:prstGeom prst="rect">
            <a:avLst/>
          </a:prstGeom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55173" y="3201352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55173" y="3999869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55173" y="4799186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13173" y="3999869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13173" y="4799186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31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5638" y="2265259"/>
            <a:ext cx="971550" cy="263318"/>
          </a:xfrm>
          <a:prstGeom prst="rect">
            <a:avLst/>
          </a:prstGeom>
        </p:spPr>
      </p:pic>
      <p:pic>
        <p:nvPicPr>
          <p:cNvPr id="57" name="Picture 56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5827" y="3343232"/>
            <a:ext cx="971550" cy="263318"/>
          </a:xfrm>
          <a:prstGeom prst="rect">
            <a:avLst/>
          </a:prstGeom>
        </p:spPr>
      </p:pic>
      <p:pic>
        <p:nvPicPr>
          <p:cNvPr id="37" name="Picture 36" descr="Spark-logo-192x100px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2401" y="2038351"/>
            <a:ext cx="914399" cy="476249"/>
          </a:xfrm>
          <a:prstGeom prst="rect">
            <a:avLst/>
          </a:prstGeom>
        </p:spPr>
      </p:pic>
      <p:pic>
        <p:nvPicPr>
          <p:cNvPr id="41" name="Picture 40" descr="Spark-logo-192x100px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774" y="3942763"/>
            <a:ext cx="914399" cy="476249"/>
          </a:xfrm>
          <a:prstGeom prst="rect">
            <a:avLst/>
          </a:prstGeom>
        </p:spPr>
      </p:pic>
      <p:pic>
        <p:nvPicPr>
          <p:cNvPr id="59" name="Picture 58" descr="Spark-logo-192x100px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4762331"/>
            <a:ext cx="914399" cy="47624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17195" y="367605"/>
            <a:ext cx="73695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400" dirty="0" smtClean="0">
                <a:latin typeface="+mj-lt"/>
              </a:rPr>
              <a:t>$</a:t>
            </a:r>
            <a:endParaRPr lang="en-US" sz="8400" dirty="0">
              <a:latin typeface="+mj-lt"/>
            </a:endParaRPr>
          </a:p>
        </p:txBody>
      </p:sp>
      <p:pic>
        <p:nvPicPr>
          <p:cNvPr id="45" name="Picture 44" descr="Screen Shot 2013-08-28 at 10.52.14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4600" y="2160418"/>
            <a:ext cx="435273" cy="430382"/>
          </a:xfrm>
          <a:prstGeom prst="rect">
            <a:avLst/>
          </a:prstGeom>
        </p:spPr>
      </p:pic>
      <p:pic>
        <p:nvPicPr>
          <p:cNvPr id="56" name="Picture 55" descr="Screen Shot 2013-08-28 at 10.52.14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000" y="3988630"/>
            <a:ext cx="435273" cy="430382"/>
          </a:xfrm>
          <a:prstGeom prst="rect">
            <a:avLst/>
          </a:prstGeom>
        </p:spPr>
      </p:pic>
      <p:pic>
        <p:nvPicPr>
          <p:cNvPr id="58" name="Picture 57" descr="Screen Shot 2013-08-28 at 10.52.14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000" y="4799186"/>
            <a:ext cx="435273" cy="430382"/>
          </a:xfrm>
          <a:prstGeom prst="rect">
            <a:avLst/>
          </a:prstGeom>
        </p:spPr>
      </p:pic>
      <p:pic>
        <p:nvPicPr>
          <p:cNvPr id="60" name="Picture 59" descr="Screen Shot 2013-08-28 at 10.52.14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1400" y="4798234"/>
            <a:ext cx="435273" cy="430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r>
              <a:rPr lang="en-US" dirty="0" err="1" smtClean="0"/>
              <a:t>tep</a:t>
            </a:r>
            <a:r>
              <a:rPr lang="en-US" dirty="0" smtClean="0"/>
              <a:t> 4: Profit (failures)</a:t>
            </a:r>
            <a:endParaRPr lang="en-US" dirty="0"/>
          </a:p>
        </p:txBody>
      </p:sp>
      <p:pic>
        <p:nvPicPr>
          <p:cNvPr id="19" name="Picture 18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60" y="3618486"/>
            <a:ext cx="2640413" cy="342944"/>
          </a:xfrm>
          <a:prstGeom prst="rect">
            <a:avLst/>
          </a:prstGeom>
        </p:spPr>
      </p:pic>
      <p:pic>
        <p:nvPicPr>
          <p:cNvPr id="23" name="Picture 22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273" y="3618388"/>
            <a:ext cx="2640413" cy="342944"/>
          </a:xfrm>
          <a:prstGeom prst="rect">
            <a:avLst/>
          </a:prstGeom>
        </p:spPr>
      </p:pic>
      <p:pic>
        <p:nvPicPr>
          <p:cNvPr id="24" name="Picture 23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91" y="4419360"/>
            <a:ext cx="2640413" cy="342944"/>
          </a:xfrm>
          <a:prstGeom prst="rect">
            <a:avLst/>
          </a:prstGeom>
        </p:spPr>
      </p:pic>
      <p:pic>
        <p:nvPicPr>
          <p:cNvPr id="26" name="Picture 25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604" y="4419262"/>
            <a:ext cx="2640413" cy="342944"/>
          </a:xfrm>
          <a:prstGeom prst="rect">
            <a:avLst/>
          </a:prstGeom>
        </p:spPr>
      </p:pic>
      <p:pic>
        <p:nvPicPr>
          <p:cNvPr id="33" name="Picture 32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38" y="5219629"/>
            <a:ext cx="2640413" cy="342944"/>
          </a:xfrm>
          <a:prstGeom prst="rect">
            <a:avLst/>
          </a:prstGeom>
        </p:spPr>
      </p:pic>
      <p:pic>
        <p:nvPicPr>
          <p:cNvPr id="35" name="Picture 34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851" y="5219531"/>
            <a:ext cx="2640413" cy="342944"/>
          </a:xfrm>
          <a:prstGeom prst="rect">
            <a:avLst/>
          </a:prstGeom>
        </p:spPr>
      </p:pic>
      <p:pic>
        <p:nvPicPr>
          <p:cNvPr id="36" name="Picture 35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438" y="3281963"/>
            <a:ext cx="793750" cy="336550"/>
          </a:xfrm>
          <a:prstGeom prst="rect">
            <a:avLst/>
          </a:prstGeom>
        </p:spPr>
      </p:pic>
      <p:pic>
        <p:nvPicPr>
          <p:cNvPr id="38" name="Picture 37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438" y="4082837"/>
            <a:ext cx="793750" cy="336550"/>
          </a:xfrm>
          <a:prstGeom prst="rect">
            <a:avLst/>
          </a:prstGeom>
        </p:spPr>
      </p:pic>
      <p:pic>
        <p:nvPicPr>
          <p:cNvPr id="40" name="Picture 39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438" y="4882981"/>
            <a:ext cx="793750" cy="336550"/>
          </a:xfrm>
          <a:prstGeom prst="rect">
            <a:avLst/>
          </a:prstGeom>
        </p:spPr>
      </p:pic>
      <p:pic>
        <p:nvPicPr>
          <p:cNvPr id="42" name="Picture 41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923" y="4882981"/>
            <a:ext cx="793750" cy="336550"/>
          </a:xfrm>
          <a:prstGeom prst="rect">
            <a:avLst/>
          </a:prstGeom>
        </p:spPr>
      </p:pic>
      <p:pic>
        <p:nvPicPr>
          <p:cNvPr id="44" name="Picture 43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438" y="4883106"/>
            <a:ext cx="793750" cy="336550"/>
          </a:xfrm>
          <a:prstGeom prst="rect">
            <a:avLst/>
          </a:prstGeom>
        </p:spPr>
      </p:pic>
      <p:pic>
        <p:nvPicPr>
          <p:cNvPr id="46" name="Picture 45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438" y="4082506"/>
            <a:ext cx="793750" cy="336550"/>
          </a:xfrm>
          <a:prstGeom prst="rect">
            <a:avLst/>
          </a:prstGeom>
        </p:spPr>
      </p:pic>
      <p:pic>
        <p:nvPicPr>
          <p:cNvPr id="48" name="Picture 47" descr="hd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438" y="3281838"/>
            <a:ext cx="793750" cy="336550"/>
          </a:xfrm>
          <a:prstGeom prst="rect">
            <a:avLst/>
          </a:prstGeom>
        </p:spPr>
      </p:pic>
      <p:pic>
        <p:nvPicPr>
          <p:cNvPr id="27" name="Picture 26" descr="mesos-logo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4163" y="3190724"/>
            <a:ext cx="453875" cy="459548"/>
          </a:xfrm>
          <a:prstGeom prst="rect">
            <a:avLst/>
          </a:prstGeom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27823" y="4798234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33" descr="ser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333" y="5219656"/>
            <a:ext cx="2640413" cy="342944"/>
          </a:xfrm>
          <a:prstGeom prst="rect">
            <a:avLst/>
          </a:prstGeom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55173" y="3201352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55173" y="3999869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55173" y="4799186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13173" y="3999869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13173" y="4799186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31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5638" y="2265259"/>
            <a:ext cx="971550" cy="263318"/>
          </a:xfrm>
          <a:prstGeom prst="rect">
            <a:avLst/>
          </a:prstGeom>
        </p:spPr>
      </p:pic>
      <p:pic>
        <p:nvPicPr>
          <p:cNvPr id="57" name="Picture 56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5827" y="3343232"/>
            <a:ext cx="971550" cy="263318"/>
          </a:xfrm>
          <a:prstGeom prst="rect">
            <a:avLst/>
          </a:prstGeom>
        </p:spPr>
      </p:pic>
      <p:pic>
        <p:nvPicPr>
          <p:cNvPr id="37" name="Picture 36" descr="Spark-logo-192x100px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2401" y="2038351"/>
            <a:ext cx="914399" cy="476249"/>
          </a:xfrm>
          <a:prstGeom prst="rect">
            <a:avLst/>
          </a:prstGeom>
        </p:spPr>
      </p:pic>
      <p:pic>
        <p:nvPicPr>
          <p:cNvPr id="41" name="Picture 40" descr="Spark-logo-192x100px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774" y="3942763"/>
            <a:ext cx="914399" cy="476249"/>
          </a:xfrm>
          <a:prstGeom prst="rect">
            <a:avLst/>
          </a:prstGeom>
        </p:spPr>
      </p:pic>
      <p:pic>
        <p:nvPicPr>
          <p:cNvPr id="59" name="Picture 58" descr="Spark-logo-192x100px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4762331"/>
            <a:ext cx="914399" cy="47624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17195" y="367605"/>
            <a:ext cx="73695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400" dirty="0" smtClean="0">
                <a:latin typeface="+mj-lt"/>
              </a:rPr>
              <a:t>$</a:t>
            </a:r>
            <a:endParaRPr lang="en-US" sz="8400" dirty="0">
              <a:latin typeface="+mj-lt"/>
            </a:endParaRPr>
          </a:p>
        </p:txBody>
      </p:sp>
      <p:pic>
        <p:nvPicPr>
          <p:cNvPr id="45" name="Picture 44" descr="Screen Shot 2013-08-28 at 10.52.14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4600" y="2160418"/>
            <a:ext cx="435273" cy="430382"/>
          </a:xfrm>
          <a:prstGeom prst="rect">
            <a:avLst/>
          </a:prstGeom>
        </p:spPr>
      </p:pic>
      <p:pic>
        <p:nvPicPr>
          <p:cNvPr id="56" name="Picture 55" descr="Screen Shot 2013-08-28 at 10.52.14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000" y="3988630"/>
            <a:ext cx="435273" cy="430382"/>
          </a:xfrm>
          <a:prstGeom prst="rect">
            <a:avLst/>
          </a:prstGeom>
        </p:spPr>
      </p:pic>
      <p:pic>
        <p:nvPicPr>
          <p:cNvPr id="58" name="Picture 57" descr="Screen Shot 2013-08-28 at 10.52.14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000" y="4799186"/>
            <a:ext cx="435273" cy="430382"/>
          </a:xfrm>
          <a:prstGeom prst="rect">
            <a:avLst/>
          </a:prstGeom>
        </p:spPr>
      </p:pic>
      <p:pic>
        <p:nvPicPr>
          <p:cNvPr id="61" name="Picture 60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5650" y="4975262"/>
            <a:ext cx="971550" cy="263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ace_fla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4432300"/>
            <a:ext cx="2235200" cy="21971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happy?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ace_open_smile_tong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677" y="4346387"/>
            <a:ext cx="2171700" cy="2286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loud Callout 4"/>
          <p:cNvSpPr/>
          <p:nvPr/>
        </p:nvSpPr>
        <p:spPr>
          <a:xfrm>
            <a:off x="1567543" y="1066800"/>
            <a:ext cx="6204857" cy="3048000"/>
          </a:xfrm>
          <a:prstGeom prst="cloudCallou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sounds pretty good!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ace_open_smile_tong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677" y="4346387"/>
            <a:ext cx="2171700" cy="2286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loud Callout 4"/>
          <p:cNvSpPr/>
          <p:nvPr/>
        </p:nvSpPr>
        <p:spPr>
          <a:xfrm>
            <a:off x="1567543" y="1066800"/>
            <a:ext cx="6204857" cy="3048000"/>
          </a:xfrm>
          <a:prstGeom prst="cloudCallou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Other than </a:t>
            </a:r>
            <a:r>
              <a:rPr lang="en-US" dirty="0" err="1" smtClean="0"/>
              <a:t>Hadoop</a:t>
            </a:r>
            <a:r>
              <a:rPr lang="en-US" dirty="0" smtClean="0"/>
              <a:t>, Spark, and Storm, what else can I run on </a:t>
            </a:r>
            <a:r>
              <a:rPr lang="en-US" dirty="0" err="1" smtClean="0"/>
              <a:t>Mesos</a:t>
            </a:r>
            <a:r>
              <a:rPr lang="en-US" dirty="0" smtClean="0"/>
              <a:t>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900" dirty="0" smtClean="0"/>
              <a:t>frameworks</a:t>
            </a:r>
            <a:endParaRPr lang="en-US" sz="59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1000"/>
              </a:spcBef>
              <a:buFont typeface="Arial"/>
              <a:buChar char="•"/>
            </a:pPr>
            <a:r>
              <a:rPr lang="en-US" sz="2800" dirty="0" err="1" smtClean="0"/>
              <a:t>Hadoop</a:t>
            </a:r>
            <a:r>
              <a:rPr lang="en-US" sz="2800" dirty="0" smtClean="0"/>
              <a:t> (</a:t>
            </a:r>
            <a:r>
              <a:rPr lang="en-US" sz="2800" dirty="0" err="1" smtClean="0"/>
              <a:t>github.com/mesos/hadoop</a:t>
            </a:r>
            <a:r>
              <a:rPr lang="en-US" sz="2800" dirty="0" smtClean="0"/>
              <a:t>)</a:t>
            </a:r>
          </a:p>
          <a:p>
            <a:pPr marL="457200" indent="-457200">
              <a:spcBef>
                <a:spcPts val="1000"/>
              </a:spcBef>
              <a:buFont typeface="Arial"/>
              <a:buChar char="•"/>
            </a:pPr>
            <a:r>
              <a:rPr lang="en-US" sz="2800" dirty="0" smtClean="0"/>
              <a:t>Spark (</a:t>
            </a:r>
            <a:r>
              <a:rPr lang="en-US" sz="2800" dirty="0" err="1" smtClean="0"/>
              <a:t>github.com/mesos/spark</a:t>
            </a:r>
            <a:r>
              <a:rPr lang="en-US" sz="2800" dirty="0" smtClean="0"/>
              <a:t>)</a:t>
            </a:r>
          </a:p>
          <a:p>
            <a:pPr marL="457200" indent="-457200">
              <a:spcBef>
                <a:spcPts val="1000"/>
              </a:spcBef>
              <a:buFont typeface="Arial"/>
              <a:buChar char="•"/>
            </a:pPr>
            <a:r>
              <a:rPr lang="en-US" sz="2800" dirty="0" err="1" smtClean="0"/>
              <a:t>DPark</a:t>
            </a:r>
            <a:r>
              <a:rPr lang="en-US" sz="2800" dirty="0" smtClean="0"/>
              <a:t> (</a:t>
            </a:r>
            <a:r>
              <a:rPr lang="en-US" sz="2800" dirty="0" err="1" smtClean="0"/>
              <a:t>github.com/douban/dpark</a:t>
            </a:r>
            <a:r>
              <a:rPr lang="en-US" sz="2800" dirty="0" smtClean="0"/>
              <a:t>)</a:t>
            </a:r>
          </a:p>
          <a:p>
            <a:pPr marL="457200" indent="-457200">
              <a:spcBef>
                <a:spcPts val="1000"/>
              </a:spcBef>
              <a:buFont typeface="Arial"/>
              <a:buChar char="•"/>
            </a:pPr>
            <a:r>
              <a:rPr lang="en-US" sz="2800" dirty="0" smtClean="0"/>
              <a:t>Storm (</a:t>
            </a:r>
            <a:r>
              <a:rPr lang="en-US" sz="2800" dirty="0" err="1" smtClean="0"/>
              <a:t>github.com/nathanmarz/storm</a:t>
            </a:r>
            <a:r>
              <a:rPr lang="en-US" sz="2800" dirty="0" smtClean="0"/>
              <a:t>)</a:t>
            </a:r>
          </a:p>
          <a:p>
            <a:pPr marL="457200" indent="-457200">
              <a:spcBef>
                <a:spcPts val="1000"/>
              </a:spcBef>
              <a:buFont typeface="Arial"/>
              <a:buChar char="•"/>
            </a:pPr>
            <a:r>
              <a:rPr lang="en-US" sz="2800" dirty="0" err="1" smtClean="0"/>
              <a:t>Chronos</a:t>
            </a:r>
            <a:r>
              <a:rPr lang="en-US" sz="2800" dirty="0" smtClean="0"/>
              <a:t> (</a:t>
            </a:r>
            <a:r>
              <a:rPr lang="en-US" sz="2800" dirty="0" err="1" smtClean="0"/>
              <a:t>github.com/airbnb/chronos</a:t>
            </a:r>
            <a:r>
              <a:rPr lang="en-US" sz="2800" dirty="0" smtClean="0"/>
              <a:t>)</a:t>
            </a:r>
          </a:p>
          <a:p>
            <a:pPr marL="457200" indent="-457200">
              <a:spcBef>
                <a:spcPts val="1000"/>
              </a:spcBef>
              <a:buFont typeface="Arial"/>
              <a:buChar char="•"/>
            </a:pPr>
            <a:r>
              <a:rPr lang="en-US" sz="2800" dirty="0" smtClean="0"/>
              <a:t>MPICH2 </a:t>
            </a:r>
            <a:r>
              <a:rPr lang="en-US" sz="2800" dirty="0" smtClean="0"/>
              <a:t>(</a:t>
            </a:r>
            <a:r>
              <a:rPr lang="en-US" sz="2800" dirty="0" smtClean="0"/>
              <a:t>in </a:t>
            </a:r>
            <a:r>
              <a:rPr lang="en-US" sz="2800" dirty="0" err="1" smtClean="0"/>
              <a:t>mesos</a:t>
            </a:r>
            <a:r>
              <a:rPr lang="en-US" sz="2800" dirty="0" smtClean="0"/>
              <a:t> </a:t>
            </a:r>
            <a:r>
              <a:rPr lang="en-US" sz="2800" dirty="0" err="1" smtClean="0"/>
              <a:t>git</a:t>
            </a:r>
            <a:r>
              <a:rPr lang="en-US" sz="2800" dirty="0" smtClean="0"/>
              <a:t> repository</a:t>
            </a:r>
            <a:r>
              <a:rPr lang="en-US" sz="2800" dirty="0" smtClean="0"/>
              <a:t>)</a:t>
            </a:r>
          </a:p>
          <a:p>
            <a:pPr marL="457200" indent="-457200">
              <a:spcBef>
                <a:spcPts val="1000"/>
              </a:spcBef>
              <a:buFont typeface="Arial"/>
              <a:buChar char="•"/>
            </a:pPr>
            <a:r>
              <a:rPr lang="en-US" sz="2800" dirty="0" smtClean="0"/>
              <a:t>Aurora (proposed for Apache incubator)</a:t>
            </a:r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ace_open_smile_tong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677" y="4346387"/>
            <a:ext cx="2171700" cy="2286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loud Callout 4"/>
          <p:cNvSpPr/>
          <p:nvPr/>
        </p:nvSpPr>
        <p:spPr>
          <a:xfrm>
            <a:off x="1567543" y="1066800"/>
            <a:ext cx="6204857" cy="3048000"/>
          </a:xfrm>
          <a:prstGeom prst="cloudCallou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about XYZ?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port an existing framework</a:t>
            </a:r>
            <a:endParaRPr lang="en-US" sz="5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strategy: write a “wrapper” which launches existing components on </a:t>
            </a:r>
            <a:r>
              <a:rPr lang="en-US" dirty="0" err="1" smtClean="0"/>
              <a:t>m</a:t>
            </a:r>
            <a:r>
              <a:rPr lang="en-US" dirty="0" err="1" smtClean="0"/>
              <a:t>esos</a:t>
            </a:r>
            <a:endParaRPr lang="en-US" dirty="0" smtClean="0"/>
          </a:p>
          <a:p>
            <a:r>
              <a:rPr lang="en-US" dirty="0" smtClean="0"/>
              <a:t>~100 lines of code to write a wrapper (the more lines, the more you can take advantage of elasticity or other </a:t>
            </a:r>
            <a:r>
              <a:rPr lang="en-US" dirty="0" err="1" smtClean="0"/>
              <a:t>mesos</a:t>
            </a:r>
            <a:r>
              <a:rPr lang="en-US" dirty="0" smtClean="0"/>
              <a:t> features)</a:t>
            </a:r>
          </a:p>
          <a:p>
            <a:r>
              <a:rPr lang="en-US" dirty="0" smtClean="0"/>
              <a:t>see </a:t>
            </a:r>
            <a:r>
              <a:rPr lang="en-US" dirty="0" err="1" smtClean="0">
                <a:latin typeface="Consolas"/>
                <a:cs typeface="Consolas"/>
              </a:rPr>
              <a:t>src</a:t>
            </a:r>
            <a:r>
              <a:rPr lang="en-US" dirty="0" smtClean="0">
                <a:latin typeface="Consolas"/>
                <a:cs typeface="Consolas"/>
              </a:rPr>
              <a:t>/examples/</a:t>
            </a:r>
            <a:r>
              <a:rPr lang="en-US" dirty="0" smtClean="0"/>
              <a:t> in </a:t>
            </a:r>
            <a:r>
              <a:rPr lang="en-US" dirty="0" err="1" smtClean="0"/>
              <a:t>m</a:t>
            </a:r>
            <a:r>
              <a:rPr lang="en-US" dirty="0" err="1" smtClean="0"/>
              <a:t>esos</a:t>
            </a:r>
            <a:r>
              <a:rPr lang="en-US" dirty="0" smtClean="0"/>
              <a:t> repository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write a new framework!</a:t>
            </a:r>
            <a:endParaRPr lang="en-US" sz="5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a “kernel”, </a:t>
            </a:r>
            <a:r>
              <a:rPr lang="en-US" dirty="0" err="1" smtClean="0"/>
              <a:t>mesos</a:t>
            </a:r>
            <a:r>
              <a:rPr lang="en-US" dirty="0" smtClean="0"/>
              <a:t> provides a lot of primitives that make writing a new framework relatively easy</a:t>
            </a:r>
          </a:p>
          <a:p>
            <a:r>
              <a:rPr lang="en-US" dirty="0" smtClean="0"/>
              <a:t>primitives</a:t>
            </a:r>
            <a:r>
              <a:rPr lang="en-US" dirty="0" smtClean="0"/>
              <a:t>:</a:t>
            </a:r>
            <a:r>
              <a:rPr lang="en-US" dirty="0" smtClean="0"/>
              <a:t> extracted commonality </a:t>
            </a:r>
            <a:r>
              <a:rPr lang="en-US" dirty="0" smtClean="0"/>
              <a:t>across existing distributed systems/</a:t>
            </a:r>
            <a:r>
              <a:rPr lang="en-US" dirty="0" smtClean="0"/>
              <a:t>frameworks (launching tasks, doing failure detection, etc) … why re-implement them each time!?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case study: </a:t>
            </a:r>
            <a:r>
              <a:rPr lang="en-US" sz="5400" dirty="0" err="1" smtClean="0"/>
              <a:t>chronos</a:t>
            </a:r>
            <a:endParaRPr lang="en-US" sz="5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distributed </a:t>
            </a:r>
            <a:r>
              <a:rPr lang="en-US" i="1" dirty="0" err="1" smtClean="0"/>
              <a:t>cron</a:t>
            </a:r>
            <a:r>
              <a:rPr lang="en-US" i="1" dirty="0" smtClean="0"/>
              <a:t> with dependencies</a:t>
            </a:r>
          </a:p>
          <a:p>
            <a:r>
              <a:rPr lang="en-US" dirty="0" smtClean="0"/>
              <a:t>developed at </a:t>
            </a:r>
            <a:r>
              <a:rPr lang="en-US" dirty="0" err="1" smtClean="0"/>
              <a:t>airbnb</a:t>
            </a:r>
            <a:endParaRPr lang="en-US" dirty="0" smtClean="0"/>
          </a:p>
          <a:p>
            <a:r>
              <a:rPr lang="en-US" dirty="0" smtClean="0"/>
              <a:t>~</a:t>
            </a:r>
            <a:r>
              <a:rPr lang="en-US" dirty="0" smtClean="0"/>
              <a:t>3k lines of</a:t>
            </a:r>
            <a:r>
              <a:rPr lang="en-US" dirty="0" smtClean="0"/>
              <a:t> </a:t>
            </a:r>
            <a:r>
              <a:rPr lang="en-US" dirty="0" err="1" smtClean="0"/>
              <a:t>Scala</a:t>
            </a:r>
            <a:r>
              <a:rPr lang="en-US" dirty="0" smtClean="0"/>
              <a:t>!</a:t>
            </a:r>
          </a:p>
          <a:p>
            <a:r>
              <a:rPr lang="en-US" dirty="0" smtClean="0"/>
              <a:t>distributed, highly available, and fault tolerant without any network programming!</a:t>
            </a:r>
          </a:p>
          <a:p>
            <a:r>
              <a:rPr lang="en-US" dirty="0" smtClean="0">
                <a:hlinkClick r:id="rId2"/>
              </a:rPr>
              <a:t>http://github.com/airbnb/chronos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ace_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00" y="4392848"/>
            <a:ext cx="2082800" cy="21717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loud Callout 4"/>
          <p:cNvSpPr/>
          <p:nvPr/>
        </p:nvSpPr>
        <p:spPr>
          <a:xfrm>
            <a:off x="1567543" y="1066800"/>
            <a:ext cx="6204857" cy="3048000"/>
          </a:xfrm>
          <a:prstGeom prst="cloudCallou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Hmm … if </a:t>
            </a:r>
            <a:r>
              <a:rPr lang="en-US" dirty="0" err="1" smtClean="0"/>
              <a:t>Mesos</a:t>
            </a:r>
            <a:r>
              <a:rPr lang="en-US" dirty="0" smtClean="0"/>
              <a:t> gives me a </a:t>
            </a:r>
            <a:r>
              <a:rPr lang="en-US" i="1" dirty="0" smtClean="0"/>
              <a:t>datacenter computer </a:t>
            </a:r>
            <a:r>
              <a:rPr lang="en-US" dirty="0" smtClean="0"/>
              <a:t>… can I run stuff other than analytics?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aurora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run N instances of my server, somewhere, forever</a:t>
            </a:r>
          </a:p>
          <a:p>
            <a:r>
              <a:rPr lang="en-US" dirty="0" smtClean="0"/>
              <a:t>(where </a:t>
            </a:r>
            <a:r>
              <a:rPr lang="en-US" i="1" dirty="0" smtClean="0"/>
              <a:t>server</a:t>
            </a:r>
            <a:r>
              <a:rPr lang="en-US" dirty="0" smtClean="0"/>
              <a:t> == arbitrary command line)</a:t>
            </a:r>
          </a:p>
          <a:p>
            <a:r>
              <a:rPr lang="en-US" dirty="0" smtClean="0"/>
              <a:t>developed at Twitter</a:t>
            </a:r>
          </a:p>
          <a:p>
            <a:r>
              <a:rPr lang="en-US" dirty="0" smtClean="0"/>
              <a:t>runs hundreds of production services, including ads!</a:t>
            </a:r>
          </a:p>
          <a:p>
            <a:r>
              <a:rPr lang="en-US" dirty="0" smtClean="0"/>
              <a:t>recently proposed for Apache Incubator!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823" y="3200400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aurora</a:t>
            </a:r>
            <a:endParaRPr lang="en-US" dirty="0"/>
          </a:p>
        </p:txBody>
      </p:sp>
      <p:pic>
        <p:nvPicPr>
          <p:cNvPr id="19" name="Picture 18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60" y="3618486"/>
            <a:ext cx="2640413" cy="342944"/>
          </a:xfrm>
          <a:prstGeom prst="rect">
            <a:avLst/>
          </a:prstGeom>
        </p:spPr>
      </p:pic>
      <p:pic>
        <p:nvPicPr>
          <p:cNvPr id="22" name="Picture 21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755" y="3618513"/>
            <a:ext cx="2640413" cy="342944"/>
          </a:xfrm>
          <a:prstGeom prst="rect">
            <a:avLst/>
          </a:prstGeom>
        </p:spPr>
      </p:pic>
      <p:pic>
        <p:nvPicPr>
          <p:cNvPr id="23" name="Picture 22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273" y="3618388"/>
            <a:ext cx="2640413" cy="342944"/>
          </a:xfrm>
          <a:prstGeom prst="rect">
            <a:avLst/>
          </a:prstGeom>
        </p:spPr>
      </p:pic>
      <p:pic>
        <p:nvPicPr>
          <p:cNvPr id="24" name="Picture 23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91" y="4419360"/>
            <a:ext cx="2640413" cy="342944"/>
          </a:xfrm>
          <a:prstGeom prst="rect">
            <a:avLst/>
          </a:prstGeom>
        </p:spPr>
      </p:pic>
      <p:pic>
        <p:nvPicPr>
          <p:cNvPr id="26" name="Picture 25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604" y="4419262"/>
            <a:ext cx="2640413" cy="342944"/>
          </a:xfrm>
          <a:prstGeom prst="rect">
            <a:avLst/>
          </a:prstGeom>
        </p:spPr>
      </p:pic>
      <p:pic>
        <p:nvPicPr>
          <p:cNvPr id="30" name="Picture 29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4108281"/>
            <a:ext cx="793750" cy="336550"/>
          </a:xfrm>
          <a:prstGeom prst="rect">
            <a:avLst/>
          </a:prstGeom>
        </p:spPr>
      </p:pic>
      <p:pic>
        <p:nvPicPr>
          <p:cNvPr id="33" name="Picture 32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38" y="5219629"/>
            <a:ext cx="2640413" cy="342944"/>
          </a:xfrm>
          <a:prstGeom prst="rect">
            <a:avLst/>
          </a:prstGeom>
        </p:spPr>
      </p:pic>
      <p:pic>
        <p:nvPicPr>
          <p:cNvPr id="35" name="Picture 34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851" y="5219531"/>
            <a:ext cx="2640413" cy="342944"/>
          </a:xfrm>
          <a:prstGeom prst="rect">
            <a:avLst/>
          </a:prstGeom>
        </p:spPr>
      </p:pic>
      <p:pic>
        <p:nvPicPr>
          <p:cNvPr id="29" name="Picture 28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3281838"/>
            <a:ext cx="793750" cy="336550"/>
          </a:xfrm>
          <a:prstGeom prst="rect">
            <a:avLst/>
          </a:prstGeom>
        </p:spPr>
      </p:pic>
      <p:pic>
        <p:nvPicPr>
          <p:cNvPr id="36" name="Picture 35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3281963"/>
            <a:ext cx="793750" cy="336550"/>
          </a:xfrm>
          <a:prstGeom prst="rect">
            <a:avLst/>
          </a:prstGeom>
        </p:spPr>
      </p:pic>
      <p:pic>
        <p:nvPicPr>
          <p:cNvPr id="38" name="Picture 37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4082837"/>
            <a:ext cx="793750" cy="336550"/>
          </a:xfrm>
          <a:prstGeom prst="rect">
            <a:avLst/>
          </a:prstGeom>
        </p:spPr>
      </p:pic>
      <p:pic>
        <p:nvPicPr>
          <p:cNvPr id="40" name="Picture 39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438" y="4882981"/>
            <a:ext cx="793750" cy="336550"/>
          </a:xfrm>
          <a:prstGeom prst="rect">
            <a:avLst/>
          </a:prstGeom>
        </p:spPr>
      </p:pic>
      <p:pic>
        <p:nvPicPr>
          <p:cNvPr id="42" name="Picture 41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923" y="4882981"/>
            <a:ext cx="793750" cy="336550"/>
          </a:xfrm>
          <a:prstGeom prst="rect">
            <a:avLst/>
          </a:prstGeom>
        </p:spPr>
      </p:pic>
      <p:pic>
        <p:nvPicPr>
          <p:cNvPr id="44" name="Picture 43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4883106"/>
            <a:ext cx="793750" cy="336550"/>
          </a:xfrm>
          <a:prstGeom prst="rect">
            <a:avLst/>
          </a:prstGeom>
        </p:spPr>
      </p:pic>
      <p:pic>
        <p:nvPicPr>
          <p:cNvPr id="46" name="Picture 45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4082506"/>
            <a:ext cx="793750" cy="336550"/>
          </a:xfrm>
          <a:prstGeom prst="rect">
            <a:avLst/>
          </a:prstGeom>
        </p:spPr>
      </p:pic>
      <p:pic>
        <p:nvPicPr>
          <p:cNvPr id="48" name="Picture 47" descr="hdf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438" y="3281838"/>
            <a:ext cx="793750" cy="336550"/>
          </a:xfrm>
          <a:prstGeom prst="rect">
            <a:avLst/>
          </a:prstGeom>
        </p:spPr>
      </p:pic>
      <p:pic>
        <p:nvPicPr>
          <p:cNvPr id="27" name="Picture 26" descr="mesos-logo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4163" y="3190724"/>
            <a:ext cx="453875" cy="459548"/>
          </a:xfrm>
          <a:prstGeom prst="rect">
            <a:avLst/>
          </a:prstGeom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823" y="3998917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823" y="4798234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33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333" y="5219656"/>
            <a:ext cx="2640413" cy="342944"/>
          </a:xfrm>
          <a:prstGeom prst="rect">
            <a:avLst/>
          </a:prstGeom>
        </p:spPr>
      </p:pic>
      <p:pic>
        <p:nvPicPr>
          <p:cNvPr id="25" name="Picture 24" descr="ser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086" y="4419387"/>
            <a:ext cx="2640413" cy="342944"/>
          </a:xfrm>
          <a:prstGeom prst="rect">
            <a:avLst/>
          </a:prstGeom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5173" y="3201352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5173" y="3999869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5173" y="4799186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3173" y="3999869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3173" y="4799186"/>
            <a:ext cx="364065" cy="42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31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5638" y="2265259"/>
            <a:ext cx="971550" cy="263318"/>
          </a:xfrm>
          <a:prstGeom prst="rect">
            <a:avLst/>
          </a:prstGeom>
        </p:spPr>
      </p:pic>
      <p:pic>
        <p:nvPicPr>
          <p:cNvPr id="39" name="Picture 38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5650" y="3343232"/>
            <a:ext cx="971550" cy="263318"/>
          </a:xfrm>
          <a:prstGeom prst="rect">
            <a:avLst/>
          </a:prstGeom>
        </p:spPr>
      </p:pic>
      <p:pic>
        <p:nvPicPr>
          <p:cNvPr id="57" name="Picture 56" descr="Screen Shot 2013-08-28 at 8.16.5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5827" y="3343232"/>
            <a:ext cx="971550" cy="263318"/>
          </a:xfrm>
          <a:prstGeom prst="rect">
            <a:avLst/>
          </a:prstGeom>
        </p:spPr>
      </p:pic>
      <p:pic>
        <p:nvPicPr>
          <p:cNvPr id="37" name="Picture 36" descr="Spark-logo-192x100px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1754" y="2038351"/>
            <a:ext cx="914399" cy="476249"/>
          </a:xfrm>
          <a:prstGeom prst="rect">
            <a:avLst/>
          </a:prstGeom>
        </p:spPr>
      </p:pic>
      <p:pic>
        <p:nvPicPr>
          <p:cNvPr id="41" name="Picture 40" descr="Spark-logo-192x100px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774" y="3942763"/>
            <a:ext cx="914399" cy="476249"/>
          </a:xfrm>
          <a:prstGeom prst="rect">
            <a:avLst/>
          </a:prstGeom>
        </p:spPr>
      </p:pic>
      <p:pic>
        <p:nvPicPr>
          <p:cNvPr id="59" name="Picture 58" descr="Spark-logo-192x100px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4762331"/>
            <a:ext cx="914399" cy="476249"/>
          </a:xfrm>
          <a:prstGeom prst="rect">
            <a:avLst/>
          </a:prstGeom>
        </p:spPr>
      </p:pic>
      <p:pic>
        <p:nvPicPr>
          <p:cNvPr id="45" name="Picture 44" descr="Screen Shot 2013-08-28 at 10.52.14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7927" y="2160418"/>
            <a:ext cx="435273" cy="430382"/>
          </a:xfrm>
          <a:prstGeom prst="rect">
            <a:avLst/>
          </a:prstGeom>
        </p:spPr>
      </p:pic>
      <p:pic>
        <p:nvPicPr>
          <p:cNvPr id="60" name="Picture 59" descr="Screen Shot 2013-08-28 at 10.52.14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1400" y="4798234"/>
            <a:ext cx="435273" cy="430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mp-talk">
  <a:themeElements>
    <a:clrScheme name="Custom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80FF"/>
      </a:hlink>
      <a:folHlink>
        <a:srgbClr val="800080"/>
      </a:folHlink>
    </a:clrScheme>
    <a:fontScheme name="Exhibit">
      <a:majorFont>
        <a:latin typeface="Corbel"/>
        <a:ea typeface=""/>
        <a:cs typeface=""/>
        <a:font script="Jpan" typeface="メイリオ"/>
      </a:majorFont>
      <a:minorFont>
        <a:latin typeface="Corbel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  <a:headEnd type="none" w="med" len="med"/>
          <a:tailEnd type="none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>
          <a:solidFill>
            <a:schemeClr val="tx1"/>
          </a:solidFill>
          <a:headEnd type="none" w="med" len="med"/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12981</TotalTime>
  <Words>1642</Words>
  <Application>Microsoft Macintosh PowerPoint</Application>
  <PresentationFormat>On-screen Show (4:3)</PresentationFormat>
  <Paragraphs>399</Paragraphs>
  <Slides>142</Slides>
  <Notes>5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142</vt:i4>
      </vt:variant>
    </vt:vector>
  </HeadingPairs>
  <TitlesOfParts>
    <vt:vector size="145" baseType="lpstr">
      <vt:lpstr>amp-talk</vt:lpstr>
      <vt:lpstr>Excel.Sheet.8</vt:lpstr>
      <vt:lpstr>Chart</vt:lpstr>
      <vt:lpstr>Datacenter Management with Apache Mesos</vt:lpstr>
      <vt:lpstr>Slide 2</vt:lpstr>
      <vt:lpstr>Slide 3</vt:lpstr>
      <vt:lpstr>Slide 4</vt:lpstr>
      <vt:lpstr>Slide 5</vt:lpstr>
      <vt:lpstr>Slide 6</vt:lpstr>
      <vt:lpstr>your datacenter</vt:lpstr>
      <vt:lpstr>+ Hadoop</vt:lpstr>
      <vt:lpstr>happy?</vt:lpstr>
      <vt:lpstr>Slide 10</vt:lpstr>
      <vt:lpstr>Slide 11</vt:lpstr>
      <vt:lpstr>Slide 12</vt:lpstr>
      <vt:lpstr>datacenter management</vt:lpstr>
      <vt:lpstr>datacenter management</vt:lpstr>
      <vt:lpstr>datacenter management</vt:lpstr>
      <vt:lpstr>static partitioning</vt:lpstr>
      <vt:lpstr>Slide 17</vt:lpstr>
      <vt:lpstr>Hadoop …</vt:lpstr>
      <vt:lpstr>HDFS</vt:lpstr>
      <vt:lpstr>HDFS</vt:lpstr>
      <vt:lpstr>Slide 21</vt:lpstr>
      <vt:lpstr>HDFS</vt:lpstr>
      <vt:lpstr>HDFS</vt:lpstr>
      <vt:lpstr>HDFS</vt:lpstr>
      <vt:lpstr>HDFS</vt:lpstr>
      <vt:lpstr>HDFS</vt:lpstr>
      <vt:lpstr>Slide 27</vt:lpstr>
      <vt:lpstr>HDFS</vt:lpstr>
      <vt:lpstr>HDFS</vt:lpstr>
      <vt:lpstr>HDFS</vt:lpstr>
      <vt:lpstr>happy now?</vt:lpstr>
      <vt:lpstr>Slide 32</vt:lpstr>
      <vt:lpstr>datacenter management</vt:lpstr>
      <vt:lpstr>datacenter management</vt:lpstr>
      <vt:lpstr>happy now!?</vt:lpstr>
      <vt:lpstr>Slide 36</vt:lpstr>
      <vt:lpstr>datacenter management</vt:lpstr>
      <vt:lpstr>datacenter management</vt:lpstr>
      <vt:lpstr>datacenter management</vt:lpstr>
      <vt:lpstr>datacenter management</vt:lpstr>
      <vt:lpstr>Slide 41</vt:lpstr>
      <vt:lpstr>Slide 42</vt:lpstr>
      <vt:lpstr>datacenter management</vt:lpstr>
      <vt:lpstr>datacenter management</vt:lpstr>
      <vt:lpstr>datacenter management</vt:lpstr>
      <vt:lpstr>Slide 46</vt:lpstr>
      <vt:lpstr>Slide 47</vt:lpstr>
      <vt:lpstr>Slide 48</vt:lpstr>
      <vt:lpstr>Slide 49</vt:lpstr>
      <vt:lpstr>Slide 50</vt:lpstr>
      <vt:lpstr>the datacenter …</vt:lpstr>
      <vt:lpstr>… is a computer</vt:lpstr>
      <vt:lpstr>datacenter computer</vt:lpstr>
      <vt:lpstr>mesos</vt:lpstr>
      <vt:lpstr>Slide 55</vt:lpstr>
      <vt:lpstr>Step 1: HDFS</vt:lpstr>
      <vt:lpstr>Step 2: Mesos</vt:lpstr>
      <vt:lpstr>Step 2: Mesos</vt:lpstr>
      <vt:lpstr>Step 3: Frameworks</vt:lpstr>
      <vt:lpstr>Step 3: Frameworks</vt:lpstr>
      <vt:lpstr>Step 3: Frameworks</vt:lpstr>
      <vt:lpstr>Step 3: Frameworks</vt:lpstr>
      <vt:lpstr>Step 3: Frameworks</vt:lpstr>
      <vt:lpstr>Step 3: Frameworks</vt:lpstr>
      <vt:lpstr>Step 3: Frameworks</vt:lpstr>
      <vt:lpstr>Step 3: Frameworks</vt:lpstr>
      <vt:lpstr>Step 3: Frameworks</vt:lpstr>
      <vt:lpstr>Step 3: Frameworks</vt:lpstr>
      <vt:lpstr>Step 3: Frameworks</vt:lpstr>
      <vt:lpstr>Step 3: Frameworks</vt:lpstr>
      <vt:lpstr>Step 3: Frameworks</vt:lpstr>
      <vt:lpstr>   tep 4: Profit</vt:lpstr>
      <vt:lpstr>   tep 4: Profit (utilize)</vt:lpstr>
      <vt:lpstr>   tep 4: Profit (utilize)</vt:lpstr>
      <vt:lpstr>   tep 4: Profit (utilize)</vt:lpstr>
      <vt:lpstr>   tep 4: Profit (utilize)</vt:lpstr>
      <vt:lpstr>   tep 4: Profit (utilize)</vt:lpstr>
      <vt:lpstr>   tep 4: Profit (utilize)</vt:lpstr>
      <vt:lpstr>   tep 4: Profit (statistical multiplexing)</vt:lpstr>
      <vt:lpstr>   tep 4: Profit (statistical multiplexing)</vt:lpstr>
      <vt:lpstr>   tep 4: Profit (statistical multiplexing)</vt:lpstr>
      <vt:lpstr>   tep 4: Profit (statistical multiplexing)</vt:lpstr>
      <vt:lpstr>   tep 4: Profit (statistical multiplexing)</vt:lpstr>
      <vt:lpstr>   tep 4: Profit (statistical multiplexing)</vt:lpstr>
      <vt:lpstr>   tep 4: Profit (statistical multiplexing)</vt:lpstr>
      <vt:lpstr>   tep 4: Profit (statistical multiplexing)</vt:lpstr>
      <vt:lpstr>   tep 4: Profit (failures)</vt:lpstr>
      <vt:lpstr>   tep 4: Profit (failures)</vt:lpstr>
      <vt:lpstr>   tep 4: Profit (failures)</vt:lpstr>
      <vt:lpstr>Slide 90</vt:lpstr>
      <vt:lpstr>Slide 91</vt:lpstr>
      <vt:lpstr>frameworks</vt:lpstr>
      <vt:lpstr>Slide 93</vt:lpstr>
      <vt:lpstr>port an existing framework</vt:lpstr>
      <vt:lpstr>write a new framework!</vt:lpstr>
      <vt:lpstr>case study: chronos</vt:lpstr>
      <vt:lpstr>Slide 97</vt:lpstr>
      <vt:lpstr>case study: aurora</vt:lpstr>
      <vt:lpstr>aurora</vt:lpstr>
      <vt:lpstr>aurora</vt:lpstr>
      <vt:lpstr>aurora</vt:lpstr>
      <vt:lpstr>aurora</vt:lpstr>
      <vt:lpstr>aurora</vt:lpstr>
      <vt:lpstr>Slide 104</vt:lpstr>
      <vt:lpstr>resource isolation</vt:lpstr>
      <vt:lpstr>conclusions</vt:lpstr>
      <vt:lpstr>conclusions</vt:lpstr>
      <vt:lpstr>conclusions</vt:lpstr>
      <vt:lpstr>conclusions</vt:lpstr>
      <vt:lpstr>Questions?</vt:lpstr>
      <vt:lpstr>framework commonality</vt:lpstr>
      <vt:lpstr>primitives</vt:lpstr>
      <vt:lpstr>scheduler</vt:lpstr>
      <vt:lpstr>scheduler</vt:lpstr>
      <vt:lpstr>brokering for resources</vt:lpstr>
      <vt:lpstr>offers: non-blocking resource allocation</vt:lpstr>
      <vt:lpstr>offers: non-blocking resource allocation</vt:lpstr>
      <vt:lpstr>resource allocation</vt:lpstr>
      <vt:lpstr>resource allocation</vt:lpstr>
      <vt:lpstr>resource allocation</vt:lpstr>
      <vt:lpstr>resource allocation</vt:lpstr>
      <vt:lpstr>resource allocation</vt:lpstr>
      <vt:lpstr>“two-level scheduling”</vt:lpstr>
      <vt:lpstr>end-to-end principle</vt:lpstr>
      <vt:lpstr>tasks</vt:lpstr>
      <vt:lpstr>task operations</vt:lpstr>
      <vt:lpstr>resource isolation</vt:lpstr>
      <vt:lpstr>case study: chronos</vt:lpstr>
      <vt:lpstr>before chronos</vt:lpstr>
      <vt:lpstr>before chronos</vt:lpstr>
      <vt:lpstr>chronos requirements</vt:lpstr>
      <vt:lpstr>chronos</vt:lpstr>
      <vt:lpstr>after chronos</vt:lpstr>
      <vt:lpstr>after chronos + hadoop</vt:lpstr>
      <vt:lpstr>case study: aurora</vt:lpstr>
      <vt:lpstr>before aurora</vt:lpstr>
      <vt:lpstr>aurora</vt:lpstr>
      <vt:lpstr>after aurora</vt:lpstr>
      <vt:lpstr>Mesos</vt:lpstr>
      <vt:lpstr>Mesos</vt:lpstr>
      <vt:lpstr>Mesos</vt:lpstr>
      <vt:lpstr>Mesos</vt:lpstr>
    </vt:vector>
  </TitlesOfParts>
  <Company>Twitter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Mesos</dc:title>
  <dc:creator>Twitter</dc:creator>
  <cp:lastModifiedBy>Twitter</cp:lastModifiedBy>
  <cp:revision>290</cp:revision>
  <cp:lastPrinted>2013-08-29T16:04:04Z</cp:lastPrinted>
  <dcterms:created xsi:type="dcterms:W3CDTF">2013-08-28T14:55:33Z</dcterms:created>
  <dcterms:modified xsi:type="dcterms:W3CDTF">2013-08-29T16:34:51Z</dcterms:modified>
</cp:coreProperties>
</file>