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30" r:id="rId2"/>
    <p:sldMasterId id="2147483853" r:id="rId3"/>
    <p:sldMasterId id="2147483864" r:id="rId4"/>
    <p:sldMasterId id="2147483876" r:id="rId5"/>
  </p:sldMasterIdLst>
  <p:notesMasterIdLst>
    <p:notesMasterId r:id="rId55"/>
  </p:notesMasterIdLst>
  <p:handoutMasterIdLst>
    <p:handoutMasterId r:id="rId56"/>
  </p:handoutMasterIdLst>
  <p:sldIdLst>
    <p:sldId id="841" r:id="rId6"/>
    <p:sldId id="789" r:id="rId7"/>
    <p:sldId id="777" r:id="rId8"/>
    <p:sldId id="778" r:id="rId9"/>
    <p:sldId id="842" r:id="rId10"/>
    <p:sldId id="790" r:id="rId11"/>
    <p:sldId id="795" r:id="rId12"/>
    <p:sldId id="797" r:id="rId13"/>
    <p:sldId id="803" r:id="rId14"/>
    <p:sldId id="802" r:id="rId15"/>
    <p:sldId id="860" r:id="rId16"/>
    <p:sldId id="805" r:id="rId17"/>
    <p:sldId id="837" r:id="rId18"/>
    <p:sldId id="839" r:id="rId19"/>
    <p:sldId id="808" r:id="rId20"/>
    <p:sldId id="809" r:id="rId21"/>
    <p:sldId id="810" r:id="rId22"/>
    <p:sldId id="806" r:id="rId23"/>
    <p:sldId id="812" r:id="rId24"/>
    <p:sldId id="814" r:id="rId25"/>
    <p:sldId id="847" r:id="rId26"/>
    <p:sldId id="817" r:id="rId27"/>
    <p:sldId id="849" r:id="rId28"/>
    <p:sldId id="858" r:id="rId29"/>
    <p:sldId id="825" r:id="rId30"/>
    <p:sldId id="846" r:id="rId31"/>
    <p:sldId id="844" r:id="rId32"/>
    <p:sldId id="826" r:id="rId33"/>
    <p:sldId id="827" r:id="rId34"/>
    <p:sldId id="828" r:id="rId35"/>
    <p:sldId id="829" r:id="rId36"/>
    <p:sldId id="830" r:id="rId37"/>
    <p:sldId id="832" r:id="rId38"/>
    <p:sldId id="840" r:id="rId39"/>
    <p:sldId id="845" r:id="rId40"/>
    <p:sldId id="834" r:id="rId41"/>
    <p:sldId id="835" r:id="rId42"/>
    <p:sldId id="836" r:id="rId43"/>
    <p:sldId id="851" r:id="rId44"/>
    <p:sldId id="852" r:id="rId45"/>
    <p:sldId id="853" r:id="rId46"/>
    <p:sldId id="854" r:id="rId47"/>
    <p:sldId id="855" r:id="rId48"/>
    <p:sldId id="856" r:id="rId49"/>
    <p:sldId id="857" r:id="rId50"/>
    <p:sldId id="859" r:id="rId51"/>
    <p:sldId id="861" r:id="rId52"/>
    <p:sldId id="862" r:id="rId53"/>
    <p:sldId id="863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6C657670-FB53-3343-967B-6C409A7B0F2F}">
          <p14:sldIdLst>
            <p14:sldId id="841"/>
            <p14:sldId id="789"/>
            <p14:sldId id="777"/>
            <p14:sldId id="778"/>
            <p14:sldId id="842"/>
            <p14:sldId id="790"/>
            <p14:sldId id="795"/>
            <p14:sldId id="797"/>
            <p14:sldId id="803"/>
            <p14:sldId id="802"/>
            <p14:sldId id="860"/>
            <p14:sldId id="805"/>
            <p14:sldId id="837"/>
            <p14:sldId id="839"/>
            <p14:sldId id="808"/>
            <p14:sldId id="809"/>
            <p14:sldId id="810"/>
            <p14:sldId id="806"/>
            <p14:sldId id="812"/>
            <p14:sldId id="814"/>
            <p14:sldId id="847"/>
            <p14:sldId id="817"/>
            <p14:sldId id="849"/>
            <p14:sldId id="858"/>
            <p14:sldId id="825"/>
            <p14:sldId id="846"/>
            <p14:sldId id="844"/>
            <p14:sldId id="826"/>
            <p14:sldId id="827"/>
            <p14:sldId id="828"/>
            <p14:sldId id="829"/>
            <p14:sldId id="830"/>
            <p14:sldId id="832"/>
            <p14:sldId id="840"/>
            <p14:sldId id="845"/>
          </p14:sldIdLst>
        </p14:section>
        <p14:section name="backup" id="{D8A0AFE3-3AB0-B54B-B14E-62F823B72D1B}">
          <p14:sldIdLst>
            <p14:sldId id="834"/>
            <p14:sldId id="835"/>
            <p14:sldId id="836"/>
            <p14:sldId id="851"/>
            <p14:sldId id="852"/>
            <p14:sldId id="853"/>
            <p14:sldId id="854"/>
            <p14:sldId id="855"/>
            <p14:sldId id="856"/>
            <p14:sldId id="857"/>
            <p14:sldId id="859"/>
            <p14:sldId id="861"/>
            <p14:sldId id="862"/>
            <p14:sldId id="8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A99"/>
    <a:srgbClr val="C32A2E"/>
    <a:srgbClr val="8000FF"/>
    <a:srgbClr val="FF0080"/>
    <a:srgbClr val="FF00FF"/>
    <a:srgbClr val="6666FF"/>
    <a:srgbClr val="CC4B44"/>
    <a:srgbClr val="919191"/>
    <a:srgbClr val="B8B8B8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7" autoAdjust="0"/>
    <p:restoredTop sz="86169" autoAdjust="0"/>
  </p:normalViewPr>
  <p:slideViewPr>
    <p:cSldViewPr snapToObjects="1">
      <p:cViewPr varScale="1">
        <p:scale>
          <a:sx n="112" d="100"/>
          <a:sy n="112" d="100"/>
        </p:scale>
        <p:origin x="-800" y="-104"/>
      </p:cViewPr>
      <p:guideLst>
        <p:guide orient="horz" pos="2160"/>
        <p:guide pos="15"/>
      </p:guideLst>
    </p:cSldViewPr>
  </p:slideViewPr>
  <p:outlineViewPr>
    <p:cViewPr>
      <p:scale>
        <a:sx n="33" d="100"/>
        <a:sy n="33" d="100"/>
      </p:scale>
      <p:origin x="0" y="26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18942533499102"/>
          <c:y val="0.318181818181818"/>
          <c:w val="0.891515748031496"/>
          <c:h val="0.3989310427105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Prep (extract, transform, load, clean)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Data Processing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PageRank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FFFFFF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Data Processing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Dumping results into a database / HDFS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FFFFFF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Data Processing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6095704"/>
        <c:axId val="1806098584"/>
      </c:barChart>
      <c:catAx>
        <c:axId val="1806095704"/>
        <c:scaling>
          <c:orientation val="minMax"/>
        </c:scaling>
        <c:delete val="1"/>
        <c:axPos val="l"/>
        <c:majorTickMark val="out"/>
        <c:minorTickMark val="none"/>
        <c:tickLblPos val="nextTo"/>
        <c:crossAx val="1806098584"/>
        <c:crosses val="autoZero"/>
        <c:auto val="1"/>
        <c:lblAlgn val="ctr"/>
        <c:lblOffset val="100"/>
        <c:noMultiLvlLbl val="0"/>
      </c:catAx>
      <c:valAx>
        <c:axId val="180609858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Gill Sans Light"/>
                <a:cs typeface="Gill Sans Light"/>
              </a:defRPr>
            </a:pPr>
            <a:endParaRPr lang="en-US"/>
          </a:p>
        </c:txPr>
        <c:crossAx val="1806095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18942533499102"/>
          <c:y val="0.273989501312336"/>
          <c:w val="0.891515748031496"/>
          <c:h val="0.4431233595800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Prep (extract, transform, load, clean)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Data Processing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PageRank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Data Processing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Dumping results into a database / HDFS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Data Processing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84417560"/>
        <c:axId val="-2085925224"/>
      </c:barChart>
      <c:catAx>
        <c:axId val="1784417560"/>
        <c:scaling>
          <c:orientation val="minMax"/>
        </c:scaling>
        <c:delete val="1"/>
        <c:axPos val="l"/>
        <c:majorTickMark val="out"/>
        <c:minorTickMark val="none"/>
        <c:tickLblPos val="nextTo"/>
        <c:crossAx val="-2085925224"/>
        <c:crosses val="autoZero"/>
        <c:auto val="1"/>
        <c:lblAlgn val="ctr"/>
        <c:lblOffset val="100"/>
        <c:noMultiLvlLbl val="0"/>
      </c:catAx>
      <c:valAx>
        <c:axId val="-208592522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Gill Sans Light"/>
                <a:cs typeface="Gill Sans Light"/>
              </a:defRPr>
            </a:pPr>
            <a:endParaRPr lang="en-US"/>
          </a:p>
        </c:txPr>
        <c:crossAx val="1784417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63316350162"/>
          <c:y val="0.109570385865619"/>
          <c:w val="0.82334864391951"/>
          <c:h val="0.558572704696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Runtime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011437908496732"/>
                  <c:y val="-0.00411149496430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GraphLab</c:v>
                </c:pt>
                <c:pt idx="1">
                  <c:v>GraphX</c:v>
                </c:pt>
                <c:pt idx="2">
                  <c:v>Hadoop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22.0</c:v>
                </c:pt>
                <c:pt idx="1">
                  <c:v>165.0</c:v>
                </c:pt>
                <c:pt idx="2">
                  <c:v>1340.0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84177192"/>
        <c:axId val="1784170360"/>
      </c:barChart>
      <c:catAx>
        <c:axId val="17841771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84170360"/>
        <c:crosses val="autoZero"/>
        <c:auto val="1"/>
        <c:lblAlgn val="ctr"/>
        <c:lblOffset val="100"/>
        <c:noMultiLvlLbl val="0"/>
      </c:catAx>
      <c:valAx>
        <c:axId val="178417036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Runtime (in seconds, PageRank for 10</a:t>
                </a:r>
                <a:r>
                  <a:rPr lang="en-US" baseline="0" dirty="0" smtClean="0"/>
                  <a:t> iterations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564898872935"/>
              <c:y val="0.8514057615960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1784177192"/>
        <c:crosses val="autoZero"/>
        <c:crossBetween val="between"/>
        <c:majorUnit val="200.0"/>
        <c:minorUnit val="20.0"/>
      </c:valAx>
    </c:plotArea>
    <c:plotVisOnly val="1"/>
    <c:dispBlanksAs val="gap"/>
    <c:showDLblsOverMax val="0"/>
  </c:chart>
  <c:txPr>
    <a:bodyPr/>
    <a:lstStyle/>
    <a:p>
      <a:pPr>
        <a:defRPr sz="1800">
          <a:latin typeface="Gill Sans Light"/>
          <a:cs typeface="Gill Sans Ligh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0DBB-FA3E-BA4C-AFAB-ED4147FA32B1}" type="datetimeFigureOut">
              <a:rPr lang="en-US" smtClean="0"/>
              <a:t>8/29/13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F5B2-048D-0344-B140-24CAAF7F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1EAA98-0FDA-CD43-AE85-312F9266063F}" type="datetime1">
              <a:rPr lang="en-US"/>
              <a:pPr>
                <a:defRPr/>
              </a:pPr>
              <a:t>8/29/13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9AE34-0624-8F4B-9FB8-27D0EFDF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9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C69FE-82EB-ED4A-895C-6DF3FE534FB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Sub-second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7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D470-C10E-414C-905E-BBE6EFAB880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7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89AEB-C4A3-6646-B595-940E0655BE6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432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7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3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76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6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6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339263" cy="12192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23000" dir="5400000" rotWithShape="0">
              <a:srgbClr val="000000">
                <a:alpha val="1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latin typeface="Gill Sans Ligh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69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F4B6-8681-E04D-9255-0297A3D3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C13E-E4C7-D24A-8B56-ECE664E0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63FC-7912-AC48-B1D7-F0AD74BF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EDF6-B3C5-924C-BB92-30DE880A8CA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249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88AF-7DEA-0C4D-AAEA-AC751AC85EB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64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0F16-8615-E643-9F8D-A7EECE5CA30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463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97B-2757-B14F-8CB7-761F8A9D15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300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2D7E-F9E1-0549-9529-23BCC238767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318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056-16CD-1B4F-8BF6-3C6B154AF4F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05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77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0A0-D508-F840-8E09-06B046070A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22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249-E920-4E41-86CC-CEC14DF9852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53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16C-05E8-574E-8D44-5B2DFBF203A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682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292-AFA5-574C-890B-A6A4300392F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187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C2AF-071C-7D4A-8531-DE0F10CEAC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457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45" descr="select-lab-red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2209800" cy="379413"/>
          </a:xfrm>
          <a:prstGeom prst="rect">
            <a:avLst/>
          </a:prstGeom>
          <a:noFill/>
        </p:spPr>
      </p:pic>
      <p:sp>
        <p:nvSpPr>
          <p:cNvPr id="7" name="Rectangle 46"/>
          <p:cNvSpPr>
            <a:spLocks noChangeArrowheads="1"/>
          </p:cNvSpPr>
          <p:nvPr userDrawn="1"/>
        </p:nvSpPr>
        <p:spPr bwMode="auto">
          <a:xfrm>
            <a:off x="6686469" y="6248400"/>
            <a:ext cx="2381331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30000"/>
                </a:solidFill>
                <a:latin typeface="Times" pitchFamily="-64" charset="0"/>
                <a:ea typeface="+mn-ea"/>
                <a:cs typeface="+mn-cs"/>
              </a:rPr>
              <a:t>Carnegie </a:t>
            </a:r>
            <a:r>
              <a:rPr lang="en-US" b="1" dirty="0" smtClean="0">
                <a:solidFill>
                  <a:srgbClr val="630000"/>
                </a:solidFill>
                <a:latin typeface="Times" pitchFamily="-64" charset="0"/>
                <a:ea typeface="+mn-ea"/>
                <a:cs typeface="+mn-cs"/>
              </a:rPr>
              <a:t>Mellon</a:t>
            </a:r>
            <a:endParaRPr lang="en-US" b="1" dirty="0">
              <a:solidFill>
                <a:srgbClr val="630000"/>
              </a:solidFill>
              <a:latin typeface="Times" pitchFamily="-6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91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63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232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879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64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53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34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65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13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EDF6-B3C5-924C-BB92-30DE880A8CA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9797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88AF-7DEA-0C4D-AAEA-AC751AC85EB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940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0F16-8615-E643-9F8D-A7EECE5CA30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83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97B-2757-B14F-8CB7-761F8A9D15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4777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2D7E-F9E1-0549-9529-23BCC238767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827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056-16CD-1B4F-8BF6-3C6B154AF4F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997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0A0-D508-F840-8E09-06B046070A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138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249-E920-4E41-86CC-CEC14DF9852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871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16C-05E8-574E-8D44-5B2DFBF203A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554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292-AFA5-574C-890B-A6A4300392F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354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C2AF-071C-7D4A-8531-DE0F10CEAC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617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EDF6-B3C5-924C-BB92-30DE880A8CA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08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88AF-7DEA-0C4D-AAEA-AC751AC85EB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135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0F16-8615-E643-9F8D-A7EECE5CA30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2775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97B-2757-B14F-8CB7-761F8A9D15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72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3AE0-77FC-6A46-AAD7-7484B641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2D7E-F9E1-0549-9529-23BCC238767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15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056-16CD-1B4F-8BF6-3C6B154AF4F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786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0A0-D508-F840-8E09-06B046070A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3349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249-E920-4E41-86CC-CEC14DF9852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09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16C-05E8-574E-8D44-5B2DFBF203A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2690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292-AFA5-574C-890B-A6A4300392F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079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C2AF-071C-7D4A-8531-DE0F10CEAC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325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58E1-AD50-B54D-AB38-8CD397AC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4161-BD14-6B44-8A5D-DA5F390B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3E74-89E2-C64C-9005-6CEB9190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Gill Sans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Light"/>
              </a:defRPr>
            </a:lvl1pPr>
          </a:lstStyle>
          <a:p>
            <a:pPr>
              <a:defRPr/>
            </a:pPr>
            <a:fld id="{6EC0E81C-C778-DC40-90D0-8BC73B3804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5000" b="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0" indent="0" algn="l" defTabSz="457200" rtl="0" eaLnBrk="0" fontAlgn="base" hangingPunct="0">
        <a:spcBef>
          <a:spcPts val="2000"/>
        </a:spcBef>
        <a:spcAft>
          <a:spcPct val="0"/>
        </a:spcAft>
        <a:buNone/>
        <a:defRPr sz="32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1pPr>
      <a:lvl2pPr marL="457200" indent="-228600" algn="l" defTabSz="457200" rtl="0" eaLnBrk="0" fontAlgn="base" hangingPunct="0">
        <a:spcBef>
          <a:spcPct val="0"/>
        </a:spcBef>
        <a:spcAft>
          <a:spcPct val="0"/>
        </a:spcAft>
        <a:buSzPct val="100000"/>
        <a:buFont typeface="Lucida Grande" charset="0"/>
        <a:buChar char="»"/>
        <a:defRPr sz="27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2pPr>
      <a:lvl3pPr marL="77724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31EFADD-4D95-B349-B669-87666039122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39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762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Picture 55" descr="logo3"/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87325"/>
            <a:ext cx="1066800" cy="592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789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64" charset="2"/>
        <a:buBlip>
          <a:blip r:embed="rId13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4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64" charset="2"/>
        <a:buBlip>
          <a:blip r:embed="rId15"/>
        </a:buBlip>
        <a:defRPr sz="20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Blip>
          <a:blip r:embed="rId16"/>
        </a:buBlip>
        <a:defRPr>
          <a:solidFill>
            <a:schemeClr val="tx1"/>
          </a:solidFill>
          <a:latin typeface="+mn-lt"/>
        </a:defRPr>
      </a:lvl4pPr>
      <a:lvl5pPr marL="19954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4526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098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3670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242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31EFADD-4D95-B349-B669-87666039122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22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31EFADD-4D95-B349-B669-87666039122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8/29/13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7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bit.ly/graph-api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jegonzal@eecs.berkeley.edu" TargetMode="External"/><Relationship Id="rId3" Type="http://schemas.openxmlformats.org/officeDocument/2006/relationships/hyperlink" Target="mailto:rxin@eecs.berkeley.edu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Relationship Id="rId3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05800" cy="1692475"/>
          </a:xfrm>
        </p:spPr>
        <p:txBody>
          <a:bodyPr/>
          <a:lstStyle/>
          <a:p>
            <a:pPr algn="l"/>
            <a:r>
              <a:rPr lang="en-US" sz="5400" dirty="0" err="1" smtClean="0">
                <a:ea typeface="ＭＳ Ｐゴシック" charset="-128"/>
                <a:cs typeface="ＭＳ Ｐゴシック" charset="-128"/>
              </a:rPr>
              <a:t>GraphX</a:t>
            </a:r>
            <a:r>
              <a:rPr lang="en-US" sz="5400" dirty="0" smtClean="0">
                <a:ea typeface="ＭＳ Ｐゴシック" charset="-128"/>
                <a:cs typeface="ＭＳ Ｐゴシック" charset="-128"/>
              </a:rPr>
              <a:t>:</a:t>
            </a:r>
            <a:br>
              <a:rPr lang="en-US" sz="5400" dirty="0" smtClean="0">
                <a:ea typeface="ＭＳ Ｐゴシック" charset="-128"/>
                <a:cs typeface="ＭＳ Ｐゴシック" charset="-128"/>
              </a:rPr>
            </a:br>
            <a:r>
              <a:rPr lang="en-US" sz="5400" dirty="0" smtClean="0">
                <a:ea typeface="ＭＳ Ｐゴシック" charset="-128"/>
                <a:cs typeface="ＭＳ Ｐゴシック" charset="-128"/>
              </a:rPr>
              <a:t>Graph Analytics on Spark</a:t>
            </a:r>
          </a:p>
        </p:txBody>
      </p:sp>
      <p:sp>
        <p:nvSpPr>
          <p:cNvPr id="16388" name="Rectangle 30"/>
          <p:cNvSpPr>
            <a:spLocks noChangeArrowheads="1"/>
          </p:cNvSpPr>
          <p:nvPr/>
        </p:nvSpPr>
        <p:spPr bwMode="auto">
          <a:xfrm>
            <a:off x="536864" y="4072467"/>
            <a:ext cx="803681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Joseph Gonzalez, </a:t>
            </a:r>
            <a:r>
              <a:rPr lang="en-US" sz="2600" dirty="0" err="1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Reynold</a:t>
            </a:r>
            <a:r>
              <a:rPr lang="en-US" sz="2600" dirty="0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Xin</a:t>
            </a:r>
            <a:r>
              <a:rPr lang="en-US" sz="2600" dirty="0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,</a:t>
            </a:r>
          </a:p>
          <a:p>
            <a:r>
              <a:rPr lang="en-US" sz="2600" dirty="0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Ion </a:t>
            </a:r>
            <a:r>
              <a:rPr lang="en-US" sz="2600" dirty="0" err="1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Stoica</a:t>
            </a:r>
            <a:r>
              <a:rPr lang="en-US" sz="2600" dirty="0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, Michael Franklin</a:t>
            </a:r>
            <a:endParaRPr lang="en-US" sz="2600" dirty="0" smtClean="0">
              <a:solidFill>
                <a:srgbClr val="3366FF"/>
              </a:solidFill>
              <a:latin typeface="Gill Sans Light"/>
              <a:ea typeface="Gill Sans Light"/>
              <a:cs typeface="Gill Sans Light"/>
            </a:endParaRPr>
          </a:p>
          <a:p>
            <a:r>
              <a:rPr lang="en-US" sz="2600" dirty="0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Developed at the </a:t>
            </a:r>
            <a:r>
              <a:rPr lang="en-US" sz="2600" dirty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UC Berkeley </a:t>
            </a:r>
            <a:r>
              <a:rPr lang="en-US" sz="2600" dirty="0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AMPLab</a:t>
            </a:r>
            <a:endParaRPr lang="en-US" sz="2600" dirty="0">
              <a:solidFill>
                <a:srgbClr val="3366FF"/>
              </a:solidFill>
              <a:latin typeface="Gill Sans Light"/>
              <a:ea typeface="Gill Sans Light"/>
              <a:cs typeface="Gill Sans Light"/>
            </a:endParaRPr>
          </a:p>
          <a:p>
            <a:endParaRPr lang="en-US" sz="2600" dirty="0">
              <a:solidFill>
                <a:srgbClr val="3366FF"/>
              </a:solidFill>
              <a:latin typeface="Gill Sans Light"/>
              <a:ea typeface="Gill Sans Light"/>
              <a:cs typeface="Gill Sans Light"/>
            </a:endParaRPr>
          </a:p>
          <a:p>
            <a:r>
              <a:rPr lang="en-US" sz="2600" dirty="0" err="1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AMPCamp</a:t>
            </a:r>
            <a:r>
              <a:rPr lang="en-US" sz="2600" dirty="0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:  August 29, </a:t>
            </a:r>
            <a:r>
              <a:rPr lang="en-US" sz="2600" dirty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00546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0" y="1828800"/>
            <a:ext cx="6102082" cy="127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Gill Sans Light"/>
                <a:cs typeface="Gill Sans Light"/>
              </a:rPr>
              <a:t>Counted: 34.8 Billion Triangles</a:t>
            </a:r>
            <a:endParaRPr lang="en-US" sz="3200" b="1" dirty="0">
              <a:solidFill>
                <a:prstClr val="black"/>
              </a:solidFill>
              <a:latin typeface="Gill Sans Light"/>
              <a:cs typeface="Gill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ill Sans"/>
                <a:cs typeface="Gill Sans"/>
              </a:rPr>
              <a:t>Triangle Counting </a:t>
            </a:r>
            <a:r>
              <a:rPr lang="en-US" dirty="0" smtClean="0">
                <a:latin typeface="Gill Sans"/>
                <a:cs typeface="Gill Sans"/>
              </a:rPr>
              <a:t>on Twitter</a:t>
            </a:r>
            <a:endParaRPr lang="en-US" dirty="0">
              <a:latin typeface="Gill Sans"/>
              <a:cs typeface="Gill San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3614" y="4343400"/>
            <a:ext cx="5223848" cy="1347519"/>
            <a:chOff x="696072" y="4315361"/>
            <a:chExt cx="5223848" cy="1347519"/>
          </a:xfrm>
        </p:grpSpPr>
        <p:sp>
          <p:nvSpPr>
            <p:cNvPr id="94" name="Rectangle 93"/>
            <p:cNvSpPr/>
            <p:nvPr/>
          </p:nvSpPr>
          <p:spPr>
            <a:xfrm>
              <a:off x="2895600" y="4474160"/>
              <a:ext cx="45719" cy="1188720"/>
            </a:xfrm>
            <a:prstGeom prst="rect">
              <a:avLst/>
            </a:prstGeom>
            <a:scene3d>
              <a:camera prst="obliqueTopRight"/>
              <a:lightRig rig="threePt" dir="t"/>
            </a:scene3d>
            <a:sp3d extrusionH="952500" contourW="12700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219792" y="4315361"/>
              <a:ext cx="270012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smtClean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rPr>
                <a:t>64 Machines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smtClean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rPr>
                <a:t>15 Seconds</a:t>
              </a:r>
              <a:endParaRPr lang="en-US" sz="4000" b="1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96072" y="4684692"/>
              <a:ext cx="20371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 smtClean="0">
                  <a:ln w="3175">
                    <a:solidFill>
                      <a:prstClr val="black"/>
                    </a:solidFill>
                  </a:ln>
                  <a:solidFill>
                    <a:srgbClr val="F79646"/>
                  </a:solidFill>
                  <a:latin typeface="Calibri"/>
                  <a:ea typeface="+mn-ea"/>
                  <a:cs typeface="Calibri"/>
                </a:rPr>
                <a:t>GraphLab</a:t>
              </a:r>
              <a:endParaRPr lang="en-US" sz="3600" b="1" dirty="0">
                <a:ln w="3175">
                  <a:solidFill>
                    <a:prstClr val="black"/>
                  </a:solidFill>
                </a:ln>
                <a:solidFill>
                  <a:srgbClr val="F79646"/>
                </a:solidFill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5276" y="3124200"/>
            <a:ext cx="7902866" cy="1188720"/>
            <a:chOff x="707734" y="3096161"/>
            <a:chExt cx="7902866" cy="1188720"/>
          </a:xfrm>
        </p:grpSpPr>
        <p:sp>
          <p:nvSpPr>
            <p:cNvPr id="98" name="Rectangle 97"/>
            <p:cNvSpPr/>
            <p:nvPr/>
          </p:nvSpPr>
          <p:spPr>
            <a:xfrm>
              <a:off x="2895600" y="3096161"/>
              <a:ext cx="5715000" cy="1188720"/>
            </a:xfrm>
            <a:prstGeom prst="rect">
              <a:avLst/>
            </a:prstGeom>
            <a:scene3d>
              <a:camera prst="obliqueTopRight"/>
              <a:lightRig rig="threePt" dir="t"/>
            </a:scene3d>
            <a:sp3d extrusionH="952500" contour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265921" y="3124200"/>
              <a:ext cx="26084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white"/>
                  </a:solidFill>
                  <a:latin typeface="Gill Sans Light"/>
                  <a:ea typeface="+mn-ea"/>
                  <a:cs typeface="Gill Sans Light"/>
                </a:rPr>
                <a:t>1536 Machines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white"/>
                  </a:solidFill>
                  <a:latin typeface="Gill Sans Light"/>
                  <a:ea typeface="+mn-ea"/>
                  <a:cs typeface="Gill Sans Light"/>
                </a:rPr>
                <a:t>423 Minutes</a:t>
              </a:r>
              <a:endParaRPr lang="en-US" sz="3200" b="1" dirty="0">
                <a:solidFill>
                  <a:prstClr val="white"/>
                </a:solidFill>
                <a:latin typeface="Gill Sans Light"/>
                <a:ea typeface="+mn-ea"/>
                <a:cs typeface="Gill Sans Ligh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7734" y="3124200"/>
              <a:ext cx="2184988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 smtClean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rPr>
                <a:t>Hadoop</a:t>
              </a:r>
              <a:r>
                <a:rPr lang="en-US" sz="3600" dirty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rPr>
                <a:t/>
              </a:r>
              <a:br>
                <a:rPr lang="en-US" sz="3600" dirty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rPr>
              </a:br>
              <a:r>
                <a:rPr lang="en-US" sz="32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Gill Sans Light"/>
                  <a:ea typeface="+mn-ea"/>
                  <a:cs typeface="Gill Sans Light"/>
                </a:rPr>
                <a:t>[WWW’11]</a:t>
              </a:r>
              <a:endParaRPr lang="en-US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 Light"/>
                <a:ea typeface="+mn-ea"/>
                <a:cs typeface="Gill Sans Ligh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6488668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S.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Suri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and S.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Vassilvitskii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“Counting triangles and the curse of the last reducer,”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WWW’11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6019800" y="4572000"/>
            <a:ext cx="2971800" cy="1295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Gill Sans Light"/>
                <a:cs typeface="Gill Sans Light"/>
              </a:rPr>
              <a:t>1000 x Faster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07759" y="1143000"/>
            <a:ext cx="4121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Gill Sans Light"/>
                <a:cs typeface="Gill Sans Light"/>
              </a:rPr>
              <a:t>40M </a:t>
            </a:r>
            <a:r>
              <a:rPr lang="en-US" sz="2800" b="1" dirty="0" smtClean="0">
                <a:latin typeface="Gill Sans Light"/>
                <a:cs typeface="Gill Sans Light"/>
              </a:rPr>
              <a:t>Users,  1.4 Billion Links</a:t>
            </a:r>
            <a:endParaRPr lang="en-US" sz="2800" b="1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3491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724400" y="3869802"/>
            <a:ext cx="3712794" cy="1957097"/>
            <a:chOff x="4519903" y="2776247"/>
            <a:chExt cx="3712794" cy="195709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7000" y="3081047"/>
              <a:ext cx="1755697" cy="13144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9903" y="2776247"/>
              <a:ext cx="1957097" cy="1957097"/>
            </a:xfrm>
            <a:prstGeom prst="rect">
              <a:avLst/>
            </a:prstGeom>
          </p:spPr>
        </p:pic>
      </p:grpSp>
      <p:pic>
        <p:nvPicPr>
          <p:cNvPr id="6" name="Picture 5" descr="ApacheGirap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72778"/>
            <a:ext cx="2534965" cy="3052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593" y="1600200"/>
            <a:ext cx="5207000" cy="1905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3400" y="5300284"/>
            <a:ext cx="4774032" cy="1082585"/>
            <a:chOff x="4238272" y="5215875"/>
            <a:chExt cx="4774032" cy="10825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38272" y="5396624"/>
              <a:ext cx="2610579" cy="9018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45124" y="5215875"/>
              <a:ext cx="216718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 smtClean="0">
                  <a:latin typeface="Gill Sans Light"/>
                  <a:cs typeface="Gill Sans Light"/>
                </a:rPr>
                <a:t>Pregel</a:t>
              </a:r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 smtClean="0">
                <a:latin typeface="Gill Sans Light"/>
                <a:cs typeface="Gill Sans Light"/>
              </a:rPr>
              <a:t>Specialized Graph Systems</a:t>
            </a:r>
            <a:endParaRPr lang="en-US" sz="55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033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971800"/>
            <a:ext cx="4364138" cy="3546826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Specialized Graph Systems</a:t>
            </a:r>
          </a:p>
        </p:txBody>
      </p:sp>
      <p:sp>
        <p:nvSpPr>
          <p:cNvPr id="17" name="Vertical Text Placeholder 16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APIs to capture complex graph dependencies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Exploit graph structure</a:t>
            </a:r>
            <a:r>
              <a:rPr lang="en-US" dirty="0"/>
              <a:t>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reduce communication</a:t>
            </a:r>
            <a:br>
              <a:rPr lang="en-US" dirty="0" smtClean="0"/>
            </a:br>
            <a:r>
              <a:rPr lang="en-US" dirty="0" smtClean="0"/>
              <a:t>and computation</a:t>
            </a:r>
          </a:p>
        </p:txBody>
      </p:sp>
    </p:spTree>
    <p:extLst>
      <p:ext uri="{BB962C8B-B14F-4D97-AF65-F5344CB8AC3E}">
        <p14:creationId xmlns:p14="http://schemas.microsoft.com/office/powerpoint/2010/main" val="372806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3352799"/>
          </a:xfrm>
        </p:spPr>
        <p:txBody>
          <a:bodyPr>
            <a:noAutofit/>
          </a:bodyPr>
          <a:lstStyle/>
          <a:p>
            <a:r>
              <a:rPr lang="en-US" sz="8000" i="1" dirty="0" smtClean="0">
                <a:latin typeface="Gill Sans Light"/>
                <a:cs typeface="Gill Sans Light"/>
              </a:rPr>
              <a:t>Why </a:t>
            </a:r>
            <a:r>
              <a:rPr lang="en-US" sz="8000" i="1" dirty="0" err="1" smtClean="0">
                <a:latin typeface="Gill Sans Light"/>
                <a:cs typeface="Gill Sans Light"/>
              </a:rPr>
              <a:t>GraphX</a:t>
            </a:r>
            <a:r>
              <a:rPr lang="en-US" sz="8000" i="1" dirty="0" smtClean="0">
                <a:latin typeface="Gill Sans Light"/>
                <a:cs typeface="Gill Sans Light"/>
              </a:rPr>
              <a:t>?</a:t>
            </a:r>
            <a:endParaRPr lang="en-US" sz="8000" i="1" dirty="0">
              <a:latin typeface="Gill Sans Light"/>
              <a:cs typeface="Gill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44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4395030"/>
              </p:ext>
            </p:extLst>
          </p:nvPr>
        </p:nvGraphicFramePr>
        <p:xfrm>
          <a:off x="275668" y="16002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23577" y="3757611"/>
            <a:ext cx="768743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ill Sans Light"/>
                <a:cs typeface="Gill Sans Light"/>
              </a:rPr>
              <a:t>Graph</a:t>
            </a:r>
            <a:br>
              <a:rPr lang="en-US" sz="1600" dirty="0" smtClean="0">
                <a:latin typeface="Gill Sans Light"/>
                <a:cs typeface="Gill Sans Light"/>
              </a:rPr>
            </a:br>
            <a:r>
              <a:rPr lang="en-US" sz="1600" dirty="0" smtClean="0">
                <a:latin typeface="Gill Sans Light"/>
                <a:cs typeface="Gill Sans Light"/>
              </a:rPr>
              <a:t>Lab</a:t>
            </a:r>
            <a:endParaRPr lang="en-US" sz="1600" dirty="0">
              <a:latin typeface="Gill Sans Light"/>
              <a:cs typeface="Gill Sans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576" y="3757611"/>
            <a:ext cx="7834623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Gill Sans Light"/>
                <a:cs typeface="Gill Sans Light"/>
              </a:rPr>
              <a:t>Hadoop</a:t>
            </a:r>
            <a:r>
              <a:rPr lang="en-US" sz="3600" dirty="0" smtClean="0">
                <a:latin typeface="Gill Sans Light"/>
                <a:cs typeface="Gill Sans Light"/>
              </a:rPr>
              <a:t> Graph Algorithms</a:t>
            </a:r>
            <a:endParaRPr lang="en-US" sz="3600" dirty="0">
              <a:latin typeface="Gill Sans Light"/>
              <a:cs typeface="Gill Sans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298" y="3757611"/>
            <a:ext cx="618833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Gill Sans Light"/>
                <a:cs typeface="Gill Sans Light"/>
              </a:rPr>
              <a:t>Graph Creation</a:t>
            </a:r>
            <a:endParaRPr lang="en-US" sz="3600" dirty="0">
              <a:latin typeface="Gill Sans Light"/>
              <a:cs typeface="Gill Sans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3752860"/>
            <a:ext cx="838199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Post</a:t>
            </a: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Proc.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0" y="304800"/>
            <a:ext cx="9144000" cy="3352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latin typeface="Gill Sans Light"/>
                <a:cs typeface="Gill Sans Light"/>
              </a:rPr>
              <a:t>The Bigger Picture</a:t>
            </a:r>
            <a:endParaRPr lang="en-US" sz="8000" dirty="0">
              <a:latin typeface="Gill Sans Light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5867400"/>
            <a:ext cx="3563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Time Spent in Data Pipeline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138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E-6 1.06432E-6 L 0.68119 1.06432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5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5-16 at 11.0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4768"/>
            <a:ext cx="754831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5-16 at 11.0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4768"/>
            <a:ext cx="7548315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838200"/>
            <a:ext cx="3200400" cy="22860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13352" y="4267200"/>
            <a:ext cx="2601448" cy="22860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5000" y="304800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Vertices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114800" y="574768"/>
            <a:ext cx="1600200" cy="263432"/>
          </a:xfrm>
          <a:prstGeom prst="line">
            <a:avLst/>
          </a:prstGeom>
          <a:ln w="38100" cmpd="sng">
            <a:solidFill>
              <a:srgbClr val="4F81BD"/>
            </a:solidFill>
            <a:headEnd type="none" w="med" len="med"/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14800" y="574768"/>
            <a:ext cx="1600200" cy="3692432"/>
          </a:xfrm>
          <a:prstGeom prst="line">
            <a:avLst/>
          </a:prstGeom>
          <a:ln w="38100" cmpd="sng">
            <a:solidFill>
              <a:srgbClr val="4F81BD"/>
            </a:solidFill>
            <a:headEnd type="none" w="med" len="med"/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13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5-16 at 11.0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4768"/>
            <a:ext cx="7548315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838200"/>
            <a:ext cx="3200400" cy="22860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13352" y="4267200"/>
            <a:ext cx="2601448" cy="22860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399" y="1371600"/>
            <a:ext cx="7395915" cy="2667000"/>
          </a:xfrm>
          <a:prstGeom prst="rect">
            <a:avLst/>
          </a:prstGeom>
          <a:solidFill>
            <a:schemeClr val="accent6">
              <a:alpha val="31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8538" y="4800600"/>
            <a:ext cx="7395915" cy="1565368"/>
          </a:xfrm>
          <a:prstGeom prst="rect">
            <a:avLst/>
          </a:prstGeom>
          <a:solidFill>
            <a:schemeClr val="accent6">
              <a:alpha val="31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581" y="2438400"/>
            <a:ext cx="880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Edges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77" y="5257800"/>
            <a:ext cx="880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Edges</a:t>
            </a:r>
          </a:p>
        </p:txBody>
      </p:sp>
    </p:spTree>
    <p:extLst>
      <p:ext uri="{BB962C8B-B14F-4D97-AF65-F5344CB8AC3E}">
        <p14:creationId xmlns:p14="http://schemas.microsoft.com/office/powerpoint/2010/main" val="260159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 smtClean="0"/>
              <a:t>Limitations of Specialized </a:t>
            </a:r>
            <a:br>
              <a:rPr lang="en-US" sz="4600" dirty="0" smtClean="0"/>
            </a:br>
            <a:r>
              <a:rPr lang="en-US" sz="4600" dirty="0" smtClean="0"/>
              <a:t>Graph-Parallel Systems</a:t>
            </a:r>
            <a:endParaRPr lang="en-US" sz="4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81400"/>
          </a:xfrm>
        </p:spPr>
        <p:txBody>
          <a:bodyPr/>
          <a:lstStyle/>
          <a:p>
            <a:r>
              <a:rPr lang="en-US" dirty="0" smtClean="0"/>
              <a:t>No support </a:t>
            </a:r>
            <a:r>
              <a:rPr lang="en-US" dirty="0"/>
              <a:t>for </a:t>
            </a:r>
            <a:r>
              <a:rPr lang="en-US" b="1" dirty="0" smtClean="0"/>
              <a:t>Construction</a:t>
            </a:r>
            <a:r>
              <a:rPr lang="en-US" dirty="0" smtClean="0"/>
              <a:t> &amp; </a:t>
            </a:r>
            <a:r>
              <a:rPr lang="en-US" b="1" dirty="0"/>
              <a:t>Post Processing</a:t>
            </a:r>
          </a:p>
          <a:p>
            <a:r>
              <a:rPr lang="en-US" dirty="0"/>
              <a:t>Not interactive </a:t>
            </a:r>
          </a:p>
          <a:p>
            <a:r>
              <a:rPr lang="en-US" dirty="0" smtClean="0"/>
              <a:t>Requires maintaining multiple platforms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60377" y="5277680"/>
            <a:ext cx="7233479" cy="894520"/>
          </a:xfrm>
          <a:prstGeom prst="roundRect">
            <a:avLst>
              <a:gd name="adj" fmla="val 16408"/>
            </a:avLst>
          </a:prstGeom>
          <a:solidFill>
            <a:srgbClr val="DCE6F2"/>
          </a:solidFill>
          <a:ln w="19050" cmpd="sng">
            <a:headEnd type="none" w="med" len="med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0" bIns="45720" rtlCol="0" anchor="ctr"/>
          <a:lstStyle/>
          <a:p>
            <a:pPr algn="ctr"/>
            <a:r>
              <a:rPr lang="en-US" sz="2800" dirty="0" smtClean="0">
                <a:latin typeface="Gill Sans Light"/>
              </a:rPr>
              <a:t>Spark excels at these!</a:t>
            </a:r>
            <a:endParaRPr lang="en-US" sz="280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904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4800" dirty="0" err="1" smtClean="0"/>
              <a:t>GraphX</a:t>
            </a:r>
            <a:r>
              <a:rPr lang="en-US" sz="4800" dirty="0"/>
              <a:t> </a:t>
            </a:r>
            <a:r>
              <a:rPr lang="en-US" sz="4800" dirty="0" smtClean="0"/>
              <a:t>Unifies </a:t>
            </a:r>
            <a:br>
              <a:rPr lang="en-US" sz="4800" dirty="0" smtClean="0"/>
            </a:br>
            <a:r>
              <a:rPr lang="en-US" sz="4800" dirty="0" smtClean="0"/>
              <a:t>Data</a:t>
            </a:r>
            <a:r>
              <a:rPr lang="en-US" sz="4800" dirty="0" smtClean="0"/>
              <a:t>-</a:t>
            </a:r>
            <a:r>
              <a:rPr lang="en-US" sz="4800" dirty="0"/>
              <a:t>Parallel and Graph-Parallel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Systems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609600" y="2667000"/>
            <a:ext cx="3581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Gill Sans Light"/>
                <a:cs typeface="Gill Sans Light"/>
              </a:rPr>
              <a:t>Spark</a:t>
            </a:r>
            <a:r>
              <a:rPr lang="en-US" sz="4000" i="1" dirty="0" smtClean="0">
                <a:latin typeface="Gill Sans Light"/>
                <a:cs typeface="Gill Sans Light"/>
              </a:rPr>
              <a:t> </a:t>
            </a:r>
            <a:r>
              <a:rPr lang="en-US" sz="2800" i="1" dirty="0">
                <a:latin typeface="Gill Sans Light"/>
                <a:cs typeface="Gill Sans Light"/>
              </a:rPr>
              <a:t/>
            </a:r>
            <a:br>
              <a:rPr lang="en-US" sz="2800" i="1" dirty="0">
                <a:latin typeface="Gill Sans Light"/>
                <a:cs typeface="Gill Sans Light"/>
              </a:rPr>
            </a:br>
            <a:r>
              <a:rPr lang="en-US" sz="2800" i="1" dirty="0" smtClean="0">
                <a:latin typeface="Gill Sans Light"/>
                <a:cs typeface="Gill Sans Light"/>
              </a:rPr>
              <a:t>Table API</a:t>
            </a:r>
          </a:p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RDDs</a:t>
            </a:r>
            <a:r>
              <a:rPr lang="en-US" sz="2800" dirty="0">
                <a:latin typeface="Gill Sans Light"/>
                <a:cs typeface="Gill Sans Light"/>
              </a:rPr>
              <a:t>, </a:t>
            </a:r>
            <a:r>
              <a:rPr lang="en-US" sz="2800" dirty="0" smtClean="0">
                <a:latin typeface="Gill Sans Light"/>
                <a:cs typeface="Gill Sans Light"/>
              </a:rPr>
              <a:t>Fault-tolerance, and task </a:t>
            </a:r>
            <a:r>
              <a:rPr lang="en-US" sz="2800" dirty="0">
                <a:latin typeface="Gill Sans Light"/>
                <a:cs typeface="Gill Sans Light"/>
              </a:rPr>
              <a:t>scheduling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2667000"/>
            <a:ext cx="3657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504D"/>
                </a:solidFill>
                <a:latin typeface="Gill Sans Light"/>
                <a:cs typeface="Gill Sans Light"/>
              </a:rPr>
              <a:t>GraphLab</a:t>
            </a:r>
            <a:r>
              <a:rPr lang="en-US" sz="2800" dirty="0">
                <a:latin typeface="Gill Sans Light"/>
                <a:cs typeface="Gill Sans Light"/>
              </a:rPr>
              <a:t/>
            </a:r>
            <a:br>
              <a:rPr lang="en-US" sz="2800" dirty="0">
                <a:latin typeface="Gill Sans Light"/>
                <a:cs typeface="Gill Sans Light"/>
              </a:rPr>
            </a:br>
            <a:r>
              <a:rPr lang="en-US" sz="2800" i="1" dirty="0" smtClean="0">
                <a:latin typeface="Gill Sans Light"/>
                <a:cs typeface="Gill Sans Light"/>
              </a:rPr>
              <a:t>Graph API</a:t>
            </a:r>
          </a:p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graph representation and execution</a:t>
            </a:r>
            <a:endParaRPr lang="en-US" sz="2800" dirty="0">
              <a:latin typeface="Gill Sans Light"/>
              <a:cs typeface="Gill Sans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5668" y="4953000"/>
            <a:ext cx="8686800" cy="1676400"/>
            <a:chOff x="275668" y="4953000"/>
            <a:chExt cx="8686800" cy="1676400"/>
          </a:xfrm>
        </p:grpSpPr>
        <p:grpSp>
          <p:nvGrpSpPr>
            <p:cNvPr id="11" name="Group 10"/>
            <p:cNvGrpSpPr/>
            <p:nvPr/>
          </p:nvGrpSpPr>
          <p:grpSpPr>
            <a:xfrm>
              <a:off x="275668" y="4953000"/>
              <a:ext cx="8686800" cy="1676400"/>
              <a:chOff x="275668" y="4953000"/>
              <a:chExt cx="8686800" cy="1676400"/>
            </a:xfrm>
          </p:grpSpPr>
          <p:graphicFrame>
            <p:nvGraphicFramePr>
              <p:cNvPr id="6" name="Chart 5"/>
              <p:cNvGraphicFramePr/>
              <p:nvPr>
                <p:extLst>
                  <p:ext uri="{D42A27DB-BD31-4B8C-83A1-F6EECF244321}">
                    <p14:modId xmlns:p14="http://schemas.microsoft.com/office/powerpoint/2010/main" val="4158103214"/>
                  </p:ext>
                </p:extLst>
              </p:nvPr>
            </p:nvGraphicFramePr>
            <p:xfrm>
              <a:off x="275668" y="4953000"/>
              <a:ext cx="8686800" cy="1676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7" name="TextBox 6"/>
              <p:cNvSpPr txBox="1"/>
              <p:nvPr/>
            </p:nvSpPr>
            <p:spPr>
              <a:xfrm>
                <a:off x="2057400" y="5589280"/>
                <a:ext cx="20194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  <a:latin typeface="Gill Sans Light"/>
                    <a:cs typeface="Gill Sans Light"/>
                  </a:rPr>
                  <a:t>Graph Construction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463718" y="5589280"/>
                <a:ext cx="1394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  <a:latin typeface="Gill Sans Light"/>
                    <a:cs typeface="Gill Sans Light"/>
                  </a:rPr>
                  <a:t>Computation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934200" y="5589280"/>
                <a:ext cx="15845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Gill Sans Light"/>
                    <a:cs typeface="Gill Sans Light"/>
                  </a:rPr>
                  <a:t>Post-Processing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286000" y="5029200"/>
              <a:ext cx="5030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  <a:cs typeface="Gill Sans Light"/>
                </a:rPr>
                <a:t>o</a:t>
              </a:r>
              <a:r>
                <a:rPr lang="en-US" dirty="0" smtClean="0">
                  <a:latin typeface="Gill Sans Light"/>
                  <a:cs typeface="Gill Sans Light"/>
                </a:rPr>
                <a:t>ne system for the entire graph pipeline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60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are Essential to Data Mining and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Identify influential people and information</a:t>
            </a:r>
          </a:p>
          <a:p>
            <a:r>
              <a:rPr lang="en-US" dirty="0" smtClean="0"/>
              <a:t>Find communities</a:t>
            </a:r>
          </a:p>
          <a:p>
            <a:r>
              <a:rPr lang="en-US" dirty="0" smtClean="0"/>
              <a:t>Understand people’s shared interests</a:t>
            </a:r>
          </a:p>
          <a:p>
            <a:r>
              <a:rPr lang="en-US" dirty="0" smtClean="0"/>
              <a:t>Model complex data dependencies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0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800" dirty="0" smtClean="0">
                <a:latin typeface="Gill Sans Light"/>
                <a:cs typeface="Gill Sans Light"/>
              </a:rPr>
              <a:t>Enable</a:t>
            </a:r>
            <a:r>
              <a:rPr lang="en-US" sz="4800" i="1" dirty="0" smtClean="0">
                <a:latin typeface="Gill Sans Light"/>
                <a:cs typeface="Gill Sans Light"/>
              </a:rPr>
              <a:t> </a:t>
            </a:r>
            <a:r>
              <a:rPr lang="en-US" sz="4800" dirty="0" smtClean="0">
                <a:latin typeface="Gill Sans Light"/>
                <a:cs typeface="Gill Sans Light"/>
              </a:rPr>
              <a:t>Joining</a:t>
            </a:r>
            <a:r>
              <a:rPr lang="en-US" sz="4800" b="1" dirty="0" smtClean="0">
                <a:latin typeface="Gill Sans Light"/>
                <a:cs typeface="Gill Sans Light"/>
              </a:rPr>
              <a:t> </a:t>
            </a:r>
            <a:r>
              <a:rPr lang="en-US" sz="4800" dirty="0" smtClean="0">
                <a:latin typeface="Gill Sans Light"/>
                <a:cs typeface="Gill Sans Light"/>
              </a:rPr>
              <a:t>Tables and Graphs</a:t>
            </a:r>
            <a:endParaRPr lang="en-US" sz="4800" dirty="0">
              <a:latin typeface="Gill Sans Light"/>
              <a:cs typeface="Gill Sans Ligh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13299"/>
              </p:ext>
            </p:extLst>
          </p:nvPr>
        </p:nvGraphicFramePr>
        <p:xfrm>
          <a:off x="304800" y="2262291"/>
          <a:ext cx="833120" cy="92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23029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29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29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29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5138" y="3200405"/>
            <a:ext cx="771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Light"/>
                <a:cs typeface="Gill Sans Light"/>
              </a:rPr>
              <a:t>User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Light"/>
                <a:cs typeface="Gill Sans Light"/>
              </a:rPr>
              <a:t>Data</a:t>
            </a:r>
            <a:endParaRPr lang="en-US" dirty="0">
              <a:solidFill>
                <a:prstClr val="black"/>
              </a:solidFill>
              <a:latin typeface="Gill Sans Light"/>
              <a:cs typeface="Gill Sans Light"/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36060"/>
              </p:ext>
            </p:extLst>
          </p:nvPr>
        </p:nvGraphicFramePr>
        <p:xfrm>
          <a:off x="2381690" y="4391065"/>
          <a:ext cx="833120" cy="92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23029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29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29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29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2208566" y="5398181"/>
            <a:ext cx="1169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Light"/>
                <a:cs typeface="Gill Sans Light"/>
              </a:rPr>
              <a:t>Product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Light"/>
                <a:cs typeface="Gill Sans Light"/>
              </a:rPr>
              <a:t>Ratings</a:t>
            </a:r>
            <a:endParaRPr lang="en-US" dirty="0">
              <a:solidFill>
                <a:prstClr val="black"/>
              </a:solidFill>
              <a:latin typeface="Gill Sans Light"/>
              <a:cs typeface="Gill Sans Light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307252" y="2209800"/>
            <a:ext cx="2363606" cy="1821602"/>
            <a:chOff x="1371605" y="2650070"/>
            <a:chExt cx="2363606" cy="1821602"/>
          </a:xfrm>
        </p:grpSpPr>
        <p:grpSp>
          <p:nvGrpSpPr>
            <p:cNvPr id="47" name="Group 46"/>
            <p:cNvGrpSpPr/>
            <p:nvPr/>
          </p:nvGrpSpPr>
          <p:grpSpPr>
            <a:xfrm>
              <a:off x="2285128" y="2650070"/>
              <a:ext cx="1450083" cy="973667"/>
              <a:chOff x="2844801" y="2980266"/>
              <a:chExt cx="2480733" cy="1665703"/>
            </a:xfrm>
          </p:grpSpPr>
          <p:cxnSp>
            <p:nvCxnSpPr>
              <p:cNvPr id="13" name="Straight Connector 12"/>
              <p:cNvCxnSpPr>
                <a:stCxn id="7" idx="5"/>
                <a:endCxn id="8" idx="1"/>
              </p:cNvCxnSpPr>
              <p:nvPr/>
            </p:nvCxnSpPr>
            <p:spPr>
              <a:xfrm>
                <a:off x="3990032" y="3312697"/>
                <a:ext cx="226371" cy="36584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9" idx="3"/>
                <a:endCxn id="8" idx="7"/>
              </p:cNvCxnSpPr>
              <p:nvPr/>
            </p:nvCxnSpPr>
            <p:spPr>
              <a:xfrm flipH="1">
                <a:off x="4491798" y="3397374"/>
                <a:ext cx="348906" cy="28116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1" idx="1"/>
                <a:endCxn id="8" idx="5"/>
              </p:cNvCxnSpPr>
              <p:nvPr/>
            </p:nvCxnSpPr>
            <p:spPr>
              <a:xfrm flipH="1" flipV="1">
                <a:off x="4491798" y="3953933"/>
                <a:ext cx="501305" cy="3364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7" idx="4"/>
                <a:endCxn id="10" idx="0"/>
              </p:cNvCxnSpPr>
              <p:nvPr/>
            </p:nvCxnSpPr>
            <p:spPr>
              <a:xfrm flipH="1">
                <a:off x="3786833" y="3369733"/>
                <a:ext cx="65502" cy="88676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6" idx="4"/>
                <a:endCxn id="10" idx="1"/>
              </p:cNvCxnSpPr>
              <p:nvPr/>
            </p:nvCxnSpPr>
            <p:spPr>
              <a:xfrm>
                <a:off x="3039535" y="3759200"/>
                <a:ext cx="609600" cy="55433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7" idx="2"/>
                <a:endCxn id="6" idx="7"/>
              </p:cNvCxnSpPr>
              <p:nvPr/>
            </p:nvCxnSpPr>
            <p:spPr>
              <a:xfrm flipH="1">
                <a:off x="3177232" y="3175000"/>
                <a:ext cx="480369" cy="25176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8" idx="4"/>
                <a:endCxn id="10" idx="6"/>
              </p:cNvCxnSpPr>
              <p:nvPr/>
            </p:nvCxnSpPr>
            <p:spPr>
              <a:xfrm flipH="1">
                <a:off x="3981566" y="4010969"/>
                <a:ext cx="372535" cy="44026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Oval 5"/>
              <p:cNvSpPr/>
              <p:nvPr/>
            </p:nvSpPr>
            <p:spPr>
              <a:xfrm>
                <a:off x="2844801" y="3369733"/>
                <a:ext cx="389467" cy="38946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657601" y="2980266"/>
                <a:ext cx="389467" cy="38946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159367" y="3621502"/>
                <a:ext cx="389467" cy="38946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783668" y="3064943"/>
                <a:ext cx="389467" cy="38946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592099" y="4256502"/>
                <a:ext cx="389467" cy="38946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936067" y="4233333"/>
                <a:ext cx="389467" cy="38946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527082" y="3640675"/>
              <a:ext cx="980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Friend </a:t>
              </a:r>
              <a:b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</a:br>
              <a:r>
                <a:rPr lang="en-US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Graph</a:t>
              </a:r>
              <a:endParaRPr lang="en-US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66" name="Right Arrow 65"/>
            <p:cNvSpPr/>
            <p:nvPr/>
          </p:nvSpPr>
          <p:spPr>
            <a:xfrm>
              <a:off x="1371605" y="2822715"/>
              <a:ext cx="744193" cy="78528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Gill Sans Light"/>
                  <a:cs typeface="Gill Sans Light"/>
                </a:rPr>
                <a:t>ETL</a:t>
              </a:r>
              <a:endParaRPr lang="en-US" sz="1800" dirty="0">
                <a:solidFill>
                  <a:prstClr val="white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39545" y="2209800"/>
            <a:ext cx="3094812" cy="2388181"/>
            <a:chOff x="3703898" y="2650070"/>
            <a:chExt cx="3094812" cy="2388181"/>
          </a:xfrm>
        </p:grpSpPr>
        <p:grpSp>
          <p:nvGrpSpPr>
            <p:cNvPr id="74" name="Group 73"/>
            <p:cNvGrpSpPr/>
            <p:nvPr/>
          </p:nvGrpSpPr>
          <p:grpSpPr>
            <a:xfrm>
              <a:off x="5031129" y="2650070"/>
              <a:ext cx="1767581" cy="1821602"/>
              <a:chOff x="5031129" y="2650070"/>
              <a:chExt cx="1767581" cy="1821602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5171843" y="2650070"/>
                <a:ext cx="1450083" cy="973667"/>
                <a:chOff x="2844801" y="2980266"/>
                <a:chExt cx="2480733" cy="1665703"/>
              </a:xfrm>
            </p:grpSpPr>
            <p:cxnSp>
              <p:nvCxnSpPr>
                <p:cNvPr id="50" name="Straight Connector 49"/>
                <p:cNvCxnSpPr>
                  <a:stCxn id="58" idx="5"/>
                  <a:endCxn id="59" idx="1"/>
                </p:cNvCxnSpPr>
                <p:nvPr/>
              </p:nvCxnSpPr>
              <p:spPr>
                <a:xfrm>
                  <a:off x="3990032" y="3312697"/>
                  <a:ext cx="226371" cy="36584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>
                  <a:stCxn id="60" idx="3"/>
                  <a:endCxn id="59" idx="7"/>
                </p:cNvCxnSpPr>
                <p:nvPr/>
              </p:nvCxnSpPr>
              <p:spPr>
                <a:xfrm flipH="1">
                  <a:off x="4491798" y="3397374"/>
                  <a:ext cx="348906" cy="28116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>
                  <a:stCxn id="62" idx="1"/>
                  <a:endCxn id="59" idx="5"/>
                </p:cNvCxnSpPr>
                <p:nvPr/>
              </p:nvCxnSpPr>
              <p:spPr>
                <a:xfrm flipH="1" flipV="1">
                  <a:off x="4491798" y="3953933"/>
                  <a:ext cx="501305" cy="33643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58" idx="2"/>
                  <a:endCxn id="57" idx="7"/>
                </p:cNvCxnSpPr>
                <p:nvPr/>
              </p:nvCxnSpPr>
              <p:spPr>
                <a:xfrm flipH="1">
                  <a:off x="3177232" y="3175000"/>
                  <a:ext cx="480369" cy="25176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59" idx="4"/>
                  <a:endCxn id="61" idx="6"/>
                </p:cNvCxnSpPr>
                <p:nvPr/>
              </p:nvCxnSpPr>
              <p:spPr>
                <a:xfrm flipH="1">
                  <a:off x="3981566" y="4010969"/>
                  <a:ext cx="372535" cy="44026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/>
                <p:cNvSpPr/>
                <p:nvPr/>
              </p:nvSpPr>
              <p:spPr>
                <a:xfrm>
                  <a:off x="2844801" y="3369733"/>
                  <a:ext cx="389467" cy="38946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3657601" y="2980266"/>
                  <a:ext cx="389467" cy="38946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4159367" y="3621502"/>
                  <a:ext cx="389467" cy="38946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4783668" y="3064943"/>
                  <a:ext cx="389467" cy="38946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3592099" y="4256502"/>
                  <a:ext cx="389467" cy="38946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4936067" y="4233333"/>
                  <a:ext cx="389467" cy="389467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5031129" y="3640675"/>
                <a:ext cx="17675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Gill Sans Light"/>
                    <a:cs typeface="Gill Sans Light"/>
                  </a:rPr>
                  <a:t>Product Rec.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Gill Sans Light"/>
                    <a:cs typeface="Gill Sans Light"/>
                  </a:rPr>
                  <a:t>Graph</a:t>
                </a:r>
                <a:endParaRPr lang="en-US" dirty="0">
                  <a:solidFill>
                    <a:prstClr val="black"/>
                  </a:solidFill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3703898" y="2843676"/>
              <a:ext cx="1349414" cy="2194575"/>
              <a:chOff x="3703898" y="2843676"/>
              <a:chExt cx="1349414" cy="2194575"/>
            </a:xfrm>
          </p:grpSpPr>
          <p:sp>
            <p:nvSpPr>
              <p:cNvPr id="67" name="Right Arrow 66"/>
              <p:cNvSpPr/>
              <p:nvPr/>
            </p:nvSpPr>
            <p:spPr>
              <a:xfrm>
                <a:off x="4044722" y="2843676"/>
                <a:ext cx="1008590" cy="743364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white"/>
                    </a:solidFill>
                    <a:latin typeface="Gill Sans Light"/>
                    <a:cs typeface="Gill Sans Light"/>
                  </a:rPr>
                  <a:t>Join</a:t>
                </a:r>
                <a:endParaRPr lang="en-US" sz="2000" dirty="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68" name="Right Arrow 67"/>
              <p:cNvSpPr/>
              <p:nvPr/>
            </p:nvSpPr>
            <p:spPr>
              <a:xfrm rot="18806837">
                <a:off x="3082398" y="3914090"/>
                <a:ext cx="1745661" cy="50266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70" name="Right Arrow 69"/>
          <p:cNvSpPr/>
          <p:nvPr/>
        </p:nvSpPr>
        <p:spPr>
          <a:xfrm>
            <a:off x="6826189" y="2403406"/>
            <a:ext cx="881860" cy="7433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Gill Sans Light"/>
                <a:cs typeface="Gill Sans Light"/>
              </a:rPr>
              <a:t>Inf.</a:t>
            </a:r>
            <a:endParaRPr lang="en-US" sz="2000" dirty="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393808"/>
              </p:ext>
            </p:extLst>
          </p:nvPr>
        </p:nvGraphicFramePr>
        <p:xfrm>
          <a:off x="7992535" y="2262291"/>
          <a:ext cx="833120" cy="92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23029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29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29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294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8012873" y="3200405"/>
            <a:ext cx="852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Light"/>
                <a:cs typeface="Gill Sans Light"/>
              </a:rPr>
              <a:t>Prod.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Light"/>
                <a:cs typeface="Gill Sans Light"/>
              </a:rPr>
              <a:t>Rec.</a:t>
            </a:r>
            <a:endParaRPr lang="en-US" dirty="0">
              <a:solidFill>
                <a:prstClr val="black"/>
              </a:solidFill>
              <a:latin typeface="Gill Sans Light"/>
              <a:cs typeface="Gill Sans Light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571230" y="4645380"/>
            <a:ext cx="4275529" cy="1400757"/>
            <a:chOff x="4787980" y="5085650"/>
            <a:chExt cx="4275529" cy="1400757"/>
          </a:xfrm>
        </p:grpSpPr>
        <p:sp>
          <p:nvSpPr>
            <p:cNvPr id="77" name="TextBox 76"/>
            <p:cNvSpPr txBox="1"/>
            <p:nvPr/>
          </p:nvSpPr>
          <p:spPr>
            <a:xfrm>
              <a:off x="4787980" y="5429345"/>
              <a:ext cx="42755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Tables             Graphs</a:t>
              </a:r>
              <a:endParaRPr lang="en-US" sz="3600" b="1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78" name="Circular Arrow 77"/>
            <p:cNvSpPr/>
            <p:nvPr/>
          </p:nvSpPr>
          <p:spPr>
            <a:xfrm>
              <a:off x="6155684" y="5085650"/>
              <a:ext cx="1248357" cy="1248357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98392"/>
                <a:gd name="adj5" fmla="val 125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79" name="Circular Arrow 78"/>
            <p:cNvSpPr/>
            <p:nvPr/>
          </p:nvSpPr>
          <p:spPr>
            <a:xfrm rot="10800000">
              <a:off x="6155687" y="5238050"/>
              <a:ext cx="1248357" cy="1248357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98392"/>
                <a:gd name="adj5" fmla="val 125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34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Resilient Distributed Graph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14744"/>
              </p:ext>
            </p:extLst>
          </p:nvPr>
        </p:nvGraphicFramePr>
        <p:xfrm>
          <a:off x="457200" y="1981200"/>
          <a:ext cx="1357777" cy="1981200"/>
        </p:xfrm>
        <a:graphic>
          <a:graphicData uri="http://schemas.openxmlformats.org/drawingml/2006/table">
            <a:tbl>
              <a:tblPr firstRow="1" bandRow="1"/>
              <a:tblGrid>
                <a:gridCol w="1357777"/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ill Sans"/>
                          <a:cs typeface="Gill Sans"/>
                        </a:rPr>
                        <a:t>Id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Rxin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Jegonzal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Franklin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Istoica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933961"/>
              </p:ext>
            </p:extLst>
          </p:nvPr>
        </p:nvGraphicFramePr>
        <p:xfrm>
          <a:off x="457200" y="4495800"/>
          <a:ext cx="2381250" cy="1981200"/>
        </p:xfrm>
        <a:graphic>
          <a:graphicData uri="http://schemas.openxmlformats.org/drawingml/2006/table">
            <a:tbl>
              <a:tblPr firstRow="1" bandRow="1"/>
              <a:tblGrid>
                <a:gridCol w="1096634"/>
                <a:gridCol w="12846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Gill Sans"/>
                          <a:cs typeface="Gill Sans"/>
                        </a:rPr>
                        <a:t>SrcId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Gill Sans"/>
                          <a:cs typeface="Gill Sans"/>
                        </a:rPr>
                        <a:t>DstId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rxin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jegonzal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franklin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rxin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istoica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franklin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franklin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jegonzal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016859" y="2133600"/>
            <a:ext cx="457200" cy="4572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16859" y="4152900"/>
            <a:ext cx="457200" cy="4572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J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848600" y="2133600"/>
            <a:ext cx="457200" cy="4572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845659" y="4152900"/>
            <a:ext cx="457200" cy="4572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I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245459" y="2362200"/>
            <a:ext cx="1831741" cy="1857655"/>
            <a:chOff x="6245459" y="2362200"/>
            <a:chExt cx="1831741" cy="1857655"/>
          </a:xfrm>
        </p:grpSpPr>
        <p:cxnSp>
          <p:nvCxnSpPr>
            <p:cNvPr id="11" name="Straight Arrow Connector 10"/>
            <p:cNvCxnSpPr>
              <a:stCxn id="6" idx="4"/>
              <a:endCxn id="7" idx="0"/>
            </p:cNvCxnSpPr>
            <p:nvPr/>
          </p:nvCxnSpPr>
          <p:spPr>
            <a:xfrm>
              <a:off x="6245459" y="2590800"/>
              <a:ext cx="0" cy="15621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2"/>
              <a:endCxn id="6" idx="6"/>
            </p:cNvCxnSpPr>
            <p:nvPr/>
          </p:nvCxnSpPr>
          <p:spPr>
            <a:xfrm flipH="1">
              <a:off x="6474059" y="2362200"/>
              <a:ext cx="137454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0"/>
              <a:endCxn id="8" idx="4"/>
            </p:cNvCxnSpPr>
            <p:nvPr/>
          </p:nvCxnSpPr>
          <p:spPr>
            <a:xfrm flipV="1">
              <a:off x="8074259" y="2590800"/>
              <a:ext cx="2941" cy="15621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3"/>
              <a:endCxn id="7" idx="7"/>
            </p:cNvCxnSpPr>
            <p:nvPr/>
          </p:nvCxnSpPr>
          <p:spPr>
            <a:xfrm flipH="1">
              <a:off x="6407104" y="2523845"/>
              <a:ext cx="1508451" cy="169601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87344"/>
              </p:ext>
            </p:extLst>
          </p:nvPr>
        </p:nvGraphicFramePr>
        <p:xfrm>
          <a:off x="2874949" y="4495800"/>
          <a:ext cx="1809750" cy="1981200"/>
        </p:xfrm>
        <a:graphic>
          <a:graphicData uri="http://schemas.openxmlformats.org/drawingml/2006/table">
            <a:tbl>
              <a:tblPr firstRow="1" bandRow="1"/>
              <a:tblGrid>
                <a:gridCol w="18097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ill Sans"/>
                          <a:cs typeface="Gill Sans"/>
                        </a:rPr>
                        <a:t>Attribute (E)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Friend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Advisor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Coworker</a:t>
                      </a:r>
                      <a:endParaRPr lang="en-US" sz="2000" dirty="0" smtClean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PI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6135781" y="2276755"/>
            <a:ext cx="2048155" cy="1152245"/>
            <a:chOff x="6135781" y="3305455"/>
            <a:chExt cx="2048155" cy="1152245"/>
          </a:xfrm>
        </p:grpSpPr>
        <p:sp>
          <p:nvSpPr>
            <p:cNvPr id="23" name="Can 22"/>
            <p:cNvSpPr/>
            <p:nvPr/>
          </p:nvSpPr>
          <p:spPr>
            <a:xfrm>
              <a:off x="7062298" y="3305455"/>
              <a:ext cx="219355" cy="161645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n 23"/>
            <p:cNvSpPr/>
            <p:nvPr/>
          </p:nvSpPr>
          <p:spPr>
            <a:xfrm>
              <a:off x="7964581" y="4296055"/>
              <a:ext cx="219355" cy="161645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n 24"/>
            <p:cNvSpPr/>
            <p:nvPr/>
          </p:nvSpPr>
          <p:spPr>
            <a:xfrm>
              <a:off x="6135781" y="4296055"/>
              <a:ext cx="219355" cy="161645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>
              <a:off x="7062298" y="4296055"/>
              <a:ext cx="219355" cy="161645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00800" y="2489730"/>
            <a:ext cx="2057400" cy="2196570"/>
            <a:chOff x="6400800" y="3518430"/>
            <a:chExt cx="2057400" cy="2196570"/>
          </a:xfrm>
        </p:grpSpPr>
        <p:sp>
          <p:nvSpPr>
            <p:cNvPr id="28" name="Can 27"/>
            <p:cNvSpPr/>
            <p:nvPr/>
          </p:nvSpPr>
          <p:spPr>
            <a:xfrm>
              <a:off x="6410045" y="3518430"/>
              <a:ext cx="219355" cy="161645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n 29"/>
            <p:cNvSpPr/>
            <p:nvPr/>
          </p:nvSpPr>
          <p:spPr>
            <a:xfrm>
              <a:off x="8238845" y="3518430"/>
              <a:ext cx="219355" cy="161645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>
              <a:off x="6400800" y="5553355"/>
              <a:ext cx="219355" cy="161645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n 31"/>
            <p:cNvSpPr/>
            <p:nvPr/>
          </p:nvSpPr>
          <p:spPr>
            <a:xfrm>
              <a:off x="8229600" y="5553355"/>
              <a:ext cx="219355" cy="161645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055385"/>
              </p:ext>
            </p:extLst>
          </p:nvPr>
        </p:nvGraphicFramePr>
        <p:xfrm>
          <a:off x="1854678" y="1981200"/>
          <a:ext cx="2183922" cy="1981200"/>
        </p:xfrm>
        <a:graphic>
          <a:graphicData uri="http://schemas.openxmlformats.org/drawingml/2006/table">
            <a:tbl>
              <a:tblPr firstRow="1" bandRow="1"/>
              <a:tblGrid>
                <a:gridCol w="2183922"/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ill Sans"/>
                          <a:cs typeface="Gill Sans"/>
                        </a:rPr>
                        <a:t>Attribute (V)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(Stu.,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sz="2000" baseline="0" dirty="0" err="1" smtClean="0">
                          <a:latin typeface="Gill Sans Light"/>
                          <a:cs typeface="Gill Sans Light"/>
                        </a:rPr>
                        <a:t>Berk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.)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(</a:t>
                      </a:r>
                      <a:r>
                        <a:rPr lang="en-US" sz="2000" dirty="0" err="1" smtClean="0">
                          <a:latin typeface="Gill Sans Light"/>
                          <a:cs typeface="Gill Sans Light"/>
                        </a:rPr>
                        <a:t>PstDoc</a:t>
                      </a:r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,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sz="2000" baseline="0" dirty="0" err="1" smtClean="0">
                          <a:latin typeface="Gill Sans Light"/>
                          <a:cs typeface="Gill Sans Light"/>
                        </a:rPr>
                        <a:t>Berk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.)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(Prof.,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sz="2000" baseline="0" dirty="0" err="1" smtClean="0">
                          <a:latin typeface="Gill Sans Light"/>
                          <a:cs typeface="Gill Sans Light"/>
                        </a:rPr>
                        <a:t>Berk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)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ill Sans Light"/>
                          <a:cs typeface="Gill Sans Light"/>
                        </a:rPr>
                        <a:t>(Prof.,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sz="2000" baseline="0" dirty="0" err="1" smtClean="0">
                          <a:latin typeface="Gill Sans Light"/>
                          <a:cs typeface="Gill Sans Light"/>
                        </a:rPr>
                        <a:t>Berk</a:t>
                      </a:r>
                      <a:r>
                        <a:rPr lang="en-US" sz="2000" baseline="0" dirty="0" smtClean="0">
                          <a:latin typeface="Gill Sans Light"/>
                          <a:cs typeface="Gill Sans Light"/>
                        </a:rPr>
                        <a:t>)</a:t>
                      </a:r>
                      <a:endParaRPr lang="en-US" sz="2000" dirty="0"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44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25937"/>
            <a:ext cx="9296400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Lucida Console"/>
                <a:cs typeface="Lucida Console"/>
              </a:rPr>
              <a:t>class </a:t>
            </a:r>
            <a:r>
              <a:rPr lang="en-US" sz="1800" b="1" dirty="0"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 [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 ] {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Table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Views -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---------------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</a:t>
            </a:r>
            <a:endParaRPr lang="en-US" sz="1800" dirty="0" smtClean="0">
              <a:latin typeface="Lucida Console"/>
              <a:cs typeface="Lucida Console"/>
            </a:endParaRPr>
          </a:p>
          <a:p>
            <a:r>
              <a:rPr lang="en-US" sz="1800" dirty="0" smtClean="0">
                <a:latin typeface="Lucida Console"/>
                <a:cs typeface="Lucida Console"/>
              </a:rPr>
              <a:t>	</a:t>
            </a:r>
            <a:r>
              <a:rPr lang="en-US" sz="1800" dirty="0" err="1" smtClean="0">
                <a:latin typeface="Lucida Console"/>
                <a:cs typeface="Lucida Console"/>
              </a:rPr>
              <a:t>def</a:t>
            </a:r>
            <a:r>
              <a:rPr lang="en-US" sz="1800" dirty="0" smtClean="0">
                <a:latin typeface="Lucida Console"/>
                <a:cs typeface="Lucida Console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Lucida Console"/>
                <a:cs typeface="Lucida Console"/>
              </a:rPr>
              <a:t>vertices</a:t>
            </a:r>
            <a:r>
              <a:rPr lang="en-US" sz="1800" dirty="0" smtClean="0">
                <a:latin typeface="Lucida Console"/>
                <a:cs typeface="Lucida Console"/>
              </a:rPr>
              <a:t>: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RDD</a:t>
            </a:r>
            <a:r>
              <a:rPr lang="en-US" sz="1800" dirty="0" smtClean="0">
                <a:latin typeface="Lucida Console"/>
                <a:cs typeface="Lucida Console"/>
              </a:rPr>
              <a:t>[ 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 smtClean="0">
                <a:latin typeface="Lucida Console"/>
                <a:cs typeface="Lucida Console"/>
              </a:rPr>
              <a:t>) 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Lucida Console"/>
                <a:cs typeface="Lucida Console"/>
              </a:rPr>
              <a:t>edges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RDD</a:t>
            </a:r>
            <a:r>
              <a:rPr lang="en-US" sz="1800" dirty="0">
                <a:latin typeface="Lucida Console"/>
                <a:cs typeface="Lucida Console"/>
              </a:rPr>
              <a:t>[ 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) 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Lucida Console"/>
                <a:cs typeface="Lucida Console"/>
              </a:rPr>
              <a:t>triplets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RDD</a:t>
            </a:r>
            <a:r>
              <a:rPr lang="en-US" sz="1800" dirty="0" smtClean="0">
                <a:latin typeface="Lucida Console"/>
                <a:cs typeface="Lucida Console"/>
              </a:rPr>
              <a:t>[ (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 smtClean="0">
                <a:latin typeface="Lucida Console"/>
                <a:cs typeface="Lucida Console"/>
              </a:rPr>
              <a:t>) ]</a:t>
            </a:r>
          </a:p>
          <a:p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Transformations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-----------------------------</a:t>
            </a:r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Lucida Console"/>
                <a:cs typeface="Lucida Console"/>
              </a:rPr>
              <a:t>reverse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Lucida Console"/>
                <a:cs typeface="Lucida Console"/>
              </a:rPr>
              <a:t>filterV</a:t>
            </a:r>
            <a:r>
              <a:rPr lang="en-US" sz="1800" dirty="0">
                <a:latin typeface="Lucida Console"/>
                <a:cs typeface="Lucida Console"/>
              </a:rPr>
              <a:t>(p: 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 =&gt;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Boolean</a:t>
            </a:r>
            <a:r>
              <a:rPr lang="en-US" sz="1800" dirty="0">
                <a:latin typeface="Lucida Console"/>
                <a:cs typeface="Lucida Console"/>
              </a:rPr>
              <a:t>):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Lucida Console"/>
                <a:cs typeface="Lucida Console"/>
              </a:rPr>
              <a:t>filterE</a:t>
            </a:r>
            <a:r>
              <a:rPr lang="en-US" sz="1800" dirty="0">
                <a:latin typeface="Lucida Console"/>
                <a:cs typeface="Lucida Console"/>
              </a:rPr>
              <a:t>(p: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Edge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 =&gt;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Boolean</a:t>
            </a:r>
            <a:r>
              <a:rPr lang="en-US" sz="1800" dirty="0">
                <a:latin typeface="Lucida Console"/>
                <a:cs typeface="Lucida Console"/>
              </a:rPr>
              <a:t>):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Lucida Console"/>
                <a:cs typeface="Lucida Console"/>
              </a:rPr>
              <a:t>mapV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  <a:r>
              <a:rPr lang="en-US" sz="1800" dirty="0" smtClean="0">
                <a:latin typeface="Lucida Console"/>
                <a:cs typeface="Lucida Console"/>
              </a:rPr>
              <a:t>(m</a:t>
            </a:r>
            <a:r>
              <a:rPr lang="en-US" sz="1800" dirty="0">
                <a:latin typeface="Lucida Console"/>
                <a:cs typeface="Lucida Console"/>
              </a:rPr>
              <a:t>: 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 =&gt;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 ):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 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Lucida Console"/>
                <a:cs typeface="Lucida Console"/>
              </a:rPr>
              <a:t>mapE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  <a:r>
              <a:rPr lang="en-US" sz="1800" dirty="0" smtClean="0">
                <a:latin typeface="Lucida Console"/>
                <a:cs typeface="Lucida Console"/>
              </a:rPr>
              <a:t>(m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Edge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 =&gt;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 ):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 smtClean="0">
                <a:latin typeface="Lucida Console"/>
                <a:cs typeface="Lucida Console"/>
              </a:rPr>
              <a:t>]</a:t>
            </a:r>
          </a:p>
          <a:p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Joins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--------------------------------</a:t>
            </a:r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Lucida Console"/>
                <a:cs typeface="Lucida Console"/>
              </a:rPr>
              <a:t>joinV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err="1" smtClean="0">
                <a:latin typeface="Lucida Console"/>
                <a:cs typeface="Lucida Console"/>
              </a:rPr>
              <a:t>tbl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RDD</a:t>
            </a:r>
            <a:r>
              <a:rPr lang="en-US" sz="1800" dirty="0">
                <a:latin typeface="Lucida Console"/>
                <a:cs typeface="Lucida Console"/>
              </a:rPr>
              <a:t>[(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r>
              <a:rPr lang="en-US" sz="1800" dirty="0" smtClean="0">
                <a:latin typeface="Lucida Console"/>
                <a:cs typeface="Lucida Console"/>
              </a:rPr>
              <a:t>])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 smtClean="0">
                <a:latin typeface="Lucida Console"/>
                <a:cs typeface="Lucida Console"/>
              </a:rPr>
              <a:t>[(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Opt[T])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 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Lucida Console"/>
                <a:cs typeface="Lucida Console"/>
              </a:rPr>
              <a:t>joinE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err="1" smtClean="0">
                <a:latin typeface="Lucida Console"/>
                <a:cs typeface="Lucida Console"/>
              </a:rPr>
              <a:t>tbl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RDD</a:t>
            </a:r>
            <a:r>
              <a:rPr lang="en-US" sz="1800" dirty="0">
                <a:latin typeface="Lucida Console"/>
                <a:cs typeface="Lucida Console"/>
              </a:rPr>
              <a:t>[(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r>
              <a:rPr lang="en-US" sz="1800" dirty="0" smtClean="0">
                <a:latin typeface="Lucida Console"/>
                <a:cs typeface="Lucida Console"/>
              </a:rPr>
              <a:t>])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 smtClean="0">
                <a:latin typeface="Lucida Console"/>
                <a:cs typeface="Lucida Console"/>
              </a:rPr>
              <a:t>[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Opt[T])</a:t>
            </a:r>
            <a:r>
              <a:rPr lang="en-US" sz="1800" dirty="0" smtClean="0">
                <a:latin typeface="Lucida Console"/>
                <a:cs typeface="Lucida Console"/>
              </a:rPr>
              <a:t>]</a:t>
            </a:r>
            <a:endParaRPr lang="en-US" sz="1800" i="1" dirty="0">
              <a:solidFill>
                <a:schemeClr val="accent6">
                  <a:lumMod val="75000"/>
                </a:schemeClr>
              </a:solidFill>
              <a:latin typeface="Lucida Console"/>
              <a:cs typeface="Lucida Console"/>
            </a:endParaRPr>
          </a:p>
          <a:p>
            <a:endParaRPr lang="en-US" sz="1800" i="1" dirty="0">
              <a:solidFill>
                <a:schemeClr val="accent6">
                  <a:lumMod val="75000"/>
                </a:schemeClr>
              </a:solidFill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Computation -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---------------------------------</a:t>
            </a:r>
          </a:p>
          <a:p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Lucida Console"/>
                <a:cs typeface="Lucida Console"/>
              </a:rPr>
              <a:t>aggregateNeighbors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err="1" smtClean="0">
                <a:latin typeface="Lucida Console"/>
                <a:cs typeface="Lucida Console"/>
              </a:rPr>
              <a:t>mapF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Edge</a:t>
            </a:r>
            <a:r>
              <a:rPr lang="en-US" sz="1800" dirty="0" smtClean="0">
                <a:latin typeface="Lucida Console"/>
                <a:cs typeface="Lucida Console"/>
              </a:rPr>
              <a:t>[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 smtClean="0">
                <a:latin typeface="Lucida Console"/>
                <a:cs typeface="Lucida Console"/>
              </a:rPr>
              <a:t>,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 smtClean="0">
                <a:latin typeface="Lucida Console"/>
                <a:cs typeface="Lucida Console"/>
              </a:rPr>
              <a:t>]) =</a:t>
            </a:r>
            <a:r>
              <a:rPr lang="en-US" sz="1800" dirty="0">
                <a:latin typeface="Lucida Console"/>
                <a:cs typeface="Lucida Console"/>
              </a:rPr>
              <a:t>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br>
              <a:rPr lang="en-US" sz="1800" dirty="0">
                <a:latin typeface="Lucida Console"/>
                <a:cs typeface="Lucida Console"/>
              </a:rPr>
            </a:br>
            <a:r>
              <a:rPr lang="en-US" sz="1800" dirty="0">
                <a:latin typeface="Lucida Console"/>
                <a:cs typeface="Lucida Console"/>
              </a:rPr>
              <a:t>						</a:t>
            </a:r>
            <a:r>
              <a:rPr lang="en-US" sz="1800" dirty="0" smtClean="0">
                <a:latin typeface="Lucida Console"/>
                <a:cs typeface="Lucida Console"/>
              </a:rPr>
              <a:t>       </a:t>
            </a:r>
            <a:r>
              <a:rPr lang="en-US" sz="1800" dirty="0" err="1" smtClean="0">
                <a:latin typeface="Lucida Console"/>
                <a:cs typeface="Lucida Console"/>
              </a:rPr>
              <a:t>reduceF</a:t>
            </a:r>
            <a:r>
              <a:rPr lang="en-US" sz="1800" dirty="0">
                <a:latin typeface="Lucida Console"/>
                <a:cs typeface="Lucida Console"/>
              </a:rPr>
              <a:t>: 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) =&gt;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br>
              <a:rPr lang="en-US" sz="1800" dirty="0">
                <a:latin typeface="Lucida Console"/>
                <a:cs typeface="Lucida Console"/>
              </a:rPr>
            </a:br>
            <a:r>
              <a:rPr lang="en-US" sz="1800" dirty="0">
                <a:latin typeface="Lucida Console"/>
                <a:cs typeface="Lucida Console"/>
              </a:rPr>
              <a:t>						</a:t>
            </a:r>
            <a:r>
              <a:rPr lang="en-US" sz="1800" dirty="0" smtClean="0">
                <a:latin typeface="Lucida Console"/>
                <a:cs typeface="Lucida Console"/>
              </a:rPr>
              <a:t>       direction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 err="1" smtClean="0">
                <a:solidFill>
                  <a:srgbClr val="008000"/>
                </a:solidFill>
                <a:latin typeface="Lucida Console"/>
                <a:cs typeface="Lucida Console"/>
              </a:rPr>
              <a:t>EdgeDir</a:t>
            </a:r>
            <a:r>
              <a:rPr lang="en-US" sz="1800" dirty="0" smtClean="0">
                <a:latin typeface="Lucida Console"/>
                <a:cs typeface="Lucida Console"/>
              </a:rPr>
              <a:t>):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 smtClean="0">
                <a:latin typeface="Lucida Console"/>
                <a:cs typeface="Lucida Console"/>
              </a:rPr>
              <a:t>[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 smtClean="0">
                <a:latin typeface="Lucida Console"/>
                <a:cs typeface="Lucida Console"/>
              </a:rPr>
              <a:t>}</a:t>
            </a:r>
          </a:p>
          <a:p>
            <a:endParaRPr lang="en-US" sz="1800" dirty="0">
              <a:latin typeface="Lucida Console"/>
              <a:cs typeface="Lucida Console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97254" y="304800"/>
            <a:ext cx="35814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5000" b="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dirty="0" err="1" smtClean="0"/>
              <a:t>GraphX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685800"/>
            <a:ext cx="228600" cy="11430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057400"/>
            <a:ext cx="228600" cy="16764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2060" y="3886200"/>
            <a:ext cx="231340" cy="990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5029200"/>
            <a:ext cx="228600" cy="10668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1981200"/>
            <a:ext cx="7620000" cy="17526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886200"/>
            <a:ext cx="8153400" cy="9906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4953000"/>
            <a:ext cx="8153400" cy="13716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1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>
            <a:stCxn id="4" idx="6"/>
            <a:endCxn id="7" idx="2"/>
          </p:cNvCxnSpPr>
          <p:nvPr/>
        </p:nvCxnSpPr>
        <p:spPr>
          <a:xfrm>
            <a:off x="5981700" y="2171700"/>
            <a:ext cx="19431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705600" y="57912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924800" y="44958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0"/>
            <a:endCxn id="4" idx="4"/>
          </p:cNvCxnSpPr>
          <p:nvPr/>
        </p:nvCxnSpPr>
        <p:spPr>
          <a:xfrm flipV="1">
            <a:off x="5715000" y="2438400"/>
            <a:ext cx="0" cy="2057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8" idx="1"/>
          </p:cNvCxnSpPr>
          <p:nvPr/>
        </p:nvCxnSpPr>
        <p:spPr>
          <a:xfrm>
            <a:off x="7160885" y="3655937"/>
            <a:ext cx="842030" cy="9179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0"/>
            <a:endCxn id="7" idx="4"/>
          </p:cNvCxnSpPr>
          <p:nvPr/>
        </p:nvCxnSpPr>
        <p:spPr>
          <a:xfrm flipV="1">
            <a:off x="8191500" y="2438400"/>
            <a:ext cx="0" cy="2057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3"/>
            <a:endCxn id="5" idx="7"/>
          </p:cNvCxnSpPr>
          <p:nvPr/>
        </p:nvCxnSpPr>
        <p:spPr>
          <a:xfrm flipH="1">
            <a:off x="5903585" y="3655937"/>
            <a:ext cx="880130" cy="9179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4"/>
            <a:endCxn id="3" idx="0"/>
          </p:cNvCxnSpPr>
          <p:nvPr/>
        </p:nvCxnSpPr>
        <p:spPr>
          <a:xfrm>
            <a:off x="6972300" y="3734052"/>
            <a:ext cx="0" cy="20571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" idx="1"/>
            <a:endCxn id="5" idx="5"/>
          </p:cNvCxnSpPr>
          <p:nvPr/>
        </p:nvCxnSpPr>
        <p:spPr>
          <a:xfrm flipH="1" flipV="1">
            <a:off x="5903585" y="4951085"/>
            <a:ext cx="880130" cy="9182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" idx="7"/>
            <a:endCxn id="8" idx="3"/>
          </p:cNvCxnSpPr>
          <p:nvPr/>
        </p:nvCxnSpPr>
        <p:spPr>
          <a:xfrm flipV="1">
            <a:off x="7160885" y="4951085"/>
            <a:ext cx="842030" cy="9182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n 23"/>
          <p:cNvSpPr/>
          <p:nvPr/>
        </p:nvSpPr>
        <p:spPr>
          <a:xfrm>
            <a:off x="5867400" y="49437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8315045" y="49437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7086600" y="62391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n 30"/>
          <p:cNvSpPr/>
          <p:nvPr/>
        </p:nvSpPr>
        <p:spPr>
          <a:xfrm>
            <a:off x="5605322" y="3419755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n 31"/>
          <p:cNvSpPr/>
          <p:nvPr/>
        </p:nvSpPr>
        <p:spPr>
          <a:xfrm>
            <a:off x="8086445" y="34290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n 33"/>
          <p:cNvSpPr/>
          <p:nvPr/>
        </p:nvSpPr>
        <p:spPr>
          <a:xfrm>
            <a:off x="7467600" y="4029355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6248400" y="4029355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6858000" y="47244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6257645" y="53340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n 42"/>
          <p:cNvSpPr/>
          <p:nvPr/>
        </p:nvSpPr>
        <p:spPr>
          <a:xfrm>
            <a:off x="7467600" y="53340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an 43"/>
          <p:cNvSpPr/>
          <p:nvPr/>
        </p:nvSpPr>
        <p:spPr>
          <a:xfrm>
            <a:off x="6858000" y="20574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Aggregate Neighbors</a:t>
            </a:r>
            <a:endParaRPr lang="en-US" dirty="0"/>
          </a:p>
        </p:txBody>
      </p:sp>
      <p:sp>
        <p:nvSpPr>
          <p:cNvPr id="42" name="Vertical Text Placeholder 41"/>
          <p:cNvSpPr>
            <a:spLocks noGrp="1"/>
          </p:cNvSpPr>
          <p:nvPr>
            <p:ph type="body" orient="vert" idx="1"/>
          </p:nvPr>
        </p:nvSpPr>
        <p:spPr>
          <a:xfrm>
            <a:off x="304800" y="1951039"/>
            <a:ext cx="5410200" cy="715962"/>
          </a:xfrm>
        </p:spPr>
        <p:txBody>
          <a:bodyPr/>
          <a:lstStyle/>
          <a:p>
            <a:r>
              <a:rPr lang="en-US" i="1" dirty="0" smtClean="0"/>
              <a:t>Map-Reduce</a:t>
            </a:r>
            <a:r>
              <a:rPr lang="en-US" dirty="0" smtClean="0"/>
              <a:t> for each vertex</a:t>
            </a:r>
          </a:p>
        </p:txBody>
      </p:sp>
      <p:sp>
        <p:nvSpPr>
          <p:cNvPr id="5" name="Oval 4"/>
          <p:cNvSpPr/>
          <p:nvPr/>
        </p:nvSpPr>
        <p:spPr>
          <a:xfrm>
            <a:off x="5448300" y="44958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0" y="1752600"/>
            <a:ext cx="3276600" cy="48006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448300" y="19050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05600" y="3200652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924800" y="19050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5"/>
            <a:endCxn id="6" idx="1"/>
          </p:cNvCxnSpPr>
          <p:nvPr/>
        </p:nvCxnSpPr>
        <p:spPr>
          <a:xfrm>
            <a:off x="5903585" y="2360285"/>
            <a:ext cx="880130" cy="9184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6" idx="7"/>
          </p:cNvCxnSpPr>
          <p:nvPr/>
        </p:nvCxnSpPr>
        <p:spPr>
          <a:xfrm flipH="1">
            <a:off x="7160885" y="2360285"/>
            <a:ext cx="842030" cy="9184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n 20"/>
          <p:cNvSpPr/>
          <p:nvPr/>
        </p:nvSpPr>
        <p:spPr>
          <a:xfrm>
            <a:off x="5867400" y="23148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8315045" y="23148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7086600" y="36483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7467600" y="27432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n 36"/>
          <p:cNvSpPr/>
          <p:nvPr/>
        </p:nvSpPr>
        <p:spPr>
          <a:xfrm>
            <a:off x="6257645" y="27432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591033" y="2895600"/>
            <a:ext cx="3162645" cy="1600200"/>
            <a:chOff x="591033" y="2895600"/>
            <a:chExt cx="3162645" cy="1600200"/>
          </a:xfrm>
        </p:grpSpPr>
        <p:sp>
          <p:nvSpPr>
            <p:cNvPr id="62" name="Rectangle 61"/>
            <p:cNvSpPr/>
            <p:nvPr/>
          </p:nvSpPr>
          <p:spPr>
            <a:xfrm>
              <a:off x="591033" y="2895600"/>
              <a:ext cx="3162645" cy="5316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hangingPunct="0">
                <a:spcBef>
                  <a:spcPts val="2000"/>
                </a:spcBef>
              </a:pPr>
              <a:r>
                <a:rPr lang="en-US" sz="3200" dirty="0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mapF</a:t>
              </a:r>
              <a:r>
                <a:rPr lang="en-US" sz="3200" dirty="0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(               )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848678" y="3058448"/>
              <a:ext cx="1620078" cy="461684"/>
              <a:chOff x="1418945" y="5067300"/>
              <a:chExt cx="1770481" cy="504545"/>
            </a:xfrm>
          </p:grpSpPr>
          <p:cxnSp>
            <p:nvCxnSpPr>
              <p:cNvPr id="45" name="Straight Arrow Connector 44"/>
              <p:cNvCxnSpPr>
                <a:stCxn id="47" idx="6"/>
                <a:endCxn id="48" idx="2"/>
              </p:cNvCxnSpPr>
              <p:nvPr/>
            </p:nvCxnSpPr>
            <p:spPr>
              <a:xfrm>
                <a:off x="1874416" y="5295036"/>
                <a:ext cx="79258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1418945" y="5067300"/>
                <a:ext cx="455471" cy="455471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/>
                  <a:t>A</a:t>
                </a:r>
                <a:endParaRPr lang="en-US" sz="2000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667000" y="5067300"/>
                <a:ext cx="455471" cy="455471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smtClean="0"/>
                  <a:t>B</a:t>
                </a:r>
                <a:endParaRPr lang="en-US" sz="2000" dirty="0"/>
              </a:p>
            </p:txBody>
          </p:sp>
          <p:sp>
            <p:nvSpPr>
              <p:cNvPr id="49" name="Can 48"/>
              <p:cNvSpPr/>
              <p:nvPr/>
            </p:nvSpPr>
            <p:spPr>
              <a:xfrm>
                <a:off x="1676400" y="5410200"/>
                <a:ext cx="219355" cy="161645"/>
              </a:xfrm>
              <a:prstGeom prst="can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an 49"/>
              <p:cNvSpPr/>
              <p:nvPr/>
            </p:nvSpPr>
            <p:spPr>
              <a:xfrm>
                <a:off x="2970071" y="5410200"/>
                <a:ext cx="219355" cy="161645"/>
              </a:xfrm>
              <a:prstGeom prst="can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an 45"/>
              <p:cNvSpPr/>
              <p:nvPr/>
            </p:nvSpPr>
            <p:spPr>
              <a:xfrm>
                <a:off x="2209800" y="5219700"/>
                <a:ext cx="219355" cy="161645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591033" y="3871268"/>
              <a:ext cx="3162645" cy="5316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hangingPunct="0">
                <a:spcBef>
                  <a:spcPts val="2000"/>
                </a:spcBef>
              </a:pPr>
              <a:r>
                <a:rPr lang="en-US" sz="3200" dirty="0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mapF</a:t>
              </a:r>
              <a:r>
                <a:rPr lang="en-US" sz="3200" dirty="0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(               )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848678" y="4034116"/>
              <a:ext cx="1620078" cy="461684"/>
              <a:chOff x="1418945" y="5067300"/>
              <a:chExt cx="1770481" cy="504545"/>
            </a:xfrm>
          </p:grpSpPr>
          <p:cxnSp>
            <p:nvCxnSpPr>
              <p:cNvPr id="75" name="Straight Arrow Connector 74"/>
              <p:cNvCxnSpPr>
                <a:stCxn id="76" idx="6"/>
                <a:endCxn id="77" idx="2"/>
              </p:cNvCxnSpPr>
              <p:nvPr/>
            </p:nvCxnSpPr>
            <p:spPr>
              <a:xfrm>
                <a:off x="1874416" y="5295036"/>
                <a:ext cx="79258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1418945" y="5067300"/>
                <a:ext cx="455471" cy="455471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/>
                  <a:t>A</a:t>
                </a:r>
                <a:endParaRPr lang="en-US" sz="200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667000" y="5067300"/>
                <a:ext cx="455471" cy="455471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smtClean="0"/>
                  <a:t>C</a:t>
                </a:r>
                <a:endParaRPr lang="en-US" sz="2000" dirty="0"/>
              </a:p>
            </p:txBody>
          </p:sp>
          <p:sp>
            <p:nvSpPr>
              <p:cNvPr id="78" name="Can 77"/>
              <p:cNvSpPr/>
              <p:nvPr/>
            </p:nvSpPr>
            <p:spPr>
              <a:xfrm>
                <a:off x="1676400" y="5410200"/>
                <a:ext cx="219355" cy="161645"/>
              </a:xfrm>
              <a:prstGeom prst="can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Can 78"/>
              <p:cNvSpPr/>
              <p:nvPr/>
            </p:nvSpPr>
            <p:spPr>
              <a:xfrm>
                <a:off x="2970071" y="5410200"/>
                <a:ext cx="219355" cy="161645"/>
              </a:xfrm>
              <a:prstGeom prst="can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Can 79"/>
              <p:cNvSpPr/>
              <p:nvPr/>
            </p:nvSpPr>
            <p:spPr>
              <a:xfrm>
                <a:off x="2209800" y="5219700"/>
                <a:ext cx="219355" cy="161645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3753678" y="2996595"/>
            <a:ext cx="894522" cy="1427492"/>
            <a:chOff x="3753678" y="2996595"/>
            <a:chExt cx="894522" cy="1427492"/>
          </a:xfrm>
        </p:grpSpPr>
        <p:sp>
          <p:nvSpPr>
            <p:cNvPr id="58" name="Can 57"/>
            <p:cNvSpPr/>
            <p:nvPr/>
          </p:nvSpPr>
          <p:spPr>
            <a:xfrm flipH="1">
              <a:off x="4210878" y="2996595"/>
              <a:ext cx="437322" cy="451824"/>
            </a:xfrm>
            <a:prstGeom prst="can">
              <a:avLst>
                <a:gd name="adj" fmla="val 35916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dirty="0" smtClean="0"/>
                <a:t>a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3753678" y="3148995"/>
              <a:ext cx="304800" cy="147913"/>
            </a:xfrm>
            <a:prstGeom prst="rightArrow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an 80"/>
            <p:cNvSpPr/>
            <p:nvPr/>
          </p:nvSpPr>
          <p:spPr>
            <a:xfrm flipH="1">
              <a:off x="4210878" y="3972263"/>
              <a:ext cx="437322" cy="451824"/>
            </a:xfrm>
            <a:prstGeom prst="can">
              <a:avLst>
                <a:gd name="adj" fmla="val 35916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dirty="0" smtClean="0"/>
                <a:t>a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82" name="Right Arrow 81"/>
            <p:cNvSpPr/>
            <p:nvPr/>
          </p:nvSpPr>
          <p:spPr>
            <a:xfrm>
              <a:off x="3753678" y="4124663"/>
              <a:ext cx="304800" cy="147913"/>
            </a:xfrm>
            <a:prstGeom prst="rightArrow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09600" y="5282624"/>
            <a:ext cx="3156834" cy="584776"/>
            <a:chOff x="457200" y="5229837"/>
            <a:chExt cx="3156834" cy="584776"/>
          </a:xfrm>
        </p:grpSpPr>
        <p:sp>
          <p:nvSpPr>
            <p:cNvPr id="83" name="Rectangle 82"/>
            <p:cNvSpPr/>
            <p:nvPr/>
          </p:nvSpPr>
          <p:spPr>
            <a:xfrm>
              <a:off x="457200" y="5229837"/>
              <a:ext cx="3156834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hangingPunct="0">
                <a:spcBef>
                  <a:spcPts val="2000"/>
                </a:spcBef>
              </a:pPr>
              <a:r>
                <a:rPr lang="en-US" sz="3200" dirty="0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reduceF</a:t>
              </a:r>
              <a:r>
                <a:rPr lang="en-US" sz="3200" dirty="0" smtClean="0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(     ,      </a:t>
              </a:r>
              <a:r>
                <a:rPr lang="en-US" sz="3200" dirty="0">
                  <a:solidFill>
                    <a:prstClr val="black"/>
                  </a:solidFill>
                  <a:latin typeface="Gill Sans Light"/>
                  <a:ea typeface="ＭＳ Ｐゴシック" pitchFamily="-65" charset="-128"/>
                  <a:cs typeface="Gill Sans Light"/>
                </a:rPr>
                <a:t>)</a:t>
              </a:r>
            </a:p>
          </p:txBody>
        </p:sp>
        <p:sp>
          <p:nvSpPr>
            <p:cNvPr id="84" name="Can 83"/>
            <p:cNvSpPr/>
            <p:nvPr/>
          </p:nvSpPr>
          <p:spPr>
            <a:xfrm flipH="1">
              <a:off x="2161641" y="5339376"/>
              <a:ext cx="437322" cy="451824"/>
            </a:xfrm>
            <a:prstGeom prst="can">
              <a:avLst>
                <a:gd name="adj" fmla="val 35916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dirty="0" smtClean="0"/>
                <a:t>a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85" name="Can 84"/>
            <p:cNvSpPr/>
            <p:nvPr/>
          </p:nvSpPr>
          <p:spPr>
            <a:xfrm flipH="1">
              <a:off x="2839278" y="5339376"/>
              <a:ext cx="437322" cy="451824"/>
            </a:xfrm>
            <a:prstGeom prst="can">
              <a:avLst>
                <a:gd name="adj" fmla="val 35916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dirty="0" smtClean="0"/>
                <a:t>a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766434" y="5334000"/>
            <a:ext cx="1034166" cy="533400"/>
            <a:chOff x="3766434" y="5334000"/>
            <a:chExt cx="1034166" cy="533400"/>
          </a:xfrm>
        </p:grpSpPr>
        <p:sp>
          <p:nvSpPr>
            <p:cNvPr id="87" name="Right Arrow 86"/>
            <p:cNvSpPr/>
            <p:nvPr/>
          </p:nvSpPr>
          <p:spPr>
            <a:xfrm>
              <a:off x="3766434" y="5567087"/>
              <a:ext cx="304800" cy="147913"/>
            </a:xfrm>
            <a:prstGeom prst="rightArrow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210878" y="5334000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9" name="Can 88"/>
            <p:cNvSpPr/>
            <p:nvPr/>
          </p:nvSpPr>
          <p:spPr>
            <a:xfrm flipH="1">
              <a:off x="4581939" y="5715000"/>
              <a:ext cx="218661" cy="146242"/>
            </a:xfrm>
            <a:prstGeom prst="can">
              <a:avLst>
                <a:gd name="adj" fmla="val 35916"/>
              </a:avLst>
            </a:prstGeom>
            <a:ln>
              <a:headEnd type="none" w="med" len="med"/>
              <a:tailEnd type="none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9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>
            <a:stCxn id="4" idx="6"/>
            <a:endCxn id="7" idx="2"/>
          </p:cNvCxnSpPr>
          <p:nvPr/>
        </p:nvCxnSpPr>
        <p:spPr>
          <a:xfrm>
            <a:off x="6210300" y="2171700"/>
            <a:ext cx="19431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934200" y="57912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153400" y="44958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0"/>
            <a:endCxn id="4" idx="4"/>
          </p:cNvCxnSpPr>
          <p:nvPr/>
        </p:nvCxnSpPr>
        <p:spPr>
          <a:xfrm flipV="1">
            <a:off x="5943600" y="2438400"/>
            <a:ext cx="0" cy="2057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8" idx="1"/>
          </p:cNvCxnSpPr>
          <p:nvPr/>
        </p:nvCxnSpPr>
        <p:spPr>
          <a:xfrm>
            <a:off x="7389485" y="3655937"/>
            <a:ext cx="842030" cy="9179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0"/>
            <a:endCxn id="7" idx="4"/>
          </p:cNvCxnSpPr>
          <p:nvPr/>
        </p:nvCxnSpPr>
        <p:spPr>
          <a:xfrm flipV="1">
            <a:off x="8420100" y="2438400"/>
            <a:ext cx="0" cy="2057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3"/>
            <a:endCxn id="5" idx="7"/>
          </p:cNvCxnSpPr>
          <p:nvPr/>
        </p:nvCxnSpPr>
        <p:spPr>
          <a:xfrm flipH="1">
            <a:off x="6132185" y="3655937"/>
            <a:ext cx="880130" cy="9179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4"/>
            <a:endCxn id="3" idx="0"/>
          </p:cNvCxnSpPr>
          <p:nvPr/>
        </p:nvCxnSpPr>
        <p:spPr>
          <a:xfrm>
            <a:off x="7200900" y="3734052"/>
            <a:ext cx="0" cy="20571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" idx="1"/>
            <a:endCxn id="5" idx="5"/>
          </p:cNvCxnSpPr>
          <p:nvPr/>
        </p:nvCxnSpPr>
        <p:spPr>
          <a:xfrm flipH="1" flipV="1">
            <a:off x="6132185" y="4951085"/>
            <a:ext cx="880130" cy="9182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" idx="7"/>
            <a:endCxn id="8" idx="3"/>
          </p:cNvCxnSpPr>
          <p:nvPr/>
        </p:nvCxnSpPr>
        <p:spPr>
          <a:xfrm flipV="1">
            <a:off x="7389485" y="4951085"/>
            <a:ext cx="842030" cy="9182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Example: Oldest Follower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676900" y="44958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676900" y="19050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934200" y="3200652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153400" y="19050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5"/>
            <a:endCxn id="6" idx="1"/>
          </p:cNvCxnSpPr>
          <p:nvPr/>
        </p:nvCxnSpPr>
        <p:spPr>
          <a:xfrm>
            <a:off x="6132185" y="2360285"/>
            <a:ext cx="880130" cy="9184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6" idx="7"/>
          </p:cNvCxnSpPr>
          <p:nvPr/>
        </p:nvCxnSpPr>
        <p:spPr>
          <a:xfrm flipH="1">
            <a:off x="7389485" y="2360285"/>
            <a:ext cx="842030" cy="9184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Vertical Text Placeholder 41"/>
          <p:cNvSpPr>
            <a:spLocks noGrp="1"/>
          </p:cNvSpPr>
          <p:nvPr>
            <p:ph type="body" orient="vert" idx="1"/>
          </p:nvPr>
        </p:nvSpPr>
        <p:spPr>
          <a:xfrm>
            <a:off x="304800" y="1951038"/>
            <a:ext cx="5410200" cy="4288117"/>
          </a:xfrm>
        </p:spPr>
        <p:txBody>
          <a:bodyPr/>
          <a:lstStyle/>
          <a:p>
            <a:r>
              <a:rPr lang="en-US" i="1" dirty="0" smtClean="0"/>
              <a:t>What is the age of the oldest follower for each user?</a:t>
            </a:r>
          </a:p>
          <a:p>
            <a:r>
              <a:rPr lang="en-US" sz="2400" dirty="0" err="1" smtClean="0">
                <a:latin typeface="Lucida Console"/>
                <a:cs typeface="Lucida Console"/>
              </a:rPr>
              <a:t>val</a:t>
            </a:r>
            <a:r>
              <a:rPr lang="en-US" sz="2400" dirty="0" smtClean="0">
                <a:latin typeface="Lucida Console"/>
                <a:cs typeface="Lucida Console"/>
              </a:rPr>
              <a:t> </a:t>
            </a:r>
            <a:r>
              <a:rPr lang="en-US" sz="2400" dirty="0" err="1" smtClean="0">
                <a:latin typeface="Lucida Console"/>
                <a:cs typeface="Lucida Console"/>
              </a:rPr>
              <a:t>followerAge</a:t>
            </a:r>
            <a:r>
              <a:rPr lang="en-US" sz="2400" dirty="0" smtClean="0">
                <a:latin typeface="Lucida Console"/>
                <a:cs typeface="Lucida Console"/>
              </a:rPr>
              <a:t> =</a:t>
            </a:r>
            <a:br>
              <a:rPr lang="en-US" sz="2400" dirty="0" smtClean="0">
                <a:latin typeface="Lucida Console"/>
                <a:cs typeface="Lucida Console"/>
              </a:rPr>
            </a:br>
            <a:r>
              <a:rPr lang="en-US" sz="2400" dirty="0" smtClean="0">
                <a:latin typeface="Lucida Console"/>
                <a:cs typeface="Lucida Console"/>
              </a:rPr>
              <a:t>  </a:t>
            </a:r>
            <a:r>
              <a:rPr lang="en-US" sz="2400" dirty="0" err="1" smtClean="0">
                <a:latin typeface="Lucida Console"/>
                <a:cs typeface="Lucida Console"/>
              </a:rPr>
              <a:t>graph.</a:t>
            </a:r>
            <a:r>
              <a:rPr lang="en-US" sz="2400" b="1" i="1" dirty="0" err="1" smtClean="0">
                <a:latin typeface="Lucida Console"/>
                <a:cs typeface="Lucida Console"/>
              </a:rPr>
              <a:t>aggNbrs</a:t>
            </a:r>
            <a:r>
              <a:rPr lang="en-US" sz="2400" dirty="0" smtClean="0">
                <a:latin typeface="Lucida Console"/>
                <a:cs typeface="Lucida Console"/>
              </a:rPr>
              <a:t>(</a:t>
            </a:r>
            <a:br>
              <a:rPr lang="en-US" sz="2400" dirty="0" smtClean="0">
                <a:latin typeface="Lucida Console"/>
                <a:cs typeface="Lucida Console"/>
              </a:rPr>
            </a:br>
            <a:r>
              <a:rPr lang="en-US" sz="2400" dirty="0" smtClean="0">
                <a:latin typeface="Lucida Console"/>
                <a:cs typeface="Lucida Console"/>
              </a:rPr>
              <a:t>    e =&gt; </a:t>
            </a:r>
            <a:r>
              <a:rPr lang="en-US" sz="2400" dirty="0" err="1" smtClean="0">
                <a:latin typeface="Lucida Console"/>
                <a:cs typeface="Lucida Console"/>
              </a:rPr>
              <a:t>e.src.age</a:t>
            </a:r>
            <a:r>
              <a:rPr lang="en-US" sz="2400" dirty="0" smtClean="0">
                <a:latin typeface="Lucida Console"/>
                <a:cs typeface="Lucida Console"/>
              </a:rPr>
              <a:t>,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MapF</a:t>
            </a:r>
            <a:r>
              <a:rPr lang="en-US" sz="2400" dirty="0" smtClean="0">
                <a:latin typeface="Lucida Console"/>
                <a:cs typeface="Lucida Console"/>
              </a:rPr>
              <a:t>     </a:t>
            </a:r>
            <a:br>
              <a:rPr lang="en-US" sz="2400" dirty="0" smtClean="0">
                <a:latin typeface="Lucida Console"/>
                <a:cs typeface="Lucida Console"/>
              </a:rPr>
            </a:br>
            <a:r>
              <a:rPr lang="en-US" sz="2400" dirty="0" smtClean="0">
                <a:latin typeface="Lucida Console"/>
                <a:cs typeface="Lucida Console"/>
              </a:rPr>
              <a:t>    max(_, _),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 //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ReduceF</a:t>
            </a:r>
            <a:r>
              <a:rPr lang="en-US" sz="2400" dirty="0" smtClean="0">
                <a:latin typeface="Lucida Console"/>
                <a:cs typeface="Lucida Console"/>
              </a:rPr>
              <a:t> </a:t>
            </a:r>
            <a:br>
              <a:rPr lang="en-US" sz="2400" dirty="0" smtClean="0">
                <a:latin typeface="Lucida Console"/>
                <a:cs typeface="Lucida Console"/>
              </a:rPr>
            </a:br>
            <a:r>
              <a:rPr lang="en-US" sz="2400" dirty="0" smtClean="0">
                <a:latin typeface="Lucida Console"/>
                <a:cs typeface="Lucida Console"/>
              </a:rPr>
              <a:t>    </a:t>
            </a:r>
            <a:r>
              <a:rPr lang="en-US" sz="2400" dirty="0" err="1" smtClean="0">
                <a:latin typeface="Lucida Console"/>
                <a:cs typeface="Lucida Console"/>
              </a:rPr>
              <a:t>InEdges</a:t>
            </a:r>
            <a:r>
              <a:rPr lang="en-US" sz="2400" dirty="0" smtClean="0">
                <a:latin typeface="Lucida Console"/>
                <a:cs typeface="Lucida Console"/>
              </a:rPr>
              <a:t>).</a:t>
            </a:r>
            <a:r>
              <a:rPr lang="en-US" sz="2400" b="1" i="1" dirty="0" smtClean="0">
                <a:latin typeface="Lucida Console"/>
                <a:cs typeface="Lucida Console"/>
              </a:rPr>
              <a:t>vertices</a:t>
            </a:r>
          </a:p>
          <a:p>
            <a:endParaRPr lang="en-US" sz="2400" dirty="0" smtClean="0">
              <a:latin typeface="Lucida Console"/>
              <a:cs typeface="Lucida Conso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600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23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66502" y="1600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42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10400" y="2819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30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72200" y="4572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19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52302" y="4572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75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91400" y="6031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16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7291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We can express both </a:t>
            </a:r>
            <a:r>
              <a:rPr lang="en-US" sz="3500" dirty="0" err="1" smtClean="0"/>
              <a:t>Pregel</a:t>
            </a:r>
            <a:r>
              <a:rPr lang="en-US" sz="3500" dirty="0" smtClean="0"/>
              <a:t> and </a:t>
            </a:r>
            <a:r>
              <a:rPr lang="en-US" sz="3500" dirty="0" err="1" smtClean="0"/>
              <a:t>GraphLab</a:t>
            </a:r>
            <a:r>
              <a:rPr lang="en-US" sz="3500" dirty="0" smtClean="0"/>
              <a:t> using </a:t>
            </a:r>
            <a:r>
              <a:rPr lang="en-US" sz="3500" dirty="0" err="1" smtClean="0"/>
              <a:t>aggregateNeighbors</a:t>
            </a:r>
            <a:r>
              <a:rPr lang="en-US" sz="3500" dirty="0" smtClean="0"/>
              <a:t> in </a:t>
            </a:r>
            <a:r>
              <a:rPr lang="en-US" sz="3500" dirty="0" smtClean="0">
                <a:solidFill>
                  <a:srgbClr val="3366FF"/>
                </a:solidFill>
              </a:rPr>
              <a:t>40 lines of code</a:t>
            </a:r>
            <a:r>
              <a:rPr lang="en-US" sz="3500" dirty="0" smtClean="0"/>
              <a:t>!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63422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Performance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21162"/>
          </a:xfrm>
        </p:spPr>
        <p:txBody>
          <a:bodyPr/>
          <a:lstStyle/>
          <a:p>
            <a:pPr indent="-228600"/>
            <a:r>
              <a:rPr lang="en-US" dirty="0" smtClean="0"/>
              <a:t>Replicate &amp; co-partition vertices with edges</a:t>
            </a:r>
          </a:p>
          <a:p>
            <a:pPr lvl="1"/>
            <a:r>
              <a:rPr lang="en-US" dirty="0" err="1" smtClean="0"/>
              <a:t>GraphLab</a:t>
            </a:r>
            <a:r>
              <a:rPr lang="en-US" dirty="0" smtClean="0"/>
              <a:t> (</a:t>
            </a:r>
            <a:r>
              <a:rPr lang="en-US" dirty="0" err="1" smtClean="0"/>
              <a:t>PowerGraph</a:t>
            </a:r>
            <a:r>
              <a:rPr lang="en-US" dirty="0" smtClean="0"/>
              <a:t>) style vertex-cut partitioning</a:t>
            </a:r>
          </a:p>
          <a:p>
            <a:pPr lvl="1"/>
            <a:r>
              <a:rPr lang="en-US" dirty="0" smtClean="0"/>
              <a:t>Minimize communication by avoiding edge data movement in JOINs</a:t>
            </a:r>
          </a:p>
          <a:p>
            <a:pPr indent="-228600"/>
            <a:r>
              <a:rPr lang="en-US" dirty="0" smtClean="0"/>
              <a:t>In-memory hash index </a:t>
            </a:r>
            <a:r>
              <a:rPr lang="en-US" dirty="0" smtClean="0"/>
              <a:t>for </a:t>
            </a:r>
            <a:r>
              <a:rPr lang="en-US" dirty="0" smtClean="0"/>
              <a:t>fast </a:t>
            </a:r>
            <a:r>
              <a:rPr lang="en-US" dirty="0" smtClean="0"/>
              <a:t>joins</a:t>
            </a:r>
          </a:p>
        </p:txBody>
      </p:sp>
    </p:spTree>
    <p:extLst>
      <p:ext uri="{BB962C8B-B14F-4D97-AF65-F5344CB8AC3E}">
        <p14:creationId xmlns:p14="http://schemas.microsoft.com/office/powerpoint/2010/main" val="22146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838200"/>
          </a:xfrm>
        </p:spPr>
        <p:txBody>
          <a:bodyPr/>
          <a:lstStyle/>
          <a:p>
            <a:r>
              <a:rPr lang="en-US" dirty="0" smtClean="0"/>
              <a:t>Early Performance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65034063"/>
              </p:ext>
            </p:extLst>
          </p:nvPr>
        </p:nvGraphicFramePr>
        <p:xfrm>
          <a:off x="685800" y="2778256"/>
          <a:ext cx="7772400" cy="308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21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In Progress</a:t>
            </a:r>
            <a:r>
              <a:rPr lang="en-US" dirty="0" smtClean="0"/>
              <a:t> </a:t>
            </a:r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5545"/>
            <a:ext cx="8229600" cy="4221162"/>
          </a:xfrm>
        </p:spPr>
        <p:txBody>
          <a:bodyPr/>
          <a:lstStyle/>
          <a:p>
            <a:pPr indent="-228600"/>
            <a:r>
              <a:rPr lang="en-US" dirty="0"/>
              <a:t>Byte</a:t>
            </a:r>
            <a:r>
              <a:rPr lang="en-US" dirty="0" smtClean="0"/>
              <a:t>-code </a:t>
            </a:r>
            <a:r>
              <a:rPr lang="en-US" dirty="0"/>
              <a:t>inspection of user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E.g. if </a:t>
            </a:r>
            <a:r>
              <a:rPr lang="en-US" i="1" dirty="0" err="1" smtClean="0">
                <a:solidFill>
                  <a:prstClr val="black"/>
                </a:solidFill>
              </a:rPr>
              <a:t>mapf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does not need edge data, we can rewrite the query to delay the </a:t>
            </a:r>
            <a:r>
              <a:rPr lang="en-US" dirty="0" smtClean="0">
                <a:solidFill>
                  <a:prstClr val="black"/>
                </a:solidFill>
              </a:rPr>
              <a:t>join</a:t>
            </a:r>
            <a:endParaRPr lang="en-US" dirty="0" smtClean="0"/>
          </a:p>
          <a:p>
            <a:pPr indent="-228600"/>
            <a:r>
              <a:rPr lang="en-US" dirty="0" smtClean="0"/>
              <a:t>Execution </a:t>
            </a:r>
            <a:r>
              <a:rPr lang="en-US" dirty="0"/>
              <a:t>strategies </a:t>
            </a:r>
            <a:r>
              <a:rPr lang="en-US" dirty="0" smtClean="0"/>
              <a:t>optimizer</a:t>
            </a:r>
            <a:endParaRPr lang="en-US" dirty="0"/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Scan edges randomly accessing vertices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Scan vertices randomly accessing edges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9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200"/>
          </a:xfrm>
        </p:spPr>
        <p:txBody>
          <a:bodyPr/>
          <a:lstStyle/>
          <a:p>
            <a:r>
              <a:rPr lang="en-US" sz="5000" dirty="0" smtClean="0"/>
              <a:t>Current Implementation</a:t>
            </a:r>
            <a:endParaRPr lang="en-US" sz="5000" dirty="0"/>
          </a:p>
        </p:txBody>
      </p:sp>
      <p:sp>
        <p:nvSpPr>
          <p:cNvPr id="3" name="Rectangle 2"/>
          <p:cNvSpPr/>
          <p:nvPr/>
        </p:nvSpPr>
        <p:spPr>
          <a:xfrm>
            <a:off x="1730505" y="3962400"/>
            <a:ext cx="2776860" cy="585313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>
                <a:latin typeface="Gill Sans Light"/>
              </a:rPr>
              <a:t>Pregel</a:t>
            </a:r>
            <a:r>
              <a:rPr lang="en-US" sz="2200" dirty="0" smtClean="0">
                <a:latin typeface="Gill Sans Light"/>
              </a:rPr>
              <a:t> (20)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0505" y="2667000"/>
            <a:ext cx="1317883" cy="1149634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Gill Sans Light"/>
              </a:rPr>
              <a:t>PageRank (5)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0504" y="4724400"/>
            <a:ext cx="5697466" cy="585313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>
                <a:latin typeface="Gill Sans Light"/>
              </a:rPr>
              <a:t>GraphX</a:t>
            </a:r>
            <a:endParaRPr lang="en-US" sz="2200" dirty="0" smtClean="0">
              <a:latin typeface="Gill Sans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0504" y="5451853"/>
            <a:ext cx="5697466" cy="577580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Gill Sans Light"/>
              </a:rPr>
              <a:t>Spark (relational operators)</a:t>
            </a:r>
            <a:endParaRPr lang="en-US" sz="1700" dirty="0" smtClean="0">
              <a:latin typeface="Gill Sans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9482" y="2667000"/>
            <a:ext cx="1317883" cy="1149634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Gill Sans Light"/>
              </a:rPr>
              <a:t>Connected Comp. (10)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588" y="2667000"/>
            <a:ext cx="1317883" cy="1149634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Gill Sans Light"/>
              </a:rPr>
              <a:t>Shortest Path (10)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0087" y="2667000"/>
            <a:ext cx="1317883" cy="1149634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Gill Sans Light"/>
              </a:rPr>
              <a:t>ALS</a:t>
            </a:r>
          </a:p>
          <a:p>
            <a:pPr algn="ctr"/>
            <a:r>
              <a:rPr lang="en-US" sz="2200" dirty="0" smtClean="0">
                <a:latin typeface="Gill Sans Light"/>
              </a:rPr>
              <a:t>(40)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588" y="3962400"/>
            <a:ext cx="2776860" cy="585313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>
                <a:latin typeface="Gill Sans Light"/>
              </a:rPr>
              <a:t>GraphLab</a:t>
            </a:r>
            <a:r>
              <a:rPr lang="en-US" sz="2200" dirty="0" smtClean="0">
                <a:latin typeface="Gill Sans Light"/>
              </a:rPr>
              <a:t> (20)</a:t>
            </a:r>
          </a:p>
        </p:txBody>
      </p:sp>
    </p:spTree>
    <p:extLst>
      <p:ext uri="{BB962C8B-B14F-4D97-AF65-F5344CB8AC3E}">
        <p14:creationId xmlns:p14="http://schemas.microsoft.com/office/powerpoint/2010/main" val="33499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8453" y="2657559"/>
            <a:ext cx="1085850" cy="1085850"/>
          </a:xfrm>
          <a:prstGeom prst="rect">
            <a:avLst/>
          </a:prstGeom>
          <a:noFill/>
        </p:spPr>
      </p:pic>
      <p:pic>
        <p:nvPicPr>
          <p:cNvPr id="130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195" y="2657559"/>
            <a:ext cx="1085850" cy="1085850"/>
          </a:xfrm>
          <a:prstGeom prst="rect">
            <a:avLst/>
          </a:prstGeom>
          <a:noFill/>
        </p:spPr>
      </p:pic>
      <p:sp>
        <p:nvSpPr>
          <p:cNvPr id="132" name="Cloud Callout 131"/>
          <p:cNvSpPr/>
          <p:nvPr/>
        </p:nvSpPr>
        <p:spPr>
          <a:xfrm>
            <a:off x="774204" y="1609809"/>
            <a:ext cx="2278341" cy="914400"/>
          </a:xfrm>
          <a:prstGeom prst="cloudCallout">
            <a:avLst>
              <a:gd name="adj1" fmla="val 31237"/>
              <a:gd name="adj2" fmla="val 721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Gill Sans"/>
                <a:cs typeface="Gill Sans"/>
              </a:rPr>
              <a:t>Liberal</a:t>
            </a:r>
            <a:endParaRPr lang="en-US" sz="20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133" name="Cloud Callout 132"/>
          <p:cNvSpPr/>
          <p:nvPr/>
        </p:nvSpPr>
        <p:spPr>
          <a:xfrm>
            <a:off x="6077752" y="1609809"/>
            <a:ext cx="2278341" cy="914400"/>
          </a:xfrm>
          <a:prstGeom prst="cloudCallout">
            <a:avLst>
              <a:gd name="adj1" fmla="val -21152"/>
              <a:gd name="adj2" fmla="val 72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Gill Sans"/>
                <a:cs typeface="Gill Sans"/>
              </a:rPr>
              <a:t>Conservative</a:t>
            </a:r>
            <a:endParaRPr lang="en-US" sz="20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102181" y="3987179"/>
            <a:ext cx="719794" cy="1988996"/>
            <a:chOff x="6102181" y="3987179"/>
            <a:chExt cx="719794" cy="1988996"/>
          </a:xfrm>
        </p:grpSpPr>
        <p:sp>
          <p:nvSpPr>
            <p:cNvPr id="137" name="Folded Corner 136"/>
            <p:cNvSpPr/>
            <p:nvPr/>
          </p:nvSpPr>
          <p:spPr>
            <a:xfrm>
              <a:off x="6102181" y="3987179"/>
              <a:ext cx="719794" cy="381000"/>
            </a:xfrm>
            <a:prstGeom prst="foldedCorner">
              <a:avLst>
                <a:gd name="adj" fmla="val 386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Post</a:t>
              </a:r>
              <a:endParaRPr lang="en-US" sz="1800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38" name="Folded Corner 137"/>
            <p:cNvSpPr/>
            <p:nvPr/>
          </p:nvSpPr>
          <p:spPr>
            <a:xfrm>
              <a:off x="6102181" y="4523178"/>
              <a:ext cx="719794" cy="381000"/>
            </a:xfrm>
            <a:prstGeom prst="foldedCorner">
              <a:avLst>
                <a:gd name="adj" fmla="val 386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Post</a:t>
              </a:r>
              <a:endParaRPr lang="en-US" sz="1800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4" name="Folded Corner 143"/>
            <p:cNvSpPr/>
            <p:nvPr/>
          </p:nvSpPr>
          <p:spPr>
            <a:xfrm>
              <a:off x="6102181" y="5059177"/>
              <a:ext cx="719794" cy="381000"/>
            </a:xfrm>
            <a:prstGeom prst="foldedCorner">
              <a:avLst>
                <a:gd name="adj" fmla="val 386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Post</a:t>
              </a:r>
              <a:endParaRPr lang="en-US" sz="1800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6" name="Folded Corner 145"/>
            <p:cNvSpPr/>
            <p:nvPr/>
          </p:nvSpPr>
          <p:spPr>
            <a:xfrm>
              <a:off x="6102181" y="5595175"/>
              <a:ext cx="719794" cy="381000"/>
            </a:xfrm>
            <a:prstGeom prst="foldedCorner">
              <a:avLst>
                <a:gd name="adj" fmla="val 386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Post</a:t>
              </a:r>
              <a:endParaRPr lang="en-US" sz="1800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471077" y="3987179"/>
            <a:ext cx="719794" cy="1988996"/>
            <a:chOff x="2471077" y="3987179"/>
            <a:chExt cx="719794" cy="1988996"/>
          </a:xfrm>
        </p:grpSpPr>
        <p:sp>
          <p:nvSpPr>
            <p:cNvPr id="140" name="Folded Corner 139"/>
            <p:cNvSpPr/>
            <p:nvPr/>
          </p:nvSpPr>
          <p:spPr>
            <a:xfrm>
              <a:off x="2471077" y="3987179"/>
              <a:ext cx="719794" cy="381000"/>
            </a:xfrm>
            <a:prstGeom prst="foldedCorner">
              <a:avLst>
                <a:gd name="adj" fmla="val 386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Post</a:t>
              </a:r>
              <a:endParaRPr lang="en-US" sz="1800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2" name="Folded Corner 141"/>
            <p:cNvSpPr/>
            <p:nvPr/>
          </p:nvSpPr>
          <p:spPr>
            <a:xfrm>
              <a:off x="2471077" y="4523178"/>
              <a:ext cx="719794" cy="381000"/>
            </a:xfrm>
            <a:prstGeom prst="foldedCorner">
              <a:avLst>
                <a:gd name="adj" fmla="val 386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Post</a:t>
              </a:r>
              <a:endParaRPr lang="en-US" sz="1800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48" name="Folded Corner 147"/>
            <p:cNvSpPr/>
            <p:nvPr/>
          </p:nvSpPr>
          <p:spPr>
            <a:xfrm>
              <a:off x="2471077" y="5059177"/>
              <a:ext cx="719794" cy="381000"/>
            </a:xfrm>
            <a:prstGeom prst="foldedCorner">
              <a:avLst>
                <a:gd name="adj" fmla="val 386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Post</a:t>
              </a:r>
              <a:endParaRPr lang="en-US" sz="1800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50" name="Folded Corner 149"/>
            <p:cNvSpPr/>
            <p:nvPr/>
          </p:nvSpPr>
          <p:spPr>
            <a:xfrm>
              <a:off x="2471077" y="5595175"/>
              <a:ext cx="719794" cy="381000"/>
            </a:xfrm>
            <a:prstGeom prst="foldedCorner">
              <a:avLst>
                <a:gd name="adj" fmla="val 386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cs typeface="Gill Sans Light"/>
                </a:rPr>
                <a:t>Post</a:t>
              </a:r>
              <a:endParaRPr lang="en-US" sz="1800" dirty="0">
                <a:solidFill>
                  <a:prstClr val="black"/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80" name="Title 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>
                <a:latin typeface="Gill Sans Light"/>
                <a:cs typeface="Gill Sans Light"/>
              </a:rPr>
              <a:t>Predicting Political Bias</a:t>
            </a:r>
            <a:endParaRPr lang="en-US" i="1" dirty="0">
              <a:latin typeface="Gill Sans Light"/>
              <a:cs typeface="Gill Sans Light"/>
            </a:endParaRPr>
          </a:p>
        </p:txBody>
      </p:sp>
      <p:sp>
        <p:nvSpPr>
          <p:cNvPr id="154" name="Folded Corner 153"/>
          <p:cNvSpPr/>
          <p:nvPr/>
        </p:nvSpPr>
        <p:spPr>
          <a:xfrm>
            <a:off x="2471077" y="3987179"/>
            <a:ext cx="719794" cy="381000"/>
          </a:xfrm>
          <a:prstGeom prst="foldedCorner">
            <a:avLst>
              <a:gd name="adj" fmla="val 386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Gill Sans Light"/>
                <a:cs typeface="Gill Sans Light"/>
              </a:rPr>
              <a:t>Post</a:t>
            </a:r>
            <a:endParaRPr lang="en-US" sz="1800" dirty="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2471077" y="5059177"/>
            <a:ext cx="719794" cy="381000"/>
          </a:xfrm>
          <a:prstGeom prst="foldedCorner">
            <a:avLst>
              <a:gd name="adj" fmla="val 386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Gill Sans Light"/>
                <a:cs typeface="Gill Sans Light"/>
              </a:rPr>
              <a:t>Post</a:t>
            </a:r>
            <a:endParaRPr lang="en-US" sz="1800" dirty="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471077" y="5595175"/>
            <a:ext cx="719794" cy="381000"/>
          </a:xfrm>
          <a:prstGeom prst="foldedCorner">
            <a:avLst>
              <a:gd name="adj" fmla="val 386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Gill Sans Light"/>
                <a:cs typeface="Gill Sans Light"/>
              </a:rPr>
              <a:t>Post</a:t>
            </a:r>
            <a:endParaRPr lang="en-US" sz="1800" dirty="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6102181" y="3987179"/>
            <a:ext cx="719794" cy="381000"/>
          </a:xfrm>
          <a:prstGeom prst="foldedCorner">
            <a:avLst>
              <a:gd name="adj" fmla="val 3867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Gill Sans Light"/>
                <a:cs typeface="Gill Sans Light"/>
              </a:rPr>
              <a:t>Post</a:t>
            </a:r>
            <a:endParaRPr lang="en-US" sz="1800" dirty="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6102181" y="4523178"/>
            <a:ext cx="719794" cy="381000"/>
          </a:xfrm>
          <a:prstGeom prst="foldedCorner">
            <a:avLst>
              <a:gd name="adj" fmla="val 3867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Gill Sans Light"/>
                <a:cs typeface="Gill Sans Light"/>
              </a:rPr>
              <a:t>Post</a:t>
            </a:r>
            <a:endParaRPr lang="en-US" sz="1800" dirty="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6102181" y="5059177"/>
            <a:ext cx="719794" cy="381000"/>
          </a:xfrm>
          <a:prstGeom prst="foldedCorner">
            <a:avLst>
              <a:gd name="adj" fmla="val 3867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Gill Sans Light"/>
                <a:cs typeface="Gill Sans Light"/>
              </a:rPr>
              <a:t>Post</a:t>
            </a:r>
            <a:endParaRPr lang="en-US" sz="1800" dirty="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pic>
        <p:nvPicPr>
          <p:cNvPr id="23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112" y="2741928"/>
            <a:ext cx="457200" cy="457200"/>
          </a:xfrm>
          <a:prstGeom prst="rect">
            <a:avLst/>
          </a:prstGeom>
          <a:noFill/>
        </p:spPr>
      </p:pic>
      <p:pic>
        <p:nvPicPr>
          <p:cNvPr id="26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082" y="4259136"/>
            <a:ext cx="457200" cy="457200"/>
          </a:xfrm>
          <a:prstGeom prst="rect">
            <a:avLst/>
          </a:prstGeom>
          <a:noFill/>
        </p:spPr>
      </p:pic>
      <p:pic>
        <p:nvPicPr>
          <p:cNvPr id="28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60" y="5044040"/>
            <a:ext cx="457200" cy="457200"/>
          </a:xfrm>
          <a:prstGeom prst="rect">
            <a:avLst/>
          </a:prstGeom>
          <a:noFill/>
        </p:spPr>
      </p:pic>
      <p:pic>
        <p:nvPicPr>
          <p:cNvPr id="29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545" y="6072253"/>
            <a:ext cx="457200" cy="457200"/>
          </a:xfrm>
          <a:prstGeom prst="rect">
            <a:avLst/>
          </a:prstGeom>
          <a:noFill/>
        </p:spPr>
      </p:pic>
      <p:pic>
        <p:nvPicPr>
          <p:cNvPr id="30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871" y="2147346"/>
            <a:ext cx="457200" cy="457200"/>
          </a:xfrm>
          <a:prstGeom prst="rect">
            <a:avLst/>
          </a:prstGeom>
          <a:noFill/>
        </p:spPr>
      </p:pic>
      <p:pic>
        <p:nvPicPr>
          <p:cNvPr id="34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104" y="5027634"/>
            <a:ext cx="457200" cy="457200"/>
          </a:xfrm>
          <a:prstGeom prst="rect">
            <a:avLst/>
          </a:prstGeom>
          <a:noFill/>
        </p:spPr>
      </p:pic>
      <p:pic>
        <p:nvPicPr>
          <p:cNvPr id="35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041" y="6183786"/>
            <a:ext cx="457200" cy="457200"/>
          </a:xfrm>
          <a:prstGeom prst="rect">
            <a:avLst/>
          </a:prstGeom>
          <a:noFill/>
        </p:spPr>
      </p:pic>
      <p:pic>
        <p:nvPicPr>
          <p:cNvPr id="36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548" y="6039123"/>
            <a:ext cx="457200" cy="457200"/>
          </a:xfrm>
          <a:prstGeom prst="rect">
            <a:avLst/>
          </a:prstGeom>
          <a:noFill/>
        </p:spPr>
      </p:pic>
      <p:pic>
        <p:nvPicPr>
          <p:cNvPr id="38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835" y="4863307"/>
            <a:ext cx="457200" cy="457200"/>
          </a:xfrm>
          <a:prstGeom prst="rect">
            <a:avLst/>
          </a:prstGeom>
          <a:noFill/>
        </p:spPr>
      </p:pic>
      <p:pic>
        <p:nvPicPr>
          <p:cNvPr id="39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1903" y="5308762"/>
            <a:ext cx="457200" cy="457200"/>
          </a:xfrm>
          <a:prstGeom prst="rect">
            <a:avLst/>
          </a:prstGeom>
          <a:noFill/>
        </p:spPr>
      </p:pic>
      <p:pic>
        <p:nvPicPr>
          <p:cNvPr id="40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3594" y="4966792"/>
            <a:ext cx="457200" cy="457200"/>
          </a:xfrm>
          <a:prstGeom prst="rect">
            <a:avLst/>
          </a:prstGeom>
          <a:noFill/>
        </p:spPr>
      </p:pic>
      <p:pic>
        <p:nvPicPr>
          <p:cNvPr id="41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319231"/>
            <a:ext cx="457200" cy="457200"/>
          </a:xfrm>
          <a:prstGeom prst="rect">
            <a:avLst/>
          </a:prstGeom>
          <a:noFill/>
        </p:spPr>
      </p:pic>
      <p:pic>
        <p:nvPicPr>
          <p:cNvPr id="42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876" y="6197923"/>
            <a:ext cx="457200" cy="457200"/>
          </a:xfrm>
          <a:prstGeom prst="rect">
            <a:avLst/>
          </a:prstGeom>
          <a:noFill/>
        </p:spPr>
      </p:pic>
      <p:pic>
        <p:nvPicPr>
          <p:cNvPr id="43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477" y="6300853"/>
            <a:ext cx="457200" cy="457200"/>
          </a:xfrm>
          <a:prstGeom prst="rect">
            <a:avLst/>
          </a:prstGeom>
          <a:noFill/>
        </p:spPr>
      </p:pic>
      <p:pic>
        <p:nvPicPr>
          <p:cNvPr id="60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904" y="1609809"/>
            <a:ext cx="457200" cy="457200"/>
          </a:xfrm>
          <a:prstGeom prst="rect">
            <a:avLst/>
          </a:prstGeom>
          <a:noFill/>
        </p:spPr>
      </p:pic>
      <p:pic>
        <p:nvPicPr>
          <p:cNvPr id="61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018" y="1591790"/>
            <a:ext cx="457200" cy="457200"/>
          </a:xfrm>
          <a:prstGeom prst="rect">
            <a:avLst/>
          </a:prstGeom>
          <a:noFill/>
        </p:spPr>
      </p:pic>
      <p:pic>
        <p:nvPicPr>
          <p:cNvPr id="62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0435" y="4394293"/>
            <a:ext cx="457200" cy="457200"/>
          </a:xfrm>
          <a:prstGeom prst="rect">
            <a:avLst/>
          </a:prstGeom>
          <a:noFill/>
        </p:spPr>
      </p:pic>
      <p:pic>
        <p:nvPicPr>
          <p:cNvPr id="63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2302" y="6033592"/>
            <a:ext cx="457200" cy="457200"/>
          </a:xfrm>
          <a:prstGeom prst="rect">
            <a:avLst/>
          </a:prstGeom>
          <a:noFill/>
        </p:spPr>
      </p:pic>
      <p:pic>
        <p:nvPicPr>
          <p:cNvPr id="64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4703" y="5945028"/>
            <a:ext cx="457200" cy="457200"/>
          </a:xfrm>
          <a:prstGeom prst="rect">
            <a:avLst/>
          </a:prstGeom>
          <a:noFill/>
        </p:spPr>
      </p:pic>
      <p:pic>
        <p:nvPicPr>
          <p:cNvPr id="65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312" y="3405553"/>
            <a:ext cx="457200" cy="457200"/>
          </a:xfrm>
          <a:prstGeom prst="rect">
            <a:avLst/>
          </a:prstGeom>
          <a:noFill/>
        </p:spPr>
      </p:pic>
      <p:pic>
        <p:nvPicPr>
          <p:cNvPr id="66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788" y="2492616"/>
            <a:ext cx="457200" cy="457200"/>
          </a:xfrm>
          <a:prstGeom prst="rect">
            <a:avLst/>
          </a:prstGeom>
          <a:noFill/>
        </p:spPr>
      </p:pic>
      <p:pic>
        <p:nvPicPr>
          <p:cNvPr id="67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748" y="3436581"/>
            <a:ext cx="457200" cy="457200"/>
          </a:xfrm>
          <a:prstGeom prst="rect">
            <a:avLst/>
          </a:prstGeom>
          <a:noFill/>
        </p:spPr>
      </p:pic>
      <p:pic>
        <p:nvPicPr>
          <p:cNvPr id="68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519" y="5998255"/>
            <a:ext cx="457200" cy="457200"/>
          </a:xfrm>
          <a:prstGeom prst="rect">
            <a:avLst/>
          </a:prstGeom>
          <a:noFill/>
        </p:spPr>
      </p:pic>
      <p:pic>
        <p:nvPicPr>
          <p:cNvPr id="69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46" y="5233269"/>
            <a:ext cx="457200" cy="457200"/>
          </a:xfrm>
          <a:prstGeom prst="rect">
            <a:avLst/>
          </a:prstGeom>
          <a:noFill/>
        </p:spPr>
      </p:pic>
      <p:pic>
        <p:nvPicPr>
          <p:cNvPr id="70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682" y="5173798"/>
            <a:ext cx="457200" cy="457200"/>
          </a:xfrm>
          <a:prstGeom prst="rect">
            <a:avLst/>
          </a:prstGeom>
          <a:noFill/>
        </p:spPr>
      </p:pic>
      <p:pic>
        <p:nvPicPr>
          <p:cNvPr id="71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293" y="5170647"/>
            <a:ext cx="457200" cy="457200"/>
          </a:xfrm>
          <a:prstGeom prst="rect">
            <a:avLst/>
          </a:prstGeom>
          <a:noFill/>
        </p:spPr>
      </p:pic>
      <p:pic>
        <p:nvPicPr>
          <p:cNvPr id="72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003" y="2200359"/>
            <a:ext cx="457200" cy="457200"/>
          </a:xfrm>
          <a:prstGeom prst="rect">
            <a:avLst/>
          </a:prstGeom>
          <a:noFill/>
        </p:spPr>
      </p:pic>
      <p:pic>
        <p:nvPicPr>
          <p:cNvPr id="73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604" y="2705983"/>
            <a:ext cx="457200" cy="457200"/>
          </a:xfrm>
          <a:prstGeom prst="rect">
            <a:avLst/>
          </a:prstGeom>
          <a:noFill/>
        </p:spPr>
      </p:pic>
      <p:pic>
        <p:nvPicPr>
          <p:cNvPr id="74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276" y="3436463"/>
            <a:ext cx="457200" cy="457200"/>
          </a:xfrm>
          <a:prstGeom prst="rect">
            <a:avLst/>
          </a:prstGeom>
          <a:noFill/>
        </p:spPr>
      </p:pic>
      <p:pic>
        <p:nvPicPr>
          <p:cNvPr id="75" name="Picture 2" descr="C:\Users\jegonzal\AppData\Local\Microsoft\Windows\Temporary Internet Files\Content.IE5\JIWITE16\MC900433938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775" y="3710962"/>
            <a:ext cx="457200" cy="4572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774204" y="2776431"/>
            <a:ext cx="636676" cy="1147869"/>
            <a:chOff x="774204" y="2776431"/>
            <a:chExt cx="636676" cy="1147869"/>
          </a:xfrm>
        </p:grpSpPr>
        <p:pic>
          <p:nvPicPr>
            <p:cNvPr id="25" name="Picture 2" descr="C:\Users\jegonzal\AppData\Local\Microsoft\Windows\Temporary Internet Files\Content.IE5\JIWITE16\MC900433938[1]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04" y="3151578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44" name="Folded Corner 43"/>
            <p:cNvSpPr/>
            <p:nvPr/>
          </p:nvSpPr>
          <p:spPr>
            <a:xfrm>
              <a:off x="951084" y="3800483"/>
              <a:ext cx="239828" cy="123817"/>
            </a:xfrm>
            <a:prstGeom prst="foldedCorner">
              <a:avLst>
                <a:gd name="adj" fmla="val 38678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Calibri"/>
                </a:rPr>
                <a:t>Post</a:t>
              </a:r>
              <a:endParaRPr lang="en-US" sz="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Cloud Callout 75"/>
            <p:cNvSpPr/>
            <p:nvPr/>
          </p:nvSpPr>
          <p:spPr>
            <a:xfrm>
              <a:off x="970943" y="2776431"/>
              <a:ext cx="439937" cy="314241"/>
            </a:xfrm>
            <a:prstGeom prst="cloudCallout">
              <a:avLst>
                <a:gd name="adj1" fmla="val -21558"/>
                <a:gd name="adj2" fmla="val 7263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1051" y="3694695"/>
            <a:ext cx="690094" cy="1145458"/>
            <a:chOff x="221051" y="3694695"/>
            <a:chExt cx="690094" cy="1145458"/>
          </a:xfrm>
        </p:grpSpPr>
        <p:pic>
          <p:nvPicPr>
            <p:cNvPr id="27" name="Picture 2" descr="C:\Users\jegonzal\AppData\Local\Microsoft\Windows\Temporary Internet Files\Content.IE5\JIWITE16\MC900433938[1]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45" y="4063379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47" name="Folded Corner 46"/>
            <p:cNvSpPr/>
            <p:nvPr/>
          </p:nvSpPr>
          <p:spPr>
            <a:xfrm>
              <a:off x="451217" y="4716336"/>
              <a:ext cx="239828" cy="123817"/>
            </a:xfrm>
            <a:prstGeom prst="foldedCorner">
              <a:avLst>
                <a:gd name="adj" fmla="val 38678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Calibri"/>
                </a:rPr>
                <a:t>Post</a:t>
              </a:r>
              <a:endParaRPr lang="en-US" sz="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Cloud Callout 76"/>
            <p:cNvSpPr/>
            <p:nvPr/>
          </p:nvSpPr>
          <p:spPr>
            <a:xfrm>
              <a:off x="221051" y="3694695"/>
              <a:ext cx="439937" cy="314241"/>
            </a:xfrm>
            <a:prstGeom prst="cloudCallout">
              <a:avLst>
                <a:gd name="adj1" fmla="val 31158"/>
                <a:gd name="adj2" fmla="val 9020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88813" y="4594344"/>
            <a:ext cx="702998" cy="1101161"/>
            <a:chOff x="3635512" y="4024750"/>
            <a:chExt cx="702998" cy="1101161"/>
          </a:xfrm>
        </p:grpSpPr>
        <p:pic>
          <p:nvPicPr>
            <p:cNvPr id="32" name="Picture 2" descr="C:\Users\jegonzal\AppData\Local\Microsoft\Windows\Temporary Internet Files\Content.IE5\JIWITE16\MC900433938[1]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512" y="4357708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45" name="Folded Corner 44"/>
            <p:cNvSpPr/>
            <p:nvPr/>
          </p:nvSpPr>
          <p:spPr>
            <a:xfrm>
              <a:off x="3864561" y="5002094"/>
              <a:ext cx="239828" cy="123817"/>
            </a:xfrm>
            <a:prstGeom prst="foldedCorner">
              <a:avLst>
                <a:gd name="adj" fmla="val 38678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Calibri"/>
                </a:rPr>
                <a:t>Post</a:t>
              </a:r>
              <a:endParaRPr lang="en-US" sz="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Cloud Callout 80"/>
            <p:cNvSpPr/>
            <p:nvPr/>
          </p:nvSpPr>
          <p:spPr>
            <a:xfrm>
              <a:off x="3898573" y="4024750"/>
              <a:ext cx="439937" cy="314241"/>
            </a:xfrm>
            <a:prstGeom prst="cloudCallout">
              <a:avLst>
                <a:gd name="adj1" fmla="val -21558"/>
                <a:gd name="adj2" fmla="val 7263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87463" y="3761178"/>
            <a:ext cx="618378" cy="1123341"/>
            <a:chOff x="4587463" y="3761178"/>
            <a:chExt cx="618378" cy="1123341"/>
          </a:xfrm>
        </p:grpSpPr>
        <p:pic>
          <p:nvPicPr>
            <p:cNvPr id="31" name="Picture 2" descr="C:\Users\jegonzal\AppData\Local\Microsoft\Windows\Temporary Internet Files\Content.IE5\JIWITE16\MC900433938[1]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463" y="4119366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49" name="Folded Corner 48"/>
            <p:cNvSpPr/>
            <p:nvPr/>
          </p:nvSpPr>
          <p:spPr>
            <a:xfrm>
              <a:off x="4779861" y="4760702"/>
              <a:ext cx="239828" cy="123817"/>
            </a:xfrm>
            <a:prstGeom prst="foldedCorner">
              <a:avLst>
                <a:gd name="adj" fmla="val 38678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Calibri"/>
                </a:rPr>
                <a:t>Post</a:t>
              </a:r>
              <a:endParaRPr lang="en-US" sz="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Cloud Callout 81"/>
            <p:cNvSpPr/>
            <p:nvPr/>
          </p:nvSpPr>
          <p:spPr>
            <a:xfrm>
              <a:off x="4765904" y="3761178"/>
              <a:ext cx="439937" cy="314241"/>
            </a:xfrm>
            <a:prstGeom prst="cloudCallout">
              <a:avLst>
                <a:gd name="adj1" fmla="val -21558"/>
                <a:gd name="adj2" fmla="val 7263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7332" y="2222445"/>
            <a:ext cx="691527" cy="1345989"/>
            <a:chOff x="4647332" y="2222445"/>
            <a:chExt cx="691527" cy="1345989"/>
          </a:xfrm>
        </p:grpSpPr>
        <p:pic>
          <p:nvPicPr>
            <p:cNvPr id="33" name="Picture 2" descr="C:\Users\jegonzal\AppData\Local\Microsoft\Windows\Temporary Internet Files\Content.IE5\JIWITE16\MC900433938[1]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332" y="2627983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50" name="Folded Corner 49"/>
            <p:cNvSpPr/>
            <p:nvPr/>
          </p:nvSpPr>
          <p:spPr>
            <a:xfrm>
              <a:off x="4843906" y="3266233"/>
              <a:ext cx="239828" cy="123817"/>
            </a:xfrm>
            <a:prstGeom prst="foldedCorner">
              <a:avLst>
                <a:gd name="adj" fmla="val 38678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Calibri"/>
                </a:rPr>
                <a:t>Post</a:t>
              </a:r>
              <a:endParaRPr lang="en-US" sz="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Folded Corner 50"/>
            <p:cNvSpPr/>
            <p:nvPr/>
          </p:nvSpPr>
          <p:spPr>
            <a:xfrm>
              <a:off x="4843906" y="3444617"/>
              <a:ext cx="239828" cy="123817"/>
            </a:xfrm>
            <a:prstGeom prst="foldedCorner">
              <a:avLst>
                <a:gd name="adj" fmla="val 38678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Calibri"/>
                </a:rPr>
                <a:t>Post</a:t>
              </a:r>
              <a:endParaRPr lang="en-US" sz="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Cloud Callout 82"/>
            <p:cNvSpPr/>
            <p:nvPr/>
          </p:nvSpPr>
          <p:spPr>
            <a:xfrm>
              <a:off x="4898922" y="2222445"/>
              <a:ext cx="439937" cy="314241"/>
            </a:xfrm>
            <a:prstGeom prst="cloudCallout">
              <a:avLst>
                <a:gd name="adj1" fmla="val -21558"/>
                <a:gd name="adj2" fmla="val 72637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19503" y="2776431"/>
            <a:ext cx="685804" cy="1134746"/>
            <a:chOff x="7519503" y="2776431"/>
            <a:chExt cx="685804" cy="1134746"/>
          </a:xfrm>
        </p:grpSpPr>
        <p:pic>
          <p:nvPicPr>
            <p:cNvPr id="24" name="Picture 2" descr="C:\Users\jegonzal\AppData\Local\Microsoft\Windows\Temporary Internet Files\Content.IE5\JIWITE16\MC900433938[1]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503" y="3163183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48" name="Folded Corner 47"/>
            <p:cNvSpPr/>
            <p:nvPr/>
          </p:nvSpPr>
          <p:spPr>
            <a:xfrm>
              <a:off x="7652486" y="3787360"/>
              <a:ext cx="239828" cy="123817"/>
            </a:xfrm>
            <a:prstGeom prst="foldedCorner">
              <a:avLst>
                <a:gd name="adj" fmla="val 38678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Calibri"/>
                </a:rPr>
                <a:t>Post</a:t>
              </a:r>
              <a:endParaRPr lang="en-US" sz="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Cloud Callout 84"/>
            <p:cNvSpPr/>
            <p:nvPr/>
          </p:nvSpPr>
          <p:spPr>
            <a:xfrm>
              <a:off x="7765370" y="2776431"/>
              <a:ext cx="439937" cy="314241"/>
            </a:xfrm>
            <a:prstGeom prst="cloudCallout">
              <a:avLst>
                <a:gd name="adj1" fmla="val -21558"/>
                <a:gd name="adj2" fmla="val 7263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82000" y="3287496"/>
            <a:ext cx="609600" cy="1212942"/>
            <a:chOff x="8382000" y="3287496"/>
            <a:chExt cx="609600" cy="1212942"/>
          </a:xfrm>
        </p:grpSpPr>
        <p:pic>
          <p:nvPicPr>
            <p:cNvPr id="37" name="Picture 2" descr="C:\Users\jegonzal\AppData\Local\Microsoft\Windows\Temporary Internet Files\Content.IE5\JIWITE16\MC900433938[1]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0" y="3725346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46" name="Folded Corner 45"/>
            <p:cNvSpPr/>
            <p:nvPr/>
          </p:nvSpPr>
          <p:spPr>
            <a:xfrm>
              <a:off x="8566886" y="4376621"/>
              <a:ext cx="239828" cy="123817"/>
            </a:xfrm>
            <a:prstGeom prst="foldedCorner">
              <a:avLst>
                <a:gd name="adj" fmla="val 38678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Calibri"/>
                </a:rPr>
                <a:t>Post</a:t>
              </a:r>
              <a:endParaRPr lang="en-US" sz="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Cloud Callout 86"/>
            <p:cNvSpPr/>
            <p:nvPr/>
          </p:nvSpPr>
          <p:spPr>
            <a:xfrm>
              <a:off x="8534403" y="3287496"/>
              <a:ext cx="439937" cy="314241"/>
            </a:xfrm>
            <a:prstGeom prst="cloudCallout">
              <a:avLst>
                <a:gd name="adj1" fmla="val -6496"/>
                <a:gd name="adj2" fmla="val 93723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1385" y="220082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792382" y="2437036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794782" y="3153796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69953" y="3983496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44074" y="4951812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43500" y="475367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00748" y="489962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0459" y="579150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357267" y="5743876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347348" y="602043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588813" y="2437036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04147" y="132583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53807" y="590392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709134" y="5715247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574416" y="485169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33765" y="470650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594761" y="592569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362436" y="3147002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618902" y="1915472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857056" y="133571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194160" y="183019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 rot="10800000">
            <a:off x="4035366" y="313595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227874" y="4538147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068888" y="3418827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829783" y="407195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633934" y="2036945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87681" y="5036357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308492" y="5658370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111867" y="5751675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597759" y="4662150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-8836" y="1325831"/>
            <a:ext cx="9170450" cy="553216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59" name="Group 258"/>
          <p:cNvGrpSpPr/>
          <p:nvPr/>
        </p:nvGrpSpPr>
        <p:grpSpPr>
          <a:xfrm>
            <a:off x="410459" y="1830193"/>
            <a:ext cx="8324327" cy="4699260"/>
            <a:chOff x="410459" y="1830193"/>
            <a:chExt cx="8324327" cy="469926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10459" y="2741928"/>
              <a:ext cx="649715" cy="763364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1060174" y="2949816"/>
              <a:ext cx="850348" cy="555476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060174" y="3505292"/>
              <a:ext cx="850348" cy="220054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060174" y="3516334"/>
              <a:ext cx="533508" cy="984104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35703" y="3505292"/>
              <a:ext cx="524471" cy="889001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910522" y="2949816"/>
              <a:ext cx="789155" cy="337680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1910522" y="3266234"/>
              <a:ext cx="789155" cy="459112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1593682" y="3287496"/>
              <a:ext cx="1105995" cy="1212943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1822282" y="3287496"/>
              <a:ext cx="877395" cy="2118193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2699677" y="1830193"/>
              <a:ext cx="966758" cy="1457303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2699677" y="2949816"/>
              <a:ext cx="966758" cy="316418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2699677" y="3287496"/>
              <a:ext cx="1494484" cy="407200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2699677" y="3287496"/>
              <a:ext cx="1145759" cy="2021266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1060174" y="3523128"/>
              <a:ext cx="0" cy="1745828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410459" y="4394293"/>
              <a:ext cx="125244" cy="1011397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35703" y="4394293"/>
              <a:ext cx="524471" cy="926851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1469954" y="4523178"/>
              <a:ext cx="123728" cy="1750076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535703" y="6273253"/>
              <a:ext cx="934250" cy="27601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469953" y="6273254"/>
              <a:ext cx="1001124" cy="256199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2699677" y="3287496"/>
              <a:ext cx="966758" cy="3208827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4326995" y="2406277"/>
              <a:ext cx="673768" cy="543539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>
              <a:off x="2699677" y="2949816"/>
              <a:ext cx="2301086" cy="337680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4926493" y="3725346"/>
              <a:ext cx="569383" cy="797832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4926493" y="4523178"/>
              <a:ext cx="569383" cy="785584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4926493" y="3418827"/>
              <a:ext cx="1489768" cy="1119320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 flipV="1">
              <a:off x="3851874" y="5308762"/>
              <a:ext cx="857260" cy="131415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V="1">
              <a:off x="4843906" y="5335648"/>
              <a:ext cx="651970" cy="959383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5724476" y="3444617"/>
              <a:ext cx="691785" cy="3051706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5000763" y="1830193"/>
              <a:ext cx="0" cy="1119623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5724476" y="2437036"/>
              <a:ext cx="691785" cy="968517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5000763" y="2949816"/>
              <a:ext cx="1415498" cy="469011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6416261" y="3418827"/>
              <a:ext cx="811613" cy="568352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6416261" y="3418827"/>
              <a:ext cx="1371420" cy="149608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V="1">
              <a:off x="7765370" y="2627983"/>
              <a:ext cx="969416" cy="943244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6416261" y="3405553"/>
              <a:ext cx="892231" cy="1768245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8633934" y="4168162"/>
              <a:ext cx="100852" cy="1065108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787681" y="3568434"/>
              <a:ext cx="104633" cy="1104545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7227874" y="3983496"/>
              <a:ext cx="664440" cy="1553406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765370" y="3568434"/>
              <a:ext cx="868564" cy="599728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 flipV="1">
              <a:off x="6416261" y="3444617"/>
              <a:ext cx="1003714" cy="2753307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8205307" y="4168162"/>
              <a:ext cx="428627" cy="2182162"/>
            </a:xfrm>
            <a:prstGeom prst="line">
              <a:avLst/>
            </a:prstGeom>
            <a:ln w="25400">
              <a:headEnd type="oval" w="lg" len="lg"/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8" name="Group 347"/>
          <p:cNvGrpSpPr/>
          <p:nvPr/>
        </p:nvGrpSpPr>
        <p:grpSpPr>
          <a:xfrm>
            <a:off x="4675453" y="3420768"/>
            <a:ext cx="1740001" cy="3045903"/>
            <a:chOff x="4675453" y="3420768"/>
            <a:chExt cx="1740001" cy="3045903"/>
          </a:xfrm>
        </p:grpSpPr>
        <p:cxnSp>
          <p:nvCxnSpPr>
            <p:cNvPr id="286" name="Straight Connector 285"/>
            <p:cNvCxnSpPr/>
            <p:nvPr/>
          </p:nvCxnSpPr>
          <p:spPr>
            <a:xfrm flipV="1">
              <a:off x="4925686" y="3727287"/>
              <a:ext cx="569383" cy="797832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4925686" y="4525119"/>
              <a:ext cx="569383" cy="785584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V="1">
              <a:off x="4925686" y="3420768"/>
              <a:ext cx="1489768" cy="1119320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V="1">
              <a:off x="4843099" y="5337589"/>
              <a:ext cx="651970" cy="959383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19" name="Oval 318"/>
            <p:cNvSpPr/>
            <p:nvPr/>
          </p:nvSpPr>
          <p:spPr>
            <a:xfrm>
              <a:off x="4745858" y="4368179"/>
              <a:ext cx="327753" cy="32775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5326312" y="3553469"/>
              <a:ext cx="327753" cy="32775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5286055" y="5146826"/>
              <a:ext cx="327753" cy="32775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4675453" y="6138918"/>
              <a:ext cx="327753" cy="32775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253497" y="1681464"/>
            <a:ext cx="4746459" cy="5029709"/>
            <a:chOff x="253497" y="1681464"/>
            <a:chExt cx="4746459" cy="5029709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409652" y="2743869"/>
              <a:ext cx="649715" cy="763364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V="1">
              <a:off x="1059367" y="2951757"/>
              <a:ext cx="850348" cy="555476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1059367" y="3507233"/>
              <a:ext cx="850348" cy="220054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1059367" y="3518275"/>
              <a:ext cx="533508" cy="984104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V="1">
              <a:off x="534896" y="3507233"/>
              <a:ext cx="524471" cy="889001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1909715" y="2951757"/>
              <a:ext cx="789155" cy="337680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V="1">
              <a:off x="1909715" y="3268175"/>
              <a:ext cx="789155" cy="459112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1592875" y="3289437"/>
              <a:ext cx="1105995" cy="1212943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V="1">
              <a:off x="1821475" y="3289437"/>
              <a:ext cx="877395" cy="2118193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H="1">
              <a:off x="2698870" y="1832134"/>
              <a:ext cx="966758" cy="1457303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H="1">
              <a:off x="2698870" y="2951757"/>
              <a:ext cx="966758" cy="316418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H="1" flipV="1">
              <a:off x="2698870" y="3289437"/>
              <a:ext cx="1494484" cy="407200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 flipV="1">
              <a:off x="2698870" y="3289437"/>
              <a:ext cx="1145759" cy="2021266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V="1">
              <a:off x="1059367" y="3525069"/>
              <a:ext cx="0" cy="1745828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flipV="1">
              <a:off x="409652" y="4396234"/>
              <a:ext cx="125244" cy="1011397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flipH="1" flipV="1">
              <a:off x="534896" y="4396234"/>
              <a:ext cx="524471" cy="926851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flipV="1">
              <a:off x="1469147" y="4525119"/>
              <a:ext cx="123728" cy="1750076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V="1">
              <a:off x="534896" y="6275194"/>
              <a:ext cx="934250" cy="27601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1469146" y="6275195"/>
              <a:ext cx="1001124" cy="256199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2698870" y="3289437"/>
              <a:ext cx="966758" cy="3208827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>
              <a:off x="2698870" y="2951757"/>
              <a:ext cx="2301086" cy="337680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 flipV="1">
              <a:off x="3851067" y="5310703"/>
              <a:ext cx="857260" cy="131415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Oval 304"/>
            <p:cNvSpPr/>
            <p:nvPr/>
          </p:nvSpPr>
          <p:spPr>
            <a:xfrm>
              <a:off x="2471077" y="3024760"/>
              <a:ext cx="477532" cy="4775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3531041" y="2771866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3504147" y="1681464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4032185" y="3535000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3687997" y="5123011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4545257" y="5257966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3496770" y="6334387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1410880" y="4334397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1664624" y="5245523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1754227" y="2806368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1758378" y="3575555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262956" y="2579992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912141" y="3371111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363292" y="4277413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253497" y="5257966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895490" y="5112424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1321143" y="6127702"/>
              <a:ext cx="327753" cy="3277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343230" y="6136976"/>
              <a:ext cx="327753" cy="32775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2306393" y="6383420"/>
              <a:ext cx="327753" cy="32775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4999956" y="2231357"/>
            <a:ext cx="1415498" cy="1189411"/>
            <a:chOff x="4999956" y="2231357"/>
            <a:chExt cx="1415498" cy="1189411"/>
          </a:xfrm>
        </p:grpSpPr>
        <p:cxnSp>
          <p:nvCxnSpPr>
            <p:cNvPr id="294" name="Straight Connector 293"/>
            <p:cNvCxnSpPr/>
            <p:nvPr/>
          </p:nvCxnSpPr>
          <p:spPr>
            <a:xfrm>
              <a:off x="4999956" y="2951757"/>
              <a:ext cx="1415498" cy="469011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5723669" y="2438977"/>
              <a:ext cx="691785" cy="968517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7" name="Oval 306"/>
            <p:cNvSpPr/>
            <p:nvPr/>
          </p:nvSpPr>
          <p:spPr>
            <a:xfrm>
              <a:off x="5568356" y="2231357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5560845" y="3446558"/>
            <a:ext cx="854609" cy="3208110"/>
            <a:chOff x="5560845" y="3446558"/>
            <a:chExt cx="854609" cy="3208110"/>
          </a:xfrm>
        </p:grpSpPr>
        <p:cxnSp>
          <p:nvCxnSpPr>
            <p:cNvPr id="291" name="Straight Connector 290"/>
            <p:cNvCxnSpPr/>
            <p:nvPr/>
          </p:nvCxnSpPr>
          <p:spPr>
            <a:xfrm flipH="1">
              <a:off x="5723669" y="3446558"/>
              <a:ext cx="691785" cy="3051706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18" name="Oval 317"/>
            <p:cNvSpPr/>
            <p:nvPr/>
          </p:nvSpPr>
          <p:spPr>
            <a:xfrm>
              <a:off x="5560845" y="6326915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4163118" y="1693661"/>
            <a:ext cx="996415" cy="1421972"/>
            <a:chOff x="4163118" y="1693661"/>
            <a:chExt cx="996415" cy="1421972"/>
          </a:xfrm>
        </p:grpSpPr>
        <p:cxnSp>
          <p:nvCxnSpPr>
            <p:cNvPr id="284" name="Straight Connector 283"/>
            <p:cNvCxnSpPr/>
            <p:nvPr/>
          </p:nvCxnSpPr>
          <p:spPr>
            <a:xfrm>
              <a:off x="4326188" y="2408218"/>
              <a:ext cx="673768" cy="543539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4999956" y="1832134"/>
              <a:ext cx="0" cy="1119623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23" name="Oval 322"/>
            <p:cNvSpPr/>
            <p:nvPr/>
          </p:nvSpPr>
          <p:spPr>
            <a:xfrm>
              <a:off x="4831780" y="2787880"/>
              <a:ext cx="327753" cy="32775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4797533" y="1693661"/>
              <a:ext cx="327753" cy="32775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4163118" y="2244341"/>
              <a:ext cx="327753" cy="32775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6177495" y="2455004"/>
            <a:ext cx="2746035" cy="4059196"/>
            <a:chOff x="6177495" y="2455004"/>
            <a:chExt cx="2746035" cy="4059196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6415454" y="3420768"/>
              <a:ext cx="811613" cy="568352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6415454" y="3420768"/>
              <a:ext cx="1371420" cy="149608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V="1">
              <a:off x="7764563" y="2629924"/>
              <a:ext cx="969416" cy="943244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6415454" y="3407494"/>
              <a:ext cx="892231" cy="1768245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8633127" y="4170103"/>
              <a:ext cx="100852" cy="1065108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7786874" y="3570375"/>
              <a:ext cx="104633" cy="1104545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7227067" y="3985437"/>
              <a:ext cx="664440" cy="1553406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7764563" y="3570375"/>
              <a:ext cx="868564" cy="599728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 flipV="1">
              <a:off x="6415454" y="3446558"/>
              <a:ext cx="1003714" cy="2753307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V="1">
              <a:off x="8204500" y="4170103"/>
              <a:ext cx="428627" cy="2182162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6" name="Oval 305"/>
            <p:cNvSpPr/>
            <p:nvPr/>
          </p:nvSpPr>
          <p:spPr>
            <a:xfrm>
              <a:off x="6177495" y="3177160"/>
              <a:ext cx="477532" cy="47753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7586864" y="3433425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7065331" y="3819619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7727630" y="5362716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7144615" y="5015605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7266088" y="6040339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7747039" y="4513043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595777" y="2455004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8471939" y="3983296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8570102" y="5096239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8055383" y="6186447"/>
              <a:ext cx="327753" cy="32775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E5EB-FB30-6D42-92F7-56862BADE3C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486400"/>
            <a:ext cx="5009830" cy="120032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Conditional Random Field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Belief Propagation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94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90"/>
    </mc:Choice>
    <mc:Fallback xmlns="">
      <p:transition xmlns:p14="http://schemas.microsoft.com/office/powerpoint/2010/main" spd="slow" advTm="720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9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2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0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0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3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6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2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2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5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54" grpId="0" animBg="1"/>
      <p:bldP spid="156" grpId="0" animBg="1"/>
      <p:bldP spid="158" grpId="0" animBg="1"/>
      <p:bldP spid="159" grpId="0" animBg="1"/>
      <p:bldP spid="160" grpId="0" animBg="1"/>
      <p:bldP spid="161" grpId="0" animBg="1"/>
      <p:bldP spid="17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26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Demo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3082449" y="3741003"/>
            <a:ext cx="3165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Reynold</a:t>
            </a:r>
            <a:r>
              <a:rPr lang="en-US" sz="4800" dirty="0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Gill Sans Light"/>
                <a:ea typeface="Gill Sans Light"/>
                <a:cs typeface="Gill Sans Light"/>
              </a:rPr>
              <a:t>Xin</a:t>
            </a:r>
            <a:endParaRPr lang="en-US" sz="4800" dirty="0">
              <a:solidFill>
                <a:srgbClr val="3366FF"/>
              </a:solidFill>
              <a:latin typeface="Gill Sans Light"/>
              <a:ea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891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143000"/>
            <a:ext cx="8001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Lucida Console"/>
                <a:cs typeface="Lucida Console"/>
              </a:rPr>
              <a:t>vertices = </a:t>
            </a:r>
            <a:r>
              <a:rPr lang="en-US" sz="2000" dirty="0" err="1" smtClean="0">
                <a:latin typeface="Lucida Console"/>
                <a:cs typeface="Lucida Console"/>
              </a:rPr>
              <a:t>spark.textFile</a:t>
            </a:r>
            <a:r>
              <a:rPr lang="en-US" sz="2000" dirty="0" smtClean="0">
                <a:latin typeface="Lucida Console"/>
                <a:cs typeface="Lucida Console"/>
              </a:rPr>
              <a:t>("</a:t>
            </a:r>
            <a:r>
              <a:rPr lang="en-US" sz="2000" dirty="0" err="1" smtClean="0">
                <a:latin typeface="Lucida Console"/>
                <a:cs typeface="Lucida Console"/>
              </a:rPr>
              <a:t>hdfs</a:t>
            </a:r>
            <a:r>
              <a:rPr lang="en-US" sz="2000" dirty="0" smtClean="0">
                <a:latin typeface="Lucida Console"/>
                <a:cs typeface="Lucida Console"/>
              </a:rPr>
              <a:t>://path/</a:t>
            </a:r>
            <a:r>
              <a:rPr lang="en-US" sz="2000" dirty="0" err="1" smtClean="0">
                <a:latin typeface="Lucida Console"/>
                <a:cs typeface="Lucida Console"/>
              </a:rPr>
              <a:t>pages.csv</a:t>
            </a:r>
            <a:r>
              <a:rPr lang="en-US" sz="2000" dirty="0" smtClean="0">
                <a:latin typeface="Lucida Console"/>
                <a:cs typeface="Lucida Console"/>
              </a:rPr>
              <a:t>")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Lucida Console"/>
                <a:cs typeface="Lucida Console"/>
              </a:rPr>
              <a:t>edges = </a:t>
            </a:r>
            <a:r>
              <a:rPr lang="en-US" sz="2000" dirty="0" err="1" smtClean="0">
                <a:latin typeface="Lucida Console"/>
                <a:cs typeface="Lucida Console"/>
              </a:rPr>
              <a:t>spark.textFile</a:t>
            </a:r>
            <a:r>
              <a:rPr lang="en-US" sz="2000" dirty="0">
                <a:latin typeface="Lucida Console"/>
                <a:cs typeface="Lucida Console"/>
              </a:rPr>
              <a:t>("</a:t>
            </a:r>
            <a:r>
              <a:rPr lang="en-US" sz="2000" dirty="0" err="1">
                <a:latin typeface="Lucida Console"/>
                <a:cs typeface="Lucida Console"/>
              </a:rPr>
              <a:t>hdfs</a:t>
            </a:r>
            <a:r>
              <a:rPr lang="en-US" sz="2000" dirty="0">
                <a:latin typeface="Lucida Console"/>
                <a:cs typeface="Lucida Console"/>
              </a:rPr>
              <a:t>://path/to/</a:t>
            </a:r>
            <a:r>
              <a:rPr lang="en-US" sz="2000" dirty="0" err="1" smtClean="0">
                <a:latin typeface="Lucida Console"/>
                <a:cs typeface="Lucida Console"/>
              </a:rPr>
              <a:t>links.csv</a:t>
            </a:r>
            <a:r>
              <a:rPr lang="en-US" sz="2000" dirty="0" smtClean="0">
                <a:latin typeface="Lucida Console"/>
                <a:cs typeface="Lucida Console"/>
              </a:rPr>
              <a:t>”)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Lucida Console"/>
                <a:cs typeface="Lucida Console"/>
              </a:rPr>
              <a:t> </a:t>
            </a:r>
            <a:r>
              <a:rPr lang="en-US" sz="2000" dirty="0" smtClean="0">
                <a:latin typeface="Lucida Console"/>
                <a:cs typeface="Lucida Console"/>
              </a:rPr>
              <a:t>         .</a:t>
            </a:r>
            <a:r>
              <a:rPr lang="en-US" sz="2000" dirty="0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2000" dirty="0" smtClean="0">
                <a:latin typeface="Lucida Console"/>
                <a:cs typeface="Lucida Console"/>
              </a:rPr>
              <a:t>(</a:t>
            </a:r>
            <a:r>
              <a:rPr lang="en-US" sz="2000" dirty="0" smtClean="0">
                <a:solidFill>
                  <a:srgbClr val="FF0080"/>
                </a:solidFill>
                <a:latin typeface="Lucida Console"/>
                <a:cs typeface="Lucida Console"/>
              </a:rPr>
              <a:t>line =&gt; new Edge(</a:t>
            </a:r>
            <a:r>
              <a:rPr lang="en-US" sz="20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line.split</a:t>
            </a:r>
            <a:r>
              <a:rPr lang="en-US" sz="20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(‘\t’)</a:t>
            </a:r>
            <a:r>
              <a:rPr lang="en-US" sz="20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Lucida Console"/>
                <a:cs typeface="Lucida Console"/>
              </a:rPr>
              <a:t>g </a:t>
            </a:r>
            <a:r>
              <a:rPr lang="en-US" sz="2000" dirty="0">
                <a:latin typeface="Lucida Console"/>
                <a:cs typeface="Lucida Console"/>
              </a:rPr>
              <a:t>= new Graph(vertices, edges).</a:t>
            </a:r>
            <a:r>
              <a:rPr lang="en-US" sz="2000" dirty="0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158" y="302517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>
                <a:latin typeface="Lucida Console"/>
                <a:cs typeface="Lucida Console"/>
              </a:rPr>
              <a:t>println</a:t>
            </a:r>
            <a:r>
              <a:rPr lang="en-US" sz="2000" dirty="0">
                <a:latin typeface="Lucida Console"/>
                <a:cs typeface="Lucida Console"/>
              </a:rPr>
              <a:t>(</a:t>
            </a:r>
            <a:r>
              <a:rPr lang="en-US" sz="2000" dirty="0" err="1">
                <a:latin typeface="Lucida Console"/>
                <a:cs typeface="Lucida Console"/>
              </a:rPr>
              <a:t>g.vertices.</a:t>
            </a:r>
            <a:r>
              <a:rPr lang="en-US" sz="2000" dirty="0" err="1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20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000" dirty="0" err="1">
                <a:latin typeface="Lucida Console"/>
                <a:cs typeface="Lucida Console"/>
              </a:rPr>
              <a:t>println</a:t>
            </a:r>
            <a:r>
              <a:rPr lang="en-US" sz="2000" dirty="0">
                <a:latin typeface="Lucida Console"/>
                <a:cs typeface="Lucida Console"/>
              </a:rPr>
              <a:t>(</a:t>
            </a:r>
            <a:r>
              <a:rPr lang="en-US" sz="2000" dirty="0" err="1">
                <a:latin typeface="Lucida Console"/>
                <a:cs typeface="Lucida Console"/>
              </a:rPr>
              <a:t>g.edges.</a:t>
            </a:r>
            <a:r>
              <a:rPr lang="en-US" sz="2000" dirty="0" err="1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2000" dirty="0">
                <a:latin typeface="Lucida Console"/>
                <a:cs typeface="Lucida Console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158" y="4187439"/>
            <a:ext cx="8317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Lucida Console"/>
                <a:cs typeface="Lucida Console"/>
              </a:rPr>
              <a:t>g1 = </a:t>
            </a:r>
            <a:r>
              <a:rPr lang="en-US" sz="2000" dirty="0" err="1" smtClean="0">
                <a:latin typeface="Lucida Console"/>
                <a:cs typeface="Lucida Console"/>
              </a:rPr>
              <a:t>g.</a:t>
            </a:r>
            <a:r>
              <a:rPr lang="en-US" sz="20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filterVertices</a:t>
            </a:r>
            <a:r>
              <a:rPr lang="en-US" sz="2000" dirty="0" smtClean="0">
                <a:latin typeface="Lucida Console"/>
                <a:cs typeface="Lucida Console"/>
              </a:rPr>
              <a:t>(</a:t>
            </a:r>
            <a:r>
              <a:rPr lang="en-US" sz="2000" dirty="0">
                <a:solidFill>
                  <a:srgbClr val="FF0080"/>
                </a:solidFill>
                <a:latin typeface="Lucida Console"/>
                <a:cs typeface="Lucida Console"/>
              </a:rPr>
              <a:t>_.split('\t')(2) == "Berkeley"</a:t>
            </a:r>
            <a:r>
              <a:rPr lang="en-US" sz="2000" dirty="0">
                <a:latin typeface="Lucida Console"/>
                <a:cs typeface="Lucida Console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158" y="50292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Lucida Console"/>
                <a:cs typeface="Lucida Console"/>
              </a:rPr>
              <a:t>ranks = </a:t>
            </a:r>
            <a:r>
              <a:rPr lang="en-US" sz="2000" dirty="0" err="1">
                <a:latin typeface="Lucida Console"/>
                <a:cs typeface="Lucida Console"/>
              </a:rPr>
              <a:t>Analytics.pageRank</a:t>
            </a:r>
            <a:r>
              <a:rPr lang="en-US" sz="2000" dirty="0">
                <a:latin typeface="Lucida Console"/>
                <a:cs typeface="Lucida Console"/>
              </a:rPr>
              <a:t>(</a:t>
            </a:r>
            <a:r>
              <a:rPr lang="en-US" sz="2000" dirty="0" smtClean="0">
                <a:latin typeface="Lucida Console"/>
                <a:cs typeface="Lucida Console"/>
              </a:rPr>
              <a:t>g1, </a:t>
            </a:r>
            <a:r>
              <a:rPr lang="en-US" sz="2000" dirty="0" err="1" smtClean="0">
                <a:latin typeface="Lucida Console"/>
                <a:cs typeface="Lucida Console"/>
              </a:rPr>
              <a:t>numIter</a:t>
            </a:r>
            <a:r>
              <a:rPr lang="en-US" sz="2000" dirty="0">
                <a:latin typeface="Lucida Console"/>
                <a:cs typeface="Lucida Console"/>
              </a:rPr>
              <a:t> </a:t>
            </a:r>
            <a:r>
              <a:rPr lang="en-US" sz="2000" dirty="0" smtClean="0">
                <a:latin typeface="Lucida Console"/>
                <a:cs typeface="Lucida Console"/>
              </a:rPr>
              <a:t>= 10)</a:t>
            </a:r>
            <a:endParaRPr lang="en-US" sz="2000" dirty="0">
              <a:latin typeface="Lucida Console"/>
              <a:cs typeface="Lucida Console"/>
            </a:endParaRPr>
          </a:p>
          <a:p>
            <a:pPr>
              <a:spcBef>
                <a:spcPts val="600"/>
              </a:spcBef>
            </a:pPr>
            <a:r>
              <a:rPr lang="en-US" sz="2000" dirty="0" err="1">
                <a:latin typeface="Lucida Console"/>
                <a:cs typeface="Lucida Console"/>
              </a:rPr>
              <a:t>println</a:t>
            </a:r>
            <a:r>
              <a:rPr lang="en-US" sz="2000" dirty="0">
                <a:latin typeface="Lucida Console"/>
                <a:cs typeface="Lucida Console"/>
              </a:rPr>
              <a:t>(</a:t>
            </a:r>
            <a:r>
              <a:rPr lang="en-US" sz="2000" dirty="0" err="1">
                <a:latin typeface="Lucida Console"/>
                <a:cs typeface="Lucida Console"/>
              </a:rPr>
              <a:t>ranks.vertices.</a:t>
            </a:r>
            <a:r>
              <a:rPr lang="en-US" sz="2000" dirty="0" err="1">
                <a:solidFill>
                  <a:srgbClr val="3366FF"/>
                </a:solidFill>
                <a:latin typeface="Lucida Console"/>
                <a:cs typeface="Lucida Console"/>
              </a:rPr>
              <a:t>sum</a:t>
            </a:r>
            <a:r>
              <a:rPr lang="en-US" sz="2000" dirty="0">
                <a:latin typeface="Lucida Console"/>
                <a:cs typeface="Lucida Console"/>
              </a:rPr>
              <a:t>)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87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5158" y="50292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Lucida Console"/>
                <a:cs typeface="Lucida Console"/>
              </a:rPr>
              <a:t>ranks = </a:t>
            </a:r>
            <a:r>
              <a:rPr lang="en-US" sz="2000" dirty="0" err="1">
                <a:latin typeface="Lucida Console"/>
                <a:cs typeface="Lucida Console"/>
              </a:rPr>
              <a:t>Analytics.pageRank</a:t>
            </a:r>
            <a:r>
              <a:rPr lang="en-US" sz="2000" dirty="0">
                <a:latin typeface="Lucida Console"/>
                <a:cs typeface="Lucida Console"/>
              </a:rPr>
              <a:t>(</a:t>
            </a:r>
            <a:r>
              <a:rPr lang="en-US" sz="2000" dirty="0" smtClean="0">
                <a:latin typeface="Lucida Console"/>
                <a:cs typeface="Lucida Console"/>
              </a:rPr>
              <a:t>g1, </a:t>
            </a:r>
            <a:r>
              <a:rPr lang="en-US" sz="2000" dirty="0" err="1" smtClean="0">
                <a:latin typeface="Lucida Console"/>
                <a:cs typeface="Lucida Console"/>
              </a:rPr>
              <a:t>numIter</a:t>
            </a:r>
            <a:r>
              <a:rPr lang="en-US" sz="2000" dirty="0">
                <a:latin typeface="Lucida Console"/>
                <a:cs typeface="Lucida Console"/>
              </a:rPr>
              <a:t> </a:t>
            </a:r>
            <a:r>
              <a:rPr lang="en-US" sz="2000" dirty="0" smtClean="0">
                <a:latin typeface="Lucida Console"/>
                <a:cs typeface="Lucida Console"/>
              </a:rPr>
              <a:t>= 10)</a:t>
            </a:r>
            <a:endParaRPr lang="en-US" sz="2000" dirty="0">
              <a:latin typeface="Lucida Console"/>
              <a:cs typeface="Lucida Console"/>
            </a:endParaRPr>
          </a:p>
          <a:p>
            <a:pPr>
              <a:spcBef>
                <a:spcPts val="600"/>
              </a:spcBef>
            </a:pPr>
            <a:r>
              <a:rPr lang="en-US" sz="2000" dirty="0" err="1">
                <a:latin typeface="Lucida Console"/>
                <a:cs typeface="Lucida Console"/>
              </a:rPr>
              <a:t>println</a:t>
            </a:r>
            <a:r>
              <a:rPr lang="en-US" sz="2000" dirty="0">
                <a:latin typeface="Lucida Console"/>
                <a:cs typeface="Lucida Console"/>
              </a:rPr>
              <a:t>(</a:t>
            </a:r>
            <a:r>
              <a:rPr lang="en-US" sz="2000" dirty="0" err="1">
                <a:latin typeface="Lucida Console"/>
                <a:cs typeface="Lucida Console"/>
              </a:rPr>
              <a:t>ranks.vertices.</a:t>
            </a:r>
            <a:r>
              <a:rPr lang="en-US" sz="2000" dirty="0" err="1">
                <a:solidFill>
                  <a:srgbClr val="3366FF"/>
                </a:solidFill>
                <a:latin typeface="Lucida Console"/>
                <a:cs typeface="Lucida Console"/>
              </a:rPr>
              <a:t>sum</a:t>
            </a:r>
            <a:r>
              <a:rPr lang="en-US" sz="2000" dirty="0">
                <a:latin typeface="Lucida Console"/>
                <a:cs typeface="Lucida Console"/>
              </a:rPr>
              <a:t>)</a:t>
            </a:r>
          </a:p>
        </p:txBody>
      </p:sp>
      <p:pic>
        <p:nvPicPr>
          <p:cNvPr id="10" name="Picture 9" descr="Screen Shot 2013-06-11 at 11.19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27843"/>
            <a:ext cx="8420100" cy="2921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01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Graph-parallel primitives on Spark.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Currently slower than </a:t>
            </a:r>
            <a:r>
              <a:rPr lang="en-US" dirty="0" err="1" smtClean="0"/>
              <a:t>GraphLab</a:t>
            </a:r>
            <a:r>
              <a:rPr lang="en-US" dirty="0" smtClean="0"/>
              <a:t>, but</a:t>
            </a:r>
          </a:p>
          <a:p>
            <a:pPr lvl="1"/>
            <a:r>
              <a:rPr lang="en-US" dirty="0" smtClean="0"/>
              <a:t>No need for specialized systems</a:t>
            </a:r>
          </a:p>
          <a:p>
            <a:pPr lvl="1"/>
            <a:r>
              <a:rPr lang="en-US" dirty="0" smtClean="0"/>
              <a:t>Easier ETL, and easier consumption of output</a:t>
            </a:r>
          </a:p>
          <a:p>
            <a:pPr lvl="1"/>
            <a:r>
              <a:rPr lang="en-US" dirty="0" smtClean="0"/>
              <a:t>Interactive graph data mining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Future work will bring performance closer to specialized engines.</a:t>
            </a:r>
          </a:p>
        </p:txBody>
      </p:sp>
    </p:spTree>
    <p:extLst>
      <p:ext uri="{BB962C8B-B14F-4D97-AF65-F5344CB8AC3E}">
        <p14:creationId xmlns:p14="http://schemas.microsoft.com/office/powerpoint/2010/main" val="136442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finalizing the APIs</a:t>
            </a:r>
          </a:p>
          <a:p>
            <a:pPr lvl="1"/>
            <a:r>
              <a:rPr lang="en-US" dirty="0"/>
              <a:t>Feedback wanted: </a:t>
            </a:r>
            <a:r>
              <a:rPr lang="en-US" dirty="0">
                <a:hlinkClick r:id="rId2"/>
              </a:rPr>
              <a:t>http://bit.ly/graph-</a:t>
            </a:r>
            <a:r>
              <a:rPr lang="en-US" dirty="0" smtClean="0">
                <a:hlinkClick r:id="rId2"/>
              </a:rPr>
              <a:t>api</a:t>
            </a:r>
            <a:endParaRPr lang="en-US" dirty="0" smtClean="0"/>
          </a:p>
          <a:p>
            <a:r>
              <a:rPr lang="en-US" dirty="0" smtClean="0"/>
              <a:t>Also working on improving system </a:t>
            </a:r>
            <a:r>
              <a:rPr lang="en-US" dirty="0" smtClean="0"/>
              <a:t>performance</a:t>
            </a:r>
            <a:endParaRPr lang="en-US" dirty="0"/>
          </a:p>
          <a:p>
            <a:r>
              <a:rPr lang="en-US" dirty="0" smtClean="0"/>
              <a:t>Will be part of Spark </a:t>
            </a:r>
            <a:r>
              <a:rPr lang="en-US" dirty="0" smtClean="0"/>
              <a:t>0.9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7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37272" y="3600272"/>
            <a:ext cx="40575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Gill Sans Light"/>
                <a:cs typeface="Gill Sans Light"/>
                <a:hlinkClick r:id="rId2"/>
              </a:rPr>
              <a:t>jegonzal@eecs.berkeley.edu</a:t>
            </a:r>
            <a:endParaRPr lang="en-US" sz="2800" dirty="0" smtClean="0">
              <a:latin typeface="Gill Sans Light"/>
              <a:cs typeface="Gill Sans Light"/>
            </a:endParaRPr>
          </a:p>
          <a:p>
            <a:pPr algn="ctr"/>
            <a:r>
              <a:rPr lang="en-US" sz="2800" dirty="0" smtClean="0">
                <a:latin typeface="Gill Sans Light"/>
                <a:cs typeface="Gill Sans Light"/>
                <a:hlinkClick r:id="rId3"/>
              </a:rPr>
              <a:t>rxin@eecs.berkeley.edu</a:t>
            </a:r>
            <a:endParaRPr lang="en-US" sz="2800" dirty="0" smtClean="0">
              <a:latin typeface="Gill Sans Light"/>
              <a:cs typeface="Gill Sans Light"/>
            </a:endParaRPr>
          </a:p>
          <a:p>
            <a:pPr algn="ctr"/>
            <a:endParaRPr lang="en-US" sz="28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105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6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Cut Partitioning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29224" r="-29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28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Cut Partitioning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29224" r="-29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60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aggregateNeighbors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29224" r="-29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995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Triangle Counting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21162"/>
          </a:xfrm>
        </p:spPr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Count the triangles passing through each vertex: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>
              <a:latin typeface="Gill Sans Light"/>
              <a:cs typeface="Gill Sans Light"/>
            </a:endParaRPr>
          </a:p>
          <a:p>
            <a:endParaRPr lang="en-US" dirty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Measures “cohesiveness” of local community</a:t>
            </a:r>
            <a:endParaRPr lang="en-US" dirty="0">
              <a:latin typeface="Gill Sans Light"/>
              <a:cs typeface="Gill Sans Ligh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87452" y="4678362"/>
            <a:ext cx="1672652" cy="1508580"/>
            <a:chOff x="4735855" y="2922929"/>
            <a:chExt cx="2644978" cy="2385529"/>
          </a:xfrm>
        </p:grpSpPr>
        <p:cxnSp>
          <p:nvCxnSpPr>
            <p:cNvPr id="28" name="Straight Connector 27"/>
            <p:cNvCxnSpPr>
              <a:stCxn id="43" idx="1"/>
              <a:endCxn id="49" idx="6"/>
            </p:cNvCxnSpPr>
            <p:nvPr/>
          </p:nvCxnSpPr>
          <p:spPr>
            <a:xfrm flipH="1">
              <a:off x="5061363" y="3949290"/>
              <a:ext cx="1255863" cy="6068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59" idx="6"/>
              <a:endCxn id="53" idx="6"/>
            </p:cNvCxnSpPr>
            <p:nvPr/>
          </p:nvCxnSpPr>
          <p:spPr>
            <a:xfrm flipH="1">
              <a:off x="5296933" y="3936134"/>
              <a:ext cx="463823" cy="27610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53" idx="6"/>
              <a:endCxn id="49" idx="6"/>
            </p:cNvCxnSpPr>
            <p:nvPr/>
          </p:nvCxnSpPr>
          <p:spPr>
            <a:xfrm flipH="1">
              <a:off x="5061363" y="4212237"/>
              <a:ext cx="235570" cy="34386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55" idx="8"/>
              <a:endCxn id="51" idx="8"/>
            </p:cNvCxnSpPr>
            <p:nvPr/>
          </p:nvCxnSpPr>
          <p:spPr>
            <a:xfrm>
              <a:off x="6730866" y="4180310"/>
              <a:ext cx="353988" cy="3091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57" idx="8"/>
              <a:endCxn id="59" idx="6"/>
            </p:cNvCxnSpPr>
            <p:nvPr/>
          </p:nvCxnSpPr>
          <p:spPr>
            <a:xfrm flipH="1" flipV="1">
              <a:off x="5760756" y="3936134"/>
              <a:ext cx="549932" cy="3033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7" idx="6"/>
              <a:endCxn id="49" idx="6"/>
            </p:cNvCxnSpPr>
            <p:nvPr/>
          </p:nvCxnSpPr>
          <p:spPr>
            <a:xfrm flipH="1" flipV="1">
              <a:off x="5061363" y="4556098"/>
              <a:ext cx="984204" cy="50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7" idx="6"/>
              <a:endCxn id="51" idx="8"/>
            </p:cNvCxnSpPr>
            <p:nvPr/>
          </p:nvCxnSpPr>
          <p:spPr>
            <a:xfrm flipV="1">
              <a:off x="6045567" y="4489464"/>
              <a:ext cx="1039287" cy="1174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7" idx="6"/>
              <a:endCxn id="59" idx="6"/>
            </p:cNvCxnSpPr>
            <p:nvPr/>
          </p:nvCxnSpPr>
          <p:spPr>
            <a:xfrm flipH="1" flipV="1">
              <a:off x="5760756" y="3936134"/>
              <a:ext cx="284811" cy="6707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7" idx="6"/>
              <a:endCxn id="53" idx="6"/>
            </p:cNvCxnSpPr>
            <p:nvPr/>
          </p:nvCxnSpPr>
          <p:spPr>
            <a:xfrm flipH="1" flipV="1">
              <a:off x="5296933" y="4212237"/>
              <a:ext cx="748634" cy="3946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5435248" y="2922929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58" name="Oval 57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144511" y="2955188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56" name="Oval 55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64689" y="3169025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54" name="Oval 53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971425" y="3199032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52" name="Oval 51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918677" y="3478179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50" name="Oval 49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735855" y="3542893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48" name="Oval 47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3" name="Freeform 42"/>
            <p:cNvSpPr/>
            <p:nvPr/>
          </p:nvSpPr>
          <p:spPr>
            <a:xfrm>
              <a:off x="6022258" y="3949290"/>
              <a:ext cx="721032" cy="663678"/>
            </a:xfrm>
            <a:custGeom>
              <a:avLst/>
              <a:gdLst>
                <a:gd name="connsiteX0" fmla="*/ 0 w 721032"/>
                <a:gd name="connsiteY0" fmla="*/ 663678 h 663678"/>
                <a:gd name="connsiteX1" fmla="*/ 294968 w 721032"/>
                <a:gd name="connsiteY1" fmla="*/ 0 h 663678"/>
                <a:gd name="connsiteX2" fmla="*/ 721032 w 721032"/>
                <a:gd name="connsiteY2" fmla="*/ 229420 h 663678"/>
                <a:gd name="connsiteX3" fmla="*/ 0 w 721032"/>
                <a:gd name="connsiteY3" fmla="*/ 663678 h 6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032" h="663678">
                  <a:moveTo>
                    <a:pt x="0" y="663678"/>
                  </a:moveTo>
                  <a:lnTo>
                    <a:pt x="294968" y="0"/>
                  </a:lnTo>
                  <a:lnTo>
                    <a:pt x="721032" y="229420"/>
                  </a:lnTo>
                  <a:lnTo>
                    <a:pt x="0" y="663678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720059" y="3593687"/>
              <a:ext cx="462156" cy="1013205"/>
              <a:chOff x="3953558" y="579521"/>
              <a:chExt cx="2779560" cy="6093752"/>
            </a:xfrm>
            <a:solidFill>
              <a:schemeClr val="accent2"/>
            </a:solidFill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46" name="Oval 45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7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5097342" y="4662127"/>
              <a:ext cx="21386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rPr>
                <a:t>More Triangles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rPr>
                <a:t>Stronger Community</a:t>
              </a:r>
              <a:endParaRPr lang="en-US" sz="18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4693115"/>
            <a:ext cx="1672652" cy="1507366"/>
            <a:chOff x="1248681" y="2924849"/>
            <a:chExt cx="2644978" cy="2383609"/>
          </a:xfrm>
        </p:grpSpPr>
        <p:cxnSp>
          <p:nvCxnSpPr>
            <p:cNvPr id="61" name="Straight Connector 60"/>
            <p:cNvCxnSpPr>
              <a:stCxn id="81" idx="6"/>
              <a:endCxn id="77" idx="6"/>
            </p:cNvCxnSpPr>
            <p:nvPr/>
          </p:nvCxnSpPr>
          <p:spPr>
            <a:xfrm flipH="1" flipV="1">
              <a:off x="1574189" y="4558018"/>
              <a:ext cx="984204" cy="50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1" idx="6"/>
              <a:endCxn id="85" idx="8"/>
            </p:cNvCxnSpPr>
            <p:nvPr/>
          </p:nvCxnSpPr>
          <p:spPr>
            <a:xfrm flipV="1">
              <a:off x="2558393" y="4182230"/>
              <a:ext cx="685299" cy="4265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81" idx="6"/>
              <a:endCxn id="79" idx="8"/>
            </p:cNvCxnSpPr>
            <p:nvPr/>
          </p:nvCxnSpPr>
          <p:spPr>
            <a:xfrm flipV="1">
              <a:off x="2558393" y="4491384"/>
              <a:ext cx="1039287" cy="1174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87" idx="8"/>
            </p:cNvCxnSpPr>
            <p:nvPr/>
          </p:nvCxnSpPr>
          <p:spPr>
            <a:xfrm flipV="1">
              <a:off x="2573751" y="3968393"/>
              <a:ext cx="249763" cy="6404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1" idx="6"/>
              <a:endCxn id="89" idx="6"/>
            </p:cNvCxnSpPr>
            <p:nvPr/>
          </p:nvCxnSpPr>
          <p:spPr>
            <a:xfrm flipH="1" flipV="1">
              <a:off x="2273582" y="3938054"/>
              <a:ext cx="284811" cy="6707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81" idx="6"/>
              <a:endCxn id="83" idx="6"/>
            </p:cNvCxnSpPr>
            <p:nvPr/>
          </p:nvCxnSpPr>
          <p:spPr>
            <a:xfrm flipH="1" flipV="1">
              <a:off x="1809759" y="4214157"/>
              <a:ext cx="748634" cy="3946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1948074" y="2924849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88" name="Oval 87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9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657337" y="2957108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86" name="Oval 85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3077515" y="3170945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84" name="Oval 83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484251" y="3200952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82" name="Oval 81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3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232885" y="3595607"/>
              <a:ext cx="462156" cy="1013205"/>
              <a:chOff x="3953558" y="579521"/>
              <a:chExt cx="2779560" cy="6093752"/>
            </a:xfrm>
            <a:solidFill>
              <a:schemeClr val="accent4">
                <a:lumMod val="75000"/>
              </a:schemeClr>
            </a:solidFill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80" name="Oval 79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1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431503" y="3480099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78" name="Oval 77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9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248681" y="3544813"/>
              <a:ext cx="462156" cy="1013205"/>
              <a:chOff x="3953558" y="579521"/>
              <a:chExt cx="2779560" cy="6093752"/>
            </a:xfrm>
            <a:scene3d>
              <a:camera prst="isometricOffAxis2Left"/>
              <a:lightRig rig="threePt" dir="t">
                <a:rot lat="0" lon="0" rev="21300000"/>
              </a:lightRig>
            </a:scene3d>
          </p:grpSpPr>
          <p:sp>
            <p:nvSpPr>
              <p:cNvPr id="76" name="Oval 75"/>
              <p:cNvSpPr/>
              <p:nvPr/>
            </p:nvSpPr>
            <p:spPr>
              <a:xfrm>
                <a:off x="4816706" y="579521"/>
                <a:ext cx="1186932" cy="118693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7" name="Rectangle 9"/>
              <p:cNvSpPr/>
              <p:nvPr/>
            </p:nvSpPr>
            <p:spPr>
              <a:xfrm>
                <a:off x="3953558" y="1916544"/>
                <a:ext cx="2779560" cy="4756729"/>
              </a:xfrm>
              <a:custGeom>
                <a:avLst/>
                <a:gdLst>
                  <a:gd name="connsiteX0" fmla="*/ 0 w 1062182"/>
                  <a:gd name="connsiteY0" fmla="*/ 0 h 2355272"/>
                  <a:gd name="connsiteX1" fmla="*/ 1062182 w 1062182"/>
                  <a:gd name="connsiteY1" fmla="*/ 0 h 2355272"/>
                  <a:gd name="connsiteX2" fmla="*/ 1062182 w 1062182"/>
                  <a:gd name="connsiteY2" fmla="*/ 2355272 h 2355272"/>
                  <a:gd name="connsiteX3" fmla="*/ 0 w 1062182"/>
                  <a:gd name="connsiteY3" fmla="*/ 2355272 h 2355272"/>
                  <a:gd name="connsiteX4" fmla="*/ 0 w 1062182"/>
                  <a:gd name="connsiteY4" fmla="*/ 0 h 2355272"/>
                  <a:gd name="connsiteX0" fmla="*/ 300182 w 1362364"/>
                  <a:gd name="connsiteY0" fmla="*/ 0 h 2355272"/>
                  <a:gd name="connsiteX1" fmla="*/ 1362364 w 1362364"/>
                  <a:gd name="connsiteY1" fmla="*/ 0 h 2355272"/>
                  <a:gd name="connsiteX2" fmla="*/ 1362364 w 1362364"/>
                  <a:gd name="connsiteY2" fmla="*/ 2355272 h 2355272"/>
                  <a:gd name="connsiteX3" fmla="*/ 300182 w 1362364"/>
                  <a:gd name="connsiteY3" fmla="*/ 2355272 h 2355272"/>
                  <a:gd name="connsiteX4" fmla="*/ 0 w 1362364"/>
                  <a:gd name="connsiteY4" fmla="*/ 277090 h 2355272"/>
                  <a:gd name="connsiteX5" fmla="*/ 300182 w 1362364"/>
                  <a:gd name="connsiteY5" fmla="*/ 0 h 2355272"/>
                  <a:gd name="connsiteX0" fmla="*/ 303141 w 1365323"/>
                  <a:gd name="connsiteY0" fmla="*/ 0 h 2355272"/>
                  <a:gd name="connsiteX1" fmla="*/ 1365323 w 1365323"/>
                  <a:gd name="connsiteY1" fmla="*/ 0 h 2355272"/>
                  <a:gd name="connsiteX2" fmla="*/ 1365323 w 1365323"/>
                  <a:gd name="connsiteY2" fmla="*/ 2355272 h 2355272"/>
                  <a:gd name="connsiteX3" fmla="*/ 303141 w 1365323"/>
                  <a:gd name="connsiteY3" fmla="*/ 2355272 h 2355272"/>
                  <a:gd name="connsiteX4" fmla="*/ 268504 w 1365323"/>
                  <a:gd name="connsiteY4" fmla="*/ 588818 h 2355272"/>
                  <a:gd name="connsiteX5" fmla="*/ 2959 w 1365323"/>
                  <a:gd name="connsiteY5" fmla="*/ 277090 h 2355272"/>
                  <a:gd name="connsiteX6" fmla="*/ 303141 w 1365323"/>
                  <a:gd name="connsiteY6" fmla="*/ 0 h 2355272"/>
                  <a:gd name="connsiteX0" fmla="*/ 670890 w 1733072"/>
                  <a:gd name="connsiteY0" fmla="*/ 0 h 2355272"/>
                  <a:gd name="connsiteX1" fmla="*/ 1733072 w 1733072"/>
                  <a:gd name="connsiteY1" fmla="*/ 0 h 2355272"/>
                  <a:gd name="connsiteX2" fmla="*/ 1733072 w 1733072"/>
                  <a:gd name="connsiteY2" fmla="*/ 2355272 h 2355272"/>
                  <a:gd name="connsiteX3" fmla="*/ 670890 w 1733072"/>
                  <a:gd name="connsiteY3" fmla="*/ 2355272 h 2355272"/>
                  <a:gd name="connsiteX4" fmla="*/ 636253 w 1733072"/>
                  <a:gd name="connsiteY4" fmla="*/ 588818 h 2355272"/>
                  <a:gd name="connsiteX5" fmla="*/ 1254 w 1733072"/>
                  <a:gd name="connsiteY5" fmla="*/ 253999 h 2355272"/>
                  <a:gd name="connsiteX6" fmla="*/ 670890 w 1733072"/>
                  <a:gd name="connsiteY6" fmla="*/ 0 h 2355272"/>
                  <a:gd name="connsiteX0" fmla="*/ 714702 w 1776884"/>
                  <a:gd name="connsiteY0" fmla="*/ 0 h 2355272"/>
                  <a:gd name="connsiteX1" fmla="*/ 1776884 w 1776884"/>
                  <a:gd name="connsiteY1" fmla="*/ 0 h 2355272"/>
                  <a:gd name="connsiteX2" fmla="*/ 1776884 w 1776884"/>
                  <a:gd name="connsiteY2" fmla="*/ 2355272 h 2355272"/>
                  <a:gd name="connsiteX3" fmla="*/ 714702 w 1776884"/>
                  <a:gd name="connsiteY3" fmla="*/ 2355272 h 2355272"/>
                  <a:gd name="connsiteX4" fmla="*/ 680065 w 1776884"/>
                  <a:gd name="connsiteY4" fmla="*/ 588818 h 2355272"/>
                  <a:gd name="connsiteX5" fmla="*/ 91248 w 1776884"/>
                  <a:gd name="connsiteY5" fmla="*/ 1050636 h 2355272"/>
                  <a:gd name="connsiteX6" fmla="*/ 45066 w 1776884"/>
                  <a:gd name="connsiteY6" fmla="*/ 253999 h 2355272"/>
                  <a:gd name="connsiteX7" fmla="*/ 714702 w 1776884"/>
                  <a:gd name="connsiteY7" fmla="*/ 0 h 2355272"/>
                  <a:gd name="connsiteX0" fmla="*/ 699793 w 1761975"/>
                  <a:gd name="connsiteY0" fmla="*/ 0 h 2355272"/>
                  <a:gd name="connsiteX1" fmla="*/ 1761975 w 1761975"/>
                  <a:gd name="connsiteY1" fmla="*/ 0 h 2355272"/>
                  <a:gd name="connsiteX2" fmla="*/ 1761975 w 1761975"/>
                  <a:gd name="connsiteY2" fmla="*/ 2355272 h 2355272"/>
                  <a:gd name="connsiteX3" fmla="*/ 699793 w 1761975"/>
                  <a:gd name="connsiteY3" fmla="*/ 2355272 h 2355272"/>
                  <a:gd name="connsiteX4" fmla="*/ 665156 w 1761975"/>
                  <a:gd name="connsiteY4" fmla="*/ 588818 h 2355272"/>
                  <a:gd name="connsiteX5" fmla="*/ 341884 w 1761975"/>
                  <a:gd name="connsiteY5" fmla="*/ 658090 h 2355272"/>
                  <a:gd name="connsiteX6" fmla="*/ 76339 w 1761975"/>
                  <a:gd name="connsiteY6" fmla="*/ 1050636 h 2355272"/>
                  <a:gd name="connsiteX7" fmla="*/ 30157 w 1761975"/>
                  <a:gd name="connsiteY7" fmla="*/ 253999 h 2355272"/>
                  <a:gd name="connsiteX8" fmla="*/ 699793 w 1761975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409415 w 1829506"/>
                  <a:gd name="connsiteY5" fmla="*/ 658090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501778 w 1829506"/>
                  <a:gd name="connsiteY5" fmla="*/ 669635 h 2355272"/>
                  <a:gd name="connsiteX6" fmla="*/ 16870 w 1829506"/>
                  <a:gd name="connsiteY6" fmla="*/ 2239818 h 2355272"/>
                  <a:gd name="connsiteX7" fmla="*/ 97688 w 1829506"/>
                  <a:gd name="connsiteY7" fmla="*/ 253999 h 2355272"/>
                  <a:gd name="connsiteX8" fmla="*/ 767324 w 1829506"/>
                  <a:gd name="connsiteY8" fmla="*/ 0 h 2355272"/>
                  <a:gd name="connsiteX0" fmla="*/ 767324 w 1829506"/>
                  <a:gd name="connsiteY0" fmla="*/ 0 h 2355272"/>
                  <a:gd name="connsiteX1" fmla="*/ 1829506 w 1829506"/>
                  <a:gd name="connsiteY1" fmla="*/ 0 h 2355272"/>
                  <a:gd name="connsiteX2" fmla="*/ 1829506 w 1829506"/>
                  <a:gd name="connsiteY2" fmla="*/ 2355272 h 2355272"/>
                  <a:gd name="connsiteX3" fmla="*/ 767324 w 1829506"/>
                  <a:gd name="connsiteY3" fmla="*/ 2355272 h 2355272"/>
                  <a:gd name="connsiteX4" fmla="*/ 732687 w 1829506"/>
                  <a:gd name="connsiteY4" fmla="*/ 588818 h 2355272"/>
                  <a:gd name="connsiteX5" fmla="*/ 16870 w 1829506"/>
                  <a:gd name="connsiteY5" fmla="*/ 2239818 h 2355272"/>
                  <a:gd name="connsiteX6" fmla="*/ 97688 w 1829506"/>
                  <a:gd name="connsiteY6" fmla="*/ 253999 h 2355272"/>
                  <a:gd name="connsiteX7" fmla="*/ 767324 w 1829506"/>
                  <a:gd name="connsiteY7" fmla="*/ 0 h 2355272"/>
                  <a:gd name="connsiteX0" fmla="*/ 754974 w 1817156"/>
                  <a:gd name="connsiteY0" fmla="*/ 0 h 2355272"/>
                  <a:gd name="connsiteX1" fmla="*/ 1817156 w 1817156"/>
                  <a:gd name="connsiteY1" fmla="*/ 0 h 2355272"/>
                  <a:gd name="connsiteX2" fmla="*/ 1817156 w 1817156"/>
                  <a:gd name="connsiteY2" fmla="*/ 2355272 h 2355272"/>
                  <a:gd name="connsiteX3" fmla="*/ 754974 w 1817156"/>
                  <a:gd name="connsiteY3" fmla="*/ 2355272 h 2355272"/>
                  <a:gd name="connsiteX4" fmla="*/ 720337 w 1817156"/>
                  <a:gd name="connsiteY4" fmla="*/ 588818 h 2355272"/>
                  <a:gd name="connsiteX5" fmla="*/ 4520 w 1817156"/>
                  <a:gd name="connsiteY5" fmla="*/ 2239818 h 2355272"/>
                  <a:gd name="connsiteX6" fmla="*/ 350884 w 1817156"/>
                  <a:gd name="connsiteY6" fmla="*/ 288636 h 2355272"/>
                  <a:gd name="connsiteX7" fmla="*/ 754974 w 1817156"/>
                  <a:gd name="connsiteY7" fmla="*/ 0 h 2355272"/>
                  <a:gd name="connsiteX0" fmla="*/ 982218 w 2044400"/>
                  <a:gd name="connsiteY0" fmla="*/ 0 h 2355272"/>
                  <a:gd name="connsiteX1" fmla="*/ 2044400 w 2044400"/>
                  <a:gd name="connsiteY1" fmla="*/ 0 h 2355272"/>
                  <a:gd name="connsiteX2" fmla="*/ 2044400 w 2044400"/>
                  <a:gd name="connsiteY2" fmla="*/ 2355272 h 2355272"/>
                  <a:gd name="connsiteX3" fmla="*/ 982218 w 2044400"/>
                  <a:gd name="connsiteY3" fmla="*/ 2355272 h 2355272"/>
                  <a:gd name="connsiteX4" fmla="*/ 947581 w 2044400"/>
                  <a:gd name="connsiteY4" fmla="*/ 588818 h 2355272"/>
                  <a:gd name="connsiteX5" fmla="*/ 231764 w 2044400"/>
                  <a:gd name="connsiteY5" fmla="*/ 2239818 h 2355272"/>
                  <a:gd name="connsiteX6" fmla="*/ 12400 w 2044400"/>
                  <a:gd name="connsiteY6" fmla="*/ 1870363 h 2355272"/>
                  <a:gd name="connsiteX7" fmla="*/ 578128 w 2044400"/>
                  <a:gd name="connsiteY7" fmla="*/ 288636 h 2355272"/>
                  <a:gd name="connsiteX8" fmla="*/ 982218 w 2044400"/>
                  <a:gd name="connsiteY8" fmla="*/ 0 h 2355272"/>
                  <a:gd name="connsiteX0" fmla="*/ 975088 w 2037270"/>
                  <a:gd name="connsiteY0" fmla="*/ 0 h 2355272"/>
                  <a:gd name="connsiteX1" fmla="*/ 2037270 w 2037270"/>
                  <a:gd name="connsiteY1" fmla="*/ 0 h 2355272"/>
                  <a:gd name="connsiteX2" fmla="*/ 2037270 w 2037270"/>
                  <a:gd name="connsiteY2" fmla="*/ 2355272 h 2355272"/>
                  <a:gd name="connsiteX3" fmla="*/ 975088 w 2037270"/>
                  <a:gd name="connsiteY3" fmla="*/ 2355272 h 2355272"/>
                  <a:gd name="connsiteX4" fmla="*/ 940451 w 2037270"/>
                  <a:gd name="connsiteY4" fmla="*/ 588818 h 2355272"/>
                  <a:gd name="connsiteX5" fmla="*/ 501725 w 2037270"/>
                  <a:gd name="connsiteY5" fmla="*/ 2216727 h 2355272"/>
                  <a:gd name="connsiteX6" fmla="*/ 5270 w 2037270"/>
                  <a:gd name="connsiteY6" fmla="*/ 1870363 h 2355272"/>
                  <a:gd name="connsiteX7" fmla="*/ 570998 w 2037270"/>
                  <a:gd name="connsiteY7" fmla="*/ 288636 h 2355272"/>
                  <a:gd name="connsiteX8" fmla="*/ 975088 w 2037270"/>
                  <a:gd name="connsiteY8" fmla="*/ 0 h 2355272"/>
                  <a:gd name="connsiteX0" fmla="*/ 883988 w 1946170"/>
                  <a:gd name="connsiteY0" fmla="*/ 0 h 2355272"/>
                  <a:gd name="connsiteX1" fmla="*/ 1946170 w 1946170"/>
                  <a:gd name="connsiteY1" fmla="*/ 0 h 2355272"/>
                  <a:gd name="connsiteX2" fmla="*/ 1946170 w 1946170"/>
                  <a:gd name="connsiteY2" fmla="*/ 2355272 h 2355272"/>
                  <a:gd name="connsiteX3" fmla="*/ 883988 w 1946170"/>
                  <a:gd name="connsiteY3" fmla="*/ 2355272 h 2355272"/>
                  <a:gd name="connsiteX4" fmla="*/ 849351 w 1946170"/>
                  <a:gd name="connsiteY4" fmla="*/ 588818 h 2355272"/>
                  <a:gd name="connsiteX5" fmla="*/ 410625 w 1946170"/>
                  <a:gd name="connsiteY5" fmla="*/ 2216727 h 2355272"/>
                  <a:gd name="connsiteX6" fmla="*/ 6533 w 1946170"/>
                  <a:gd name="connsiteY6" fmla="*/ 1881909 h 2355272"/>
                  <a:gd name="connsiteX7" fmla="*/ 479898 w 1946170"/>
                  <a:gd name="connsiteY7" fmla="*/ 288636 h 2355272"/>
                  <a:gd name="connsiteX8" fmla="*/ 883988 w 1946170"/>
                  <a:gd name="connsiteY8" fmla="*/ 0 h 2355272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653079 w 1946170"/>
                  <a:gd name="connsiteY3" fmla="*/ 4687453 h 4687453"/>
                  <a:gd name="connsiteX4" fmla="*/ 849351 w 1946170"/>
                  <a:gd name="connsiteY4" fmla="*/ 588818 h 4687453"/>
                  <a:gd name="connsiteX5" fmla="*/ 410625 w 1946170"/>
                  <a:gd name="connsiteY5" fmla="*/ 2216727 h 4687453"/>
                  <a:gd name="connsiteX6" fmla="*/ 6533 w 1946170"/>
                  <a:gd name="connsiteY6" fmla="*/ 1881909 h 4687453"/>
                  <a:gd name="connsiteX7" fmla="*/ 479898 w 1946170"/>
                  <a:gd name="connsiteY7" fmla="*/ 288636 h 4687453"/>
                  <a:gd name="connsiteX8" fmla="*/ 883988 w 1946170"/>
                  <a:gd name="connsiteY8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999443 w 1946170"/>
                  <a:gd name="connsiteY3" fmla="*/ 4595090 h 4687453"/>
                  <a:gd name="connsiteX4" fmla="*/ 653079 w 1946170"/>
                  <a:gd name="connsiteY4" fmla="*/ 4687453 h 4687453"/>
                  <a:gd name="connsiteX5" fmla="*/ 849351 w 1946170"/>
                  <a:gd name="connsiteY5" fmla="*/ 588818 h 4687453"/>
                  <a:gd name="connsiteX6" fmla="*/ 410625 w 1946170"/>
                  <a:gd name="connsiteY6" fmla="*/ 2216727 h 4687453"/>
                  <a:gd name="connsiteX7" fmla="*/ 6533 w 1946170"/>
                  <a:gd name="connsiteY7" fmla="*/ 1881909 h 4687453"/>
                  <a:gd name="connsiteX8" fmla="*/ 479898 w 1946170"/>
                  <a:gd name="connsiteY8" fmla="*/ 288636 h 4687453"/>
                  <a:gd name="connsiteX9" fmla="*/ 883988 w 1946170"/>
                  <a:gd name="connsiteY9" fmla="*/ 0 h 4687453"/>
                  <a:gd name="connsiteX0" fmla="*/ 883988 w 1946170"/>
                  <a:gd name="connsiteY0" fmla="*/ 0 h 4687453"/>
                  <a:gd name="connsiteX1" fmla="*/ 1946170 w 1946170"/>
                  <a:gd name="connsiteY1" fmla="*/ 0 h 4687453"/>
                  <a:gd name="connsiteX2" fmla="*/ 1946170 w 1946170"/>
                  <a:gd name="connsiteY2" fmla="*/ 2355272 h 4687453"/>
                  <a:gd name="connsiteX3" fmla="*/ 1507443 w 1946170"/>
                  <a:gd name="connsiteY3" fmla="*/ 2528454 h 4687453"/>
                  <a:gd name="connsiteX4" fmla="*/ 999443 w 1946170"/>
                  <a:gd name="connsiteY4" fmla="*/ 4595090 h 4687453"/>
                  <a:gd name="connsiteX5" fmla="*/ 653079 w 1946170"/>
                  <a:gd name="connsiteY5" fmla="*/ 4687453 h 4687453"/>
                  <a:gd name="connsiteX6" fmla="*/ 849351 w 1946170"/>
                  <a:gd name="connsiteY6" fmla="*/ 588818 h 4687453"/>
                  <a:gd name="connsiteX7" fmla="*/ 410625 w 1946170"/>
                  <a:gd name="connsiteY7" fmla="*/ 2216727 h 4687453"/>
                  <a:gd name="connsiteX8" fmla="*/ 6533 w 1946170"/>
                  <a:gd name="connsiteY8" fmla="*/ 1881909 h 4687453"/>
                  <a:gd name="connsiteX9" fmla="*/ 479898 w 1946170"/>
                  <a:gd name="connsiteY9" fmla="*/ 288636 h 4687453"/>
                  <a:gd name="connsiteX10" fmla="*/ 883988 w 1946170"/>
                  <a:gd name="connsiteY10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1946170 w 2361807"/>
                  <a:gd name="connsiteY3" fmla="*/ 2355272 h 4687453"/>
                  <a:gd name="connsiteX4" fmla="*/ 1507443 w 2361807"/>
                  <a:gd name="connsiteY4" fmla="*/ 2528454 h 4687453"/>
                  <a:gd name="connsiteX5" fmla="*/ 999443 w 2361807"/>
                  <a:gd name="connsiteY5" fmla="*/ 4595090 h 4687453"/>
                  <a:gd name="connsiteX6" fmla="*/ 653079 w 2361807"/>
                  <a:gd name="connsiteY6" fmla="*/ 4687453 h 4687453"/>
                  <a:gd name="connsiteX7" fmla="*/ 849351 w 2361807"/>
                  <a:gd name="connsiteY7" fmla="*/ 588818 h 4687453"/>
                  <a:gd name="connsiteX8" fmla="*/ 410625 w 2361807"/>
                  <a:gd name="connsiteY8" fmla="*/ 2216727 h 4687453"/>
                  <a:gd name="connsiteX9" fmla="*/ 6533 w 2361807"/>
                  <a:gd name="connsiteY9" fmla="*/ 1881909 h 4687453"/>
                  <a:gd name="connsiteX10" fmla="*/ 479898 w 2361807"/>
                  <a:gd name="connsiteY10" fmla="*/ 288636 h 4687453"/>
                  <a:gd name="connsiteX11" fmla="*/ 883988 w 2361807"/>
                  <a:gd name="connsiteY11" fmla="*/ 0 h 4687453"/>
                  <a:gd name="connsiteX0" fmla="*/ 883988 w 2361807"/>
                  <a:gd name="connsiteY0" fmla="*/ 0 h 4687453"/>
                  <a:gd name="connsiteX1" fmla="*/ 1946170 w 2361807"/>
                  <a:gd name="connsiteY1" fmla="*/ 0 h 4687453"/>
                  <a:gd name="connsiteX2" fmla="*/ 2361807 w 2361807"/>
                  <a:gd name="connsiteY2" fmla="*/ 288636 h 4687453"/>
                  <a:gd name="connsiteX3" fmla="*/ 2026988 w 2361807"/>
                  <a:gd name="connsiteY3" fmla="*/ 681181 h 4687453"/>
                  <a:gd name="connsiteX4" fmla="*/ 1946170 w 2361807"/>
                  <a:gd name="connsiteY4" fmla="*/ 2355272 h 4687453"/>
                  <a:gd name="connsiteX5" fmla="*/ 1507443 w 2361807"/>
                  <a:gd name="connsiteY5" fmla="*/ 2528454 h 4687453"/>
                  <a:gd name="connsiteX6" fmla="*/ 999443 w 2361807"/>
                  <a:gd name="connsiteY6" fmla="*/ 4595090 h 4687453"/>
                  <a:gd name="connsiteX7" fmla="*/ 653079 w 2361807"/>
                  <a:gd name="connsiteY7" fmla="*/ 4687453 h 4687453"/>
                  <a:gd name="connsiteX8" fmla="*/ 849351 w 2361807"/>
                  <a:gd name="connsiteY8" fmla="*/ 588818 h 4687453"/>
                  <a:gd name="connsiteX9" fmla="*/ 410625 w 2361807"/>
                  <a:gd name="connsiteY9" fmla="*/ 2216727 h 4687453"/>
                  <a:gd name="connsiteX10" fmla="*/ 6533 w 2361807"/>
                  <a:gd name="connsiteY10" fmla="*/ 1881909 h 4687453"/>
                  <a:gd name="connsiteX11" fmla="*/ 479898 w 2361807"/>
                  <a:gd name="connsiteY11" fmla="*/ 288636 h 4687453"/>
                  <a:gd name="connsiteX12" fmla="*/ 883988 w 2361807"/>
                  <a:gd name="connsiteY12" fmla="*/ 0 h 4687453"/>
                  <a:gd name="connsiteX0" fmla="*/ 883988 w 2556068"/>
                  <a:gd name="connsiteY0" fmla="*/ 0 h 4687453"/>
                  <a:gd name="connsiteX1" fmla="*/ 1946170 w 2556068"/>
                  <a:gd name="connsiteY1" fmla="*/ 0 h 4687453"/>
                  <a:gd name="connsiteX2" fmla="*/ 2361807 w 2556068"/>
                  <a:gd name="connsiteY2" fmla="*/ 288636 h 4687453"/>
                  <a:gd name="connsiteX3" fmla="*/ 2546534 w 2556068"/>
                  <a:gd name="connsiteY3" fmla="*/ 2355272 h 4687453"/>
                  <a:gd name="connsiteX4" fmla="*/ 2026988 w 2556068"/>
                  <a:gd name="connsiteY4" fmla="*/ 681181 h 4687453"/>
                  <a:gd name="connsiteX5" fmla="*/ 1946170 w 2556068"/>
                  <a:gd name="connsiteY5" fmla="*/ 2355272 h 4687453"/>
                  <a:gd name="connsiteX6" fmla="*/ 1507443 w 2556068"/>
                  <a:gd name="connsiteY6" fmla="*/ 2528454 h 4687453"/>
                  <a:gd name="connsiteX7" fmla="*/ 999443 w 2556068"/>
                  <a:gd name="connsiteY7" fmla="*/ 4595090 h 4687453"/>
                  <a:gd name="connsiteX8" fmla="*/ 653079 w 2556068"/>
                  <a:gd name="connsiteY8" fmla="*/ 4687453 h 4687453"/>
                  <a:gd name="connsiteX9" fmla="*/ 849351 w 2556068"/>
                  <a:gd name="connsiteY9" fmla="*/ 588818 h 4687453"/>
                  <a:gd name="connsiteX10" fmla="*/ 410625 w 2556068"/>
                  <a:gd name="connsiteY10" fmla="*/ 2216727 h 4687453"/>
                  <a:gd name="connsiteX11" fmla="*/ 6533 w 2556068"/>
                  <a:gd name="connsiteY11" fmla="*/ 1881909 h 4687453"/>
                  <a:gd name="connsiteX12" fmla="*/ 479898 w 2556068"/>
                  <a:gd name="connsiteY12" fmla="*/ 288636 h 4687453"/>
                  <a:gd name="connsiteX13" fmla="*/ 883988 w 2556068"/>
                  <a:gd name="connsiteY13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1946170 w 2781029"/>
                  <a:gd name="connsiteY6" fmla="*/ 2355272 h 4687453"/>
                  <a:gd name="connsiteX7" fmla="*/ 1507443 w 2781029"/>
                  <a:gd name="connsiteY7" fmla="*/ 2528454 h 4687453"/>
                  <a:gd name="connsiteX8" fmla="*/ 999443 w 2781029"/>
                  <a:gd name="connsiteY8" fmla="*/ 4595090 h 4687453"/>
                  <a:gd name="connsiteX9" fmla="*/ 653079 w 2781029"/>
                  <a:gd name="connsiteY9" fmla="*/ 4687453 h 4687453"/>
                  <a:gd name="connsiteX10" fmla="*/ 849351 w 2781029"/>
                  <a:gd name="connsiteY10" fmla="*/ 588818 h 4687453"/>
                  <a:gd name="connsiteX11" fmla="*/ 410625 w 2781029"/>
                  <a:gd name="connsiteY11" fmla="*/ 2216727 h 4687453"/>
                  <a:gd name="connsiteX12" fmla="*/ 6533 w 2781029"/>
                  <a:gd name="connsiteY12" fmla="*/ 1881909 h 4687453"/>
                  <a:gd name="connsiteX13" fmla="*/ 479898 w 2781029"/>
                  <a:gd name="connsiteY13" fmla="*/ 288636 h 4687453"/>
                  <a:gd name="connsiteX14" fmla="*/ 883988 w 2781029"/>
                  <a:gd name="connsiteY14" fmla="*/ 0 h 4687453"/>
                  <a:gd name="connsiteX0" fmla="*/ 883988 w 2781029"/>
                  <a:gd name="connsiteY0" fmla="*/ 0 h 4695306"/>
                  <a:gd name="connsiteX1" fmla="*/ 1946170 w 2781029"/>
                  <a:gd name="connsiteY1" fmla="*/ 0 h 4695306"/>
                  <a:gd name="connsiteX2" fmla="*/ 2361807 w 2781029"/>
                  <a:gd name="connsiteY2" fmla="*/ 288636 h 4695306"/>
                  <a:gd name="connsiteX3" fmla="*/ 2777442 w 2781029"/>
                  <a:gd name="connsiteY3" fmla="*/ 1881908 h 4695306"/>
                  <a:gd name="connsiteX4" fmla="*/ 2546534 w 2781029"/>
                  <a:gd name="connsiteY4" fmla="*/ 2355272 h 4695306"/>
                  <a:gd name="connsiteX5" fmla="*/ 2026988 w 2781029"/>
                  <a:gd name="connsiteY5" fmla="*/ 681181 h 4695306"/>
                  <a:gd name="connsiteX6" fmla="*/ 2177079 w 2781029"/>
                  <a:gd name="connsiteY6" fmla="*/ 4641272 h 4695306"/>
                  <a:gd name="connsiteX7" fmla="*/ 1507443 w 2781029"/>
                  <a:gd name="connsiteY7" fmla="*/ 2528454 h 4695306"/>
                  <a:gd name="connsiteX8" fmla="*/ 999443 w 2781029"/>
                  <a:gd name="connsiteY8" fmla="*/ 4595090 h 4695306"/>
                  <a:gd name="connsiteX9" fmla="*/ 653079 w 2781029"/>
                  <a:gd name="connsiteY9" fmla="*/ 4687453 h 4695306"/>
                  <a:gd name="connsiteX10" fmla="*/ 849351 w 2781029"/>
                  <a:gd name="connsiteY10" fmla="*/ 588818 h 4695306"/>
                  <a:gd name="connsiteX11" fmla="*/ 410625 w 2781029"/>
                  <a:gd name="connsiteY11" fmla="*/ 2216727 h 4695306"/>
                  <a:gd name="connsiteX12" fmla="*/ 6533 w 2781029"/>
                  <a:gd name="connsiteY12" fmla="*/ 1881909 h 4695306"/>
                  <a:gd name="connsiteX13" fmla="*/ 479898 w 2781029"/>
                  <a:gd name="connsiteY13" fmla="*/ 288636 h 4695306"/>
                  <a:gd name="connsiteX14" fmla="*/ 883988 w 2781029"/>
                  <a:gd name="connsiteY14" fmla="*/ 0 h 4695306"/>
                  <a:gd name="connsiteX0" fmla="*/ 883988 w 2781029"/>
                  <a:gd name="connsiteY0" fmla="*/ 0 h 4870887"/>
                  <a:gd name="connsiteX1" fmla="*/ 1946170 w 2781029"/>
                  <a:gd name="connsiteY1" fmla="*/ 0 h 4870887"/>
                  <a:gd name="connsiteX2" fmla="*/ 2361807 w 2781029"/>
                  <a:gd name="connsiteY2" fmla="*/ 288636 h 4870887"/>
                  <a:gd name="connsiteX3" fmla="*/ 2777442 w 2781029"/>
                  <a:gd name="connsiteY3" fmla="*/ 1881908 h 4870887"/>
                  <a:gd name="connsiteX4" fmla="*/ 2546534 w 2781029"/>
                  <a:gd name="connsiteY4" fmla="*/ 2355272 h 4870887"/>
                  <a:gd name="connsiteX5" fmla="*/ 2026988 w 2781029"/>
                  <a:gd name="connsiteY5" fmla="*/ 681181 h 4870887"/>
                  <a:gd name="connsiteX6" fmla="*/ 2177079 w 2781029"/>
                  <a:gd name="connsiteY6" fmla="*/ 4641272 h 4870887"/>
                  <a:gd name="connsiteX7" fmla="*/ 1715260 w 2781029"/>
                  <a:gd name="connsiteY7" fmla="*/ 4202544 h 4870887"/>
                  <a:gd name="connsiteX8" fmla="*/ 1507443 w 2781029"/>
                  <a:gd name="connsiteY8" fmla="*/ 2528454 h 4870887"/>
                  <a:gd name="connsiteX9" fmla="*/ 999443 w 2781029"/>
                  <a:gd name="connsiteY9" fmla="*/ 4595090 h 4870887"/>
                  <a:gd name="connsiteX10" fmla="*/ 653079 w 2781029"/>
                  <a:gd name="connsiteY10" fmla="*/ 4687453 h 4870887"/>
                  <a:gd name="connsiteX11" fmla="*/ 849351 w 2781029"/>
                  <a:gd name="connsiteY11" fmla="*/ 588818 h 4870887"/>
                  <a:gd name="connsiteX12" fmla="*/ 410625 w 2781029"/>
                  <a:gd name="connsiteY12" fmla="*/ 2216727 h 4870887"/>
                  <a:gd name="connsiteX13" fmla="*/ 6533 w 2781029"/>
                  <a:gd name="connsiteY13" fmla="*/ 1881909 h 4870887"/>
                  <a:gd name="connsiteX14" fmla="*/ 479898 w 2781029"/>
                  <a:gd name="connsiteY14" fmla="*/ 288636 h 4870887"/>
                  <a:gd name="connsiteX15" fmla="*/ 883988 w 2781029"/>
                  <a:gd name="connsiteY15" fmla="*/ 0 h 4870887"/>
                  <a:gd name="connsiteX0" fmla="*/ 883988 w 2781029"/>
                  <a:gd name="connsiteY0" fmla="*/ 0 h 4842241"/>
                  <a:gd name="connsiteX1" fmla="*/ 1946170 w 2781029"/>
                  <a:gd name="connsiteY1" fmla="*/ 0 h 4842241"/>
                  <a:gd name="connsiteX2" fmla="*/ 2361807 w 2781029"/>
                  <a:gd name="connsiteY2" fmla="*/ 288636 h 4842241"/>
                  <a:gd name="connsiteX3" fmla="*/ 2777442 w 2781029"/>
                  <a:gd name="connsiteY3" fmla="*/ 1881908 h 4842241"/>
                  <a:gd name="connsiteX4" fmla="*/ 2546534 w 2781029"/>
                  <a:gd name="connsiteY4" fmla="*/ 2355272 h 4842241"/>
                  <a:gd name="connsiteX5" fmla="*/ 2026988 w 2781029"/>
                  <a:gd name="connsiteY5" fmla="*/ 681181 h 4842241"/>
                  <a:gd name="connsiteX6" fmla="*/ 2177079 w 2781029"/>
                  <a:gd name="connsiteY6" fmla="*/ 4641272 h 4842241"/>
                  <a:gd name="connsiteX7" fmla="*/ 1715260 w 2781029"/>
                  <a:gd name="connsiteY7" fmla="*/ 4202544 h 4842241"/>
                  <a:gd name="connsiteX8" fmla="*/ 1507443 w 2781029"/>
                  <a:gd name="connsiteY8" fmla="*/ 2528454 h 4842241"/>
                  <a:gd name="connsiteX9" fmla="*/ 999443 w 2781029"/>
                  <a:gd name="connsiteY9" fmla="*/ 4595090 h 4842241"/>
                  <a:gd name="connsiteX10" fmla="*/ 653079 w 2781029"/>
                  <a:gd name="connsiteY10" fmla="*/ 4687453 h 4842241"/>
                  <a:gd name="connsiteX11" fmla="*/ 849351 w 2781029"/>
                  <a:gd name="connsiteY11" fmla="*/ 588818 h 4842241"/>
                  <a:gd name="connsiteX12" fmla="*/ 410625 w 2781029"/>
                  <a:gd name="connsiteY12" fmla="*/ 2216727 h 4842241"/>
                  <a:gd name="connsiteX13" fmla="*/ 6533 w 2781029"/>
                  <a:gd name="connsiteY13" fmla="*/ 1881909 h 4842241"/>
                  <a:gd name="connsiteX14" fmla="*/ 479898 w 2781029"/>
                  <a:gd name="connsiteY14" fmla="*/ 288636 h 4842241"/>
                  <a:gd name="connsiteX15" fmla="*/ 883988 w 2781029"/>
                  <a:gd name="connsiteY15" fmla="*/ 0 h 4842241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15260 w 2781029"/>
                  <a:gd name="connsiteY7" fmla="*/ 4202544 h 4687453"/>
                  <a:gd name="connsiteX8" fmla="*/ 1507443 w 2781029"/>
                  <a:gd name="connsiteY8" fmla="*/ 2528454 h 4687453"/>
                  <a:gd name="connsiteX9" fmla="*/ 999443 w 2781029"/>
                  <a:gd name="connsiteY9" fmla="*/ 4595090 h 4687453"/>
                  <a:gd name="connsiteX10" fmla="*/ 653079 w 2781029"/>
                  <a:gd name="connsiteY10" fmla="*/ 4687453 h 4687453"/>
                  <a:gd name="connsiteX11" fmla="*/ 849351 w 2781029"/>
                  <a:gd name="connsiteY11" fmla="*/ 588818 h 4687453"/>
                  <a:gd name="connsiteX12" fmla="*/ 410625 w 2781029"/>
                  <a:gd name="connsiteY12" fmla="*/ 2216727 h 4687453"/>
                  <a:gd name="connsiteX13" fmla="*/ 6533 w 2781029"/>
                  <a:gd name="connsiteY13" fmla="*/ 1881909 h 4687453"/>
                  <a:gd name="connsiteX14" fmla="*/ 479898 w 2781029"/>
                  <a:gd name="connsiteY14" fmla="*/ 288636 h 4687453"/>
                  <a:gd name="connsiteX15" fmla="*/ 883988 w 2781029"/>
                  <a:gd name="connsiteY15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507443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0 h 4687453"/>
                  <a:gd name="connsiteX1" fmla="*/ 1946170 w 2781029"/>
                  <a:gd name="connsiteY1" fmla="*/ 0 h 4687453"/>
                  <a:gd name="connsiteX2" fmla="*/ 2361807 w 2781029"/>
                  <a:gd name="connsiteY2" fmla="*/ 288636 h 4687453"/>
                  <a:gd name="connsiteX3" fmla="*/ 2777442 w 2781029"/>
                  <a:gd name="connsiteY3" fmla="*/ 1881908 h 4687453"/>
                  <a:gd name="connsiteX4" fmla="*/ 2546534 w 2781029"/>
                  <a:gd name="connsiteY4" fmla="*/ 2355272 h 4687453"/>
                  <a:gd name="connsiteX5" fmla="*/ 2026988 w 2781029"/>
                  <a:gd name="connsiteY5" fmla="*/ 681181 h 4687453"/>
                  <a:gd name="connsiteX6" fmla="*/ 2177079 w 2781029"/>
                  <a:gd name="connsiteY6" fmla="*/ 4375726 h 4687453"/>
                  <a:gd name="connsiteX7" fmla="*/ 1749897 w 2781029"/>
                  <a:gd name="connsiteY7" fmla="*/ 4421907 h 4687453"/>
                  <a:gd name="connsiteX8" fmla="*/ 1715260 w 2781029"/>
                  <a:gd name="connsiteY8" fmla="*/ 4202544 h 4687453"/>
                  <a:gd name="connsiteX9" fmla="*/ 1391988 w 2781029"/>
                  <a:gd name="connsiteY9" fmla="*/ 2528454 h 4687453"/>
                  <a:gd name="connsiteX10" fmla="*/ 999443 w 2781029"/>
                  <a:gd name="connsiteY10" fmla="*/ 4595090 h 4687453"/>
                  <a:gd name="connsiteX11" fmla="*/ 653079 w 2781029"/>
                  <a:gd name="connsiteY11" fmla="*/ 4687453 h 4687453"/>
                  <a:gd name="connsiteX12" fmla="*/ 849351 w 2781029"/>
                  <a:gd name="connsiteY12" fmla="*/ 588818 h 4687453"/>
                  <a:gd name="connsiteX13" fmla="*/ 410625 w 2781029"/>
                  <a:gd name="connsiteY13" fmla="*/ 2216727 h 4687453"/>
                  <a:gd name="connsiteX14" fmla="*/ 6533 w 2781029"/>
                  <a:gd name="connsiteY14" fmla="*/ 1881909 h 4687453"/>
                  <a:gd name="connsiteX15" fmla="*/ 479898 w 2781029"/>
                  <a:gd name="connsiteY15" fmla="*/ 288636 h 4687453"/>
                  <a:gd name="connsiteX16" fmla="*/ 883988 w 2781029"/>
                  <a:gd name="connsiteY16" fmla="*/ 0 h 4687453"/>
                  <a:gd name="connsiteX0" fmla="*/ 883988 w 2781029"/>
                  <a:gd name="connsiteY0" fmla="*/ 150093 h 4837546"/>
                  <a:gd name="connsiteX1" fmla="*/ 1461260 w 2781029"/>
                  <a:gd name="connsiteY1" fmla="*/ 0 h 4837546"/>
                  <a:gd name="connsiteX2" fmla="*/ 1946170 w 2781029"/>
                  <a:gd name="connsiteY2" fmla="*/ 150093 h 4837546"/>
                  <a:gd name="connsiteX3" fmla="*/ 2361807 w 2781029"/>
                  <a:gd name="connsiteY3" fmla="*/ 438729 h 4837546"/>
                  <a:gd name="connsiteX4" fmla="*/ 2777442 w 2781029"/>
                  <a:gd name="connsiteY4" fmla="*/ 2032001 h 4837546"/>
                  <a:gd name="connsiteX5" fmla="*/ 2546534 w 2781029"/>
                  <a:gd name="connsiteY5" fmla="*/ 2505365 h 4837546"/>
                  <a:gd name="connsiteX6" fmla="*/ 2026988 w 2781029"/>
                  <a:gd name="connsiteY6" fmla="*/ 831274 h 4837546"/>
                  <a:gd name="connsiteX7" fmla="*/ 2177079 w 2781029"/>
                  <a:gd name="connsiteY7" fmla="*/ 4525819 h 4837546"/>
                  <a:gd name="connsiteX8" fmla="*/ 1749897 w 2781029"/>
                  <a:gd name="connsiteY8" fmla="*/ 4572000 h 4837546"/>
                  <a:gd name="connsiteX9" fmla="*/ 1715260 w 2781029"/>
                  <a:gd name="connsiteY9" fmla="*/ 4352637 h 4837546"/>
                  <a:gd name="connsiteX10" fmla="*/ 1391988 w 2781029"/>
                  <a:gd name="connsiteY10" fmla="*/ 2678547 h 4837546"/>
                  <a:gd name="connsiteX11" fmla="*/ 999443 w 2781029"/>
                  <a:gd name="connsiteY11" fmla="*/ 4745183 h 4837546"/>
                  <a:gd name="connsiteX12" fmla="*/ 653079 w 2781029"/>
                  <a:gd name="connsiteY12" fmla="*/ 4837546 h 4837546"/>
                  <a:gd name="connsiteX13" fmla="*/ 849351 w 2781029"/>
                  <a:gd name="connsiteY13" fmla="*/ 738911 h 4837546"/>
                  <a:gd name="connsiteX14" fmla="*/ 410625 w 2781029"/>
                  <a:gd name="connsiteY14" fmla="*/ 2366820 h 4837546"/>
                  <a:gd name="connsiteX15" fmla="*/ 6533 w 2781029"/>
                  <a:gd name="connsiteY15" fmla="*/ 2032002 h 4837546"/>
                  <a:gd name="connsiteX16" fmla="*/ 479898 w 2781029"/>
                  <a:gd name="connsiteY16" fmla="*/ 438729 h 4837546"/>
                  <a:gd name="connsiteX17" fmla="*/ 883988 w 2781029"/>
                  <a:gd name="connsiteY17" fmla="*/ 150093 h 4837546"/>
                  <a:gd name="connsiteX0" fmla="*/ 479898 w 2781029"/>
                  <a:gd name="connsiteY0" fmla="*/ 449454 h 4848271"/>
                  <a:gd name="connsiteX1" fmla="*/ 1461260 w 2781029"/>
                  <a:gd name="connsiteY1" fmla="*/ 10725 h 4848271"/>
                  <a:gd name="connsiteX2" fmla="*/ 1946170 w 2781029"/>
                  <a:gd name="connsiteY2" fmla="*/ 160818 h 4848271"/>
                  <a:gd name="connsiteX3" fmla="*/ 2361807 w 2781029"/>
                  <a:gd name="connsiteY3" fmla="*/ 449454 h 4848271"/>
                  <a:gd name="connsiteX4" fmla="*/ 2777442 w 2781029"/>
                  <a:gd name="connsiteY4" fmla="*/ 2042726 h 4848271"/>
                  <a:gd name="connsiteX5" fmla="*/ 2546534 w 2781029"/>
                  <a:gd name="connsiteY5" fmla="*/ 2516090 h 4848271"/>
                  <a:gd name="connsiteX6" fmla="*/ 2026988 w 2781029"/>
                  <a:gd name="connsiteY6" fmla="*/ 841999 h 4848271"/>
                  <a:gd name="connsiteX7" fmla="*/ 2177079 w 2781029"/>
                  <a:gd name="connsiteY7" fmla="*/ 4536544 h 4848271"/>
                  <a:gd name="connsiteX8" fmla="*/ 1749897 w 2781029"/>
                  <a:gd name="connsiteY8" fmla="*/ 4582725 h 4848271"/>
                  <a:gd name="connsiteX9" fmla="*/ 1715260 w 2781029"/>
                  <a:gd name="connsiteY9" fmla="*/ 4363362 h 4848271"/>
                  <a:gd name="connsiteX10" fmla="*/ 1391988 w 2781029"/>
                  <a:gd name="connsiteY10" fmla="*/ 2689272 h 4848271"/>
                  <a:gd name="connsiteX11" fmla="*/ 999443 w 2781029"/>
                  <a:gd name="connsiteY11" fmla="*/ 4755908 h 4848271"/>
                  <a:gd name="connsiteX12" fmla="*/ 653079 w 2781029"/>
                  <a:gd name="connsiteY12" fmla="*/ 4848271 h 4848271"/>
                  <a:gd name="connsiteX13" fmla="*/ 849351 w 2781029"/>
                  <a:gd name="connsiteY13" fmla="*/ 749636 h 4848271"/>
                  <a:gd name="connsiteX14" fmla="*/ 410625 w 2781029"/>
                  <a:gd name="connsiteY14" fmla="*/ 2377545 h 4848271"/>
                  <a:gd name="connsiteX15" fmla="*/ 6533 w 2781029"/>
                  <a:gd name="connsiteY15" fmla="*/ 2042727 h 4848271"/>
                  <a:gd name="connsiteX16" fmla="*/ 479898 w 2781029"/>
                  <a:gd name="connsiteY16" fmla="*/ 449454 h 4848271"/>
                  <a:gd name="connsiteX0" fmla="*/ 479898 w 2781029"/>
                  <a:gd name="connsiteY0" fmla="*/ 438729 h 4837546"/>
                  <a:gd name="connsiteX1" fmla="*/ 1461260 w 2781029"/>
                  <a:gd name="connsiteY1" fmla="*/ 0 h 4837546"/>
                  <a:gd name="connsiteX2" fmla="*/ 2361807 w 2781029"/>
                  <a:gd name="connsiteY2" fmla="*/ 438729 h 4837546"/>
                  <a:gd name="connsiteX3" fmla="*/ 2777442 w 2781029"/>
                  <a:gd name="connsiteY3" fmla="*/ 2032001 h 4837546"/>
                  <a:gd name="connsiteX4" fmla="*/ 2546534 w 2781029"/>
                  <a:gd name="connsiteY4" fmla="*/ 2505365 h 4837546"/>
                  <a:gd name="connsiteX5" fmla="*/ 2026988 w 2781029"/>
                  <a:gd name="connsiteY5" fmla="*/ 831274 h 4837546"/>
                  <a:gd name="connsiteX6" fmla="*/ 2177079 w 2781029"/>
                  <a:gd name="connsiteY6" fmla="*/ 4525819 h 4837546"/>
                  <a:gd name="connsiteX7" fmla="*/ 1749897 w 2781029"/>
                  <a:gd name="connsiteY7" fmla="*/ 4572000 h 4837546"/>
                  <a:gd name="connsiteX8" fmla="*/ 1715260 w 2781029"/>
                  <a:gd name="connsiteY8" fmla="*/ 4352637 h 4837546"/>
                  <a:gd name="connsiteX9" fmla="*/ 1391988 w 2781029"/>
                  <a:gd name="connsiteY9" fmla="*/ 2678547 h 4837546"/>
                  <a:gd name="connsiteX10" fmla="*/ 999443 w 2781029"/>
                  <a:gd name="connsiteY10" fmla="*/ 4745183 h 4837546"/>
                  <a:gd name="connsiteX11" fmla="*/ 653079 w 2781029"/>
                  <a:gd name="connsiteY11" fmla="*/ 4837546 h 4837546"/>
                  <a:gd name="connsiteX12" fmla="*/ 849351 w 2781029"/>
                  <a:gd name="connsiteY12" fmla="*/ 738911 h 4837546"/>
                  <a:gd name="connsiteX13" fmla="*/ 410625 w 2781029"/>
                  <a:gd name="connsiteY13" fmla="*/ 2366820 h 4837546"/>
                  <a:gd name="connsiteX14" fmla="*/ 6533 w 2781029"/>
                  <a:gd name="connsiteY14" fmla="*/ 2032002 h 4837546"/>
                  <a:gd name="connsiteX15" fmla="*/ 479898 w 2781029"/>
                  <a:gd name="connsiteY15" fmla="*/ 438729 h 4837546"/>
                  <a:gd name="connsiteX0" fmla="*/ 479898 w 2779560"/>
                  <a:gd name="connsiteY0" fmla="*/ 438729 h 4837546"/>
                  <a:gd name="connsiteX1" fmla="*/ 1461260 w 2779560"/>
                  <a:gd name="connsiteY1" fmla="*/ 0 h 4837546"/>
                  <a:gd name="connsiteX2" fmla="*/ 2361807 w 2779560"/>
                  <a:gd name="connsiteY2" fmla="*/ 438729 h 4837546"/>
                  <a:gd name="connsiteX3" fmla="*/ 2777442 w 2779560"/>
                  <a:gd name="connsiteY3" fmla="*/ 2032001 h 4837546"/>
                  <a:gd name="connsiteX4" fmla="*/ 2407988 w 2779560"/>
                  <a:gd name="connsiteY4" fmla="*/ 2262911 h 4837546"/>
                  <a:gd name="connsiteX5" fmla="*/ 2026988 w 2779560"/>
                  <a:gd name="connsiteY5" fmla="*/ 831274 h 4837546"/>
                  <a:gd name="connsiteX6" fmla="*/ 2177079 w 2779560"/>
                  <a:gd name="connsiteY6" fmla="*/ 4525819 h 4837546"/>
                  <a:gd name="connsiteX7" fmla="*/ 1749897 w 2779560"/>
                  <a:gd name="connsiteY7" fmla="*/ 4572000 h 4837546"/>
                  <a:gd name="connsiteX8" fmla="*/ 1715260 w 2779560"/>
                  <a:gd name="connsiteY8" fmla="*/ 4352637 h 4837546"/>
                  <a:gd name="connsiteX9" fmla="*/ 1391988 w 2779560"/>
                  <a:gd name="connsiteY9" fmla="*/ 2678547 h 4837546"/>
                  <a:gd name="connsiteX10" fmla="*/ 999443 w 2779560"/>
                  <a:gd name="connsiteY10" fmla="*/ 4745183 h 4837546"/>
                  <a:gd name="connsiteX11" fmla="*/ 653079 w 2779560"/>
                  <a:gd name="connsiteY11" fmla="*/ 4837546 h 4837546"/>
                  <a:gd name="connsiteX12" fmla="*/ 849351 w 2779560"/>
                  <a:gd name="connsiteY12" fmla="*/ 738911 h 4837546"/>
                  <a:gd name="connsiteX13" fmla="*/ 410625 w 2779560"/>
                  <a:gd name="connsiteY13" fmla="*/ 2366820 h 4837546"/>
                  <a:gd name="connsiteX14" fmla="*/ 6533 w 2779560"/>
                  <a:gd name="connsiteY14" fmla="*/ 2032002 h 4837546"/>
                  <a:gd name="connsiteX15" fmla="*/ 479898 w 2779560"/>
                  <a:gd name="connsiteY15" fmla="*/ 438729 h 483754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37736"/>
                  <a:gd name="connsiteX1" fmla="*/ 1461260 w 2779560"/>
                  <a:gd name="connsiteY1" fmla="*/ 0 h 4837736"/>
                  <a:gd name="connsiteX2" fmla="*/ 2361807 w 2779560"/>
                  <a:gd name="connsiteY2" fmla="*/ 438729 h 4837736"/>
                  <a:gd name="connsiteX3" fmla="*/ 2777442 w 2779560"/>
                  <a:gd name="connsiteY3" fmla="*/ 2032001 h 4837736"/>
                  <a:gd name="connsiteX4" fmla="*/ 2407988 w 2779560"/>
                  <a:gd name="connsiteY4" fmla="*/ 2262911 h 4837736"/>
                  <a:gd name="connsiteX5" fmla="*/ 2026988 w 2779560"/>
                  <a:gd name="connsiteY5" fmla="*/ 831274 h 4837736"/>
                  <a:gd name="connsiteX6" fmla="*/ 2177079 w 2779560"/>
                  <a:gd name="connsiteY6" fmla="*/ 4525819 h 4837736"/>
                  <a:gd name="connsiteX7" fmla="*/ 1749897 w 2779560"/>
                  <a:gd name="connsiteY7" fmla="*/ 4572000 h 4837736"/>
                  <a:gd name="connsiteX8" fmla="*/ 1715260 w 2779560"/>
                  <a:gd name="connsiteY8" fmla="*/ 4352637 h 4837736"/>
                  <a:gd name="connsiteX9" fmla="*/ 1391988 w 2779560"/>
                  <a:gd name="connsiteY9" fmla="*/ 2678547 h 4837736"/>
                  <a:gd name="connsiteX10" fmla="*/ 999443 w 2779560"/>
                  <a:gd name="connsiteY10" fmla="*/ 4745183 h 4837736"/>
                  <a:gd name="connsiteX11" fmla="*/ 653079 w 2779560"/>
                  <a:gd name="connsiteY11" fmla="*/ 4837546 h 4837736"/>
                  <a:gd name="connsiteX12" fmla="*/ 849351 w 2779560"/>
                  <a:gd name="connsiteY12" fmla="*/ 738911 h 4837736"/>
                  <a:gd name="connsiteX13" fmla="*/ 410625 w 2779560"/>
                  <a:gd name="connsiteY13" fmla="*/ 2366820 h 4837736"/>
                  <a:gd name="connsiteX14" fmla="*/ 6533 w 2779560"/>
                  <a:gd name="connsiteY14" fmla="*/ 2032002 h 4837736"/>
                  <a:gd name="connsiteX15" fmla="*/ 479898 w 2779560"/>
                  <a:gd name="connsiteY15" fmla="*/ 438729 h 4837736"/>
                  <a:gd name="connsiteX0" fmla="*/ 479898 w 2779560"/>
                  <a:gd name="connsiteY0" fmla="*/ 438729 h 4884064"/>
                  <a:gd name="connsiteX1" fmla="*/ 1461260 w 2779560"/>
                  <a:gd name="connsiteY1" fmla="*/ 0 h 4884064"/>
                  <a:gd name="connsiteX2" fmla="*/ 2361807 w 2779560"/>
                  <a:gd name="connsiteY2" fmla="*/ 438729 h 4884064"/>
                  <a:gd name="connsiteX3" fmla="*/ 2777442 w 2779560"/>
                  <a:gd name="connsiteY3" fmla="*/ 2032001 h 4884064"/>
                  <a:gd name="connsiteX4" fmla="*/ 2407988 w 2779560"/>
                  <a:gd name="connsiteY4" fmla="*/ 2262911 h 4884064"/>
                  <a:gd name="connsiteX5" fmla="*/ 2026988 w 2779560"/>
                  <a:gd name="connsiteY5" fmla="*/ 831274 h 4884064"/>
                  <a:gd name="connsiteX6" fmla="*/ 2177079 w 2779560"/>
                  <a:gd name="connsiteY6" fmla="*/ 4525819 h 4884064"/>
                  <a:gd name="connsiteX7" fmla="*/ 1749897 w 2779560"/>
                  <a:gd name="connsiteY7" fmla="*/ 4572000 h 4884064"/>
                  <a:gd name="connsiteX8" fmla="*/ 1715260 w 2779560"/>
                  <a:gd name="connsiteY8" fmla="*/ 4352637 h 4884064"/>
                  <a:gd name="connsiteX9" fmla="*/ 1391988 w 2779560"/>
                  <a:gd name="connsiteY9" fmla="*/ 2678547 h 4884064"/>
                  <a:gd name="connsiteX10" fmla="*/ 999443 w 2779560"/>
                  <a:gd name="connsiteY10" fmla="*/ 4745183 h 4884064"/>
                  <a:gd name="connsiteX11" fmla="*/ 629989 w 2779560"/>
                  <a:gd name="connsiteY11" fmla="*/ 4687456 h 4884064"/>
                  <a:gd name="connsiteX12" fmla="*/ 849351 w 2779560"/>
                  <a:gd name="connsiteY12" fmla="*/ 738911 h 4884064"/>
                  <a:gd name="connsiteX13" fmla="*/ 410625 w 2779560"/>
                  <a:gd name="connsiteY13" fmla="*/ 2366820 h 4884064"/>
                  <a:gd name="connsiteX14" fmla="*/ 6533 w 2779560"/>
                  <a:gd name="connsiteY14" fmla="*/ 2032002 h 4884064"/>
                  <a:gd name="connsiteX15" fmla="*/ 479898 w 2779560"/>
                  <a:gd name="connsiteY15" fmla="*/ 438729 h 4884064"/>
                  <a:gd name="connsiteX0" fmla="*/ 479898 w 2779560"/>
                  <a:gd name="connsiteY0" fmla="*/ 438729 h 4923948"/>
                  <a:gd name="connsiteX1" fmla="*/ 1461260 w 2779560"/>
                  <a:gd name="connsiteY1" fmla="*/ 0 h 4923948"/>
                  <a:gd name="connsiteX2" fmla="*/ 2361807 w 2779560"/>
                  <a:gd name="connsiteY2" fmla="*/ 438729 h 4923948"/>
                  <a:gd name="connsiteX3" fmla="*/ 2777442 w 2779560"/>
                  <a:gd name="connsiteY3" fmla="*/ 2032001 h 4923948"/>
                  <a:gd name="connsiteX4" fmla="*/ 2407988 w 2779560"/>
                  <a:gd name="connsiteY4" fmla="*/ 2262911 h 4923948"/>
                  <a:gd name="connsiteX5" fmla="*/ 2026988 w 2779560"/>
                  <a:gd name="connsiteY5" fmla="*/ 831274 h 4923948"/>
                  <a:gd name="connsiteX6" fmla="*/ 2177079 w 2779560"/>
                  <a:gd name="connsiteY6" fmla="*/ 4525819 h 4923948"/>
                  <a:gd name="connsiteX7" fmla="*/ 1749897 w 2779560"/>
                  <a:gd name="connsiteY7" fmla="*/ 4572000 h 4923948"/>
                  <a:gd name="connsiteX8" fmla="*/ 1715260 w 2779560"/>
                  <a:gd name="connsiteY8" fmla="*/ 4352637 h 4923948"/>
                  <a:gd name="connsiteX9" fmla="*/ 1391988 w 2779560"/>
                  <a:gd name="connsiteY9" fmla="*/ 2678547 h 4923948"/>
                  <a:gd name="connsiteX10" fmla="*/ 999443 w 2779560"/>
                  <a:gd name="connsiteY10" fmla="*/ 4745183 h 4923948"/>
                  <a:gd name="connsiteX11" fmla="*/ 629989 w 2779560"/>
                  <a:gd name="connsiteY11" fmla="*/ 4687456 h 4923948"/>
                  <a:gd name="connsiteX12" fmla="*/ 849351 w 2779560"/>
                  <a:gd name="connsiteY12" fmla="*/ 738911 h 4923948"/>
                  <a:gd name="connsiteX13" fmla="*/ 410625 w 2779560"/>
                  <a:gd name="connsiteY13" fmla="*/ 2366820 h 4923948"/>
                  <a:gd name="connsiteX14" fmla="*/ 6533 w 2779560"/>
                  <a:gd name="connsiteY14" fmla="*/ 2032002 h 4923948"/>
                  <a:gd name="connsiteX15" fmla="*/ 479898 w 2779560"/>
                  <a:gd name="connsiteY15" fmla="*/ 438729 h 4923948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97853"/>
                  <a:gd name="connsiteX1" fmla="*/ 1461260 w 2779560"/>
                  <a:gd name="connsiteY1" fmla="*/ 0 h 4897853"/>
                  <a:gd name="connsiteX2" fmla="*/ 2361807 w 2779560"/>
                  <a:gd name="connsiteY2" fmla="*/ 438729 h 4897853"/>
                  <a:gd name="connsiteX3" fmla="*/ 2777442 w 2779560"/>
                  <a:gd name="connsiteY3" fmla="*/ 2032001 h 4897853"/>
                  <a:gd name="connsiteX4" fmla="*/ 2407988 w 2779560"/>
                  <a:gd name="connsiteY4" fmla="*/ 2262911 h 4897853"/>
                  <a:gd name="connsiteX5" fmla="*/ 2026988 w 2779560"/>
                  <a:gd name="connsiteY5" fmla="*/ 831274 h 4897853"/>
                  <a:gd name="connsiteX6" fmla="*/ 2177079 w 2779560"/>
                  <a:gd name="connsiteY6" fmla="*/ 4525819 h 4897853"/>
                  <a:gd name="connsiteX7" fmla="*/ 1749897 w 2779560"/>
                  <a:gd name="connsiteY7" fmla="*/ 4572000 h 4897853"/>
                  <a:gd name="connsiteX8" fmla="*/ 1715260 w 2779560"/>
                  <a:gd name="connsiteY8" fmla="*/ 4352637 h 4897853"/>
                  <a:gd name="connsiteX9" fmla="*/ 1391988 w 2779560"/>
                  <a:gd name="connsiteY9" fmla="*/ 2678547 h 4897853"/>
                  <a:gd name="connsiteX10" fmla="*/ 999443 w 2779560"/>
                  <a:gd name="connsiteY10" fmla="*/ 4745183 h 4897853"/>
                  <a:gd name="connsiteX11" fmla="*/ 629989 w 2779560"/>
                  <a:gd name="connsiteY11" fmla="*/ 4687456 h 4897853"/>
                  <a:gd name="connsiteX12" fmla="*/ 849351 w 2779560"/>
                  <a:gd name="connsiteY12" fmla="*/ 738911 h 4897853"/>
                  <a:gd name="connsiteX13" fmla="*/ 410625 w 2779560"/>
                  <a:gd name="connsiteY13" fmla="*/ 2366820 h 4897853"/>
                  <a:gd name="connsiteX14" fmla="*/ 6533 w 2779560"/>
                  <a:gd name="connsiteY14" fmla="*/ 2032002 h 4897853"/>
                  <a:gd name="connsiteX15" fmla="*/ 479898 w 2779560"/>
                  <a:gd name="connsiteY15" fmla="*/ 438729 h 4897853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715260 w 2779560"/>
                  <a:gd name="connsiteY8" fmla="*/ 4352637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08824"/>
                  <a:gd name="connsiteX1" fmla="*/ 1461260 w 2779560"/>
                  <a:gd name="connsiteY1" fmla="*/ 0 h 4808824"/>
                  <a:gd name="connsiteX2" fmla="*/ 2361807 w 2779560"/>
                  <a:gd name="connsiteY2" fmla="*/ 438729 h 4808824"/>
                  <a:gd name="connsiteX3" fmla="*/ 2777442 w 2779560"/>
                  <a:gd name="connsiteY3" fmla="*/ 2032001 h 4808824"/>
                  <a:gd name="connsiteX4" fmla="*/ 2407988 w 2779560"/>
                  <a:gd name="connsiteY4" fmla="*/ 2262911 h 4808824"/>
                  <a:gd name="connsiteX5" fmla="*/ 2026988 w 2779560"/>
                  <a:gd name="connsiteY5" fmla="*/ 831274 h 4808824"/>
                  <a:gd name="connsiteX6" fmla="*/ 2177079 w 2779560"/>
                  <a:gd name="connsiteY6" fmla="*/ 4525819 h 4808824"/>
                  <a:gd name="connsiteX7" fmla="*/ 1749897 w 2779560"/>
                  <a:gd name="connsiteY7" fmla="*/ 4572000 h 4808824"/>
                  <a:gd name="connsiteX8" fmla="*/ 1576715 w 2779560"/>
                  <a:gd name="connsiteY8" fmla="*/ 4040910 h 4808824"/>
                  <a:gd name="connsiteX9" fmla="*/ 1391988 w 2779560"/>
                  <a:gd name="connsiteY9" fmla="*/ 2678547 h 4808824"/>
                  <a:gd name="connsiteX10" fmla="*/ 999443 w 2779560"/>
                  <a:gd name="connsiteY10" fmla="*/ 4745183 h 4808824"/>
                  <a:gd name="connsiteX11" fmla="*/ 629989 w 2779560"/>
                  <a:gd name="connsiteY11" fmla="*/ 4687456 h 4808824"/>
                  <a:gd name="connsiteX12" fmla="*/ 849351 w 2779560"/>
                  <a:gd name="connsiteY12" fmla="*/ 738911 h 4808824"/>
                  <a:gd name="connsiteX13" fmla="*/ 410625 w 2779560"/>
                  <a:gd name="connsiteY13" fmla="*/ 2366820 h 4808824"/>
                  <a:gd name="connsiteX14" fmla="*/ 6533 w 2779560"/>
                  <a:gd name="connsiteY14" fmla="*/ 2032002 h 4808824"/>
                  <a:gd name="connsiteX15" fmla="*/ 479898 w 2779560"/>
                  <a:gd name="connsiteY15" fmla="*/ 438729 h 4808824"/>
                  <a:gd name="connsiteX0" fmla="*/ 479898 w 2779560"/>
                  <a:gd name="connsiteY0" fmla="*/ 438729 h 4890359"/>
                  <a:gd name="connsiteX1" fmla="*/ 1461260 w 2779560"/>
                  <a:gd name="connsiteY1" fmla="*/ 0 h 4890359"/>
                  <a:gd name="connsiteX2" fmla="*/ 2361807 w 2779560"/>
                  <a:gd name="connsiteY2" fmla="*/ 438729 h 4890359"/>
                  <a:gd name="connsiteX3" fmla="*/ 2777442 w 2779560"/>
                  <a:gd name="connsiteY3" fmla="*/ 2032001 h 4890359"/>
                  <a:gd name="connsiteX4" fmla="*/ 2407988 w 2779560"/>
                  <a:gd name="connsiteY4" fmla="*/ 2262911 h 4890359"/>
                  <a:gd name="connsiteX5" fmla="*/ 2026988 w 2779560"/>
                  <a:gd name="connsiteY5" fmla="*/ 831274 h 4890359"/>
                  <a:gd name="connsiteX6" fmla="*/ 2177079 w 2779560"/>
                  <a:gd name="connsiteY6" fmla="*/ 4525819 h 4890359"/>
                  <a:gd name="connsiteX7" fmla="*/ 1749897 w 2779560"/>
                  <a:gd name="connsiteY7" fmla="*/ 4572000 h 4890359"/>
                  <a:gd name="connsiteX8" fmla="*/ 1391988 w 2779560"/>
                  <a:gd name="connsiteY8" fmla="*/ 2678547 h 4890359"/>
                  <a:gd name="connsiteX9" fmla="*/ 999443 w 2779560"/>
                  <a:gd name="connsiteY9" fmla="*/ 4745183 h 4890359"/>
                  <a:gd name="connsiteX10" fmla="*/ 629989 w 2779560"/>
                  <a:gd name="connsiteY10" fmla="*/ 4687456 h 4890359"/>
                  <a:gd name="connsiteX11" fmla="*/ 849351 w 2779560"/>
                  <a:gd name="connsiteY11" fmla="*/ 738911 h 4890359"/>
                  <a:gd name="connsiteX12" fmla="*/ 410625 w 2779560"/>
                  <a:gd name="connsiteY12" fmla="*/ 2366820 h 4890359"/>
                  <a:gd name="connsiteX13" fmla="*/ 6533 w 2779560"/>
                  <a:gd name="connsiteY13" fmla="*/ 2032002 h 4890359"/>
                  <a:gd name="connsiteX14" fmla="*/ 479898 w 2779560"/>
                  <a:gd name="connsiteY14" fmla="*/ 438729 h 4890359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629989 w 2779560"/>
                  <a:gd name="connsiteY9" fmla="*/ 4687456 h 4745183"/>
                  <a:gd name="connsiteX10" fmla="*/ 849351 w 2779560"/>
                  <a:gd name="connsiteY10" fmla="*/ 738911 h 4745183"/>
                  <a:gd name="connsiteX11" fmla="*/ 410625 w 2779560"/>
                  <a:gd name="connsiteY11" fmla="*/ 2366820 h 4745183"/>
                  <a:gd name="connsiteX12" fmla="*/ 6533 w 2779560"/>
                  <a:gd name="connsiteY12" fmla="*/ 2032002 h 4745183"/>
                  <a:gd name="connsiteX13" fmla="*/ 479898 w 2779560"/>
                  <a:gd name="connsiteY13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2177079 w 2779560"/>
                  <a:gd name="connsiteY6" fmla="*/ 4525819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76054"/>
                  <a:gd name="connsiteX1" fmla="*/ 1461260 w 2779560"/>
                  <a:gd name="connsiteY1" fmla="*/ 0 h 4776054"/>
                  <a:gd name="connsiteX2" fmla="*/ 2361807 w 2779560"/>
                  <a:gd name="connsiteY2" fmla="*/ 438729 h 4776054"/>
                  <a:gd name="connsiteX3" fmla="*/ 2777442 w 2779560"/>
                  <a:gd name="connsiteY3" fmla="*/ 2032001 h 4776054"/>
                  <a:gd name="connsiteX4" fmla="*/ 2407988 w 2779560"/>
                  <a:gd name="connsiteY4" fmla="*/ 2262911 h 4776054"/>
                  <a:gd name="connsiteX5" fmla="*/ 2026988 w 2779560"/>
                  <a:gd name="connsiteY5" fmla="*/ 831274 h 4776054"/>
                  <a:gd name="connsiteX6" fmla="*/ 1957715 w 2779560"/>
                  <a:gd name="connsiteY6" fmla="*/ 4675910 h 4776054"/>
                  <a:gd name="connsiteX7" fmla="*/ 1391988 w 2779560"/>
                  <a:gd name="connsiteY7" fmla="*/ 2678547 h 4776054"/>
                  <a:gd name="connsiteX8" fmla="*/ 999443 w 2779560"/>
                  <a:gd name="connsiteY8" fmla="*/ 4745183 h 4776054"/>
                  <a:gd name="connsiteX9" fmla="*/ 849351 w 2779560"/>
                  <a:gd name="connsiteY9" fmla="*/ 738911 h 4776054"/>
                  <a:gd name="connsiteX10" fmla="*/ 410625 w 2779560"/>
                  <a:gd name="connsiteY10" fmla="*/ 2366820 h 4776054"/>
                  <a:gd name="connsiteX11" fmla="*/ 6533 w 2779560"/>
                  <a:gd name="connsiteY11" fmla="*/ 2032002 h 4776054"/>
                  <a:gd name="connsiteX12" fmla="*/ 479898 w 2779560"/>
                  <a:gd name="connsiteY12" fmla="*/ 438729 h 4776054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45183"/>
                  <a:gd name="connsiteX1" fmla="*/ 1461260 w 2779560"/>
                  <a:gd name="connsiteY1" fmla="*/ 0 h 4745183"/>
                  <a:gd name="connsiteX2" fmla="*/ 2361807 w 2779560"/>
                  <a:gd name="connsiteY2" fmla="*/ 438729 h 4745183"/>
                  <a:gd name="connsiteX3" fmla="*/ 2777442 w 2779560"/>
                  <a:gd name="connsiteY3" fmla="*/ 2032001 h 4745183"/>
                  <a:gd name="connsiteX4" fmla="*/ 2407988 w 2779560"/>
                  <a:gd name="connsiteY4" fmla="*/ 2262911 h 4745183"/>
                  <a:gd name="connsiteX5" fmla="*/ 2026988 w 2779560"/>
                  <a:gd name="connsiteY5" fmla="*/ 831274 h 4745183"/>
                  <a:gd name="connsiteX6" fmla="*/ 1957715 w 2779560"/>
                  <a:gd name="connsiteY6" fmla="*/ 4675910 h 4745183"/>
                  <a:gd name="connsiteX7" fmla="*/ 1391988 w 2779560"/>
                  <a:gd name="connsiteY7" fmla="*/ 2678547 h 4745183"/>
                  <a:gd name="connsiteX8" fmla="*/ 999443 w 2779560"/>
                  <a:gd name="connsiteY8" fmla="*/ 4745183 h 4745183"/>
                  <a:gd name="connsiteX9" fmla="*/ 849351 w 2779560"/>
                  <a:gd name="connsiteY9" fmla="*/ 738911 h 4745183"/>
                  <a:gd name="connsiteX10" fmla="*/ 410625 w 2779560"/>
                  <a:gd name="connsiteY10" fmla="*/ 2366820 h 4745183"/>
                  <a:gd name="connsiteX11" fmla="*/ 6533 w 2779560"/>
                  <a:gd name="connsiteY11" fmla="*/ 2032002 h 4745183"/>
                  <a:gd name="connsiteX12" fmla="*/ 479898 w 2779560"/>
                  <a:gd name="connsiteY12" fmla="*/ 438729 h 4745183"/>
                  <a:gd name="connsiteX0" fmla="*/ 479898 w 2779560"/>
                  <a:gd name="connsiteY0" fmla="*/ 438729 h 4756733"/>
                  <a:gd name="connsiteX1" fmla="*/ 1461260 w 2779560"/>
                  <a:gd name="connsiteY1" fmla="*/ 0 h 4756733"/>
                  <a:gd name="connsiteX2" fmla="*/ 2361807 w 2779560"/>
                  <a:gd name="connsiteY2" fmla="*/ 438729 h 4756733"/>
                  <a:gd name="connsiteX3" fmla="*/ 2777442 w 2779560"/>
                  <a:gd name="connsiteY3" fmla="*/ 2032001 h 4756733"/>
                  <a:gd name="connsiteX4" fmla="*/ 2407988 w 2779560"/>
                  <a:gd name="connsiteY4" fmla="*/ 2262911 h 4756733"/>
                  <a:gd name="connsiteX5" fmla="*/ 2026988 w 2779560"/>
                  <a:gd name="connsiteY5" fmla="*/ 831274 h 4756733"/>
                  <a:gd name="connsiteX6" fmla="*/ 1957715 w 2779560"/>
                  <a:gd name="connsiteY6" fmla="*/ 4756728 h 4756733"/>
                  <a:gd name="connsiteX7" fmla="*/ 1391988 w 2779560"/>
                  <a:gd name="connsiteY7" fmla="*/ 2678547 h 4756733"/>
                  <a:gd name="connsiteX8" fmla="*/ 999443 w 2779560"/>
                  <a:gd name="connsiteY8" fmla="*/ 4745183 h 4756733"/>
                  <a:gd name="connsiteX9" fmla="*/ 849351 w 2779560"/>
                  <a:gd name="connsiteY9" fmla="*/ 738911 h 4756733"/>
                  <a:gd name="connsiteX10" fmla="*/ 410625 w 2779560"/>
                  <a:gd name="connsiteY10" fmla="*/ 2366820 h 4756733"/>
                  <a:gd name="connsiteX11" fmla="*/ 6533 w 2779560"/>
                  <a:gd name="connsiteY11" fmla="*/ 2032002 h 4756733"/>
                  <a:gd name="connsiteX12" fmla="*/ 479898 w 2779560"/>
                  <a:gd name="connsiteY12" fmla="*/ 438729 h 4756733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77935"/>
                  <a:gd name="connsiteX1" fmla="*/ 1461260 w 2779560"/>
                  <a:gd name="connsiteY1" fmla="*/ 0 h 4777935"/>
                  <a:gd name="connsiteX2" fmla="*/ 2361807 w 2779560"/>
                  <a:gd name="connsiteY2" fmla="*/ 438729 h 4777935"/>
                  <a:gd name="connsiteX3" fmla="*/ 2777442 w 2779560"/>
                  <a:gd name="connsiteY3" fmla="*/ 2032001 h 4777935"/>
                  <a:gd name="connsiteX4" fmla="*/ 2407988 w 2779560"/>
                  <a:gd name="connsiteY4" fmla="*/ 2262911 h 4777935"/>
                  <a:gd name="connsiteX5" fmla="*/ 2026988 w 2779560"/>
                  <a:gd name="connsiteY5" fmla="*/ 831274 h 4777935"/>
                  <a:gd name="connsiteX6" fmla="*/ 1957715 w 2779560"/>
                  <a:gd name="connsiteY6" fmla="*/ 4756728 h 4777935"/>
                  <a:gd name="connsiteX7" fmla="*/ 1461260 w 2779560"/>
                  <a:gd name="connsiteY7" fmla="*/ 2505366 h 4777935"/>
                  <a:gd name="connsiteX8" fmla="*/ 999443 w 2779560"/>
                  <a:gd name="connsiteY8" fmla="*/ 4745183 h 4777935"/>
                  <a:gd name="connsiteX9" fmla="*/ 849351 w 2779560"/>
                  <a:gd name="connsiteY9" fmla="*/ 738911 h 4777935"/>
                  <a:gd name="connsiteX10" fmla="*/ 410625 w 2779560"/>
                  <a:gd name="connsiteY10" fmla="*/ 2366820 h 4777935"/>
                  <a:gd name="connsiteX11" fmla="*/ 6533 w 2779560"/>
                  <a:gd name="connsiteY11" fmla="*/ 2032002 h 4777935"/>
                  <a:gd name="connsiteX12" fmla="*/ 479898 w 2779560"/>
                  <a:gd name="connsiteY12" fmla="*/ 438729 h 4777935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  <a:gd name="connsiteX0" fmla="*/ 479898 w 2779560"/>
                  <a:gd name="connsiteY0" fmla="*/ 438729 h 4756729"/>
                  <a:gd name="connsiteX1" fmla="*/ 1461260 w 2779560"/>
                  <a:gd name="connsiteY1" fmla="*/ 0 h 4756729"/>
                  <a:gd name="connsiteX2" fmla="*/ 2361807 w 2779560"/>
                  <a:gd name="connsiteY2" fmla="*/ 438729 h 4756729"/>
                  <a:gd name="connsiteX3" fmla="*/ 2777442 w 2779560"/>
                  <a:gd name="connsiteY3" fmla="*/ 2032001 h 4756729"/>
                  <a:gd name="connsiteX4" fmla="*/ 2407988 w 2779560"/>
                  <a:gd name="connsiteY4" fmla="*/ 2262911 h 4756729"/>
                  <a:gd name="connsiteX5" fmla="*/ 2026988 w 2779560"/>
                  <a:gd name="connsiteY5" fmla="*/ 831274 h 4756729"/>
                  <a:gd name="connsiteX6" fmla="*/ 1957715 w 2779560"/>
                  <a:gd name="connsiteY6" fmla="*/ 4756728 h 4756729"/>
                  <a:gd name="connsiteX7" fmla="*/ 1461260 w 2779560"/>
                  <a:gd name="connsiteY7" fmla="*/ 2505366 h 4756729"/>
                  <a:gd name="connsiteX8" fmla="*/ 999443 w 2779560"/>
                  <a:gd name="connsiteY8" fmla="*/ 4745183 h 4756729"/>
                  <a:gd name="connsiteX9" fmla="*/ 849351 w 2779560"/>
                  <a:gd name="connsiteY9" fmla="*/ 738911 h 4756729"/>
                  <a:gd name="connsiteX10" fmla="*/ 410625 w 2779560"/>
                  <a:gd name="connsiteY10" fmla="*/ 2366820 h 4756729"/>
                  <a:gd name="connsiteX11" fmla="*/ 6533 w 2779560"/>
                  <a:gd name="connsiteY11" fmla="*/ 2032002 h 4756729"/>
                  <a:gd name="connsiteX12" fmla="*/ 479898 w 2779560"/>
                  <a:gd name="connsiteY12" fmla="*/ 438729 h 47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9560" h="4756729">
                    <a:moveTo>
                      <a:pt x="479898" y="438729"/>
                    </a:moveTo>
                    <a:cubicBezTo>
                      <a:pt x="722353" y="100062"/>
                      <a:pt x="1147609" y="0"/>
                      <a:pt x="1461260" y="0"/>
                    </a:cubicBezTo>
                    <a:cubicBezTo>
                      <a:pt x="1774911" y="0"/>
                      <a:pt x="2142443" y="100062"/>
                      <a:pt x="2361807" y="438729"/>
                    </a:cubicBezTo>
                    <a:cubicBezTo>
                      <a:pt x="2581171" y="777396"/>
                      <a:pt x="2746654" y="1687562"/>
                      <a:pt x="2777442" y="2032001"/>
                    </a:cubicBezTo>
                    <a:cubicBezTo>
                      <a:pt x="2808230" y="2376440"/>
                      <a:pt x="2494579" y="2499593"/>
                      <a:pt x="2407988" y="2262911"/>
                    </a:cubicBezTo>
                    <a:cubicBezTo>
                      <a:pt x="2321397" y="2026229"/>
                      <a:pt x="2061624" y="519547"/>
                      <a:pt x="2026988" y="831274"/>
                    </a:cubicBezTo>
                    <a:cubicBezTo>
                      <a:pt x="2003897" y="2112819"/>
                      <a:pt x="2479185" y="4754804"/>
                      <a:pt x="1957715" y="4756728"/>
                    </a:cubicBezTo>
                    <a:cubicBezTo>
                      <a:pt x="1436245" y="4758652"/>
                      <a:pt x="1657532" y="2468805"/>
                      <a:pt x="1461260" y="2505366"/>
                    </a:cubicBezTo>
                    <a:cubicBezTo>
                      <a:pt x="1295775" y="2574639"/>
                      <a:pt x="1494912" y="4753937"/>
                      <a:pt x="999443" y="4745183"/>
                    </a:cubicBezTo>
                    <a:cubicBezTo>
                      <a:pt x="503974" y="4736429"/>
                      <a:pt x="947487" y="1135305"/>
                      <a:pt x="849351" y="738911"/>
                    </a:cubicBezTo>
                    <a:cubicBezTo>
                      <a:pt x="724275" y="719669"/>
                      <a:pt x="516458" y="2422623"/>
                      <a:pt x="410625" y="2366820"/>
                    </a:cubicBezTo>
                    <a:cubicBezTo>
                      <a:pt x="289398" y="2597729"/>
                      <a:pt x="-51194" y="2357199"/>
                      <a:pt x="6533" y="2032002"/>
                    </a:cubicBezTo>
                    <a:cubicBezTo>
                      <a:pt x="64260" y="1706805"/>
                      <a:pt x="237443" y="777396"/>
                      <a:pt x="479898" y="438729"/>
                    </a:cubicBez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plastic">
                <a:bevelT w="38100" h="95250"/>
                <a:bevelB w="165100" h="82550" prst="coolSlan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4" name="Straight Connector 73"/>
            <p:cNvCxnSpPr>
              <a:stCxn id="85" idx="8"/>
              <a:endCxn id="79" idx="8"/>
            </p:cNvCxnSpPr>
            <p:nvPr/>
          </p:nvCxnSpPr>
          <p:spPr>
            <a:xfrm>
              <a:off x="3243692" y="4182230"/>
              <a:ext cx="353988" cy="3091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369177" y="4662127"/>
              <a:ext cx="2058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rPr>
                <a:t>Fewer Triangles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ill Sans Light"/>
                  <a:ea typeface="+mn-ea"/>
                  <a:cs typeface="Gill Sans Light"/>
                </a:rPr>
                <a:t>Weaker Community</a:t>
              </a:r>
              <a:endParaRPr lang="en-US" sz="18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31180" y="2196891"/>
            <a:ext cx="1181932" cy="1409702"/>
            <a:chOff x="1676400" y="3810000"/>
            <a:chExt cx="1181932" cy="1409702"/>
          </a:xfrm>
        </p:grpSpPr>
        <p:sp>
          <p:nvSpPr>
            <p:cNvPr id="108" name="Isosceles Triangle 107"/>
            <p:cNvSpPr/>
            <p:nvPr/>
          </p:nvSpPr>
          <p:spPr>
            <a:xfrm rot="5400000">
              <a:off x="1562515" y="3923885"/>
              <a:ext cx="1409702" cy="1181932"/>
            </a:xfrm>
            <a:prstGeom prst="triangle">
              <a:avLst/>
            </a:prstGeom>
            <a:ln>
              <a:headEnd type="none" w="med" len="med"/>
              <a:tailEnd type="none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905000" y="4309511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 "/>
                  <a:cs typeface="Gill Sans "/>
                </a:rPr>
                <a:t>1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924985" y="2201863"/>
            <a:ext cx="2404071" cy="713918"/>
            <a:chOff x="993755" y="4495800"/>
            <a:chExt cx="2404071" cy="713918"/>
          </a:xfrm>
        </p:grpSpPr>
        <p:sp>
          <p:nvSpPr>
            <p:cNvPr id="111" name="Isosceles Triangle 110"/>
            <p:cNvSpPr/>
            <p:nvPr/>
          </p:nvSpPr>
          <p:spPr>
            <a:xfrm rot="10800000">
              <a:off x="993755" y="4495800"/>
              <a:ext cx="2404071" cy="713918"/>
            </a:xfrm>
            <a:prstGeom prst="triangle">
              <a:avLst/>
            </a:prstGeom>
            <a:ln>
              <a:headEnd type="none" w="med" len="med"/>
              <a:tailEnd type="none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049294" y="45528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"/>
                  <a:cs typeface="Gill Sans"/>
                </a:rPr>
                <a:t>2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31795" y="2200680"/>
            <a:ext cx="2404071" cy="713918"/>
            <a:chOff x="2167929" y="4314410"/>
            <a:chExt cx="2404071" cy="713918"/>
          </a:xfrm>
        </p:grpSpPr>
        <p:sp>
          <p:nvSpPr>
            <p:cNvPr id="114" name="Isosceles Triangle 113"/>
            <p:cNvSpPr/>
            <p:nvPr/>
          </p:nvSpPr>
          <p:spPr>
            <a:xfrm>
              <a:off x="2167929" y="4314410"/>
              <a:ext cx="2404071" cy="713918"/>
            </a:xfrm>
            <a:prstGeom prst="triangle">
              <a:avLst/>
            </a:prstGeom>
            <a:ln>
              <a:headEnd type="none" w="med" len="med"/>
              <a:tailEnd type="none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200400" y="4495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"/>
                  <a:cs typeface="Gill Sans"/>
                </a:rPr>
                <a:t>3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181747" y="2911260"/>
            <a:ext cx="2404071" cy="713918"/>
            <a:chOff x="2133009" y="4437454"/>
            <a:chExt cx="2404071" cy="713918"/>
          </a:xfrm>
        </p:grpSpPr>
        <p:sp>
          <p:nvSpPr>
            <p:cNvPr id="117" name="Isosceles Triangle 116"/>
            <p:cNvSpPr/>
            <p:nvPr/>
          </p:nvSpPr>
          <p:spPr>
            <a:xfrm rot="10800000">
              <a:off x="2133009" y="4437454"/>
              <a:ext cx="2404071" cy="713918"/>
            </a:xfrm>
            <a:prstGeom prst="triangle">
              <a:avLst/>
            </a:prstGeom>
            <a:ln>
              <a:headEnd type="none" w="med" len="med"/>
              <a:tailEnd type="none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119812" y="455289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 "/>
                  <a:cs typeface="Gill Sans "/>
                </a:rPr>
                <a:t>4</a:t>
              </a:r>
              <a:endParaRPr lang="en-US" sz="2000" dirty="0" smtClean="0">
                <a:latin typeface="Gill Sans "/>
                <a:cs typeface="Gill Sans 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819400" y="2087562"/>
            <a:ext cx="3805056" cy="1656887"/>
            <a:chOff x="766944" y="2754364"/>
            <a:chExt cx="3805056" cy="1656887"/>
          </a:xfrm>
        </p:grpSpPr>
        <p:sp>
          <p:nvSpPr>
            <p:cNvPr id="120" name="Isosceles Triangle 119"/>
            <p:cNvSpPr/>
            <p:nvPr/>
          </p:nvSpPr>
          <p:spPr>
            <a:xfrm rot="5400000">
              <a:off x="767359" y="2982549"/>
              <a:ext cx="1409702" cy="1181932"/>
            </a:xfrm>
            <a:prstGeom prst="triangl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/>
          </p:nvSpPr>
          <p:spPr>
            <a:xfrm rot="10800000">
              <a:off x="881242" y="2868664"/>
              <a:ext cx="2404071" cy="713918"/>
            </a:xfrm>
            <a:prstGeom prst="triangl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/>
          </p:nvSpPr>
          <p:spPr>
            <a:xfrm rot="10800000">
              <a:off x="2123097" y="3582583"/>
              <a:ext cx="2404071" cy="713918"/>
            </a:xfrm>
            <a:prstGeom prst="triangl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122"/>
            <p:cNvSpPr/>
            <p:nvPr/>
          </p:nvSpPr>
          <p:spPr>
            <a:xfrm>
              <a:off x="2083278" y="2868664"/>
              <a:ext cx="2404071" cy="713918"/>
            </a:xfrm>
            <a:prstGeom prst="triangl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1967191" y="3467664"/>
              <a:ext cx="228600" cy="228600"/>
            </a:xfrm>
            <a:prstGeom prst="ellipse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766944" y="2754364"/>
              <a:ext cx="228600" cy="228600"/>
            </a:xfrm>
            <a:prstGeom prst="ellipse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766944" y="4164066"/>
              <a:ext cx="228600" cy="228600"/>
            </a:xfrm>
            <a:prstGeom prst="ellipse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211964" y="4182651"/>
              <a:ext cx="228600" cy="228600"/>
            </a:xfrm>
            <a:prstGeom prst="ellipse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169630" y="2754364"/>
              <a:ext cx="228600" cy="228600"/>
            </a:xfrm>
            <a:prstGeom prst="ellipse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4343400" y="3467664"/>
              <a:ext cx="228600" cy="228600"/>
            </a:xfrm>
            <a:prstGeom prst="ellipse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Isosceles Triangle 129"/>
          <p:cNvSpPr/>
          <p:nvPr/>
        </p:nvSpPr>
        <p:spPr>
          <a:xfrm rot="10800000">
            <a:off x="2924985" y="2200679"/>
            <a:ext cx="2404071" cy="713918"/>
          </a:xfrm>
          <a:prstGeom prst="triangl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4017495" y="2798096"/>
            <a:ext cx="228600" cy="228600"/>
          </a:xfrm>
          <a:prstGeom prst="ellipse">
            <a:avLst/>
          </a:prstGeom>
          <a:ln>
            <a:headEnd type="none" w="med" len="med"/>
            <a:tailEnd type="none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aggregateNeighbors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29224" r="-29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996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aggregateNeighbors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29224" r="-29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641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aggregateNeighbors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29224" r="-29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475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Vertex Degree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9224" r="-29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311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Vertex Degree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9224" r="-29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83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Vertex Degree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9224" r="-29224"/>
          <a:stretch>
            <a:fillRect/>
          </a:stretch>
        </p:blipFill>
        <p:spPr/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960175"/>
            <a:ext cx="82296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A: 5</a:t>
            </a:r>
          </a:p>
          <a:p>
            <a:r>
              <a:rPr lang="en-US" dirty="0" smtClean="0"/>
              <a:t>B: 0</a:t>
            </a:r>
          </a:p>
          <a:p>
            <a:r>
              <a:rPr lang="en-US" dirty="0" smtClean="0"/>
              <a:t>C: 0</a:t>
            </a:r>
          </a:p>
          <a:p>
            <a:r>
              <a:rPr lang="en-US" dirty="0" smtClean="0"/>
              <a:t>D: 0</a:t>
            </a:r>
          </a:p>
          <a:p>
            <a:r>
              <a:rPr lang="en-US" dirty="0" smtClean="0"/>
              <a:t>E: 0</a:t>
            </a:r>
          </a:p>
          <a:p>
            <a:r>
              <a:rPr lang="en-US" dirty="0" smtClean="0"/>
              <a:t>F: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>
            <a:stCxn id="4" idx="6"/>
            <a:endCxn id="7" idx="2"/>
          </p:cNvCxnSpPr>
          <p:nvPr/>
        </p:nvCxnSpPr>
        <p:spPr>
          <a:xfrm>
            <a:off x="5981700" y="2171700"/>
            <a:ext cx="19431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705600" y="57912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924800" y="44958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0"/>
            <a:endCxn id="4" idx="4"/>
          </p:cNvCxnSpPr>
          <p:nvPr/>
        </p:nvCxnSpPr>
        <p:spPr>
          <a:xfrm flipV="1">
            <a:off x="5715000" y="2438400"/>
            <a:ext cx="0" cy="2057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8" idx="1"/>
          </p:cNvCxnSpPr>
          <p:nvPr/>
        </p:nvCxnSpPr>
        <p:spPr>
          <a:xfrm>
            <a:off x="7160885" y="3655937"/>
            <a:ext cx="842030" cy="9179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0"/>
            <a:endCxn id="7" idx="4"/>
          </p:cNvCxnSpPr>
          <p:nvPr/>
        </p:nvCxnSpPr>
        <p:spPr>
          <a:xfrm flipV="1">
            <a:off x="8191500" y="2438400"/>
            <a:ext cx="0" cy="2057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3"/>
            <a:endCxn id="5" idx="7"/>
          </p:cNvCxnSpPr>
          <p:nvPr/>
        </p:nvCxnSpPr>
        <p:spPr>
          <a:xfrm flipH="1">
            <a:off x="5903585" y="3655937"/>
            <a:ext cx="880130" cy="9179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4"/>
            <a:endCxn id="3" idx="0"/>
          </p:cNvCxnSpPr>
          <p:nvPr/>
        </p:nvCxnSpPr>
        <p:spPr>
          <a:xfrm>
            <a:off x="6972300" y="3734052"/>
            <a:ext cx="0" cy="20571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" idx="1"/>
            <a:endCxn id="5" idx="5"/>
          </p:cNvCxnSpPr>
          <p:nvPr/>
        </p:nvCxnSpPr>
        <p:spPr>
          <a:xfrm flipH="1" flipV="1">
            <a:off x="5903585" y="4951085"/>
            <a:ext cx="880130" cy="9182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" idx="7"/>
            <a:endCxn id="8" idx="3"/>
          </p:cNvCxnSpPr>
          <p:nvPr/>
        </p:nvCxnSpPr>
        <p:spPr>
          <a:xfrm flipV="1">
            <a:off x="7160885" y="4951085"/>
            <a:ext cx="842030" cy="9182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n 23"/>
          <p:cNvSpPr/>
          <p:nvPr/>
        </p:nvSpPr>
        <p:spPr>
          <a:xfrm>
            <a:off x="5867400" y="49437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8315045" y="49437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7086600" y="62391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n 30"/>
          <p:cNvSpPr/>
          <p:nvPr/>
        </p:nvSpPr>
        <p:spPr>
          <a:xfrm>
            <a:off x="5605322" y="3419755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n 31"/>
          <p:cNvSpPr/>
          <p:nvPr/>
        </p:nvSpPr>
        <p:spPr>
          <a:xfrm>
            <a:off x="8086445" y="34290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n 33"/>
          <p:cNvSpPr/>
          <p:nvPr/>
        </p:nvSpPr>
        <p:spPr>
          <a:xfrm>
            <a:off x="7467600" y="4029355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6248400" y="4029355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6858000" y="47244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6257645" y="53340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n 42"/>
          <p:cNvSpPr/>
          <p:nvPr/>
        </p:nvSpPr>
        <p:spPr>
          <a:xfrm>
            <a:off x="7467600" y="53340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an 43"/>
          <p:cNvSpPr/>
          <p:nvPr/>
        </p:nvSpPr>
        <p:spPr>
          <a:xfrm>
            <a:off x="6858000" y="20574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Example: Oldest Follower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48300" y="44958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48300" y="19050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05600" y="3200652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924800" y="1905000"/>
            <a:ext cx="533400" cy="533400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5"/>
            <a:endCxn id="6" idx="1"/>
          </p:cNvCxnSpPr>
          <p:nvPr/>
        </p:nvCxnSpPr>
        <p:spPr>
          <a:xfrm>
            <a:off x="5903585" y="2360285"/>
            <a:ext cx="880130" cy="9184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6" idx="7"/>
          </p:cNvCxnSpPr>
          <p:nvPr/>
        </p:nvCxnSpPr>
        <p:spPr>
          <a:xfrm flipH="1">
            <a:off x="7160885" y="2360285"/>
            <a:ext cx="842030" cy="9184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n 20"/>
          <p:cNvSpPr/>
          <p:nvPr/>
        </p:nvSpPr>
        <p:spPr>
          <a:xfrm>
            <a:off x="5867400" y="23148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8315045" y="23148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7086600" y="3648355"/>
            <a:ext cx="219355" cy="16164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7467600" y="27432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n 36"/>
          <p:cNvSpPr/>
          <p:nvPr/>
        </p:nvSpPr>
        <p:spPr>
          <a:xfrm>
            <a:off x="6257645" y="2743200"/>
            <a:ext cx="219355" cy="161645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334000" y="1752600"/>
            <a:ext cx="3276600" cy="48006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Vertical Text Placeholder 41"/>
          <p:cNvSpPr>
            <a:spLocks noGrp="1"/>
          </p:cNvSpPr>
          <p:nvPr>
            <p:ph type="body" orient="vert" idx="1"/>
          </p:nvPr>
        </p:nvSpPr>
        <p:spPr>
          <a:xfrm>
            <a:off x="304800" y="1951038"/>
            <a:ext cx="5410200" cy="4288117"/>
          </a:xfrm>
        </p:spPr>
        <p:txBody>
          <a:bodyPr/>
          <a:lstStyle/>
          <a:p>
            <a:r>
              <a:rPr lang="en-US" i="1" dirty="0" smtClean="0"/>
              <a:t>What is the age of the oldest follower for each user?</a:t>
            </a:r>
          </a:p>
          <a:p>
            <a:r>
              <a:rPr lang="en-US" sz="2400" dirty="0" err="1" smtClean="0">
                <a:latin typeface="Lucida Console"/>
                <a:cs typeface="Lucida Console"/>
              </a:rPr>
              <a:t>val</a:t>
            </a:r>
            <a:r>
              <a:rPr lang="en-US" sz="2400" dirty="0" smtClean="0">
                <a:latin typeface="Lucida Console"/>
                <a:cs typeface="Lucida Console"/>
              </a:rPr>
              <a:t> </a:t>
            </a:r>
            <a:r>
              <a:rPr lang="en-US" sz="2400" dirty="0" err="1" smtClean="0">
                <a:latin typeface="Lucida Console"/>
                <a:cs typeface="Lucida Console"/>
              </a:rPr>
              <a:t>followerAge</a:t>
            </a:r>
            <a:r>
              <a:rPr lang="en-US" sz="2400" dirty="0" smtClean="0">
                <a:latin typeface="Lucida Console"/>
                <a:cs typeface="Lucida Console"/>
              </a:rPr>
              <a:t> =</a:t>
            </a:r>
            <a:br>
              <a:rPr lang="en-US" sz="2400" dirty="0" smtClean="0">
                <a:latin typeface="Lucida Console"/>
                <a:cs typeface="Lucida Console"/>
              </a:rPr>
            </a:br>
            <a:r>
              <a:rPr lang="en-US" sz="2400" dirty="0" smtClean="0">
                <a:latin typeface="Lucida Console"/>
                <a:cs typeface="Lucida Console"/>
              </a:rPr>
              <a:t>  </a:t>
            </a:r>
            <a:r>
              <a:rPr lang="en-US" sz="2400" dirty="0" err="1" smtClean="0">
                <a:latin typeface="Lucida Console"/>
                <a:cs typeface="Lucida Console"/>
              </a:rPr>
              <a:t>graph.</a:t>
            </a:r>
            <a:r>
              <a:rPr lang="en-US" sz="2400" b="1" i="1" dirty="0" err="1" smtClean="0">
                <a:latin typeface="Lucida Console"/>
                <a:cs typeface="Lucida Console"/>
              </a:rPr>
              <a:t>aggNbrs</a:t>
            </a:r>
            <a:r>
              <a:rPr lang="en-US" sz="2400" dirty="0" smtClean="0">
                <a:latin typeface="Lucida Console"/>
                <a:cs typeface="Lucida Console"/>
              </a:rPr>
              <a:t>(</a:t>
            </a:r>
            <a:br>
              <a:rPr lang="en-US" sz="2400" dirty="0" smtClean="0">
                <a:latin typeface="Lucida Console"/>
                <a:cs typeface="Lucida Console"/>
              </a:rPr>
            </a:br>
            <a:r>
              <a:rPr lang="en-US" sz="2400" dirty="0" smtClean="0">
                <a:latin typeface="Lucida Console"/>
                <a:cs typeface="Lucida Console"/>
              </a:rPr>
              <a:t>    e =&gt; </a:t>
            </a:r>
            <a:r>
              <a:rPr lang="en-US" sz="2400" dirty="0" err="1" smtClean="0">
                <a:latin typeface="Lucida Console"/>
                <a:cs typeface="Lucida Console"/>
              </a:rPr>
              <a:t>e.src.age</a:t>
            </a:r>
            <a:r>
              <a:rPr lang="en-US" sz="2400" dirty="0" smtClean="0">
                <a:latin typeface="Lucida Console"/>
                <a:cs typeface="Lucida Console"/>
              </a:rPr>
              <a:t>,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MapF</a:t>
            </a:r>
            <a:r>
              <a:rPr lang="en-US" sz="2400" dirty="0" smtClean="0">
                <a:latin typeface="Lucida Console"/>
                <a:cs typeface="Lucida Console"/>
              </a:rPr>
              <a:t>     </a:t>
            </a:r>
            <a:br>
              <a:rPr lang="en-US" sz="2400" dirty="0" smtClean="0">
                <a:latin typeface="Lucida Console"/>
                <a:cs typeface="Lucida Console"/>
              </a:rPr>
            </a:br>
            <a:r>
              <a:rPr lang="en-US" sz="2400" dirty="0" smtClean="0">
                <a:latin typeface="Lucida Console"/>
                <a:cs typeface="Lucida Console"/>
              </a:rPr>
              <a:t>    max(_, _),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 //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ReduceF</a:t>
            </a:r>
            <a:r>
              <a:rPr lang="en-US" sz="2400" dirty="0" smtClean="0">
                <a:latin typeface="Lucida Console"/>
                <a:cs typeface="Lucida Console"/>
              </a:rPr>
              <a:t> </a:t>
            </a:r>
            <a:br>
              <a:rPr lang="en-US" sz="2400" dirty="0" smtClean="0">
                <a:latin typeface="Lucida Console"/>
                <a:cs typeface="Lucida Console"/>
              </a:rPr>
            </a:br>
            <a:r>
              <a:rPr lang="en-US" sz="2400" dirty="0" smtClean="0">
                <a:latin typeface="Lucida Console"/>
                <a:cs typeface="Lucida Console"/>
              </a:rPr>
              <a:t>    </a:t>
            </a:r>
            <a:r>
              <a:rPr lang="en-US" sz="2400" dirty="0" err="1" smtClean="0">
                <a:latin typeface="Lucida Console"/>
                <a:cs typeface="Lucida Console"/>
              </a:rPr>
              <a:t>InEdges</a:t>
            </a:r>
            <a:r>
              <a:rPr lang="en-US" sz="2400" dirty="0" smtClean="0">
                <a:latin typeface="Lucida Console"/>
                <a:cs typeface="Lucida Console"/>
              </a:rPr>
              <a:t>).</a:t>
            </a:r>
            <a:r>
              <a:rPr lang="en-US" sz="2400" b="1" i="1" dirty="0" smtClean="0">
                <a:latin typeface="Lucida Console"/>
                <a:cs typeface="Lucida Console"/>
              </a:rPr>
              <a:t>vertices</a:t>
            </a:r>
          </a:p>
          <a:p>
            <a:endParaRPr lang="en-US" sz="2400" dirty="0" smtClean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1530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098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ill Sans Light"/>
                <a:cs typeface="Gill Sans Light"/>
              </a:rPr>
              <a:t>Specialized Graph Systems</a:t>
            </a:r>
            <a:endParaRPr lang="en-US" sz="5400" i="1" dirty="0">
              <a:latin typeface="Gill Sans Light"/>
              <a:cs typeface="Gill Sans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78A9D-47DB-49FD-9415-23D209E6C172}" type="slidenum">
              <a:rPr lang="en-US" smtClean="0">
                <a:latin typeface="Gill Sans Light"/>
                <a:cs typeface="Gill Sans Light"/>
              </a:rPr>
              <a:pPr/>
              <a:t>47</a:t>
            </a:fld>
            <a:endParaRPr lang="en-US">
              <a:latin typeface="Gill Sans Light"/>
              <a:cs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1542" y="3454063"/>
            <a:ext cx="1997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Gill Sans Light"/>
                <a:cs typeface="Gill Sans Light"/>
              </a:rPr>
              <a:t>Shared State</a:t>
            </a:r>
            <a:endParaRPr lang="en-US" sz="2000" dirty="0" smtClean="0">
              <a:latin typeface="Gill Sans Light"/>
              <a:cs typeface="Gill Sans Light"/>
            </a:endParaRPr>
          </a:p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[</a:t>
            </a:r>
            <a:r>
              <a:rPr lang="en-US" sz="2000" dirty="0">
                <a:latin typeface="Gill Sans Light"/>
                <a:cs typeface="Gill Sans Light"/>
              </a:rPr>
              <a:t>UAI’10, VLDB’12</a:t>
            </a:r>
            <a:r>
              <a:rPr lang="en-US" sz="2000" dirty="0" smtClean="0">
                <a:latin typeface="Gill Sans Light"/>
                <a:cs typeface="Gill Sans Light"/>
              </a:rPr>
              <a:t>]</a:t>
            </a:r>
            <a:endParaRPr lang="en-US" sz="2000" dirty="0">
              <a:latin typeface="Gill Sans Light"/>
              <a:cs typeface="Gill Sans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81200"/>
            <a:ext cx="4019844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5244" y="2438400"/>
            <a:ext cx="2154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3366FF"/>
                </a:solidFill>
              </a:rPr>
              <a:t>P</a:t>
            </a:r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</a:rPr>
              <a:t>r</a:t>
            </a:r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ADA2C"/>
                </a:solidFill>
              </a:rPr>
              <a:t>e</a:t>
            </a:r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3366FF"/>
                </a:solidFill>
              </a:rPr>
              <a:t>g</a:t>
            </a:r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</a:rPr>
              <a:t>e</a:t>
            </a:r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56B656"/>
                </a:solidFill>
              </a:rPr>
              <a:t>l</a:t>
            </a:r>
            <a:endParaRPr lang="en-US" sz="60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0488" y="3486090"/>
            <a:ext cx="2703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Gill Sans Light"/>
                <a:cs typeface="Gill Sans Light"/>
              </a:rPr>
              <a:t>Messaging</a:t>
            </a:r>
            <a:endParaRPr lang="en-US" sz="2000" b="1" dirty="0" smtClean="0">
              <a:latin typeface="Gill Sans Light"/>
              <a:cs typeface="Gill Sans Light"/>
            </a:endParaRPr>
          </a:p>
          <a:p>
            <a:r>
              <a:rPr lang="en-US" sz="2000" dirty="0" smtClean="0">
                <a:latin typeface="Gill Sans Light"/>
                <a:cs typeface="Gill Sans Light"/>
              </a:rPr>
              <a:t>[</a:t>
            </a:r>
            <a:r>
              <a:rPr lang="en-US" sz="2000" dirty="0">
                <a:latin typeface="Gill Sans Light"/>
                <a:cs typeface="Gill Sans Light"/>
              </a:rPr>
              <a:t>PODC’09, SIGMOD’10</a:t>
            </a:r>
            <a:r>
              <a:rPr lang="en-US" sz="2000" dirty="0" smtClean="0">
                <a:latin typeface="Gill Sans Light"/>
                <a:cs typeface="Gill Sans Light"/>
              </a:rPr>
              <a:t>]</a:t>
            </a:r>
          </a:p>
        </p:txBody>
      </p:sp>
      <p:sp>
        <p:nvSpPr>
          <p:cNvPr id="11" name="Content Placeholder 20"/>
          <p:cNvSpPr txBox="1">
            <a:spLocks/>
          </p:cNvSpPr>
          <p:nvPr/>
        </p:nvSpPr>
        <p:spPr>
          <a:xfrm>
            <a:off x="381000" y="46482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u="sng" dirty="0" smtClean="0">
                <a:latin typeface="Gill Sans Light"/>
                <a:cs typeface="Gill Sans Light"/>
              </a:rPr>
              <a:t>Many Others</a:t>
            </a:r>
          </a:p>
          <a:p>
            <a:pPr marL="0" lvl="1"/>
            <a:r>
              <a:rPr lang="en-US" dirty="0" err="1" smtClean="0">
                <a:latin typeface="Gill Sans Light"/>
                <a:cs typeface="Gill Sans Light"/>
              </a:rPr>
              <a:t>Giraph</a:t>
            </a:r>
            <a:r>
              <a:rPr lang="en-US" dirty="0" smtClean="0">
                <a:latin typeface="Gill Sans Light"/>
                <a:cs typeface="Gill Sans Light"/>
              </a:rPr>
              <a:t>, Stanford GPS</a:t>
            </a:r>
            <a:r>
              <a:rPr lang="en-US" dirty="0">
                <a:latin typeface="Gill Sans Light"/>
                <a:cs typeface="Gill Sans Light"/>
              </a:rPr>
              <a:t>, Signal-Collect</a:t>
            </a:r>
            <a:r>
              <a:rPr lang="en-US" dirty="0" smtClean="0">
                <a:latin typeface="Gill Sans Light"/>
                <a:cs typeface="Gill Sans Light"/>
              </a:rPr>
              <a:t>, </a:t>
            </a:r>
          </a:p>
          <a:p>
            <a:pPr marL="0" lvl="1"/>
            <a:r>
              <a:rPr lang="en-US" dirty="0" smtClean="0">
                <a:latin typeface="Gill Sans Light"/>
                <a:cs typeface="Gill Sans Light"/>
              </a:rPr>
              <a:t>Combinatorial BLAS, </a:t>
            </a:r>
            <a:r>
              <a:rPr lang="en-US" dirty="0" err="1" smtClean="0">
                <a:latin typeface="Gill Sans Light"/>
                <a:cs typeface="Gill Sans Light"/>
              </a:rPr>
              <a:t>BoostPGL</a:t>
            </a:r>
            <a:r>
              <a:rPr lang="en-US" dirty="0" smtClean="0">
                <a:latin typeface="Gill Sans Light"/>
                <a:cs typeface="Gill Sans Light"/>
              </a:rPr>
              <a:t>, …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2406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Expressive graph computation primitives implementable on Spark</a:t>
            </a:r>
          </a:p>
          <a:p>
            <a:r>
              <a:rPr lang="en-US" dirty="0" smtClean="0"/>
              <a:t>Leveraging advanced properties and engine extensions to make these primitives fast</a:t>
            </a:r>
          </a:p>
          <a:p>
            <a:pPr lvl="1"/>
            <a:r>
              <a:rPr lang="en-US" dirty="0" smtClean="0"/>
              <a:t>An optimizer for choosing execution strategies</a:t>
            </a:r>
          </a:p>
          <a:p>
            <a:pPr lvl="1"/>
            <a:r>
              <a:rPr lang="en-US" dirty="0" smtClean="0"/>
              <a:t>Controlled data partitioning</a:t>
            </a:r>
          </a:p>
          <a:p>
            <a:pPr lvl="1"/>
            <a:r>
              <a:rPr lang="en-US" dirty="0" smtClean="0"/>
              <a:t>New index-based access methods and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25937"/>
            <a:ext cx="9296400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Lucida Console"/>
                <a:cs typeface="Lucida Console"/>
              </a:rPr>
              <a:t>class </a:t>
            </a:r>
            <a:r>
              <a:rPr lang="en-US" sz="1800" b="1" dirty="0"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 [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 ] {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Table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Views -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---------------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</a:t>
            </a:r>
            <a:endParaRPr lang="en-US" sz="1800" dirty="0" smtClean="0">
              <a:latin typeface="Lucida Console"/>
              <a:cs typeface="Lucida Console"/>
            </a:endParaRPr>
          </a:p>
          <a:p>
            <a:r>
              <a:rPr lang="en-US" sz="1800" dirty="0" smtClean="0">
                <a:latin typeface="Lucida Console"/>
                <a:cs typeface="Lucida Console"/>
              </a:rPr>
              <a:t>	</a:t>
            </a:r>
            <a:r>
              <a:rPr lang="en-US" sz="1800" dirty="0" err="1" smtClean="0">
                <a:latin typeface="Lucida Console"/>
                <a:cs typeface="Lucida Console"/>
              </a:rPr>
              <a:t>def</a:t>
            </a:r>
            <a:r>
              <a:rPr lang="en-US" sz="1800" dirty="0" smtClean="0">
                <a:latin typeface="Lucida Console"/>
                <a:cs typeface="Lucida Console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Lucida Console"/>
                <a:cs typeface="Lucida Console"/>
              </a:rPr>
              <a:t>vertices</a:t>
            </a:r>
            <a:r>
              <a:rPr lang="en-US" sz="1800" dirty="0" smtClean="0">
                <a:latin typeface="Lucida Console"/>
                <a:cs typeface="Lucida Console"/>
              </a:rPr>
              <a:t>: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RDD</a:t>
            </a:r>
            <a:r>
              <a:rPr lang="en-US" sz="1800" dirty="0" smtClean="0">
                <a:latin typeface="Lucida Console"/>
                <a:cs typeface="Lucida Console"/>
              </a:rPr>
              <a:t>[ 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 smtClean="0">
                <a:latin typeface="Lucida Console"/>
                <a:cs typeface="Lucida Console"/>
              </a:rPr>
              <a:t>) 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Lucida Console"/>
                <a:cs typeface="Lucida Console"/>
              </a:rPr>
              <a:t>edges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RDD</a:t>
            </a:r>
            <a:r>
              <a:rPr lang="en-US" sz="1800" dirty="0">
                <a:latin typeface="Lucida Console"/>
                <a:cs typeface="Lucida Console"/>
              </a:rPr>
              <a:t>[ 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) 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Lucida Console"/>
                <a:cs typeface="Lucida Console"/>
              </a:rPr>
              <a:t>triplets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RDD</a:t>
            </a:r>
            <a:r>
              <a:rPr lang="en-US" sz="1800" dirty="0" smtClean="0">
                <a:latin typeface="Lucida Console"/>
                <a:cs typeface="Lucida Console"/>
              </a:rPr>
              <a:t>[ (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 smtClean="0">
                <a:latin typeface="Lucida Console"/>
                <a:cs typeface="Lucida Console"/>
              </a:rPr>
              <a:t>) ]</a:t>
            </a:r>
          </a:p>
          <a:p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Transformations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-----------------------------</a:t>
            </a:r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Lucida Console"/>
                <a:cs typeface="Lucida Console"/>
              </a:rPr>
              <a:t>reverse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Lucida Console"/>
                <a:cs typeface="Lucida Console"/>
              </a:rPr>
              <a:t>filterV</a:t>
            </a:r>
            <a:r>
              <a:rPr lang="en-US" sz="1800" dirty="0">
                <a:latin typeface="Lucida Console"/>
                <a:cs typeface="Lucida Console"/>
              </a:rPr>
              <a:t>(p: 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 =&gt;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Boolean</a:t>
            </a:r>
            <a:r>
              <a:rPr lang="en-US" sz="1800" dirty="0">
                <a:latin typeface="Lucida Console"/>
                <a:cs typeface="Lucida Console"/>
              </a:rPr>
              <a:t>):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Lucida Console"/>
                <a:cs typeface="Lucida Console"/>
              </a:rPr>
              <a:t>filterE</a:t>
            </a:r>
            <a:r>
              <a:rPr lang="en-US" sz="1800" dirty="0">
                <a:latin typeface="Lucida Console"/>
                <a:cs typeface="Lucida Console"/>
              </a:rPr>
              <a:t>(p: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Edge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 =&gt;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Boolean</a:t>
            </a:r>
            <a:r>
              <a:rPr lang="en-US" sz="1800" dirty="0">
                <a:latin typeface="Lucida Console"/>
                <a:cs typeface="Lucida Console"/>
              </a:rPr>
              <a:t>):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Lucida Console"/>
                <a:cs typeface="Lucida Console"/>
              </a:rPr>
              <a:t>mapV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  <a:r>
              <a:rPr lang="en-US" sz="1800" dirty="0" smtClean="0">
                <a:latin typeface="Lucida Console"/>
                <a:cs typeface="Lucida Console"/>
              </a:rPr>
              <a:t>(m</a:t>
            </a:r>
            <a:r>
              <a:rPr lang="en-US" sz="1800" dirty="0">
                <a:latin typeface="Lucida Console"/>
                <a:cs typeface="Lucida Console"/>
              </a:rPr>
              <a:t>: 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) =&gt;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 ):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 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Lucida Console"/>
                <a:cs typeface="Lucida Console"/>
              </a:rPr>
              <a:t>mapE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  <a:r>
              <a:rPr lang="en-US" sz="1800" dirty="0" smtClean="0">
                <a:latin typeface="Lucida Console"/>
                <a:cs typeface="Lucida Console"/>
              </a:rPr>
              <a:t>(m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Edge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 =&gt;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 ):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 smtClean="0">
                <a:latin typeface="Lucida Console"/>
                <a:cs typeface="Lucida Console"/>
              </a:rPr>
              <a:t>]</a:t>
            </a:r>
          </a:p>
          <a:p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Joins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--------------------------------</a:t>
            </a:r>
            <a:endParaRPr lang="en-US" sz="1800" dirty="0"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Lucida Console"/>
                <a:cs typeface="Lucida Console"/>
              </a:rPr>
              <a:t>joinV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err="1" smtClean="0">
                <a:latin typeface="Lucida Console"/>
                <a:cs typeface="Lucida Console"/>
              </a:rPr>
              <a:t>tbl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RDD</a:t>
            </a:r>
            <a:r>
              <a:rPr lang="en-US" sz="1800" dirty="0">
                <a:latin typeface="Lucida Console"/>
                <a:cs typeface="Lucida Console"/>
              </a:rPr>
              <a:t>[(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r>
              <a:rPr lang="en-US" sz="1800" dirty="0" smtClean="0">
                <a:latin typeface="Lucida Console"/>
                <a:cs typeface="Lucida Console"/>
              </a:rPr>
              <a:t>])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 smtClean="0">
                <a:latin typeface="Lucida Console"/>
                <a:cs typeface="Lucida Console"/>
              </a:rPr>
              <a:t>[(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Opt[T])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 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Lucida Console"/>
                <a:cs typeface="Lucida Console"/>
              </a:rPr>
              <a:t>joinE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err="1" smtClean="0">
                <a:latin typeface="Lucida Console"/>
                <a:cs typeface="Lucida Console"/>
              </a:rPr>
              <a:t>tbl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RDD</a:t>
            </a:r>
            <a:r>
              <a:rPr lang="en-US" sz="1800" dirty="0">
                <a:latin typeface="Lucida Console"/>
                <a:cs typeface="Lucida Console"/>
              </a:rPr>
              <a:t>[(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Id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r>
              <a:rPr lang="en-US" sz="1800" dirty="0" smtClean="0">
                <a:latin typeface="Lucida Console"/>
                <a:cs typeface="Lucida Console"/>
              </a:rPr>
              <a:t>])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 smtClean="0">
                <a:latin typeface="Lucida Console"/>
                <a:cs typeface="Lucida Console"/>
              </a:rPr>
              <a:t>[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Opt[T])</a:t>
            </a:r>
            <a:r>
              <a:rPr lang="en-US" sz="1800" dirty="0" smtClean="0">
                <a:latin typeface="Lucida Console"/>
                <a:cs typeface="Lucida Console"/>
              </a:rPr>
              <a:t>]</a:t>
            </a:r>
            <a:endParaRPr lang="en-US" sz="1800" i="1" dirty="0">
              <a:solidFill>
                <a:schemeClr val="accent6">
                  <a:lumMod val="75000"/>
                </a:schemeClr>
              </a:solidFill>
              <a:latin typeface="Lucida Console"/>
              <a:cs typeface="Lucida Console"/>
            </a:endParaRPr>
          </a:p>
          <a:p>
            <a:endParaRPr lang="en-US" sz="1800" i="1" dirty="0">
              <a:solidFill>
                <a:schemeClr val="accent6">
                  <a:lumMod val="75000"/>
                </a:schemeClr>
              </a:solidFill>
              <a:latin typeface="Lucida Console"/>
              <a:cs typeface="Lucida Console"/>
            </a:endParaRPr>
          </a:p>
          <a:p>
            <a:r>
              <a:rPr lang="en-US" sz="1800" dirty="0">
                <a:latin typeface="Lucida Console"/>
                <a:cs typeface="Lucida Console"/>
              </a:rPr>
              <a:t>	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//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Computation -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---------------------------------</a:t>
            </a:r>
          </a:p>
          <a:p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	</a:t>
            </a:r>
            <a:r>
              <a:rPr lang="en-US" sz="1800" dirty="0" err="1">
                <a:latin typeface="Lucida Console"/>
                <a:cs typeface="Lucida Console"/>
              </a:rPr>
              <a:t>def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Lucida Console"/>
                <a:cs typeface="Lucida Console"/>
              </a:rPr>
              <a:t>aggregateNeighbors</a:t>
            </a:r>
            <a:r>
              <a:rPr lang="en-US" sz="1800" dirty="0">
                <a:latin typeface="Lucida Console"/>
                <a:cs typeface="Lucida Console"/>
              </a:rPr>
              <a:t>[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err="1" smtClean="0">
                <a:latin typeface="Lucida Console"/>
                <a:cs typeface="Lucida Console"/>
              </a:rPr>
              <a:t>mapF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Edge</a:t>
            </a:r>
            <a:r>
              <a:rPr lang="en-US" sz="1800" dirty="0" smtClean="0">
                <a:latin typeface="Lucida Console"/>
                <a:cs typeface="Lucida Console"/>
              </a:rPr>
              <a:t>[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V</a:t>
            </a:r>
            <a:r>
              <a:rPr lang="en-US" sz="1800" dirty="0" smtClean="0">
                <a:latin typeface="Lucida Console"/>
                <a:cs typeface="Lucida Console"/>
              </a:rPr>
              <a:t>,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 smtClean="0">
                <a:latin typeface="Lucida Console"/>
                <a:cs typeface="Lucida Console"/>
              </a:rPr>
              <a:t>]) =</a:t>
            </a:r>
            <a:r>
              <a:rPr lang="en-US" sz="1800" dirty="0">
                <a:latin typeface="Lucida Console"/>
                <a:cs typeface="Lucida Console"/>
              </a:rPr>
              <a:t>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br>
              <a:rPr lang="en-US" sz="1800" dirty="0">
                <a:latin typeface="Lucida Console"/>
                <a:cs typeface="Lucida Console"/>
              </a:rPr>
            </a:br>
            <a:r>
              <a:rPr lang="en-US" sz="1800" dirty="0">
                <a:latin typeface="Lucida Console"/>
                <a:cs typeface="Lucida Console"/>
              </a:rPr>
              <a:t>						</a:t>
            </a:r>
            <a:r>
              <a:rPr lang="en-US" sz="1800" dirty="0" smtClean="0">
                <a:latin typeface="Lucida Console"/>
                <a:cs typeface="Lucida Console"/>
              </a:rPr>
              <a:t>       </a:t>
            </a:r>
            <a:r>
              <a:rPr lang="en-US" sz="1800" dirty="0" err="1" smtClean="0">
                <a:latin typeface="Lucida Console"/>
                <a:cs typeface="Lucida Console"/>
              </a:rPr>
              <a:t>reduceF</a:t>
            </a:r>
            <a:r>
              <a:rPr lang="en-US" sz="1800" dirty="0">
                <a:latin typeface="Lucida Console"/>
                <a:cs typeface="Lucida Console"/>
              </a:rPr>
              <a:t>: (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) =&gt;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>
                <a:latin typeface="Lucida Console"/>
                <a:cs typeface="Lucida Console"/>
              </a:rPr>
              <a:t>,</a:t>
            </a:r>
            <a:br>
              <a:rPr lang="en-US" sz="1800" dirty="0">
                <a:latin typeface="Lucida Console"/>
                <a:cs typeface="Lucida Console"/>
              </a:rPr>
            </a:br>
            <a:r>
              <a:rPr lang="en-US" sz="1800" dirty="0">
                <a:latin typeface="Lucida Console"/>
                <a:cs typeface="Lucida Console"/>
              </a:rPr>
              <a:t>						</a:t>
            </a:r>
            <a:r>
              <a:rPr lang="en-US" sz="1800" dirty="0" smtClean="0">
                <a:latin typeface="Lucida Console"/>
                <a:cs typeface="Lucida Console"/>
              </a:rPr>
              <a:t>       direction</a:t>
            </a:r>
            <a:r>
              <a:rPr lang="en-US" sz="1800" dirty="0">
                <a:latin typeface="Lucida Console"/>
                <a:cs typeface="Lucida Console"/>
              </a:rPr>
              <a:t>: </a:t>
            </a:r>
            <a:r>
              <a:rPr lang="en-US" sz="1800" i="1" dirty="0" err="1" smtClean="0">
                <a:solidFill>
                  <a:srgbClr val="008000"/>
                </a:solidFill>
                <a:latin typeface="Lucida Console"/>
                <a:cs typeface="Lucida Console"/>
              </a:rPr>
              <a:t>EdgeDir</a:t>
            </a:r>
            <a:r>
              <a:rPr lang="en-US" sz="1800" dirty="0" smtClean="0">
                <a:latin typeface="Lucida Console"/>
                <a:cs typeface="Lucida Console"/>
              </a:rPr>
              <a:t>): 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Graph</a:t>
            </a:r>
            <a:r>
              <a:rPr lang="en-US" sz="1800" dirty="0" smtClean="0">
                <a:latin typeface="Lucida Console"/>
                <a:cs typeface="Lucida Console"/>
              </a:rPr>
              <a:t>[</a:t>
            </a:r>
            <a:r>
              <a:rPr lang="en-US" sz="1800" i="1" dirty="0" smtClean="0">
                <a:solidFill>
                  <a:srgbClr val="008000"/>
                </a:solidFill>
                <a:latin typeface="Lucida Console"/>
                <a:cs typeface="Lucida Console"/>
              </a:rPr>
              <a:t>T</a:t>
            </a:r>
            <a:r>
              <a:rPr lang="en-US" sz="1800" dirty="0" smtClean="0">
                <a:latin typeface="Lucida Console"/>
                <a:cs typeface="Lucida Console"/>
              </a:rPr>
              <a:t>, </a:t>
            </a:r>
            <a:r>
              <a:rPr lang="en-US" sz="1800" i="1" dirty="0">
                <a:solidFill>
                  <a:srgbClr val="008000"/>
                </a:solidFill>
                <a:latin typeface="Lucida Console"/>
                <a:cs typeface="Lucida Console"/>
              </a:rPr>
              <a:t>E</a:t>
            </a:r>
            <a:r>
              <a:rPr lang="en-US" sz="1800" dirty="0">
                <a:latin typeface="Lucida Console"/>
                <a:cs typeface="Lucida Console"/>
              </a:rPr>
              <a:t>]</a:t>
            </a:r>
          </a:p>
          <a:p>
            <a:r>
              <a:rPr lang="en-US" sz="1800" dirty="0" smtClean="0">
                <a:latin typeface="Lucida Console"/>
                <a:cs typeface="Lucida Console"/>
              </a:rPr>
              <a:t>}</a:t>
            </a:r>
          </a:p>
          <a:p>
            <a:endParaRPr lang="en-US" sz="1800" dirty="0">
              <a:latin typeface="Lucida Console"/>
              <a:cs typeface="Lucida Console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97254" y="304800"/>
            <a:ext cx="35814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5000" b="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dirty="0" err="1" smtClean="0"/>
              <a:t>GraphX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685800"/>
            <a:ext cx="228600" cy="11430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057400"/>
            <a:ext cx="228600" cy="16764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2060" y="3886200"/>
            <a:ext cx="231340" cy="990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5029200"/>
            <a:ext cx="228600" cy="10668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9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/>
          <p:cNvGrpSpPr/>
          <p:nvPr/>
        </p:nvGrpSpPr>
        <p:grpSpPr>
          <a:xfrm>
            <a:off x="1881820" y="2470874"/>
            <a:ext cx="5305340" cy="2659932"/>
            <a:chOff x="1881820" y="2470874"/>
            <a:chExt cx="5305340" cy="2659932"/>
          </a:xfrm>
        </p:grpSpPr>
        <p:cxnSp>
          <p:nvCxnSpPr>
            <p:cNvPr id="28" name="Straight Connector 27"/>
            <p:cNvCxnSpPr>
              <a:stCxn id="9" idx="3"/>
              <a:endCxn id="25" idx="1"/>
            </p:cNvCxnSpPr>
            <p:nvPr/>
          </p:nvCxnSpPr>
          <p:spPr>
            <a:xfrm>
              <a:off x="1893407" y="2470874"/>
              <a:ext cx="5293753" cy="265993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" idx="3"/>
              <a:endCxn id="19" idx="1"/>
            </p:cNvCxnSpPr>
            <p:nvPr/>
          </p:nvCxnSpPr>
          <p:spPr>
            <a:xfrm>
              <a:off x="1893407" y="2470874"/>
              <a:ext cx="5293753" cy="94409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3"/>
              <a:endCxn id="19" idx="1"/>
            </p:cNvCxnSpPr>
            <p:nvPr/>
          </p:nvCxnSpPr>
          <p:spPr>
            <a:xfrm>
              <a:off x="1881820" y="3402118"/>
              <a:ext cx="5305340" cy="1284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7" idx="3"/>
              <a:endCxn id="24" idx="1"/>
            </p:cNvCxnSpPr>
            <p:nvPr/>
          </p:nvCxnSpPr>
          <p:spPr>
            <a:xfrm flipV="1">
              <a:off x="1881820" y="2599602"/>
              <a:ext cx="5305340" cy="80251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893407" y="2599602"/>
            <a:ext cx="5293753" cy="3540506"/>
            <a:chOff x="1893407" y="2599602"/>
            <a:chExt cx="5293753" cy="3540506"/>
          </a:xfrm>
        </p:grpSpPr>
        <p:cxnSp>
          <p:nvCxnSpPr>
            <p:cNvPr id="45" name="Straight Connector 44"/>
            <p:cNvCxnSpPr>
              <a:stCxn id="12" idx="3"/>
              <a:endCxn id="24" idx="1"/>
            </p:cNvCxnSpPr>
            <p:nvPr/>
          </p:nvCxnSpPr>
          <p:spPr>
            <a:xfrm flipV="1">
              <a:off x="1897012" y="2599602"/>
              <a:ext cx="5290148" cy="2625174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2" idx="3"/>
              <a:endCxn id="25" idx="1"/>
            </p:cNvCxnSpPr>
            <p:nvPr/>
          </p:nvCxnSpPr>
          <p:spPr>
            <a:xfrm flipV="1">
              <a:off x="1897012" y="5130806"/>
              <a:ext cx="5290148" cy="9397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6" idx="3"/>
              <a:endCxn id="23" idx="1"/>
            </p:cNvCxnSpPr>
            <p:nvPr/>
          </p:nvCxnSpPr>
          <p:spPr>
            <a:xfrm flipV="1">
              <a:off x="1893407" y="4250057"/>
              <a:ext cx="5293753" cy="189005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4" idx="3"/>
              <a:endCxn id="26" idx="1"/>
            </p:cNvCxnSpPr>
            <p:nvPr/>
          </p:nvCxnSpPr>
          <p:spPr>
            <a:xfrm>
              <a:off x="1893407" y="4311731"/>
              <a:ext cx="5293753" cy="162329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6" idx="3"/>
              <a:endCxn id="25" idx="1"/>
            </p:cNvCxnSpPr>
            <p:nvPr/>
          </p:nvCxnSpPr>
          <p:spPr>
            <a:xfrm flipV="1">
              <a:off x="1893407" y="5130806"/>
              <a:ext cx="5293753" cy="10093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" idx="3"/>
              <a:endCxn id="23" idx="1"/>
            </p:cNvCxnSpPr>
            <p:nvPr/>
          </p:nvCxnSpPr>
          <p:spPr>
            <a:xfrm flipV="1">
              <a:off x="1893407" y="4250057"/>
              <a:ext cx="5293753" cy="61674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grpSp>
        <p:nvGrpSpPr>
          <p:cNvPr id="148" name="Group 147"/>
          <p:cNvGrpSpPr/>
          <p:nvPr/>
        </p:nvGrpSpPr>
        <p:grpSpPr>
          <a:xfrm>
            <a:off x="2754316" y="2456232"/>
            <a:ext cx="4236578" cy="3240809"/>
            <a:chOff x="2754316" y="2456232"/>
            <a:chExt cx="4236578" cy="3240809"/>
          </a:xfrm>
        </p:grpSpPr>
        <p:grpSp>
          <p:nvGrpSpPr>
            <p:cNvPr id="145" name="Group 144"/>
            <p:cNvGrpSpPr/>
            <p:nvPr/>
          </p:nvGrpSpPr>
          <p:grpSpPr>
            <a:xfrm>
              <a:off x="2765806" y="2456232"/>
              <a:ext cx="3241293" cy="896568"/>
              <a:chOff x="2765806" y="2456232"/>
              <a:chExt cx="3241293" cy="896568"/>
            </a:xfrm>
          </p:grpSpPr>
          <p:grpSp>
            <p:nvGrpSpPr>
              <p:cNvPr id="75" name="Group 74"/>
              <p:cNvGrpSpPr/>
              <p:nvPr/>
            </p:nvGrpSpPr>
            <p:grpSpPr>
              <a:xfrm rot="661342">
                <a:off x="2765806" y="2456232"/>
                <a:ext cx="1143000" cy="207536"/>
                <a:chOff x="2667000" y="2144132"/>
                <a:chExt cx="1143000" cy="207536"/>
              </a:xfrm>
            </p:grpSpPr>
            <p:sp>
              <p:nvSpPr>
                <p:cNvPr id="70" name="5-Point Star 69"/>
                <p:cNvSpPr/>
                <p:nvPr/>
              </p:nvSpPr>
              <p:spPr>
                <a:xfrm>
                  <a:off x="2667000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5-Point Star 70"/>
                <p:cNvSpPr/>
                <p:nvPr/>
              </p:nvSpPr>
              <p:spPr>
                <a:xfrm>
                  <a:off x="2900866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5-Point Star 71"/>
                <p:cNvSpPr/>
                <p:nvPr/>
              </p:nvSpPr>
              <p:spPr>
                <a:xfrm>
                  <a:off x="3134732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5-Point Star 72"/>
                <p:cNvSpPr/>
                <p:nvPr/>
              </p:nvSpPr>
              <p:spPr>
                <a:xfrm>
                  <a:off x="3368598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5-Point Star 73"/>
                <p:cNvSpPr/>
                <p:nvPr/>
              </p:nvSpPr>
              <p:spPr>
                <a:xfrm>
                  <a:off x="3602464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 rot="1544849">
                <a:off x="2830957" y="2803368"/>
                <a:ext cx="675268" cy="207536"/>
                <a:chOff x="2667000" y="2144132"/>
                <a:chExt cx="675268" cy="207536"/>
              </a:xfrm>
            </p:grpSpPr>
            <p:sp>
              <p:nvSpPr>
                <p:cNvPr id="77" name="5-Point Star 76"/>
                <p:cNvSpPr/>
                <p:nvPr/>
              </p:nvSpPr>
              <p:spPr>
                <a:xfrm>
                  <a:off x="2667000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5-Point Star 77"/>
                <p:cNvSpPr/>
                <p:nvPr/>
              </p:nvSpPr>
              <p:spPr>
                <a:xfrm>
                  <a:off x="2900866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5-Point Star 78"/>
                <p:cNvSpPr/>
                <p:nvPr/>
              </p:nvSpPr>
              <p:spPr>
                <a:xfrm>
                  <a:off x="3134732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 rot="21054667">
                <a:off x="5097965" y="2579089"/>
                <a:ext cx="909134" cy="207536"/>
                <a:chOff x="2667000" y="2144132"/>
                <a:chExt cx="909134" cy="207536"/>
              </a:xfrm>
            </p:grpSpPr>
            <p:sp>
              <p:nvSpPr>
                <p:cNvPr id="83" name="5-Point Star 82"/>
                <p:cNvSpPr/>
                <p:nvPr/>
              </p:nvSpPr>
              <p:spPr>
                <a:xfrm>
                  <a:off x="2667000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5-Point Star 83"/>
                <p:cNvSpPr/>
                <p:nvPr/>
              </p:nvSpPr>
              <p:spPr>
                <a:xfrm>
                  <a:off x="2900866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5-Point Star 84"/>
                <p:cNvSpPr/>
                <p:nvPr/>
              </p:nvSpPr>
              <p:spPr>
                <a:xfrm>
                  <a:off x="3134732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5-Point Star 85"/>
                <p:cNvSpPr/>
                <p:nvPr/>
              </p:nvSpPr>
              <p:spPr>
                <a:xfrm>
                  <a:off x="3368598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4419600" y="3145264"/>
                <a:ext cx="675268" cy="207536"/>
                <a:chOff x="3134732" y="2144132"/>
                <a:chExt cx="675268" cy="207536"/>
              </a:xfrm>
            </p:grpSpPr>
            <p:sp>
              <p:nvSpPr>
                <p:cNvPr id="91" name="5-Point Star 90"/>
                <p:cNvSpPr/>
                <p:nvPr/>
              </p:nvSpPr>
              <p:spPr>
                <a:xfrm>
                  <a:off x="3134732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5-Point Star 91"/>
                <p:cNvSpPr/>
                <p:nvPr/>
              </p:nvSpPr>
              <p:spPr>
                <a:xfrm>
                  <a:off x="3368598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5-Point Star 92"/>
                <p:cNvSpPr/>
                <p:nvPr/>
              </p:nvSpPr>
              <p:spPr>
                <a:xfrm>
                  <a:off x="3602464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6" name="Group 145"/>
            <p:cNvGrpSpPr/>
            <p:nvPr/>
          </p:nvGrpSpPr>
          <p:grpSpPr>
            <a:xfrm>
              <a:off x="2754316" y="3831064"/>
              <a:ext cx="4236578" cy="1865977"/>
              <a:chOff x="2754316" y="3831064"/>
              <a:chExt cx="4236578" cy="1865977"/>
            </a:xfrm>
          </p:grpSpPr>
          <p:grpSp>
            <p:nvGrpSpPr>
              <p:cNvPr id="106" name="Group 105"/>
              <p:cNvGrpSpPr/>
              <p:nvPr/>
            </p:nvGrpSpPr>
            <p:grpSpPr>
              <a:xfrm rot="19966592">
                <a:off x="3878975" y="3831064"/>
                <a:ext cx="441402" cy="207536"/>
                <a:chOff x="2667000" y="2144132"/>
                <a:chExt cx="441402" cy="207536"/>
              </a:xfrm>
            </p:grpSpPr>
            <p:sp>
              <p:nvSpPr>
                <p:cNvPr id="107" name="5-Point Star 106"/>
                <p:cNvSpPr/>
                <p:nvPr/>
              </p:nvSpPr>
              <p:spPr>
                <a:xfrm>
                  <a:off x="2667000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5-Point Star 107"/>
                <p:cNvSpPr/>
                <p:nvPr/>
              </p:nvSpPr>
              <p:spPr>
                <a:xfrm>
                  <a:off x="2900866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 rot="1004958">
                <a:off x="6315626" y="5489505"/>
                <a:ext cx="675268" cy="207536"/>
                <a:chOff x="2667000" y="2144132"/>
                <a:chExt cx="675268" cy="207536"/>
              </a:xfrm>
            </p:grpSpPr>
            <p:sp>
              <p:nvSpPr>
                <p:cNvPr id="113" name="5-Point Star 112"/>
                <p:cNvSpPr/>
                <p:nvPr/>
              </p:nvSpPr>
              <p:spPr>
                <a:xfrm>
                  <a:off x="2667000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5-Point Star 113"/>
                <p:cNvSpPr/>
                <p:nvPr/>
              </p:nvSpPr>
              <p:spPr>
                <a:xfrm>
                  <a:off x="2900866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5-Point Star 114"/>
                <p:cNvSpPr/>
                <p:nvPr/>
              </p:nvSpPr>
              <p:spPr>
                <a:xfrm>
                  <a:off x="3134732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2754316" y="4953874"/>
                <a:ext cx="441402" cy="207536"/>
                <a:chOff x="2667000" y="2144132"/>
                <a:chExt cx="441402" cy="207536"/>
              </a:xfrm>
            </p:grpSpPr>
            <p:sp>
              <p:nvSpPr>
                <p:cNvPr id="119" name="5-Point Star 118"/>
                <p:cNvSpPr/>
                <p:nvPr/>
              </p:nvSpPr>
              <p:spPr>
                <a:xfrm>
                  <a:off x="2667000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5-Point Star 119"/>
                <p:cNvSpPr/>
                <p:nvPr/>
              </p:nvSpPr>
              <p:spPr>
                <a:xfrm>
                  <a:off x="2900866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3" name="5-Point Star 122"/>
              <p:cNvSpPr/>
              <p:nvPr/>
            </p:nvSpPr>
            <p:spPr>
              <a:xfrm rot="20449853">
                <a:off x="5057872" y="4717144"/>
                <a:ext cx="207536" cy="207536"/>
              </a:xfrm>
              <a:prstGeom prst="star5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 rot="21036911">
                <a:off x="3955869" y="5374387"/>
                <a:ext cx="909134" cy="207536"/>
                <a:chOff x="2667000" y="2144132"/>
                <a:chExt cx="909134" cy="207536"/>
              </a:xfrm>
            </p:grpSpPr>
            <p:sp>
              <p:nvSpPr>
                <p:cNvPr id="126" name="5-Point Star 125"/>
                <p:cNvSpPr/>
                <p:nvPr/>
              </p:nvSpPr>
              <p:spPr>
                <a:xfrm>
                  <a:off x="2667000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5-Point Star 126"/>
                <p:cNvSpPr/>
                <p:nvPr/>
              </p:nvSpPr>
              <p:spPr>
                <a:xfrm>
                  <a:off x="2900866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5-Point Star 127"/>
                <p:cNvSpPr/>
                <p:nvPr/>
              </p:nvSpPr>
              <p:spPr>
                <a:xfrm>
                  <a:off x="3134732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5-Point Star 128"/>
                <p:cNvSpPr/>
                <p:nvPr/>
              </p:nvSpPr>
              <p:spPr>
                <a:xfrm>
                  <a:off x="3368598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5562600" y="3983464"/>
                <a:ext cx="1143000" cy="207536"/>
                <a:chOff x="2667000" y="2144132"/>
                <a:chExt cx="1143000" cy="207536"/>
              </a:xfrm>
            </p:grpSpPr>
            <p:sp>
              <p:nvSpPr>
                <p:cNvPr id="131" name="5-Point Star 130"/>
                <p:cNvSpPr/>
                <p:nvPr/>
              </p:nvSpPr>
              <p:spPr>
                <a:xfrm>
                  <a:off x="2667000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5-Point Star 131"/>
                <p:cNvSpPr/>
                <p:nvPr/>
              </p:nvSpPr>
              <p:spPr>
                <a:xfrm>
                  <a:off x="2900866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5-Point Star 132"/>
                <p:cNvSpPr/>
                <p:nvPr/>
              </p:nvSpPr>
              <p:spPr>
                <a:xfrm>
                  <a:off x="3134732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5-Point Star 133"/>
                <p:cNvSpPr/>
                <p:nvPr/>
              </p:nvSpPr>
              <p:spPr>
                <a:xfrm>
                  <a:off x="3368598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5-Point Star 134"/>
                <p:cNvSpPr/>
                <p:nvPr/>
              </p:nvSpPr>
              <p:spPr>
                <a:xfrm>
                  <a:off x="3602464" y="2144132"/>
                  <a:ext cx="207536" cy="207536"/>
                </a:xfrm>
                <a:prstGeom prst="star5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43" name="Content Placeholder 2"/>
          <p:cNvSpPr txBox="1">
            <a:spLocks/>
          </p:cNvSpPr>
          <p:nvPr/>
        </p:nvSpPr>
        <p:spPr bwMode="auto">
          <a:xfrm>
            <a:off x="3581400" y="1414700"/>
            <a:ext cx="209151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Ratings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828800" y="2076360"/>
            <a:ext cx="5638800" cy="44006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7010400" y="1371600"/>
            <a:ext cx="1219200" cy="4953000"/>
            <a:chOff x="7010400" y="1371600"/>
            <a:chExt cx="1219200" cy="49530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7010400" y="1371600"/>
              <a:ext cx="1143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defTabSz="457200" rtl="0" eaLnBrk="0" fontAlgn="base" hangingPunct="0">
                <a:spcBef>
                  <a:spcPts val="2000"/>
                </a:spcBef>
                <a:spcAft>
                  <a:spcPct val="0"/>
                </a:spcAft>
                <a:buNone/>
                <a:defRPr sz="32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1pPr>
              <a:lvl2pPr marL="457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7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2pPr>
              <a:lvl3pPr marL="77724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Items</a:t>
              </a:r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7160" y="3037075"/>
              <a:ext cx="871721" cy="755782"/>
            </a:xfrm>
            <a:prstGeom prst="rect">
              <a:avLst/>
            </a:prstGeom>
          </p:spPr>
        </p:pic>
        <p:pic>
          <p:nvPicPr>
            <p:cNvPr id="23" name="Picture 22" descr="LS01832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160" y="3945257"/>
              <a:ext cx="714222" cy="6096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7160" y="2154664"/>
              <a:ext cx="883781" cy="88987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7160" y="4783457"/>
              <a:ext cx="1041526" cy="69469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7160" y="5545457"/>
              <a:ext cx="1042440" cy="779143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990600" y="1371600"/>
            <a:ext cx="1143000" cy="5086440"/>
            <a:chOff x="990600" y="1371600"/>
            <a:chExt cx="1143000" cy="50864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/>
            <a:srcRect l="18665"/>
            <a:stretch/>
          </p:blipFill>
          <p:spPr>
            <a:xfrm>
              <a:off x="1344767" y="2133600"/>
              <a:ext cx="548640" cy="6745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/>
            <a:srcRect l="25200" t="7872" r="20771" b="12664"/>
            <a:stretch/>
          </p:blipFill>
          <p:spPr>
            <a:xfrm>
              <a:off x="1348372" y="4856277"/>
              <a:ext cx="548640" cy="7369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/>
            <a:srcRect l="13092"/>
            <a:stretch/>
          </p:blipFill>
          <p:spPr>
            <a:xfrm>
              <a:off x="1344767" y="3996087"/>
              <a:ext cx="548640" cy="6312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0"/>
            <a:srcRect l="18843" t="12398" r="18351" b="32765"/>
            <a:stretch/>
          </p:blipFill>
          <p:spPr>
            <a:xfrm>
              <a:off x="1344767" y="5822176"/>
              <a:ext cx="548640" cy="6358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/>
            <a:srcRect l="15622" t="4772" r="9643" b="10462"/>
            <a:stretch/>
          </p:blipFill>
          <p:spPr>
            <a:xfrm>
              <a:off x="1333180" y="3037050"/>
              <a:ext cx="548640" cy="7301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8" name="Content Placeholder 2"/>
            <p:cNvSpPr txBox="1">
              <a:spLocks/>
            </p:cNvSpPr>
            <p:nvPr/>
          </p:nvSpPr>
          <p:spPr bwMode="auto">
            <a:xfrm>
              <a:off x="990600" y="1371600"/>
              <a:ext cx="1143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defTabSz="457200" rtl="0" eaLnBrk="0" fontAlgn="base" hangingPunct="0">
                <a:spcBef>
                  <a:spcPts val="2000"/>
                </a:spcBef>
                <a:spcAft>
                  <a:spcPct val="0"/>
                </a:spcAft>
                <a:buNone/>
                <a:defRPr sz="32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1pPr>
              <a:lvl2pPr marL="457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7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2pPr>
              <a:lvl3pPr marL="77724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Gill Sans Light"/>
                  <a:ea typeface="ＭＳ Ｐゴシック" pitchFamily="-65" charset="-128"/>
                  <a:cs typeface="Gill Sans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Users</a:t>
              </a:r>
              <a:endParaRPr lang="en-US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905000" y="2438400"/>
            <a:ext cx="5293753" cy="2659932"/>
            <a:chOff x="1893407" y="2470874"/>
            <a:chExt cx="5293753" cy="2659932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1893407" y="2470874"/>
              <a:ext cx="5293753" cy="2659932"/>
            </a:xfrm>
            <a:prstGeom prst="line">
              <a:avLst/>
            </a:prstGeom>
            <a:ln w="76200" cmpd="sng">
              <a:solidFill>
                <a:srgbClr val="FF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893407" y="2470874"/>
              <a:ext cx="5293753" cy="944092"/>
            </a:xfrm>
            <a:prstGeom prst="line">
              <a:avLst/>
            </a:prstGeom>
            <a:ln w="76200" cmpd="sng">
              <a:solidFill>
                <a:srgbClr val="FF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1881820" y="3402118"/>
            <a:ext cx="5305340" cy="2737990"/>
            <a:chOff x="1881820" y="3402118"/>
            <a:chExt cx="5305340" cy="2737990"/>
          </a:xfrm>
        </p:grpSpPr>
        <p:cxnSp>
          <p:nvCxnSpPr>
            <p:cNvPr id="161" name="Straight Connector 160"/>
            <p:cNvCxnSpPr>
              <a:stCxn id="12" idx="3"/>
            </p:cNvCxnSpPr>
            <p:nvPr/>
          </p:nvCxnSpPr>
          <p:spPr>
            <a:xfrm flipV="1">
              <a:off x="1897012" y="5098332"/>
              <a:ext cx="5290148" cy="126444"/>
            </a:xfrm>
            <a:prstGeom prst="line">
              <a:avLst/>
            </a:prstGeom>
            <a:ln w="76200" cmpd="sng">
              <a:solidFill>
                <a:srgbClr val="FF0000"/>
              </a:solidFill>
              <a:headEnd type="triangl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7" idx="3"/>
              <a:endCxn id="19" idx="1"/>
            </p:cNvCxnSpPr>
            <p:nvPr/>
          </p:nvCxnSpPr>
          <p:spPr>
            <a:xfrm>
              <a:off x="1881820" y="3402118"/>
              <a:ext cx="5305340" cy="12848"/>
            </a:xfrm>
            <a:prstGeom prst="line">
              <a:avLst/>
            </a:prstGeom>
            <a:ln w="76200" cmpd="sng">
              <a:solidFill>
                <a:srgbClr val="FF0000"/>
              </a:solidFill>
              <a:headEnd type="triangl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6" idx="3"/>
              <a:endCxn id="25" idx="1"/>
            </p:cNvCxnSpPr>
            <p:nvPr/>
          </p:nvCxnSpPr>
          <p:spPr>
            <a:xfrm flipV="1">
              <a:off x="1893407" y="5130806"/>
              <a:ext cx="5293753" cy="1009302"/>
            </a:xfrm>
            <a:prstGeom prst="line">
              <a:avLst/>
            </a:prstGeom>
            <a:ln w="76200" cmpd="sng">
              <a:solidFill>
                <a:srgbClr val="FF0000"/>
              </a:solidFill>
              <a:headEnd type="triangl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1893407" y="2599602"/>
            <a:ext cx="5293753" cy="3540506"/>
            <a:chOff x="1893407" y="2599602"/>
            <a:chExt cx="5293753" cy="3540506"/>
          </a:xfrm>
        </p:grpSpPr>
        <p:cxnSp>
          <p:nvCxnSpPr>
            <p:cNvPr id="178" name="Straight Connector 177"/>
            <p:cNvCxnSpPr>
              <a:endCxn id="24" idx="1"/>
            </p:cNvCxnSpPr>
            <p:nvPr/>
          </p:nvCxnSpPr>
          <p:spPr>
            <a:xfrm flipV="1">
              <a:off x="1905000" y="2599602"/>
              <a:ext cx="5282160" cy="815364"/>
            </a:xfrm>
            <a:prstGeom prst="line">
              <a:avLst/>
            </a:prstGeom>
            <a:ln w="76200" cmpd="sng">
              <a:solidFill>
                <a:srgbClr val="FF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2" idx="3"/>
            </p:cNvCxnSpPr>
            <p:nvPr/>
          </p:nvCxnSpPr>
          <p:spPr>
            <a:xfrm flipV="1">
              <a:off x="1897012" y="2636981"/>
              <a:ext cx="5290148" cy="2587795"/>
            </a:xfrm>
            <a:prstGeom prst="line">
              <a:avLst/>
            </a:prstGeom>
            <a:ln w="76200" cmpd="sng">
              <a:solidFill>
                <a:srgbClr val="FF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6" idx="3"/>
              <a:endCxn id="23" idx="1"/>
            </p:cNvCxnSpPr>
            <p:nvPr/>
          </p:nvCxnSpPr>
          <p:spPr>
            <a:xfrm flipV="1">
              <a:off x="1893407" y="4250057"/>
              <a:ext cx="5293753" cy="1890051"/>
            </a:xfrm>
            <a:prstGeom prst="line">
              <a:avLst/>
            </a:prstGeom>
            <a:ln w="76200" cmpd="sng">
              <a:solidFill>
                <a:srgbClr val="FF00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Rectangle 187"/>
          <p:cNvSpPr/>
          <p:nvPr/>
        </p:nvSpPr>
        <p:spPr>
          <a:xfrm>
            <a:off x="6858000" y="2057400"/>
            <a:ext cx="1524000" cy="987140"/>
          </a:xfrm>
          <a:prstGeom prst="rect">
            <a:avLst/>
          </a:prstGeom>
          <a:ln w="57150" cmpd="sng"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56" grpId="0" animBg="1"/>
      <p:bldP spid="1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Many More Graph Algorithms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2800" b="1" dirty="0" smtClean="0">
                <a:latin typeface="Gill Sans Light"/>
                <a:cs typeface="Gill Sans Light"/>
              </a:rPr>
              <a:t>Collaborative Filtering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Alternating Least Squares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Stochastic Gradient Descent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Tensor Factorization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SVD</a:t>
            </a:r>
          </a:p>
          <a:p>
            <a:r>
              <a:rPr lang="en-US" sz="2800" b="1" dirty="0" smtClean="0">
                <a:latin typeface="Gill Sans Light"/>
                <a:cs typeface="Gill Sans Light"/>
              </a:rPr>
              <a:t>Structured Prediction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Loopy Belief Propagation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Max-Product Linear Programs</a:t>
            </a:r>
            <a:endParaRPr lang="en-US" sz="2400" dirty="0">
              <a:latin typeface="Gill Sans Light"/>
              <a:cs typeface="Gill Sans Light"/>
            </a:endParaRP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Gibbs Sampling</a:t>
            </a:r>
          </a:p>
          <a:p>
            <a:r>
              <a:rPr lang="en-US" sz="3200" b="1" dirty="0" smtClean="0">
                <a:latin typeface="Gill Sans Light"/>
                <a:cs typeface="Gill Sans Light"/>
              </a:rPr>
              <a:t>Semi-supervised ML</a:t>
            </a:r>
          </a:p>
          <a:p>
            <a:pPr lvl="1"/>
            <a:r>
              <a:rPr lang="en-US" dirty="0" smtClean="0">
                <a:latin typeface="Gill Sans Light"/>
                <a:cs typeface="Gill Sans Light"/>
              </a:rPr>
              <a:t>Graph SSL </a:t>
            </a:r>
          </a:p>
          <a:p>
            <a:pPr lvl="1"/>
            <a:r>
              <a:rPr lang="en-US" sz="2800" dirty="0" err="1" smtClean="0">
                <a:latin typeface="Gill Sans Light"/>
                <a:cs typeface="Gill Sans Light"/>
              </a:rPr>
              <a:t>CoEM</a:t>
            </a:r>
            <a:endParaRPr lang="en-US" sz="2800" dirty="0" smtClean="0">
              <a:latin typeface="Gill Sans Light"/>
              <a:cs typeface="Gill Sans Light"/>
            </a:endParaRPr>
          </a:p>
          <a:p>
            <a:r>
              <a:rPr lang="en-US" sz="2800" b="1" dirty="0" smtClean="0">
                <a:latin typeface="Gill Sans Light"/>
                <a:cs typeface="Gill Sans Light"/>
              </a:rPr>
              <a:t>Graph Analytics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PageRank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Single Source Shortest Path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Triangle-Counting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Graph Coloring</a:t>
            </a:r>
            <a:endParaRPr lang="en-US" sz="2400" dirty="0">
              <a:latin typeface="Gill Sans Light"/>
              <a:cs typeface="Gill Sans Light"/>
            </a:endParaRP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K-core Decomposition</a:t>
            </a:r>
          </a:p>
          <a:p>
            <a:pPr lvl="1"/>
            <a:r>
              <a:rPr lang="en-US" sz="2400" dirty="0" smtClean="0">
                <a:latin typeface="Gill Sans Light"/>
                <a:cs typeface="Gill Sans Light"/>
              </a:rPr>
              <a:t>Personalized PageRank</a:t>
            </a:r>
          </a:p>
          <a:p>
            <a:r>
              <a:rPr lang="en-US" b="1" dirty="0" smtClean="0">
                <a:latin typeface="Gill Sans Light"/>
                <a:cs typeface="Gill Sans Light"/>
              </a:rPr>
              <a:t>Classification</a:t>
            </a:r>
          </a:p>
          <a:p>
            <a:pPr lvl="1"/>
            <a:r>
              <a:rPr lang="en-US" dirty="0" smtClean="0">
                <a:latin typeface="Gill Sans Light"/>
                <a:cs typeface="Gill Sans Light"/>
              </a:rPr>
              <a:t>Neural Networks</a:t>
            </a:r>
          </a:p>
          <a:p>
            <a:pPr lvl="1"/>
            <a:r>
              <a:rPr lang="en-US" dirty="0" smtClean="0">
                <a:latin typeface="Gill Sans Light"/>
                <a:cs typeface="Gill Sans Light"/>
              </a:rPr>
              <a:t>Lasso</a:t>
            </a:r>
          </a:p>
          <a:p>
            <a:pPr marL="457200" lvl="1" indent="0">
              <a:buNone/>
            </a:pPr>
            <a:r>
              <a:rPr lang="en-US" dirty="0" smtClean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/>
          <p:cNvSpPr/>
          <p:nvPr/>
        </p:nvSpPr>
        <p:spPr>
          <a:xfrm>
            <a:off x="5334000" y="2057400"/>
            <a:ext cx="3048000" cy="3276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Dependency Graph</a:t>
            </a:r>
            <a:endParaRPr lang="en-US" sz="2800" dirty="0">
              <a:latin typeface="Gill Sans Light"/>
              <a:cs typeface="Gill Sans Ligh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525660" y="2895600"/>
            <a:ext cx="750939" cy="2057400"/>
            <a:chOff x="2743201" y="3048000"/>
            <a:chExt cx="609600" cy="2057400"/>
          </a:xfrm>
        </p:grpSpPr>
        <p:sp>
          <p:nvSpPr>
            <p:cNvPr id="36" name="Isosceles Triangle 35"/>
            <p:cNvSpPr/>
            <p:nvPr/>
          </p:nvSpPr>
          <p:spPr>
            <a:xfrm rot="5400000">
              <a:off x="2019301" y="3771900"/>
              <a:ext cx="2057400" cy="609600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37" name="Plus 36"/>
            <p:cNvSpPr/>
            <p:nvPr/>
          </p:nvSpPr>
          <p:spPr>
            <a:xfrm>
              <a:off x="2884540" y="3962400"/>
              <a:ext cx="304800" cy="3048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2057400"/>
            <a:ext cx="1317523" cy="3276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Table</a:t>
            </a:r>
            <a:endParaRPr lang="en-US" sz="2800" dirty="0">
              <a:latin typeface="Gill Sans Light"/>
              <a:cs typeface="Gill Sans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Structure of Computation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93" name="Group 192"/>
          <p:cNvGrpSpPr/>
          <p:nvPr/>
        </p:nvGrpSpPr>
        <p:grpSpPr>
          <a:xfrm>
            <a:off x="773061" y="2514600"/>
            <a:ext cx="1752600" cy="2819400"/>
            <a:chOff x="773061" y="2895600"/>
            <a:chExt cx="1752600" cy="2819400"/>
          </a:xfrm>
        </p:grpSpPr>
        <p:sp>
          <p:nvSpPr>
            <p:cNvPr id="29" name="Right Arrow 28"/>
            <p:cNvSpPr/>
            <p:nvPr/>
          </p:nvSpPr>
          <p:spPr>
            <a:xfrm>
              <a:off x="773061" y="2895600"/>
              <a:ext cx="1752600" cy="762000"/>
            </a:xfrm>
            <a:prstGeom prst="rightArrow">
              <a:avLst>
                <a:gd name="adj1" fmla="val 70328"/>
                <a:gd name="adj2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773061" y="3581400"/>
              <a:ext cx="1752600" cy="762000"/>
            </a:xfrm>
            <a:prstGeom prst="rightArrow">
              <a:avLst>
                <a:gd name="adj1" fmla="val 70328"/>
                <a:gd name="adj2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773061" y="4267200"/>
              <a:ext cx="1752600" cy="762000"/>
            </a:xfrm>
            <a:prstGeom prst="rightArrow">
              <a:avLst>
                <a:gd name="adj1" fmla="val 70328"/>
                <a:gd name="adj2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773061" y="4953000"/>
              <a:ext cx="1752600" cy="762000"/>
            </a:xfrm>
            <a:prstGeom prst="rightArrow">
              <a:avLst>
                <a:gd name="adj1" fmla="val 70328"/>
                <a:gd name="adj2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3276600" y="3657600"/>
            <a:ext cx="10668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Result</a:t>
            </a:r>
            <a:endParaRPr lang="en-US" dirty="0">
              <a:latin typeface="Gill Sans Light"/>
              <a:cs typeface="Gill Sans Light"/>
            </a:endParaRPr>
          </a:p>
        </p:txBody>
      </p:sp>
      <p:grpSp>
        <p:nvGrpSpPr>
          <p:cNvPr id="181" name="Group 180"/>
          <p:cNvGrpSpPr/>
          <p:nvPr/>
        </p:nvGrpSpPr>
        <p:grpSpPr>
          <a:xfrm>
            <a:off x="5412017" y="2659047"/>
            <a:ext cx="1752501" cy="2522553"/>
            <a:chOff x="5640617" y="3597015"/>
            <a:chExt cx="1752501" cy="2522553"/>
          </a:xfrm>
        </p:grpSpPr>
        <p:sp>
          <p:nvSpPr>
            <p:cNvPr id="177" name="Freeform 176"/>
            <p:cNvSpPr/>
            <p:nvPr/>
          </p:nvSpPr>
          <p:spPr>
            <a:xfrm>
              <a:off x="5640617" y="3597015"/>
              <a:ext cx="1752501" cy="2522553"/>
            </a:xfrm>
            <a:custGeom>
              <a:avLst/>
              <a:gdLst>
                <a:gd name="connsiteX0" fmla="*/ 31632 w 1797847"/>
                <a:gd name="connsiteY0" fmla="*/ 812586 h 2552203"/>
                <a:gd name="connsiteX1" fmla="*/ 650368 w 1797847"/>
                <a:gd name="connsiteY1" fmla="*/ 96119 h 2552203"/>
                <a:gd name="connsiteX2" fmla="*/ 1073714 w 1797847"/>
                <a:gd name="connsiteY2" fmla="*/ 52697 h 2552203"/>
                <a:gd name="connsiteX3" fmla="*/ 1106279 w 1797847"/>
                <a:gd name="connsiteY3" fmla="*/ 519486 h 2552203"/>
                <a:gd name="connsiteX4" fmla="*/ 834904 w 1797847"/>
                <a:gd name="connsiteY4" fmla="*/ 682320 h 2552203"/>
                <a:gd name="connsiteX5" fmla="*/ 1214829 w 1797847"/>
                <a:gd name="connsiteY5" fmla="*/ 671464 h 2552203"/>
                <a:gd name="connsiteX6" fmla="*/ 1464495 w 1797847"/>
                <a:gd name="connsiteY6" fmla="*/ 552053 h 2552203"/>
                <a:gd name="connsiteX7" fmla="*/ 1735871 w 1797847"/>
                <a:gd name="connsiteY7" fmla="*/ 725742 h 2552203"/>
                <a:gd name="connsiteX8" fmla="*/ 1768436 w 1797847"/>
                <a:gd name="connsiteY8" fmla="*/ 1094831 h 2552203"/>
                <a:gd name="connsiteX9" fmla="*/ 1377655 w 1797847"/>
                <a:gd name="connsiteY9" fmla="*/ 1235953 h 2552203"/>
                <a:gd name="connsiteX10" fmla="*/ 1095424 w 1797847"/>
                <a:gd name="connsiteY10" fmla="*/ 1116542 h 2552203"/>
                <a:gd name="connsiteX11" fmla="*/ 552673 w 1797847"/>
                <a:gd name="connsiteY11" fmla="*/ 1170820 h 2552203"/>
                <a:gd name="connsiteX12" fmla="*/ 726353 w 1797847"/>
                <a:gd name="connsiteY12" fmla="*/ 2093542 h 2552203"/>
                <a:gd name="connsiteX13" fmla="*/ 672078 w 1797847"/>
                <a:gd name="connsiteY13" fmla="*/ 2527765 h 2552203"/>
                <a:gd name="connsiteX14" fmla="*/ 237877 w 1797847"/>
                <a:gd name="connsiteY14" fmla="*/ 2462631 h 2552203"/>
                <a:gd name="connsiteX15" fmla="*/ 107617 w 1797847"/>
                <a:gd name="connsiteY15" fmla="*/ 2169531 h 2552203"/>
                <a:gd name="connsiteX16" fmla="*/ 31632 w 1797847"/>
                <a:gd name="connsiteY16" fmla="*/ 812586 h 2552203"/>
                <a:gd name="connsiteX0" fmla="*/ 31632 w 1797847"/>
                <a:gd name="connsiteY0" fmla="*/ 806135 h 2545752"/>
                <a:gd name="connsiteX1" fmla="*/ 650368 w 1797847"/>
                <a:gd name="connsiteY1" fmla="*/ 89668 h 2545752"/>
                <a:gd name="connsiteX2" fmla="*/ 1073714 w 1797847"/>
                <a:gd name="connsiteY2" fmla="*/ 46246 h 2545752"/>
                <a:gd name="connsiteX3" fmla="*/ 1106279 w 1797847"/>
                <a:gd name="connsiteY3" fmla="*/ 415335 h 2545752"/>
                <a:gd name="connsiteX4" fmla="*/ 834904 w 1797847"/>
                <a:gd name="connsiteY4" fmla="*/ 675869 h 2545752"/>
                <a:gd name="connsiteX5" fmla="*/ 1214829 w 1797847"/>
                <a:gd name="connsiteY5" fmla="*/ 665013 h 2545752"/>
                <a:gd name="connsiteX6" fmla="*/ 1464495 w 1797847"/>
                <a:gd name="connsiteY6" fmla="*/ 545602 h 2545752"/>
                <a:gd name="connsiteX7" fmla="*/ 1735871 w 1797847"/>
                <a:gd name="connsiteY7" fmla="*/ 719291 h 2545752"/>
                <a:gd name="connsiteX8" fmla="*/ 1768436 w 1797847"/>
                <a:gd name="connsiteY8" fmla="*/ 1088380 h 2545752"/>
                <a:gd name="connsiteX9" fmla="*/ 1377655 w 1797847"/>
                <a:gd name="connsiteY9" fmla="*/ 1229502 h 2545752"/>
                <a:gd name="connsiteX10" fmla="*/ 1095424 w 1797847"/>
                <a:gd name="connsiteY10" fmla="*/ 1110091 h 2545752"/>
                <a:gd name="connsiteX11" fmla="*/ 552673 w 1797847"/>
                <a:gd name="connsiteY11" fmla="*/ 1164369 h 2545752"/>
                <a:gd name="connsiteX12" fmla="*/ 726353 w 1797847"/>
                <a:gd name="connsiteY12" fmla="*/ 2087091 h 2545752"/>
                <a:gd name="connsiteX13" fmla="*/ 672078 w 1797847"/>
                <a:gd name="connsiteY13" fmla="*/ 2521314 h 2545752"/>
                <a:gd name="connsiteX14" fmla="*/ 237877 w 1797847"/>
                <a:gd name="connsiteY14" fmla="*/ 2456180 h 2545752"/>
                <a:gd name="connsiteX15" fmla="*/ 107617 w 1797847"/>
                <a:gd name="connsiteY15" fmla="*/ 2163080 h 2545752"/>
                <a:gd name="connsiteX16" fmla="*/ 31632 w 1797847"/>
                <a:gd name="connsiteY16" fmla="*/ 806135 h 2545752"/>
                <a:gd name="connsiteX0" fmla="*/ 31632 w 1797847"/>
                <a:gd name="connsiteY0" fmla="*/ 806135 h 2545752"/>
                <a:gd name="connsiteX1" fmla="*/ 650368 w 1797847"/>
                <a:gd name="connsiteY1" fmla="*/ 89668 h 2545752"/>
                <a:gd name="connsiteX2" fmla="*/ 1073714 w 1797847"/>
                <a:gd name="connsiteY2" fmla="*/ 46246 h 2545752"/>
                <a:gd name="connsiteX3" fmla="*/ 1106279 w 1797847"/>
                <a:gd name="connsiteY3" fmla="*/ 415335 h 2545752"/>
                <a:gd name="connsiteX4" fmla="*/ 834904 w 1797847"/>
                <a:gd name="connsiteY4" fmla="*/ 675869 h 2545752"/>
                <a:gd name="connsiteX5" fmla="*/ 1464495 w 1797847"/>
                <a:gd name="connsiteY5" fmla="*/ 545602 h 2545752"/>
                <a:gd name="connsiteX6" fmla="*/ 1735871 w 1797847"/>
                <a:gd name="connsiteY6" fmla="*/ 719291 h 2545752"/>
                <a:gd name="connsiteX7" fmla="*/ 1768436 w 1797847"/>
                <a:gd name="connsiteY7" fmla="*/ 1088380 h 2545752"/>
                <a:gd name="connsiteX8" fmla="*/ 1377655 w 1797847"/>
                <a:gd name="connsiteY8" fmla="*/ 1229502 h 2545752"/>
                <a:gd name="connsiteX9" fmla="*/ 1095424 w 1797847"/>
                <a:gd name="connsiteY9" fmla="*/ 1110091 h 2545752"/>
                <a:gd name="connsiteX10" fmla="*/ 552673 w 1797847"/>
                <a:gd name="connsiteY10" fmla="*/ 1164369 h 2545752"/>
                <a:gd name="connsiteX11" fmla="*/ 726353 w 1797847"/>
                <a:gd name="connsiteY11" fmla="*/ 2087091 h 2545752"/>
                <a:gd name="connsiteX12" fmla="*/ 672078 w 1797847"/>
                <a:gd name="connsiteY12" fmla="*/ 2521314 h 2545752"/>
                <a:gd name="connsiteX13" fmla="*/ 237877 w 1797847"/>
                <a:gd name="connsiteY13" fmla="*/ 2456180 h 2545752"/>
                <a:gd name="connsiteX14" fmla="*/ 107617 w 1797847"/>
                <a:gd name="connsiteY14" fmla="*/ 2163080 h 2545752"/>
                <a:gd name="connsiteX15" fmla="*/ 31632 w 1797847"/>
                <a:gd name="connsiteY15" fmla="*/ 806135 h 2545752"/>
                <a:gd name="connsiteX0" fmla="*/ 31632 w 1797847"/>
                <a:gd name="connsiteY0" fmla="*/ 806135 h 2545752"/>
                <a:gd name="connsiteX1" fmla="*/ 650368 w 1797847"/>
                <a:gd name="connsiteY1" fmla="*/ 89668 h 2545752"/>
                <a:gd name="connsiteX2" fmla="*/ 1073714 w 1797847"/>
                <a:gd name="connsiteY2" fmla="*/ 46246 h 2545752"/>
                <a:gd name="connsiteX3" fmla="*/ 1106279 w 1797847"/>
                <a:gd name="connsiteY3" fmla="*/ 415335 h 2545752"/>
                <a:gd name="connsiteX4" fmla="*/ 900034 w 1797847"/>
                <a:gd name="connsiteY4" fmla="*/ 697580 h 2545752"/>
                <a:gd name="connsiteX5" fmla="*/ 1464495 w 1797847"/>
                <a:gd name="connsiteY5" fmla="*/ 545602 h 2545752"/>
                <a:gd name="connsiteX6" fmla="*/ 1735871 w 1797847"/>
                <a:gd name="connsiteY6" fmla="*/ 719291 h 2545752"/>
                <a:gd name="connsiteX7" fmla="*/ 1768436 w 1797847"/>
                <a:gd name="connsiteY7" fmla="*/ 1088380 h 2545752"/>
                <a:gd name="connsiteX8" fmla="*/ 1377655 w 1797847"/>
                <a:gd name="connsiteY8" fmla="*/ 1229502 h 2545752"/>
                <a:gd name="connsiteX9" fmla="*/ 1095424 w 1797847"/>
                <a:gd name="connsiteY9" fmla="*/ 1110091 h 2545752"/>
                <a:gd name="connsiteX10" fmla="*/ 552673 w 1797847"/>
                <a:gd name="connsiteY10" fmla="*/ 1164369 h 2545752"/>
                <a:gd name="connsiteX11" fmla="*/ 726353 w 1797847"/>
                <a:gd name="connsiteY11" fmla="*/ 2087091 h 2545752"/>
                <a:gd name="connsiteX12" fmla="*/ 672078 w 1797847"/>
                <a:gd name="connsiteY12" fmla="*/ 2521314 h 2545752"/>
                <a:gd name="connsiteX13" fmla="*/ 237877 w 1797847"/>
                <a:gd name="connsiteY13" fmla="*/ 2456180 h 2545752"/>
                <a:gd name="connsiteX14" fmla="*/ 107617 w 1797847"/>
                <a:gd name="connsiteY14" fmla="*/ 2163080 h 2545752"/>
                <a:gd name="connsiteX15" fmla="*/ 31632 w 1797847"/>
                <a:gd name="connsiteY15" fmla="*/ 806135 h 2545752"/>
                <a:gd name="connsiteX0" fmla="*/ 31632 w 1736862"/>
                <a:gd name="connsiteY0" fmla="*/ 806135 h 2545752"/>
                <a:gd name="connsiteX1" fmla="*/ 650368 w 1736862"/>
                <a:gd name="connsiteY1" fmla="*/ 89668 h 2545752"/>
                <a:gd name="connsiteX2" fmla="*/ 1073714 w 1736862"/>
                <a:gd name="connsiteY2" fmla="*/ 46246 h 2545752"/>
                <a:gd name="connsiteX3" fmla="*/ 1106279 w 1736862"/>
                <a:gd name="connsiteY3" fmla="*/ 415335 h 2545752"/>
                <a:gd name="connsiteX4" fmla="*/ 900034 w 1736862"/>
                <a:gd name="connsiteY4" fmla="*/ 697580 h 2545752"/>
                <a:gd name="connsiteX5" fmla="*/ 1464495 w 1736862"/>
                <a:gd name="connsiteY5" fmla="*/ 545602 h 2545752"/>
                <a:gd name="connsiteX6" fmla="*/ 1735871 w 1736862"/>
                <a:gd name="connsiteY6" fmla="*/ 719291 h 2545752"/>
                <a:gd name="connsiteX7" fmla="*/ 1377655 w 1736862"/>
                <a:gd name="connsiteY7" fmla="*/ 1229502 h 2545752"/>
                <a:gd name="connsiteX8" fmla="*/ 1095424 w 1736862"/>
                <a:gd name="connsiteY8" fmla="*/ 1110091 h 2545752"/>
                <a:gd name="connsiteX9" fmla="*/ 552673 w 1736862"/>
                <a:gd name="connsiteY9" fmla="*/ 1164369 h 2545752"/>
                <a:gd name="connsiteX10" fmla="*/ 726353 w 1736862"/>
                <a:gd name="connsiteY10" fmla="*/ 2087091 h 2545752"/>
                <a:gd name="connsiteX11" fmla="*/ 672078 w 1736862"/>
                <a:gd name="connsiteY11" fmla="*/ 2521314 h 2545752"/>
                <a:gd name="connsiteX12" fmla="*/ 237877 w 1736862"/>
                <a:gd name="connsiteY12" fmla="*/ 2456180 h 2545752"/>
                <a:gd name="connsiteX13" fmla="*/ 107617 w 1736862"/>
                <a:gd name="connsiteY13" fmla="*/ 2163080 h 2545752"/>
                <a:gd name="connsiteX14" fmla="*/ 31632 w 1736862"/>
                <a:gd name="connsiteY14" fmla="*/ 806135 h 2545752"/>
                <a:gd name="connsiteX0" fmla="*/ 31632 w 1769283"/>
                <a:gd name="connsiteY0" fmla="*/ 806135 h 2545752"/>
                <a:gd name="connsiteX1" fmla="*/ 650368 w 1769283"/>
                <a:gd name="connsiteY1" fmla="*/ 89668 h 2545752"/>
                <a:gd name="connsiteX2" fmla="*/ 1073714 w 1769283"/>
                <a:gd name="connsiteY2" fmla="*/ 46246 h 2545752"/>
                <a:gd name="connsiteX3" fmla="*/ 1106279 w 1769283"/>
                <a:gd name="connsiteY3" fmla="*/ 415335 h 2545752"/>
                <a:gd name="connsiteX4" fmla="*/ 900034 w 1769283"/>
                <a:gd name="connsiteY4" fmla="*/ 697580 h 2545752"/>
                <a:gd name="connsiteX5" fmla="*/ 1464495 w 1769283"/>
                <a:gd name="connsiteY5" fmla="*/ 545602 h 2545752"/>
                <a:gd name="connsiteX6" fmla="*/ 1768436 w 1769283"/>
                <a:gd name="connsiteY6" fmla="*/ 903836 h 2545752"/>
                <a:gd name="connsiteX7" fmla="*/ 1377655 w 1769283"/>
                <a:gd name="connsiteY7" fmla="*/ 1229502 h 2545752"/>
                <a:gd name="connsiteX8" fmla="*/ 1095424 w 1769283"/>
                <a:gd name="connsiteY8" fmla="*/ 1110091 h 2545752"/>
                <a:gd name="connsiteX9" fmla="*/ 552673 w 1769283"/>
                <a:gd name="connsiteY9" fmla="*/ 1164369 h 2545752"/>
                <a:gd name="connsiteX10" fmla="*/ 726353 w 1769283"/>
                <a:gd name="connsiteY10" fmla="*/ 2087091 h 2545752"/>
                <a:gd name="connsiteX11" fmla="*/ 672078 w 1769283"/>
                <a:gd name="connsiteY11" fmla="*/ 2521314 h 2545752"/>
                <a:gd name="connsiteX12" fmla="*/ 237877 w 1769283"/>
                <a:gd name="connsiteY12" fmla="*/ 2456180 h 2545752"/>
                <a:gd name="connsiteX13" fmla="*/ 107617 w 1769283"/>
                <a:gd name="connsiteY13" fmla="*/ 2163080 h 2545752"/>
                <a:gd name="connsiteX14" fmla="*/ 31632 w 1769283"/>
                <a:gd name="connsiteY14" fmla="*/ 806135 h 2545752"/>
                <a:gd name="connsiteX0" fmla="*/ 31632 w 1769283"/>
                <a:gd name="connsiteY0" fmla="*/ 806135 h 2545752"/>
                <a:gd name="connsiteX1" fmla="*/ 650368 w 1769283"/>
                <a:gd name="connsiteY1" fmla="*/ 89668 h 2545752"/>
                <a:gd name="connsiteX2" fmla="*/ 1073714 w 1769283"/>
                <a:gd name="connsiteY2" fmla="*/ 46246 h 2545752"/>
                <a:gd name="connsiteX3" fmla="*/ 1106279 w 1769283"/>
                <a:gd name="connsiteY3" fmla="*/ 415335 h 2545752"/>
                <a:gd name="connsiteX4" fmla="*/ 900034 w 1769283"/>
                <a:gd name="connsiteY4" fmla="*/ 697580 h 2545752"/>
                <a:gd name="connsiteX5" fmla="*/ 1464495 w 1769283"/>
                <a:gd name="connsiteY5" fmla="*/ 545602 h 2545752"/>
                <a:gd name="connsiteX6" fmla="*/ 1768436 w 1769283"/>
                <a:gd name="connsiteY6" fmla="*/ 903836 h 2545752"/>
                <a:gd name="connsiteX7" fmla="*/ 1377655 w 1769283"/>
                <a:gd name="connsiteY7" fmla="*/ 1229502 h 2545752"/>
                <a:gd name="connsiteX8" fmla="*/ 552673 w 1769283"/>
                <a:gd name="connsiteY8" fmla="*/ 1164369 h 2545752"/>
                <a:gd name="connsiteX9" fmla="*/ 726353 w 1769283"/>
                <a:gd name="connsiteY9" fmla="*/ 2087091 h 2545752"/>
                <a:gd name="connsiteX10" fmla="*/ 672078 w 1769283"/>
                <a:gd name="connsiteY10" fmla="*/ 2521314 h 2545752"/>
                <a:gd name="connsiteX11" fmla="*/ 237877 w 1769283"/>
                <a:gd name="connsiteY11" fmla="*/ 2456180 h 2545752"/>
                <a:gd name="connsiteX12" fmla="*/ 107617 w 1769283"/>
                <a:gd name="connsiteY12" fmla="*/ 2163080 h 2545752"/>
                <a:gd name="connsiteX13" fmla="*/ 31632 w 1769283"/>
                <a:gd name="connsiteY13" fmla="*/ 806135 h 2545752"/>
                <a:gd name="connsiteX0" fmla="*/ 16022 w 1753673"/>
                <a:gd name="connsiteY0" fmla="*/ 806135 h 2545752"/>
                <a:gd name="connsiteX1" fmla="*/ 634758 w 1753673"/>
                <a:gd name="connsiteY1" fmla="*/ 89668 h 2545752"/>
                <a:gd name="connsiteX2" fmla="*/ 1058104 w 1753673"/>
                <a:gd name="connsiteY2" fmla="*/ 46246 h 2545752"/>
                <a:gd name="connsiteX3" fmla="*/ 1090669 w 1753673"/>
                <a:gd name="connsiteY3" fmla="*/ 415335 h 2545752"/>
                <a:gd name="connsiteX4" fmla="*/ 884424 w 1753673"/>
                <a:gd name="connsiteY4" fmla="*/ 697580 h 2545752"/>
                <a:gd name="connsiteX5" fmla="*/ 1448885 w 1753673"/>
                <a:gd name="connsiteY5" fmla="*/ 545602 h 2545752"/>
                <a:gd name="connsiteX6" fmla="*/ 1752826 w 1753673"/>
                <a:gd name="connsiteY6" fmla="*/ 903836 h 2545752"/>
                <a:gd name="connsiteX7" fmla="*/ 1362045 w 1753673"/>
                <a:gd name="connsiteY7" fmla="*/ 1229502 h 2545752"/>
                <a:gd name="connsiteX8" fmla="*/ 537063 w 1753673"/>
                <a:gd name="connsiteY8" fmla="*/ 1164369 h 2545752"/>
                <a:gd name="connsiteX9" fmla="*/ 710743 w 1753673"/>
                <a:gd name="connsiteY9" fmla="*/ 2087091 h 2545752"/>
                <a:gd name="connsiteX10" fmla="*/ 656468 w 1753673"/>
                <a:gd name="connsiteY10" fmla="*/ 2521314 h 2545752"/>
                <a:gd name="connsiteX11" fmla="*/ 222267 w 1753673"/>
                <a:gd name="connsiteY11" fmla="*/ 2456180 h 2545752"/>
                <a:gd name="connsiteX12" fmla="*/ 16022 w 1753673"/>
                <a:gd name="connsiteY12" fmla="*/ 806135 h 2545752"/>
                <a:gd name="connsiteX0" fmla="*/ 22512 w 1760163"/>
                <a:gd name="connsiteY0" fmla="*/ 806135 h 2536601"/>
                <a:gd name="connsiteX1" fmla="*/ 641248 w 1760163"/>
                <a:gd name="connsiteY1" fmla="*/ 89668 h 2536601"/>
                <a:gd name="connsiteX2" fmla="*/ 1064594 w 1760163"/>
                <a:gd name="connsiteY2" fmla="*/ 46246 h 2536601"/>
                <a:gd name="connsiteX3" fmla="*/ 1097159 w 1760163"/>
                <a:gd name="connsiteY3" fmla="*/ 415335 h 2536601"/>
                <a:gd name="connsiteX4" fmla="*/ 890914 w 1760163"/>
                <a:gd name="connsiteY4" fmla="*/ 697580 h 2536601"/>
                <a:gd name="connsiteX5" fmla="*/ 1455375 w 1760163"/>
                <a:gd name="connsiteY5" fmla="*/ 545602 h 2536601"/>
                <a:gd name="connsiteX6" fmla="*/ 1759316 w 1760163"/>
                <a:gd name="connsiteY6" fmla="*/ 903836 h 2536601"/>
                <a:gd name="connsiteX7" fmla="*/ 1368535 w 1760163"/>
                <a:gd name="connsiteY7" fmla="*/ 1229502 h 2536601"/>
                <a:gd name="connsiteX8" fmla="*/ 543553 w 1760163"/>
                <a:gd name="connsiteY8" fmla="*/ 1164369 h 2536601"/>
                <a:gd name="connsiteX9" fmla="*/ 717233 w 1760163"/>
                <a:gd name="connsiteY9" fmla="*/ 2087091 h 2536601"/>
                <a:gd name="connsiteX10" fmla="*/ 662958 w 1760163"/>
                <a:gd name="connsiteY10" fmla="*/ 2521314 h 2536601"/>
                <a:gd name="connsiteX11" fmla="*/ 185337 w 1760163"/>
                <a:gd name="connsiteY11" fmla="*/ 2412758 h 2536601"/>
                <a:gd name="connsiteX12" fmla="*/ 22512 w 1760163"/>
                <a:gd name="connsiteY12" fmla="*/ 806135 h 2536601"/>
                <a:gd name="connsiteX0" fmla="*/ 22512 w 1760163"/>
                <a:gd name="connsiteY0" fmla="*/ 806135 h 2517435"/>
                <a:gd name="connsiteX1" fmla="*/ 641248 w 1760163"/>
                <a:gd name="connsiteY1" fmla="*/ 89668 h 2517435"/>
                <a:gd name="connsiteX2" fmla="*/ 1064594 w 1760163"/>
                <a:gd name="connsiteY2" fmla="*/ 46246 h 2517435"/>
                <a:gd name="connsiteX3" fmla="*/ 1097159 w 1760163"/>
                <a:gd name="connsiteY3" fmla="*/ 415335 h 2517435"/>
                <a:gd name="connsiteX4" fmla="*/ 890914 w 1760163"/>
                <a:gd name="connsiteY4" fmla="*/ 697580 h 2517435"/>
                <a:gd name="connsiteX5" fmla="*/ 1455375 w 1760163"/>
                <a:gd name="connsiteY5" fmla="*/ 545602 h 2517435"/>
                <a:gd name="connsiteX6" fmla="*/ 1759316 w 1760163"/>
                <a:gd name="connsiteY6" fmla="*/ 903836 h 2517435"/>
                <a:gd name="connsiteX7" fmla="*/ 1368535 w 1760163"/>
                <a:gd name="connsiteY7" fmla="*/ 1229502 h 2517435"/>
                <a:gd name="connsiteX8" fmla="*/ 543553 w 1760163"/>
                <a:gd name="connsiteY8" fmla="*/ 1164369 h 2517435"/>
                <a:gd name="connsiteX9" fmla="*/ 717233 w 1760163"/>
                <a:gd name="connsiteY9" fmla="*/ 2087091 h 2517435"/>
                <a:gd name="connsiteX10" fmla="*/ 619538 w 1760163"/>
                <a:gd name="connsiteY10" fmla="*/ 2499603 h 2517435"/>
                <a:gd name="connsiteX11" fmla="*/ 185337 w 1760163"/>
                <a:gd name="connsiteY11" fmla="*/ 2412758 h 2517435"/>
                <a:gd name="connsiteX12" fmla="*/ 22512 w 1760163"/>
                <a:gd name="connsiteY12" fmla="*/ 806135 h 2517435"/>
                <a:gd name="connsiteX0" fmla="*/ 30153 w 1767804"/>
                <a:gd name="connsiteY0" fmla="*/ 806135 h 2540057"/>
                <a:gd name="connsiteX1" fmla="*/ 648889 w 1767804"/>
                <a:gd name="connsiteY1" fmla="*/ 89668 h 2540057"/>
                <a:gd name="connsiteX2" fmla="*/ 1072235 w 1767804"/>
                <a:gd name="connsiteY2" fmla="*/ 46246 h 2540057"/>
                <a:gd name="connsiteX3" fmla="*/ 1104800 w 1767804"/>
                <a:gd name="connsiteY3" fmla="*/ 415335 h 2540057"/>
                <a:gd name="connsiteX4" fmla="*/ 898555 w 1767804"/>
                <a:gd name="connsiteY4" fmla="*/ 697580 h 2540057"/>
                <a:gd name="connsiteX5" fmla="*/ 1463016 w 1767804"/>
                <a:gd name="connsiteY5" fmla="*/ 545602 h 2540057"/>
                <a:gd name="connsiteX6" fmla="*/ 1766957 w 1767804"/>
                <a:gd name="connsiteY6" fmla="*/ 903836 h 2540057"/>
                <a:gd name="connsiteX7" fmla="*/ 1376176 w 1767804"/>
                <a:gd name="connsiteY7" fmla="*/ 1229502 h 2540057"/>
                <a:gd name="connsiteX8" fmla="*/ 551194 w 1767804"/>
                <a:gd name="connsiteY8" fmla="*/ 1164369 h 2540057"/>
                <a:gd name="connsiteX9" fmla="*/ 724874 w 1767804"/>
                <a:gd name="connsiteY9" fmla="*/ 2087091 h 2540057"/>
                <a:gd name="connsiteX10" fmla="*/ 627179 w 1767804"/>
                <a:gd name="connsiteY10" fmla="*/ 2499603 h 2540057"/>
                <a:gd name="connsiteX11" fmla="*/ 192978 w 1767804"/>
                <a:gd name="connsiteY11" fmla="*/ 2412758 h 2540057"/>
                <a:gd name="connsiteX12" fmla="*/ 106138 w 1767804"/>
                <a:gd name="connsiteY12" fmla="*/ 1511747 h 2540057"/>
                <a:gd name="connsiteX13" fmla="*/ 30153 w 1767804"/>
                <a:gd name="connsiteY13" fmla="*/ 806135 h 2540057"/>
                <a:gd name="connsiteX0" fmla="*/ 14850 w 1752501"/>
                <a:gd name="connsiteY0" fmla="*/ 788631 h 2522553"/>
                <a:gd name="connsiteX1" fmla="*/ 405631 w 1752501"/>
                <a:gd name="connsiteY1" fmla="*/ 452109 h 2522553"/>
                <a:gd name="connsiteX2" fmla="*/ 633586 w 1752501"/>
                <a:gd name="connsiteY2" fmla="*/ 72164 h 2522553"/>
                <a:gd name="connsiteX3" fmla="*/ 1056932 w 1752501"/>
                <a:gd name="connsiteY3" fmla="*/ 28742 h 2522553"/>
                <a:gd name="connsiteX4" fmla="*/ 1089497 w 1752501"/>
                <a:gd name="connsiteY4" fmla="*/ 397831 h 2522553"/>
                <a:gd name="connsiteX5" fmla="*/ 883252 w 1752501"/>
                <a:gd name="connsiteY5" fmla="*/ 680076 h 2522553"/>
                <a:gd name="connsiteX6" fmla="*/ 1447713 w 1752501"/>
                <a:gd name="connsiteY6" fmla="*/ 528098 h 2522553"/>
                <a:gd name="connsiteX7" fmla="*/ 1751654 w 1752501"/>
                <a:gd name="connsiteY7" fmla="*/ 886332 h 2522553"/>
                <a:gd name="connsiteX8" fmla="*/ 1360873 w 1752501"/>
                <a:gd name="connsiteY8" fmla="*/ 1211998 h 2522553"/>
                <a:gd name="connsiteX9" fmla="*/ 535891 w 1752501"/>
                <a:gd name="connsiteY9" fmla="*/ 1146865 h 2522553"/>
                <a:gd name="connsiteX10" fmla="*/ 709571 w 1752501"/>
                <a:gd name="connsiteY10" fmla="*/ 2069587 h 2522553"/>
                <a:gd name="connsiteX11" fmla="*/ 611876 w 1752501"/>
                <a:gd name="connsiteY11" fmla="*/ 2482099 h 2522553"/>
                <a:gd name="connsiteX12" fmla="*/ 177675 w 1752501"/>
                <a:gd name="connsiteY12" fmla="*/ 2395254 h 2522553"/>
                <a:gd name="connsiteX13" fmla="*/ 90835 w 1752501"/>
                <a:gd name="connsiteY13" fmla="*/ 1494243 h 2522553"/>
                <a:gd name="connsiteX14" fmla="*/ 14850 w 1752501"/>
                <a:gd name="connsiteY14" fmla="*/ 788631 h 252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2501" h="2522553">
                  <a:moveTo>
                    <a:pt x="14850" y="788631"/>
                  </a:moveTo>
                  <a:cubicBezTo>
                    <a:pt x="67316" y="614942"/>
                    <a:pt x="302508" y="571520"/>
                    <a:pt x="405631" y="452109"/>
                  </a:cubicBezTo>
                  <a:cubicBezTo>
                    <a:pt x="508754" y="332698"/>
                    <a:pt x="525036" y="142725"/>
                    <a:pt x="633586" y="72164"/>
                  </a:cubicBezTo>
                  <a:cubicBezTo>
                    <a:pt x="742136" y="1603"/>
                    <a:pt x="980947" y="-25536"/>
                    <a:pt x="1056932" y="28742"/>
                  </a:cubicBezTo>
                  <a:cubicBezTo>
                    <a:pt x="1132917" y="83020"/>
                    <a:pt x="1118444" y="289275"/>
                    <a:pt x="1089497" y="397831"/>
                  </a:cubicBezTo>
                  <a:cubicBezTo>
                    <a:pt x="1060550" y="506387"/>
                    <a:pt x="823549" y="658365"/>
                    <a:pt x="883252" y="680076"/>
                  </a:cubicBezTo>
                  <a:cubicBezTo>
                    <a:pt x="942955" y="701787"/>
                    <a:pt x="1302979" y="493722"/>
                    <a:pt x="1447713" y="528098"/>
                  </a:cubicBezTo>
                  <a:cubicBezTo>
                    <a:pt x="1592447" y="562474"/>
                    <a:pt x="1766127" y="772349"/>
                    <a:pt x="1751654" y="886332"/>
                  </a:cubicBezTo>
                  <a:cubicBezTo>
                    <a:pt x="1737181" y="1000315"/>
                    <a:pt x="1563500" y="1168576"/>
                    <a:pt x="1360873" y="1211998"/>
                  </a:cubicBezTo>
                  <a:cubicBezTo>
                    <a:pt x="1158246" y="1255420"/>
                    <a:pt x="644441" y="1003934"/>
                    <a:pt x="535891" y="1146865"/>
                  </a:cubicBezTo>
                  <a:cubicBezTo>
                    <a:pt x="427341" y="1289797"/>
                    <a:pt x="696907" y="1847048"/>
                    <a:pt x="709571" y="2069587"/>
                  </a:cubicBezTo>
                  <a:cubicBezTo>
                    <a:pt x="722235" y="2292126"/>
                    <a:pt x="700525" y="2427821"/>
                    <a:pt x="611876" y="2482099"/>
                  </a:cubicBezTo>
                  <a:cubicBezTo>
                    <a:pt x="523227" y="2536377"/>
                    <a:pt x="280798" y="2559897"/>
                    <a:pt x="177675" y="2395254"/>
                  </a:cubicBezTo>
                  <a:cubicBezTo>
                    <a:pt x="74552" y="2230611"/>
                    <a:pt x="117972" y="1762013"/>
                    <a:pt x="90835" y="1494243"/>
                  </a:cubicBezTo>
                  <a:cubicBezTo>
                    <a:pt x="63698" y="1226473"/>
                    <a:pt x="-37616" y="962320"/>
                    <a:pt x="14850" y="788631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5671580" y="4212712"/>
              <a:ext cx="533400" cy="533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502763" y="3176232"/>
            <a:ext cx="2778301" cy="1997546"/>
            <a:chOff x="5731363" y="4114200"/>
            <a:chExt cx="2778301" cy="1997546"/>
          </a:xfrm>
        </p:grpSpPr>
        <p:sp>
          <p:nvSpPr>
            <p:cNvPr id="185" name="Freeform 184"/>
            <p:cNvSpPr/>
            <p:nvPr/>
          </p:nvSpPr>
          <p:spPr>
            <a:xfrm>
              <a:off x="5731363" y="4114200"/>
              <a:ext cx="2778301" cy="1997546"/>
            </a:xfrm>
            <a:custGeom>
              <a:avLst/>
              <a:gdLst>
                <a:gd name="connsiteX0" fmla="*/ 1395586 w 2902853"/>
                <a:gd name="connsiteY0" fmla="*/ 2051860 h 2051860"/>
                <a:gd name="connsiteX1" fmla="*/ 1156775 w 2902853"/>
                <a:gd name="connsiteY1" fmla="*/ 1921593 h 2051860"/>
                <a:gd name="connsiteX2" fmla="*/ 559749 w 2902853"/>
                <a:gd name="connsiteY2" fmla="*/ 1986727 h 2051860"/>
                <a:gd name="connsiteX3" fmla="*/ 168968 w 2902853"/>
                <a:gd name="connsiteY3" fmla="*/ 2019293 h 2051860"/>
                <a:gd name="connsiteX4" fmla="*/ 6143 w 2902853"/>
                <a:gd name="connsiteY4" fmla="*/ 1693627 h 2051860"/>
                <a:gd name="connsiteX5" fmla="*/ 364359 w 2902853"/>
                <a:gd name="connsiteY5" fmla="*/ 1411382 h 2051860"/>
                <a:gd name="connsiteX6" fmla="*/ 809415 w 2902853"/>
                <a:gd name="connsiteY6" fmla="*/ 1509082 h 2051860"/>
                <a:gd name="connsiteX7" fmla="*/ 1211051 w 2902853"/>
                <a:gd name="connsiteY7" fmla="*/ 1454804 h 2051860"/>
                <a:gd name="connsiteX8" fmla="*/ 1297891 w 2902853"/>
                <a:gd name="connsiteY8" fmla="*/ 1053149 h 2051860"/>
                <a:gd name="connsiteX9" fmla="*/ 1145920 w 2902853"/>
                <a:gd name="connsiteY9" fmla="*/ 618926 h 2051860"/>
                <a:gd name="connsiteX10" fmla="*/ 1069935 w 2902853"/>
                <a:gd name="connsiteY10" fmla="*/ 336682 h 2051860"/>
                <a:gd name="connsiteX11" fmla="*/ 1439006 w 2902853"/>
                <a:gd name="connsiteY11" fmla="*/ 159 h 2051860"/>
                <a:gd name="connsiteX12" fmla="*/ 1742947 w 2902853"/>
                <a:gd name="connsiteY12" fmla="*/ 380104 h 2051860"/>
                <a:gd name="connsiteX13" fmla="*/ 1612686 w 2902853"/>
                <a:gd name="connsiteY13" fmla="*/ 792615 h 2051860"/>
                <a:gd name="connsiteX14" fmla="*/ 1547556 w 2902853"/>
                <a:gd name="connsiteY14" fmla="*/ 1335393 h 2051860"/>
                <a:gd name="connsiteX15" fmla="*/ 2242278 w 2902853"/>
                <a:gd name="connsiteY15" fmla="*/ 608071 h 2051860"/>
                <a:gd name="connsiteX16" fmla="*/ 2318263 w 2902853"/>
                <a:gd name="connsiteY16" fmla="*/ 152137 h 2051860"/>
                <a:gd name="connsiteX17" fmla="*/ 2850159 w 2902853"/>
                <a:gd name="connsiteY17" fmla="*/ 152137 h 2051860"/>
                <a:gd name="connsiteX18" fmla="*/ 2839304 w 2902853"/>
                <a:gd name="connsiteY18" fmla="*/ 694915 h 2051860"/>
                <a:gd name="connsiteX19" fmla="*/ 2459378 w 2902853"/>
                <a:gd name="connsiteY19" fmla="*/ 836037 h 2051860"/>
                <a:gd name="connsiteX20" fmla="*/ 1851497 w 2902853"/>
                <a:gd name="connsiteY20" fmla="*/ 1476515 h 2051860"/>
                <a:gd name="connsiteX21" fmla="*/ 2459378 w 2902853"/>
                <a:gd name="connsiteY21" fmla="*/ 1367960 h 2051860"/>
                <a:gd name="connsiteX22" fmla="*/ 2730754 w 2902853"/>
                <a:gd name="connsiteY22" fmla="*/ 1639349 h 2051860"/>
                <a:gd name="connsiteX23" fmla="*/ 2578783 w 2902853"/>
                <a:gd name="connsiteY23" fmla="*/ 2019293 h 2051860"/>
                <a:gd name="connsiteX24" fmla="*/ 1992612 w 2902853"/>
                <a:gd name="connsiteY24" fmla="*/ 1943305 h 2051860"/>
                <a:gd name="connsiteX25" fmla="*/ 1471571 w 2902853"/>
                <a:gd name="connsiteY25" fmla="*/ 2051860 h 2051860"/>
                <a:gd name="connsiteX0" fmla="*/ 1395586 w 2902853"/>
                <a:gd name="connsiteY0" fmla="*/ 2051860 h 2051860"/>
                <a:gd name="connsiteX1" fmla="*/ 1156775 w 2902853"/>
                <a:gd name="connsiteY1" fmla="*/ 1921593 h 2051860"/>
                <a:gd name="connsiteX2" fmla="*/ 559749 w 2902853"/>
                <a:gd name="connsiteY2" fmla="*/ 1986727 h 2051860"/>
                <a:gd name="connsiteX3" fmla="*/ 168968 w 2902853"/>
                <a:gd name="connsiteY3" fmla="*/ 2019293 h 2051860"/>
                <a:gd name="connsiteX4" fmla="*/ 6143 w 2902853"/>
                <a:gd name="connsiteY4" fmla="*/ 1693627 h 2051860"/>
                <a:gd name="connsiteX5" fmla="*/ 364359 w 2902853"/>
                <a:gd name="connsiteY5" fmla="*/ 1411382 h 2051860"/>
                <a:gd name="connsiteX6" fmla="*/ 809415 w 2902853"/>
                <a:gd name="connsiteY6" fmla="*/ 1509082 h 2051860"/>
                <a:gd name="connsiteX7" fmla="*/ 1211051 w 2902853"/>
                <a:gd name="connsiteY7" fmla="*/ 1454804 h 2051860"/>
                <a:gd name="connsiteX8" fmla="*/ 1297891 w 2902853"/>
                <a:gd name="connsiteY8" fmla="*/ 1053149 h 2051860"/>
                <a:gd name="connsiteX9" fmla="*/ 1145920 w 2902853"/>
                <a:gd name="connsiteY9" fmla="*/ 618926 h 2051860"/>
                <a:gd name="connsiteX10" fmla="*/ 1069935 w 2902853"/>
                <a:gd name="connsiteY10" fmla="*/ 336682 h 2051860"/>
                <a:gd name="connsiteX11" fmla="*/ 1439006 w 2902853"/>
                <a:gd name="connsiteY11" fmla="*/ 159 h 2051860"/>
                <a:gd name="connsiteX12" fmla="*/ 1742947 w 2902853"/>
                <a:gd name="connsiteY12" fmla="*/ 380104 h 2051860"/>
                <a:gd name="connsiteX13" fmla="*/ 1612686 w 2902853"/>
                <a:gd name="connsiteY13" fmla="*/ 792615 h 2051860"/>
                <a:gd name="connsiteX14" fmla="*/ 1547556 w 2902853"/>
                <a:gd name="connsiteY14" fmla="*/ 1335393 h 2051860"/>
                <a:gd name="connsiteX15" fmla="*/ 2242278 w 2902853"/>
                <a:gd name="connsiteY15" fmla="*/ 608071 h 2051860"/>
                <a:gd name="connsiteX16" fmla="*/ 2318263 w 2902853"/>
                <a:gd name="connsiteY16" fmla="*/ 152137 h 2051860"/>
                <a:gd name="connsiteX17" fmla="*/ 2850159 w 2902853"/>
                <a:gd name="connsiteY17" fmla="*/ 152137 h 2051860"/>
                <a:gd name="connsiteX18" fmla="*/ 2839304 w 2902853"/>
                <a:gd name="connsiteY18" fmla="*/ 694915 h 2051860"/>
                <a:gd name="connsiteX19" fmla="*/ 2459378 w 2902853"/>
                <a:gd name="connsiteY19" fmla="*/ 836037 h 2051860"/>
                <a:gd name="connsiteX20" fmla="*/ 1851497 w 2902853"/>
                <a:gd name="connsiteY20" fmla="*/ 1476515 h 2051860"/>
                <a:gd name="connsiteX21" fmla="*/ 2459378 w 2902853"/>
                <a:gd name="connsiteY21" fmla="*/ 1367960 h 2051860"/>
                <a:gd name="connsiteX22" fmla="*/ 2730754 w 2902853"/>
                <a:gd name="connsiteY22" fmla="*/ 1639349 h 2051860"/>
                <a:gd name="connsiteX23" fmla="*/ 2578783 w 2902853"/>
                <a:gd name="connsiteY23" fmla="*/ 2019293 h 2051860"/>
                <a:gd name="connsiteX24" fmla="*/ 1992612 w 2902853"/>
                <a:gd name="connsiteY24" fmla="*/ 1943305 h 2051860"/>
                <a:gd name="connsiteX25" fmla="*/ 1471571 w 2902853"/>
                <a:gd name="connsiteY25" fmla="*/ 2051860 h 2051860"/>
                <a:gd name="connsiteX26" fmla="*/ 1395586 w 2902853"/>
                <a:gd name="connsiteY26" fmla="*/ 2051860 h 2051860"/>
                <a:gd name="connsiteX0" fmla="*/ 1395586 w 2902853"/>
                <a:gd name="connsiteY0" fmla="*/ 2051860 h 2051860"/>
                <a:gd name="connsiteX1" fmla="*/ 1156775 w 2902853"/>
                <a:gd name="connsiteY1" fmla="*/ 1921593 h 2051860"/>
                <a:gd name="connsiteX2" fmla="*/ 559749 w 2902853"/>
                <a:gd name="connsiteY2" fmla="*/ 1986727 h 2051860"/>
                <a:gd name="connsiteX3" fmla="*/ 168968 w 2902853"/>
                <a:gd name="connsiteY3" fmla="*/ 2019293 h 2051860"/>
                <a:gd name="connsiteX4" fmla="*/ 6143 w 2902853"/>
                <a:gd name="connsiteY4" fmla="*/ 1693627 h 2051860"/>
                <a:gd name="connsiteX5" fmla="*/ 364359 w 2902853"/>
                <a:gd name="connsiteY5" fmla="*/ 1411382 h 2051860"/>
                <a:gd name="connsiteX6" fmla="*/ 809415 w 2902853"/>
                <a:gd name="connsiteY6" fmla="*/ 1509082 h 2051860"/>
                <a:gd name="connsiteX7" fmla="*/ 1211051 w 2902853"/>
                <a:gd name="connsiteY7" fmla="*/ 1454804 h 2051860"/>
                <a:gd name="connsiteX8" fmla="*/ 1297891 w 2902853"/>
                <a:gd name="connsiteY8" fmla="*/ 1053149 h 2051860"/>
                <a:gd name="connsiteX9" fmla="*/ 1145920 w 2902853"/>
                <a:gd name="connsiteY9" fmla="*/ 618926 h 2051860"/>
                <a:gd name="connsiteX10" fmla="*/ 1069935 w 2902853"/>
                <a:gd name="connsiteY10" fmla="*/ 336682 h 2051860"/>
                <a:gd name="connsiteX11" fmla="*/ 1439006 w 2902853"/>
                <a:gd name="connsiteY11" fmla="*/ 159 h 2051860"/>
                <a:gd name="connsiteX12" fmla="*/ 1742947 w 2902853"/>
                <a:gd name="connsiteY12" fmla="*/ 380104 h 2051860"/>
                <a:gd name="connsiteX13" fmla="*/ 1612686 w 2902853"/>
                <a:gd name="connsiteY13" fmla="*/ 792615 h 2051860"/>
                <a:gd name="connsiteX14" fmla="*/ 1547556 w 2902853"/>
                <a:gd name="connsiteY14" fmla="*/ 1335393 h 2051860"/>
                <a:gd name="connsiteX15" fmla="*/ 2242278 w 2902853"/>
                <a:gd name="connsiteY15" fmla="*/ 608071 h 2051860"/>
                <a:gd name="connsiteX16" fmla="*/ 2318263 w 2902853"/>
                <a:gd name="connsiteY16" fmla="*/ 152137 h 2051860"/>
                <a:gd name="connsiteX17" fmla="*/ 2850159 w 2902853"/>
                <a:gd name="connsiteY17" fmla="*/ 152137 h 2051860"/>
                <a:gd name="connsiteX18" fmla="*/ 2839304 w 2902853"/>
                <a:gd name="connsiteY18" fmla="*/ 694915 h 2051860"/>
                <a:gd name="connsiteX19" fmla="*/ 2459378 w 2902853"/>
                <a:gd name="connsiteY19" fmla="*/ 836037 h 2051860"/>
                <a:gd name="connsiteX20" fmla="*/ 1851497 w 2902853"/>
                <a:gd name="connsiteY20" fmla="*/ 1476515 h 2051860"/>
                <a:gd name="connsiteX21" fmla="*/ 2459378 w 2902853"/>
                <a:gd name="connsiteY21" fmla="*/ 1367960 h 2051860"/>
                <a:gd name="connsiteX22" fmla="*/ 2730754 w 2902853"/>
                <a:gd name="connsiteY22" fmla="*/ 1639349 h 2051860"/>
                <a:gd name="connsiteX23" fmla="*/ 2578783 w 2902853"/>
                <a:gd name="connsiteY23" fmla="*/ 2019293 h 2051860"/>
                <a:gd name="connsiteX24" fmla="*/ 1992612 w 2902853"/>
                <a:gd name="connsiteY24" fmla="*/ 1943305 h 2051860"/>
                <a:gd name="connsiteX25" fmla="*/ 1677817 w 2902853"/>
                <a:gd name="connsiteY25" fmla="*/ 2041004 h 2051860"/>
                <a:gd name="connsiteX26" fmla="*/ 1395586 w 2902853"/>
                <a:gd name="connsiteY26" fmla="*/ 2051860 h 2051860"/>
                <a:gd name="connsiteX0" fmla="*/ 1395586 w 2902853"/>
                <a:gd name="connsiteY0" fmla="*/ 2051860 h 2051949"/>
                <a:gd name="connsiteX1" fmla="*/ 1156775 w 2902853"/>
                <a:gd name="connsiteY1" fmla="*/ 1921593 h 2051949"/>
                <a:gd name="connsiteX2" fmla="*/ 559749 w 2902853"/>
                <a:gd name="connsiteY2" fmla="*/ 1986727 h 2051949"/>
                <a:gd name="connsiteX3" fmla="*/ 168968 w 2902853"/>
                <a:gd name="connsiteY3" fmla="*/ 2019293 h 2051949"/>
                <a:gd name="connsiteX4" fmla="*/ 6143 w 2902853"/>
                <a:gd name="connsiteY4" fmla="*/ 1693627 h 2051949"/>
                <a:gd name="connsiteX5" fmla="*/ 364359 w 2902853"/>
                <a:gd name="connsiteY5" fmla="*/ 1411382 h 2051949"/>
                <a:gd name="connsiteX6" fmla="*/ 809415 w 2902853"/>
                <a:gd name="connsiteY6" fmla="*/ 1509082 h 2051949"/>
                <a:gd name="connsiteX7" fmla="*/ 1211051 w 2902853"/>
                <a:gd name="connsiteY7" fmla="*/ 1454804 h 2051949"/>
                <a:gd name="connsiteX8" fmla="*/ 1297891 w 2902853"/>
                <a:gd name="connsiteY8" fmla="*/ 1053149 h 2051949"/>
                <a:gd name="connsiteX9" fmla="*/ 1145920 w 2902853"/>
                <a:gd name="connsiteY9" fmla="*/ 618926 h 2051949"/>
                <a:gd name="connsiteX10" fmla="*/ 1069935 w 2902853"/>
                <a:gd name="connsiteY10" fmla="*/ 336682 h 2051949"/>
                <a:gd name="connsiteX11" fmla="*/ 1439006 w 2902853"/>
                <a:gd name="connsiteY11" fmla="*/ 159 h 2051949"/>
                <a:gd name="connsiteX12" fmla="*/ 1742947 w 2902853"/>
                <a:gd name="connsiteY12" fmla="*/ 380104 h 2051949"/>
                <a:gd name="connsiteX13" fmla="*/ 1612686 w 2902853"/>
                <a:gd name="connsiteY13" fmla="*/ 792615 h 2051949"/>
                <a:gd name="connsiteX14" fmla="*/ 1547556 w 2902853"/>
                <a:gd name="connsiteY14" fmla="*/ 1335393 h 2051949"/>
                <a:gd name="connsiteX15" fmla="*/ 2242278 w 2902853"/>
                <a:gd name="connsiteY15" fmla="*/ 608071 h 2051949"/>
                <a:gd name="connsiteX16" fmla="*/ 2318263 w 2902853"/>
                <a:gd name="connsiteY16" fmla="*/ 152137 h 2051949"/>
                <a:gd name="connsiteX17" fmla="*/ 2850159 w 2902853"/>
                <a:gd name="connsiteY17" fmla="*/ 152137 h 2051949"/>
                <a:gd name="connsiteX18" fmla="*/ 2839304 w 2902853"/>
                <a:gd name="connsiteY18" fmla="*/ 694915 h 2051949"/>
                <a:gd name="connsiteX19" fmla="*/ 2459378 w 2902853"/>
                <a:gd name="connsiteY19" fmla="*/ 836037 h 2051949"/>
                <a:gd name="connsiteX20" fmla="*/ 1851497 w 2902853"/>
                <a:gd name="connsiteY20" fmla="*/ 1476515 h 2051949"/>
                <a:gd name="connsiteX21" fmla="*/ 2459378 w 2902853"/>
                <a:gd name="connsiteY21" fmla="*/ 1367960 h 2051949"/>
                <a:gd name="connsiteX22" fmla="*/ 2730754 w 2902853"/>
                <a:gd name="connsiteY22" fmla="*/ 1639349 h 2051949"/>
                <a:gd name="connsiteX23" fmla="*/ 2578783 w 2902853"/>
                <a:gd name="connsiteY23" fmla="*/ 2019293 h 2051949"/>
                <a:gd name="connsiteX24" fmla="*/ 1992612 w 2902853"/>
                <a:gd name="connsiteY24" fmla="*/ 1943305 h 2051949"/>
                <a:gd name="connsiteX25" fmla="*/ 1395586 w 2902853"/>
                <a:gd name="connsiteY25" fmla="*/ 2051860 h 2051949"/>
                <a:gd name="connsiteX0" fmla="*/ 1395586 w 2902853"/>
                <a:gd name="connsiteY0" fmla="*/ 2051860 h 2051949"/>
                <a:gd name="connsiteX1" fmla="*/ 1156775 w 2902853"/>
                <a:gd name="connsiteY1" fmla="*/ 1921593 h 2051949"/>
                <a:gd name="connsiteX2" fmla="*/ 559749 w 2902853"/>
                <a:gd name="connsiteY2" fmla="*/ 1986727 h 2051949"/>
                <a:gd name="connsiteX3" fmla="*/ 168968 w 2902853"/>
                <a:gd name="connsiteY3" fmla="*/ 2019293 h 2051949"/>
                <a:gd name="connsiteX4" fmla="*/ 6143 w 2902853"/>
                <a:gd name="connsiteY4" fmla="*/ 1693627 h 2051949"/>
                <a:gd name="connsiteX5" fmla="*/ 364359 w 2902853"/>
                <a:gd name="connsiteY5" fmla="*/ 1411382 h 2051949"/>
                <a:gd name="connsiteX6" fmla="*/ 809415 w 2902853"/>
                <a:gd name="connsiteY6" fmla="*/ 1509082 h 2051949"/>
                <a:gd name="connsiteX7" fmla="*/ 1211051 w 2902853"/>
                <a:gd name="connsiteY7" fmla="*/ 1454804 h 2051949"/>
                <a:gd name="connsiteX8" fmla="*/ 1297891 w 2902853"/>
                <a:gd name="connsiteY8" fmla="*/ 1053149 h 2051949"/>
                <a:gd name="connsiteX9" fmla="*/ 1145920 w 2902853"/>
                <a:gd name="connsiteY9" fmla="*/ 618926 h 2051949"/>
                <a:gd name="connsiteX10" fmla="*/ 1069935 w 2902853"/>
                <a:gd name="connsiteY10" fmla="*/ 336682 h 2051949"/>
                <a:gd name="connsiteX11" fmla="*/ 1439006 w 2902853"/>
                <a:gd name="connsiteY11" fmla="*/ 159 h 2051949"/>
                <a:gd name="connsiteX12" fmla="*/ 1742947 w 2902853"/>
                <a:gd name="connsiteY12" fmla="*/ 380104 h 2051949"/>
                <a:gd name="connsiteX13" fmla="*/ 1612686 w 2902853"/>
                <a:gd name="connsiteY13" fmla="*/ 792615 h 2051949"/>
                <a:gd name="connsiteX14" fmla="*/ 1547556 w 2902853"/>
                <a:gd name="connsiteY14" fmla="*/ 1335393 h 2051949"/>
                <a:gd name="connsiteX15" fmla="*/ 2242278 w 2902853"/>
                <a:gd name="connsiteY15" fmla="*/ 608071 h 2051949"/>
                <a:gd name="connsiteX16" fmla="*/ 2318263 w 2902853"/>
                <a:gd name="connsiteY16" fmla="*/ 152137 h 2051949"/>
                <a:gd name="connsiteX17" fmla="*/ 2850159 w 2902853"/>
                <a:gd name="connsiteY17" fmla="*/ 152137 h 2051949"/>
                <a:gd name="connsiteX18" fmla="*/ 2839304 w 2902853"/>
                <a:gd name="connsiteY18" fmla="*/ 694915 h 2051949"/>
                <a:gd name="connsiteX19" fmla="*/ 2459378 w 2902853"/>
                <a:gd name="connsiteY19" fmla="*/ 836037 h 2051949"/>
                <a:gd name="connsiteX20" fmla="*/ 1851497 w 2902853"/>
                <a:gd name="connsiteY20" fmla="*/ 1476515 h 2051949"/>
                <a:gd name="connsiteX21" fmla="*/ 2459378 w 2902853"/>
                <a:gd name="connsiteY21" fmla="*/ 1367960 h 2051949"/>
                <a:gd name="connsiteX22" fmla="*/ 2730754 w 2902853"/>
                <a:gd name="connsiteY22" fmla="*/ 1639349 h 2051949"/>
                <a:gd name="connsiteX23" fmla="*/ 2578783 w 2902853"/>
                <a:gd name="connsiteY23" fmla="*/ 2019293 h 2051949"/>
                <a:gd name="connsiteX24" fmla="*/ 1732092 w 2902853"/>
                <a:gd name="connsiteY24" fmla="*/ 1943305 h 2051949"/>
                <a:gd name="connsiteX25" fmla="*/ 1395586 w 2902853"/>
                <a:gd name="connsiteY25" fmla="*/ 2051860 h 2051949"/>
                <a:gd name="connsiteX0" fmla="*/ 1482426 w 2902853"/>
                <a:gd name="connsiteY0" fmla="*/ 2073571 h 2073648"/>
                <a:gd name="connsiteX1" fmla="*/ 1156775 w 2902853"/>
                <a:gd name="connsiteY1" fmla="*/ 1921593 h 2073648"/>
                <a:gd name="connsiteX2" fmla="*/ 559749 w 2902853"/>
                <a:gd name="connsiteY2" fmla="*/ 1986727 h 2073648"/>
                <a:gd name="connsiteX3" fmla="*/ 168968 w 2902853"/>
                <a:gd name="connsiteY3" fmla="*/ 2019293 h 2073648"/>
                <a:gd name="connsiteX4" fmla="*/ 6143 w 2902853"/>
                <a:gd name="connsiteY4" fmla="*/ 1693627 h 2073648"/>
                <a:gd name="connsiteX5" fmla="*/ 364359 w 2902853"/>
                <a:gd name="connsiteY5" fmla="*/ 1411382 h 2073648"/>
                <a:gd name="connsiteX6" fmla="*/ 809415 w 2902853"/>
                <a:gd name="connsiteY6" fmla="*/ 1509082 h 2073648"/>
                <a:gd name="connsiteX7" fmla="*/ 1211051 w 2902853"/>
                <a:gd name="connsiteY7" fmla="*/ 1454804 h 2073648"/>
                <a:gd name="connsiteX8" fmla="*/ 1297891 w 2902853"/>
                <a:gd name="connsiteY8" fmla="*/ 1053149 h 2073648"/>
                <a:gd name="connsiteX9" fmla="*/ 1145920 w 2902853"/>
                <a:gd name="connsiteY9" fmla="*/ 618926 h 2073648"/>
                <a:gd name="connsiteX10" fmla="*/ 1069935 w 2902853"/>
                <a:gd name="connsiteY10" fmla="*/ 336682 h 2073648"/>
                <a:gd name="connsiteX11" fmla="*/ 1439006 w 2902853"/>
                <a:gd name="connsiteY11" fmla="*/ 159 h 2073648"/>
                <a:gd name="connsiteX12" fmla="*/ 1742947 w 2902853"/>
                <a:gd name="connsiteY12" fmla="*/ 380104 h 2073648"/>
                <a:gd name="connsiteX13" fmla="*/ 1612686 w 2902853"/>
                <a:gd name="connsiteY13" fmla="*/ 792615 h 2073648"/>
                <a:gd name="connsiteX14" fmla="*/ 1547556 w 2902853"/>
                <a:gd name="connsiteY14" fmla="*/ 1335393 h 2073648"/>
                <a:gd name="connsiteX15" fmla="*/ 2242278 w 2902853"/>
                <a:gd name="connsiteY15" fmla="*/ 608071 h 2073648"/>
                <a:gd name="connsiteX16" fmla="*/ 2318263 w 2902853"/>
                <a:gd name="connsiteY16" fmla="*/ 152137 h 2073648"/>
                <a:gd name="connsiteX17" fmla="*/ 2850159 w 2902853"/>
                <a:gd name="connsiteY17" fmla="*/ 152137 h 2073648"/>
                <a:gd name="connsiteX18" fmla="*/ 2839304 w 2902853"/>
                <a:gd name="connsiteY18" fmla="*/ 694915 h 2073648"/>
                <a:gd name="connsiteX19" fmla="*/ 2459378 w 2902853"/>
                <a:gd name="connsiteY19" fmla="*/ 836037 h 2073648"/>
                <a:gd name="connsiteX20" fmla="*/ 1851497 w 2902853"/>
                <a:gd name="connsiteY20" fmla="*/ 1476515 h 2073648"/>
                <a:gd name="connsiteX21" fmla="*/ 2459378 w 2902853"/>
                <a:gd name="connsiteY21" fmla="*/ 1367960 h 2073648"/>
                <a:gd name="connsiteX22" fmla="*/ 2730754 w 2902853"/>
                <a:gd name="connsiteY22" fmla="*/ 1639349 h 2073648"/>
                <a:gd name="connsiteX23" fmla="*/ 2578783 w 2902853"/>
                <a:gd name="connsiteY23" fmla="*/ 2019293 h 2073648"/>
                <a:gd name="connsiteX24" fmla="*/ 1732092 w 2902853"/>
                <a:gd name="connsiteY24" fmla="*/ 1943305 h 2073648"/>
                <a:gd name="connsiteX25" fmla="*/ 1482426 w 2902853"/>
                <a:gd name="connsiteY25" fmla="*/ 2073571 h 2073648"/>
                <a:gd name="connsiteX0" fmla="*/ 1482426 w 2902853"/>
                <a:gd name="connsiteY0" fmla="*/ 2073571 h 2073648"/>
                <a:gd name="connsiteX1" fmla="*/ 1069935 w 2902853"/>
                <a:gd name="connsiteY1" fmla="*/ 1954159 h 2073648"/>
                <a:gd name="connsiteX2" fmla="*/ 559749 w 2902853"/>
                <a:gd name="connsiteY2" fmla="*/ 1986727 h 2073648"/>
                <a:gd name="connsiteX3" fmla="*/ 168968 w 2902853"/>
                <a:gd name="connsiteY3" fmla="*/ 2019293 h 2073648"/>
                <a:gd name="connsiteX4" fmla="*/ 6143 w 2902853"/>
                <a:gd name="connsiteY4" fmla="*/ 1693627 h 2073648"/>
                <a:gd name="connsiteX5" fmla="*/ 364359 w 2902853"/>
                <a:gd name="connsiteY5" fmla="*/ 1411382 h 2073648"/>
                <a:gd name="connsiteX6" fmla="*/ 809415 w 2902853"/>
                <a:gd name="connsiteY6" fmla="*/ 1509082 h 2073648"/>
                <a:gd name="connsiteX7" fmla="*/ 1211051 w 2902853"/>
                <a:gd name="connsiteY7" fmla="*/ 1454804 h 2073648"/>
                <a:gd name="connsiteX8" fmla="*/ 1297891 w 2902853"/>
                <a:gd name="connsiteY8" fmla="*/ 1053149 h 2073648"/>
                <a:gd name="connsiteX9" fmla="*/ 1145920 w 2902853"/>
                <a:gd name="connsiteY9" fmla="*/ 618926 h 2073648"/>
                <a:gd name="connsiteX10" fmla="*/ 1069935 w 2902853"/>
                <a:gd name="connsiteY10" fmla="*/ 336682 h 2073648"/>
                <a:gd name="connsiteX11" fmla="*/ 1439006 w 2902853"/>
                <a:gd name="connsiteY11" fmla="*/ 159 h 2073648"/>
                <a:gd name="connsiteX12" fmla="*/ 1742947 w 2902853"/>
                <a:gd name="connsiteY12" fmla="*/ 380104 h 2073648"/>
                <a:gd name="connsiteX13" fmla="*/ 1612686 w 2902853"/>
                <a:gd name="connsiteY13" fmla="*/ 792615 h 2073648"/>
                <a:gd name="connsiteX14" fmla="*/ 1547556 w 2902853"/>
                <a:gd name="connsiteY14" fmla="*/ 1335393 h 2073648"/>
                <a:gd name="connsiteX15" fmla="*/ 2242278 w 2902853"/>
                <a:gd name="connsiteY15" fmla="*/ 608071 h 2073648"/>
                <a:gd name="connsiteX16" fmla="*/ 2318263 w 2902853"/>
                <a:gd name="connsiteY16" fmla="*/ 152137 h 2073648"/>
                <a:gd name="connsiteX17" fmla="*/ 2850159 w 2902853"/>
                <a:gd name="connsiteY17" fmla="*/ 152137 h 2073648"/>
                <a:gd name="connsiteX18" fmla="*/ 2839304 w 2902853"/>
                <a:gd name="connsiteY18" fmla="*/ 694915 h 2073648"/>
                <a:gd name="connsiteX19" fmla="*/ 2459378 w 2902853"/>
                <a:gd name="connsiteY19" fmla="*/ 836037 h 2073648"/>
                <a:gd name="connsiteX20" fmla="*/ 1851497 w 2902853"/>
                <a:gd name="connsiteY20" fmla="*/ 1476515 h 2073648"/>
                <a:gd name="connsiteX21" fmla="*/ 2459378 w 2902853"/>
                <a:gd name="connsiteY21" fmla="*/ 1367960 h 2073648"/>
                <a:gd name="connsiteX22" fmla="*/ 2730754 w 2902853"/>
                <a:gd name="connsiteY22" fmla="*/ 1639349 h 2073648"/>
                <a:gd name="connsiteX23" fmla="*/ 2578783 w 2902853"/>
                <a:gd name="connsiteY23" fmla="*/ 2019293 h 2073648"/>
                <a:gd name="connsiteX24" fmla="*/ 1732092 w 2902853"/>
                <a:gd name="connsiteY24" fmla="*/ 1943305 h 2073648"/>
                <a:gd name="connsiteX25" fmla="*/ 1482426 w 2902853"/>
                <a:gd name="connsiteY25" fmla="*/ 2073571 h 2073648"/>
                <a:gd name="connsiteX0" fmla="*/ 1489514 w 2909941"/>
                <a:gd name="connsiteY0" fmla="*/ 2073571 h 2073648"/>
                <a:gd name="connsiteX1" fmla="*/ 1077023 w 2909941"/>
                <a:gd name="connsiteY1" fmla="*/ 1954159 h 2073648"/>
                <a:gd name="connsiteX2" fmla="*/ 176056 w 2909941"/>
                <a:gd name="connsiteY2" fmla="*/ 2019293 h 2073648"/>
                <a:gd name="connsiteX3" fmla="*/ 13231 w 2909941"/>
                <a:gd name="connsiteY3" fmla="*/ 1693627 h 2073648"/>
                <a:gd name="connsiteX4" fmla="*/ 371447 w 2909941"/>
                <a:gd name="connsiteY4" fmla="*/ 1411382 h 2073648"/>
                <a:gd name="connsiteX5" fmla="*/ 816503 w 2909941"/>
                <a:gd name="connsiteY5" fmla="*/ 1509082 h 2073648"/>
                <a:gd name="connsiteX6" fmla="*/ 1218139 w 2909941"/>
                <a:gd name="connsiteY6" fmla="*/ 1454804 h 2073648"/>
                <a:gd name="connsiteX7" fmla="*/ 1304979 w 2909941"/>
                <a:gd name="connsiteY7" fmla="*/ 1053149 h 2073648"/>
                <a:gd name="connsiteX8" fmla="*/ 1153008 w 2909941"/>
                <a:gd name="connsiteY8" fmla="*/ 618926 h 2073648"/>
                <a:gd name="connsiteX9" fmla="*/ 1077023 w 2909941"/>
                <a:gd name="connsiteY9" fmla="*/ 336682 h 2073648"/>
                <a:gd name="connsiteX10" fmla="*/ 1446094 w 2909941"/>
                <a:gd name="connsiteY10" fmla="*/ 159 h 2073648"/>
                <a:gd name="connsiteX11" fmla="*/ 1750035 w 2909941"/>
                <a:gd name="connsiteY11" fmla="*/ 380104 h 2073648"/>
                <a:gd name="connsiteX12" fmla="*/ 1619774 w 2909941"/>
                <a:gd name="connsiteY12" fmla="*/ 792615 h 2073648"/>
                <a:gd name="connsiteX13" fmla="*/ 1554644 w 2909941"/>
                <a:gd name="connsiteY13" fmla="*/ 1335393 h 2073648"/>
                <a:gd name="connsiteX14" fmla="*/ 2249366 w 2909941"/>
                <a:gd name="connsiteY14" fmla="*/ 608071 h 2073648"/>
                <a:gd name="connsiteX15" fmla="*/ 2325351 w 2909941"/>
                <a:gd name="connsiteY15" fmla="*/ 152137 h 2073648"/>
                <a:gd name="connsiteX16" fmla="*/ 2857247 w 2909941"/>
                <a:gd name="connsiteY16" fmla="*/ 152137 h 2073648"/>
                <a:gd name="connsiteX17" fmla="*/ 2846392 w 2909941"/>
                <a:gd name="connsiteY17" fmla="*/ 694915 h 2073648"/>
                <a:gd name="connsiteX18" fmla="*/ 2466466 w 2909941"/>
                <a:gd name="connsiteY18" fmla="*/ 836037 h 2073648"/>
                <a:gd name="connsiteX19" fmla="*/ 1858585 w 2909941"/>
                <a:gd name="connsiteY19" fmla="*/ 1476515 h 2073648"/>
                <a:gd name="connsiteX20" fmla="*/ 2466466 w 2909941"/>
                <a:gd name="connsiteY20" fmla="*/ 1367960 h 2073648"/>
                <a:gd name="connsiteX21" fmla="*/ 2737842 w 2909941"/>
                <a:gd name="connsiteY21" fmla="*/ 1639349 h 2073648"/>
                <a:gd name="connsiteX22" fmla="*/ 2585871 w 2909941"/>
                <a:gd name="connsiteY22" fmla="*/ 2019293 h 2073648"/>
                <a:gd name="connsiteX23" fmla="*/ 1739180 w 2909941"/>
                <a:gd name="connsiteY23" fmla="*/ 1943305 h 2073648"/>
                <a:gd name="connsiteX24" fmla="*/ 1489514 w 2909941"/>
                <a:gd name="connsiteY24" fmla="*/ 2073571 h 2073648"/>
                <a:gd name="connsiteX0" fmla="*/ 1476343 w 2896770"/>
                <a:gd name="connsiteY0" fmla="*/ 2073571 h 2073648"/>
                <a:gd name="connsiteX1" fmla="*/ 1063852 w 2896770"/>
                <a:gd name="connsiteY1" fmla="*/ 1954159 h 2073648"/>
                <a:gd name="connsiteX2" fmla="*/ 336566 w 2896770"/>
                <a:gd name="connsiteY2" fmla="*/ 2008438 h 2073648"/>
                <a:gd name="connsiteX3" fmla="*/ 60 w 2896770"/>
                <a:gd name="connsiteY3" fmla="*/ 1693627 h 2073648"/>
                <a:gd name="connsiteX4" fmla="*/ 358276 w 2896770"/>
                <a:gd name="connsiteY4" fmla="*/ 1411382 h 2073648"/>
                <a:gd name="connsiteX5" fmla="*/ 803332 w 2896770"/>
                <a:gd name="connsiteY5" fmla="*/ 1509082 h 2073648"/>
                <a:gd name="connsiteX6" fmla="*/ 1204968 w 2896770"/>
                <a:gd name="connsiteY6" fmla="*/ 1454804 h 2073648"/>
                <a:gd name="connsiteX7" fmla="*/ 1291808 w 2896770"/>
                <a:gd name="connsiteY7" fmla="*/ 1053149 h 2073648"/>
                <a:gd name="connsiteX8" fmla="*/ 1139837 w 2896770"/>
                <a:gd name="connsiteY8" fmla="*/ 618926 h 2073648"/>
                <a:gd name="connsiteX9" fmla="*/ 1063852 w 2896770"/>
                <a:gd name="connsiteY9" fmla="*/ 336682 h 2073648"/>
                <a:gd name="connsiteX10" fmla="*/ 1432923 w 2896770"/>
                <a:gd name="connsiteY10" fmla="*/ 159 h 2073648"/>
                <a:gd name="connsiteX11" fmla="*/ 1736864 w 2896770"/>
                <a:gd name="connsiteY11" fmla="*/ 380104 h 2073648"/>
                <a:gd name="connsiteX12" fmla="*/ 1606603 w 2896770"/>
                <a:gd name="connsiteY12" fmla="*/ 792615 h 2073648"/>
                <a:gd name="connsiteX13" fmla="*/ 1541473 w 2896770"/>
                <a:gd name="connsiteY13" fmla="*/ 1335393 h 2073648"/>
                <a:gd name="connsiteX14" fmla="*/ 2236195 w 2896770"/>
                <a:gd name="connsiteY14" fmla="*/ 608071 h 2073648"/>
                <a:gd name="connsiteX15" fmla="*/ 2312180 w 2896770"/>
                <a:gd name="connsiteY15" fmla="*/ 152137 h 2073648"/>
                <a:gd name="connsiteX16" fmla="*/ 2844076 w 2896770"/>
                <a:gd name="connsiteY16" fmla="*/ 152137 h 2073648"/>
                <a:gd name="connsiteX17" fmla="*/ 2833221 w 2896770"/>
                <a:gd name="connsiteY17" fmla="*/ 694915 h 2073648"/>
                <a:gd name="connsiteX18" fmla="*/ 2453295 w 2896770"/>
                <a:gd name="connsiteY18" fmla="*/ 836037 h 2073648"/>
                <a:gd name="connsiteX19" fmla="*/ 1845414 w 2896770"/>
                <a:gd name="connsiteY19" fmla="*/ 1476515 h 2073648"/>
                <a:gd name="connsiteX20" fmla="*/ 2453295 w 2896770"/>
                <a:gd name="connsiteY20" fmla="*/ 1367960 h 2073648"/>
                <a:gd name="connsiteX21" fmla="*/ 2724671 w 2896770"/>
                <a:gd name="connsiteY21" fmla="*/ 1639349 h 2073648"/>
                <a:gd name="connsiteX22" fmla="*/ 2572700 w 2896770"/>
                <a:gd name="connsiteY22" fmla="*/ 2019293 h 2073648"/>
                <a:gd name="connsiteX23" fmla="*/ 1726009 w 2896770"/>
                <a:gd name="connsiteY23" fmla="*/ 1943305 h 2073648"/>
                <a:gd name="connsiteX24" fmla="*/ 1476343 w 2896770"/>
                <a:gd name="connsiteY24" fmla="*/ 2073571 h 2073648"/>
                <a:gd name="connsiteX0" fmla="*/ 1400394 w 2820821"/>
                <a:gd name="connsiteY0" fmla="*/ 2073571 h 2073648"/>
                <a:gd name="connsiteX1" fmla="*/ 987903 w 2820821"/>
                <a:gd name="connsiteY1" fmla="*/ 1954159 h 2073648"/>
                <a:gd name="connsiteX2" fmla="*/ 260617 w 2820821"/>
                <a:gd name="connsiteY2" fmla="*/ 2008438 h 2073648"/>
                <a:gd name="connsiteX3" fmla="*/ 96 w 2820821"/>
                <a:gd name="connsiteY3" fmla="*/ 1693627 h 2073648"/>
                <a:gd name="connsiteX4" fmla="*/ 282327 w 2820821"/>
                <a:gd name="connsiteY4" fmla="*/ 1411382 h 2073648"/>
                <a:gd name="connsiteX5" fmla="*/ 727383 w 2820821"/>
                <a:gd name="connsiteY5" fmla="*/ 1509082 h 2073648"/>
                <a:gd name="connsiteX6" fmla="*/ 1129019 w 2820821"/>
                <a:gd name="connsiteY6" fmla="*/ 1454804 h 2073648"/>
                <a:gd name="connsiteX7" fmla="*/ 1215859 w 2820821"/>
                <a:gd name="connsiteY7" fmla="*/ 1053149 h 2073648"/>
                <a:gd name="connsiteX8" fmla="*/ 1063888 w 2820821"/>
                <a:gd name="connsiteY8" fmla="*/ 618926 h 2073648"/>
                <a:gd name="connsiteX9" fmla="*/ 987903 w 2820821"/>
                <a:gd name="connsiteY9" fmla="*/ 336682 h 2073648"/>
                <a:gd name="connsiteX10" fmla="*/ 1356974 w 2820821"/>
                <a:gd name="connsiteY10" fmla="*/ 159 h 2073648"/>
                <a:gd name="connsiteX11" fmla="*/ 1660915 w 2820821"/>
                <a:gd name="connsiteY11" fmla="*/ 380104 h 2073648"/>
                <a:gd name="connsiteX12" fmla="*/ 1530654 w 2820821"/>
                <a:gd name="connsiteY12" fmla="*/ 792615 h 2073648"/>
                <a:gd name="connsiteX13" fmla="*/ 1465524 w 2820821"/>
                <a:gd name="connsiteY13" fmla="*/ 1335393 h 2073648"/>
                <a:gd name="connsiteX14" fmla="*/ 2160246 w 2820821"/>
                <a:gd name="connsiteY14" fmla="*/ 608071 h 2073648"/>
                <a:gd name="connsiteX15" fmla="*/ 2236231 w 2820821"/>
                <a:gd name="connsiteY15" fmla="*/ 152137 h 2073648"/>
                <a:gd name="connsiteX16" fmla="*/ 2768127 w 2820821"/>
                <a:gd name="connsiteY16" fmla="*/ 152137 h 2073648"/>
                <a:gd name="connsiteX17" fmla="*/ 2757272 w 2820821"/>
                <a:gd name="connsiteY17" fmla="*/ 694915 h 2073648"/>
                <a:gd name="connsiteX18" fmla="*/ 2377346 w 2820821"/>
                <a:gd name="connsiteY18" fmla="*/ 836037 h 2073648"/>
                <a:gd name="connsiteX19" fmla="*/ 1769465 w 2820821"/>
                <a:gd name="connsiteY19" fmla="*/ 1476515 h 2073648"/>
                <a:gd name="connsiteX20" fmla="*/ 2377346 w 2820821"/>
                <a:gd name="connsiteY20" fmla="*/ 1367960 h 2073648"/>
                <a:gd name="connsiteX21" fmla="*/ 2648722 w 2820821"/>
                <a:gd name="connsiteY21" fmla="*/ 1639349 h 2073648"/>
                <a:gd name="connsiteX22" fmla="*/ 2496751 w 2820821"/>
                <a:gd name="connsiteY22" fmla="*/ 2019293 h 2073648"/>
                <a:gd name="connsiteX23" fmla="*/ 1650060 w 2820821"/>
                <a:gd name="connsiteY23" fmla="*/ 1943305 h 2073648"/>
                <a:gd name="connsiteX24" fmla="*/ 1400394 w 2820821"/>
                <a:gd name="connsiteY24" fmla="*/ 2073571 h 2073648"/>
                <a:gd name="connsiteX0" fmla="*/ 1400394 w 2820821"/>
                <a:gd name="connsiteY0" fmla="*/ 2073637 h 2073714"/>
                <a:gd name="connsiteX1" fmla="*/ 987903 w 2820821"/>
                <a:gd name="connsiteY1" fmla="*/ 1954225 h 2073714"/>
                <a:gd name="connsiteX2" fmla="*/ 260617 w 2820821"/>
                <a:gd name="connsiteY2" fmla="*/ 2008504 h 2073714"/>
                <a:gd name="connsiteX3" fmla="*/ 96 w 2820821"/>
                <a:gd name="connsiteY3" fmla="*/ 1693693 h 2073714"/>
                <a:gd name="connsiteX4" fmla="*/ 282327 w 2820821"/>
                <a:gd name="connsiteY4" fmla="*/ 1411448 h 2073714"/>
                <a:gd name="connsiteX5" fmla="*/ 727383 w 2820821"/>
                <a:gd name="connsiteY5" fmla="*/ 1509148 h 2073714"/>
                <a:gd name="connsiteX6" fmla="*/ 1129019 w 2820821"/>
                <a:gd name="connsiteY6" fmla="*/ 1454870 h 2073714"/>
                <a:gd name="connsiteX7" fmla="*/ 1215859 w 2820821"/>
                <a:gd name="connsiteY7" fmla="*/ 1053215 h 2073714"/>
                <a:gd name="connsiteX8" fmla="*/ 987903 w 2820821"/>
                <a:gd name="connsiteY8" fmla="*/ 336748 h 2073714"/>
                <a:gd name="connsiteX9" fmla="*/ 1356974 w 2820821"/>
                <a:gd name="connsiteY9" fmla="*/ 225 h 2073714"/>
                <a:gd name="connsiteX10" fmla="*/ 1660915 w 2820821"/>
                <a:gd name="connsiteY10" fmla="*/ 380170 h 2073714"/>
                <a:gd name="connsiteX11" fmla="*/ 1530654 w 2820821"/>
                <a:gd name="connsiteY11" fmla="*/ 792681 h 2073714"/>
                <a:gd name="connsiteX12" fmla="*/ 1465524 w 2820821"/>
                <a:gd name="connsiteY12" fmla="*/ 1335459 h 2073714"/>
                <a:gd name="connsiteX13" fmla="*/ 2160246 w 2820821"/>
                <a:gd name="connsiteY13" fmla="*/ 608137 h 2073714"/>
                <a:gd name="connsiteX14" fmla="*/ 2236231 w 2820821"/>
                <a:gd name="connsiteY14" fmla="*/ 152203 h 2073714"/>
                <a:gd name="connsiteX15" fmla="*/ 2768127 w 2820821"/>
                <a:gd name="connsiteY15" fmla="*/ 152203 h 2073714"/>
                <a:gd name="connsiteX16" fmla="*/ 2757272 w 2820821"/>
                <a:gd name="connsiteY16" fmla="*/ 694981 h 2073714"/>
                <a:gd name="connsiteX17" fmla="*/ 2377346 w 2820821"/>
                <a:gd name="connsiteY17" fmla="*/ 836103 h 2073714"/>
                <a:gd name="connsiteX18" fmla="*/ 1769465 w 2820821"/>
                <a:gd name="connsiteY18" fmla="*/ 1476581 h 2073714"/>
                <a:gd name="connsiteX19" fmla="*/ 2377346 w 2820821"/>
                <a:gd name="connsiteY19" fmla="*/ 1368026 h 2073714"/>
                <a:gd name="connsiteX20" fmla="*/ 2648722 w 2820821"/>
                <a:gd name="connsiteY20" fmla="*/ 1639415 h 2073714"/>
                <a:gd name="connsiteX21" fmla="*/ 2496751 w 2820821"/>
                <a:gd name="connsiteY21" fmla="*/ 2019359 h 2073714"/>
                <a:gd name="connsiteX22" fmla="*/ 1650060 w 2820821"/>
                <a:gd name="connsiteY22" fmla="*/ 1943371 h 2073714"/>
                <a:gd name="connsiteX23" fmla="*/ 1400394 w 2820821"/>
                <a:gd name="connsiteY23" fmla="*/ 2073637 h 2073714"/>
                <a:gd name="connsiteX0" fmla="*/ 1400394 w 2820821"/>
                <a:gd name="connsiteY0" fmla="*/ 2073451 h 2073528"/>
                <a:gd name="connsiteX1" fmla="*/ 987903 w 2820821"/>
                <a:gd name="connsiteY1" fmla="*/ 1954039 h 2073528"/>
                <a:gd name="connsiteX2" fmla="*/ 260617 w 2820821"/>
                <a:gd name="connsiteY2" fmla="*/ 2008318 h 2073528"/>
                <a:gd name="connsiteX3" fmla="*/ 96 w 2820821"/>
                <a:gd name="connsiteY3" fmla="*/ 1693507 h 2073528"/>
                <a:gd name="connsiteX4" fmla="*/ 282327 w 2820821"/>
                <a:gd name="connsiteY4" fmla="*/ 1411262 h 2073528"/>
                <a:gd name="connsiteX5" fmla="*/ 727383 w 2820821"/>
                <a:gd name="connsiteY5" fmla="*/ 1508962 h 2073528"/>
                <a:gd name="connsiteX6" fmla="*/ 1129019 w 2820821"/>
                <a:gd name="connsiteY6" fmla="*/ 1454684 h 2073528"/>
                <a:gd name="connsiteX7" fmla="*/ 1215859 w 2820821"/>
                <a:gd name="connsiteY7" fmla="*/ 1053029 h 2073528"/>
                <a:gd name="connsiteX8" fmla="*/ 987903 w 2820821"/>
                <a:gd name="connsiteY8" fmla="*/ 401695 h 2073528"/>
                <a:gd name="connsiteX9" fmla="*/ 1356974 w 2820821"/>
                <a:gd name="connsiteY9" fmla="*/ 39 h 2073528"/>
                <a:gd name="connsiteX10" fmla="*/ 1660915 w 2820821"/>
                <a:gd name="connsiteY10" fmla="*/ 379984 h 2073528"/>
                <a:gd name="connsiteX11" fmla="*/ 1530654 w 2820821"/>
                <a:gd name="connsiteY11" fmla="*/ 792495 h 2073528"/>
                <a:gd name="connsiteX12" fmla="*/ 1465524 w 2820821"/>
                <a:gd name="connsiteY12" fmla="*/ 1335273 h 2073528"/>
                <a:gd name="connsiteX13" fmla="*/ 2160246 w 2820821"/>
                <a:gd name="connsiteY13" fmla="*/ 607951 h 2073528"/>
                <a:gd name="connsiteX14" fmla="*/ 2236231 w 2820821"/>
                <a:gd name="connsiteY14" fmla="*/ 152017 h 2073528"/>
                <a:gd name="connsiteX15" fmla="*/ 2768127 w 2820821"/>
                <a:gd name="connsiteY15" fmla="*/ 152017 h 2073528"/>
                <a:gd name="connsiteX16" fmla="*/ 2757272 w 2820821"/>
                <a:gd name="connsiteY16" fmla="*/ 694795 h 2073528"/>
                <a:gd name="connsiteX17" fmla="*/ 2377346 w 2820821"/>
                <a:gd name="connsiteY17" fmla="*/ 835917 h 2073528"/>
                <a:gd name="connsiteX18" fmla="*/ 1769465 w 2820821"/>
                <a:gd name="connsiteY18" fmla="*/ 1476395 h 2073528"/>
                <a:gd name="connsiteX19" fmla="*/ 2377346 w 2820821"/>
                <a:gd name="connsiteY19" fmla="*/ 1367840 h 2073528"/>
                <a:gd name="connsiteX20" fmla="*/ 2648722 w 2820821"/>
                <a:gd name="connsiteY20" fmla="*/ 1639229 h 2073528"/>
                <a:gd name="connsiteX21" fmla="*/ 2496751 w 2820821"/>
                <a:gd name="connsiteY21" fmla="*/ 2019173 h 2073528"/>
                <a:gd name="connsiteX22" fmla="*/ 1650060 w 2820821"/>
                <a:gd name="connsiteY22" fmla="*/ 1943185 h 2073528"/>
                <a:gd name="connsiteX23" fmla="*/ 1400394 w 2820821"/>
                <a:gd name="connsiteY23" fmla="*/ 2073451 h 2073528"/>
                <a:gd name="connsiteX0" fmla="*/ 1400394 w 2820821"/>
                <a:gd name="connsiteY0" fmla="*/ 1997475 h 1997552"/>
                <a:gd name="connsiteX1" fmla="*/ 987903 w 2820821"/>
                <a:gd name="connsiteY1" fmla="*/ 1878063 h 1997552"/>
                <a:gd name="connsiteX2" fmla="*/ 260617 w 2820821"/>
                <a:gd name="connsiteY2" fmla="*/ 1932342 h 1997552"/>
                <a:gd name="connsiteX3" fmla="*/ 96 w 2820821"/>
                <a:gd name="connsiteY3" fmla="*/ 1617531 h 1997552"/>
                <a:gd name="connsiteX4" fmla="*/ 282327 w 2820821"/>
                <a:gd name="connsiteY4" fmla="*/ 1335286 h 1997552"/>
                <a:gd name="connsiteX5" fmla="*/ 727383 w 2820821"/>
                <a:gd name="connsiteY5" fmla="*/ 1432986 h 1997552"/>
                <a:gd name="connsiteX6" fmla="*/ 1129019 w 2820821"/>
                <a:gd name="connsiteY6" fmla="*/ 1378708 h 1997552"/>
                <a:gd name="connsiteX7" fmla="*/ 1215859 w 2820821"/>
                <a:gd name="connsiteY7" fmla="*/ 977053 h 1997552"/>
                <a:gd name="connsiteX8" fmla="*/ 987903 w 2820821"/>
                <a:gd name="connsiteY8" fmla="*/ 325719 h 1997552"/>
                <a:gd name="connsiteX9" fmla="*/ 1346119 w 2820821"/>
                <a:gd name="connsiteY9" fmla="*/ 52 h 1997552"/>
                <a:gd name="connsiteX10" fmla="*/ 1660915 w 2820821"/>
                <a:gd name="connsiteY10" fmla="*/ 304008 h 1997552"/>
                <a:gd name="connsiteX11" fmla="*/ 1530654 w 2820821"/>
                <a:gd name="connsiteY11" fmla="*/ 716519 h 1997552"/>
                <a:gd name="connsiteX12" fmla="*/ 1465524 w 2820821"/>
                <a:gd name="connsiteY12" fmla="*/ 1259297 h 1997552"/>
                <a:gd name="connsiteX13" fmla="*/ 2160246 w 2820821"/>
                <a:gd name="connsiteY13" fmla="*/ 531975 h 1997552"/>
                <a:gd name="connsiteX14" fmla="*/ 2236231 w 2820821"/>
                <a:gd name="connsiteY14" fmla="*/ 76041 h 1997552"/>
                <a:gd name="connsiteX15" fmla="*/ 2768127 w 2820821"/>
                <a:gd name="connsiteY15" fmla="*/ 76041 h 1997552"/>
                <a:gd name="connsiteX16" fmla="*/ 2757272 w 2820821"/>
                <a:gd name="connsiteY16" fmla="*/ 618819 h 1997552"/>
                <a:gd name="connsiteX17" fmla="*/ 2377346 w 2820821"/>
                <a:gd name="connsiteY17" fmla="*/ 759941 h 1997552"/>
                <a:gd name="connsiteX18" fmla="*/ 1769465 w 2820821"/>
                <a:gd name="connsiteY18" fmla="*/ 1400419 h 1997552"/>
                <a:gd name="connsiteX19" fmla="*/ 2377346 w 2820821"/>
                <a:gd name="connsiteY19" fmla="*/ 1291864 h 1997552"/>
                <a:gd name="connsiteX20" fmla="*/ 2648722 w 2820821"/>
                <a:gd name="connsiteY20" fmla="*/ 1563253 h 1997552"/>
                <a:gd name="connsiteX21" fmla="*/ 2496751 w 2820821"/>
                <a:gd name="connsiteY21" fmla="*/ 1943197 h 1997552"/>
                <a:gd name="connsiteX22" fmla="*/ 1650060 w 2820821"/>
                <a:gd name="connsiteY22" fmla="*/ 1867209 h 1997552"/>
                <a:gd name="connsiteX23" fmla="*/ 1400394 w 2820821"/>
                <a:gd name="connsiteY23" fmla="*/ 1997475 h 1997552"/>
                <a:gd name="connsiteX0" fmla="*/ 1400394 w 2820821"/>
                <a:gd name="connsiteY0" fmla="*/ 1997646 h 1997723"/>
                <a:gd name="connsiteX1" fmla="*/ 987903 w 2820821"/>
                <a:gd name="connsiteY1" fmla="*/ 1878234 h 1997723"/>
                <a:gd name="connsiteX2" fmla="*/ 260617 w 2820821"/>
                <a:gd name="connsiteY2" fmla="*/ 1932513 h 1997723"/>
                <a:gd name="connsiteX3" fmla="*/ 96 w 2820821"/>
                <a:gd name="connsiteY3" fmla="*/ 1617702 h 1997723"/>
                <a:gd name="connsiteX4" fmla="*/ 282327 w 2820821"/>
                <a:gd name="connsiteY4" fmla="*/ 1335457 h 1997723"/>
                <a:gd name="connsiteX5" fmla="*/ 727383 w 2820821"/>
                <a:gd name="connsiteY5" fmla="*/ 1433157 h 1997723"/>
                <a:gd name="connsiteX6" fmla="*/ 1129019 w 2820821"/>
                <a:gd name="connsiteY6" fmla="*/ 1378879 h 1997723"/>
                <a:gd name="connsiteX7" fmla="*/ 1215859 w 2820821"/>
                <a:gd name="connsiteY7" fmla="*/ 977224 h 1997723"/>
                <a:gd name="connsiteX8" fmla="*/ 987903 w 2820821"/>
                <a:gd name="connsiteY8" fmla="*/ 325890 h 1997723"/>
                <a:gd name="connsiteX9" fmla="*/ 1346119 w 2820821"/>
                <a:gd name="connsiteY9" fmla="*/ 223 h 1997723"/>
                <a:gd name="connsiteX10" fmla="*/ 1660915 w 2820821"/>
                <a:gd name="connsiteY10" fmla="*/ 369312 h 1997723"/>
                <a:gd name="connsiteX11" fmla="*/ 1530654 w 2820821"/>
                <a:gd name="connsiteY11" fmla="*/ 716690 h 1997723"/>
                <a:gd name="connsiteX12" fmla="*/ 1465524 w 2820821"/>
                <a:gd name="connsiteY12" fmla="*/ 1259468 h 1997723"/>
                <a:gd name="connsiteX13" fmla="*/ 2160246 w 2820821"/>
                <a:gd name="connsiteY13" fmla="*/ 532146 h 1997723"/>
                <a:gd name="connsiteX14" fmla="*/ 2236231 w 2820821"/>
                <a:gd name="connsiteY14" fmla="*/ 76212 h 1997723"/>
                <a:gd name="connsiteX15" fmla="*/ 2768127 w 2820821"/>
                <a:gd name="connsiteY15" fmla="*/ 76212 h 1997723"/>
                <a:gd name="connsiteX16" fmla="*/ 2757272 w 2820821"/>
                <a:gd name="connsiteY16" fmla="*/ 618990 h 1997723"/>
                <a:gd name="connsiteX17" fmla="*/ 2377346 w 2820821"/>
                <a:gd name="connsiteY17" fmla="*/ 760112 h 1997723"/>
                <a:gd name="connsiteX18" fmla="*/ 1769465 w 2820821"/>
                <a:gd name="connsiteY18" fmla="*/ 1400590 h 1997723"/>
                <a:gd name="connsiteX19" fmla="*/ 2377346 w 2820821"/>
                <a:gd name="connsiteY19" fmla="*/ 1292035 h 1997723"/>
                <a:gd name="connsiteX20" fmla="*/ 2648722 w 2820821"/>
                <a:gd name="connsiteY20" fmla="*/ 1563424 h 1997723"/>
                <a:gd name="connsiteX21" fmla="*/ 2496751 w 2820821"/>
                <a:gd name="connsiteY21" fmla="*/ 1943368 h 1997723"/>
                <a:gd name="connsiteX22" fmla="*/ 1650060 w 2820821"/>
                <a:gd name="connsiteY22" fmla="*/ 1867380 h 1997723"/>
                <a:gd name="connsiteX23" fmla="*/ 1400394 w 2820821"/>
                <a:gd name="connsiteY23" fmla="*/ 1997646 h 1997723"/>
                <a:gd name="connsiteX0" fmla="*/ 1400394 w 2820821"/>
                <a:gd name="connsiteY0" fmla="*/ 1997481 h 1997558"/>
                <a:gd name="connsiteX1" fmla="*/ 987903 w 2820821"/>
                <a:gd name="connsiteY1" fmla="*/ 1878069 h 1997558"/>
                <a:gd name="connsiteX2" fmla="*/ 260617 w 2820821"/>
                <a:gd name="connsiteY2" fmla="*/ 1932348 h 1997558"/>
                <a:gd name="connsiteX3" fmla="*/ 96 w 2820821"/>
                <a:gd name="connsiteY3" fmla="*/ 1617537 h 1997558"/>
                <a:gd name="connsiteX4" fmla="*/ 282327 w 2820821"/>
                <a:gd name="connsiteY4" fmla="*/ 1335292 h 1997558"/>
                <a:gd name="connsiteX5" fmla="*/ 727383 w 2820821"/>
                <a:gd name="connsiteY5" fmla="*/ 1432992 h 1997558"/>
                <a:gd name="connsiteX6" fmla="*/ 1129019 w 2820821"/>
                <a:gd name="connsiteY6" fmla="*/ 1378714 h 1997558"/>
                <a:gd name="connsiteX7" fmla="*/ 1215859 w 2820821"/>
                <a:gd name="connsiteY7" fmla="*/ 977059 h 1997558"/>
                <a:gd name="connsiteX8" fmla="*/ 987903 w 2820821"/>
                <a:gd name="connsiteY8" fmla="*/ 325725 h 1997558"/>
                <a:gd name="connsiteX9" fmla="*/ 1346119 w 2820821"/>
                <a:gd name="connsiteY9" fmla="*/ 58 h 1997558"/>
                <a:gd name="connsiteX10" fmla="*/ 1628350 w 2820821"/>
                <a:gd name="connsiteY10" fmla="*/ 347436 h 1997558"/>
                <a:gd name="connsiteX11" fmla="*/ 1530654 w 2820821"/>
                <a:gd name="connsiteY11" fmla="*/ 716525 h 1997558"/>
                <a:gd name="connsiteX12" fmla="*/ 1465524 w 2820821"/>
                <a:gd name="connsiteY12" fmla="*/ 1259303 h 1997558"/>
                <a:gd name="connsiteX13" fmla="*/ 2160246 w 2820821"/>
                <a:gd name="connsiteY13" fmla="*/ 531981 h 1997558"/>
                <a:gd name="connsiteX14" fmla="*/ 2236231 w 2820821"/>
                <a:gd name="connsiteY14" fmla="*/ 76047 h 1997558"/>
                <a:gd name="connsiteX15" fmla="*/ 2768127 w 2820821"/>
                <a:gd name="connsiteY15" fmla="*/ 76047 h 1997558"/>
                <a:gd name="connsiteX16" fmla="*/ 2757272 w 2820821"/>
                <a:gd name="connsiteY16" fmla="*/ 618825 h 1997558"/>
                <a:gd name="connsiteX17" fmla="*/ 2377346 w 2820821"/>
                <a:gd name="connsiteY17" fmla="*/ 759947 h 1997558"/>
                <a:gd name="connsiteX18" fmla="*/ 1769465 w 2820821"/>
                <a:gd name="connsiteY18" fmla="*/ 1400425 h 1997558"/>
                <a:gd name="connsiteX19" fmla="*/ 2377346 w 2820821"/>
                <a:gd name="connsiteY19" fmla="*/ 1291870 h 1997558"/>
                <a:gd name="connsiteX20" fmla="*/ 2648722 w 2820821"/>
                <a:gd name="connsiteY20" fmla="*/ 1563259 h 1997558"/>
                <a:gd name="connsiteX21" fmla="*/ 2496751 w 2820821"/>
                <a:gd name="connsiteY21" fmla="*/ 1943203 h 1997558"/>
                <a:gd name="connsiteX22" fmla="*/ 1650060 w 2820821"/>
                <a:gd name="connsiteY22" fmla="*/ 1867215 h 1997558"/>
                <a:gd name="connsiteX23" fmla="*/ 1400394 w 2820821"/>
                <a:gd name="connsiteY23" fmla="*/ 1997481 h 1997558"/>
                <a:gd name="connsiteX0" fmla="*/ 1400394 w 2820821"/>
                <a:gd name="connsiteY0" fmla="*/ 1997481 h 1997558"/>
                <a:gd name="connsiteX1" fmla="*/ 987903 w 2820821"/>
                <a:gd name="connsiteY1" fmla="*/ 1878069 h 1997558"/>
                <a:gd name="connsiteX2" fmla="*/ 260617 w 2820821"/>
                <a:gd name="connsiteY2" fmla="*/ 1932348 h 1997558"/>
                <a:gd name="connsiteX3" fmla="*/ 96 w 2820821"/>
                <a:gd name="connsiteY3" fmla="*/ 1617537 h 1997558"/>
                <a:gd name="connsiteX4" fmla="*/ 282327 w 2820821"/>
                <a:gd name="connsiteY4" fmla="*/ 1335292 h 1997558"/>
                <a:gd name="connsiteX5" fmla="*/ 727383 w 2820821"/>
                <a:gd name="connsiteY5" fmla="*/ 1432992 h 1997558"/>
                <a:gd name="connsiteX6" fmla="*/ 1129019 w 2820821"/>
                <a:gd name="connsiteY6" fmla="*/ 1378714 h 1997558"/>
                <a:gd name="connsiteX7" fmla="*/ 1215859 w 2820821"/>
                <a:gd name="connsiteY7" fmla="*/ 977059 h 1997558"/>
                <a:gd name="connsiteX8" fmla="*/ 987903 w 2820821"/>
                <a:gd name="connsiteY8" fmla="*/ 325725 h 1997558"/>
                <a:gd name="connsiteX9" fmla="*/ 1346119 w 2820821"/>
                <a:gd name="connsiteY9" fmla="*/ 58 h 1997558"/>
                <a:gd name="connsiteX10" fmla="*/ 1628350 w 2820821"/>
                <a:gd name="connsiteY10" fmla="*/ 347436 h 1997558"/>
                <a:gd name="connsiteX11" fmla="*/ 1465524 w 2820821"/>
                <a:gd name="connsiteY11" fmla="*/ 1259303 h 1997558"/>
                <a:gd name="connsiteX12" fmla="*/ 2160246 w 2820821"/>
                <a:gd name="connsiteY12" fmla="*/ 531981 h 1997558"/>
                <a:gd name="connsiteX13" fmla="*/ 2236231 w 2820821"/>
                <a:gd name="connsiteY13" fmla="*/ 76047 h 1997558"/>
                <a:gd name="connsiteX14" fmla="*/ 2768127 w 2820821"/>
                <a:gd name="connsiteY14" fmla="*/ 76047 h 1997558"/>
                <a:gd name="connsiteX15" fmla="*/ 2757272 w 2820821"/>
                <a:gd name="connsiteY15" fmla="*/ 618825 h 1997558"/>
                <a:gd name="connsiteX16" fmla="*/ 2377346 w 2820821"/>
                <a:gd name="connsiteY16" fmla="*/ 759947 h 1997558"/>
                <a:gd name="connsiteX17" fmla="*/ 1769465 w 2820821"/>
                <a:gd name="connsiteY17" fmla="*/ 1400425 h 1997558"/>
                <a:gd name="connsiteX18" fmla="*/ 2377346 w 2820821"/>
                <a:gd name="connsiteY18" fmla="*/ 1291870 h 1997558"/>
                <a:gd name="connsiteX19" fmla="*/ 2648722 w 2820821"/>
                <a:gd name="connsiteY19" fmla="*/ 1563259 h 1997558"/>
                <a:gd name="connsiteX20" fmla="*/ 2496751 w 2820821"/>
                <a:gd name="connsiteY20" fmla="*/ 1943203 h 1997558"/>
                <a:gd name="connsiteX21" fmla="*/ 1650060 w 2820821"/>
                <a:gd name="connsiteY21" fmla="*/ 1867215 h 1997558"/>
                <a:gd name="connsiteX22" fmla="*/ 1400394 w 2820821"/>
                <a:gd name="connsiteY22" fmla="*/ 1997481 h 1997558"/>
                <a:gd name="connsiteX0" fmla="*/ 1400394 w 2820821"/>
                <a:gd name="connsiteY0" fmla="*/ 1997481 h 1997558"/>
                <a:gd name="connsiteX1" fmla="*/ 987903 w 2820821"/>
                <a:gd name="connsiteY1" fmla="*/ 1878069 h 1997558"/>
                <a:gd name="connsiteX2" fmla="*/ 260617 w 2820821"/>
                <a:gd name="connsiteY2" fmla="*/ 1932348 h 1997558"/>
                <a:gd name="connsiteX3" fmla="*/ 96 w 2820821"/>
                <a:gd name="connsiteY3" fmla="*/ 1617537 h 1997558"/>
                <a:gd name="connsiteX4" fmla="*/ 282327 w 2820821"/>
                <a:gd name="connsiteY4" fmla="*/ 1335292 h 1997558"/>
                <a:gd name="connsiteX5" fmla="*/ 727383 w 2820821"/>
                <a:gd name="connsiteY5" fmla="*/ 1432992 h 1997558"/>
                <a:gd name="connsiteX6" fmla="*/ 1129019 w 2820821"/>
                <a:gd name="connsiteY6" fmla="*/ 1378714 h 1997558"/>
                <a:gd name="connsiteX7" fmla="*/ 1215859 w 2820821"/>
                <a:gd name="connsiteY7" fmla="*/ 977059 h 1997558"/>
                <a:gd name="connsiteX8" fmla="*/ 987903 w 2820821"/>
                <a:gd name="connsiteY8" fmla="*/ 325725 h 1997558"/>
                <a:gd name="connsiteX9" fmla="*/ 1346119 w 2820821"/>
                <a:gd name="connsiteY9" fmla="*/ 58 h 1997558"/>
                <a:gd name="connsiteX10" fmla="*/ 1628350 w 2820821"/>
                <a:gd name="connsiteY10" fmla="*/ 347436 h 1997558"/>
                <a:gd name="connsiteX11" fmla="*/ 1465524 w 2820821"/>
                <a:gd name="connsiteY11" fmla="*/ 1259303 h 1997558"/>
                <a:gd name="connsiteX12" fmla="*/ 2008275 w 2820821"/>
                <a:gd name="connsiteY12" fmla="*/ 662247 h 1997558"/>
                <a:gd name="connsiteX13" fmla="*/ 2236231 w 2820821"/>
                <a:gd name="connsiteY13" fmla="*/ 76047 h 1997558"/>
                <a:gd name="connsiteX14" fmla="*/ 2768127 w 2820821"/>
                <a:gd name="connsiteY14" fmla="*/ 76047 h 1997558"/>
                <a:gd name="connsiteX15" fmla="*/ 2757272 w 2820821"/>
                <a:gd name="connsiteY15" fmla="*/ 618825 h 1997558"/>
                <a:gd name="connsiteX16" fmla="*/ 2377346 w 2820821"/>
                <a:gd name="connsiteY16" fmla="*/ 759947 h 1997558"/>
                <a:gd name="connsiteX17" fmla="*/ 1769465 w 2820821"/>
                <a:gd name="connsiteY17" fmla="*/ 1400425 h 1997558"/>
                <a:gd name="connsiteX18" fmla="*/ 2377346 w 2820821"/>
                <a:gd name="connsiteY18" fmla="*/ 1291870 h 1997558"/>
                <a:gd name="connsiteX19" fmla="*/ 2648722 w 2820821"/>
                <a:gd name="connsiteY19" fmla="*/ 1563259 h 1997558"/>
                <a:gd name="connsiteX20" fmla="*/ 2496751 w 2820821"/>
                <a:gd name="connsiteY20" fmla="*/ 1943203 h 1997558"/>
                <a:gd name="connsiteX21" fmla="*/ 1650060 w 2820821"/>
                <a:gd name="connsiteY21" fmla="*/ 1867215 h 1997558"/>
                <a:gd name="connsiteX22" fmla="*/ 1400394 w 2820821"/>
                <a:gd name="connsiteY22" fmla="*/ 1997481 h 1997558"/>
                <a:gd name="connsiteX0" fmla="*/ 1400394 w 2825584"/>
                <a:gd name="connsiteY0" fmla="*/ 1997481 h 1997558"/>
                <a:gd name="connsiteX1" fmla="*/ 987903 w 2825584"/>
                <a:gd name="connsiteY1" fmla="*/ 1878069 h 1997558"/>
                <a:gd name="connsiteX2" fmla="*/ 260617 w 2825584"/>
                <a:gd name="connsiteY2" fmla="*/ 1932348 h 1997558"/>
                <a:gd name="connsiteX3" fmla="*/ 96 w 2825584"/>
                <a:gd name="connsiteY3" fmla="*/ 1617537 h 1997558"/>
                <a:gd name="connsiteX4" fmla="*/ 282327 w 2825584"/>
                <a:gd name="connsiteY4" fmla="*/ 1335292 h 1997558"/>
                <a:gd name="connsiteX5" fmla="*/ 727383 w 2825584"/>
                <a:gd name="connsiteY5" fmla="*/ 1432992 h 1997558"/>
                <a:gd name="connsiteX6" fmla="*/ 1129019 w 2825584"/>
                <a:gd name="connsiteY6" fmla="*/ 1378714 h 1997558"/>
                <a:gd name="connsiteX7" fmla="*/ 1215859 w 2825584"/>
                <a:gd name="connsiteY7" fmla="*/ 977059 h 1997558"/>
                <a:gd name="connsiteX8" fmla="*/ 987903 w 2825584"/>
                <a:gd name="connsiteY8" fmla="*/ 325725 h 1997558"/>
                <a:gd name="connsiteX9" fmla="*/ 1346119 w 2825584"/>
                <a:gd name="connsiteY9" fmla="*/ 58 h 1997558"/>
                <a:gd name="connsiteX10" fmla="*/ 1628350 w 2825584"/>
                <a:gd name="connsiteY10" fmla="*/ 347436 h 1997558"/>
                <a:gd name="connsiteX11" fmla="*/ 1465524 w 2825584"/>
                <a:gd name="connsiteY11" fmla="*/ 1259303 h 1997558"/>
                <a:gd name="connsiteX12" fmla="*/ 2008275 w 2825584"/>
                <a:gd name="connsiteY12" fmla="*/ 662247 h 1997558"/>
                <a:gd name="connsiteX13" fmla="*/ 2236231 w 2825584"/>
                <a:gd name="connsiteY13" fmla="*/ 76047 h 1997558"/>
                <a:gd name="connsiteX14" fmla="*/ 2768127 w 2825584"/>
                <a:gd name="connsiteY14" fmla="*/ 76047 h 1997558"/>
                <a:gd name="connsiteX15" fmla="*/ 2757272 w 2825584"/>
                <a:gd name="connsiteY15" fmla="*/ 618825 h 1997558"/>
                <a:gd name="connsiteX16" fmla="*/ 2290506 w 2825584"/>
                <a:gd name="connsiteY16" fmla="*/ 879359 h 1997558"/>
                <a:gd name="connsiteX17" fmla="*/ 1769465 w 2825584"/>
                <a:gd name="connsiteY17" fmla="*/ 1400425 h 1997558"/>
                <a:gd name="connsiteX18" fmla="*/ 2377346 w 2825584"/>
                <a:gd name="connsiteY18" fmla="*/ 1291870 h 1997558"/>
                <a:gd name="connsiteX19" fmla="*/ 2648722 w 2825584"/>
                <a:gd name="connsiteY19" fmla="*/ 1563259 h 1997558"/>
                <a:gd name="connsiteX20" fmla="*/ 2496751 w 2825584"/>
                <a:gd name="connsiteY20" fmla="*/ 1943203 h 1997558"/>
                <a:gd name="connsiteX21" fmla="*/ 1650060 w 2825584"/>
                <a:gd name="connsiteY21" fmla="*/ 1867215 h 1997558"/>
                <a:gd name="connsiteX22" fmla="*/ 1400394 w 2825584"/>
                <a:gd name="connsiteY22" fmla="*/ 1997481 h 1997558"/>
                <a:gd name="connsiteX0" fmla="*/ 1400394 w 2802192"/>
                <a:gd name="connsiteY0" fmla="*/ 1997481 h 1997558"/>
                <a:gd name="connsiteX1" fmla="*/ 987903 w 2802192"/>
                <a:gd name="connsiteY1" fmla="*/ 1878069 h 1997558"/>
                <a:gd name="connsiteX2" fmla="*/ 260617 w 2802192"/>
                <a:gd name="connsiteY2" fmla="*/ 1932348 h 1997558"/>
                <a:gd name="connsiteX3" fmla="*/ 96 w 2802192"/>
                <a:gd name="connsiteY3" fmla="*/ 1617537 h 1997558"/>
                <a:gd name="connsiteX4" fmla="*/ 282327 w 2802192"/>
                <a:gd name="connsiteY4" fmla="*/ 1335292 h 1997558"/>
                <a:gd name="connsiteX5" fmla="*/ 727383 w 2802192"/>
                <a:gd name="connsiteY5" fmla="*/ 1432992 h 1997558"/>
                <a:gd name="connsiteX6" fmla="*/ 1129019 w 2802192"/>
                <a:gd name="connsiteY6" fmla="*/ 1378714 h 1997558"/>
                <a:gd name="connsiteX7" fmla="*/ 1215859 w 2802192"/>
                <a:gd name="connsiteY7" fmla="*/ 977059 h 1997558"/>
                <a:gd name="connsiteX8" fmla="*/ 987903 w 2802192"/>
                <a:gd name="connsiteY8" fmla="*/ 325725 h 1997558"/>
                <a:gd name="connsiteX9" fmla="*/ 1346119 w 2802192"/>
                <a:gd name="connsiteY9" fmla="*/ 58 h 1997558"/>
                <a:gd name="connsiteX10" fmla="*/ 1628350 w 2802192"/>
                <a:gd name="connsiteY10" fmla="*/ 347436 h 1997558"/>
                <a:gd name="connsiteX11" fmla="*/ 1465524 w 2802192"/>
                <a:gd name="connsiteY11" fmla="*/ 1259303 h 1997558"/>
                <a:gd name="connsiteX12" fmla="*/ 2008275 w 2802192"/>
                <a:gd name="connsiteY12" fmla="*/ 662247 h 1997558"/>
                <a:gd name="connsiteX13" fmla="*/ 2236231 w 2802192"/>
                <a:gd name="connsiteY13" fmla="*/ 76047 h 1997558"/>
                <a:gd name="connsiteX14" fmla="*/ 2724707 w 2802192"/>
                <a:gd name="connsiteY14" fmla="*/ 130325 h 1997558"/>
                <a:gd name="connsiteX15" fmla="*/ 2757272 w 2802192"/>
                <a:gd name="connsiteY15" fmla="*/ 618825 h 1997558"/>
                <a:gd name="connsiteX16" fmla="*/ 2290506 w 2802192"/>
                <a:gd name="connsiteY16" fmla="*/ 879359 h 1997558"/>
                <a:gd name="connsiteX17" fmla="*/ 1769465 w 2802192"/>
                <a:gd name="connsiteY17" fmla="*/ 1400425 h 1997558"/>
                <a:gd name="connsiteX18" fmla="*/ 2377346 w 2802192"/>
                <a:gd name="connsiteY18" fmla="*/ 1291870 h 1997558"/>
                <a:gd name="connsiteX19" fmla="*/ 2648722 w 2802192"/>
                <a:gd name="connsiteY19" fmla="*/ 1563259 h 1997558"/>
                <a:gd name="connsiteX20" fmla="*/ 2496751 w 2802192"/>
                <a:gd name="connsiteY20" fmla="*/ 1943203 h 1997558"/>
                <a:gd name="connsiteX21" fmla="*/ 1650060 w 2802192"/>
                <a:gd name="connsiteY21" fmla="*/ 1867215 h 1997558"/>
                <a:gd name="connsiteX22" fmla="*/ 1400394 w 2802192"/>
                <a:gd name="connsiteY22" fmla="*/ 1997481 h 1997558"/>
                <a:gd name="connsiteX0" fmla="*/ 1400394 w 2782424"/>
                <a:gd name="connsiteY0" fmla="*/ 1997481 h 1997558"/>
                <a:gd name="connsiteX1" fmla="*/ 987903 w 2782424"/>
                <a:gd name="connsiteY1" fmla="*/ 1878069 h 1997558"/>
                <a:gd name="connsiteX2" fmla="*/ 260617 w 2782424"/>
                <a:gd name="connsiteY2" fmla="*/ 1932348 h 1997558"/>
                <a:gd name="connsiteX3" fmla="*/ 96 w 2782424"/>
                <a:gd name="connsiteY3" fmla="*/ 1617537 h 1997558"/>
                <a:gd name="connsiteX4" fmla="*/ 282327 w 2782424"/>
                <a:gd name="connsiteY4" fmla="*/ 1335292 h 1997558"/>
                <a:gd name="connsiteX5" fmla="*/ 727383 w 2782424"/>
                <a:gd name="connsiteY5" fmla="*/ 1432992 h 1997558"/>
                <a:gd name="connsiteX6" fmla="*/ 1129019 w 2782424"/>
                <a:gd name="connsiteY6" fmla="*/ 1378714 h 1997558"/>
                <a:gd name="connsiteX7" fmla="*/ 1215859 w 2782424"/>
                <a:gd name="connsiteY7" fmla="*/ 977059 h 1997558"/>
                <a:gd name="connsiteX8" fmla="*/ 987903 w 2782424"/>
                <a:gd name="connsiteY8" fmla="*/ 325725 h 1997558"/>
                <a:gd name="connsiteX9" fmla="*/ 1346119 w 2782424"/>
                <a:gd name="connsiteY9" fmla="*/ 58 h 1997558"/>
                <a:gd name="connsiteX10" fmla="*/ 1628350 w 2782424"/>
                <a:gd name="connsiteY10" fmla="*/ 347436 h 1997558"/>
                <a:gd name="connsiteX11" fmla="*/ 1465524 w 2782424"/>
                <a:gd name="connsiteY11" fmla="*/ 1259303 h 1997558"/>
                <a:gd name="connsiteX12" fmla="*/ 2008275 w 2782424"/>
                <a:gd name="connsiteY12" fmla="*/ 662247 h 1997558"/>
                <a:gd name="connsiteX13" fmla="*/ 2236231 w 2782424"/>
                <a:gd name="connsiteY13" fmla="*/ 76047 h 1997558"/>
                <a:gd name="connsiteX14" fmla="*/ 2724707 w 2782424"/>
                <a:gd name="connsiteY14" fmla="*/ 130325 h 1997558"/>
                <a:gd name="connsiteX15" fmla="*/ 2724707 w 2782424"/>
                <a:gd name="connsiteY15" fmla="*/ 575403 h 1997558"/>
                <a:gd name="connsiteX16" fmla="*/ 2290506 w 2782424"/>
                <a:gd name="connsiteY16" fmla="*/ 879359 h 1997558"/>
                <a:gd name="connsiteX17" fmla="*/ 1769465 w 2782424"/>
                <a:gd name="connsiteY17" fmla="*/ 1400425 h 1997558"/>
                <a:gd name="connsiteX18" fmla="*/ 2377346 w 2782424"/>
                <a:gd name="connsiteY18" fmla="*/ 1291870 h 1997558"/>
                <a:gd name="connsiteX19" fmla="*/ 2648722 w 2782424"/>
                <a:gd name="connsiteY19" fmla="*/ 1563259 h 1997558"/>
                <a:gd name="connsiteX20" fmla="*/ 2496751 w 2782424"/>
                <a:gd name="connsiteY20" fmla="*/ 1943203 h 1997558"/>
                <a:gd name="connsiteX21" fmla="*/ 1650060 w 2782424"/>
                <a:gd name="connsiteY21" fmla="*/ 1867215 h 1997558"/>
                <a:gd name="connsiteX22" fmla="*/ 1400394 w 2782424"/>
                <a:gd name="connsiteY22" fmla="*/ 1997481 h 1997558"/>
                <a:gd name="connsiteX0" fmla="*/ 1400394 w 2778306"/>
                <a:gd name="connsiteY0" fmla="*/ 1997481 h 1997558"/>
                <a:gd name="connsiteX1" fmla="*/ 987903 w 2778306"/>
                <a:gd name="connsiteY1" fmla="*/ 1878069 h 1997558"/>
                <a:gd name="connsiteX2" fmla="*/ 260617 w 2778306"/>
                <a:gd name="connsiteY2" fmla="*/ 1932348 h 1997558"/>
                <a:gd name="connsiteX3" fmla="*/ 96 w 2778306"/>
                <a:gd name="connsiteY3" fmla="*/ 1617537 h 1997558"/>
                <a:gd name="connsiteX4" fmla="*/ 282327 w 2778306"/>
                <a:gd name="connsiteY4" fmla="*/ 1335292 h 1997558"/>
                <a:gd name="connsiteX5" fmla="*/ 727383 w 2778306"/>
                <a:gd name="connsiteY5" fmla="*/ 1432992 h 1997558"/>
                <a:gd name="connsiteX6" fmla="*/ 1129019 w 2778306"/>
                <a:gd name="connsiteY6" fmla="*/ 1378714 h 1997558"/>
                <a:gd name="connsiteX7" fmla="*/ 1215859 w 2778306"/>
                <a:gd name="connsiteY7" fmla="*/ 977059 h 1997558"/>
                <a:gd name="connsiteX8" fmla="*/ 987903 w 2778306"/>
                <a:gd name="connsiteY8" fmla="*/ 325725 h 1997558"/>
                <a:gd name="connsiteX9" fmla="*/ 1346119 w 2778306"/>
                <a:gd name="connsiteY9" fmla="*/ 58 h 1997558"/>
                <a:gd name="connsiteX10" fmla="*/ 1628350 w 2778306"/>
                <a:gd name="connsiteY10" fmla="*/ 347436 h 1997558"/>
                <a:gd name="connsiteX11" fmla="*/ 1465524 w 2778306"/>
                <a:gd name="connsiteY11" fmla="*/ 1259303 h 1997558"/>
                <a:gd name="connsiteX12" fmla="*/ 2008275 w 2778306"/>
                <a:gd name="connsiteY12" fmla="*/ 662247 h 1997558"/>
                <a:gd name="connsiteX13" fmla="*/ 2301361 w 2778306"/>
                <a:gd name="connsiteY13" fmla="*/ 152036 h 1997558"/>
                <a:gd name="connsiteX14" fmla="*/ 2724707 w 2778306"/>
                <a:gd name="connsiteY14" fmla="*/ 130325 h 1997558"/>
                <a:gd name="connsiteX15" fmla="*/ 2724707 w 2778306"/>
                <a:gd name="connsiteY15" fmla="*/ 575403 h 1997558"/>
                <a:gd name="connsiteX16" fmla="*/ 2290506 w 2778306"/>
                <a:gd name="connsiteY16" fmla="*/ 879359 h 1997558"/>
                <a:gd name="connsiteX17" fmla="*/ 1769465 w 2778306"/>
                <a:gd name="connsiteY17" fmla="*/ 1400425 h 1997558"/>
                <a:gd name="connsiteX18" fmla="*/ 2377346 w 2778306"/>
                <a:gd name="connsiteY18" fmla="*/ 1291870 h 1997558"/>
                <a:gd name="connsiteX19" fmla="*/ 2648722 w 2778306"/>
                <a:gd name="connsiteY19" fmla="*/ 1563259 h 1997558"/>
                <a:gd name="connsiteX20" fmla="*/ 2496751 w 2778306"/>
                <a:gd name="connsiteY20" fmla="*/ 1943203 h 1997558"/>
                <a:gd name="connsiteX21" fmla="*/ 1650060 w 2778306"/>
                <a:gd name="connsiteY21" fmla="*/ 1867215 h 1997558"/>
                <a:gd name="connsiteX22" fmla="*/ 1400394 w 2778306"/>
                <a:gd name="connsiteY22" fmla="*/ 1997481 h 1997558"/>
                <a:gd name="connsiteX0" fmla="*/ 1400394 w 2778306"/>
                <a:gd name="connsiteY0" fmla="*/ 1997481 h 1997558"/>
                <a:gd name="connsiteX1" fmla="*/ 987903 w 2778306"/>
                <a:gd name="connsiteY1" fmla="*/ 1878069 h 1997558"/>
                <a:gd name="connsiteX2" fmla="*/ 260617 w 2778306"/>
                <a:gd name="connsiteY2" fmla="*/ 1932348 h 1997558"/>
                <a:gd name="connsiteX3" fmla="*/ 96 w 2778306"/>
                <a:gd name="connsiteY3" fmla="*/ 1617537 h 1997558"/>
                <a:gd name="connsiteX4" fmla="*/ 282327 w 2778306"/>
                <a:gd name="connsiteY4" fmla="*/ 1335292 h 1997558"/>
                <a:gd name="connsiteX5" fmla="*/ 727383 w 2778306"/>
                <a:gd name="connsiteY5" fmla="*/ 1432992 h 1997558"/>
                <a:gd name="connsiteX6" fmla="*/ 1129019 w 2778306"/>
                <a:gd name="connsiteY6" fmla="*/ 1378714 h 1997558"/>
                <a:gd name="connsiteX7" fmla="*/ 1215859 w 2778306"/>
                <a:gd name="connsiteY7" fmla="*/ 977059 h 1997558"/>
                <a:gd name="connsiteX8" fmla="*/ 987903 w 2778306"/>
                <a:gd name="connsiteY8" fmla="*/ 325725 h 1997558"/>
                <a:gd name="connsiteX9" fmla="*/ 1346119 w 2778306"/>
                <a:gd name="connsiteY9" fmla="*/ 58 h 1997558"/>
                <a:gd name="connsiteX10" fmla="*/ 1628350 w 2778306"/>
                <a:gd name="connsiteY10" fmla="*/ 347436 h 1997558"/>
                <a:gd name="connsiteX11" fmla="*/ 1465524 w 2778306"/>
                <a:gd name="connsiteY11" fmla="*/ 1259303 h 1997558"/>
                <a:gd name="connsiteX12" fmla="*/ 2008275 w 2778306"/>
                <a:gd name="connsiteY12" fmla="*/ 662247 h 1997558"/>
                <a:gd name="connsiteX13" fmla="*/ 2301361 w 2778306"/>
                <a:gd name="connsiteY13" fmla="*/ 152036 h 1997558"/>
                <a:gd name="connsiteX14" fmla="*/ 2724707 w 2778306"/>
                <a:gd name="connsiteY14" fmla="*/ 130325 h 1997558"/>
                <a:gd name="connsiteX15" fmla="*/ 2724707 w 2778306"/>
                <a:gd name="connsiteY15" fmla="*/ 575403 h 1997558"/>
                <a:gd name="connsiteX16" fmla="*/ 2290506 w 2778306"/>
                <a:gd name="connsiteY16" fmla="*/ 879359 h 1997558"/>
                <a:gd name="connsiteX17" fmla="*/ 1769465 w 2778306"/>
                <a:gd name="connsiteY17" fmla="*/ 1400425 h 1997558"/>
                <a:gd name="connsiteX18" fmla="*/ 2377346 w 2778306"/>
                <a:gd name="connsiteY18" fmla="*/ 1291870 h 1997558"/>
                <a:gd name="connsiteX19" fmla="*/ 2648722 w 2778306"/>
                <a:gd name="connsiteY19" fmla="*/ 1563259 h 1997558"/>
                <a:gd name="connsiteX20" fmla="*/ 2355636 w 2778306"/>
                <a:gd name="connsiteY20" fmla="*/ 1943203 h 1997558"/>
                <a:gd name="connsiteX21" fmla="*/ 1650060 w 2778306"/>
                <a:gd name="connsiteY21" fmla="*/ 1867215 h 1997558"/>
                <a:gd name="connsiteX22" fmla="*/ 1400394 w 2778306"/>
                <a:gd name="connsiteY22" fmla="*/ 1997481 h 1997558"/>
                <a:gd name="connsiteX0" fmla="*/ 1400394 w 2778306"/>
                <a:gd name="connsiteY0" fmla="*/ 1997481 h 1997558"/>
                <a:gd name="connsiteX1" fmla="*/ 987903 w 2778306"/>
                <a:gd name="connsiteY1" fmla="*/ 1878069 h 1997558"/>
                <a:gd name="connsiteX2" fmla="*/ 260617 w 2778306"/>
                <a:gd name="connsiteY2" fmla="*/ 1932348 h 1997558"/>
                <a:gd name="connsiteX3" fmla="*/ 96 w 2778306"/>
                <a:gd name="connsiteY3" fmla="*/ 1617537 h 1997558"/>
                <a:gd name="connsiteX4" fmla="*/ 282327 w 2778306"/>
                <a:gd name="connsiteY4" fmla="*/ 1335292 h 1997558"/>
                <a:gd name="connsiteX5" fmla="*/ 727383 w 2778306"/>
                <a:gd name="connsiteY5" fmla="*/ 1432992 h 1997558"/>
                <a:gd name="connsiteX6" fmla="*/ 1129019 w 2778306"/>
                <a:gd name="connsiteY6" fmla="*/ 1378714 h 1997558"/>
                <a:gd name="connsiteX7" fmla="*/ 1215859 w 2778306"/>
                <a:gd name="connsiteY7" fmla="*/ 977059 h 1997558"/>
                <a:gd name="connsiteX8" fmla="*/ 987903 w 2778306"/>
                <a:gd name="connsiteY8" fmla="*/ 325725 h 1997558"/>
                <a:gd name="connsiteX9" fmla="*/ 1346119 w 2778306"/>
                <a:gd name="connsiteY9" fmla="*/ 58 h 1997558"/>
                <a:gd name="connsiteX10" fmla="*/ 1628350 w 2778306"/>
                <a:gd name="connsiteY10" fmla="*/ 347436 h 1997558"/>
                <a:gd name="connsiteX11" fmla="*/ 1465524 w 2778306"/>
                <a:gd name="connsiteY11" fmla="*/ 1259303 h 1997558"/>
                <a:gd name="connsiteX12" fmla="*/ 2008275 w 2778306"/>
                <a:gd name="connsiteY12" fmla="*/ 662247 h 1997558"/>
                <a:gd name="connsiteX13" fmla="*/ 2301361 w 2778306"/>
                <a:gd name="connsiteY13" fmla="*/ 152036 h 1997558"/>
                <a:gd name="connsiteX14" fmla="*/ 2724707 w 2778306"/>
                <a:gd name="connsiteY14" fmla="*/ 130325 h 1997558"/>
                <a:gd name="connsiteX15" fmla="*/ 2724707 w 2778306"/>
                <a:gd name="connsiteY15" fmla="*/ 575403 h 1997558"/>
                <a:gd name="connsiteX16" fmla="*/ 2290506 w 2778306"/>
                <a:gd name="connsiteY16" fmla="*/ 879359 h 1997558"/>
                <a:gd name="connsiteX17" fmla="*/ 1769465 w 2778306"/>
                <a:gd name="connsiteY17" fmla="*/ 1400425 h 1997558"/>
                <a:gd name="connsiteX18" fmla="*/ 2344781 w 2778306"/>
                <a:gd name="connsiteY18" fmla="*/ 1346148 h 1997558"/>
                <a:gd name="connsiteX19" fmla="*/ 2648722 w 2778306"/>
                <a:gd name="connsiteY19" fmla="*/ 1563259 h 1997558"/>
                <a:gd name="connsiteX20" fmla="*/ 2355636 w 2778306"/>
                <a:gd name="connsiteY20" fmla="*/ 1943203 h 1997558"/>
                <a:gd name="connsiteX21" fmla="*/ 1650060 w 2778306"/>
                <a:gd name="connsiteY21" fmla="*/ 1867215 h 1997558"/>
                <a:gd name="connsiteX22" fmla="*/ 1400394 w 2778306"/>
                <a:gd name="connsiteY22" fmla="*/ 1997481 h 1997558"/>
                <a:gd name="connsiteX0" fmla="*/ 1400394 w 2778306"/>
                <a:gd name="connsiteY0" fmla="*/ 1997481 h 1997558"/>
                <a:gd name="connsiteX1" fmla="*/ 987903 w 2778306"/>
                <a:gd name="connsiteY1" fmla="*/ 1878069 h 1997558"/>
                <a:gd name="connsiteX2" fmla="*/ 260617 w 2778306"/>
                <a:gd name="connsiteY2" fmla="*/ 1932348 h 1997558"/>
                <a:gd name="connsiteX3" fmla="*/ 96 w 2778306"/>
                <a:gd name="connsiteY3" fmla="*/ 1617537 h 1997558"/>
                <a:gd name="connsiteX4" fmla="*/ 282327 w 2778306"/>
                <a:gd name="connsiteY4" fmla="*/ 1335292 h 1997558"/>
                <a:gd name="connsiteX5" fmla="*/ 727383 w 2778306"/>
                <a:gd name="connsiteY5" fmla="*/ 1432992 h 1997558"/>
                <a:gd name="connsiteX6" fmla="*/ 1129019 w 2778306"/>
                <a:gd name="connsiteY6" fmla="*/ 1378714 h 1997558"/>
                <a:gd name="connsiteX7" fmla="*/ 1215859 w 2778306"/>
                <a:gd name="connsiteY7" fmla="*/ 977059 h 1997558"/>
                <a:gd name="connsiteX8" fmla="*/ 987903 w 2778306"/>
                <a:gd name="connsiteY8" fmla="*/ 325725 h 1997558"/>
                <a:gd name="connsiteX9" fmla="*/ 1346119 w 2778306"/>
                <a:gd name="connsiteY9" fmla="*/ 58 h 1997558"/>
                <a:gd name="connsiteX10" fmla="*/ 1628350 w 2778306"/>
                <a:gd name="connsiteY10" fmla="*/ 347436 h 1997558"/>
                <a:gd name="connsiteX11" fmla="*/ 1465524 w 2778306"/>
                <a:gd name="connsiteY11" fmla="*/ 1259303 h 1997558"/>
                <a:gd name="connsiteX12" fmla="*/ 2008275 w 2778306"/>
                <a:gd name="connsiteY12" fmla="*/ 662247 h 1997558"/>
                <a:gd name="connsiteX13" fmla="*/ 2301361 w 2778306"/>
                <a:gd name="connsiteY13" fmla="*/ 152036 h 1997558"/>
                <a:gd name="connsiteX14" fmla="*/ 2724707 w 2778306"/>
                <a:gd name="connsiteY14" fmla="*/ 130325 h 1997558"/>
                <a:gd name="connsiteX15" fmla="*/ 2724707 w 2778306"/>
                <a:gd name="connsiteY15" fmla="*/ 575403 h 1997558"/>
                <a:gd name="connsiteX16" fmla="*/ 2290506 w 2778306"/>
                <a:gd name="connsiteY16" fmla="*/ 879359 h 1997558"/>
                <a:gd name="connsiteX17" fmla="*/ 1769465 w 2778306"/>
                <a:gd name="connsiteY17" fmla="*/ 1400425 h 1997558"/>
                <a:gd name="connsiteX18" fmla="*/ 2344781 w 2778306"/>
                <a:gd name="connsiteY18" fmla="*/ 1346148 h 1997558"/>
                <a:gd name="connsiteX19" fmla="*/ 2594447 w 2778306"/>
                <a:gd name="connsiteY19" fmla="*/ 1639248 h 1997558"/>
                <a:gd name="connsiteX20" fmla="*/ 2355636 w 2778306"/>
                <a:gd name="connsiteY20" fmla="*/ 1943203 h 1997558"/>
                <a:gd name="connsiteX21" fmla="*/ 1650060 w 2778306"/>
                <a:gd name="connsiteY21" fmla="*/ 1867215 h 1997558"/>
                <a:gd name="connsiteX22" fmla="*/ 1400394 w 2778306"/>
                <a:gd name="connsiteY22" fmla="*/ 1997481 h 1997558"/>
                <a:gd name="connsiteX0" fmla="*/ 1400394 w 2778306"/>
                <a:gd name="connsiteY0" fmla="*/ 1997481 h 1997546"/>
                <a:gd name="connsiteX1" fmla="*/ 987903 w 2778306"/>
                <a:gd name="connsiteY1" fmla="*/ 1878069 h 1997546"/>
                <a:gd name="connsiteX2" fmla="*/ 260617 w 2778306"/>
                <a:gd name="connsiteY2" fmla="*/ 1932348 h 1997546"/>
                <a:gd name="connsiteX3" fmla="*/ 96 w 2778306"/>
                <a:gd name="connsiteY3" fmla="*/ 1617537 h 1997546"/>
                <a:gd name="connsiteX4" fmla="*/ 282327 w 2778306"/>
                <a:gd name="connsiteY4" fmla="*/ 1335292 h 1997546"/>
                <a:gd name="connsiteX5" fmla="*/ 727383 w 2778306"/>
                <a:gd name="connsiteY5" fmla="*/ 1432992 h 1997546"/>
                <a:gd name="connsiteX6" fmla="*/ 1129019 w 2778306"/>
                <a:gd name="connsiteY6" fmla="*/ 1378714 h 1997546"/>
                <a:gd name="connsiteX7" fmla="*/ 1215859 w 2778306"/>
                <a:gd name="connsiteY7" fmla="*/ 977059 h 1997546"/>
                <a:gd name="connsiteX8" fmla="*/ 987903 w 2778306"/>
                <a:gd name="connsiteY8" fmla="*/ 325725 h 1997546"/>
                <a:gd name="connsiteX9" fmla="*/ 1346119 w 2778306"/>
                <a:gd name="connsiteY9" fmla="*/ 58 h 1997546"/>
                <a:gd name="connsiteX10" fmla="*/ 1628350 w 2778306"/>
                <a:gd name="connsiteY10" fmla="*/ 347436 h 1997546"/>
                <a:gd name="connsiteX11" fmla="*/ 1465524 w 2778306"/>
                <a:gd name="connsiteY11" fmla="*/ 1259303 h 1997546"/>
                <a:gd name="connsiteX12" fmla="*/ 2008275 w 2778306"/>
                <a:gd name="connsiteY12" fmla="*/ 662247 h 1997546"/>
                <a:gd name="connsiteX13" fmla="*/ 2301361 w 2778306"/>
                <a:gd name="connsiteY13" fmla="*/ 152036 h 1997546"/>
                <a:gd name="connsiteX14" fmla="*/ 2724707 w 2778306"/>
                <a:gd name="connsiteY14" fmla="*/ 130325 h 1997546"/>
                <a:gd name="connsiteX15" fmla="*/ 2724707 w 2778306"/>
                <a:gd name="connsiteY15" fmla="*/ 575403 h 1997546"/>
                <a:gd name="connsiteX16" fmla="*/ 2290506 w 2778306"/>
                <a:gd name="connsiteY16" fmla="*/ 879359 h 1997546"/>
                <a:gd name="connsiteX17" fmla="*/ 1769465 w 2778306"/>
                <a:gd name="connsiteY17" fmla="*/ 1400425 h 1997546"/>
                <a:gd name="connsiteX18" fmla="*/ 2344781 w 2778306"/>
                <a:gd name="connsiteY18" fmla="*/ 1346148 h 1997546"/>
                <a:gd name="connsiteX19" fmla="*/ 2594447 w 2778306"/>
                <a:gd name="connsiteY19" fmla="*/ 1639248 h 1997546"/>
                <a:gd name="connsiteX20" fmla="*/ 2355636 w 2778306"/>
                <a:gd name="connsiteY20" fmla="*/ 1943203 h 1997546"/>
                <a:gd name="connsiteX21" fmla="*/ 1758610 w 2778306"/>
                <a:gd name="connsiteY21" fmla="*/ 1845504 h 1997546"/>
                <a:gd name="connsiteX22" fmla="*/ 1400394 w 2778306"/>
                <a:gd name="connsiteY22" fmla="*/ 1997481 h 1997546"/>
                <a:gd name="connsiteX0" fmla="*/ 1400389 w 2778301"/>
                <a:gd name="connsiteY0" fmla="*/ 1997481 h 1997546"/>
                <a:gd name="connsiteX1" fmla="*/ 955333 w 2778301"/>
                <a:gd name="connsiteY1" fmla="*/ 1845502 h 1997546"/>
                <a:gd name="connsiteX2" fmla="*/ 260612 w 2778301"/>
                <a:gd name="connsiteY2" fmla="*/ 1932348 h 1997546"/>
                <a:gd name="connsiteX3" fmla="*/ 91 w 2778301"/>
                <a:gd name="connsiteY3" fmla="*/ 1617537 h 1997546"/>
                <a:gd name="connsiteX4" fmla="*/ 282322 w 2778301"/>
                <a:gd name="connsiteY4" fmla="*/ 1335292 h 1997546"/>
                <a:gd name="connsiteX5" fmla="*/ 727378 w 2778301"/>
                <a:gd name="connsiteY5" fmla="*/ 1432992 h 1997546"/>
                <a:gd name="connsiteX6" fmla="*/ 1129014 w 2778301"/>
                <a:gd name="connsiteY6" fmla="*/ 1378714 h 1997546"/>
                <a:gd name="connsiteX7" fmla="*/ 1215854 w 2778301"/>
                <a:gd name="connsiteY7" fmla="*/ 977059 h 1997546"/>
                <a:gd name="connsiteX8" fmla="*/ 987898 w 2778301"/>
                <a:gd name="connsiteY8" fmla="*/ 325725 h 1997546"/>
                <a:gd name="connsiteX9" fmla="*/ 1346114 w 2778301"/>
                <a:gd name="connsiteY9" fmla="*/ 58 h 1997546"/>
                <a:gd name="connsiteX10" fmla="*/ 1628345 w 2778301"/>
                <a:gd name="connsiteY10" fmla="*/ 347436 h 1997546"/>
                <a:gd name="connsiteX11" fmla="*/ 1465519 w 2778301"/>
                <a:gd name="connsiteY11" fmla="*/ 1259303 h 1997546"/>
                <a:gd name="connsiteX12" fmla="*/ 2008270 w 2778301"/>
                <a:gd name="connsiteY12" fmla="*/ 662247 h 1997546"/>
                <a:gd name="connsiteX13" fmla="*/ 2301356 w 2778301"/>
                <a:gd name="connsiteY13" fmla="*/ 152036 h 1997546"/>
                <a:gd name="connsiteX14" fmla="*/ 2724702 w 2778301"/>
                <a:gd name="connsiteY14" fmla="*/ 130325 h 1997546"/>
                <a:gd name="connsiteX15" fmla="*/ 2724702 w 2778301"/>
                <a:gd name="connsiteY15" fmla="*/ 575403 h 1997546"/>
                <a:gd name="connsiteX16" fmla="*/ 2290501 w 2778301"/>
                <a:gd name="connsiteY16" fmla="*/ 879359 h 1997546"/>
                <a:gd name="connsiteX17" fmla="*/ 1769460 w 2778301"/>
                <a:gd name="connsiteY17" fmla="*/ 1400425 h 1997546"/>
                <a:gd name="connsiteX18" fmla="*/ 2344776 w 2778301"/>
                <a:gd name="connsiteY18" fmla="*/ 1346148 h 1997546"/>
                <a:gd name="connsiteX19" fmla="*/ 2594442 w 2778301"/>
                <a:gd name="connsiteY19" fmla="*/ 1639248 h 1997546"/>
                <a:gd name="connsiteX20" fmla="*/ 2355631 w 2778301"/>
                <a:gd name="connsiteY20" fmla="*/ 1943203 h 1997546"/>
                <a:gd name="connsiteX21" fmla="*/ 1758605 w 2778301"/>
                <a:gd name="connsiteY21" fmla="*/ 1845504 h 1997546"/>
                <a:gd name="connsiteX22" fmla="*/ 1400389 w 2778301"/>
                <a:gd name="connsiteY22" fmla="*/ 1997481 h 1997546"/>
                <a:gd name="connsiteX0" fmla="*/ 1346114 w 2778301"/>
                <a:gd name="connsiteY0" fmla="*/ 1997481 h 1997546"/>
                <a:gd name="connsiteX1" fmla="*/ 955333 w 2778301"/>
                <a:gd name="connsiteY1" fmla="*/ 1845502 h 1997546"/>
                <a:gd name="connsiteX2" fmla="*/ 260612 w 2778301"/>
                <a:gd name="connsiteY2" fmla="*/ 1932348 h 1997546"/>
                <a:gd name="connsiteX3" fmla="*/ 91 w 2778301"/>
                <a:gd name="connsiteY3" fmla="*/ 1617537 h 1997546"/>
                <a:gd name="connsiteX4" fmla="*/ 282322 w 2778301"/>
                <a:gd name="connsiteY4" fmla="*/ 1335292 h 1997546"/>
                <a:gd name="connsiteX5" fmla="*/ 727378 w 2778301"/>
                <a:gd name="connsiteY5" fmla="*/ 1432992 h 1997546"/>
                <a:gd name="connsiteX6" fmla="*/ 1129014 w 2778301"/>
                <a:gd name="connsiteY6" fmla="*/ 1378714 h 1997546"/>
                <a:gd name="connsiteX7" fmla="*/ 1215854 w 2778301"/>
                <a:gd name="connsiteY7" fmla="*/ 977059 h 1997546"/>
                <a:gd name="connsiteX8" fmla="*/ 987898 w 2778301"/>
                <a:gd name="connsiteY8" fmla="*/ 325725 h 1997546"/>
                <a:gd name="connsiteX9" fmla="*/ 1346114 w 2778301"/>
                <a:gd name="connsiteY9" fmla="*/ 58 h 1997546"/>
                <a:gd name="connsiteX10" fmla="*/ 1628345 w 2778301"/>
                <a:gd name="connsiteY10" fmla="*/ 347436 h 1997546"/>
                <a:gd name="connsiteX11" fmla="*/ 1465519 w 2778301"/>
                <a:gd name="connsiteY11" fmla="*/ 1259303 h 1997546"/>
                <a:gd name="connsiteX12" fmla="*/ 2008270 w 2778301"/>
                <a:gd name="connsiteY12" fmla="*/ 662247 h 1997546"/>
                <a:gd name="connsiteX13" fmla="*/ 2301356 w 2778301"/>
                <a:gd name="connsiteY13" fmla="*/ 152036 h 1997546"/>
                <a:gd name="connsiteX14" fmla="*/ 2724702 w 2778301"/>
                <a:gd name="connsiteY14" fmla="*/ 130325 h 1997546"/>
                <a:gd name="connsiteX15" fmla="*/ 2724702 w 2778301"/>
                <a:gd name="connsiteY15" fmla="*/ 575403 h 1997546"/>
                <a:gd name="connsiteX16" fmla="*/ 2290501 w 2778301"/>
                <a:gd name="connsiteY16" fmla="*/ 879359 h 1997546"/>
                <a:gd name="connsiteX17" fmla="*/ 1769460 w 2778301"/>
                <a:gd name="connsiteY17" fmla="*/ 1400425 h 1997546"/>
                <a:gd name="connsiteX18" fmla="*/ 2344776 w 2778301"/>
                <a:gd name="connsiteY18" fmla="*/ 1346148 h 1997546"/>
                <a:gd name="connsiteX19" fmla="*/ 2594442 w 2778301"/>
                <a:gd name="connsiteY19" fmla="*/ 1639248 h 1997546"/>
                <a:gd name="connsiteX20" fmla="*/ 2355631 w 2778301"/>
                <a:gd name="connsiteY20" fmla="*/ 1943203 h 1997546"/>
                <a:gd name="connsiteX21" fmla="*/ 1758605 w 2778301"/>
                <a:gd name="connsiteY21" fmla="*/ 1845504 h 1997546"/>
                <a:gd name="connsiteX22" fmla="*/ 1346114 w 2778301"/>
                <a:gd name="connsiteY22" fmla="*/ 1997481 h 199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78301" h="1997546">
                  <a:moveTo>
                    <a:pt x="1346114" y="1997481"/>
                  </a:moveTo>
                  <a:cubicBezTo>
                    <a:pt x="1206808" y="1993862"/>
                    <a:pt x="1136250" y="1856358"/>
                    <a:pt x="955333" y="1845502"/>
                  </a:cubicBezTo>
                  <a:cubicBezTo>
                    <a:pt x="774416" y="1834647"/>
                    <a:pt x="419819" y="1970342"/>
                    <a:pt x="260612" y="1932348"/>
                  </a:cubicBezTo>
                  <a:cubicBezTo>
                    <a:pt x="101405" y="1894354"/>
                    <a:pt x="-3527" y="1717046"/>
                    <a:pt x="91" y="1617537"/>
                  </a:cubicBezTo>
                  <a:cubicBezTo>
                    <a:pt x="3709" y="1518028"/>
                    <a:pt x="161108" y="1366049"/>
                    <a:pt x="282322" y="1335292"/>
                  </a:cubicBezTo>
                  <a:cubicBezTo>
                    <a:pt x="403536" y="1304535"/>
                    <a:pt x="586263" y="1425755"/>
                    <a:pt x="727378" y="1432992"/>
                  </a:cubicBezTo>
                  <a:cubicBezTo>
                    <a:pt x="868493" y="1440229"/>
                    <a:pt x="1047601" y="1454703"/>
                    <a:pt x="1129014" y="1378714"/>
                  </a:cubicBezTo>
                  <a:cubicBezTo>
                    <a:pt x="1210427" y="1302725"/>
                    <a:pt x="1239373" y="1152557"/>
                    <a:pt x="1215854" y="977059"/>
                  </a:cubicBezTo>
                  <a:cubicBezTo>
                    <a:pt x="1192335" y="801561"/>
                    <a:pt x="966188" y="488558"/>
                    <a:pt x="987898" y="325725"/>
                  </a:cubicBezTo>
                  <a:cubicBezTo>
                    <a:pt x="1009608" y="162892"/>
                    <a:pt x="1239373" y="-3560"/>
                    <a:pt x="1346114" y="58"/>
                  </a:cubicBezTo>
                  <a:cubicBezTo>
                    <a:pt x="1452855" y="3676"/>
                    <a:pt x="1608444" y="137562"/>
                    <a:pt x="1628345" y="347436"/>
                  </a:cubicBezTo>
                  <a:cubicBezTo>
                    <a:pt x="1648246" y="557310"/>
                    <a:pt x="1402198" y="1206835"/>
                    <a:pt x="1465519" y="1259303"/>
                  </a:cubicBezTo>
                  <a:cubicBezTo>
                    <a:pt x="1528840" y="1311771"/>
                    <a:pt x="1868964" y="846792"/>
                    <a:pt x="2008270" y="662247"/>
                  </a:cubicBezTo>
                  <a:cubicBezTo>
                    <a:pt x="2147576" y="477703"/>
                    <a:pt x="2181951" y="240690"/>
                    <a:pt x="2301356" y="152036"/>
                  </a:cubicBezTo>
                  <a:cubicBezTo>
                    <a:pt x="2420761" y="63382"/>
                    <a:pt x="2654144" y="59764"/>
                    <a:pt x="2724702" y="130325"/>
                  </a:cubicBezTo>
                  <a:cubicBezTo>
                    <a:pt x="2795260" y="200886"/>
                    <a:pt x="2797069" y="450564"/>
                    <a:pt x="2724702" y="575403"/>
                  </a:cubicBezTo>
                  <a:cubicBezTo>
                    <a:pt x="2652335" y="700242"/>
                    <a:pt x="2449708" y="741855"/>
                    <a:pt x="2290501" y="879359"/>
                  </a:cubicBezTo>
                  <a:cubicBezTo>
                    <a:pt x="2131294" y="1016863"/>
                    <a:pt x="1760414" y="1322627"/>
                    <a:pt x="1769460" y="1400425"/>
                  </a:cubicBezTo>
                  <a:cubicBezTo>
                    <a:pt x="1778506" y="1478223"/>
                    <a:pt x="2207279" y="1306344"/>
                    <a:pt x="2344776" y="1346148"/>
                  </a:cubicBezTo>
                  <a:cubicBezTo>
                    <a:pt x="2482273" y="1385952"/>
                    <a:pt x="2592633" y="1539739"/>
                    <a:pt x="2594442" y="1639248"/>
                  </a:cubicBezTo>
                  <a:cubicBezTo>
                    <a:pt x="2596251" y="1738757"/>
                    <a:pt x="2494937" y="1908827"/>
                    <a:pt x="2355631" y="1943203"/>
                  </a:cubicBezTo>
                  <a:cubicBezTo>
                    <a:pt x="2216325" y="1977579"/>
                    <a:pt x="1926858" y="1836458"/>
                    <a:pt x="1758605" y="1845504"/>
                  </a:cubicBezTo>
                  <a:cubicBezTo>
                    <a:pt x="1590352" y="1854550"/>
                    <a:pt x="1485420" y="2001100"/>
                    <a:pt x="1346114" y="1997481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6803725" y="5486400"/>
              <a:ext cx="533400" cy="533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524500" y="2734872"/>
            <a:ext cx="2689860" cy="2270760"/>
            <a:chOff x="5753100" y="3672840"/>
            <a:chExt cx="2689860" cy="2270760"/>
          </a:xfrm>
        </p:grpSpPr>
        <p:cxnSp>
          <p:nvCxnSpPr>
            <p:cNvPr id="55" name="Straight Connector 54"/>
            <p:cNvCxnSpPr>
              <a:stCxn id="42" idx="2"/>
              <a:endCxn id="47" idx="6"/>
            </p:cNvCxnSpPr>
            <p:nvPr/>
          </p:nvCxnSpPr>
          <p:spPr>
            <a:xfrm flipH="1">
              <a:off x="6118860" y="4472940"/>
              <a:ext cx="19583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0" idx="4"/>
              <a:endCxn id="51" idx="0"/>
            </p:cNvCxnSpPr>
            <p:nvPr/>
          </p:nvCxnSpPr>
          <p:spPr>
            <a:xfrm>
              <a:off x="7063740" y="4655820"/>
              <a:ext cx="0" cy="922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0" idx="7"/>
              <a:endCxn id="52" idx="3"/>
            </p:cNvCxnSpPr>
            <p:nvPr/>
          </p:nvCxnSpPr>
          <p:spPr>
            <a:xfrm flipV="1">
              <a:off x="7193056" y="3985036"/>
              <a:ext cx="427168" cy="358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2" idx="1"/>
              <a:endCxn id="52" idx="5"/>
            </p:cNvCxnSpPr>
            <p:nvPr/>
          </p:nvCxnSpPr>
          <p:spPr>
            <a:xfrm flipH="1" flipV="1">
              <a:off x="7878856" y="3985036"/>
              <a:ext cx="251908" cy="358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0" idx="1"/>
              <a:endCxn id="54" idx="5"/>
            </p:cNvCxnSpPr>
            <p:nvPr/>
          </p:nvCxnSpPr>
          <p:spPr>
            <a:xfrm flipH="1" flipV="1">
              <a:off x="6598696" y="3992656"/>
              <a:ext cx="335728" cy="3509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42" idx="3"/>
              <a:endCxn id="51" idx="7"/>
            </p:cNvCxnSpPr>
            <p:nvPr/>
          </p:nvCxnSpPr>
          <p:spPr>
            <a:xfrm flipH="1">
              <a:off x="7193056" y="4602256"/>
              <a:ext cx="937708" cy="10291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47" idx="7"/>
              <a:endCxn id="54" idx="3"/>
            </p:cNvCxnSpPr>
            <p:nvPr/>
          </p:nvCxnSpPr>
          <p:spPr>
            <a:xfrm flipV="1">
              <a:off x="6065296" y="3992656"/>
              <a:ext cx="274768" cy="3509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58" idx="6"/>
              <a:endCxn id="51" idx="2"/>
            </p:cNvCxnSpPr>
            <p:nvPr/>
          </p:nvCxnSpPr>
          <p:spPr>
            <a:xfrm>
              <a:off x="6240780" y="5753100"/>
              <a:ext cx="640080" cy="76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58" idx="0"/>
              <a:endCxn id="47" idx="4"/>
            </p:cNvCxnSpPr>
            <p:nvPr/>
          </p:nvCxnSpPr>
          <p:spPr>
            <a:xfrm flipH="1" flipV="1">
              <a:off x="5935980" y="4655820"/>
              <a:ext cx="121920" cy="914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51" idx="6"/>
              <a:endCxn id="143" idx="2"/>
            </p:cNvCxnSpPr>
            <p:nvPr/>
          </p:nvCxnSpPr>
          <p:spPr>
            <a:xfrm flipV="1">
              <a:off x="7246620" y="5753100"/>
              <a:ext cx="609600" cy="76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43" idx="0"/>
              <a:endCxn id="42" idx="4"/>
            </p:cNvCxnSpPr>
            <p:nvPr/>
          </p:nvCxnSpPr>
          <p:spPr>
            <a:xfrm flipV="1">
              <a:off x="8039100" y="4655820"/>
              <a:ext cx="220980" cy="914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6880860" y="429006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077200" y="429006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753100" y="429006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880860" y="557784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566660" y="367284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286500" y="368046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875020" y="557022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7856220" y="557022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0" y="117005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Gill Sans Light"/>
                <a:cs typeface="Gill Sans Light"/>
              </a:rPr>
              <a:t>Data-Parallel</a:t>
            </a:r>
            <a:endParaRPr lang="en-US" sz="4000" dirty="0">
              <a:latin typeface="Gill Sans Light"/>
              <a:cs typeface="Gill Sans Ligh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572000" y="1170057"/>
            <a:ext cx="457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Gill Sans Light"/>
                <a:cs typeface="Gill Sans Light"/>
              </a:rPr>
              <a:t>Graph-Parallel</a:t>
            </a:r>
            <a:endParaRPr lang="en-US" sz="4000" dirty="0">
              <a:latin typeface="Gill Sans Light"/>
              <a:cs typeface="Gill Sans Light"/>
            </a:endParaRPr>
          </a:p>
        </p:txBody>
      </p:sp>
      <p:cxnSp>
        <p:nvCxnSpPr>
          <p:cNvPr id="191" name="Straight Connector 190"/>
          <p:cNvCxnSpPr/>
          <p:nvPr/>
        </p:nvCxnSpPr>
        <p:spPr>
          <a:xfrm>
            <a:off x="4572000" y="1524000"/>
            <a:ext cx="0" cy="472440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49262" y="2743200"/>
            <a:ext cx="990599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Row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49262" y="3429000"/>
            <a:ext cx="990599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Row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49262" y="4114800"/>
            <a:ext cx="990599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Row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9262" y="4800600"/>
            <a:ext cx="990599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Row</a:t>
            </a:r>
            <a:endParaRPr lang="en-US" dirty="0">
              <a:latin typeface="Gill Sans Light"/>
              <a:cs typeface="Gill Sans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638800"/>
            <a:ext cx="4114800" cy="9731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99479" y="5478959"/>
            <a:ext cx="3306470" cy="1242516"/>
            <a:chOff x="5499479" y="5478959"/>
            <a:chExt cx="3306470" cy="1242516"/>
          </a:xfrm>
        </p:grpSpPr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0658" y="5764289"/>
              <a:ext cx="2805291" cy="95718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499479" y="5478959"/>
              <a:ext cx="18157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dirty="0" err="1" smtClean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rgbClr val="3366FF"/>
                  </a:solidFill>
                </a:rPr>
                <a:t>P</a:t>
              </a:r>
              <a:r>
                <a:rPr lang="en-US" sz="4400" dirty="0" err="1" smtClean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rgbClr val="FF0000"/>
                  </a:solidFill>
                </a:rPr>
                <a:t>r</a:t>
              </a:r>
              <a:r>
                <a:rPr lang="en-US" sz="4400" dirty="0" err="1" smtClean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rgbClr val="FADA2C"/>
                  </a:solidFill>
                </a:rPr>
                <a:t>e</a:t>
              </a:r>
              <a:r>
                <a:rPr lang="en-US" sz="4400" dirty="0" err="1" smtClean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rgbClr val="3366FF"/>
                  </a:solidFill>
                </a:rPr>
                <a:t>g</a:t>
              </a:r>
              <a:r>
                <a:rPr lang="en-US" sz="4400" dirty="0" err="1" smtClean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rgbClr val="FF0000"/>
                  </a:solidFill>
                </a:rPr>
                <a:t>e</a:t>
              </a:r>
              <a:r>
                <a:rPr lang="en-US" sz="4400" dirty="0" err="1" smtClean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rgbClr val="56B656"/>
                  </a:solidFill>
                </a:rPr>
                <a:t>l</a:t>
              </a:r>
              <a:endParaRPr lang="en-US" sz="4400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38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39" grpId="0" animBg="1"/>
      <p:bldP spid="1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238030" y="3094812"/>
            <a:ext cx="2142457" cy="3064439"/>
          </a:xfrm>
          <a:custGeom>
            <a:avLst/>
            <a:gdLst>
              <a:gd name="connsiteX0" fmla="*/ 2142018 w 2142435"/>
              <a:gd name="connsiteY0" fmla="*/ 1537245 h 3110703"/>
              <a:gd name="connsiteX1" fmla="*/ 643283 w 2142435"/>
              <a:gd name="connsiteY1" fmla="*/ 72679 h 3110703"/>
              <a:gd name="connsiteX2" fmla="*/ 36924 w 2142435"/>
              <a:gd name="connsiteY2" fmla="*/ 278634 h 3110703"/>
              <a:gd name="connsiteX3" fmla="*/ 197094 w 2142435"/>
              <a:gd name="connsiteY3" fmla="*/ 770636 h 3110703"/>
              <a:gd name="connsiteX4" fmla="*/ 1261082 w 2142435"/>
              <a:gd name="connsiteY4" fmla="*/ 1583013 h 3110703"/>
              <a:gd name="connsiteX5" fmla="*/ 231416 w 2142435"/>
              <a:gd name="connsiteY5" fmla="*/ 2361063 h 3110703"/>
              <a:gd name="connsiteX6" fmla="*/ 71246 w 2142435"/>
              <a:gd name="connsiteY6" fmla="*/ 2921717 h 3110703"/>
              <a:gd name="connsiteX7" fmla="*/ 403027 w 2142435"/>
              <a:gd name="connsiteY7" fmla="*/ 3081904 h 3110703"/>
              <a:gd name="connsiteX8" fmla="*/ 792012 w 2142435"/>
              <a:gd name="connsiteY8" fmla="*/ 2944601 h 3110703"/>
              <a:gd name="connsiteX9" fmla="*/ 2142018 w 2142435"/>
              <a:gd name="connsiteY9" fmla="*/ 1537245 h 3110703"/>
              <a:gd name="connsiteX0" fmla="*/ 2142018 w 2142457"/>
              <a:gd name="connsiteY0" fmla="*/ 1537245 h 3064439"/>
              <a:gd name="connsiteX1" fmla="*/ 643283 w 2142457"/>
              <a:gd name="connsiteY1" fmla="*/ 72679 h 3064439"/>
              <a:gd name="connsiteX2" fmla="*/ 36924 w 2142457"/>
              <a:gd name="connsiteY2" fmla="*/ 278634 h 3064439"/>
              <a:gd name="connsiteX3" fmla="*/ 197094 w 2142457"/>
              <a:gd name="connsiteY3" fmla="*/ 770636 h 3064439"/>
              <a:gd name="connsiteX4" fmla="*/ 1261082 w 2142457"/>
              <a:gd name="connsiteY4" fmla="*/ 1583013 h 3064439"/>
              <a:gd name="connsiteX5" fmla="*/ 231416 w 2142457"/>
              <a:gd name="connsiteY5" fmla="*/ 2361063 h 3064439"/>
              <a:gd name="connsiteX6" fmla="*/ 71246 w 2142457"/>
              <a:gd name="connsiteY6" fmla="*/ 2921717 h 3064439"/>
              <a:gd name="connsiteX7" fmla="*/ 792012 w 2142457"/>
              <a:gd name="connsiteY7" fmla="*/ 2944601 h 3064439"/>
              <a:gd name="connsiteX8" fmla="*/ 2142018 w 2142457"/>
              <a:gd name="connsiteY8" fmla="*/ 1537245 h 306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457" h="3064439">
                <a:moveTo>
                  <a:pt x="2142018" y="1537245"/>
                </a:moveTo>
                <a:cubicBezTo>
                  <a:pt x="2117230" y="1058591"/>
                  <a:pt x="994132" y="282448"/>
                  <a:pt x="643283" y="72679"/>
                </a:cubicBezTo>
                <a:cubicBezTo>
                  <a:pt x="292434" y="-137090"/>
                  <a:pt x="111289" y="162308"/>
                  <a:pt x="36924" y="278634"/>
                </a:cubicBezTo>
                <a:cubicBezTo>
                  <a:pt x="-37441" y="394960"/>
                  <a:pt x="-6932" y="553240"/>
                  <a:pt x="197094" y="770636"/>
                </a:cubicBezTo>
                <a:cubicBezTo>
                  <a:pt x="401120" y="988032"/>
                  <a:pt x="1255362" y="1317942"/>
                  <a:pt x="1261082" y="1583013"/>
                </a:cubicBezTo>
                <a:cubicBezTo>
                  <a:pt x="1266802" y="1848084"/>
                  <a:pt x="429722" y="2137946"/>
                  <a:pt x="231416" y="2361063"/>
                </a:cubicBezTo>
                <a:cubicBezTo>
                  <a:pt x="33110" y="2584180"/>
                  <a:pt x="-22187" y="2824461"/>
                  <a:pt x="71246" y="2921717"/>
                </a:cubicBezTo>
                <a:cubicBezTo>
                  <a:pt x="164679" y="3018973"/>
                  <a:pt x="446883" y="3175346"/>
                  <a:pt x="792012" y="2944601"/>
                </a:cubicBezTo>
                <a:cubicBezTo>
                  <a:pt x="1137141" y="2713856"/>
                  <a:pt x="2166806" y="2015899"/>
                  <a:pt x="2142018" y="1537245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1447800" y="3079595"/>
            <a:ext cx="2918211" cy="3245005"/>
          </a:xfrm>
          <a:custGeom>
            <a:avLst/>
            <a:gdLst>
              <a:gd name="connsiteX0" fmla="*/ 390293 w 3179956"/>
              <a:gd name="connsiteY0" fmla="*/ 496229 h 3964259"/>
              <a:gd name="connsiteX1" fmla="*/ 2687444 w 3179956"/>
              <a:gd name="connsiteY1" fmla="*/ 507380 h 3964259"/>
              <a:gd name="connsiteX2" fmla="*/ 3100039 w 3179956"/>
              <a:gd name="connsiteY2" fmla="*/ 964580 h 3964259"/>
              <a:gd name="connsiteX3" fmla="*/ 2598234 w 3179956"/>
              <a:gd name="connsiteY3" fmla="*/ 1287966 h 3964259"/>
              <a:gd name="connsiteX4" fmla="*/ 1516566 w 3179956"/>
              <a:gd name="connsiteY4" fmla="*/ 1176454 h 3964259"/>
              <a:gd name="connsiteX5" fmla="*/ 2932771 w 3179956"/>
              <a:gd name="connsiteY5" fmla="*/ 2849137 h 3964259"/>
              <a:gd name="connsiteX6" fmla="*/ 2999678 w 3179956"/>
              <a:gd name="connsiteY6" fmla="*/ 3406697 h 3964259"/>
              <a:gd name="connsiteX7" fmla="*/ 2430966 w 3179956"/>
              <a:gd name="connsiteY7" fmla="*/ 3518210 h 3964259"/>
              <a:gd name="connsiteX8" fmla="*/ 1170878 w 3179956"/>
              <a:gd name="connsiteY8" fmla="*/ 1923585 h 3964259"/>
              <a:gd name="connsiteX9" fmla="*/ 1471961 w 3179956"/>
              <a:gd name="connsiteY9" fmla="*/ 3362093 h 3964259"/>
              <a:gd name="connsiteX10" fmla="*/ 345688 w 3179956"/>
              <a:gd name="connsiteY10" fmla="*/ 3484756 h 3964259"/>
              <a:gd name="connsiteX11" fmla="*/ 390293 w 3179956"/>
              <a:gd name="connsiteY11" fmla="*/ 496229 h 3964259"/>
              <a:gd name="connsiteX0" fmla="*/ 390293 w 3163229"/>
              <a:gd name="connsiteY0" fmla="*/ 496229 h 3964259"/>
              <a:gd name="connsiteX1" fmla="*/ 2687444 w 3163229"/>
              <a:gd name="connsiteY1" fmla="*/ 507380 h 3964259"/>
              <a:gd name="connsiteX2" fmla="*/ 3100039 w 3163229"/>
              <a:gd name="connsiteY2" fmla="*/ 964580 h 3964259"/>
              <a:gd name="connsiteX3" fmla="*/ 2598234 w 3163229"/>
              <a:gd name="connsiteY3" fmla="*/ 1287966 h 3964259"/>
              <a:gd name="connsiteX4" fmla="*/ 1516566 w 3163229"/>
              <a:gd name="connsiteY4" fmla="*/ 1176454 h 3964259"/>
              <a:gd name="connsiteX5" fmla="*/ 2932771 w 3163229"/>
              <a:gd name="connsiteY5" fmla="*/ 2849137 h 3964259"/>
              <a:gd name="connsiteX6" fmla="*/ 2899317 w 3163229"/>
              <a:gd name="connsiteY6" fmla="*/ 3356517 h 3964259"/>
              <a:gd name="connsiteX7" fmla="*/ 2430966 w 3163229"/>
              <a:gd name="connsiteY7" fmla="*/ 3518210 h 3964259"/>
              <a:gd name="connsiteX8" fmla="*/ 1170878 w 3163229"/>
              <a:gd name="connsiteY8" fmla="*/ 1923585 h 3964259"/>
              <a:gd name="connsiteX9" fmla="*/ 1471961 w 3163229"/>
              <a:gd name="connsiteY9" fmla="*/ 3362093 h 3964259"/>
              <a:gd name="connsiteX10" fmla="*/ 345688 w 3163229"/>
              <a:gd name="connsiteY10" fmla="*/ 3484756 h 3964259"/>
              <a:gd name="connsiteX11" fmla="*/ 390293 w 3163229"/>
              <a:gd name="connsiteY11" fmla="*/ 496229 h 3964259"/>
              <a:gd name="connsiteX0" fmla="*/ 390293 w 3163229"/>
              <a:gd name="connsiteY0" fmla="*/ 496229 h 3964259"/>
              <a:gd name="connsiteX1" fmla="*/ 2687444 w 3163229"/>
              <a:gd name="connsiteY1" fmla="*/ 507380 h 3964259"/>
              <a:gd name="connsiteX2" fmla="*/ 3100039 w 3163229"/>
              <a:gd name="connsiteY2" fmla="*/ 964580 h 3964259"/>
              <a:gd name="connsiteX3" fmla="*/ 2598234 w 3163229"/>
              <a:gd name="connsiteY3" fmla="*/ 1287966 h 3964259"/>
              <a:gd name="connsiteX4" fmla="*/ 1516566 w 3163229"/>
              <a:gd name="connsiteY4" fmla="*/ 1176454 h 3964259"/>
              <a:gd name="connsiteX5" fmla="*/ 2932771 w 3163229"/>
              <a:gd name="connsiteY5" fmla="*/ 2849137 h 3964259"/>
              <a:gd name="connsiteX6" fmla="*/ 2899317 w 3163229"/>
              <a:gd name="connsiteY6" fmla="*/ 3356517 h 3964259"/>
              <a:gd name="connsiteX7" fmla="*/ 2213518 w 3163229"/>
              <a:gd name="connsiteY7" fmla="*/ 3280317 h 3964259"/>
              <a:gd name="connsiteX8" fmla="*/ 1170878 w 3163229"/>
              <a:gd name="connsiteY8" fmla="*/ 1923585 h 3964259"/>
              <a:gd name="connsiteX9" fmla="*/ 1471961 w 3163229"/>
              <a:gd name="connsiteY9" fmla="*/ 3362093 h 3964259"/>
              <a:gd name="connsiteX10" fmla="*/ 345688 w 3163229"/>
              <a:gd name="connsiteY10" fmla="*/ 3484756 h 3964259"/>
              <a:gd name="connsiteX11" fmla="*/ 390293 w 3163229"/>
              <a:gd name="connsiteY11" fmla="*/ 496229 h 3964259"/>
              <a:gd name="connsiteX0" fmla="*/ 390293 w 3139068"/>
              <a:gd name="connsiteY0" fmla="*/ 496229 h 3964259"/>
              <a:gd name="connsiteX1" fmla="*/ 2687444 w 3139068"/>
              <a:gd name="connsiteY1" fmla="*/ 507380 h 3964259"/>
              <a:gd name="connsiteX2" fmla="*/ 3100039 w 3139068"/>
              <a:gd name="connsiteY2" fmla="*/ 964580 h 3964259"/>
              <a:gd name="connsiteX3" fmla="*/ 2598234 w 3139068"/>
              <a:gd name="connsiteY3" fmla="*/ 1287966 h 3964259"/>
              <a:gd name="connsiteX4" fmla="*/ 1516566 w 3139068"/>
              <a:gd name="connsiteY4" fmla="*/ 1176454 h 3964259"/>
              <a:gd name="connsiteX5" fmla="*/ 2823118 w 3139068"/>
              <a:gd name="connsiteY5" fmla="*/ 2746917 h 3964259"/>
              <a:gd name="connsiteX6" fmla="*/ 2899317 w 3139068"/>
              <a:gd name="connsiteY6" fmla="*/ 3356517 h 3964259"/>
              <a:gd name="connsiteX7" fmla="*/ 2213518 w 3139068"/>
              <a:gd name="connsiteY7" fmla="*/ 3280317 h 3964259"/>
              <a:gd name="connsiteX8" fmla="*/ 1170878 w 3139068"/>
              <a:gd name="connsiteY8" fmla="*/ 1923585 h 3964259"/>
              <a:gd name="connsiteX9" fmla="*/ 1471961 w 3139068"/>
              <a:gd name="connsiteY9" fmla="*/ 3362093 h 3964259"/>
              <a:gd name="connsiteX10" fmla="*/ 345688 w 3139068"/>
              <a:gd name="connsiteY10" fmla="*/ 3484756 h 3964259"/>
              <a:gd name="connsiteX11" fmla="*/ 390293 w 3139068"/>
              <a:gd name="connsiteY11" fmla="*/ 496229 h 3964259"/>
              <a:gd name="connsiteX0" fmla="*/ 390293 w 3139068"/>
              <a:gd name="connsiteY0" fmla="*/ 496229 h 3936071"/>
              <a:gd name="connsiteX1" fmla="*/ 2687444 w 3139068"/>
              <a:gd name="connsiteY1" fmla="*/ 507380 h 3936071"/>
              <a:gd name="connsiteX2" fmla="*/ 3100039 w 3139068"/>
              <a:gd name="connsiteY2" fmla="*/ 964580 h 3936071"/>
              <a:gd name="connsiteX3" fmla="*/ 2598234 w 3139068"/>
              <a:gd name="connsiteY3" fmla="*/ 1287966 h 3936071"/>
              <a:gd name="connsiteX4" fmla="*/ 1516566 w 3139068"/>
              <a:gd name="connsiteY4" fmla="*/ 1176454 h 3936071"/>
              <a:gd name="connsiteX5" fmla="*/ 2823118 w 3139068"/>
              <a:gd name="connsiteY5" fmla="*/ 2746917 h 3936071"/>
              <a:gd name="connsiteX6" fmla="*/ 2899317 w 3139068"/>
              <a:gd name="connsiteY6" fmla="*/ 3356517 h 3936071"/>
              <a:gd name="connsiteX7" fmla="*/ 2213518 w 3139068"/>
              <a:gd name="connsiteY7" fmla="*/ 3280317 h 3936071"/>
              <a:gd name="connsiteX8" fmla="*/ 1170878 w 3139068"/>
              <a:gd name="connsiteY8" fmla="*/ 1923585 h 3936071"/>
              <a:gd name="connsiteX9" fmla="*/ 1222918 w 3139068"/>
              <a:gd name="connsiteY9" fmla="*/ 3204117 h 3936071"/>
              <a:gd name="connsiteX10" fmla="*/ 345688 w 3139068"/>
              <a:gd name="connsiteY10" fmla="*/ 3484756 h 3936071"/>
              <a:gd name="connsiteX11" fmla="*/ 390293 w 3139068"/>
              <a:gd name="connsiteY11" fmla="*/ 496229 h 3936071"/>
              <a:gd name="connsiteX0" fmla="*/ 383788 w 3132563"/>
              <a:gd name="connsiteY0" fmla="*/ 449456 h 3608659"/>
              <a:gd name="connsiteX1" fmla="*/ 2680939 w 3132563"/>
              <a:gd name="connsiteY1" fmla="*/ 460607 h 3608659"/>
              <a:gd name="connsiteX2" fmla="*/ 3093534 w 3132563"/>
              <a:gd name="connsiteY2" fmla="*/ 917807 h 3608659"/>
              <a:gd name="connsiteX3" fmla="*/ 2591729 w 3132563"/>
              <a:gd name="connsiteY3" fmla="*/ 1241193 h 3608659"/>
              <a:gd name="connsiteX4" fmla="*/ 1510061 w 3132563"/>
              <a:gd name="connsiteY4" fmla="*/ 1129681 h 3608659"/>
              <a:gd name="connsiteX5" fmla="*/ 2816613 w 3132563"/>
              <a:gd name="connsiteY5" fmla="*/ 2700144 h 3608659"/>
              <a:gd name="connsiteX6" fmla="*/ 2892812 w 3132563"/>
              <a:gd name="connsiteY6" fmla="*/ 3309744 h 3608659"/>
              <a:gd name="connsiteX7" fmla="*/ 2207013 w 3132563"/>
              <a:gd name="connsiteY7" fmla="*/ 3233544 h 3608659"/>
              <a:gd name="connsiteX8" fmla="*/ 1164373 w 3132563"/>
              <a:gd name="connsiteY8" fmla="*/ 1876812 h 3608659"/>
              <a:gd name="connsiteX9" fmla="*/ 1216413 w 3132563"/>
              <a:gd name="connsiteY9" fmla="*/ 3157344 h 3608659"/>
              <a:gd name="connsiteX10" fmla="*/ 378213 w 3132563"/>
              <a:gd name="connsiteY10" fmla="*/ 3157344 h 3608659"/>
              <a:gd name="connsiteX11" fmla="*/ 383788 w 3132563"/>
              <a:gd name="connsiteY11" fmla="*/ 449456 h 3608659"/>
              <a:gd name="connsiteX0" fmla="*/ 383788 w 3132563"/>
              <a:gd name="connsiteY0" fmla="*/ 449456 h 3621359"/>
              <a:gd name="connsiteX1" fmla="*/ 2680939 w 3132563"/>
              <a:gd name="connsiteY1" fmla="*/ 460607 h 3621359"/>
              <a:gd name="connsiteX2" fmla="*/ 3093534 w 3132563"/>
              <a:gd name="connsiteY2" fmla="*/ 917807 h 3621359"/>
              <a:gd name="connsiteX3" fmla="*/ 2591729 w 3132563"/>
              <a:gd name="connsiteY3" fmla="*/ 1241193 h 3621359"/>
              <a:gd name="connsiteX4" fmla="*/ 1510061 w 3132563"/>
              <a:gd name="connsiteY4" fmla="*/ 1129681 h 3621359"/>
              <a:gd name="connsiteX5" fmla="*/ 2816613 w 3132563"/>
              <a:gd name="connsiteY5" fmla="*/ 2700144 h 3621359"/>
              <a:gd name="connsiteX6" fmla="*/ 2892812 w 3132563"/>
              <a:gd name="connsiteY6" fmla="*/ 3309744 h 3621359"/>
              <a:gd name="connsiteX7" fmla="*/ 2207013 w 3132563"/>
              <a:gd name="connsiteY7" fmla="*/ 3233544 h 3621359"/>
              <a:gd name="connsiteX8" fmla="*/ 1164373 w 3132563"/>
              <a:gd name="connsiteY8" fmla="*/ 1876812 h 3621359"/>
              <a:gd name="connsiteX9" fmla="*/ 1064013 w 3132563"/>
              <a:gd name="connsiteY9" fmla="*/ 3233544 h 3621359"/>
              <a:gd name="connsiteX10" fmla="*/ 378213 w 3132563"/>
              <a:gd name="connsiteY10" fmla="*/ 3157344 h 3621359"/>
              <a:gd name="connsiteX11" fmla="*/ 383788 w 3132563"/>
              <a:gd name="connsiteY11" fmla="*/ 449456 h 3621359"/>
              <a:gd name="connsiteX0" fmla="*/ 383788 w 3050167"/>
              <a:gd name="connsiteY0" fmla="*/ 449456 h 3484756"/>
              <a:gd name="connsiteX1" fmla="*/ 2610314 w 3050167"/>
              <a:gd name="connsiteY1" fmla="*/ 343519 h 3484756"/>
              <a:gd name="connsiteX2" fmla="*/ 3022909 w 3050167"/>
              <a:gd name="connsiteY2" fmla="*/ 800719 h 3484756"/>
              <a:gd name="connsiteX3" fmla="*/ 2521104 w 3050167"/>
              <a:gd name="connsiteY3" fmla="*/ 1124105 h 3484756"/>
              <a:gd name="connsiteX4" fmla="*/ 1439436 w 3050167"/>
              <a:gd name="connsiteY4" fmla="*/ 1012593 h 3484756"/>
              <a:gd name="connsiteX5" fmla="*/ 2745988 w 3050167"/>
              <a:gd name="connsiteY5" fmla="*/ 2583056 h 3484756"/>
              <a:gd name="connsiteX6" fmla="*/ 2822187 w 3050167"/>
              <a:gd name="connsiteY6" fmla="*/ 3192656 h 3484756"/>
              <a:gd name="connsiteX7" fmla="*/ 2136388 w 3050167"/>
              <a:gd name="connsiteY7" fmla="*/ 3116456 h 3484756"/>
              <a:gd name="connsiteX8" fmla="*/ 1093748 w 3050167"/>
              <a:gd name="connsiteY8" fmla="*/ 1759724 h 3484756"/>
              <a:gd name="connsiteX9" fmla="*/ 993388 w 3050167"/>
              <a:gd name="connsiteY9" fmla="*/ 3116456 h 3484756"/>
              <a:gd name="connsiteX10" fmla="*/ 307588 w 3050167"/>
              <a:gd name="connsiteY10" fmla="*/ 3040256 h 3484756"/>
              <a:gd name="connsiteX11" fmla="*/ 383788 w 3050167"/>
              <a:gd name="connsiteY11" fmla="*/ 449456 h 3484756"/>
              <a:gd name="connsiteX0" fmla="*/ 383788 w 3050167"/>
              <a:gd name="connsiteY0" fmla="*/ 209705 h 3245005"/>
              <a:gd name="connsiteX1" fmla="*/ 2610314 w 3050167"/>
              <a:gd name="connsiteY1" fmla="*/ 103768 h 3245005"/>
              <a:gd name="connsiteX2" fmla="*/ 3022909 w 3050167"/>
              <a:gd name="connsiteY2" fmla="*/ 560968 h 3245005"/>
              <a:gd name="connsiteX3" fmla="*/ 2521104 w 3050167"/>
              <a:gd name="connsiteY3" fmla="*/ 884354 h 3245005"/>
              <a:gd name="connsiteX4" fmla="*/ 1439436 w 3050167"/>
              <a:gd name="connsiteY4" fmla="*/ 772842 h 3245005"/>
              <a:gd name="connsiteX5" fmla="*/ 2745988 w 3050167"/>
              <a:gd name="connsiteY5" fmla="*/ 2343305 h 3245005"/>
              <a:gd name="connsiteX6" fmla="*/ 2822187 w 3050167"/>
              <a:gd name="connsiteY6" fmla="*/ 2952905 h 3245005"/>
              <a:gd name="connsiteX7" fmla="*/ 2136388 w 3050167"/>
              <a:gd name="connsiteY7" fmla="*/ 2876705 h 3245005"/>
              <a:gd name="connsiteX8" fmla="*/ 1093748 w 3050167"/>
              <a:gd name="connsiteY8" fmla="*/ 1519973 h 3245005"/>
              <a:gd name="connsiteX9" fmla="*/ 993388 w 3050167"/>
              <a:gd name="connsiteY9" fmla="*/ 2876705 h 3245005"/>
              <a:gd name="connsiteX10" fmla="*/ 307588 w 3050167"/>
              <a:gd name="connsiteY10" fmla="*/ 2800505 h 3245005"/>
              <a:gd name="connsiteX11" fmla="*/ 383788 w 3050167"/>
              <a:gd name="connsiteY11" fmla="*/ 209705 h 3245005"/>
              <a:gd name="connsiteX0" fmla="*/ 251832 w 2918211"/>
              <a:gd name="connsiteY0" fmla="*/ 209705 h 3245005"/>
              <a:gd name="connsiteX1" fmla="*/ 2478358 w 2918211"/>
              <a:gd name="connsiteY1" fmla="*/ 103768 h 3245005"/>
              <a:gd name="connsiteX2" fmla="*/ 2890953 w 2918211"/>
              <a:gd name="connsiteY2" fmla="*/ 560968 h 3245005"/>
              <a:gd name="connsiteX3" fmla="*/ 2389148 w 2918211"/>
              <a:gd name="connsiteY3" fmla="*/ 884354 h 3245005"/>
              <a:gd name="connsiteX4" fmla="*/ 1307480 w 2918211"/>
              <a:gd name="connsiteY4" fmla="*/ 772842 h 3245005"/>
              <a:gd name="connsiteX5" fmla="*/ 2614032 w 2918211"/>
              <a:gd name="connsiteY5" fmla="*/ 2343305 h 3245005"/>
              <a:gd name="connsiteX6" fmla="*/ 2690231 w 2918211"/>
              <a:gd name="connsiteY6" fmla="*/ 2952905 h 3245005"/>
              <a:gd name="connsiteX7" fmla="*/ 2004432 w 2918211"/>
              <a:gd name="connsiteY7" fmla="*/ 2876705 h 3245005"/>
              <a:gd name="connsiteX8" fmla="*/ 961792 w 2918211"/>
              <a:gd name="connsiteY8" fmla="*/ 1519973 h 3245005"/>
              <a:gd name="connsiteX9" fmla="*/ 861432 w 2918211"/>
              <a:gd name="connsiteY9" fmla="*/ 2876705 h 3245005"/>
              <a:gd name="connsiteX10" fmla="*/ 175632 w 2918211"/>
              <a:gd name="connsiteY10" fmla="*/ 2800505 h 3245005"/>
              <a:gd name="connsiteX11" fmla="*/ 251832 w 2918211"/>
              <a:gd name="connsiteY11" fmla="*/ 209705 h 324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8211" h="3245005">
                <a:moveTo>
                  <a:pt x="251832" y="209705"/>
                </a:moveTo>
                <a:cubicBezTo>
                  <a:pt x="440474" y="0"/>
                  <a:pt x="2038505" y="45224"/>
                  <a:pt x="2478358" y="103768"/>
                </a:cubicBezTo>
                <a:cubicBezTo>
                  <a:pt x="2918211" y="162312"/>
                  <a:pt x="2905821" y="430870"/>
                  <a:pt x="2890953" y="560968"/>
                </a:cubicBezTo>
                <a:cubicBezTo>
                  <a:pt x="2876085" y="691066"/>
                  <a:pt x="2653060" y="849042"/>
                  <a:pt x="2389148" y="884354"/>
                </a:cubicBezTo>
                <a:cubicBezTo>
                  <a:pt x="2125236" y="919666"/>
                  <a:pt x="1269999" y="529684"/>
                  <a:pt x="1307480" y="772842"/>
                </a:cubicBezTo>
                <a:cubicBezTo>
                  <a:pt x="1344961" y="1016000"/>
                  <a:pt x="2383574" y="1979961"/>
                  <a:pt x="2614032" y="2343305"/>
                </a:cubicBezTo>
                <a:cubicBezTo>
                  <a:pt x="2844490" y="2706649"/>
                  <a:pt x="2791831" y="2864005"/>
                  <a:pt x="2690231" y="2952905"/>
                </a:cubicBezTo>
                <a:cubicBezTo>
                  <a:pt x="2588631" y="3041805"/>
                  <a:pt x="2292505" y="3115527"/>
                  <a:pt x="2004432" y="2876705"/>
                </a:cubicBezTo>
                <a:cubicBezTo>
                  <a:pt x="1716359" y="2637883"/>
                  <a:pt x="1152292" y="1519973"/>
                  <a:pt x="961792" y="1519973"/>
                </a:cubicBezTo>
                <a:cubicBezTo>
                  <a:pt x="771292" y="1519973"/>
                  <a:pt x="992459" y="2663283"/>
                  <a:pt x="861432" y="2876705"/>
                </a:cubicBezTo>
                <a:cubicBezTo>
                  <a:pt x="730405" y="3090127"/>
                  <a:pt x="277232" y="3245005"/>
                  <a:pt x="175632" y="2800505"/>
                </a:cubicBezTo>
                <a:cubicBezTo>
                  <a:pt x="74032" y="2356005"/>
                  <a:pt x="0" y="517912"/>
                  <a:pt x="251832" y="209705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75832" y="3289300"/>
            <a:ext cx="5410200" cy="2743200"/>
            <a:chOff x="2362200" y="4038600"/>
            <a:chExt cx="5410200" cy="2743200"/>
          </a:xfrm>
        </p:grpSpPr>
        <p:sp>
          <p:nvSpPr>
            <p:cNvPr id="42" name="Oval 41"/>
            <p:cNvSpPr/>
            <p:nvPr/>
          </p:nvSpPr>
          <p:spPr>
            <a:xfrm>
              <a:off x="2362200" y="4038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191000" y="4038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019800" y="4038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315200" y="5181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362200" y="6324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191000" y="6324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019800" y="6324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ill Sans "/>
                <a:cs typeface="Gill Sans "/>
              </a:rPr>
              <a:t>The </a:t>
            </a:r>
            <a:r>
              <a:rPr lang="en-US" sz="4000" b="1" dirty="0" smtClean="0">
                <a:latin typeface="Gill Sans "/>
                <a:cs typeface="Gill Sans "/>
              </a:rPr>
              <a:t>Graph-Parallel</a:t>
            </a:r>
            <a:r>
              <a:rPr lang="en-US" sz="4000" dirty="0" smtClean="0">
                <a:latin typeface="Gill Sans "/>
                <a:cs typeface="Gill Sans "/>
              </a:rPr>
              <a:t> Abstraction</a:t>
            </a:r>
            <a:endParaRPr lang="en-US" sz="4000" dirty="0">
              <a:latin typeface="Gill Sans "/>
              <a:cs typeface="Gill Sans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1"/>
            <a:ext cx="8686800" cy="2285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A user-defined</a:t>
            </a:r>
            <a:r>
              <a:rPr lang="en-US" sz="2800" b="1" dirty="0" smtClean="0">
                <a:solidFill>
                  <a:schemeClr val="tx2"/>
                </a:solidFill>
                <a:latin typeface="Gill Sans Light"/>
                <a:cs typeface="Gill Sans Light"/>
              </a:rPr>
              <a:t> Vertex-Program</a:t>
            </a:r>
            <a:r>
              <a:rPr lang="en-US" sz="2800" dirty="0" smtClean="0">
                <a:solidFill>
                  <a:schemeClr val="tx2"/>
                </a:solidFill>
                <a:latin typeface="Gill Sans Light"/>
                <a:cs typeface="Gill Sans Light"/>
              </a:rPr>
              <a:t> </a:t>
            </a:r>
            <a:r>
              <a:rPr lang="en-US" sz="2800" dirty="0" smtClean="0">
                <a:latin typeface="Gill Sans Light"/>
                <a:cs typeface="Gill Sans Light"/>
              </a:rPr>
              <a:t>runs on each vertex</a:t>
            </a:r>
            <a:endParaRPr lang="en-US" sz="2800" b="1" dirty="0" smtClean="0">
              <a:latin typeface="Gill Sans Light"/>
              <a:cs typeface="Gill Sans Light"/>
            </a:endParaRPr>
          </a:p>
          <a:p>
            <a:pPr marL="0" indent="0">
              <a:buNone/>
            </a:pPr>
            <a:r>
              <a:rPr lang="en-US" sz="2800" b="1" dirty="0" smtClean="0">
                <a:latin typeface="Gill Sans Light"/>
                <a:cs typeface="Gill Sans Light"/>
              </a:rPr>
              <a:t>Graph</a:t>
            </a:r>
            <a:r>
              <a:rPr lang="en-US" sz="2400" dirty="0" smtClean="0">
                <a:latin typeface="Gill Sans Light"/>
                <a:cs typeface="Gill Sans Light"/>
              </a:rPr>
              <a:t> constrains </a:t>
            </a:r>
            <a:r>
              <a:rPr lang="en-US" sz="2400" b="1" dirty="0" smtClean="0">
                <a:latin typeface="Gill Sans Light"/>
                <a:cs typeface="Gill Sans Light"/>
              </a:rPr>
              <a:t>interaction</a:t>
            </a:r>
            <a:r>
              <a:rPr lang="en-US" sz="2400" dirty="0" smtClean="0">
                <a:latin typeface="Gill Sans Light"/>
                <a:cs typeface="Gill Sans Light"/>
              </a:rPr>
              <a:t> along edges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Gill Sans Light"/>
                <a:cs typeface="Gill Sans Light"/>
              </a:rPr>
              <a:t>Using </a:t>
            </a:r>
            <a:r>
              <a:rPr lang="en-US" sz="2000" b="1" dirty="0" smtClean="0">
                <a:latin typeface="Gill Sans Light"/>
                <a:cs typeface="Gill Sans Light"/>
              </a:rPr>
              <a:t>messages  </a:t>
            </a:r>
            <a:r>
              <a:rPr lang="en-US" sz="2000" dirty="0" smtClean="0">
                <a:solidFill>
                  <a:srgbClr val="1F497D"/>
                </a:solidFill>
                <a:latin typeface="Gill Sans Light"/>
                <a:cs typeface="Gill Sans Light"/>
              </a:rPr>
              <a:t>(e.g. </a:t>
            </a:r>
            <a:r>
              <a:rPr lang="en-US" sz="2400" b="1" dirty="0" err="1" smtClean="0">
                <a:solidFill>
                  <a:srgbClr val="1F497D"/>
                </a:solidFill>
                <a:latin typeface="Gill Sans Light"/>
                <a:cs typeface="Gill Sans Light"/>
              </a:rPr>
              <a:t>Pregel</a:t>
            </a:r>
            <a:r>
              <a:rPr lang="en-US" sz="2000" b="1" dirty="0">
                <a:solidFill>
                  <a:srgbClr val="1F497D"/>
                </a:solidFill>
                <a:latin typeface="Gill Sans Light"/>
                <a:cs typeface="Gill Sans Light"/>
              </a:rPr>
              <a:t> </a:t>
            </a:r>
            <a:r>
              <a:rPr lang="en-US" sz="2000" dirty="0" smtClean="0">
                <a:solidFill>
                  <a:srgbClr val="1F497D"/>
                </a:solidFill>
                <a:latin typeface="Gill Sans Light"/>
                <a:cs typeface="Gill Sans Light"/>
              </a:rPr>
              <a:t>[PODC</a:t>
            </a:r>
            <a:r>
              <a:rPr lang="en-US" sz="2000" dirty="0">
                <a:solidFill>
                  <a:srgbClr val="1F497D"/>
                </a:solidFill>
                <a:latin typeface="Gill Sans Light"/>
                <a:cs typeface="Gill Sans Light"/>
              </a:rPr>
              <a:t>’09, SIGMOD’</a:t>
            </a:r>
            <a:r>
              <a:rPr lang="en-US" sz="2000" dirty="0" smtClean="0">
                <a:solidFill>
                  <a:srgbClr val="1F497D"/>
                </a:solidFill>
                <a:latin typeface="Gill Sans Light"/>
                <a:cs typeface="Gill Sans Light"/>
              </a:rPr>
              <a:t>10])</a:t>
            </a:r>
            <a:endParaRPr lang="en-US" sz="2000" b="1" dirty="0" smtClean="0">
              <a:solidFill>
                <a:srgbClr val="1F497D"/>
              </a:solidFill>
              <a:latin typeface="Gill Sans Light"/>
              <a:cs typeface="Gill Sans Light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Gill Sans Light"/>
                <a:cs typeface="Gill Sans Light"/>
              </a:rPr>
              <a:t>Through </a:t>
            </a:r>
            <a:r>
              <a:rPr lang="en-US" sz="2000" b="1" dirty="0" smtClean="0">
                <a:latin typeface="Gill Sans Light"/>
                <a:cs typeface="Gill Sans Light"/>
              </a:rPr>
              <a:t>shared state </a:t>
            </a:r>
            <a:r>
              <a:rPr lang="en-US" sz="2000" dirty="0" smtClean="0">
                <a:solidFill>
                  <a:srgbClr val="1F497D"/>
                </a:solidFill>
                <a:latin typeface="Gill Sans Light"/>
                <a:cs typeface="Gill Sans Light"/>
              </a:rPr>
              <a:t>(e.g., </a:t>
            </a:r>
            <a:r>
              <a:rPr lang="en-US" sz="2400" b="1" dirty="0" err="1" smtClean="0">
                <a:solidFill>
                  <a:srgbClr val="1F497D"/>
                </a:solidFill>
                <a:latin typeface="Gill Sans Light"/>
                <a:cs typeface="Gill Sans Light"/>
              </a:rPr>
              <a:t>GraphLab</a:t>
            </a:r>
            <a:r>
              <a:rPr lang="en-US" sz="2000" b="1" dirty="0">
                <a:solidFill>
                  <a:srgbClr val="1F497D"/>
                </a:solidFill>
                <a:latin typeface="Gill Sans Light"/>
                <a:cs typeface="Gill Sans Light"/>
              </a:rPr>
              <a:t> </a:t>
            </a:r>
            <a:r>
              <a:rPr lang="en-US" sz="2000" dirty="0">
                <a:solidFill>
                  <a:srgbClr val="1F497D"/>
                </a:solidFill>
                <a:latin typeface="Gill Sans Light"/>
                <a:cs typeface="Gill Sans Light"/>
              </a:rPr>
              <a:t>[</a:t>
            </a:r>
            <a:r>
              <a:rPr lang="en-US" sz="2000" dirty="0" smtClean="0">
                <a:solidFill>
                  <a:srgbClr val="1F497D"/>
                </a:solidFill>
                <a:latin typeface="Gill Sans Light"/>
                <a:cs typeface="Gill Sans Light"/>
              </a:rPr>
              <a:t>UAI</a:t>
            </a:r>
            <a:r>
              <a:rPr lang="en-US" sz="2000" dirty="0">
                <a:solidFill>
                  <a:srgbClr val="1F497D"/>
                </a:solidFill>
                <a:latin typeface="Gill Sans Light"/>
                <a:cs typeface="Gill Sans Light"/>
              </a:rPr>
              <a:t>’10, VLDB’</a:t>
            </a:r>
            <a:r>
              <a:rPr lang="en-US" sz="2000" dirty="0" smtClean="0">
                <a:solidFill>
                  <a:srgbClr val="1F497D"/>
                </a:solidFill>
                <a:latin typeface="Gill Sans Light"/>
                <a:cs typeface="Gill Sans Light"/>
              </a:rPr>
              <a:t>12])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1F497D"/>
              </a:solidFill>
              <a:latin typeface="Gill Sans Light"/>
              <a:cs typeface="Gill Sans Light"/>
            </a:endParaRPr>
          </a:p>
          <a:p>
            <a:pPr marL="457200" lvl="1" indent="0">
              <a:buNone/>
            </a:pPr>
            <a:endParaRPr lang="en-US" sz="2000" b="1" dirty="0">
              <a:solidFill>
                <a:srgbClr val="1F497D"/>
              </a:solidFill>
              <a:latin typeface="Gill Sans Light"/>
              <a:cs typeface="Gill Sans Light"/>
            </a:endParaRPr>
          </a:p>
          <a:p>
            <a:pPr marL="457200" lvl="1" indent="0">
              <a:buNone/>
            </a:pPr>
            <a:endParaRPr lang="en-US" sz="2000" b="1" dirty="0" smtClean="0">
              <a:solidFill>
                <a:srgbClr val="1F497D"/>
              </a:solidFill>
              <a:latin typeface="Gill Sans Light"/>
              <a:cs typeface="Gill Sans Light"/>
            </a:endParaRPr>
          </a:p>
          <a:p>
            <a:pPr marL="457200" lvl="1" indent="0">
              <a:buNone/>
            </a:pPr>
            <a:endParaRPr lang="en-US" sz="2000" b="1" dirty="0">
              <a:solidFill>
                <a:srgbClr val="1F497D"/>
              </a:solidFill>
              <a:latin typeface="Gill Sans Light"/>
              <a:cs typeface="Gill Sans Light"/>
            </a:endParaRPr>
          </a:p>
          <a:p>
            <a:pPr marL="457200" lvl="1" indent="0">
              <a:buNone/>
            </a:pPr>
            <a:endParaRPr lang="en-US" sz="2000" b="1" dirty="0" smtClean="0">
              <a:solidFill>
                <a:srgbClr val="1F497D"/>
              </a:solidFill>
              <a:latin typeface="Gill Sans Light"/>
              <a:cs typeface="Gill Sans Light"/>
            </a:endParaRPr>
          </a:p>
          <a:p>
            <a:pPr marL="457200" lvl="1" indent="0">
              <a:buNone/>
            </a:pPr>
            <a:endParaRPr lang="en-US" sz="2000" b="1" dirty="0">
              <a:solidFill>
                <a:srgbClr val="1F497D"/>
              </a:solidFill>
              <a:latin typeface="Gill Sans Light"/>
              <a:cs typeface="Gill Sans Light"/>
            </a:endParaRPr>
          </a:p>
          <a:p>
            <a:pPr marL="457200" lvl="1" indent="0">
              <a:buNone/>
            </a:pPr>
            <a:endParaRPr lang="en-US" sz="2000" b="1" dirty="0" smtClean="0">
              <a:solidFill>
                <a:srgbClr val="1F497D"/>
              </a:solidFill>
              <a:latin typeface="Gill Sans Light"/>
              <a:cs typeface="Gill Sans Light"/>
            </a:endParaRPr>
          </a:p>
          <a:p>
            <a:pPr marL="457200" lvl="1" indent="0">
              <a:buNone/>
            </a:pPr>
            <a:endParaRPr lang="en-US" sz="2000" b="1" dirty="0">
              <a:solidFill>
                <a:srgbClr val="1F497D"/>
              </a:solidFill>
              <a:latin typeface="Gill Sans Light"/>
              <a:cs typeface="Gill Sans Light"/>
            </a:endParaRPr>
          </a:p>
          <a:p>
            <a:pPr marL="457200" lvl="1" indent="0">
              <a:buNone/>
            </a:pPr>
            <a:endParaRPr lang="en-US" sz="2000" b="1" dirty="0" smtClean="0">
              <a:solidFill>
                <a:srgbClr val="1F497D"/>
              </a:solidFill>
              <a:latin typeface="Gill Sans Light"/>
              <a:cs typeface="Gill Sans Light"/>
            </a:endParaRPr>
          </a:p>
          <a:p>
            <a:pPr marL="0" indent="0">
              <a:buNone/>
            </a:pPr>
            <a:r>
              <a:rPr lang="en-US" sz="2400" b="1" dirty="0" smtClean="0">
                <a:latin typeface="Gill Sans Light"/>
                <a:cs typeface="Gill Sans Light"/>
              </a:rPr>
              <a:t>Parallelism</a:t>
            </a:r>
            <a:r>
              <a:rPr lang="en-US" sz="2400" dirty="0" smtClean="0">
                <a:latin typeface="Gill Sans Light"/>
                <a:cs typeface="Gill Sans Light"/>
              </a:rPr>
              <a:t>: </a:t>
            </a:r>
            <a:r>
              <a:rPr lang="en-US" sz="2400" dirty="0">
                <a:latin typeface="Gill Sans Light"/>
                <a:cs typeface="Gill Sans Light"/>
              </a:rPr>
              <a:t>r</a:t>
            </a:r>
            <a:r>
              <a:rPr lang="en-US" sz="2400" dirty="0" smtClean="0">
                <a:latin typeface="Gill Sans Light"/>
                <a:cs typeface="Gill Sans Light"/>
              </a:rPr>
              <a:t>un multiple vertex programs simultaneously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775832" y="3289300"/>
            <a:ext cx="5410200" cy="2743200"/>
            <a:chOff x="2209800" y="3886200"/>
            <a:chExt cx="5410200" cy="2743200"/>
          </a:xfrm>
        </p:grpSpPr>
        <p:cxnSp>
          <p:nvCxnSpPr>
            <p:cNvPr id="13" name="Straight Connector 12"/>
            <p:cNvCxnSpPr>
              <a:stCxn id="4" idx="6"/>
              <a:endCxn id="6" idx="2"/>
            </p:cNvCxnSpPr>
            <p:nvPr/>
          </p:nvCxnSpPr>
          <p:spPr>
            <a:xfrm>
              <a:off x="2667000" y="4114800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6"/>
              <a:endCxn id="7" idx="2"/>
            </p:cNvCxnSpPr>
            <p:nvPr/>
          </p:nvCxnSpPr>
          <p:spPr>
            <a:xfrm>
              <a:off x="4495800" y="4114800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6"/>
              <a:endCxn id="10" idx="2"/>
            </p:cNvCxnSpPr>
            <p:nvPr/>
          </p:nvCxnSpPr>
          <p:spPr>
            <a:xfrm>
              <a:off x="2667000" y="6400800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6"/>
              <a:endCxn id="11" idx="2"/>
            </p:cNvCxnSpPr>
            <p:nvPr/>
          </p:nvCxnSpPr>
          <p:spPr>
            <a:xfrm>
              <a:off x="4495800" y="6400800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0"/>
              <a:endCxn id="7" idx="4"/>
            </p:cNvCxnSpPr>
            <p:nvPr/>
          </p:nvCxnSpPr>
          <p:spPr>
            <a:xfrm flipV="1">
              <a:off x="6096000" y="4343400"/>
              <a:ext cx="0" cy="1828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4" idx="5"/>
              <a:endCxn id="10" idx="1"/>
            </p:cNvCxnSpPr>
            <p:nvPr/>
          </p:nvCxnSpPr>
          <p:spPr>
            <a:xfrm>
              <a:off x="2600045" y="4276445"/>
              <a:ext cx="1505510" cy="19627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4" idx="4"/>
              <a:endCxn id="9" idx="0"/>
            </p:cNvCxnSpPr>
            <p:nvPr/>
          </p:nvCxnSpPr>
          <p:spPr>
            <a:xfrm>
              <a:off x="2438400" y="4343400"/>
              <a:ext cx="0" cy="1828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0"/>
              <a:endCxn id="6" idx="4"/>
            </p:cNvCxnSpPr>
            <p:nvPr/>
          </p:nvCxnSpPr>
          <p:spPr>
            <a:xfrm flipV="1">
              <a:off x="4267200" y="4343400"/>
              <a:ext cx="0" cy="1828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7" idx="5"/>
              <a:endCxn id="8" idx="1"/>
            </p:cNvCxnSpPr>
            <p:nvPr/>
          </p:nvCxnSpPr>
          <p:spPr>
            <a:xfrm>
              <a:off x="6257645" y="4276445"/>
              <a:ext cx="972110" cy="8197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1" idx="7"/>
              <a:endCxn id="8" idx="3"/>
            </p:cNvCxnSpPr>
            <p:nvPr/>
          </p:nvCxnSpPr>
          <p:spPr>
            <a:xfrm flipV="1">
              <a:off x="6257645" y="5419445"/>
              <a:ext cx="972110" cy="8197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6" idx="5"/>
              <a:endCxn id="11" idx="1"/>
            </p:cNvCxnSpPr>
            <p:nvPr/>
          </p:nvCxnSpPr>
          <p:spPr>
            <a:xfrm>
              <a:off x="4428845" y="4276445"/>
              <a:ext cx="1505510" cy="19627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209800" y="3886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038600" y="3886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867400" y="3886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162800" y="5029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09800" y="6172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038600" y="6172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867400" y="6172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080632" y="3213100"/>
            <a:ext cx="1219200" cy="1752600"/>
            <a:chOff x="2514600" y="3810000"/>
            <a:chExt cx="1219200" cy="1752600"/>
          </a:xfrm>
        </p:grpSpPr>
        <p:grpSp>
          <p:nvGrpSpPr>
            <p:cNvPr id="53" name="Group 52"/>
            <p:cNvGrpSpPr/>
            <p:nvPr/>
          </p:nvGrpSpPr>
          <p:grpSpPr>
            <a:xfrm>
              <a:off x="2895600" y="3810000"/>
              <a:ext cx="838200" cy="190500"/>
              <a:chOff x="838200" y="4800600"/>
              <a:chExt cx="838200" cy="190500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36" name="Rectangle 35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 rot="3089847">
              <a:off x="2888151" y="4711628"/>
              <a:ext cx="838200" cy="190500"/>
              <a:chOff x="838200" y="4800600"/>
              <a:chExt cx="838200" cy="190500"/>
            </a:xfrm>
          </p:grpSpPr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6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57" name="Rectangle 56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Gill Sans Light"/>
                    <a:cs typeface="Gill Sans Light"/>
                  </a:endParaRPr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 rot="5400000">
              <a:off x="2190750" y="5048250"/>
              <a:ext cx="838200" cy="190500"/>
              <a:chOff x="838200" y="4800600"/>
              <a:chExt cx="838200" cy="190500"/>
            </a:xfrm>
          </p:grpSpPr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1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2" name="Rectangle 61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Gill Sans Light"/>
                    <a:cs typeface="Gill Sans Light"/>
                  </a:endParaRPr>
                </a:p>
              </p:txBody>
            </p:sp>
          </p:grpSp>
        </p:grpSp>
      </p:grpSp>
      <p:sp>
        <p:nvSpPr>
          <p:cNvPr id="86" name="Oval 85"/>
          <p:cNvSpPr/>
          <p:nvPr/>
        </p:nvSpPr>
        <p:spPr>
          <a:xfrm>
            <a:off x="6740273" y="4432300"/>
            <a:ext cx="457200" cy="4572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1775832" y="3291763"/>
            <a:ext cx="457200" cy="4572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latin typeface="Gill Sans Light"/>
                <a:cs typeface="Gill Sans Light"/>
              </a:rPr>
              <a:pPr/>
              <a:t>8</a:t>
            </a:fld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88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5" grpId="0" animBg="1"/>
      <p:bldP spid="3" grpId="0" build="p" bldLvl="2"/>
      <p:bldP spid="86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3352799"/>
          </a:xfrm>
        </p:spPr>
        <p:txBody>
          <a:bodyPr>
            <a:noAutofit/>
          </a:bodyPr>
          <a:lstStyle/>
          <a:p>
            <a:r>
              <a:rPr lang="en-US" sz="4800" i="1" dirty="0" smtClean="0">
                <a:latin typeface="Gill Sans Light"/>
                <a:cs typeface="Gill Sans Light"/>
              </a:rPr>
              <a:t>By exploiting </a:t>
            </a:r>
            <a:r>
              <a:rPr lang="en-US" sz="4800" b="1" i="1" dirty="0" smtClean="0">
                <a:solidFill>
                  <a:schemeClr val="accent2"/>
                </a:solidFill>
                <a:latin typeface="Gill Sans Light"/>
                <a:cs typeface="Gill Sans Light"/>
              </a:rPr>
              <a:t>graph-structure</a:t>
            </a:r>
            <a:r>
              <a:rPr lang="en-US" sz="4800" i="1" dirty="0" smtClean="0">
                <a:latin typeface="Gill Sans Light"/>
                <a:cs typeface="Gill Sans Light"/>
              </a:rPr>
              <a:t/>
            </a:r>
            <a:br>
              <a:rPr lang="en-US" sz="4800" i="1" dirty="0" smtClean="0">
                <a:latin typeface="Gill Sans Light"/>
                <a:cs typeface="Gill Sans Light"/>
              </a:rPr>
            </a:br>
            <a:r>
              <a:rPr lang="en-US" sz="4800" i="1" dirty="0" smtClean="0">
                <a:latin typeface="Gill Sans Light"/>
                <a:cs typeface="Gill Sans Light"/>
              </a:rPr>
              <a:t>Graph-Parallel systems </a:t>
            </a:r>
            <a:br>
              <a:rPr lang="en-US" sz="4800" i="1" dirty="0" smtClean="0">
                <a:latin typeface="Gill Sans Light"/>
                <a:cs typeface="Gill Sans Light"/>
              </a:rPr>
            </a:br>
            <a:r>
              <a:rPr lang="en-US" sz="4800" i="1" dirty="0" smtClean="0">
                <a:latin typeface="Gill Sans Light"/>
                <a:cs typeface="Gill Sans Light"/>
              </a:rPr>
              <a:t>can be </a:t>
            </a:r>
            <a:r>
              <a:rPr lang="en-US" sz="4800" b="1" i="1" dirty="0" smtClean="0">
                <a:solidFill>
                  <a:srgbClr val="C0504D"/>
                </a:solidFill>
                <a:latin typeface="Gill Sans Light"/>
                <a:cs typeface="Gill Sans Light"/>
              </a:rPr>
              <a:t>orders-of-magnitude faster</a:t>
            </a:r>
            <a:r>
              <a:rPr lang="en-US" sz="4800" i="1" dirty="0" smtClean="0">
                <a:latin typeface="Gill Sans Light"/>
                <a:cs typeface="Gill Sans Light"/>
              </a:rPr>
              <a:t>.</a:t>
            </a:r>
            <a:endParaRPr lang="en-US" sz="4800" i="1" dirty="0">
              <a:latin typeface="Gill Sans Light"/>
              <a:cs typeface="Gill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08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5.1|5.5|2.9|2.7|5.8|13.3|6.9"/>
</p:tagLst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Gill Sans Light"/>
            <a:cs typeface="Gill Sans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elec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103334</TotalTime>
  <Words>1087</Words>
  <Application>Microsoft Macintosh PowerPoint</Application>
  <PresentationFormat>On-screen Show (4:3)</PresentationFormat>
  <Paragraphs>415</Paragraphs>
  <Slides>49</Slides>
  <Notes>10</Notes>
  <HiddenSlides>3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Office Theme</vt:lpstr>
      <vt:lpstr>1_Office Theme</vt:lpstr>
      <vt:lpstr>3_select-template</vt:lpstr>
      <vt:lpstr>2_Office Theme</vt:lpstr>
      <vt:lpstr>3_Office Theme</vt:lpstr>
      <vt:lpstr>GraphX: Graph Analytics on Spark</vt:lpstr>
      <vt:lpstr>Graphs are Essential to Data Mining and Machine Learning</vt:lpstr>
      <vt:lpstr>Predicting Political Bias</vt:lpstr>
      <vt:lpstr>Triangle Counting</vt:lpstr>
      <vt:lpstr>Collaborative Filtering</vt:lpstr>
      <vt:lpstr>Many More Graph Algorithms</vt:lpstr>
      <vt:lpstr>Structure of Computation</vt:lpstr>
      <vt:lpstr>The Graph-Parallel Abstraction</vt:lpstr>
      <vt:lpstr>By exploiting graph-structure Graph-Parallel systems  can be orders-of-magnitude faster.</vt:lpstr>
      <vt:lpstr>Triangle Counting on Twitter</vt:lpstr>
      <vt:lpstr>Specialized Graph Systems</vt:lpstr>
      <vt:lpstr>Specialized Graph Systems</vt:lpstr>
      <vt:lpstr>Why GraphX?</vt:lpstr>
      <vt:lpstr>PowerPoint Presentation</vt:lpstr>
      <vt:lpstr>PowerPoint Presentation</vt:lpstr>
      <vt:lpstr>PowerPoint Presentation</vt:lpstr>
      <vt:lpstr>PowerPoint Presentation</vt:lpstr>
      <vt:lpstr>Limitations of Specialized  Graph-Parallel Systems</vt:lpstr>
      <vt:lpstr>GraphX Unifies  Data-Parallel and Graph-Parallel  Systems</vt:lpstr>
      <vt:lpstr>Enable Joining Tables and Graphs</vt:lpstr>
      <vt:lpstr>The GraphX  Resilient Distributed Graph</vt:lpstr>
      <vt:lpstr>PowerPoint Presentation</vt:lpstr>
      <vt:lpstr>Aggregate Neighbors</vt:lpstr>
      <vt:lpstr>Example: Oldest Follower</vt:lpstr>
      <vt:lpstr>We can express both Pregel and GraphLab using aggregateNeighbors in 40 lines of code!</vt:lpstr>
      <vt:lpstr>Performance Optimizations</vt:lpstr>
      <vt:lpstr>Early Performance</vt:lpstr>
      <vt:lpstr>In Progress Optimizations</vt:lpstr>
      <vt:lpstr>Current Implementation</vt:lpstr>
      <vt:lpstr>Demo</vt:lpstr>
      <vt:lpstr>PowerPoint Presentation</vt:lpstr>
      <vt:lpstr>PowerPoint Presentation</vt:lpstr>
      <vt:lpstr>Summary</vt:lpstr>
      <vt:lpstr>Status</vt:lpstr>
      <vt:lpstr>Questions?</vt:lpstr>
      <vt:lpstr>Backup slides</vt:lpstr>
      <vt:lpstr>Vertex Cut Partitioning</vt:lpstr>
      <vt:lpstr>Vertex Cut Partitioning</vt:lpstr>
      <vt:lpstr>aggregateNeighbors</vt:lpstr>
      <vt:lpstr>aggregateNeighbors</vt:lpstr>
      <vt:lpstr>aggregateNeighbors</vt:lpstr>
      <vt:lpstr>aggregateNeighbors</vt:lpstr>
      <vt:lpstr>Example: Vertex Degree</vt:lpstr>
      <vt:lpstr>Example: Vertex Degree</vt:lpstr>
      <vt:lpstr>Example: Vertex Degree</vt:lpstr>
      <vt:lpstr>Example: Oldest Follower</vt:lpstr>
      <vt:lpstr>Specialized Graph Systems</vt:lpstr>
      <vt:lpstr>The Challenge</vt:lpstr>
      <vt:lpstr>PowerPoint Presentation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Konwinski</dc:creator>
  <cp:lastModifiedBy>Joseph Gonzalez</cp:lastModifiedBy>
  <cp:revision>5407</cp:revision>
  <cp:lastPrinted>2013-02-11T05:20:40Z</cp:lastPrinted>
  <dcterms:created xsi:type="dcterms:W3CDTF">2010-06-28T20:28:41Z</dcterms:created>
  <dcterms:modified xsi:type="dcterms:W3CDTF">2013-08-30T18:47:37Z</dcterms:modified>
</cp:coreProperties>
</file>