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90" r:id="rId2"/>
    <p:sldId id="257" r:id="rId3"/>
    <p:sldId id="417" r:id="rId4"/>
    <p:sldId id="429" r:id="rId5"/>
    <p:sldId id="430" r:id="rId6"/>
    <p:sldId id="420" r:id="rId7"/>
    <p:sldId id="421" r:id="rId8"/>
    <p:sldId id="359" r:id="rId9"/>
    <p:sldId id="427" r:id="rId10"/>
    <p:sldId id="397" r:id="rId11"/>
    <p:sldId id="327" r:id="rId12"/>
    <p:sldId id="370" r:id="rId13"/>
    <p:sldId id="351" r:id="rId14"/>
    <p:sldId id="387" r:id="rId15"/>
    <p:sldId id="432" r:id="rId16"/>
    <p:sldId id="424" r:id="rId17"/>
    <p:sldId id="438" r:id="rId18"/>
    <p:sldId id="333" r:id="rId19"/>
    <p:sldId id="416" r:id="rId20"/>
    <p:sldId id="335" r:id="rId21"/>
    <p:sldId id="403" r:id="rId22"/>
    <p:sldId id="422" r:id="rId23"/>
    <p:sldId id="396" r:id="rId24"/>
    <p:sldId id="347" r:id="rId25"/>
    <p:sldId id="339" r:id="rId26"/>
    <p:sldId id="441" r:id="rId27"/>
    <p:sldId id="405" r:id="rId28"/>
    <p:sldId id="434" r:id="rId29"/>
    <p:sldId id="433" r:id="rId30"/>
    <p:sldId id="435" r:id="rId31"/>
    <p:sldId id="436" r:id="rId32"/>
    <p:sldId id="440" r:id="rId33"/>
    <p:sldId id="439" r:id="rId34"/>
    <p:sldId id="409" r:id="rId35"/>
    <p:sldId id="437" r:id="rId36"/>
    <p:sldId id="342" r:id="rId3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BD24"/>
    <a:srgbClr val="E49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58" autoAdjust="0"/>
    <p:restoredTop sz="83535" autoAdjust="0"/>
  </p:normalViewPr>
  <p:slideViewPr>
    <p:cSldViewPr snapToGrid="0" snapToObjects="1">
      <p:cViewPr varScale="1">
        <p:scale>
          <a:sx n="120" d="100"/>
          <a:sy n="120" d="100"/>
        </p:scale>
        <p:origin x="-20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F0C853D-9147-479C-8F10-71F8992BAAE2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D7CB796-FBF8-4737-8716-4737B690A5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92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E0DD34-F670-42E5-8C0C-CD992FB6987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2395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>
              <a:latin typeface="Garamond" pitchFamily="18" charset="0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1E454DB-ADEF-4924-9B46-5BB9EF428D5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002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1C2B574-3878-47CD-9AEE-E3ACB2F61A2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008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75A5742-D5CB-4465-AC95-5562535621D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660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75A5742-D5CB-4465-AC95-5562535621D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0765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 smtClean="0">
              <a:latin typeface="Garamond" pitchFamily="18" charset="0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A0DA1-8C64-4EC1-8259-8478652DE8D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830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>
              <a:latin typeface="Garamond" pitchFamily="18" charset="0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A0DA1-8C64-4EC1-8259-8478652DE8D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2391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 smtClean="0">
              <a:latin typeface="Garamond" pitchFamily="18" charset="0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A0DA1-8C64-4EC1-8259-8478652DE8D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748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baseline="0" dirty="0" smtClean="0">
              <a:latin typeface="Garamond" pitchFamily="18" charset="0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A0DA1-8C64-4EC1-8259-8478652DE8D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7748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168F4A2-5963-4AE9-A5EC-83F0FD6014F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4143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CC2A853-7625-4AB6-8A85-413D3EDB3D1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77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55D652-38A4-46E6-B436-164DD64DD6A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49025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CC2A853-7625-4AB6-8A85-413D3EDB3D1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999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CC2A853-7625-4AB6-8A85-413D3EDB3D1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5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CC2A853-7625-4AB6-8A85-413D3EDB3D1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5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CB1508-A4F3-4748-A28A-3E0DF444226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0706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7CB1508-A4F3-4748-A28A-3E0DF444226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71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DB7647-2C48-4687-9B96-244676B4263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041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DB7647-2C48-4687-9B96-244676B4263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041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DDB7647-2C48-4687-9B96-244676B4263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3392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6A1D9A-D007-40C8-8AC6-6DAF936810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45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6A1D9A-D007-40C8-8AC6-6DAF936810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55D652-38A4-46E6-B436-164DD64DD6A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504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6A1D9A-D007-40C8-8AC6-6DAF936810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45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6A1D9A-D007-40C8-8AC6-6DAF936810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45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6A1D9A-D007-40C8-8AC6-6DAF936810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45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6A1D9A-D007-40C8-8AC6-6DAF936810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45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6A1D9A-D007-40C8-8AC6-6DAF936810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810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6A1D9A-D007-40C8-8AC6-6DAF9368103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8810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23FA349-F188-4AF3-8D5E-1E13BB95118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75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55D652-38A4-46E6-B436-164DD64DD6A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50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55D652-38A4-46E6-B436-164DD64DD6A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50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55D652-38A4-46E6-B436-164DD64DD6A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50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E55D652-38A4-46E6-B436-164DD64DD6A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50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A942957-5981-4A31-A4DE-1F4FE0FC092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1706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A942957-5981-4A31-A4DE-1F4FE0FC092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74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BAD7A-B279-4E7C-9A56-5DA1CFDF2C04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7CEA2-D010-42E1-8189-235347EB1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93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650B1-50A7-426E-9991-963B00394CCD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C44BF-783D-45B1-8FBD-E2D41976B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1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7137E-A479-41BB-A141-8539CA8058BB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78A1F-6EA5-4C75-A2B9-53F0761EB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6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2A85F-EF8D-4116-A244-D700C486C43C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5A637-FF5F-485F-A560-1E2DB273A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201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48AFC-FAE1-428F-8848-114A5F2653F6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0A838-3B9C-4354-A958-D4D2FFB9A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41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9A804-099F-4F0D-96A9-D9DB22748BA7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AEE0E-8073-4B84-9E8C-BC307EEDA1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8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D0032-51BB-4826-B39A-8D562ECA76F5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B6CF0-5A91-455A-BA3A-4D56A4BA48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7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DDC30-8283-46BB-9B6F-2D0F49D4DEC1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4A516-816F-47E5-9E8C-2ADC112F5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276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9E6CD-F5C0-4FCE-A23C-3CBD45C10F19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51A0C-F6A4-4570-9587-4684AD8B3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0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D7496-A334-4E61-A435-EDB5B0E27130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AA5E6-08A1-4A84-A2D3-32D62E576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14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5C2D4-CC1E-4EF2-AE2A-D35B536944E7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CB5C9-5023-4E96-B4F2-B680D3394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4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1281FF-B370-49FB-9B3A-46A311C1D35E}" type="datetimeFigureOut">
              <a:rPr lang="en-US"/>
              <a:pPr>
                <a:defRPr/>
              </a:pPr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B0DCC-9456-4782-A4E7-50B008877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tachyon-project.org/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amplab/tachyo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41300" y="931863"/>
            <a:ext cx="8658225" cy="17462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1" name="Title 1"/>
          <p:cNvSpPr>
            <a:spLocks noGrp="1"/>
          </p:cNvSpPr>
          <p:nvPr>
            <p:ph type="ctrTitle"/>
          </p:nvPr>
        </p:nvSpPr>
        <p:spPr>
          <a:xfrm>
            <a:off x="241300" y="1674419"/>
            <a:ext cx="8754654" cy="4210050"/>
          </a:xfrm>
        </p:spPr>
        <p:txBody>
          <a:bodyPr/>
          <a:lstStyle/>
          <a:p>
            <a:pPr algn="l"/>
            <a:r>
              <a:rPr lang="en-US" sz="3500" b="1" dirty="0">
                <a:latin typeface="Garamond" pitchFamily="18" charset="0"/>
                <a:ea typeface="Garamond" pitchFamily="18" charset="0"/>
                <a:cs typeface="Garamond" pitchFamily="18" charset="0"/>
              </a:rPr>
              <a:t>Tachyon: Reliable File Sharing at Memory-Speed Across Cluster Frameworks</a:t>
            </a:r>
            <a:br>
              <a:rPr lang="en-US" sz="3500" b="1" dirty="0">
                <a:latin typeface="Garamond" pitchFamily="18" charset="0"/>
                <a:ea typeface="Garamond" pitchFamily="18" charset="0"/>
                <a:cs typeface="Garamond" pitchFamily="18" charset="0"/>
              </a:rPr>
            </a:br>
            <a:r>
              <a:rPr lang="en-US" dirty="0">
                <a:latin typeface="Garamond" pitchFamily="18" charset="0"/>
                <a:ea typeface="Garamond" pitchFamily="18" charset="0"/>
                <a:cs typeface="Garamond" pitchFamily="18" charset="0"/>
              </a:rPr>
              <a:t/>
            </a:r>
            <a:br>
              <a:rPr lang="en-US" dirty="0">
                <a:latin typeface="Garamond" pitchFamily="18" charset="0"/>
                <a:ea typeface="Garamond" pitchFamily="18" charset="0"/>
                <a:cs typeface="Garamond" pitchFamily="18" charset="0"/>
              </a:rPr>
            </a:br>
            <a:r>
              <a:rPr lang="en-US" sz="3200" dirty="0" err="1" smtClean="0">
                <a:solidFill>
                  <a:srgbClr val="3366FF"/>
                </a:solidFill>
                <a:latin typeface="Garamond" pitchFamily="18" charset="0"/>
              </a:rPr>
              <a:t>Haoyuan</a:t>
            </a:r>
            <a:r>
              <a:rPr lang="en-US" sz="3200" dirty="0" smtClean="0">
                <a:solidFill>
                  <a:srgbClr val="3366FF"/>
                </a:solidFill>
                <a:latin typeface="Garamond" pitchFamily="18" charset="0"/>
              </a:rPr>
              <a:t> Li</a:t>
            </a:r>
            <a:br>
              <a:rPr lang="en-US" sz="3200" dirty="0" smtClean="0">
                <a:solidFill>
                  <a:srgbClr val="3366FF"/>
                </a:solidFill>
                <a:latin typeface="Garamond" pitchFamily="18" charset="0"/>
              </a:rPr>
            </a:br>
            <a:r>
              <a:rPr lang="en-US" sz="3200" dirty="0" smtClean="0">
                <a:solidFill>
                  <a:srgbClr val="3366FF"/>
                </a:solidFill>
                <a:latin typeface="Garamond" pitchFamily="18" charset="0"/>
              </a:rPr>
              <a:t/>
            </a:r>
            <a:br>
              <a:rPr lang="en-US" sz="3200" dirty="0" smtClean="0">
                <a:solidFill>
                  <a:srgbClr val="3366FF"/>
                </a:solidFill>
                <a:latin typeface="Garamond" pitchFamily="18" charset="0"/>
              </a:rPr>
            </a:br>
            <a:r>
              <a:rPr lang="en-US" sz="3200" dirty="0" smtClean="0">
                <a:solidFill>
                  <a:srgbClr val="3366FF"/>
                </a:solidFill>
                <a:latin typeface="Garamond" pitchFamily="18" charset="0"/>
              </a:rPr>
              <a:t>UC Berkeley </a:t>
            </a:r>
            <a:endParaRPr lang="en-US" sz="3000" b="1" dirty="0"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241300" y="6554788"/>
            <a:ext cx="8658225" cy="1587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4" name="Picture 2" descr="Tachyon Energ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0179" y="3325091"/>
            <a:ext cx="1670153" cy="2226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Stack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Design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438" y="1878633"/>
            <a:ext cx="7477125" cy="437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791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861" y="274638"/>
            <a:ext cx="8229600" cy="114300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System Architecture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Design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2327" y="1719072"/>
            <a:ext cx="5299345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Lineage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Design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88655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712134"/>
            <a:ext cx="7010400" cy="443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Lineage Information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Design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88655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26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26980"/>
          </a:xfrm>
        </p:spPr>
        <p:txBody>
          <a:bodyPr/>
          <a:lstStyle/>
          <a:p>
            <a:r>
              <a:rPr lang="en-US" dirty="0">
                <a:latin typeface="Garamond" pitchFamily="18" charset="0"/>
              </a:rPr>
              <a:t>Binary program</a:t>
            </a:r>
          </a:p>
          <a:p>
            <a:r>
              <a:rPr lang="en-US" dirty="0" smtClean="0">
                <a:latin typeface="Garamond" pitchFamily="18" charset="0"/>
              </a:rPr>
              <a:t>Configuration</a:t>
            </a:r>
          </a:p>
          <a:p>
            <a:r>
              <a:rPr lang="en-US" dirty="0">
                <a:latin typeface="Garamond" pitchFamily="18" charset="0"/>
              </a:rPr>
              <a:t>Input Files List</a:t>
            </a:r>
          </a:p>
          <a:p>
            <a:r>
              <a:rPr lang="en-US" dirty="0">
                <a:latin typeface="Garamond" pitchFamily="18" charset="0"/>
              </a:rPr>
              <a:t>Output Files List</a:t>
            </a:r>
          </a:p>
          <a:p>
            <a:r>
              <a:rPr lang="en-US" dirty="0" smtClean="0">
                <a:latin typeface="Garamond" pitchFamily="18" charset="0"/>
              </a:rPr>
              <a:t>Dependency </a:t>
            </a:r>
            <a:r>
              <a:rPr lang="en-US" dirty="0">
                <a:latin typeface="Garamond" pitchFamily="18" charset="0"/>
              </a:rPr>
              <a:t>Type</a:t>
            </a:r>
          </a:p>
          <a:p>
            <a:pPr marL="57150" indent="0">
              <a:buNone/>
            </a:pPr>
            <a:endParaRPr lang="en-US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50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rgbClr val="85BD24"/>
                </a:solidFill>
                <a:latin typeface="Garamond"/>
                <a:cs typeface="Garamond"/>
              </a:rPr>
              <a:t>Fault Recovery Time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Design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Content Placeholder 2"/>
          <p:cNvSpPr>
            <a:spLocks noGrp="1"/>
          </p:cNvSpPr>
          <p:nvPr>
            <p:ph idx="1"/>
          </p:nvPr>
        </p:nvSpPr>
        <p:spPr>
          <a:xfrm>
            <a:off x="457200" y="1811867"/>
            <a:ext cx="8229600" cy="4314296"/>
          </a:xfrm>
        </p:spPr>
        <p:txBody>
          <a:bodyPr/>
          <a:lstStyle/>
          <a:p>
            <a:pPr marL="0" indent="0" algn="ctr">
              <a:buNone/>
            </a:pPr>
            <a:endParaRPr lang="en-US" sz="3800" b="1" dirty="0" smtClean="0">
              <a:latin typeface="Garamond"/>
              <a:cs typeface="Garamond"/>
            </a:endParaRPr>
          </a:p>
          <a:p>
            <a:pPr marL="0" indent="0" algn="ctr">
              <a:buNone/>
            </a:pPr>
            <a:endParaRPr lang="en-US" sz="3800" b="1" dirty="0">
              <a:latin typeface="Garamond"/>
              <a:cs typeface="Garamond"/>
            </a:endParaRPr>
          </a:p>
          <a:p>
            <a:pPr marL="0" indent="0" algn="ctr">
              <a:buNone/>
            </a:pPr>
            <a:r>
              <a:rPr lang="en-US" sz="3800" b="1" dirty="0" smtClean="0">
                <a:latin typeface="Garamond"/>
                <a:cs typeface="Garamond"/>
              </a:rPr>
              <a:t>Re-computation Cost?</a:t>
            </a:r>
            <a:endParaRPr lang="en-US" sz="3800" dirty="0" smtClean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347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Example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Design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712134"/>
            <a:ext cx="7010400" cy="443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38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Asynchronous Checkpoint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Design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Content Placeholder 2"/>
          <p:cNvSpPr>
            <a:spLocks noGrp="1"/>
          </p:cNvSpPr>
          <p:nvPr>
            <p:ph idx="1"/>
          </p:nvPr>
        </p:nvSpPr>
        <p:spPr>
          <a:xfrm>
            <a:off x="457200" y="1828757"/>
            <a:ext cx="8229600" cy="4297406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  <a:latin typeface="Garamond" pitchFamily="18" charset="0"/>
                <a:cs typeface="Garamond"/>
              </a:rPr>
              <a:t>Better than using existing solutions even under failure.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>
                <a:latin typeface="Garamond" pitchFamily="18" charset="0"/>
                <a:cs typeface="Garamond"/>
              </a:rPr>
              <a:t>Bounded recovery </a:t>
            </a:r>
            <a:r>
              <a:rPr lang="en-US" dirty="0" smtClean="0">
                <a:latin typeface="Garamond" pitchFamily="18" charset="0"/>
                <a:cs typeface="Garamond"/>
              </a:rPr>
              <a:t>time (Naïve and Snapshot asynchronous </a:t>
            </a:r>
            <a:r>
              <a:rPr lang="en-US" dirty="0" err="1" smtClean="0">
                <a:latin typeface="Garamond" pitchFamily="18" charset="0"/>
                <a:cs typeface="Garamond"/>
              </a:rPr>
              <a:t>checkpointing</a:t>
            </a:r>
            <a:r>
              <a:rPr lang="en-US" dirty="0" smtClean="0">
                <a:latin typeface="Garamond" pitchFamily="18" charset="0"/>
                <a:cs typeface="Garamond"/>
              </a:rPr>
              <a:t>).</a:t>
            </a:r>
            <a:endParaRPr lang="en-US" dirty="0">
              <a:latin typeface="Garamond" pitchFamily="18" charset="0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13145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Master Fault Tolerance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Design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41" name="Content Placeholder 2"/>
          <p:cNvSpPr>
            <a:spLocks noGrp="1"/>
          </p:cNvSpPr>
          <p:nvPr>
            <p:ph idx="1"/>
          </p:nvPr>
        </p:nvSpPr>
        <p:spPr>
          <a:xfrm>
            <a:off x="457200" y="1828757"/>
            <a:ext cx="8229600" cy="4297406"/>
          </a:xfrm>
        </p:spPr>
        <p:txBody>
          <a:bodyPr/>
          <a:lstStyle/>
          <a:p>
            <a:r>
              <a:rPr lang="en-US" dirty="0" smtClean="0">
                <a:latin typeface="Garamond" pitchFamily="18" charset="0"/>
                <a:cs typeface="Garamond"/>
              </a:rPr>
              <a:t>Multiple masters</a:t>
            </a:r>
          </a:p>
          <a:p>
            <a:pPr lvl="1"/>
            <a:r>
              <a:rPr lang="en-US" dirty="0" smtClean="0">
                <a:latin typeface="Garamond" pitchFamily="18" charset="0"/>
                <a:cs typeface="Garamond"/>
              </a:rPr>
              <a:t>Use </a:t>
            </a:r>
            <a:r>
              <a:rPr lang="en-US" dirty="0" err="1" smtClean="0">
                <a:latin typeface="Garamond" pitchFamily="18" charset="0"/>
                <a:cs typeface="Garamond"/>
              </a:rPr>
              <a:t>ZooKeeper</a:t>
            </a:r>
            <a:r>
              <a:rPr lang="en-US" dirty="0" smtClean="0">
                <a:latin typeface="Garamond" pitchFamily="18" charset="0"/>
                <a:cs typeface="Garamond"/>
              </a:rPr>
              <a:t> to elect a leader</a:t>
            </a:r>
          </a:p>
          <a:p>
            <a:endParaRPr lang="en-US" dirty="0">
              <a:latin typeface="Garamond" pitchFamily="18" charset="0"/>
              <a:cs typeface="Garamond"/>
            </a:endParaRPr>
          </a:p>
          <a:p>
            <a:r>
              <a:rPr lang="en-US" dirty="0" smtClean="0">
                <a:latin typeface="Garamond" pitchFamily="18" charset="0"/>
                <a:cs typeface="Garamond"/>
              </a:rPr>
              <a:t>After crash workers contact new leader</a:t>
            </a:r>
          </a:p>
          <a:p>
            <a:pPr lvl="1"/>
            <a:r>
              <a:rPr lang="en-US" dirty="0" smtClean="0">
                <a:latin typeface="Garamond" pitchFamily="18" charset="0"/>
                <a:cs typeface="Garamond"/>
              </a:rPr>
              <a:t>Update the state of leader with contents of caches</a:t>
            </a:r>
          </a:p>
          <a:p>
            <a:pPr lvl="1"/>
            <a:endParaRPr lang="en-US" dirty="0">
              <a:latin typeface="Garamond" pitchFamily="18" charset="0"/>
              <a:cs typeface="Garamond"/>
            </a:endParaRPr>
          </a:p>
          <a:p>
            <a:endParaRPr lang="en-US" dirty="0" smtClean="0">
              <a:latin typeface="Garamond" pitchFamily="18" charset="0"/>
              <a:cs typeface="Garamond"/>
            </a:endParaRPr>
          </a:p>
          <a:p>
            <a:pPr marL="742950" indent="-742950">
              <a:buFont typeface="+mj-lt"/>
              <a:buAutoNum type="arabicPeriod"/>
            </a:pPr>
            <a:endParaRPr lang="en-US" dirty="0">
              <a:latin typeface="Garamond" pitchFamily="18" charset="0"/>
              <a:cs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176155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Implementation Details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Design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461" name="Content Placeholder 2"/>
          <p:cNvSpPr>
            <a:spLocks noGrp="1"/>
          </p:cNvSpPr>
          <p:nvPr>
            <p:ph idx="1"/>
          </p:nvPr>
        </p:nvSpPr>
        <p:spPr>
          <a:xfrm>
            <a:off x="457200" y="1728788"/>
            <a:ext cx="8229600" cy="4457700"/>
          </a:xfrm>
        </p:spPr>
        <p:txBody>
          <a:bodyPr/>
          <a:lstStyle/>
          <a:p>
            <a:r>
              <a:rPr lang="en-US" dirty="0" smtClean="0">
                <a:latin typeface="Garamond" pitchFamily="18" charset="0"/>
              </a:rPr>
              <a:t>15,000+ lines of JAVA</a:t>
            </a:r>
          </a:p>
          <a:p>
            <a:r>
              <a:rPr lang="en-US" dirty="0" smtClean="0">
                <a:latin typeface="Garamond" pitchFamily="18" charset="0"/>
              </a:rPr>
              <a:t>Thrift for data transport</a:t>
            </a:r>
          </a:p>
          <a:p>
            <a:r>
              <a:rPr lang="en-US" dirty="0" err="1" smtClean="0">
                <a:latin typeface="Garamond" pitchFamily="18" charset="0"/>
              </a:rPr>
              <a:t>Underlayer</a:t>
            </a:r>
            <a:r>
              <a:rPr lang="en-US" dirty="0" smtClean="0">
                <a:latin typeface="Garamond" pitchFamily="18" charset="0"/>
              </a:rPr>
              <a:t> file system supports HDFS, S3, </a:t>
            </a:r>
            <a:r>
              <a:rPr lang="en-US" dirty="0" err="1" smtClean="0">
                <a:latin typeface="Garamond" pitchFamily="18" charset="0"/>
              </a:rPr>
              <a:t>localFS</a:t>
            </a:r>
            <a:r>
              <a:rPr lang="en-US" dirty="0" smtClean="0">
                <a:latin typeface="Garamond" pitchFamily="18" charset="0"/>
              </a:rPr>
              <a:t>, </a:t>
            </a:r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  <a:latin typeface="Garamond" pitchFamily="18" charset="0"/>
              </a:rPr>
              <a:t>GlusterFS</a:t>
            </a:r>
            <a:endParaRPr lang="en-US" dirty="0">
              <a:solidFill>
                <a:schemeClr val="bg1">
                  <a:lumMod val="65000"/>
                </a:schemeClr>
              </a:solidFill>
              <a:latin typeface="Garamond" pitchFamily="18" charset="0"/>
            </a:endParaRPr>
          </a:p>
          <a:p>
            <a:r>
              <a:rPr lang="en-US" dirty="0" smtClean="0">
                <a:latin typeface="Garamond" pitchFamily="18" charset="0"/>
              </a:rPr>
              <a:t>Maven, Jenkins</a:t>
            </a:r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Sequential Read using Spark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Motivation | Design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</a:t>
            </a:r>
            <a:r>
              <a:rPr lang="en-US" sz="2000" b="1" dirty="0" smtClean="0">
                <a:solidFill>
                  <a:srgbClr val="E49A35"/>
                </a:solidFill>
                <a:latin typeface="Garamond"/>
                <a:cs typeface="Garamond"/>
              </a:rPr>
              <a:t>Results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 smtClean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Status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295" y="1806323"/>
            <a:ext cx="6815409" cy="446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Line Callout 1 (No Border) 3"/>
          <p:cNvSpPr/>
          <p:nvPr/>
        </p:nvSpPr>
        <p:spPr>
          <a:xfrm>
            <a:off x="2986391" y="3667323"/>
            <a:ext cx="1468877" cy="896535"/>
          </a:xfrm>
          <a:prstGeom prst="callout1">
            <a:avLst>
              <a:gd name="adj1" fmla="val 102083"/>
              <a:gd name="adj2" fmla="val 49359"/>
              <a:gd name="adj3" fmla="val 247477"/>
              <a:gd name="adj4" fmla="val 764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 Datacenter Storage</a:t>
            </a:r>
            <a:endParaRPr lang="en-US" dirty="0"/>
          </a:p>
        </p:txBody>
      </p:sp>
      <p:sp>
        <p:nvSpPr>
          <p:cNvPr id="7" name="Line Callout 1 (No Border) 6"/>
          <p:cNvSpPr/>
          <p:nvPr/>
        </p:nvSpPr>
        <p:spPr>
          <a:xfrm>
            <a:off x="4208870" y="2718077"/>
            <a:ext cx="1355354" cy="1282390"/>
          </a:xfrm>
          <a:prstGeom prst="callout1">
            <a:avLst>
              <a:gd name="adj1" fmla="val 102083"/>
              <a:gd name="adj2" fmla="val 49359"/>
              <a:gd name="adj3" fmla="val 247477"/>
              <a:gd name="adj4" fmla="val 764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Theoretical Maximum Disk Throughput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78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Outline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Outline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Motivation|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Design |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xfrm>
            <a:off x="457200" y="1728788"/>
            <a:ext cx="8229600" cy="3581400"/>
          </a:xfrm>
        </p:spPr>
        <p:txBody>
          <a:bodyPr/>
          <a:lstStyle/>
          <a:p>
            <a:r>
              <a:rPr lang="en-US" dirty="0">
                <a:latin typeface="Garamond" pitchFamily="18" charset="0"/>
              </a:rPr>
              <a:t>Motivation</a:t>
            </a:r>
          </a:p>
          <a:p>
            <a:r>
              <a:rPr lang="en-US" dirty="0">
                <a:latin typeface="Garamond" pitchFamily="18" charset="0"/>
              </a:rPr>
              <a:t>System Design</a:t>
            </a:r>
          </a:p>
          <a:p>
            <a:r>
              <a:rPr lang="en-US" dirty="0" smtClean="0">
                <a:latin typeface="Garamond" pitchFamily="18" charset="0"/>
              </a:rPr>
              <a:t>Evaluation Results</a:t>
            </a:r>
            <a:endParaRPr lang="en-US" dirty="0">
              <a:latin typeface="Garamond" pitchFamily="18" charset="0"/>
            </a:endParaRPr>
          </a:p>
          <a:p>
            <a:r>
              <a:rPr lang="en-US" dirty="0" smtClean="0">
                <a:latin typeface="Garamond" pitchFamily="18" charset="0"/>
              </a:rPr>
              <a:t>Release Status</a:t>
            </a:r>
          </a:p>
          <a:p>
            <a:r>
              <a:rPr lang="en-US" dirty="0" smtClean="0">
                <a:latin typeface="Garamond" pitchFamily="18" charset="0"/>
              </a:rPr>
              <a:t>Future Directions</a:t>
            </a:r>
            <a:endParaRPr lang="en-US" dirty="0"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Sequential Write using Spark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Results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98" y="1671638"/>
            <a:ext cx="6695804" cy="4475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Callout 1 (No Border) 6"/>
          <p:cNvSpPr/>
          <p:nvPr/>
        </p:nvSpPr>
        <p:spPr>
          <a:xfrm>
            <a:off x="2937751" y="3599227"/>
            <a:ext cx="1468877" cy="896535"/>
          </a:xfrm>
          <a:prstGeom prst="callout1">
            <a:avLst>
              <a:gd name="adj1" fmla="val 102083"/>
              <a:gd name="adj2" fmla="val 49359"/>
              <a:gd name="adj3" fmla="val 247477"/>
              <a:gd name="adj4" fmla="val 764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 Datacenter Storage</a:t>
            </a:r>
            <a:endParaRPr lang="en-US" dirty="0"/>
          </a:p>
        </p:txBody>
      </p:sp>
      <p:sp>
        <p:nvSpPr>
          <p:cNvPr id="8" name="Line Callout 1 (No Border) 7"/>
          <p:cNvSpPr/>
          <p:nvPr/>
        </p:nvSpPr>
        <p:spPr>
          <a:xfrm>
            <a:off x="4150502" y="2630525"/>
            <a:ext cx="1355354" cy="1282390"/>
          </a:xfrm>
          <a:prstGeom prst="callout1">
            <a:avLst>
              <a:gd name="adj1" fmla="val 102083"/>
              <a:gd name="adj2" fmla="val 49359"/>
              <a:gd name="adj3" fmla="val 247477"/>
              <a:gd name="adj4" fmla="val 76412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Theoretical Maximum Disk Throughput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Realistic Workflow using Spark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Results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585" y="1773910"/>
            <a:ext cx="4788830" cy="4271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632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solidFill>
                  <a:srgbClr val="85BD24"/>
                </a:solidFill>
                <a:latin typeface="Garamond"/>
                <a:cs typeface="Garamond"/>
              </a:rPr>
              <a:t>Realistic Workflow </a:t>
            </a: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Under Failure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Results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1792165"/>
            <a:ext cx="7048500" cy="4483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549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0211" y="1825245"/>
            <a:ext cx="6043578" cy="4251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500" b="1" dirty="0" err="1" smtClean="0">
                <a:solidFill>
                  <a:srgbClr val="85BD24"/>
                </a:solidFill>
                <a:latin typeface="Garamond"/>
                <a:cs typeface="Garamond"/>
              </a:rPr>
              <a:t>Conviva</a:t>
            </a:r>
            <a:r>
              <a:rPr lang="en-US" sz="3500" b="1" dirty="0" smtClean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3500" b="1" dirty="0">
                <a:solidFill>
                  <a:srgbClr val="85BD24"/>
                </a:solidFill>
                <a:latin typeface="Garamond"/>
                <a:cs typeface="Garamond"/>
              </a:rPr>
              <a:t>Spark Query </a:t>
            </a:r>
            <a:r>
              <a:rPr lang="en-US" sz="3500" b="1" dirty="0" smtClean="0">
                <a:solidFill>
                  <a:srgbClr val="85BD24"/>
                </a:solidFill>
                <a:latin typeface="Garamond"/>
                <a:cs typeface="Garamond"/>
              </a:rPr>
              <a:t>(I/O intensive)</a:t>
            </a:r>
            <a:endParaRPr lang="en-US" sz="3500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Results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459480" y="3335482"/>
            <a:ext cx="0" cy="1527463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35680" y="3566160"/>
            <a:ext cx="16642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latin typeface="Garamond" pitchFamily="18" charset="0"/>
              </a:rPr>
              <a:t>More than </a:t>
            </a:r>
            <a:br>
              <a:rPr lang="en-US" sz="2200" b="1" dirty="0" smtClean="0">
                <a:latin typeface="Garamond" pitchFamily="18" charset="0"/>
              </a:rPr>
            </a:br>
            <a:r>
              <a:rPr lang="en-US" sz="2200" b="1" dirty="0" smtClean="0">
                <a:latin typeface="Garamond" pitchFamily="18" charset="0"/>
              </a:rPr>
              <a:t>75x speedup</a:t>
            </a:r>
            <a:endParaRPr lang="en-US" sz="2200" b="1" dirty="0">
              <a:latin typeface="Garamond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7087297" y="3731355"/>
            <a:ext cx="913703" cy="535755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290266" y="2062935"/>
            <a:ext cx="1700658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latin typeface="Garamond" pitchFamily="18" charset="0"/>
              </a:rPr>
              <a:t>Tachyon </a:t>
            </a:r>
            <a:br>
              <a:rPr lang="en-US" sz="2200" b="1" dirty="0" smtClean="0">
                <a:latin typeface="Garamond" pitchFamily="18" charset="0"/>
              </a:rPr>
            </a:br>
            <a:r>
              <a:rPr lang="en-US" sz="2200" b="1" dirty="0" smtClean="0">
                <a:latin typeface="Garamond" pitchFamily="18" charset="0"/>
              </a:rPr>
              <a:t>outperforms</a:t>
            </a:r>
            <a:br>
              <a:rPr lang="en-US" sz="2200" b="1" dirty="0" smtClean="0">
                <a:latin typeface="Garamond" pitchFamily="18" charset="0"/>
              </a:rPr>
            </a:br>
            <a:r>
              <a:rPr lang="en-US" sz="2200" b="1" dirty="0" smtClean="0">
                <a:latin typeface="Garamond" pitchFamily="18" charset="0"/>
              </a:rPr>
              <a:t>Spark cache </a:t>
            </a:r>
            <a:br>
              <a:rPr lang="en-US" sz="2200" b="1" dirty="0" smtClean="0">
                <a:latin typeface="Garamond" pitchFamily="18" charset="0"/>
              </a:rPr>
            </a:br>
            <a:r>
              <a:rPr lang="en-US" sz="2200" b="1" dirty="0" smtClean="0">
                <a:latin typeface="Garamond" pitchFamily="18" charset="0"/>
              </a:rPr>
              <a:t>because of </a:t>
            </a:r>
            <a:br>
              <a:rPr lang="en-US" sz="2200" b="1" dirty="0" smtClean="0">
                <a:latin typeface="Garamond" pitchFamily="18" charset="0"/>
              </a:rPr>
            </a:br>
            <a:r>
              <a:rPr lang="en-US" sz="2200" b="1" dirty="0" smtClean="0">
                <a:latin typeface="Garamond" pitchFamily="18" charset="0"/>
              </a:rPr>
              <a:t>JAVA GC</a:t>
            </a:r>
            <a:endParaRPr lang="en-US" sz="22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33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015" y="1788106"/>
            <a:ext cx="6097567" cy="4352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500" b="1" dirty="0" err="1" smtClean="0">
                <a:solidFill>
                  <a:srgbClr val="85BD24"/>
                </a:solidFill>
                <a:latin typeface="Garamond"/>
                <a:cs typeface="Garamond"/>
              </a:rPr>
              <a:t>Conviva</a:t>
            </a:r>
            <a:r>
              <a:rPr lang="en-US" sz="3500" b="1" dirty="0" smtClean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3500" b="1" dirty="0">
                <a:solidFill>
                  <a:srgbClr val="85BD24"/>
                </a:solidFill>
                <a:latin typeface="Garamond"/>
                <a:cs typeface="Garamond"/>
              </a:rPr>
              <a:t>Spark Query </a:t>
            </a:r>
            <a:r>
              <a:rPr lang="en-US" sz="3500" b="1" dirty="0" smtClean="0">
                <a:solidFill>
                  <a:srgbClr val="85BD24"/>
                </a:solidFill>
                <a:latin typeface="Garamond"/>
                <a:cs typeface="Garamond"/>
              </a:rPr>
              <a:t>(less I/O intensive)</a:t>
            </a:r>
            <a:endParaRPr lang="en-US" sz="3500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Results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480262" y="3319548"/>
            <a:ext cx="0" cy="67818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56462" y="3334788"/>
            <a:ext cx="16642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latin typeface="Garamond" pitchFamily="18" charset="0"/>
              </a:rPr>
              <a:t>12x speedup</a:t>
            </a:r>
            <a:endParaRPr lang="en-US" sz="2200" b="1" dirty="0">
              <a:latin typeface="Garamond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6837218" y="3523535"/>
            <a:ext cx="750920" cy="218834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222378" y="3712013"/>
            <a:ext cx="13186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smtClean="0">
                <a:latin typeface="Garamond" pitchFamily="18" charset="0"/>
              </a:rPr>
              <a:t>GC kicks</a:t>
            </a:r>
            <a:br>
              <a:rPr lang="en-US" sz="2200" b="1" dirty="0" smtClean="0">
                <a:latin typeface="Garamond" pitchFamily="18" charset="0"/>
              </a:rPr>
            </a:br>
            <a:r>
              <a:rPr lang="en-US" sz="2200" b="1" dirty="0" smtClean="0">
                <a:latin typeface="Garamond" pitchFamily="18" charset="0"/>
              </a:rPr>
              <a:t>in earlier</a:t>
            </a:r>
            <a:br>
              <a:rPr lang="en-US" sz="2200" b="1" dirty="0" smtClean="0">
                <a:latin typeface="Garamond" pitchFamily="18" charset="0"/>
              </a:rPr>
            </a:br>
            <a:r>
              <a:rPr lang="en-US" sz="2200" b="1" dirty="0" smtClean="0">
                <a:latin typeface="Garamond" pitchFamily="18" charset="0"/>
              </a:rPr>
              <a:t>for Spark</a:t>
            </a:r>
            <a:br>
              <a:rPr lang="en-US" sz="2200" b="1" dirty="0" smtClean="0">
                <a:latin typeface="Garamond" pitchFamily="18" charset="0"/>
              </a:rPr>
            </a:br>
            <a:r>
              <a:rPr lang="en-US" sz="2200" b="1" dirty="0" smtClean="0">
                <a:latin typeface="Garamond" pitchFamily="18" charset="0"/>
              </a:rPr>
              <a:t>cache</a:t>
            </a:r>
            <a:endParaRPr lang="en-US" sz="2200" b="1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84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85BD24"/>
                </a:solidFill>
                <a:latin typeface="Garamond" pitchFamily="18" charset="0"/>
                <a:ea typeface="Garamond" pitchFamily="18" charset="0"/>
                <a:cs typeface="Garamond" pitchFamily="18" charset="0"/>
              </a:rPr>
              <a:t>Alpha Status</a:t>
            </a:r>
            <a:endParaRPr lang="en-US" sz="2200" b="1" dirty="0">
              <a:solidFill>
                <a:srgbClr val="85BD24"/>
              </a:solidFill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Design | Results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</a:t>
            </a:r>
            <a:r>
              <a:rPr lang="en-US" sz="2000" b="1" dirty="0" smtClean="0">
                <a:solidFill>
                  <a:srgbClr val="E49A35"/>
                </a:solidFill>
                <a:latin typeface="Garamond"/>
                <a:cs typeface="Garamond"/>
              </a:rPr>
              <a:t>Status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605" name="Content Placeholder 2"/>
          <p:cNvSpPr>
            <a:spLocks noGrp="1"/>
          </p:cNvSpPr>
          <p:nvPr>
            <p:ph idx="1"/>
          </p:nvPr>
        </p:nvSpPr>
        <p:spPr>
          <a:xfrm>
            <a:off x="457200" y="1651167"/>
            <a:ext cx="8229600" cy="4542200"/>
          </a:xfrm>
        </p:spPr>
        <p:txBody>
          <a:bodyPr/>
          <a:lstStyle/>
          <a:p>
            <a:r>
              <a:rPr lang="en-US" sz="3000" dirty="0" smtClean="0">
                <a:latin typeface="Garamond" pitchFamily="18" charset="0"/>
              </a:rPr>
              <a:t>Releases</a:t>
            </a:r>
          </a:p>
          <a:p>
            <a:pPr lvl="1"/>
            <a:r>
              <a:rPr lang="en-US" sz="2600" dirty="0" smtClean="0">
                <a:latin typeface="Garamond" pitchFamily="18" charset="0"/>
              </a:rPr>
              <a:t>Developer Preview: </a:t>
            </a:r>
            <a:r>
              <a:rPr lang="en-US" sz="2200" dirty="0" smtClean="0">
                <a:latin typeface="Garamond" pitchFamily="18" charset="0"/>
              </a:rPr>
              <a:t>V0.2.1 (4/25/2013)</a:t>
            </a:r>
          </a:p>
          <a:p>
            <a:pPr lvl="1"/>
            <a:endParaRPr lang="en-US" sz="2600" dirty="0" smtClean="0">
              <a:latin typeface="Garamond" pitchFamily="18" charset="0"/>
            </a:endParaRPr>
          </a:p>
          <a:p>
            <a:pPr lvl="1"/>
            <a:r>
              <a:rPr lang="en-US" sz="2600" dirty="0" smtClean="0">
                <a:latin typeface="Garamond" pitchFamily="18" charset="0"/>
              </a:rPr>
              <a:t>Contributions from:</a:t>
            </a:r>
          </a:p>
          <a:p>
            <a:pPr lvl="1"/>
            <a:endParaRPr lang="en-US" sz="2600" dirty="0" smtClean="0">
              <a:latin typeface="Garamond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70" y="4013459"/>
            <a:ext cx="1895963" cy="511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7015" y="3863199"/>
            <a:ext cx="84772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94" y="3863200"/>
            <a:ext cx="1901048" cy="811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895" y="4020045"/>
            <a:ext cx="239077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7707" y="4774864"/>
            <a:ext cx="1365814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940" y="4850342"/>
            <a:ext cx="10668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85BD24"/>
                </a:solidFill>
                <a:latin typeface="Garamond" pitchFamily="18" charset="0"/>
                <a:ea typeface="Garamond" pitchFamily="18" charset="0"/>
                <a:cs typeface="Garamond" pitchFamily="18" charset="0"/>
              </a:rPr>
              <a:t>Alpha Status</a:t>
            </a:r>
            <a:endParaRPr lang="en-US" sz="2200" b="1" dirty="0">
              <a:solidFill>
                <a:srgbClr val="85BD24"/>
              </a:solidFill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Design | Results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</a:t>
            </a:r>
            <a:r>
              <a:rPr lang="en-US" sz="2000" b="1" dirty="0" smtClean="0">
                <a:solidFill>
                  <a:srgbClr val="E49A35"/>
                </a:solidFill>
                <a:latin typeface="Garamond"/>
                <a:cs typeface="Garamond"/>
              </a:rPr>
              <a:t>Status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605" name="Content Placeholder 2"/>
          <p:cNvSpPr>
            <a:spLocks noGrp="1"/>
          </p:cNvSpPr>
          <p:nvPr>
            <p:ph idx="1"/>
          </p:nvPr>
        </p:nvSpPr>
        <p:spPr>
          <a:xfrm>
            <a:off x="457200" y="1651167"/>
            <a:ext cx="8229600" cy="454220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latin typeface="Garamond" pitchFamily="18" charset="0"/>
              </a:rPr>
              <a:t>First </a:t>
            </a:r>
            <a:r>
              <a:rPr lang="en-US" dirty="0" smtClean="0">
                <a:latin typeface="Garamond" pitchFamily="18" charset="0"/>
              </a:rPr>
              <a:t>read of files cached </a:t>
            </a:r>
            <a:r>
              <a:rPr lang="en-US" dirty="0" smtClean="0">
                <a:latin typeface="Garamond" pitchFamily="18" charset="0"/>
              </a:rPr>
              <a:t>in-memory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latin typeface="Garamond" pitchFamily="18" charset="0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smtClean="0">
                <a:latin typeface="Garamond" pitchFamily="18" charset="0"/>
              </a:rPr>
              <a:t>Writes </a:t>
            </a:r>
            <a:r>
              <a:rPr lang="en-US" dirty="0" smtClean="0">
                <a:latin typeface="Garamond" pitchFamily="18" charset="0"/>
              </a:rPr>
              <a:t>go synchronously to </a:t>
            </a:r>
            <a:r>
              <a:rPr lang="en-US" dirty="0">
                <a:latin typeface="Garamond" pitchFamily="18" charset="0"/>
              </a:rPr>
              <a:t>HDFS (No lineage </a:t>
            </a:r>
            <a:r>
              <a:rPr lang="en-US" dirty="0" smtClean="0">
                <a:latin typeface="Garamond" pitchFamily="18" charset="0"/>
              </a:rPr>
              <a:t>information in Developer Preview </a:t>
            </a:r>
            <a:r>
              <a:rPr lang="en-US" dirty="0" smtClean="0">
                <a:latin typeface="Garamond" pitchFamily="18" charset="0"/>
              </a:rPr>
              <a:t>release)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endParaRPr lang="en-US" dirty="0" smtClean="0">
              <a:latin typeface="Garamond" pitchFamily="18" charset="0"/>
            </a:endParaRP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latin typeface="Garamond" pitchFamily="18" charset="0"/>
              </a:rPr>
              <a:t>MapReduce</a:t>
            </a:r>
            <a:r>
              <a:rPr lang="en-US" dirty="0" smtClean="0">
                <a:latin typeface="Garamond" pitchFamily="18" charset="0"/>
              </a:rPr>
              <a:t> </a:t>
            </a:r>
            <a:r>
              <a:rPr lang="en-US" dirty="0">
                <a:latin typeface="Garamond" pitchFamily="18" charset="0"/>
              </a:rPr>
              <a:t>and Spark can </a:t>
            </a:r>
            <a:r>
              <a:rPr lang="en-US" dirty="0" smtClean="0">
                <a:latin typeface="Garamond" pitchFamily="18" charset="0"/>
              </a:rPr>
              <a:t>run without any code change (</a:t>
            </a:r>
            <a:r>
              <a:rPr lang="en-US" dirty="0" err="1" smtClean="0">
                <a:latin typeface="Garamond" pitchFamily="18" charset="0"/>
              </a:rPr>
              <a:t>ser</a:t>
            </a:r>
            <a:r>
              <a:rPr lang="en-US" dirty="0" smtClean="0">
                <a:latin typeface="Garamond" pitchFamily="18" charset="0"/>
              </a:rPr>
              <a:t>/de becomes the new bottleneck)</a:t>
            </a:r>
          </a:p>
        </p:txBody>
      </p:sp>
    </p:spTree>
    <p:extLst>
      <p:ext uri="{BB962C8B-B14F-4D97-AF65-F5344CB8AC3E}">
        <p14:creationId xmlns:p14="http://schemas.microsoft.com/office/powerpoint/2010/main" val="254872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b="1">
                <a:solidFill>
                  <a:srgbClr val="85BD24"/>
                </a:solidFill>
                <a:latin typeface="Garamond" pitchFamily="18" charset="0"/>
                <a:ea typeface="Garamond" pitchFamily="18" charset="0"/>
                <a:cs typeface="Garamond" pitchFamily="18" charset="0"/>
              </a:rPr>
              <a:t>Current Features</a:t>
            </a:r>
            <a:endParaRPr lang="en-US" sz="2200" b="1">
              <a:solidFill>
                <a:srgbClr val="85BD24"/>
              </a:solidFill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Results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Status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605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311650"/>
          </a:xfrm>
        </p:spPr>
        <p:txBody>
          <a:bodyPr/>
          <a:lstStyle/>
          <a:p>
            <a:r>
              <a:rPr lang="en-US" dirty="0">
                <a:latin typeface="Garamond" pitchFamily="18" charset="0"/>
              </a:rPr>
              <a:t>Java-like </a:t>
            </a:r>
            <a:r>
              <a:rPr lang="en-US" dirty="0" smtClean="0">
                <a:latin typeface="Garamond" pitchFamily="18" charset="0"/>
              </a:rPr>
              <a:t>file </a:t>
            </a:r>
            <a:r>
              <a:rPr lang="en-US" dirty="0">
                <a:latin typeface="Garamond" pitchFamily="18" charset="0"/>
              </a:rPr>
              <a:t>API</a:t>
            </a:r>
          </a:p>
          <a:p>
            <a:r>
              <a:rPr lang="en-US" dirty="0" smtClean="0">
                <a:latin typeface="Garamond" pitchFamily="18" charset="0"/>
              </a:rPr>
              <a:t>Compatible with </a:t>
            </a:r>
            <a:r>
              <a:rPr lang="en-US" dirty="0" err="1" smtClean="0">
                <a:latin typeface="Garamond" pitchFamily="18" charset="0"/>
              </a:rPr>
              <a:t>Hadoop</a:t>
            </a:r>
            <a:endParaRPr lang="en-US" dirty="0">
              <a:latin typeface="Garamond" pitchFamily="18" charset="0"/>
            </a:endParaRPr>
          </a:p>
          <a:p>
            <a:r>
              <a:rPr lang="en-US" dirty="0">
                <a:latin typeface="Garamond" pitchFamily="18" charset="0"/>
                <a:cs typeface="Calibri"/>
              </a:rPr>
              <a:t>Master fault </a:t>
            </a:r>
            <a:r>
              <a:rPr lang="en-US" dirty="0" smtClean="0">
                <a:latin typeface="Garamond" pitchFamily="18" charset="0"/>
                <a:cs typeface="Calibri"/>
              </a:rPr>
              <a:t>tolerance</a:t>
            </a:r>
            <a:endParaRPr lang="en-US" dirty="0">
              <a:latin typeface="Garamond" pitchFamily="18" charset="0"/>
              <a:cs typeface="Calibri"/>
            </a:endParaRPr>
          </a:p>
          <a:p>
            <a:r>
              <a:rPr lang="en-US" dirty="0" smtClean="0">
                <a:latin typeface="Garamond" pitchFamily="18" charset="0"/>
              </a:rPr>
              <a:t>Native </a:t>
            </a:r>
            <a:r>
              <a:rPr lang="en-US" dirty="0">
                <a:latin typeface="Garamond" pitchFamily="18" charset="0"/>
              </a:rPr>
              <a:t>support for raw </a:t>
            </a:r>
            <a:r>
              <a:rPr lang="en-US" dirty="0" smtClean="0">
                <a:latin typeface="Garamond" pitchFamily="18" charset="0"/>
              </a:rPr>
              <a:t>tables</a:t>
            </a:r>
            <a:endParaRPr lang="en-US" dirty="0">
              <a:latin typeface="Garamond" pitchFamily="18" charset="0"/>
            </a:endParaRPr>
          </a:p>
          <a:p>
            <a:r>
              <a:rPr lang="en-US" dirty="0" err="1">
                <a:latin typeface="Garamond" pitchFamily="18" charset="0"/>
              </a:rPr>
              <a:t>WhiteList</a:t>
            </a:r>
            <a:r>
              <a:rPr lang="en-US" dirty="0">
                <a:latin typeface="Garamond" pitchFamily="18" charset="0"/>
              </a:rPr>
              <a:t>, </a:t>
            </a:r>
            <a:r>
              <a:rPr lang="en-US" dirty="0" err="1">
                <a:latin typeface="Garamond" pitchFamily="18" charset="0"/>
              </a:rPr>
              <a:t>PinList</a:t>
            </a:r>
            <a:endParaRPr lang="en-US" dirty="0">
              <a:latin typeface="Garamond" pitchFamily="18" charset="0"/>
            </a:endParaRPr>
          </a:p>
          <a:p>
            <a:r>
              <a:rPr lang="en-US" dirty="0" smtClean="0">
                <a:latin typeface="Garamond" pitchFamily="18" charset="0"/>
              </a:rPr>
              <a:t>Command </a:t>
            </a:r>
            <a:r>
              <a:rPr lang="en-US" dirty="0">
                <a:latin typeface="Garamond" pitchFamily="18" charset="0"/>
              </a:rPr>
              <a:t>line interaction</a:t>
            </a:r>
          </a:p>
          <a:p>
            <a:r>
              <a:rPr lang="en-US" dirty="0">
                <a:latin typeface="Garamond" pitchFamily="18" charset="0"/>
              </a:rPr>
              <a:t>Web user </a:t>
            </a:r>
            <a:r>
              <a:rPr lang="en-US" dirty="0" smtClean="0">
                <a:latin typeface="Garamond" pitchFamily="18" charset="0"/>
              </a:rPr>
              <a:t>interface</a:t>
            </a:r>
          </a:p>
        </p:txBody>
      </p:sp>
    </p:spTree>
    <p:extLst>
      <p:ext uri="{BB962C8B-B14F-4D97-AF65-F5344CB8AC3E}">
        <p14:creationId xmlns:p14="http://schemas.microsoft.com/office/powerpoint/2010/main" val="25539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85BD24"/>
                </a:solidFill>
                <a:latin typeface="Garamond" pitchFamily="18" charset="0"/>
                <a:ea typeface="Garamond" pitchFamily="18" charset="0"/>
                <a:cs typeface="Garamond" pitchFamily="18" charset="0"/>
              </a:rPr>
              <a:t>Spark without Tachyon</a:t>
            </a:r>
            <a:endParaRPr lang="en-US" sz="2200" dirty="0">
              <a:solidFill>
                <a:srgbClr val="85BD24"/>
              </a:solidFill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Results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Status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>
              <a:latin typeface="Garamond" pitchFamily="18" charset="0"/>
              <a:cs typeface="Calibri"/>
            </a:endParaRPr>
          </a:p>
          <a:p>
            <a:endParaRPr lang="en-US" sz="2800" dirty="0" smtClean="0">
              <a:latin typeface="Garamond" pitchFamily="18" charset="0"/>
              <a:cs typeface="Calibri"/>
            </a:endParaRPr>
          </a:p>
          <a:p>
            <a:endParaRPr lang="en-US" sz="2800" dirty="0">
              <a:latin typeface="Garamond" pitchFamily="18" charset="0"/>
              <a:cs typeface="Calibri"/>
            </a:endParaRPr>
          </a:p>
          <a:p>
            <a:pPr marL="0" indent="0" algn="ctr">
              <a:buNone/>
            </a:pPr>
            <a:r>
              <a:rPr lang="en-US" sz="2800" dirty="0" err="1"/>
              <a:t>val</a:t>
            </a:r>
            <a:r>
              <a:rPr lang="en-US" sz="2800" dirty="0"/>
              <a:t> file = </a:t>
            </a:r>
            <a:r>
              <a:rPr lang="en-US" sz="2800" dirty="0" err="1"/>
              <a:t>sc.textFile</a:t>
            </a:r>
            <a:r>
              <a:rPr lang="en-US" sz="2800" dirty="0"/>
              <a:t>(“</a:t>
            </a:r>
            <a:r>
              <a:rPr lang="en-US" sz="2800" dirty="0" err="1"/>
              <a:t>hdfs</a:t>
            </a:r>
            <a:r>
              <a:rPr lang="en-US" sz="2800" dirty="0" smtClean="0"/>
              <a:t>://</a:t>
            </a:r>
            <a:r>
              <a:rPr lang="en-US" sz="2800" dirty="0" err="1" smtClean="0"/>
              <a:t>ip:port</a:t>
            </a:r>
            <a:r>
              <a:rPr lang="en-US" sz="2800" dirty="0" smtClean="0"/>
              <a:t>/path</a:t>
            </a:r>
            <a:r>
              <a:rPr lang="en-US" sz="2800" dirty="0"/>
              <a:t>”)</a:t>
            </a:r>
          </a:p>
          <a:p>
            <a:endParaRPr lang="en-US" sz="2800" dirty="0">
              <a:latin typeface="Garamond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360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85BD24"/>
                </a:solidFill>
                <a:latin typeface="Garamond" pitchFamily="18" charset="0"/>
                <a:ea typeface="Garamond" pitchFamily="18" charset="0"/>
                <a:cs typeface="Garamond" pitchFamily="18" charset="0"/>
              </a:rPr>
              <a:t>Spark with Tachyon</a:t>
            </a:r>
            <a:endParaRPr lang="en-US" sz="2200" dirty="0">
              <a:solidFill>
                <a:srgbClr val="85BD24"/>
              </a:solidFill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Results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Status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 smtClean="0">
              <a:latin typeface="Garamond" pitchFamily="18" charset="0"/>
              <a:cs typeface="Calibri"/>
            </a:endParaRPr>
          </a:p>
          <a:p>
            <a:pPr marL="0" indent="0">
              <a:buNone/>
            </a:pPr>
            <a:endParaRPr lang="en-US" sz="2800" dirty="0" smtClean="0">
              <a:latin typeface="Garamond" pitchFamily="18" charset="0"/>
              <a:cs typeface="Calibri"/>
            </a:endParaRPr>
          </a:p>
          <a:p>
            <a:pPr marL="0" indent="0">
              <a:buNone/>
            </a:pPr>
            <a:endParaRPr lang="en-US" sz="2800" dirty="0">
              <a:latin typeface="Garamond" pitchFamily="18" charset="0"/>
              <a:cs typeface="Calibri"/>
            </a:endParaRPr>
          </a:p>
          <a:p>
            <a:pPr marL="0" indent="0" algn="ctr">
              <a:buNone/>
            </a:pPr>
            <a:r>
              <a:rPr lang="en-US" sz="2800" dirty="0" err="1"/>
              <a:t>val</a:t>
            </a:r>
            <a:r>
              <a:rPr lang="en-US" sz="2800" dirty="0"/>
              <a:t> file = </a:t>
            </a:r>
            <a:r>
              <a:rPr lang="en-US" sz="2800" dirty="0" err="1"/>
              <a:t>sc.textFile</a:t>
            </a:r>
            <a:r>
              <a:rPr lang="en-US" sz="2800" dirty="0"/>
              <a:t>(“</a:t>
            </a:r>
            <a:r>
              <a:rPr lang="en-US" sz="2800" dirty="0">
                <a:solidFill>
                  <a:srgbClr val="FF0000"/>
                </a:solidFill>
              </a:rPr>
              <a:t>tachyon</a:t>
            </a:r>
            <a:r>
              <a:rPr lang="en-US" sz="2800" dirty="0" smtClean="0">
                <a:solidFill>
                  <a:srgbClr val="FF0000"/>
                </a:solidFill>
              </a:rPr>
              <a:t>:// </a:t>
            </a:r>
            <a:r>
              <a:rPr lang="en-US" sz="2800" dirty="0" err="1">
                <a:solidFill>
                  <a:srgbClr val="FF0000"/>
                </a:solidFill>
              </a:rPr>
              <a:t>ip:port</a:t>
            </a:r>
            <a:r>
              <a:rPr lang="en-US" sz="2800" dirty="0"/>
              <a:t>/path</a:t>
            </a:r>
            <a:r>
              <a:rPr lang="en-US" sz="2800" dirty="0" smtClean="0"/>
              <a:t>”)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1580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</a:t>
            </a:r>
            <a:r>
              <a:rPr lang="en-US" sz="2000" b="1" dirty="0" smtClean="0">
                <a:solidFill>
                  <a:srgbClr val="E49A35"/>
                </a:solidFill>
                <a:latin typeface="Garamond"/>
                <a:cs typeface="Garamond"/>
              </a:rPr>
              <a:t>Motivation</a:t>
            </a:r>
            <a:r>
              <a:rPr lang="en-US" sz="2000" dirty="0" smtClean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Design | 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3"/>
          <p:cNvSpPr txBox="1">
            <a:spLocks/>
          </p:cNvSpPr>
          <p:nvPr/>
        </p:nvSpPr>
        <p:spPr bwMode="auto">
          <a:xfrm>
            <a:off x="685800" y="2865437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b="1" smtClean="0"/>
              <a:t>Memory is </a:t>
            </a:r>
            <a:r>
              <a:rPr lang="en-US" b="1" smtClean="0">
                <a:solidFill>
                  <a:srgbClr val="FF0000"/>
                </a:solidFill>
              </a:rPr>
              <a:t>King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2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85BD24"/>
                </a:solidFill>
                <a:latin typeface="Garamond" pitchFamily="18" charset="0"/>
                <a:ea typeface="Garamond" pitchFamily="18" charset="0"/>
                <a:cs typeface="Garamond" pitchFamily="18" charset="0"/>
              </a:rPr>
              <a:t>Shark without Tachyon</a:t>
            </a:r>
            <a:endParaRPr lang="en-US" sz="2200" dirty="0">
              <a:solidFill>
                <a:srgbClr val="85BD24"/>
              </a:solidFill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Results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Status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700" dirty="0" smtClean="0"/>
          </a:p>
          <a:p>
            <a:pPr marL="0" indent="0" algn="ctr">
              <a:buNone/>
            </a:pPr>
            <a:endParaRPr lang="en-US" sz="2700" dirty="0"/>
          </a:p>
          <a:p>
            <a:pPr marL="0" indent="0" algn="ctr">
              <a:buNone/>
            </a:pPr>
            <a:endParaRPr lang="en-US" sz="2700" dirty="0" smtClean="0"/>
          </a:p>
          <a:p>
            <a:pPr marL="0" indent="0" algn="ctr">
              <a:buNone/>
            </a:pPr>
            <a:r>
              <a:rPr lang="en-US" sz="2700" dirty="0" smtClean="0"/>
              <a:t>CREATE </a:t>
            </a:r>
            <a:r>
              <a:rPr lang="en-US" sz="2700" dirty="0"/>
              <a:t>TABLE </a:t>
            </a:r>
            <a:r>
              <a:rPr lang="en-US" sz="2700" dirty="0" err="1" smtClean="0"/>
              <a:t>orders_cached</a:t>
            </a:r>
            <a:r>
              <a:rPr lang="en-US" sz="2700" dirty="0" smtClean="0"/>
              <a:t> </a:t>
            </a:r>
            <a:r>
              <a:rPr lang="en-US" sz="2700" dirty="0"/>
              <a:t>AS SELECT * FROM orders;</a:t>
            </a:r>
            <a:endParaRPr lang="en-US" sz="2700" dirty="0">
              <a:latin typeface="Garamond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377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85BD24"/>
                </a:solidFill>
                <a:latin typeface="Garamond" pitchFamily="18" charset="0"/>
                <a:ea typeface="Garamond" pitchFamily="18" charset="0"/>
                <a:cs typeface="Garamond" pitchFamily="18" charset="0"/>
              </a:rPr>
              <a:t>Shark with Tachyon</a:t>
            </a:r>
            <a:endParaRPr lang="en-US" sz="2200" dirty="0">
              <a:solidFill>
                <a:srgbClr val="85BD24"/>
              </a:solidFill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Results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Status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700" dirty="0" smtClean="0">
              <a:latin typeface="Garamond" pitchFamily="18" charset="0"/>
              <a:cs typeface="Calibri"/>
            </a:endParaRPr>
          </a:p>
          <a:p>
            <a:pPr marL="0" indent="0">
              <a:buNone/>
            </a:pPr>
            <a:endParaRPr lang="en-US" sz="2700" dirty="0" smtClean="0">
              <a:latin typeface="Garamond" pitchFamily="18" charset="0"/>
              <a:cs typeface="Calibri"/>
            </a:endParaRPr>
          </a:p>
          <a:p>
            <a:pPr marL="0" indent="0">
              <a:buNone/>
            </a:pPr>
            <a:endParaRPr lang="en-US" sz="2700" dirty="0">
              <a:latin typeface="Garamond" pitchFamily="18" charset="0"/>
              <a:cs typeface="Calibri"/>
            </a:endParaRPr>
          </a:p>
          <a:p>
            <a:pPr marL="0" indent="0" algn="ctr">
              <a:buNone/>
            </a:pPr>
            <a:r>
              <a:rPr lang="en-US" sz="2700" dirty="0"/>
              <a:t>CREATE TABLE </a:t>
            </a:r>
            <a:r>
              <a:rPr lang="en-US" sz="2700" dirty="0" err="1"/>
              <a:t>orders_</a:t>
            </a:r>
            <a:r>
              <a:rPr lang="en-US" sz="2700" dirty="0" err="1">
                <a:solidFill>
                  <a:srgbClr val="FF0000"/>
                </a:solidFill>
              </a:rPr>
              <a:t>tachyon</a:t>
            </a:r>
            <a:r>
              <a:rPr lang="en-US" sz="2700" dirty="0"/>
              <a:t> AS SELECT * FROM orders;</a:t>
            </a:r>
            <a:endParaRPr lang="en-US" sz="2700" dirty="0" smtClean="0">
              <a:latin typeface="Garamond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509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85BD24"/>
                </a:solidFill>
                <a:latin typeface="Garamond" pitchFamily="18" charset="0"/>
                <a:ea typeface="Garamond" pitchFamily="18" charset="0"/>
                <a:cs typeface="Garamond" pitchFamily="18" charset="0"/>
              </a:rPr>
              <a:t>Experiments on Shark</a:t>
            </a:r>
            <a:endParaRPr lang="en-US" sz="2200" dirty="0">
              <a:solidFill>
                <a:srgbClr val="85BD24"/>
              </a:solidFill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Results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Status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aramond" pitchFamily="18" charset="0"/>
                <a:cs typeface="Calibri"/>
              </a:rPr>
              <a:t>Shark (from 0.7) can store tables in Tachyon with fast columnar </a:t>
            </a:r>
            <a:r>
              <a:rPr lang="en-US" dirty="0" err="1" smtClean="0">
                <a:latin typeface="Garamond" pitchFamily="18" charset="0"/>
                <a:cs typeface="Calibri"/>
              </a:rPr>
              <a:t>Ser</a:t>
            </a:r>
            <a:r>
              <a:rPr lang="en-US" dirty="0" smtClean="0">
                <a:latin typeface="Garamond" pitchFamily="18" charset="0"/>
                <a:cs typeface="Calibri"/>
              </a:rPr>
              <a:t>/De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035269"/>
              </p:ext>
            </p:extLst>
          </p:nvPr>
        </p:nvGraphicFramePr>
        <p:xfrm>
          <a:off x="719848" y="2801567"/>
          <a:ext cx="744166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7313"/>
                <a:gridCol w="1958332"/>
                <a:gridCol w="1806017"/>
              </a:tblGrid>
              <a:tr h="207579">
                <a:tc>
                  <a:txBody>
                    <a:bodyPr/>
                    <a:lstStyle/>
                    <a:p>
                      <a:r>
                        <a:rPr lang="en-US" dirty="0" smtClean="0"/>
                        <a:t>20 GB data</a:t>
                      </a:r>
                      <a:r>
                        <a:rPr lang="en-US" baseline="0" dirty="0" smtClean="0"/>
                        <a:t> / 5 machines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Spark Cache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Tachyon</a:t>
                      </a:r>
                      <a:endParaRPr lang="en-US" dirty="0"/>
                    </a:p>
                  </a:txBody>
                  <a:tcPr/>
                </a:tc>
              </a:tr>
              <a:tr h="207579">
                <a:tc>
                  <a:txBody>
                    <a:bodyPr/>
                    <a:lstStyle/>
                    <a:p>
                      <a:r>
                        <a:rPr lang="en-US" dirty="0" smtClean="0"/>
                        <a:t>Table</a:t>
                      </a:r>
                      <a:r>
                        <a:rPr lang="en-US" baseline="0" dirty="0" smtClean="0"/>
                        <a:t> Full Scan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  <a:r>
                        <a:rPr lang="en-US" baseline="0" dirty="0" smtClean="0"/>
                        <a:t> sec</a:t>
                      </a:r>
                      <a:endParaRPr lang="en-US" dirty="0"/>
                    </a:p>
                  </a:txBody>
                  <a:tcPr/>
                </a:tc>
              </a:tr>
              <a:tr h="3128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GroupBys</a:t>
                      </a:r>
                      <a:r>
                        <a:rPr lang="en-US" dirty="0" smtClean="0"/>
                        <a:t> (10 GB</a:t>
                      </a:r>
                      <a:r>
                        <a:rPr lang="en-US" baseline="0" dirty="0" smtClean="0"/>
                        <a:t> Shark Memory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 – 90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</a:t>
                      </a:r>
                      <a:r>
                        <a:rPr lang="en-US" baseline="0" dirty="0" smtClean="0"/>
                        <a:t> – 50 sec </a:t>
                      </a:r>
                      <a:endParaRPr lang="en-US" dirty="0"/>
                    </a:p>
                  </a:txBody>
                  <a:tcPr/>
                </a:tc>
              </a:tr>
              <a:tr h="31285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GroupBys</a:t>
                      </a:r>
                      <a:r>
                        <a:rPr lang="en-US" dirty="0" smtClean="0"/>
                        <a:t> (15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GB</a:t>
                      </a:r>
                      <a:r>
                        <a:rPr lang="en-US" baseline="0" dirty="0" smtClean="0"/>
                        <a:t> Shark Memory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 – 48</a:t>
                      </a:r>
                      <a:r>
                        <a:rPr lang="en-US" baseline="0" dirty="0" smtClean="0"/>
                        <a:t>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 – 45 sec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239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85BD24"/>
                </a:solidFill>
                <a:latin typeface="Garamond" pitchFamily="18" charset="0"/>
                <a:ea typeface="Garamond" pitchFamily="18" charset="0"/>
                <a:cs typeface="Garamond" pitchFamily="18" charset="0"/>
              </a:rPr>
              <a:t>Experiments on Shark</a:t>
            </a:r>
            <a:endParaRPr lang="en-US" sz="2200" dirty="0">
              <a:solidFill>
                <a:srgbClr val="85BD24"/>
              </a:solidFill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Results 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Status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aramond" pitchFamily="18" charset="0"/>
                <a:cs typeface="Calibri"/>
              </a:rPr>
              <a:t>Shark (from 0.7) can store tables in Tachyon with fast columnar </a:t>
            </a:r>
            <a:r>
              <a:rPr lang="en-US" dirty="0" err="1" smtClean="0">
                <a:latin typeface="Garamond" pitchFamily="18" charset="0"/>
                <a:cs typeface="Calibri"/>
              </a:rPr>
              <a:t>Ser</a:t>
            </a:r>
            <a:r>
              <a:rPr lang="en-US" dirty="0" smtClean="0">
                <a:latin typeface="Garamond" pitchFamily="18" charset="0"/>
                <a:cs typeface="Calibri"/>
              </a:rPr>
              <a:t>/De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420269"/>
              </p:ext>
            </p:extLst>
          </p:nvPr>
        </p:nvGraphicFramePr>
        <p:xfrm>
          <a:off x="719848" y="2801567"/>
          <a:ext cx="744166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7313"/>
                <a:gridCol w="1958332"/>
                <a:gridCol w="1806017"/>
              </a:tblGrid>
              <a:tr h="207579">
                <a:tc>
                  <a:txBody>
                    <a:bodyPr/>
                    <a:lstStyle/>
                    <a:p>
                      <a:r>
                        <a:rPr lang="en-US" dirty="0" smtClean="0"/>
                        <a:t>20 GB data</a:t>
                      </a:r>
                      <a:r>
                        <a:rPr lang="en-US" baseline="0" dirty="0" smtClean="0"/>
                        <a:t> / 5 machines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Spark Cache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Tachyon</a:t>
                      </a:r>
                      <a:endParaRPr lang="en-US" dirty="0"/>
                    </a:p>
                  </a:txBody>
                  <a:tcPr/>
                </a:tc>
              </a:tr>
              <a:tr h="207579">
                <a:tc>
                  <a:txBody>
                    <a:bodyPr/>
                    <a:lstStyle/>
                    <a:p>
                      <a:r>
                        <a:rPr lang="en-US" dirty="0" smtClean="0"/>
                        <a:t>Table</a:t>
                      </a:r>
                      <a:r>
                        <a:rPr lang="en-US" baseline="0" dirty="0" smtClean="0"/>
                        <a:t> Full Scan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1.4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1.5</a:t>
                      </a:r>
                      <a:r>
                        <a:rPr lang="en-US" baseline="0" dirty="0" smtClean="0"/>
                        <a:t> sec</a:t>
                      </a:r>
                      <a:endParaRPr lang="en-US" dirty="0"/>
                    </a:p>
                  </a:txBody>
                  <a:tcPr/>
                </a:tc>
              </a:tr>
              <a:tr h="3128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GroupBys</a:t>
                      </a:r>
                      <a:r>
                        <a:rPr lang="en-US" dirty="0" smtClean="0"/>
                        <a:t> (10 GB</a:t>
                      </a:r>
                      <a:r>
                        <a:rPr lang="en-US" baseline="0" dirty="0" smtClean="0"/>
                        <a:t> Shark Memory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 – 90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</a:t>
                      </a:r>
                      <a:r>
                        <a:rPr lang="en-US" baseline="0" dirty="0" smtClean="0"/>
                        <a:t> – 50 sec </a:t>
                      </a:r>
                      <a:endParaRPr lang="en-US" dirty="0"/>
                    </a:p>
                  </a:txBody>
                  <a:tcPr/>
                </a:tc>
              </a:tr>
              <a:tr h="31285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GroupBys</a:t>
                      </a:r>
                      <a:r>
                        <a:rPr lang="en-US" dirty="0" smtClean="0"/>
                        <a:t> (15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GB</a:t>
                      </a:r>
                      <a:r>
                        <a:rPr lang="en-US" baseline="0" dirty="0" smtClean="0"/>
                        <a:t> Shark Memory</a:t>
                      </a:r>
                      <a:r>
                        <a:rPr lang="en-US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44 – 48</a:t>
                      </a:r>
                      <a:r>
                        <a:rPr lang="en-US" baseline="0" dirty="0" smtClean="0"/>
                        <a:t>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 – 45 sec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613806"/>
              </p:ext>
            </p:extLst>
          </p:nvPr>
        </p:nvGraphicFramePr>
        <p:xfrm>
          <a:off x="737169" y="4395494"/>
          <a:ext cx="744166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7313"/>
                <a:gridCol w="1958332"/>
                <a:gridCol w="1806017"/>
              </a:tblGrid>
              <a:tr h="207579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r>
                        <a:rPr lang="en-US" baseline="0" dirty="0" smtClean="0"/>
                        <a:t> *</a:t>
                      </a:r>
                      <a:r>
                        <a:rPr lang="en-US" dirty="0" smtClean="0"/>
                        <a:t> 100 GB TPC-H data / 17 machines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Spark Cache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Tachyon</a:t>
                      </a:r>
                      <a:endParaRPr lang="en-US" dirty="0"/>
                    </a:p>
                  </a:txBody>
                  <a:tcPr/>
                </a:tc>
              </a:tr>
              <a:tr h="207579">
                <a:tc>
                  <a:txBody>
                    <a:bodyPr/>
                    <a:lstStyle/>
                    <a:p>
                      <a:r>
                        <a:rPr lang="en-US" dirty="0" smtClean="0"/>
                        <a:t>TPC-H</a:t>
                      </a:r>
                      <a:r>
                        <a:rPr lang="en-US" baseline="0" dirty="0" smtClean="0"/>
                        <a:t> Q1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65.</a:t>
                      </a:r>
                      <a:r>
                        <a:rPr lang="en-US" baseline="0" dirty="0" smtClean="0"/>
                        <a:t>68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24.75 sec</a:t>
                      </a:r>
                      <a:endParaRPr lang="en-US" dirty="0"/>
                    </a:p>
                  </a:txBody>
                  <a:tcPr/>
                </a:tc>
              </a:tr>
              <a:tr h="312850">
                <a:tc>
                  <a:txBody>
                    <a:bodyPr/>
                    <a:lstStyle/>
                    <a:p>
                      <a:r>
                        <a:rPr lang="en-US" dirty="0" smtClean="0"/>
                        <a:t>TPC-H</a:t>
                      </a:r>
                      <a:r>
                        <a:rPr lang="en-US" baseline="0" dirty="0" smtClean="0"/>
                        <a:t> Q2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438.49 sec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139.25 sec</a:t>
                      </a:r>
                      <a:endParaRPr lang="en-US" dirty="0" smtClean="0"/>
                    </a:p>
                  </a:txBody>
                  <a:tcPr/>
                </a:tc>
              </a:tr>
              <a:tr h="312850">
                <a:tc>
                  <a:txBody>
                    <a:bodyPr/>
                    <a:lstStyle/>
                    <a:p>
                      <a:r>
                        <a:rPr lang="en-US" dirty="0" smtClean="0"/>
                        <a:t>TPC-H</a:t>
                      </a:r>
                      <a:r>
                        <a:rPr lang="en-US" baseline="0" dirty="0" smtClean="0"/>
                        <a:t> Q3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467.79</a:t>
                      </a:r>
                      <a:r>
                        <a:rPr lang="en-US" dirty="0" smtClean="0"/>
                        <a:t> sec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55.99 </a:t>
                      </a:r>
                      <a:r>
                        <a:rPr lang="en-US" baseline="0" dirty="0" smtClean="0"/>
                        <a:t>sec </a:t>
                      </a:r>
                      <a:endParaRPr lang="en-US" dirty="0" smtClean="0"/>
                    </a:p>
                  </a:txBody>
                  <a:tcPr/>
                </a:tc>
              </a:tr>
              <a:tr h="31285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TPC-H</a:t>
                      </a:r>
                      <a:r>
                        <a:rPr lang="en-US" baseline="0" dirty="0" smtClean="0"/>
                        <a:t> Q4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457.50</a:t>
                      </a:r>
                      <a:r>
                        <a:rPr lang="en-US" baseline="0" dirty="0" smtClean="0"/>
                        <a:t> sec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111.65</a:t>
                      </a:r>
                      <a:r>
                        <a:rPr lang="en-US" dirty="0" smtClean="0"/>
                        <a:t> sec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89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85BD24"/>
                </a:solidFill>
                <a:latin typeface="Garamond" pitchFamily="18" charset="0"/>
                <a:ea typeface="Garamond" pitchFamily="18" charset="0"/>
                <a:cs typeface="Garamond" pitchFamily="18" charset="0"/>
              </a:rPr>
              <a:t>Future</a:t>
            </a:r>
            <a:endParaRPr lang="en-US" sz="2200" dirty="0">
              <a:solidFill>
                <a:srgbClr val="85BD24"/>
              </a:solidFill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Results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Status | </a:t>
            </a:r>
            <a:r>
              <a:rPr lang="en-US" sz="2000" b="1" dirty="0" smtClean="0">
                <a:solidFill>
                  <a:srgbClr val="E49A35"/>
                </a:solidFill>
                <a:latin typeface="Garamond"/>
                <a:cs typeface="Garamond"/>
              </a:rPr>
              <a:t>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Garamond" pitchFamily="18" charset="0"/>
                <a:cs typeface="Calibri"/>
              </a:rPr>
              <a:t>Efficient </a:t>
            </a:r>
            <a:r>
              <a:rPr lang="en-US" dirty="0" err="1">
                <a:latin typeface="Garamond" pitchFamily="18" charset="0"/>
                <a:cs typeface="Calibri"/>
              </a:rPr>
              <a:t>Ser</a:t>
            </a:r>
            <a:r>
              <a:rPr lang="en-US" dirty="0">
                <a:latin typeface="Garamond" pitchFamily="18" charset="0"/>
                <a:cs typeface="Calibri"/>
              </a:rPr>
              <a:t>/De </a:t>
            </a:r>
            <a:r>
              <a:rPr lang="en-US" dirty="0" smtClean="0">
                <a:latin typeface="Garamond" pitchFamily="18" charset="0"/>
                <a:cs typeface="Calibri"/>
              </a:rPr>
              <a:t>support</a:t>
            </a:r>
          </a:p>
          <a:p>
            <a:endParaRPr lang="en-US" dirty="0">
              <a:latin typeface="Garamond" pitchFamily="18" charset="0"/>
              <a:cs typeface="Calibri"/>
            </a:endParaRPr>
          </a:p>
          <a:p>
            <a:r>
              <a:rPr lang="en-US" dirty="0" smtClean="0">
                <a:latin typeface="Garamond" pitchFamily="18" charset="0"/>
                <a:cs typeface="Calibri"/>
              </a:rPr>
              <a:t>Fair sharing for memory</a:t>
            </a:r>
          </a:p>
          <a:p>
            <a:endParaRPr lang="en-US" dirty="0" smtClean="0">
              <a:latin typeface="Garamond" pitchFamily="18" charset="0"/>
              <a:cs typeface="Calibri"/>
            </a:endParaRPr>
          </a:p>
          <a:p>
            <a:r>
              <a:rPr lang="en-US" dirty="0" smtClean="0">
                <a:latin typeface="Garamond" pitchFamily="18" charset="0"/>
                <a:cs typeface="Calibri"/>
              </a:rPr>
              <a:t>Full support for lineage</a:t>
            </a:r>
          </a:p>
          <a:p>
            <a:endParaRPr lang="en-US" dirty="0">
              <a:latin typeface="Garamond" pitchFamily="18" charset="0"/>
              <a:cs typeface="Calibri"/>
            </a:endParaRPr>
          </a:p>
          <a:p>
            <a:r>
              <a:rPr lang="en-US" dirty="0" smtClean="0">
                <a:latin typeface="Garamond" pitchFamily="18" charset="0"/>
                <a:cs typeface="Calibri"/>
              </a:rPr>
              <a:t>Next release is coming soon</a:t>
            </a:r>
          </a:p>
          <a:p>
            <a:endParaRPr lang="en-US" dirty="0">
              <a:latin typeface="Garamond" pitchFamily="18" charset="0"/>
              <a:cs typeface="Calibri"/>
            </a:endParaRPr>
          </a:p>
          <a:p>
            <a:endParaRPr lang="en-US" dirty="0" smtClean="0">
              <a:latin typeface="Garamond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034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85BD24"/>
                </a:solidFill>
                <a:latin typeface="Garamond" pitchFamily="18" charset="0"/>
                <a:ea typeface="Garamond" pitchFamily="18" charset="0"/>
                <a:cs typeface="Garamond" pitchFamily="18" charset="0"/>
              </a:rPr>
              <a:t>Acknowledgment</a:t>
            </a:r>
            <a:endParaRPr lang="en-US" sz="2200" dirty="0">
              <a:solidFill>
                <a:srgbClr val="85BD24"/>
              </a:solidFill>
              <a:latin typeface="Garamond" pitchFamily="18" charset="0"/>
              <a:ea typeface="Garamond" pitchFamily="18" charset="0"/>
              <a:cs typeface="Garamond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Motivation | Design | Results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 Status | </a:t>
            </a:r>
            <a:r>
              <a:rPr lang="en-US" sz="2000" b="1" dirty="0" smtClean="0">
                <a:solidFill>
                  <a:srgbClr val="E49A35"/>
                </a:solidFill>
                <a:latin typeface="Garamond"/>
                <a:cs typeface="Garamond"/>
              </a:rPr>
              <a:t>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Garamond" pitchFamily="18" charset="0"/>
                <a:cs typeface="Calibri"/>
              </a:rPr>
              <a:t>Research Team: </a:t>
            </a:r>
            <a:r>
              <a:rPr lang="en-US" dirty="0" err="1" smtClean="0">
                <a:latin typeface="Garamond" pitchFamily="18" charset="0"/>
                <a:cs typeface="Calibri"/>
              </a:rPr>
              <a:t>Haoyuan</a:t>
            </a:r>
            <a:r>
              <a:rPr lang="en-US" dirty="0" smtClean="0">
                <a:latin typeface="Garamond" pitchFamily="18" charset="0"/>
                <a:cs typeface="Calibri"/>
              </a:rPr>
              <a:t> Li</a:t>
            </a:r>
            <a:r>
              <a:rPr lang="en-US" dirty="0">
                <a:latin typeface="Garamond" pitchFamily="18" charset="0"/>
                <a:cs typeface="Calibri"/>
              </a:rPr>
              <a:t>, Ali </a:t>
            </a:r>
            <a:r>
              <a:rPr lang="en-US" dirty="0" err="1">
                <a:latin typeface="Garamond" pitchFamily="18" charset="0"/>
                <a:cs typeface="Calibri"/>
              </a:rPr>
              <a:t>Ghodsi</a:t>
            </a:r>
            <a:r>
              <a:rPr lang="en-US" dirty="0">
                <a:latin typeface="Garamond" pitchFamily="18" charset="0"/>
                <a:cs typeface="Calibri"/>
              </a:rPr>
              <a:t>, </a:t>
            </a:r>
            <a:r>
              <a:rPr lang="en-US" dirty="0" err="1">
                <a:latin typeface="Garamond" pitchFamily="18" charset="0"/>
                <a:cs typeface="Calibri"/>
              </a:rPr>
              <a:t>Matei</a:t>
            </a:r>
            <a:r>
              <a:rPr lang="en-US" dirty="0">
                <a:latin typeface="Garamond" pitchFamily="18" charset="0"/>
                <a:cs typeface="Calibri"/>
              </a:rPr>
              <a:t> </a:t>
            </a:r>
            <a:r>
              <a:rPr lang="en-US" dirty="0" err="1">
                <a:latin typeface="Garamond" pitchFamily="18" charset="0"/>
                <a:cs typeface="Calibri"/>
              </a:rPr>
              <a:t>Zaharia</a:t>
            </a:r>
            <a:r>
              <a:rPr lang="en-US" dirty="0" smtClean="0">
                <a:latin typeface="Garamond" pitchFamily="18" charset="0"/>
                <a:cs typeface="Calibri"/>
              </a:rPr>
              <a:t>, Eric </a:t>
            </a:r>
            <a:r>
              <a:rPr lang="en-US" dirty="0" err="1">
                <a:latin typeface="Garamond" pitchFamily="18" charset="0"/>
                <a:cs typeface="Calibri"/>
              </a:rPr>
              <a:t>Baldeschwieler</a:t>
            </a:r>
            <a:r>
              <a:rPr lang="en-US" dirty="0">
                <a:latin typeface="Garamond" pitchFamily="18" charset="0"/>
                <a:cs typeface="Calibri"/>
              </a:rPr>
              <a:t> , Scott </a:t>
            </a:r>
            <a:r>
              <a:rPr lang="en-US" dirty="0" err="1">
                <a:latin typeface="Garamond" pitchFamily="18" charset="0"/>
                <a:cs typeface="Calibri"/>
              </a:rPr>
              <a:t>Shenker</a:t>
            </a:r>
            <a:r>
              <a:rPr lang="en-US" dirty="0">
                <a:latin typeface="Garamond" pitchFamily="18" charset="0"/>
                <a:cs typeface="Calibri"/>
              </a:rPr>
              <a:t>, Ion </a:t>
            </a:r>
            <a:r>
              <a:rPr lang="en-US" dirty="0" err="1">
                <a:latin typeface="Garamond" pitchFamily="18" charset="0"/>
                <a:cs typeface="Calibri"/>
              </a:rPr>
              <a:t>Stoica</a:t>
            </a:r>
            <a:r>
              <a:rPr lang="en-US" dirty="0">
                <a:latin typeface="Garamond" pitchFamily="18" charset="0"/>
                <a:cs typeface="Calibri"/>
              </a:rPr>
              <a:t/>
            </a:r>
            <a:br>
              <a:rPr lang="en-US" dirty="0">
                <a:latin typeface="Garamond" pitchFamily="18" charset="0"/>
                <a:cs typeface="Calibri"/>
              </a:rPr>
            </a:br>
            <a:endParaRPr lang="en-US" dirty="0" smtClean="0">
              <a:latin typeface="Garamond" pitchFamily="18" charset="0"/>
              <a:cs typeface="Calibri"/>
            </a:endParaRPr>
          </a:p>
          <a:p>
            <a:pPr marL="0" indent="0">
              <a:buNone/>
            </a:pPr>
            <a:r>
              <a:rPr lang="en-US" dirty="0" smtClean="0">
                <a:latin typeface="Garamond" pitchFamily="18" charset="0"/>
                <a:cs typeface="Calibri"/>
              </a:rPr>
              <a:t>Code Contributors: </a:t>
            </a:r>
            <a:r>
              <a:rPr lang="en-US" dirty="0" err="1" smtClean="0">
                <a:latin typeface="Garamond" pitchFamily="18" charset="0"/>
                <a:cs typeface="Calibri"/>
              </a:rPr>
              <a:t>Haoyuan</a:t>
            </a:r>
            <a:r>
              <a:rPr lang="en-US" dirty="0" smtClean="0">
                <a:latin typeface="Garamond" pitchFamily="18" charset="0"/>
                <a:cs typeface="Calibri"/>
              </a:rPr>
              <a:t> Li, Calvin </a:t>
            </a:r>
            <a:r>
              <a:rPr lang="en-US" dirty="0" err="1" smtClean="0">
                <a:latin typeface="Garamond" pitchFamily="18" charset="0"/>
                <a:cs typeface="Calibri"/>
              </a:rPr>
              <a:t>Jia</a:t>
            </a:r>
            <a:r>
              <a:rPr lang="en-US" dirty="0" smtClean="0">
                <a:latin typeface="Garamond" pitchFamily="18" charset="0"/>
                <a:cs typeface="Calibri"/>
              </a:rPr>
              <a:t>, Bill Zhao, Mark </a:t>
            </a:r>
            <a:r>
              <a:rPr lang="en-US" dirty="0" err="1" smtClean="0">
                <a:latin typeface="Garamond" pitchFamily="18" charset="0"/>
                <a:cs typeface="Calibri"/>
              </a:rPr>
              <a:t>Hamstra</a:t>
            </a:r>
            <a:r>
              <a:rPr lang="en-US" dirty="0" smtClean="0">
                <a:latin typeface="Garamond" pitchFamily="18" charset="0"/>
                <a:cs typeface="Calibri"/>
              </a:rPr>
              <a:t>, </a:t>
            </a:r>
            <a:r>
              <a:rPr lang="en-US" dirty="0" err="1" smtClean="0">
                <a:latin typeface="Garamond" pitchFamily="18" charset="0"/>
                <a:cs typeface="Calibri"/>
              </a:rPr>
              <a:t>Rong</a:t>
            </a:r>
            <a:r>
              <a:rPr lang="en-US" dirty="0" smtClean="0">
                <a:latin typeface="Garamond" pitchFamily="18" charset="0"/>
                <a:cs typeface="Calibri"/>
              </a:rPr>
              <a:t> </a:t>
            </a:r>
            <a:r>
              <a:rPr lang="en-US" dirty="0" err="1" smtClean="0">
                <a:latin typeface="Garamond" pitchFamily="18" charset="0"/>
                <a:cs typeface="Calibri"/>
              </a:rPr>
              <a:t>Gu</a:t>
            </a:r>
            <a:r>
              <a:rPr lang="en-US" dirty="0" smtClean="0">
                <a:latin typeface="Garamond" pitchFamily="18" charset="0"/>
                <a:cs typeface="Calibri"/>
              </a:rPr>
              <a:t>, </a:t>
            </a:r>
            <a:r>
              <a:rPr lang="en-US" dirty="0" err="1" smtClean="0">
                <a:latin typeface="Garamond" pitchFamily="18" charset="0"/>
                <a:cs typeface="Calibri"/>
              </a:rPr>
              <a:t>Hobin</a:t>
            </a:r>
            <a:r>
              <a:rPr lang="en-US" dirty="0" smtClean="0">
                <a:latin typeface="Garamond" pitchFamily="18" charset="0"/>
                <a:cs typeface="Calibri"/>
              </a:rPr>
              <a:t> Yoon, </a:t>
            </a:r>
            <a:r>
              <a:rPr lang="en-US" dirty="0" err="1" smtClean="0">
                <a:latin typeface="Garamond" pitchFamily="18" charset="0"/>
                <a:cs typeface="Calibri"/>
              </a:rPr>
              <a:t>Vamsi</a:t>
            </a:r>
            <a:r>
              <a:rPr lang="en-US" dirty="0" smtClean="0">
                <a:latin typeface="Garamond" pitchFamily="18" charset="0"/>
                <a:cs typeface="Calibri"/>
              </a:rPr>
              <a:t> Chitters, </a:t>
            </a:r>
            <a:r>
              <a:rPr lang="en-US" dirty="0" err="1" smtClean="0">
                <a:latin typeface="Garamond" pitchFamily="18" charset="0"/>
                <a:cs typeface="Calibri"/>
              </a:rPr>
              <a:t>Reynold</a:t>
            </a:r>
            <a:r>
              <a:rPr lang="en-US" dirty="0" smtClean="0">
                <a:latin typeface="Garamond" pitchFamily="18" charset="0"/>
                <a:cs typeface="Calibri"/>
              </a:rPr>
              <a:t> </a:t>
            </a:r>
            <a:r>
              <a:rPr lang="en-US" dirty="0" err="1">
                <a:latin typeface="Garamond" pitchFamily="18" charset="0"/>
                <a:cs typeface="Calibri"/>
              </a:rPr>
              <a:t>Xin</a:t>
            </a:r>
            <a:r>
              <a:rPr lang="en-US" dirty="0">
                <a:latin typeface="Garamond" pitchFamily="18" charset="0"/>
                <a:cs typeface="Calibri"/>
              </a:rPr>
              <a:t>, </a:t>
            </a:r>
            <a:r>
              <a:rPr lang="en-US" dirty="0" err="1">
                <a:latin typeface="Garamond" pitchFamily="18" charset="0"/>
                <a:cs typeface="Calibri"/>
              </a:rPr>
              <a:t>Srinivas</a:t>
            </a:r>
            <a:r>
              <a:rPr lang="en-US" dirty="0">
                <a:latin typeface="Garamond" pitchFamily="18" charset="0"/>
                <a:cs typeface="Calibri"/>
              </a:rPr>
              <a:t> </a:t>
            </a:r>
            <a:r>
              <a:rPr lang="en-US" dirty="0" err="1" smtClean="0">
                <a:latin typeface="Garamond" pitchFamily="18" charset="0"/>
                <a:cs typeface="Calibri"/>
              </a:rPr>
              <a:t>Parayya</a:t>
            </a:r>
            <a:r>
              <a:rPr lang="en-US" dirty="0">
                <a:latin typeface="Garamond" pitchFamily="18" charset="0"/>
                <a:cs typeface="Calibri"/>
              </a:rPr>
              <a:t>, </a:t>
            </a:r>
            <a:r>
              <a:rPr lang="en-US" dirty="0" err="1">
                <a:latin typeface="Garamond" pitchFamily="18" charset="0"/>
                <a:cs typeface="Calibri"/>
              </a:rPr>
              <a:t>Dilip</a:t>
            </a:r>
            <a:r>
              <a:rPr lang="en-US" dirty="0">
                <a:latin typeface="Garamond" pitchFamily="18" charset="0"/>
                <a:cs typeface="Calibri"/>
              </a:rPr>
              <a:t> Joseph</a:t>
            </a:r>
            <a:endParaRPr lang="en-US" dirty="0">
              <a:latin typeface="Garamond" pitchFamily="18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855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241300" y="931863"/>
            <a:ext cx="8658225" cy="17462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58173" y="6551758"/>
            <a:ext cx="8658225" cy="1587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72485" y="2438386"/>
            <a:ext cx="8229600" cy="660256"/>
          </a:xfrm>
        </p:spPr>
        <p:txBody>
          <a:bodyPr/>
          <a:lstStyle/>
          <a:p>
            <a:pPr algn="l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900218" y="3814617"/>
            <a:ext cx="6096000" cy="231154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Garamond" pitchFamily="18" charset="0"/>
                <a:hlinkClick r:id="rId3"/>
              </a:rPr>
              <a:t>http://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hlinkClick r:id="rId3"/>
              </a:rPr>
              <a:t>tachyon-project.org</a:t>
            </a:r>
            <a:endParaRPr lang="en-US" dirty="0">
              <a:solidFill>
                <a:srgbClr val="000000"/>
              </a:solidFill>
              <a:latin typeface="Garamond" pitchFamily="18" charset="0"/>
              <a:hlinkClick r:id="rId3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  <a:latin typeface="Garamond" pitchFamily="18" charset="0"/>
                <a:hlinkClick r:id="rId4"/>
              </a:rPr>
              <a:t>https://</a:t>
            </a:r>
            <a:r>
              <a:rPr lang="en-US" dirty="0" smtClean="0">
                <a:solidFill>
                  <a:srgbClr val="000000"/>
                </a:solidFill>
                <a:latin typeface="Garamond" pitchFamily="18" charset="0"/>
                <a:hlinkClick r:id="rId4"/>
              </a:rPr>
              <a:t>github.com/amplab/tachyon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Memory Trend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</a:t>
            </a:r>
            <a:r>
              <a:rPr lang="en-US" sz="2000" b="1" dirty="0" smtClean="0">
                <a:solidFill>
                  <a:srgbClr val="E49A35"/>
                </a:solidFill>
                <a:latin typeface="Garamond"/>
                <a:cs typeface="Garamond"/>
              </a:rPr>
              <a:t>Motivation</a:t>
            </a:r>
            <a:r>
              <a:rPr lang="en-US" sz="2000" dirty="0" smtClean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Design | 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xfrm>
            <a:off x="457200" y="1728788"/>
            <a:ext cx="8229600" cy="3581400"/>
          </a:xfrm>
        </p:spPr>
        <p:txBody>
          <a:bodyPr/>
          <a:lstStyle/>
          <a:p>
            <a:r>
              <a:rPr lang="en-US" dirty="0"/>
              <a:t>RAM throughput </a:t>
            </a:r>
            <a:r>
              <a:rPr lang="en-US" dirty="0" smtClean="0"/>
              <a:t>increasing </a:t>
            </a:r>
            <a:r>
              <a:rPr lang="en-US" dirty="0" smtClean="0">
                <a:solidFill>
                  <a:srgbClr val="FF0000"/>
                </a:solidFill>
              </a:rPr>
              <a:t>exponentially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2" descr="http://regmedia.co.uk/2009/05/26/ddr_memory_data_rate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466" y="2399008"/>
            <a:ext cx="5317067" cy="3681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413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Disk Trend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</a:t>
            </a:r>
            <a:r>
              <a:rPr lang="en-US" sz="2000" b="1" dirty="0" smtClean="0">
                <a:solidFill>
                  <a:srgbClr val="E49A35"/>
                </a:solidFill>
                <a:latin typeface="Garamond"/>
                <a:cs typeface="Garamond"/>
              </a:rPr>
              <a:t>Motivation</a:t>
            </a:r>
            <a:r>
              <a:rPr lang="en-US" sz="2000" dirty="0" smtClean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Design | 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xfrm>
            <a:off x="457200" y="1728788"/>
            <a:ext cx="8229600" cy="3581400"/>
          </a:xfrm>
        </p:spPr>
        <p:txBody>
          <a:bodyPr/>
          <a:lstStyle/>
          <a:p>
            <a:r>
              <a:rPr lang="en-US" dirty="0"/>
              <a:t>Disk throughput </a:t>
            </a:r>
            <a:r>
              <a:rPr lang="en-US" dirty="0" smtClean="0"/>
              <a:t>increasing </a:t>
            </a:r>
            <a:r>
              <a:rPr lang="en-US" dirty="0" smtClean="0">
                <a:solidFill>
                  <a:srgbClr val="FF0000"/>
                </a:solidFill>
              </a:rPr>
              <a:t>slowly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894" y="2400829"/>
            <a:ext cx="5706212" cy="3854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914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Consequence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</a:t>
            </a:r>
            <a:r>
              <a:rPr lang="en-US" sz="2000" b="1" dirty="0" smtClean="0">
                <a:solidFill>
                  <a:srgbClr val="E49A35"/>
                </a:solidFill>
                <a:latin typeface="Garamond"/>
                <a:cs typeface="Garamond"/>
              </a:rPr>
              <a:t>Motivation</a:t>
            </a:r>
            <a:r>
              <a:rPr lang="en-US" sz="2000" dirty="0" smtClean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Design | 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xfrm>
            <a:off x="457200" y="1728788"/>
            <a:ext cx="8229600" cy="3581400"/>
          </a:xfrm>
        </p:spPr>
        <p:txBody>
          <a:bodyPr/>
          <a:lstStyle/>
          <a:p>
            <a:r>
              <a:rPr lang="en-US" dirty="0"/>
              <a:t>Memory locality </a:t>
            </a:r>
            <a:r>
              <a:rPr lang="en-US" b="1" dirty="0" smtClean="0">
                <a:solidFill>
                  <a:srgbClr val="FF0000"/>
                </a:solidFill>
              </a:rPr>
              <a:t>key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smtClean="0"/>
              <a:t>achieve</a:t>
            </a:r>
            <a:endParaRPr lang="en-US" dirty="0"/>
          </a:p>
          <a:p>
            <a:pPr lvl="1"/>
            <a:r>
              <a:rPr lang="en-US" dirty="0"/>
              <a:t>Interactive queries</a:t>
            </a:r>
          </a:p>
          <a:p>
            <a:pPr lvl="1"/>
            <a:r>
              <a:rPr lang="en-US" dirty="0"/>
              <a:t>Fast query </a:t>
            </a:r>
            <a:r>
              <a:rPr lang="en-US" dirty="0" smtClean="0"/>
              <a:t>response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2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440" y="274638"/>
            <a:ext cx="8229600" cy="114300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Current Big Data Eco-system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11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</a:t>
            </a:r>
            <a:r>
              <a:rPr lang="en-US" sz="2000" b="1" dirty="0" smtClean="0">
                <a:solidFill>
                  <a:srgbClr val="E49A35"/>
                </a:solidFill>
                <a:latin typeface="Garamond"/>
                <a:cs typeface="Garamond"/>
              </a:rPr>
              <a:t>Motivation</a:t>
            </a:r>
            <a:r>
              <a:rPr lang="en-US" sz="2000" dirty="0" smtClean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Design | 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77" name="Content Placeholder 2"/>
          <p:cNvSpPr>
            <a:spLocks noGrp="1"/>
          </p:cNvSpPr>
          <p:nvPr>
            <p:ph idx="1"/>
          </p:nvPr>
        </p:nvSpPr>
        <p:spPr>
          <a:xfrm>
            <a:off x="457200" y="1728788"/>
            <a:ext cx="8229600" cy="4352698"/>
          </a:xfrm>
        </p:spPr>
        <p:txBody>
          <a:bodyPr/>
          <a:lstStyle/>
          <a:p>
            <a:r>
              <a:rPr lang="en-US" sz="2800" dirty="0"/>
              <a:t>Many frameworks </a:t>
            </a:r>
            <a:r>
              <a:rPr lang="en-US" sz="2800" dirty="0">
                <a:solidFill>
                  <a:srgbClr val="00B050"/>
                </a:solidFill>
              </a:rPr>
              <a:t>already</a:t>
            </a:r>
            <a:r>
              <a:rPr lang="en-US" sz="2800" dirty="0">
                <a:solidFill>
                  <a:srgbClr val="00C421"/>
                </a:solidFill>
              </a:rPr>
              <a:t> </a:t>
            </a:r>
            <a:r>
              <a:rPr lang="en-US" sz="2800" dirty="0"/>
              <a:t>leverage memory</a:t>
            </a:r>
          </a:p>
          <a:p>
            <a:pPr lvl="1"/>
            <a:r>
              <a:rPr lang="en-US" sz="2400" dirty="0"/>
              <a:t>e.g. Spark, Shark, and other projects</a:t>
            </a:r>
          </a:p>
          <a:p>
            <a:endParaRPr lang="en-US" sz="2800" dirty="0" smtClean="0"/>
          </a:p>
          <a:p>
            <a:r>
              <a:rPr lang="en-US" sz="2800" dirty="0" smtClean="0"/>
              <a:t>File </a:t>
            </a:r>
            <a:r>
              <a:rPr lang="en-US" sz="2800"/>
              <a:t>sharing </a:t>
            </a:r>
            <a:r>
              <a:rPr lang="en-US" sz="2800" smtClean="0"/>
              <a:t>among jobs </a:t>
            </a:r>
            <a:r>
              <a:rPr lang="en-US" sz="2800" dirty="0">
                <a:solidFill>
                  <a:srgbClr val="FF0000"/>
                </a:solidFill>
              </a:rPr>
              <a:t>replicated </a:t>
            </a:r>
            <a:r>
              <a:rPr lang="en-US" sz="2800" dirty="0"/>
              <a:t>to disk</a:t>
            </a:r>
          </a:p>
          <a:p>
            <a:pPr lvl="1"/>
            <a:r>
              <a:rPr lang="en-US" sz="2400" dirty="0"/>
              <a:t>Replication enables fault-tolerance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Problems</a:t>
            </a:r>
            <a:endParaRPr lang="en-US" sz="2800" b="1" dirty="0"/>
          </a:p>
          <a:p>
            <a:pPr lvl="1"/>
            <a:r>
              <a:rPr lang="en-US" sz="2400" dirty="0" smtClean="0"/>
              <a:t>Disk scan is slow for read.</a:t>
            </a:r>
          </a:p>
          <a:p>
            <a:pPr lvl="1"/>
            <a:r>
              <a:rPr lang="en-US" sz="2400" dirty="0" smtClean="0"/>
              <a:t>Synchronous disk </a:t>
            </a:r>
            <a:r>
              <a:rPr lang="en-US" sz="2400" dirty="0"/>
              <a:t>replication </a:t>
            </a:r>
            <a:r>
              <a:rPr lang="en-US" sz="2400" dirty="0" smtClean="0"/>
              <a:t>for write is even slower.</a:t>
            </a:r>
            <a:endParaRPr lang="en-US" sz="2400" dirty="0"/>
          </a:p>
        </p:txBody>
      </p:sp>
      <p:sp>
        <p:nvSpPr>
          <p:cNvPr id="3" name="Rounded Rectangle 2"/>
          <p:cNvSpPr/>
          <p:nvPr/>
        </p:nvSpPr>
        <p:spPr>
          <a:xfrm>
            <a:off x="457200" y="4557485"/>
            <a:ext cx="8229599" cy="1524001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2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Tachyon Project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Motivation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Design | 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Reliable</a:t>
            </a:r>
            <a:r>
              <a:rPr lang="en-US" dirty="0" smtClean="0"/>
              <a:t> file sharing at </a:t>
            </a:r>
            <a:r>
              <a:rPr lang="en-US" dirty="0" smtClean="0">
                <a:solidFill>
                  <a:srgbClr val="00B050"/>
                </a:solidFill>
              </a:rPr>
              <a:t>memory-speed</a:t>
            </a:r>
            <a:r>
              <a:rPr lang="en-US" dirty="0" smtClean="0"/>
              <a:t> across cluster frameworks/jobs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Challenge</a:t>
            </a:r>
          </a:p>
          <a:p>
            <a:pPr lvl="1"/>
            <a:r>
              <a:rPr lang="en-US" dirty="0" smtClean="0"/>
              <a:t>How to achieve reliable file sharing without replication?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70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85BD24"/>
                </a:solidFill>
                <a:latin typeface="Garamond"/>
                <a:cs typeface="Garamond"/>
              </a:rPr>
              <a:t>Idea</a:t>
            </a:r>
            <a:endParaRPr lang="en-US" b="1" dirty="0">
              <a:solidFill>
                <a:srgbClr val="85BD24"/>
              </a:solidFill>
              <a:latin typeface="Garamond"/>
              <a:cs typeface="Garamo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6359525"/>
            <a:ext cx="8229600" cy="400050"/>
          </a:xfrm>
          <a:prstGeom prst="rect">
            <a:avLst/>
          </a:prstGeom>
          <a:noFill/>
          <a:ln w="19050" cmpd="sng">
            <a:solidFill>
              <a:srgbClr val="85BD24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Outline| </a:t>
            </a:r>
            <a:r>
              <a:rPr lang="en-US" sz="2000" b="1" dirty="0">
                <a:solidFill>
                  <a:srgbClr val="E49A35"/>
                </a:solidFill>
                <a:latin typeface="Garamond"/>
                <a:cs typeface="Garamond"/>
              </a:rPr>
              <a:t>Motivation</a:t>
            </a:r>
            <a:r>
              <a:rPr lang="en-US" sz="2000" dirty="0">
                <a:solidFill>
                  <a:srgbClr val="85BD24"/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|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  <a:latin typeface="Garamond"/>
                <a:cs typeface="Garamond"/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Garamond"/>
                <a:cs typeface="Garamond"/>
              </a:rPr>
              <a:t>Design | Results| Status| Future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57200" y="1574800"/>
            <a:ext cx="8229600" cy="17463"/>
          </a:xfrm>
          <a:prstGeom prst="line">
            <a:avLst/>
          </a:prstGeom>
          <a:ln>
            <a:solidFill>
              <a:srgbClr val="85BD2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3800" b="1" dirty="0" smtClean="0"/>
              <a:t>Re-computation (Lineage) based storage using memory aggressively. </a:t>
            </a:r>
          </a:p>
          <a:p>
            <a:pPr marL="0" indent="0" algn="ctr">
              <a:buNone/>
            </a:pPr>
            <a:endParaRPr lang="en-US" sz="3800" dirty="0"/>
          </a:p>
          <a:p>
            <a:pPr marL="742950" indent="-742950">
              <a:buAutoNum type="arabicPeriod"/>
            </a:pPr>
            <a:r>
              <a:rPr lang="en-US" sz="3800" dirty="0" smtClean="0"/>
              <a:t>One copy of data in memory (Fast)</a:t>
            </a:r>
          </a:p>
          <a:p>
            <a:pPr marL="742950" indent="-742950">
              <a:buAutoNum type="arabicPeriod"/>
            </a:pPr>
            <a:r>
              <a:rPr lang="en-US" sz="3800" dirty="0" smtClean="0"/>
              <a:t>Upon failure, re-compute data using </a:t>
            </a:r>
            <a:r>
              <a:rPr lang="en-US" sz="3800" b="1" i="1" dirty="0" smtClean="0"/>
              <a:t>lineage</a:t>
            </a:r>
            <a:r>
              <a:rPr lang="en-US" sz="3800" dirty="0" smtClean="0"/>
              <a:t> (Fault tolerant)</a:t>
            </a:r>
          </a:p>
          <a:p>
            <a:pPr marL="742950" indent="-742950" algn="ctr">
              <a:buAutoNum type="arabicPeriod"/>
            </a:pP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394285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6026</TotalTime>
  <Words>1032</Words>
  <Application>Microsoft Office PowerPoint</Application>
  <PresentationFormat>On-screen Show (4:3)</PresentationFormat>
  <Paragraphs>245</Paragraphs>
  <Slides>36</Slides>
  <Notes>36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Tachyon: Reliable File Sharing at Memory-Speed Across Cluster Frameworks  Haoyuan Li  UC Berkeley </vt:lpstr>
      <vt:lpstr>Outline</vt:lpstr>
      <vt:lpstr>PowerPoint Presentation</vt:lpstr>
      <vt:lpstr>Memory Trend</vt:lpstr>
      <vt:lpstr>Disk Trend</vt:lpstr>
      <vt:lpstr>Consequence</vt:lpstr>
      <vt:lpstr>Current Big Data Eco-system</vt:lpstr>
      <vt:lpstr>Tachyon Project</vt:lpstr>
      <vt:lpstr>Idea</vt:lpstr>
      <vt:lpstr>Stack</vt:lpstr>
      <vt:lpstr>System Architecture</vt:lpstr>
      <vt:lpstr>Lineage</vt:lpstr>
      <vt:lpstr>Lineage Information</vt:lpstr>
      <vt:lpstr>Fault Recovery Time</vt:lpstr>
      <vt:lpstr>Example</vt:lpstr>
      <vt:lpstr>Asynchronous Checkpoint</vt:lpstr>
      <vt:lpstr>Master Fault Tolerance</vt:lpstr>
      <vt:lpstr>Implementation Details</vt:lpstr>
      <vt:lpstr>Sequential Read using Spark</vt:lpstr>
      <vt:lpstr>Sequential Write using Spark</vt:lpstr>
      <vt:lpstr>Realistic Workflow using Spark</vt:lpstr>
      <vt:lpstr>Realistic Workflow Under Failure</vt:lpstr>
      <vt:lpstr>Conviva Spark Query (I/O intensive)</vt:lpstr>
      <vt:lpstr>Conviva Spark Query (less I/O intensive)</vt:lpstr>
      <vt:lpstr>Alpha Status</vt:lpstr>
      <vt:lpstr>Alpha Status</vt:lpstr>
      <vt:lpstr>Current Features</vt:lpstr>
      <vt:lpstr>Spark without Tachyon</vt:lpstr>
      <vt:lpstr>Spark with Tachyon</vt:lpstr>
      <vt:lpstr>Shark without Tachyon</vt:lpstr>
      <vt:lpstr>Shark with Tachyon</vt:lpstr>
      <vt:lpstr>Experiments on Shark</vt:lpstr>
      <vt:lpstr>Experiments on Shark</vt:lpstr>
      <vt:lpstr>Future</vt:lpstr>
      <vt:lpstr>Acknowledgment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Amelia Wong</dc:creator>
  <cp:lastModifiedBy>Haoyuan Li</cp:lastModifiedBy>
  <cp:revision>4744</cp:revision>
  <dcterms:created xsi:type="dcterms:W3CDTF">2012-08-16T02:11:21Z</dcterms:created>
  <dcterms:modified xsi:type="dcterms:W3CDTF">2013-08-30T18:38:08Z</dcterms:modified>
</cp:coreProperties>
</file>