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11.xml" ContentType="application/vnd.openxmlformats-officedocument.presentationml.tags+xml"/>
  <Override PartName="/ppt/notesSlides/notesSlide19.xml" ContentType="application/vnd.openxmlformats-officedocument.presentationml.notesSlide+xml"/>
  <Override PartName="/ppt/tags/tag12.xml" ContentType="application/vnd.openxmlformats-officedocument.presentationml.tags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notesSlides/notesSlide21.xml" ContentType="application/vnd.openxmlformats-officedocument.presentationml.notesSlide+xml"/>
  <Override PartName="/ppt/tags/tag14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5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16.xml" ContentType="application/vnd.openxmlformats-officedocument.presentationml.tag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95" r:id="rId2"/>
    <p:sldId id="908" r:id="rId3"/>
    <p:sldId id="911" r:id="rId4"/>
    <p:sldId id="909" r:id="rId5"/>
    <p:sldId id="910" r:id="rId6"/>
    <p:sldId id="912" r:id="rId7"/>
    <p:sldId id="812" r:id="rId8"/>
    <p:sldId id="913" r:id="rId9"/>
    <p:sldId id="915" r:id="rId10"/>
    <p:sldId id="974" r:id="rId11"/>
    <p:sldId id="972" r:id="rId12"/>
    <p:sldId id="833" r:id="rId13"/>
    <p:sldId id="834" r:id="rId14"/>
    <p:sldId id="896" r:id="rId15"/>
    <p:sldId id="970" r:id="rId16"/>
    <p:sldId id="971" r:id="rId17"/>
    <p:sldId id="920" r:id="rId18"/>
    <p:sldId id="923" r:id="rId19"/>
    <p:sldId id="924" r:id="rId20"/>
    <p:sldId id="919" r:id="rId21"/>
    <p:sldId id="952" r:id="rId22"/>
    <p:sldId id="954" r:id="rId23"/>
    <p:sldId id="897" r:id="rId24"/>
    <p:sldId id="953" r:id="rId25"/>
    <p:sldId id="958" r:id="rId26"/>
    <p:sldId id="961" r:id="rId27"/>
    <p:sldId id="959" r:id="rId28"/>
    <p:sldId id="963" r:id="rId29"/>
    <p:sldId id="962" r:id="rId30"/>
    <p:sldId id="964" r:id="rId31"/>
    <p:sldId id="975" r:id="rId32"/>
    <p:sldId id="772" r:id="rId33"/>
    <p:sldId id="928" r:id="rId34"/>
    <p:sldId id="929" r:id="rId35"/>
    <p:sldId id="759" r:id="rId36"/>
    <p:sldId id="811" r:id="rId37"/>
    <p:sldId id="732" r:id="rId38"/>
    <p:sldId id="733" r:id="rId39"/>
    <p:sldId id="734" r:id="rId40"/>
    <p:sldId id="978" r:id="rId41"/>
    <p:sldId id="979" r:id="rId42"/>
    <p:sldId id="980" r:id="rId43"/>
    <p:sldId id="981" r:id="rId44"/>
    <p:sldId id="947" r:id="rId45"/>
    <p:sldId id="949" r:id="rId46"/>
    <p:sldId id="950" r:id="rId4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934C"/>
    <a:srgbClr val="3366FF"/>
    <a:srgbClr val="3362FF"/>
    <a:srgbClr val="008040"/>
    <a:srgbClr val="EBA609"/>
    <a:srgbClr val="CC004F"/>
    <a:srgbClr val="EEF2FF"/>
    <a:srgbClr val="7EA0FF"/>
    <a:srgbClr val="D6D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80275" autoAdjust="0"/>
  </p:normalViewPr>
  <p:slideViewPr>
    <p:cSldViewPr snapToObjects="1">
      <p:cViewPr varScale="1">
        <p:scale>
          <a:sx n="92" d="100"/>
          <a:sy n="92" d="100"/>
        </p:scale>
        <p:origin x="-1352" y="-112"/>
      </p:cViewPr>
      <p:guideLst>
        <p:guide orient="horz" pos="2160"/>
        <p:guide pos="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stoica:slides:2013:BigData-ML-Paris: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istoica:slides:2013:BigData-ML-Paris: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 (s)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Full Data</c:v>
                </c:pt>
                <c:pt idx="1">
                  <c:v>f = 0.1</c:v>
                </c:pt>
                <c:pt idx="2">
                  <c:v>f = 0.01</c:v>
                </c:pt>
                <c:pt idx="3">
                  <c:v>f = 0.001</c:v>
                </c:pt>
                <c:pt idx="4">
                  <c:v>f = 0.0001</c:v>
                </c:pt>
                <c:pt idx="5">
                  <c:v>f = 0.00001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1020.0</c:v>
                </c:pt>
                <c:pt idx="1">
                  <c:v>103.0</c:v>
                </c:pt>
                <c:pt idx="2">
                  <c:v>18.0</c:v>
                </c:pt>
                <c:pt idx="3">
                  <c:v>13.0</c:v>
                </c:pt>
                <c:pt idx="4">
                  <c:v>10.0</c:v>
                </c:pt>
                <c:pt idx="5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52218760"/>
        <c:axId val="-2052215752"/>
      </c:barChart>
      <c:catAx>
        <c:axId val="-2052218760"/>
        <c:scaling>
          <c:orientation val="minMax"/>
        </c:scaling>
        <c:delete val="1"/>
        <c:axPos val="b"/>
        <c:majorTickMark val="out"/>
        <c:minorTickMark val="none"/>
        <c:tickLblPos val="nextTo"/>
        <c:crossAx val="-2052215752"/>
        <c:crosses val="autoZero"/>
        <c:auto val="1"/>
        <c:lblAlgn val="ctr"/>
        <c:lblOffset val="100"/>
        <c:noMultiLvlLbl val="0"/>
      </c:catAx>
      <c:valAx>
        <c:axId val="-2052215752"/>
        <c:scaling>
          <c:orientation val="minMax"/>
          <c:max val="1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Calibri"/>
                <a:cs typeface="Calibri"/>
              </a:defRPr>
            </a:pPr>
            <a:endParaRPr lang="en-US"/>
          </a:p>
        </c:txPr>
        <c:crossAx val="-2052218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 (s)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Full Data</c:v>
                </c:pt>
                <c:pt idx="1">
                  <c:v>f = 0.1</c:v>
                </c:pt>
                <c:pt idx="2">
                  <c:v>f = 0.01</c:v>
                </c:pt>
                <c:pt idx="3">
                  <c:v>f = 0.001</c:v>
                </c:pt>
                <c:pt idx="4">
                  <c:v>f = 0.0001</c:v>
                </c:pt>
                <c:pt idx="5">
                  <c:v>f = 0.00001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1020.0</c:v>
                </c:pt>
                <c:pt idx="1">
                  <c:v>103.0</c:v>
                </c:pt>
                <c:pt idx="2">
                  <c:v>18.0</c:v>
                </c:pt>
                <c:pt idx="3">
                  <c:v>13.0</c:v>
                </c:pt>
                <c:pt idx="4">
                  <c:v>10.0</c:v>
                </c:pt>
                <c:pt idx="5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52137320"/>
        <c:axId val="-2052134504"/>
      </c:barChart>
      <c:catAx>
        <c:axId val="-2052137320"/>
        <c:scaling>
          <c:orientation val="minMax"/>
        </c:scaling>
        <c:delete val="1"/>
        <c:axPos val="b"/>
        <c:majorTickMark val="out"/>
        <c:minorTickMark val="none"/>
        <c:tickLblPos val="nextTo"/>
        <c:crossAx val="-2052134504"/>
        <c:crosses val="autoZero"/>
        <c:auto val="1"/>
        <c:lblAlgn val="ctr"/>
        <c:lblOffset val="100"/>
        <c:noMultiLvlLbl val="0"/>
      </c:catAx>
      <c:valAx>
        <c:axId val="-2052134504"/>
        <c:scaling>
          <c:orientation val="minMax"/>
          <c:max val="1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Calibri"/>
                <a:cs typeface="Calibri"/>
              </a:defRPr>
            </a:pPr>
            <a:endParaRPr lang="en-US"/>
          </a:p>
        </c:txPr>
        <c:crossAx val="-2052137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C374B-6128-8E42-B3D0-6BDBDFB1ED4C}" type="datetimeFigureOut">
              <a:rPr lang="en-US" smtClean="0"/>
              <a:t>8/29/13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20BD1-08AF-5C43-9429-B3FA4460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074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EB7CB0B7-4679-9C41-988A-88F664A7C70A}" type="datetime1">
              <a:rPr lang="en-US"/>
              <a:pPr>
                <a:defRPr/>
              </a:pPr>
              <a:t>8/29/13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C8198C8-78FB-5C4C-B14F-A07EF6C0D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487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50916E-BDB9-E443-9E54-60C2B4A1430F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9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05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28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71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8209C-5C40-B34F-97A9-AF7E78FE04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471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01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01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92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904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05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9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853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21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2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24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8198C8-78FB-5C4C-B14F-A07EF6C0DE8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 userDrawn="1"/>
        </p:nvSpPr>
        <p:spPr>
          <a:xfrm>
            <a:off x="990600" y="927100"/>
            <a:ext cx="7162800" cy="228600"/>
          </a:xfrm>
          <a:prstGeom prst="ellipse">
            <a:avLst/>
          </a:prstGeom>
          <a:effectLst>
            <a:outerShdw blurRad="40000" dist="73787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339263" cy="12192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5400" dist="23000" dir="5400000" rotWithShape="0">
              <a:srgbClr val="000000">
                <a:alpha val="17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2259013" y="152400"/>
            <a:ext cx="4464050" cy="1066800"/>
          </a:xfrm>
          <a:prstGeom prst="rect">
            <a:avLst/>
          </a:prstGeom>
          <a:gradFill rotWithShape="1">
            <a:gsLst>
              <a:gs pos="0">
                <a:srgbClr val="00204E"/>
              </a:gs>
              <a:gs pos="46001">
                <a:srgbClr val="D6DBE3"/>
              </a:gs>
              <a:gs pos="53999">
                <a:srgbClr val="D6DBE3"/>
              </a:gs>
              <a:gs pos="100000">
                <a:srgbClr val="00204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0" y="152400"/>
            <a:ext cx="2286000" cy="1066800"/>
          </a:xfrm>
          <a:prstGeom prst="rect">
            <a:avLst/>
          </a:prstGeom>
          <a:solidFill>
            <a:srgbClr val="0020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6705600" y="152400"/>
            <a:ext cx="2438400" cy="1066800"/>
          </a:xfrm>
          <a:prstGeom prst="rect">
            <a:avLst/>
          </a:prstGeom>
          <a:solidFill>
            <a:srgbClr val="0020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9" name="Picture 8" descr="Picture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0"/>
            <a:ext cx="2667000" cy="1414463"/>
          </a:xfrm>
          <a:prstGeom prst="rect">
            <a:avLst/>
          </a:prstGeom>
          <a:noFill/>
          <a:effectLst>
            <a:outerShdw blurRad="38100" dist="25400" dir="78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369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28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F5F93-7AEC-F04C-95E1-0F5BA3994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7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DA-83D8-1F4F-908D-6FB13903B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2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7B90C-8FCE-1E46-9B22-F0D12B142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58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15801-4DF0-EA42-B5E2-BC9F99F57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7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177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0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9200-3828-CA49-A49E-32C2EEF97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3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B89A-5B48-794D-A51B-4CA2CE5E3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A13E-793D-E84E-990D-D7AA6986E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FAB35-CA78-924D-A9D1-964C0A7A9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8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31C0E-67A0-1C4A-BC4B-C1BEA9678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4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838200"/>
          </a:xfrm>
        </p:spPr>
        <p:txBody>
          <a:bodyPr/>
          <a:lstStyle>
            <a:lvl1pPr>
              <a:defRPr sz="5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C2F2-0CCC-7643-A79A-4B140A740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771BD-4D80-EA4F-BF21-E9C0AD692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51038"/>
            <a:ext cx="8229600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rbe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8DD3DD94-F9C9-C14C-8B4B-803B2365D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55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55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ts val="200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457200" indent="-228600" algn="l" defTabSz="457200" rtl="0" eaLnBrk="0" fontAlgn="base" hangingPunct="0">
        <a:spcBef>
          <a:spcPct val="0"/>
        </a:spcBef>
        <a:spcAft>
          <a:spcPct val="0"/>
        </a:spcAft>
        <a:buSzPct val="100000"/>
        <a:buFont typeface="Lucida Grande" charset="0"/>
        <a:buChar char="»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685800" indent="-22860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-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linkdb.or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microsoft.com/office/2007/relationships/hdphoto" Target="../media/hdphoto1.wdp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microsoft.com/office/2007/relationships/hdphoto" Target="../media/hdphoto1.wdp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linkdb.org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bit.ly/blinkdb-1" TargetMode="External"/><Relationship Id="rId3" Type="http://schemas.openxmlformats.org/officeDocument/2006/relationships/hyperlink" Target="http://bit.ly/blinkdb-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8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001001" cy="1905000"/>
          </a:xfrm>
        </p:spPr>
        <p:txBody>
          <a:bodyPr/>
          <a:lstStyle/>
          <a:p>
            <a:r>
              <a:rPr lang="en-US" sz="5500" dirty="0" smtClean="0">
                <a:solidFill>
                  <a:srgbClr val="3366FF"/>
                </a:solidFill>
                <a:latin typeface="Calibri"/>
                <a:cs typeface="Calibri"/>
              </a:rPr>
              <a:t>Approximate Queries on Very Large Data</a:t>
            </a:r>
            <a:endParaRPr lang="en-US" sz="5500" dirty="0">
              <a:solidFill>
                <a:srgbClr val="3366FF"/>
              </a:solidFill>
              <a:latin typeface="Calibri"/>
              <a:ea typeface="ＭＳ Ｐゴシック" charset="0"/>
              <a:cs typeface="Calibri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28244" r="27747"/>
          <a:stretch/>
        </p:blipFill>
        <p:spPr>
          <a:xfrm>
            <a:off x="90636" y="152400"/>
            <a:ext cx="4024164" cy="1724048"/>
          </a:xfrm>
          <a:prstGeom prst="rect">
            <a:avLst/>
          </a:prstGeom>
        </p:spPr>
      </p:pic>
      <p:pic>
        <p:nvPicPr>
          <p:cNvPr id="17" name="Picture 4" descr="amplab_hir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61002"/>
            <a:ext cx="4537636" cy="152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96764" y="6227802"/>
            <a:ext cx="2251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UC Berkeley</a:t>
            </a: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609599" y="3505200"/>
            <a:ext cx="3310185" cy="675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500" b="1" dirty="0">
                <a:solidFill>
                  <a:srgbClr val="404040"/>
                </a:solidFill>
                <a:latin typeface="Calibri"/>
                <a:cs typeface="Calibri"/>
              </a:rPr>
              <a:t>Sameer </a:t>
            </a:r>
            <a:r>
              <a:rPr lang="en-US" sz="3500" b="1" dirty="0" smtClean="0">
                <a:solidFill>
                  <a:srgbClr val="404040"/>
                </a:solidFill>
                <a:latin typeface="Calibri"/>
                <a:cs typeface="Calibri"/>
              </a:rPr>
              <a:t>Agarwal</a:t>
            </a:r>
            <a:endParaRPr lang="en-US" sz="3500" b="1" dirty="0">
              <a:solidFill>
                <a:srgbClr val="404040"/>
              </a:solidFill>
              <a:latin typeface="Calibri"/>
              <a:cs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599" y="4104826"/>
            <a:ext cx="8001001" cy="898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404040"/>
                </a:solidFill>
                <a:latin typeface="Calibri"/>
                <a:cs typeface="Calibri"/>
              </a:rPr>
              <a:t>Joint work with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Ariel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Kleiner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Henry Milner,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 smtClean="0">
                <a:solidFill>
                  <a:srgbClr val="404040"/>
                </a:solidFill>
                <a:latin typeface="Corbel" pitchFamily="34" charset="0"/>
              </a:rPr>
              <a:t>Barzan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Mozafari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</a:t>
            </a:r>
            <a:r>
              <a:rPr lang="en-US" dirty="0" err="1" smtClean="0">
                <a:solidFill>
                  <a:srgbClr val="404040"/>
                </a:solidFill>
                <a:latin typeface="Corbel" pitchFamily="34" charset="0"/>
              </a:rPr>
              <a:t>Ameet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Talwalkar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, </a:t>
            </a:r>
            <a:r>
              <a:rPr lang="en-US" dirty="0" smtClean="0">
                <a:solidFill>
                  <a:srgbClr val="404040"/>
                </a:solidFill>
                <a:latin typeface="Corbel" pitchFamily="34" charset="0"/>
              </a:rPr>
              <a:t>Michael </a:t>
            </a:r>
            <a:r>
              <a:rPr lang="en-US" dirty="0">
                <a:solidFill>
                  <a:srgbClr val="404040"/>
                </a:solidFill>
                <a:latin typeface="Corbel" pitchFamily="34" charset="0"/>
              </a:rPr>
              <a:t>Jordan, Samuel Madden, Ion </a:t>
            </a:r>
            <a:r>
              <a:rPr lang="en-US" dirty="0" err="1">
                <a:solidFill>
                  <a:srgbClr val="404040"/>
                </a:solidFill>
                <a:latin typeface="Corbel" pitchFamily="34" charset="0"/>
              </a:rPr>
              <a:t>Stoica</a:t>
            </a:r>
            <a:endParaRPr lang="en-US" dirty="0">
              <a:solidFill>
                <a:srgbClr val="404040"/>
              </a:solidFill>
              <a:latin typeface="Corbe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80"/>
    </mc:Choice>
    <mc:Fallback xmlns="">
      <p:transition xmlns:p14="http://schemas.microsoft.com/office/powerpoint/2010/main" spd="slow" advTm="1408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626690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269021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Salary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120,242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98,341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75,453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92,242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Salary of all the people 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56448"/>
              </p:ext>
            </p:extLst>
          </p:nvPr>
        </p:nvGraphicFramePr>
        <p:xfrm>
          <a:off x="4401824" y="3200400"/>
          <a:ext cx="43611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00"/>
                <a:gridCol w="1145252"/>
                <a:gridCol w="983109"/>
                <a:gridCol w="16385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Salary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75,453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</a:t>
            </a:r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70,145 </a:t>
            </a:r>
            <a:r>
              <a:rPr lang="en-US" sz="4000" dirty="0" smtClean="0">
                <a:solidFill>
                  <a:srgbClr val="3366FF"/>
                </a:solidFill>
                <a:latin typeface="Corbel" charset="0"/>
                <a:cs typeface="Corbel" charset="0"/>
              </a:rPr>
              <a:t>+/- 10,815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$80,848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1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688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269021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Salary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120,242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98,341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75,453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92,242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Salary of all the people 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996217"/>
              </p:ext>
            </p:extLst>
          </p:nvPr>
        </p:nvGraphicFramePr>
        <p:xfrm>
          <a:off x="4401824" y="2509520"/>
          <a:ext cx="436117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00"/>
                <a:gridCol w="1145252"/>
                <a:gridCol w="983109"/>
                <a:gridCol w="16385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Salary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78,212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60,000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75,453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1/2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6150114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chemeClr val="accent2"/>
                </a:solidFill>
                <a:latin typeface="Corbel" charset="0"/>
                <a:cs typeface="Corbel" charset="0"/>
              </a:rPr>
              <a:t>$75,190 </a:t>
            </a:r>
            <a:r>
              <a:rPr lang="en-US" sz="4000" dirty="0">
                <a:solidFill>
                  <a:srgbClr val="3366FF"/>
                </a:solidFill>
                <a:latin typeface="Corbel" charset="0"/>
                <a:cs typeface="Corbel" charset="0"/>
              </a:rPr>
              <a:t>+/- 5,895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$80,848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</a:t>
            </a:r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70,145 </a:t>
            </a:r>
            <a:r>
              <a:rPr lang="en-US" sz="4000" strike="sngStrike" dirty="0" smtClean="0">
                <a:solidFill>
                  <a:srgbClr val="3366FF"/>
                </a:solidFill>
                <a:latin typeface="Corbel" charset="0"/>
                <a:cs typeface="Corbel" charset="0"/>
              </a:rPr>
              <a:t>+/- 10,815</a:t>
            </a:r>
            <a:endParaRPr lang="en-US" sz="4000" strike="sngStrike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223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3468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Speed/Accuracy Trade-off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172330" y="5642247"/>
            <a:ext cx="375213" cy="372361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69952" y="5844267"/>
            <a:ext cx="7143466" cy="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667683" y="1832647"/>
            <a:ext cx="0" cy="444453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0207" y="6288778"/>
            <a:ext cx="2627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Execution Time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04064" y="3626289"/>
            <a:ext cx="97777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latin typeface="Calibri"/>
                <a:cs typeface="Calibri"/>
              </a:rPr>
              <a:t>Error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919356" y="2337709"/>
            <a:ext cx="5440581" cy="3506558"/>
          </a:xfrm>
          <a:custGeom>
            <a:avLst/>
            <a:gdLst>
              <a:gd name="connsiteX0" fmla="*/ 0 w 5007643"/>
              <a:gd name="connsiteY0" fmla="*/ 0 h 3925042"/>
              <a:gd name="connsiteX1" fmla="*/ 43294 w 5007643"/>
              <a:gd name="connsiteY1" fmla="*/ 937969 h 3925042"/>
              <a:gd name="connsiteX2" fmla="*/ 158744 w 5007643"/>
              <a:gd name="connsiteY2" fmla="*/ 1659484 h 3925042"/>
              <a:gd name="connsiteX3" fmla="*/ 346350 w 5007643"/>
              <a:gd name="connsiteY3" fmla="*/ 2409860 h 3925042"/>
              <a:gd name="connsiteX4" fmla="*/ 533956 w 5007643"/>
              <a:gd name="connsiteY4" fmla="*/ 3044793 h 3925042"/>
              <a:gd name="connsiteX5" fmla="*/ 1212225 w 5007643"/>
              <a:gd name="connsiteY5" fmla="*/ 3520993 h 3925042"/>
              <a:gd name="connsiteX6" fmla="*/ 3593381 w 5007643"/>
              <a:gd name="connsiteY6" fmla="*/ 3838460 h 3925042"/>
              <a:gd name="connsiteX7" fmla="*/ 5007643 w 5007643"/>
              <a:gd name="connsiteY7" fmla="*/ 3925042 h 3925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7643" h="3925042">
                <a:moveTo>
                  <a:pt x="0" y="0"/>
                </a:moveTo>
                <a:cubicBezTo>
                  <a:pt x="8418" y="330694"/>
                  <a:pt x="16837" y="661388"/>
                  <a:pt x="43294" y="937969"/>
                </a:cubicBezTo>
                <a:cubicBezTo>
                  <a:pt x="69751" y="1214550"/>
                  <a:pt x="108235" y="1414169"/>
                  <a:pt x="158744" y="1659484"/>
                </a:cubicBezTo>
                <a:cubicBezTo>
                  <a:pt x="209253" y="1904799"/>
                  <a:pt x="283815" y="2178975"/>
                  <a:pt x="346350" y="2409860"/>
                </a:cubicBezTo>
                <a:cubicBezTo>
                  <a:pt x="408885" y="2640745"/>
                  <a:pt x="389644" y="2859604"/>
                  <a:pt x="533956" y="3044793"/>
                </a:cubicBezTo>
                <a:cubicBezTo>
                  <a:pt x="678268" y="3229982"/>
                  <a:pt x="702321" y="3388715"/>
                  <a:pt x="1212225" y="3520993"/>
                </a:cubicBezTo>
                <a:cubicBezTo>
                  <a:pt x="1722129" y="3653271"/>
                  <a:pt x="2960811" y="3771119"/>
                  <a:pt x="3593381" y="3838460"/>
                </a:cubicBezTo>
                <a:cubicBezTo>
                  <a:pt x="4225951" y="3905801"/>
                  <a:pt x="5007643" y="3925042"/>
                  <a:pt x="5007643" y="3925042"/>
                </a:cubicBezTo>
              </a:path>
            </a:pathLst>
          </a:custGeom>
          <a:ln w="76200" cmpd="sng">
            <a:solidFill>
              <a:srgbClr val="3366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7359937" y="572882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28394" y="5847194"/>
            <a:ext cx="126308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30 </a:t>
            </a:r>
            <a:r>
              <a:rPr lang="en-US" sz="2600" b="1" dirty="0" err="1" smtClean="0">
                <a:latin typeface="Calibri"/>
                <a:cs typeface="Calibri"/>
              </a:rPr>
              <a:t>mins</a:t>
            </a:r>
            <a:endParaRPr lang="en-US" sz="2600" b="1" dirty="0">
              <a:latin typeface="Calibri"/>
              <a:cs typeface="Calibri"/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6742825" y="4051671"/>
            <a:ext cx="1988080" cy="129872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latin typeface="Calibri"/>
                <a:cs typeface="Calibri"/>
              </a:rPr>
              <a:t>Time to Execute on</a:t>
            </a:r>
          </a:p>
          <a:p>
            <a:pPr algn="ctr"/>
            <a:r>
              <a:rPr lang="en-US" sz="2200" b="1" dirty="0" smtClean="0">
                <a:latin typeface="Calibri"/>
                <a:cs typeface="Calibri"/>
              </a:rPr>
              <a:t>Entire Dataset</a:t>
            </a:r>
            <a:endParaRPr lang="en-US" sz="2200" b="1" dirty="0">
              <a:latin typeface="Calibri"/>
              <a:cs typeface="Calibri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39837" y="2337709"/>
            <a:ext cx="1680369" cy="3463268"/>
          </a:xfrm>
          <a:prstGeom prst="rect">
            <a:avLst/>
          </a:prstGeom>
          <a:solidFill>
            <a:schemeClr val="accent4">
              <a:lumMod val="20000"/>
              <a:lumOff val="80000"/>
              <a:alpha val="3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34" name="Rectangular Callout 33"/>
          <p:cNvSpPr/>
          <p:nvPr/>
        </p:nvSpPr>
        <p:spPr>
          <a:xfrm>
            <a:off x="3749212" y="2337709"/>
            <a:ext cx="1988080" cy="1298727"/>
          </a:xfrm>
          <a:prstGeom prst="wedgeRectCallout">
            <a:avLst>
              <a:gd name="adj1" fmla="val -60757"/>
              <a:gd name="adj2" fmla="val 94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latin typeface="Calibri"/>
                <a:cs typeface="Calibri"/>
              </a:rPr>
              <a:t>Interactive</a:t>
            </a:r>
          </a:p>
          <a:p>
            <a:pPr algn="ctr"/>
            <a:r>
              <a:rPr lang="en-US" sz="2200" b="1" dirty="0" smtClean="0">
                <a:latin typeface="Calibri"/>
                <a:cs typeface="Calibri"/>
              </a:rPr>
              <a:t>Queries</a:t>
            </a:r>
            <a:endParaRPr lang="en-US" sz="2200" b="1" dirty="0"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75250" y="5842673"/>
            <a:ext cx="8694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5 sec</a:t>
            </a:r>
            <a:endParaRPr lang="en-US" sz="2600" b="1" dirty="0">
              <a:latin typeface="Calibri"/>
              <a:cs typeface="Calibri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3420207" y="575427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6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"/>
    </mc:Choice>
    <mc:Fallback xmlns="">
      <p:transition xmlns:p14="http://schemas.microsoft.com/office/powerpoint/2010/main" spd="slow" advTm="4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/>
          <p:cNvSpPr/>
          <p:nvPr/>
        </p:nvSpPr>
        <p:spPr>
          <a:xfrm>
            <a:off x="7172330" y="5642247"/>
            <a:ext cx="375213" cy="372361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69952" y="5844267"/>
            <a:ext cx="7143466" cy="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0207" y="6288778"/>
            <a:ext cx="2627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Execution Time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498241" y="3626289"/>
            <a:ext cx="98942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alibri"/>
                <a:cs typeface="Calibri"/>
              </a:rPr>
              <a:t>Error</a:t>
            </a:r>
            <a:endParaRPr lang="en-US" sz="3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7359937" y="572882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28394" y="5847194"/>
            <a:ext cx="126308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30 </a:t>
            </a:r>
            <a:r>
              <a:rPr lang="en-US" sz="2600" b="1" dirty="0" err="1" smtClean="0">
                <a:latin typeface="Calibri"/>
                <a:cs typeface="Calibri"/>
              </a:rPr>
              <a:t>mins</a:t>
            </a:r>
            <a:endParaRPr lang="en-US" sz="2600" b="1" dirty="0">
              <a:latin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39837" y="2323278"/>
            <a:ext cx="6991068" cy="3506559"/>
            <a:chOff x="1739837" y="1832658"/>
            <a:chExt cx="6991068" cy="3506559"/>
          </a:xfrm>
        </p:grpSpPr>
        <p:sp>
          <p:nvSpPr>
            <p:cNvPr id="21" name="Freeform 20"/>
            <p:cNvSpPr/>
            <p:nvPr/>
          </p:nvSpPr>
          <p:spPr>
            <a:xfrm>
              <a:off x="1919356" y="1832659"/>
              <a:ext cx="5440581" cy="3506558"/>
            </a:xfrm>
            <a:custGeom>
              <a:avLst/>
              <a:gdLst>
                <a:gd name="connsiteX0" fmla="*/ 0 w 5007643"/>
                <a:gd name="connsiteY0" fmla="*/ 0 h 3925042"/>
                <a:gd name="connsiteX1" fmla="*/ 43294 w 5007643"/>
                <a:gd name="connsiteY1" fmla="*/ 937969 h 3925042"/>
                <a:gd name="connsiteX2" fmla="*/ 158744 w 5007643"/>
                <a:gd name="connsiteY2" fmla="*/ 1659484 h 3925042"/>
                <a:gd name="connsiteX3" fmla="*/ 346350 w 5007643"/>
                <a:gd name="connsiteY3" fmla="*/ 2409860 h 3925042"/>
                <a:gd name="connsiteX4" fmla="*/ 533956 w 5007643"/>
                <a:gd name="connsiteY4" fmla="*/ 3044793 h 3925042"/>
                <a:gd name="connsiteX5" fmla="*/ 1212225 w 5007643"/>
                <a:gd name="connsiteY5" fmla="*/ 3520993 h 3925042"/>
                <a:gd name="connsiteX6" fmla="*/ 3593381 w 5007643"/>
                <a:gd name="connsiteY6" fmla="*/ 3838460 h 3925042"/>
                <a:gd name="connsiteX7" fmla="*/ 5007643 w 5007643"/>
                <a:gd name="connsiteY7" fmla="*/ 3925042 h 3925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07643" h="3925042">
                  <a:moveTo>
                    <a:pt x="0" y="0"/>
                  </a:moveTo>
                  <a:cubicBezTo>
                    <a:pt x="8418" y="330694"/>
                    <a:pt x="16837" y="661388"/>
                    <a:pt x="43294" y="937969"/>
                  </a:cubicBezTo>
                  <a:cubicBezTo>
                    <a:pt x="69751" y="1214550"/>
                    <a:pt x="108235" y="1414169"/>
                    <a:pt x="158744" y="1659484"/>
                  </a:cubicBezTo>
                  <a:cubicBezTo>
                    <a:pt x="209253" y="1904799"/>
                    <a:pt x="283815" y="2178975"/>
                    <a:pt x="346350" y="2409860"/>
                  </a:cubicBezTo>
                  <a:cubicBezTo>
                    <a:pt x="408885" y="2640745"/>
                    <a:pt x="389644" y="2859604"/>
                    <a:pt x="533956" y="3044793"/>
                  </a:cubicBezTo>
                  <a:cubicBezTo>
                    <a:pt x="678268" y="3229982"/>
                    <a:pt x="702321" y="3388715"/>
                    <a:pt x="1212225" y="3520993"/>
                  </a:cubicBezTo>
                  <a:cubicBezTo>
                    <a:pt x="1722129" y="3653271"/>
                    <a:pt x="2960811" y="3771119"/>
                    <a:pt x="3593381" y="3838460"/>
                  </a:cubicBezTo>
                  <a:cubicBezTo>
                    <a:pt x="4225951" y="3905801"/>
                    <a:pt x="5007643" y="3925042"/>
                    <a:pt x="5007643" y="3925042"/>
                  </a:cubicBezTo>
                </a:path>
              </a:pathLst>
            </a:custGeom>
            <a:ln w="76200" cmpd="sng">
              <a:solidFill>
                <a:srgbClr val="3366FF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9" name="Rectangular Callout 28"/>
            <p:cNvSpPr/>
            <p:nvPr/>
          </p:nvSpPr>
          <p:spPr>
            <a:xfrm>
              <a:off x="6742825" y="3546621"/>
              <a:ext cx="1988080" cy="1298727"/>
            </a:xfrm>
            <a:prstGeom prst="wedge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Time to Execute on</a:t>
              </a:r>
            </a:p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Entire Dataset</a:t>
              </a:r>
              <a:endParaRPr lang="en-US" sz="2200" b="1" dirty="0">
                <a:latin typeface="Calibri"/>
                <a:cs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39837" y="1832658"/>
              <a:ext cx="1680369" cy="3430999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41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34" name="Rectangular Callout 33"/>
            <p:cNvSpPr/>
            <p:nvPr/>
          </p:nvSpPr>
          <p:spPr>
            <a:xfrm>
              <a:off x="3749212" y="1832659"/>
              <a:ext cx="1988080" cy="1298727"/>
            </a:xfrm>
            <a:prstGeom prst="wedgeRectCallout">
              <a:avLst>
                <a:gd name="adj1" fmla="val -60757"/>
                <a:gd name="adj2" fmla="val 947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Interactive</a:t>
              </a:r>
            </a:p>
            <a:p>
              <a:pPr algn="ctr"/>
              <a:r>
                <a:rPr lang="en-US" sz="2200" b="1" dirty="0" smtClean="0">
                  <a:latin typeface="Calibri"/>
                  <a:cs typeface="Calibri"/>
                </a:rPr>
                <a:t>Queries</a:t>
              </a:r>
              <a:endParaRPr lang="en-US" sz="2200" b="1" dirty="0">
                <a:latin typeface="Calibri"/>
                <a:cs typeface="Calibri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875250" y="5842673"/>
            <a:ext cx="8694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latin typeface="Calibri"/>
                <a:cs typeface="Calibri"/>
              </a:rPr>
              <a:t>5 sec</a:t>
            </a:r>
            <a:endParaRPr lang="en-US" sz="2600" b="1" dirty="0">
              <a:latin typeface="Calibri"/>
              <a:cs typeface="Calibri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1515281" y="5353647"/>
            <a:ext cx="6219868" cy="0"/>
          </a:xfrm>
          <a:prstGeom prst="line">
            <a:avLst/>
          </a:prstGeom>
          <a:ln w="57150" cmpd="sng"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Left Brace 17"/>
          <p:cNvSpPr/>
          <p:nvPr/>
        </p:nvSpPr>
        <p:spPr>
          <a:xfrm>
            <a:off x="1286681" y="5411941"/>
            <a:ext cx="228600" cy="304800"/>
          </a:xfrm>
          <a:prstGeom prst="leftBrace">
            <a:avLst/>
          </a:pr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93720" y="5564341"/>
            <a:ext cx="420806" cy="435838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20207" y="5754277"/>
            <a:ext cx="0" cy="2020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67683" y="1832647"/>
            <a:ext cx="0" cy="4444530"/>
          </a:xfrm>
          <a:prstGeom prst="line">
            <a:avLst/>
          </a:prstGeom>
          <a:ln w="76200" cmpd="sng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3468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Speed/Accuracy Trade-off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5886496"/>
            <a:ext cx="2064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Calibri"/>
                <a:cs typeface="Calibri"/>
              </a:rPr>
              <a:t>Pre-Existing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Calibri"/>
                <a:cs typeface="Calibri"/>
              </a:rPr>
              <a:t>Noise</a:t>
            </a:r>
            <a:endParaRPr lang="en-US" sz="3000" b="1" dirty="0">
              <a:solidFill>
                <a:schemeClr val="accent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979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"/>
    </mc:Choice>
    <mc:Fallback xmlns="">
      <p:transition xmlns:p14="http://schemas.microsoft.com/office/powerpoint/2010/main" spd="slow" advTm="4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643E-6 -2.38073E-6 L -1.38643E-6 -0.0673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6500" dirty="0" smtClean="0"/>
              <a:t>What is BlinkDB?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 marL="0" indent="0"/>
            <a:r>
              <a:rPr lang="en-US" sz="3000" dirty="0" smtClean="0"/>
              <a:t>A data analysis (warehouse) system that … 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b</a:t>
            </a:r>
            <a:r>
              <a:rPr lang="en-US" sz="3000" dirty="0" smtClean="0"/>
              <a:t>uilds on Shark and Spark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/>
              <a:t>r</a:t>
            </a:r>
            <a:r>
              <a:rPr lang="en-US" sz="3000" dirty="0" smtClean="0"/>
              <a:t>eturns fast, approximate answers with error bars by executing queries on small samples of data</a:t>
            </a:r>
          </a:p>
          <a:p>
            <a:pPr marL="457200" indent="-457200">
              <a:buFont typeface="Lucida Grande"/>
              <a:buChar char="-"/>
            </a:pPr>
            <a:r>
              <a:rPr lang="en-US" sz="3000" dirty="0" smtClean="0"/>
              <a:t>is </a:t>
            </a:r>
            <a:r>
              <a:rPr lang="en-US" sz="3000" dirty="0"/>
              <a:t>compatible with Apache Hive (storage, </a:t>
            </a:r>
            <a:r>
              <a:rPr lang="en-US" sz="3000" dirty="0" err="1"/>
              <a:t>serdes</a:t>
            </a:r>
            <a:r>
              <a:rPr lang="en-US" sz="3000" dirty="0"/>
              <a:t>, UDFs, types, metadata</a:t>
            </a:r>
            <a:r>
              <a:rPr lang="en-US" sz="3000" dirty="0" smtClean="0"/>
              <a:t>) and </a:t>
            </a:r>
            <a:r>
              <a:rPr lang="en-US" sz="3000" dirty="0"/>
              <a:t>supports </a:t>
            </a:r>
            <a:r>
              <a:rPr lang="en-US" sz="3000" dirty="0" smtClean="0"/>
              <a:t> Hive’s SQL-like query structure with minor modifications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241277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Sampling Vs. </a:t>
            </a:r>
            <a:r>
              <a:rPr lang="en-US" dirty="0" smtClean="0">
                <a:latin typeface="Calibri"/>
                <a:cs typeface="Calibri"/>
              </a:rPr>
              <a:t>No Sampling</a:t>
            </a:r>
            <a:endParaRPr lang="en-US" b="1" dirty="0">
              <a:latin typeface="Calibri"/>
              <a:cs typeface="Calibri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939281"/>
              </p:ext>
            </p:extLst>
          </p:nvPr>
        </p:nvGraphicFramePr>
        <p:xfrm>
          <a:off x="461792" y="1387800"/>
          <a:ext cx="794844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7823" y="5959385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1</a:t>
            </a: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6392" y="5955335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31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2543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529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97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9873" y="6307356"/>
            <a:ext cx="3620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latin typeface="Calibri"/>
                <a:cs typeface="Calibri"/>
              </a:rPr>
              <a:t>Fraction  of full data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906187" y="3553075"/>
            <a:ext cx="444765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alibri"/>
                <a:cs typeface="Calibri"/>
              </a:rPr>
              <a:t>Query Response Time (Seconds)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3992" y="5045400"/>
            <a:ext cx="652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4792" y="1235400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43192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2585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35585" y="54264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7355" y="54264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8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671592" y="1611935"/>
            <a:ext cx="20844" cy="3895131"/>
          </a:xfrm>
          <a:prstGeom prst="straightConnector1">
            <a:avLst/>
          </a:prstGeom>
          <a:ln w="57150" cmpd="sng">
            <a:solidFill>
              <a:schemeClr val="accent2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Line Callout 1 (Border and Accent Bar) 30"/>
          <p:cNvSpPr/>
          <p:nvPr/>
        </p:nvSpPr>
        <p:spPr>
          <a:xfrm>
            <a:off x="5828732" y="2590801"/>
            <a:ext cx="2503616" cy="838199"/>
          </a:xfrm>
          <a:prstGeom prst="accentBorderCallout1">
            <a:avLst>
              <a:gd name="adj1" fmla="val 18750"/>
              <a:gd name="adj2" fmla="val -8333"/>
              <a:gd name="adj3" fmla="val -12470"/>
              <a:gd name="adj4" fmla="val -8100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/>
                <a:cs typeface="Calibri"/>
              </a:rPr>
              <a:t>10x</a:t>
            </a:r>
            <a:r>
              <a:rPr lang="en-US" sz="2000" dirty="0">
                <a:latin typeface="Calibri"/>
                <a:cs typeface="Calibri"/>
              </a:rPr>
              <a:t> as response time</a:t>
            </a:r>
          </a:p>
          <a:p>
            <a:pPr algn="ctr"/>
            <a:r>
              <a:rPr lang="en-US" sz="2000" dirty="0">
                <a:latin typeface="Calibri"/>
                <a:cs typeface="Calibri"/>
              </a:rPr>
              <a:t>is dominated by I/O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604792" y="1295400"/>
            <a:ext cx="2205208" cy="5105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5268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Calibri"/>
                <a:cs typeface="Calibri"/>
              </a:rPr>
              <a:t>Sampling Vs. </a:t>
            </a:r>
            <a:r>
              <a:rPr lang="en-US" dirty="0" smtClean="0">
                <a:latin typeface="Calibri"/>
                <a:cs typeface="Calibri"/>
              </a:rPr>
              <a:t>No Sampling</a:t>
            </a:r>
            <a:endParaRPr lang="en-US" b="1" dirty="0">
              <a:latin typeface="Calibri"/>
              <a:cs typeface="Calibri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416579"/>
              </p:ext>
            </p:extLst>
          </p:nvPr>
        </p:nvGraphicFramePr>
        <p:xfrm>
          <a:off x="461792" y="1387800"/>
          <a:ext cx="794844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7823" y="5959385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1</a:t>
            </a: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6392" y="5955335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31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2543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529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9792" y="59598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</a:t>
            </a:r>
            <a:r>
              <a:rPr lang="en-US" baseline="30000" dirty="0" smtClean="0">
                <a:latin typeface="Calibri"/>
                <a:cs typeface="Calibri"/>
              </a:rPr>
              <a:t>-5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9873" y="6307356"/>
            <a:ext cx="3620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latin typeface="Calibri"/>
                <a:cs typeface="Calibri"/>
              </a:rPr>
              <a:t>Fraction  of full data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906187" y="3553075"/>
            <a:ext cx="444765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alibri"/>
                <a:cs typeface="Calibri"/>
              </a:rPr>
              <a:t>Query Response Time (Seconds)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3992" y="5045400"/>
            <a:ext cx="652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4792" y="1235400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1020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43192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2585" y="54219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35585" y="54264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7355" y="54264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747" y="4670730"/>
            <a:ext cx="1150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alibri"/>
                <a:cs typeface="Calibri"/>
              </a:rPr>
              <a:t>(0.02%)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814592" y="4964735"/>
            <a:ext cx="4341780" cy="466130"/>
            <a:chOff x="3352800" y="5253335"/>
            <a:chExt cx="4341780" cy="466130"/>
          </a:xfrm>
        </p:grpSpPr>
        <p:sp>
          <p:nvSpPr>
            <p:cNvPr id="36" name="TextBox 35"/>
            <p:cNvSpPr txBox="1"/>
            <p:nvPr/>
          </p:nvSpPr>
          <p:spPr>
            <a:xfrm>
              <a:off x="3352800" y="5257800"/>
              <a:ext cx="11509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(0.07%)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72000" y="5257800"/>
              <a:ext cx="9949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(1.1%)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638800" y="5257800"/>
              <a:ext cx="9949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(3.4%)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81800" y="5253335"/>
              <a:ext cx="91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8000"/>
                  </a:solidFill>
                  <a:latin typeface="Calibri"/>
                  <a:cs typeface="Calibri"/>
                </a:rPr>
                <a:t>(11%)</a:t>
              </a:r>
            </a:p>
          </p:txBody>
        </p:sp>
      </p:grpSp>
      <p:sp>
        <p:nvSpPr>
          <p:cNvPr id="33" name="Line Callout 1 (Border and Accent Bar) 32"/>
          <p:cNvSpPr/>
          <p:nvPr/>
        </p:nvSpPr>
        <p:spPr>
          <a:xfrm>
            <a:off x="6042790" y="3403600"/>
            <a:ext cx="1700411" cy="533400"/>
          </a:xfrm>
          <a:prstGeom prst="accentBorderCallout1">
            <a:avLst>
              <a:gd name="adj1" fmla="val 18750"/>
              <a:gd name="adj2" fmla="val -8333"/>
              <a:gd name="adj3" fmla="val 289692"/>
              <a:gd name="adj4" fmla="val -94913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Error Bars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029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6500" dirty="0" smtClean="0"/>
              <a:t>Hive Architecture</a:t>
            </a:r>
            <a:endParaRPr lang="en-US" sz="6500" dirty="0"/>
          </a:p>
        </p:txBody>
      </p:sp>
      <p:sp>
        <p:nvSpPr>
          <p:cNvPr id="7" name="Rectangle 6"/>
          <p:cNvSpPr/>
          <p:nvPr/>
        </p:nvSpPr>
        <p:spPr>
          <a:xfrm>
            <a:off x="1066800" y="5925960"/>
            <a:ext cx="70104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 Storage (e.g., HDFS, </a:t>
            </a:r>
            <a:r>
              <a:rPr lang="en-US" dirty="0" err="1" smtClean="0"/>
              <a:t>HBase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66800" y="2268360"/>
            <a:ext cx="1143000" cy="3505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tore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76566" y="5163960"/>
            <a:ext cx="5700634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376566" y="2268360"/>
            <a:ext cx="5700634" cy="2743200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28966" y="3106560"/>
            <a:ext cx="1585834" cy="176244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 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267200" y="3106561"/>
            <a:ext cx="1585834" cy="176244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 Optimizer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05434" y="31065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Plan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05434" y="37161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SerDes</a:t>
            </a:r>
            <a:r>
              <a:rPr lang="en-US" dirty="0" smtClean="0"/>
              <a:t>, UDFs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05434" y="43257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528966" y="2420760"/>
            <a:ext cx="5395834" cy="5235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83996" y="1600200"/>
            <a:ext cx="3561035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Command-line Shell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645031" y="1600200"/>
            <a:ext cx="3432169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Thrift/JDBC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11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6500" dirty="0" smtClean="0"/>
              <a:t>Shark Architecture</a:t>
            </a:r>
            <a:endParaRPr lang="en-US" sz="6500" dirty="0"/>
          </a:p>
        </p:txBody>
      </p:sp>
      <p:sp>
        <p:nvSpPr>
          <p:cNvPr id="7" name="Rectangle 6"/>
          <p:cNvSpPr/>
          <p:nvPr/>
        </p:nvSpPr>
        <p:spPr>
          <a:xfrm>
            <a:off x="1066800" y="5925960"/>
            <a:ext cx="70104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 Storage (e.g., HDFS, </a:t>
            </a:r>
            <a:r>
              <a:rPr lang="en-US" dirty="0" err="1" smtClean="0"/>
              <a:t>HBase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66800" y="2268360"/>
            <a:ext cx="1143000" cy="3505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tore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76566" y="5163960"/>
            <a:ext cx="5700634" cy="609600"/>
          </a:xfrm>
          <a:prstGeom prst="rect">
            <a:avLst/>
          </a:prstGeom>
          <a:solidFill>
            <a:srgbClr val="C3D69B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376566" y="2268360"/>
            <a:ext cx="5700634" cy="2743200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28966" y="3106560"/>
            <a:ext cx="1585834" cy="176244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 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267200" y="3106561"/>
            <a:ext cx="1585834" cy="17624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 Optimizer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05434" y="31065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Plan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05434" y="37161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SerDes</a:t>
            </a:r>
            <a:r>
              <a:rPr lang="en-US" dirty="0" smtClean="0"/>
              <a:t>, UDFs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05434" y="43257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528966" y="2420760"/>
            <a:ext cx="5395834" cy="5235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83996" y="1600200"/>
            <a:ext cx="3561035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Command-line Shell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645031" y="1600200"/>
            <a:ext cx="3432169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Thrift/JDBC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298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6500" dirty="0" smtClean="0"/>
              <a:t>BlinkDB Architecture</a:t>
            </a:r>
            <a:endParaRPr lang="en-US" sz="6500" dirty="0"/>
          </a:p>
        </p:txBody>
      </p:sp>
      <p:sp>
        <p:nvSpPr>
          <p:cNvPr id="7" name="Rectangle 6"/>
          <p:cNvSpPr/>
          <p:nvPr/>
        </p:nvSpPr>
        <p:spPr>
          <a:xfrm>
            <a:off x="609600" y="5925960"/>
            <a:ext cx="80772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Hadoop Storage (e.g., HDFS, </a:t>
            </a:r>
            <a:r>
              <a:rPr lang="en-US" dirty="0" err="1" smtClean="0"/>
              <a:t>HBase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2268360"/>
            <a:ext cx="1143000" cy="3505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</a:t>
            </a:r>
          </a:p>
          <a:p>
            <a:pPr algn="ctr"/>
            <a:r>
              <a:rPr lang="en-US" dirty="0"/>
              <a:t>s</a:t>
            </a:r>
            <a:r>
              <a:rPr lang="en-US" dirty="0" smtClean="0"/>
              <a:t>tore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19366" y="5163960"/>
            <a:ext cx="6767434" cy="609600"/>
          </a:xfrm>
          <a:prstGeom prst="rect">
            <a:avLst/>
          </a:prstGeom>
          <a:solidFill>
            <a:srgbClr val="C3D69B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19366" y="2268360"/>
            <a:ext cx="6767434" cy="2743200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71766" y="3106560"/>
            <a:ext cx="1585834" cy="176244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 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343400" y="3106561"/>
            <a:ext cx="1585834" cy="176244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 Optimizer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81634" y="31065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dirty="0" smtClean="0"/>
              <a:t>Physical Plan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81634" y="3716161"/>
            <a:ext cx="1919366" cy="523555"/>
          </a:xfrm>
          <a:prstGeom prst="rect">
            <a:avLst/>
          </a:prstGeom>
          <a:solidFill>
            <a:srgbClr val="DBEEF4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SerDes</a:t>
            </a:r>
            <a:r>
              <a:rPr lang="en-US" dirty="0" smtClean="0"/>
              <a:t>, UDFs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81634" y="4325761"/>
            <a:ext cx="1919366" cy="523555"/>
          </a:xfrm>
          <a:prstGeom prst="rect">
            <a:avLst/>
          </a:prstGeom>
          <a:solidFill>
            <a:srgbClr val="C3D69B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071766" y="2420760"/>
            <a:ext cx="6538834" cy="5235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26796" y="1600200"/>
            <a:ext cx="3561035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Command-line Shell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187831" y="1600200"/>
            <a:ext cx="4498969" cy="523555"/>
          </a:xfrm>
          <a:prstGeom prst="rect">
            <a:avLst/>
          </a:prstGeom>
          <a:solidFill>
            <a:srgbClr val="93CDDD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Thrift/JDBC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430584" y="3106560"/>
            <a:ext cx="757247" cy="1770241"/>
          </a:xfrm>
          <a:prstGeom prst="rect">
            <a:avLst/>
          </a:prstGeom>
          <a:solidFill>
            <a:srgbClr val="D99694"/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001001" y="3106560"/>
            <a:ext cx="609600" cy="5235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001001" y="3716160"/>
            <a:ext cx="609600" cy="5235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001000" y="4325760"/>
            <a:ext cx="609600" cy="5235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90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SQL-like aggregate queries </a:t>
            </a:r>
            <a:r>
              <a:rPr lang="en-US" sz="4000" dirty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</a:t>
            </a:r>
            <a:r>
              <a:rPr lang="en-US" sz="4000" b="1" dirty="0" smtClean="0">
                <a:solidFill>
                  <a:srgbClr val="3366FF"/>
                </a:solidFill>
                <a:latin typeface="Calibri"/>
                <a:cs typeface="Calibri"/>
              </a:rPr>
              <a:t>data</a:t>
            </a:r>
            <a:endParaRPr lang="en-US" sz="4000" b="1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0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sz="6500" dirty="0" smtClean="0"/>
              <a:t>BlinkDB alpha-0.1.0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15400" cy="464639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Released </a:t>
            </a:r>
            <a:r>
              <a:rPr lang="en-US" sz="3000" dirty="0"/>
              <a:t>and available at </a:t>
            </a:r>
            <a:r>
              <a:rPr lang="en-US" sz="3000" dirty="0">
                <a:hlinkClick r:id="rId2"/>
              </a:rPr>
              <a:t>http://blinkdb.org</a:t>
            </a: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Allows you </a:t>
            </a:r>
            <a:r>
              <a:rPr lang="en-US" sz="3000" dirty="0"/>
              <a:t>to create random and stratified samples on native tables and materialized </a:t>
            </a:r>
            <a:r>
              <a:rPr lang="en-US" sz="3000" dirty="0" smtClean="0"/>
              <a:t>views</a:t>
            </a: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Adds </a:t>
            </a:r>
            <a:r>
              <a:rPr lang="en-US" sz="3000" dirty="0" smtClean="0"/>
              <a:t>approximate </a:t>
            </a:r>
            <a:r>
              <a:rPr lang="en-US" sz="3000" dirty="0"/>
              <a:t>a</a:t>
            </a:r>
            <a:r>
              <a:rPr lang="en-US" sz="3000" dirty="0" smtClean="0"/>
              <a:t>ggregate </a:t>
            </a:r>
            <a:r>
              <a:rPr lang="en-US" sz="3000" dirty="0"/>
              <a:t>f</a:t>
            </a:r>
            <a:r>
              <a:rPr lang="en-US" sz="3000" dirty="0" smtClean="0"/>
              <a:t>unctions with statistical </a:t>
            </a:r>
            <a:r>
              <a:rPr lang="en-US" sz="3000" dirty="0"/>
              <a:t>c</a:t>
            </a:r>
            <a:r>
              <a:rPr lang="en-US" sz="3000" dirty="0" smtClean="0"/>
              <a:t>losed </a:t>
            </a:r>
            <a:r>
              <a:rPr lang="en-US" sz="3000" dirty="0"/>
              <a:t>f</a:t>
            </a:r>
            <a:r>
              <a:rPr lang="en-US" sz="3000" dirty="0" smtClean="0"/>
              <a:t>orms to </a:t>
            </a:r>
            <a:r>
              <a:rPr lang="en-US" sz="3000" dirty="0" err="1" smtClean="0"/>
              <a:t>HiveQL</a:t>
            </a:r>
            <a:r>
              <a:rPr lang="en-US" sz="3000" dirty="0" smtClean="0"/>
              <a:t> :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approx_avg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(),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approx_sum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(), </a:t>
            </a:r>
            <a:r>
              <a:rPr lang="en-US" sz="2600" b="1" dirty="0" err="1" smtClean="0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600" b="1" dirty="0" smtClean="0">
                <a:solidFill>
                  <a:srgbClr val="008000"/>
                </a:solidFill>
                <a:latin typeface="Courier"/>
                <a:cs typeface="Courier"/>
              </a:rPr>
              <a:t>() </a:t>
            </a:r>
            <a:r>
              <a:rPr lang="en-US" sz="2600" dirty="0" smtClean="0">
                <a:latin typeface="Courier"/>
                <a:cs typeface="Courier"/>
              </a:rPr>
              <a:t>etc</a:t>
            </a:r>
            <a:r>
              <a:rPr lang="en-US" sz="2600" dirty="0" smtClean="0">
                <a:latin typeface="Courier"/>
                <a:cs typeface="Couri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406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Preparing the Data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endParaRPr lang="en-US" sz="25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87205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create external table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logs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(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dt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 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event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bytes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int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)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row format delimited fields terminated by</a:t>
            </a:r>
            <a:r>
              <a:rPr lang="en-US" sz="2500" dirty="0">
                <a:latin typeface="Courier"/>
                <a:cs typeface="Courier"/>
              </a:rPr>
              <a:t> ' ' 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location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’/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tmp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/logs</a:t>
            </a:r>
            <a:r>
              <a:rPr lang="en-US" sz="2500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’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6019800" y="4088416"/>
            <a:ext cx="2667000" cy="838200"/>
          </a:xfrm>
          <a:prstGeom prst="accentBorderCallout1">
            <a:avLst>
              <a:gd name="adj1" fmla="val 18750"/>
              <a:gd name="adj2" fmla="val -8333"/>
              <a:gd name="adj3" fmla="val -78686"/>
              <a:gd name="adj4" fmla="val -71293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Referencing an external table </a:t>
            </a:r>
            <a:r>
              <a:rPr lang="en-US" sz="2000" b="1" dirty="0" smtClean="0">
                <a:solidFill>
                  <a:srgbClr val="C0504D"/>
                </a:solidFill>
              </a:rPr>
              <a:t>logs</a:t>
            </a:r>
            <a:r>
              <a:rPr lang="en-US" sz="2000" dirty="0" smtClean="0">
                <a:solidFill>
                  <a:srgbClr val="C0504D"/>
                </a:solidFill>
              </a:rPr>
              <a:t> </a:t>
            </a:r>
            <a:r>
              <a:rPr lang="en-US" sz="2000" dirty="0" smtClean="0"/>
              <a:t>in BlinkDB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457200" y="1752600"/>
            <a:ext cx="8229600" cy="1676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Preparing the Data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422831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create external table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logs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(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dt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 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event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bytes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int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)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row format delimited fields terminated by</a:t>
            </a:r>
            <a:r>
              <a:rPr lang="en-US" sz="2500" dirty="0">
                <a:latin typeface="Courier"/>
                <a:cs typeface="Courier"/>
              </a:rPr>
              <a:t> ' ' 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location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’/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tmp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/logs</a:t>
            </a:r>
            <a:r>
              <a:rPr lang="en-US" sz="2500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'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>
                <a:latin typeface="Courier"/>
                <a:cs typeface="Courier"/>
              </a:rPr>
              <a:t> create table </a:t>
            </a:r>
            <a:r>
              <a:rPr lang="en-US" sz="25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logs_sample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as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select * from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logs</a:t>
            </a:r>
            <a:r>
              <a:rPr lang="en-US" sz="25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sz="2500" b="1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0.01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5410200" y="5191991"/>
            <a:ext cx="3200400" cy="1132609"/>
          </a:xfrm>
          <a:prstGeom prst="accentBorderCallout1">
            <a:avLst>
              <a:gd name="adj1" fmla="val 18750"/>
              <a:gd name="adj2" fmla="val -8333"/>
              <a:gd name="adj3" fmla="val -61621"/>
              <a:gd name="adj4" fmla="val -7973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Create a 1% random sample </a:t>
            </a:r>
            <a:r>
              <a:rPr lang="en-US" sz="2000" b="1" dirty="0" err="1" smtClean="0">
                <a:solidFill>
                  <a:schemeClr val="accent2"/>
                </a:solidFill>
              </a:rPr>
              <a:t>logs_sample</a:t>
            </a:r>
            <a:r>
              <a:rPr lang="en-US" sz="2000" dirty="0" smtClean="0"/>
              <a:t> from </a:t>
            </a:r>
            <a:r>
              <a:rPr lang="en-US" sz="2000" b="1" dirty="0" smtClean="0">
                <a:solidFill>
                  <a:srgbClr val="C0504D"/>
                </a:solidFill>
              </a:rPr>
              <a:t>logs</a:t>
            </a:r>
            <a:endParaRPr lang="en-US" sz="2000" b="1" dirty="0">
              <a:solidFill>
                <a:srgbClr val="C0504D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505200"/>
            <a:ext cx="8229600" cy="9906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Preparing the Data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343386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create external table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logs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(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dt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 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event 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string, </a:t>
            </a:r>
            <a:r>
              <a:rPr lang="en-US" sz="2500" b="1" dirty="0" smtClean="0">
                <a:solidFill>
                  <a:schemeClr val="accent2"/>
                </a:solidFill>
                <a:latin typeface="Courier"/>
                <a:cs typeface="Courier"/>
              </a:rPr>
              <a:t>bytes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int</a:t>
            </a:r>
            <a:r>
              <a:rPr lang="en-US" sz="2500" b="1" dirty="0">
                <a:solidFill>
                  <a:schemeClr val="accent2"/>
                </a:solidFill>
                <a:latin typeface="Courier"/>
                <a:cs typeface="Courier"/>
              </a:rPr>
              <a:t>)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row format delimited fields terminated by</a:t>
            </a:r>
            <a:r>
              <a:rPr lang="en-US" sz="2500" dirty="0">
                <a:latin typeface="Courier"/>
                <a:cs typeface="Courier"/>
              </a:rPr>
              <a:t> ' ' 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location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’/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tmp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/logs</a:t>
            </a:r>
            <a:r>
              <a:rPr lang="en-US" sz="2500" dirty="0" smtClean="0">
                <a:solidFill>
                  <a:schemeClr val="accent3">
                    <a:lumMod val="50000"/>
                  </a:schemeClr>
                </a:solidFill>
                <a:latin typeface="Courier"/>
                <a:cs typeface="Courier"/>
              </a:rPr>
              <a:t>'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</a:p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create table </a:t>
            </a:r>
            <a:r>
              <a:rPr lang="en-US" sz="25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logs_sample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as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select * from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logs</a:t>
            </a:r>
            <a:r>
              <a:rPr lang="en-US" sz="25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sz="2500" b="1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0.01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  <a:endParaRPr lang="en-US" sz="2500" dirty="0" smtClean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 smtClean="0">
                <a:latin typeface="Courier"/>
                <a:cs typeface="Courier"/>
              </a:rPr>
              <a:t> create table 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logs_sample_cached</a:t>
            </a:r>
            <a:r>
              <a:rPr lang="en-US" sz="2500" dirty="0" smtClean="0">
                <a:latin typeface="Courier"/>
                <a:cs typeface="Courier"/>
              </a:rPr>
              <a:t> as select * from 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logs_sample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  <a:endParaRPr lang="en-US" sz="2500" dirty="0" smtClean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5105400" y="5715000"/>
            <a:ext cx="3505200" cy="857971"/>
          </a:xfrm>
          <a:prstGeom prst="accentBorderCallout1">
            <a:avLst>
              <a:gd name="adj1" fmla="val 18750"/>
              <a:gd name="adj2" fmla="val -8333"/>
              <a:gd name="adj3" fmla="val -24128"/>
              <a:gd name="adj4" fmla="val -4149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Supports all Shark primitives for caching samples in memory</a:t>
            </a:r>
            <a:endParaRPr lang="en-US" sz="2000" b="1" dirty="0">
              <a:solidFill>
                <a:srgbClr val="C0504D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495800"/>
            <a:ext cx="8229600" cy="9906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Preparing the Data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23686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 smtClean="0">
                <a:latin typeface="Courier"/>
                <a:cs typeface="Courier"/>
              </a:rPr>
              <a:t>set</a:t>
            </a:r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blinkdb.sample.size</a:t>
            </a:r>
            <a:r>
              <a:rPr lang="en-US" sz="2500" dirty="0" smtClean="0"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32810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set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blinkdb.dataset.size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3198910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endParaRPr lang="en-US" sz="2500" dirty="0" smtClean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5029200" y="3352800"/>
            <a:ext cx="3505200" cy="1524000"/>
          </a:xfrm>
          <a:prstGeom prst="accentBorderCallout1">
            <a:avLst>
              <a:gd name="adj1" fmla="val 18750"/>
              <a:gd name="adj2" fmla="val -8333"/>
              <a:gd name="adj3" fmla="val -25376"/>
              <a:gd name="adj4" fmla="val -40708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Giving BlinkDB information about the </a:t>
            </a:r>
            <a:r>
              <a:rPr lang="en-US" sz="2000" b="1" dirty="0" smtClean="0">
                <a:solidFill>
                  <a:srgbClr val="37934C"/>
                </a:solidFill>
              </a:rPr>
              <a:t>size of sample</a:t>
            </a:r>
            <a:r>
              <a:rPr lang="en-US" sz="2000" dirty="0" smtClean="0"/>
              <a:t> you wish to operate on and the </a:t>
            </a:r>
            <a:r>
              <a:rPr lang="en-US" sz="2000" b="1" dirty="0" smtClean="0">
                <a:solidFill>
                  <a:srgbClr val="37934C"/>
                </a:solidFill>
              </a:rPr>
              <a:t>size of the original dataset</a:t>
            </a:r>
            <a:endParaRPr lang="en-US" sz="2000" b="1" dirty="0">
              <a:solidFill>
                <a:srgbClr val="37934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752600"/>
            <a:ext cx="8229600" cy="1219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Analyzing the Data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142566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 smtClean="0">
                <a:latin typeface="Courier"/>
                <a:cs typeface="Courier"/>
              </a:rPr>
              <a:t>set</a:t>
            </a:r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blinkdb.sample.size</a:t>
            </a:r>
            <a:r>
              <a:rPr lang="en-US" sz="2500" dirty="0" smtClean="0"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32810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set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blinkdb.dataset.size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3198910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>
                <a:latin typeface="Courier"/>
                <a:cs typeface="Courier"/>
              </a:rPr>
              <a:t> select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(1)</a:t>
            </a:r>
            <a:r>
              <a:rPr lang="en-US" sz="2500" dirty="0">
                <a:latin typeface="Courier"/>
                <a:cs typeface="Courier"/>
              </a:rPr>
              <a:t> from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logs_sample_cached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where event = “foo”;</a:t>
            </a:r>
          </a:p>
          <a:p>
            <a:endParaRPr lang="en-US" sz="2500" dirty="0" smtClean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Analyzing the Data</a:t>
            </a:r>
            <a:endParaRPr lang="en-US" sz="5000" dirty="0"/>
          </a:p>
        </p:txBody>
      </p:sp>
      <p:sp>
        <p:nvSpPr>
          <p:cNvPr id="6" name="Line Callout 1 (Border and Accent Bar) 5"/>
          <p:cNvSpPr/>
          <p:nvPr/>
        </p:nvSpPr>
        <p:spPr>
          <a:xfrm>
            <a:off x="4876800" y="4363172"/>
            <a:ext cx="3657600" cy="1123228"/>
          </a:xfrm>
          <a:prstGeom prst="accentBorderCallout1">
            <a:avLst>
              <a:gd name="adj1" fmla="val 18750"/>
              <a:gd name="adj2" fmla="val -8333"/>
              <a:gd name="adj3" fmla="val -27026"/>
              <a:gd name="adj4" fmla="val -26121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Prefixing </a:t>
            </a:r>
            <a:r>
              <a:rPr lang="en-US" sz="2000" b="1" dirty="0" err="1" smtClean="0">
                <a:solidFill>
                  <a:srgbClr val="008000"/>
                </a:solidFill>
              </a:rPr>
              <a:t>approx</a:t>
            </a:r>
            <a:r>
              <a:rPr lang="en-US" sz="2000" b="1" dirty="0" smtClean="0">
                <a:solidFill>
                  <a:srgbClr val="008000"/>
                </a:solidFill>
              </a:rPr>
              <a:t>_ </a:t>
            </a:r>
            <a:r>
              <a:rPr lang="en-US" sz="2000" dirty="0" smtClean="0">
                <a:solidFill>
                  <a:srgbClr val="000000"/>
                </a:solidFill>
              </a:rPr>
              <a:t>to an aggregate operator </a:t>
            </a:r>
            <a:r>
              <a:rPr lang="en-US" sz="2000" dirty="0" smtClean="0"/>
              <a:t>tells BlinkDB to return an approximate answer</a:t>
            </a: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048000"/>
            <a:ext cx="8229600" cy="9906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67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 smtClean="0">
                <a:latin typeface="Courier"/>
                <a:cs typeface="Courier"/>
              </a:rPr>
              <a:t>set</a:t>
            </a:r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blinkdb.sample.size</a:t>
            </a:r>
            <a:r>
              <a:rPr lang="en-US" sz="2500" dirty="0" smtClean="0"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32810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set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500" b="1" dirty="0" err="1" smtClean="0">
                <a:solidFill>
                  <a:srgbClr val="008040"/>
                </a:solidFill>
                <a:latin typeface="Courier"/>
                <a:cs typeface="Courier"/>
              </a:rPr>
              <a:t>blinkdb.dataset.size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500" dirty="0" smtClean="0">
                <a:solidFill>
                  <a:schemeClr val="accent2"/>
                </a:solidFill>
                <a:latin typeface="Courier"/>
                <a:cs typeface="Courier"/>
              </a:rPr>
              <a:t>3198910</a:t>
            </a:r>
            <a:endParaRPr lang="en-US" sz="2500" dirty="0">
              <a:solidFill>
                <a:schemeClr val="accent2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>
                <a:latin typeface="Courier"/>
                <a:cs typeface="Courier"/>
              </a:rPr>
              <a:t> select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(1)</a:t>
            </a:r>
            <a:r>
              <a:rPr lang="en-US" sz="2500" dirty="0">
                <a:latin typeface="Courier"/>
                <a:cs typeface="Courier"/>
              </a:rPr>
              <a:t> from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logs_sample_cached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where event = “foo”;</a:t>
            </a:r>
          </a:p>
          <a:p>
            <a:r>
              <a:rPr lang="en-US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12810132 +/- 3423 (99% Confidence)</a:t>
            </a:r>
          </a:p>
          <a:p>
            <a:endParaRPr lang="en-US" sz="2500" dirty="0" smtClean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Analyzing the Data</a:t>
            </a:r>
            <a:endParaRPr lang="en-US" sz="5000" dirty="0"/>
          </a:p>
        </p:txBody>
      </p:sp>
      <p:sp>
        <p:nvSpPr>
          <p:cNvPr id="6" name="Line Callout 1 (Border and Accent Bar) 5"/>
          <p:cNvSpPr/>
          <p:nvPr/>
        </p:nvSpPr>
        <p:spPr>
          <a:xfrm>
            <a:off x="5410200" y="4953000"/>
            <a:ext cx="3124200" cy="1123228"/>
          </a:xfrm>
          <a:prstGeom prst="accentBorderCallout1">
            <a:avLst>
              <a:gd name="adj1" fmla="val 18750"/>
              <a:gd name="adj2" fmla="val -8333"/>
              <a:gd name="adj3" fmla="val -27026"/>
              <a:gd name="adj4" fmla="val -26121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Returns an approximate answer with an error bar and confidence interval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962400"/>
            <a:ext cx="8229600" cy="6858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7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906962"/>
          </a:xfrm>
        </p:spPr>
        <p:txBody>
          <a:bodyPr/>
          <a:lstStyle/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 smtClean="0">
                <a:latin typeface="Courier"/>
                <a:cs typeface="Courier"/>
              </a:rPr>
              <a:t> </a:t>
            </a:r>
            <a:r>
              <a:rPr lang="en-US" sz="2500" dirty="0">
                <a:latin typeface="Courier"/>
                <a:cs typeface="Courier"/>
              </a:rPr>
              <a:t>create table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logs_sample</a:t>
            </a:r>
            <a:r>
              <a:rPr lang="en-US" sz="2500" dirty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as 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select * from 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[any </a:t>
            </a:r>
            <a:r>
              <a:rPr lang="en-US" sz="2500" b="1" dirty="0" err="1" smtClean="0">
                <a:solidFill>
                  <a:srgbClr val="C0504D"/>
                </a:solidFill>
                <a:latin typeface="Courier"/>
                <a:cs typeface="Courier"/>
              </a:rPr>
              <a:t>subquery</a:t>
            </a:r>
            <a:r>
              <a:rPr lang="en-US" sz="2500" b="1" dirty="0" smtClean="0">
                <a:solidFill>
                  <a:srgbClr val="C0504D"/>
                </a:solidFill>
                <a:latin typeface="Courier"/>
                <a:cs typeface="Courier"/>
              </a:rPr>
              <a:t>]</a:t>
            </a:r>
            <a:r>
              <a:rPr lang="en-US" sz="25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 0.01</a:t>
            </a:r>
            <a:r>
              <a:rPr lang="en-US" sz="2500" dirty="0" smtClean="0">
                <a:latin typeface="Courier"/>
                <a:cs typeface="Courier"/>
              </a:rPr>
              <a:t>;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There’s more!</a:t>
            </a:r>
            <a:endParaRPr lang="en-US" sz="5000" dirty="0"/>
          </a:p>
        </p:txBody>
      </p:sp>
      <p:sp>
        <p:nvSpPr>
          <p:cNvPr id="6" name="Line Callout 1 (Border and Accent Bar) 5"/>
          <p:cNvSpPr/>
          <p:nvPr/>
        </p:nvSpPr>
        <p:spPr>
          <a:xfrm>
            <a:off x="5943600" y="2895600"/>
            <a:ext cx="2667000" cy="1123228"/>
          </a:xfrm>
          <a:prstGeom prst="accentBorderCallout1">
            <a:avLst>
              <a:gd name="adj1" fmla="val 18750"/>
              <a:gd name="adj2" fmla="val -8333"/>
              <a:gd name="adj3" fmla="val -27026"/>
              <a:gd name="adj4" fmla="val -26121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The sample operator can be anywhere in the query graph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525" y="2209800"/>
            <a:ext cx="2739475" cy="3810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1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906962"/>
          </a:xfrm>
        </p:spPr>
        <p:txBody>
          <a:bodyPr/>
          <a:lstStyle/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>
                <a:latin typeface="Courier"/>
                <a:cs typeface="Courier"/>
              </a:rPr>
              <a:t> create table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logs_sample</a:t>
            </a:r>
            <a:r>
              <a:rPr lang="en-US" sz="2500" dirty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as select * from 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[any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subquery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]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 0.01</a:t>
            </a:r>
            <a:r>
              <a:rPr lang="en-US" sz="2500" dirty="0">
                <a:latin typeface="Courier"/>
                <a:cs typeface="Courier"/>
              </a:rPr>
              <a:t>;</a:t>
            </a:r>
          </a:p>
          <a:p>
            <a:endParaRPr lang="en-US" sz="2500" dirty="0" smtClean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select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(1)</a:t>
            </a:r>
            <a:r>
              <a:rPr lang="en-US" sz="2500" dirty="0">
                <a:latin typeface="Courier"/>
                <a:cs typeface="Courier"/>
              </a:rPr>
              <a:t> from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logs_sample_cached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where event = “foo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” GROUP BY </a:t>
            </a:r>
            <a:r>
              <a:rPr lang="en-US" sz="2500" dirty="0" err="1" smtClean="0">
                <a:solidFill>
                  <a:srgbClr val="000000"/>
                </a:solidFill>
                <a:latin typeface="Courier"/>
                <a:cs typeface="Courier"/>
              </a:rPr>
              <a:t>dt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ORDER BY </a:t>
            </a:r>
            <a:r>
              <a:rPr lang="en-US" sz="2500" dirty="0" err="1" smtClean="0">
                <a:solidFill>
                  <a:srgbClr val="000000"/>
                </a:solidFill>
                <a:latin typeface="Courier"/>
                <a:cs typeface="Courier"/>
              </a:rPr>
              <a:t>dt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  <a:endParaRPr lang="en-US" sz="2500" dirty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sz="2500" dirty="0" smtClean="0">
              <a:latin typeface="Courier"/>
              <a:cs typeface="Courier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There’s more!</a:t>
            </a:r>
            <a:endParaRPr lang="en-US" sz="5000" dirty="0"/>
          </a:p>
        </p:txBody>
      </p:sp>
      <p:sp>
        <p:nvSpPr>
          <p:cNvPr id="6" name="Line Callout 1 (Border and Accent Bar) 5"/>
          <p:cNvSpPr/>
          <p:nvPr/>
        </p:nvSpPr>
        <p:spPr>
          <a:xfrm>
            <a:off x="5970376" y="5547011"/>
            <a:ext cx="2487824" cy="777589"/>
          </a:xfrm>
          <a:prstGeom prst="accentBorderCallout1">
            <a:avLst>
              <a:gd name="adj1" fmla="val 18750"/>
              <a:gd name="adj2" fmla="val -8333"/>
              <a:gd name="adj3" fmla="val -105145"/>
              <a:gd name="adj4" fmla="val -46481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Retains remaining </a:t>
            </a:r>
            <a:r>
              <a:rPr lang="en-US" sz="2000" dirty="0" smtClean="0"/>
              <a:t>Hive Query Structure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267200"/>
            <a:ext cx="7848600" cy="457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18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SQL-like </a:t>
            </a:r>
            <a:r>
              <a:rPr lang="en-US" sz="4000" dirty="0">
                <a:latin typeface="Calibri"/>
                <a:cs typeface="Calibri"/>
              </a:rPr>
              <a:t>aggregate queries 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</p:txBody>
      </p:sp>
      <p:sp>
        <p:nvSpPr>
          <p:cNvPr id="5" name="Line Callout 1 (Border and Accent Bar) 4"/>
          <p:cNvSpPr/>
          <p:nvPr/>
        </p:nvSpPr>
        <p:spPr>
          <a:xfrm>
            <a:off x="6400800" y="4267200"/>
            <a:ext cx="2209800" cy="1143000"/>
          </a:xfrm>
          <a:prstGeom prst="accentBorderCallout1">
            <a:avLst>
              <a:gd name="adj1" fmla="val 18750"/>
              <a:gd name="adj2" fmla="val -8333"/>
              <a:gd name="adj3" fmla="val -35972"/>
              <a:gd name="adj4" fmla="val -52248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AVG, COUNT, SUM, STDEV, PERCENTILE etc.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124200" y="3657600"/>
            <a:ext cx="2133600" cy="457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606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906962"/>
          </a:xfrm>
        </p:spPr>
        <p:txBody>
          <a:bodyPr/>
          <a:lstStyle/>
          <a:p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500" dirty="0">
                <a:latin typeface="Courier"/>
                <a:cs typeface="Courier"/>
              </a:rPr>
              <a:t> create table </a:t>
            </a:r>
            <a:r>
              <a:rPr lang="en-US" sz="2500" b="1" dirty="0" err="1">
                <a:solidFill>
                  <a:schemeClr val="accent2"/>
                </a:solidFill>
                <a:latin typeface="Courier"/>
                <a:cs typeface="Courier"/>
              </a:rPr>
              <a:t>logs_sample</a:t>
            </a:r>
            <a:r>
              <a:rPr lang="en-US" sz="2500" dirty="0">
                <a:solidFill>
                  <a:schemeClr val="accent2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as select * from 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[any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subquery</a:t>
            </a:r>
            <a:r>
              <a:rPr lang="en-US" sz="2500" b="1" dirty="0">
                <a:solidFill>
                  <a:srgbClr val="C0504D"/>
                </a:solidFill>
                <a:latin typeface="Courier"/>
                <a:cs typeface="Courier"/>
              </a:rPr>
              <a:t>]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samplewith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 0.01</a:t>
            </a:r>
            <a:r>
              <a:rPr lang="en-US" sz="2500" dirty="0">
                <a:latin typeface="Courier"/>
                <a:cs typeface="Courier"/>
              </a:rPr>
              <a:t>;</a:t>
            </a:r>
          </a:p>
          <a:p>
            <a:endParaRPr lang="en-US" sz="2500" dirty="0" smtClean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2500" dirty="0" smtClean="0">
                <a:solidFill>
                  <a:srgbClr val="3366FF"/>
                </a:solidFill>
                <a:latin typeface="Courier"/>
                <a:cs typeface="Courier"/>
              </a:rPr>
              <a:t>blinkdb</a:t>
            </a:r>
            <a:r>
              <a:rPr lang="en-US" sz="2500" dirty="0">
                <a:solidFill>
                  <a:srgbClr val="3366FF"/>
                </a:solidFill>
                <a:latin typeface="Courier"/>
                <a:cs typeface="Courier"/>
              </a:rPr>
              <a:t>&gt;</a:t>
            </a:r>
            <a:r>
              <a:rPr lang="en-US" sz="2500" dirty="0">
                <a:latin typeface="Courier"/>
                <a:cs typeface="Courier"/>
              </a:rPr>
              <a:t> select </a:t>
            </a:r>
            <a:r>
              <a:rPr lang="en-US" sz="2500" b="1" dirty="0" err="1">
                <a:solidFill>
                  <a:srgbClr val="008000"/>
                </a:solidFill>
                <a:latin typeface="Courier"/>
                <a:cs typeface="Courier"/>
              </a:rPr>
              <a:t>approx_count</a:t>
            </a:r>
            <a:r>
              <a:rPr lang="en-US" sz="2500" b="1" dirty="0">
                <a:solidFill>
                  <a:srgbClr val="008000"/>
                </a:solidFill>
                <a:latin typeface="Courier"/>
                <a:cs typeface="Courier"/>
              </a:rPr>
              <a:t>(1)</a:t>
            </a:r>
            <a:r>
              <a:rPr lang="en-US" sz="2500" dirty="0">
                <a:latin typeface="Courier"/>
                <a:cs typeface="Courier"/>
              </a:rPr>
              <a:t> from </a:t>
            </a:r>
            <a:r>
              <a:rPr lang="en-US" sz="2500" b="1" dirty="0" err="1">
                <a:solidFill>
                  <a:srgbClr val="C0504D"/>
                </a:solidFill>
                <a:latin typeface="Courier"/>
                <a:cs typeface="Courier"/>
              </a:rPr>
              <a:t>logs_sample_cached</a:t>
            </a:r>
            <a:r>
              <a:rPr lang="en-US" sz="2500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where event = “foo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” GROUP BY </a:t>
            </a:r>
            <a:r>
              <a:rPr lang="en-US" sz="2500" dirty="0" err="1" smtClean="0">
                <a:solidFill>
                  <a:srgbClr val="000000"/>
                </a:solidFill>
                <a:latin typeface="Courier"/>
                <a:cs typeface="Courier"/>
              </a:rPr>
              <a:t>dt</a:t>
            </a:r>
            <a:r>
              <a:rPr lang="en-US" sz="25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ORDER BY </a:t>
            </a:r>
            <a:r>
              <a:rPr lang="en-US" sz="2500" dirty="0" err="1" smtClean="0">
                <a:solidFill>
                  <a:srgbClr val="000000"/>
                </a:solidFill>
                <a:latin typeface="Courier"/>
                <a:cs typeface="Courier"/>
              </a:rPr>
              <a:t>dt</a:t>
            </a:r>
            <a:r>
              <a:rPr lang="en-US" sz="25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sz="25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12810132 +/- 3423 (99% Confidence</a:t>
            </a:r>
            <a:r>
              <a:rPr lang="en-US" sz="2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</a:t>
            </a:r>
            <a:endParaRPr lang="en-US" sz="2500" dirty="0">
              <a:solidFill>
                <a:srgbClr val="000000"/>
              </a:solidFill>
              <a:latin typeface="Courier"/>
              <a:cs typeface="Courier"/>
            </a:endParaRPr>
          </a:p>
          <a:p>
            <a:endParaRPr lang="en-US" sz="2500" dirty="0" smtClean="0">
              <a:latin typeface="Courier"/>
              <a:cs typeface="Courier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000" dirty="0" smtClean="0"/>
              <a:t>Example: There’s more!</a:t>
            </a:r>
            <a:endParaRPr lang="en-US" sz="5000" dirty="0"/>
          </a:p>
        </p:txBody>
      </p:sp>
      <p:sp>
        <p:nvSpPr>
          <p:cNvPr id="6" name="Line Callout 1 (Border and Accent Bar) 5"/>
          <p:cNvSpPr/>
          <p:nvPr/>
        </p:nvSpPr>
        <p:spPr>
          <a:xfrm>
            <a:off x="5715000" y="4724400"/>
            <a:ext cx="3200400" cy="517811"/>
          </a:xfrm>
          <a:prstGeom prst="accentBorderCallout1">
            <a:avLst>
              <a:gd name="adj1" fmla="val 18750"/>
              <a:gd name="adj2" fmla="val -8333"/>
              <a:gd name="adj3" fmla="val 146097"/>
              <a:gd name="adj4" fmla="val -74408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Note</a:t>
            </a:r>
            <a:r>
              <a:rPr lang="en-US" sz="2000" dirty="0" smtClean="0"/>
              <a:t>: The output is a String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8490" y="5486400"/>
            <a:ext cx="6598109" cy="533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47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/>
          <a:lstStyle/>
          <a:p>
            <a:r>
              <a:rPr lang="en-US" sz="6500" dirty="0" smtClean="0"/>
              <a:t>Feature Roadmap</a:t>
            </a:r>
            <a:endParaRPr lang="en-US" sz="6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Integrating BlinkDB with Shark as an experimental feature (</a:t>
            </a:r>
            <a:r>
              <a:rPr lang="en-US" dirty="0" smtClean="0">
                <a:solidFill>
                  <a:srgbClr val="008000"/>
                </a:solidFill>
              </a:rPr>
              <a:t>coming soon!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Automatic Sample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Hive Aggregates, UDAF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Runtime Correctness </a:t>
            </a:r>
            <a:r>
              <a:rPr lang="en-US" dirty="0" smtClean="0"/>
              <a:t>Tests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2905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WITHIN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1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SECONDS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5105400"/>
            <a:ext cx="26536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  <a:latin typeface="Calibri"/>
                <a:cs typeface="Calibri"/>
              </a:rPr>
              <a:t>234.23</a:t>
            </a:r>
            <a:r>
              <a:rPr lang="en-US" sz="3200" dirty="0" smtClean="0">
                <a:latin typeface="Calibri"/>
                <a:cs typeface="Calibri"/>
              </a:rPr>
              <a:t> ± </a:t>
            </a:r>
            <a:r>
              <a:rPr lang="en-US" sz="3200" dirty="0" smtClean="0">
                <a:solidFill>
                  <a:srgbClr val="FF0000"/>
                </a:solidFill>
                <a:latin typeface="Calibri"/>
                <a:cs typeface="Calibri"/>
              </a:rPr>
              <a:t>15.32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5486400"/>
            <a:ext cx="12954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</a:t>
            </a:r>
            <a:r>
              <a:rPr lang="en-US" sz="3000" dirty="0" smtClean="0"/>
              <a:t>API should </a:t>
            </a:r>
            <a:r>
              <a:rPr lang="en-US" sz="3000" dirty="0" smtClean="0"/>
              <a:t>abstract the details </a:t>
            </a:r>
            <a:r>
              <a:rPr lang="en-US" sz="3000" dirty="0" smtClean="0"/>
              <a:t>of creating</a:t>
            </a:r>
            <a:r>
              <a:rPr lang="en-US" sz="3000" dirty="0" smtClean="0"/>
              <a:t>, </a:t>
            </a:r>
            <a:r>
              <a:rPr lang="en-US" sz="3000" dirty="0" smtClean="0"/>
              <a:t>		deleting </a:t>
            </a:r>
            <a:r>
              <a:rPr lang="en-US" sz="3000" dirty="0" smtClean="0"/>
              <a:t>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0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WITHIN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cs typeface="Calibri"/>
              </a:rPr>
              <a:t> 2 SECONDS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5105400"/>
            <a:ext cx="26536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trike="sngStrike" dirty="0" smtClean="0">
                <a:solidFill>
                  <a:srgbClr val="3366FF"/>
                </a:solidFill>
                <a:latin typeface="Calibri"/>
                <a:cs typeface="Calibri"/>
              </a:rPr>
              <a:t>234.23</a:t>
            </a:r>
            <a:r>
              <a:rPr lang="en-US" sz="3200" strike="sngStrike" dirty="0" smtClean="0">
                <a:latin typeface="Calibri"/>
                <a:cs typeface="Calibri"/>
              </a:rPr>
              <a:t> ± </a:t>
            </a:r>
            <a:r>
              <a:rPr lang="en-US" sz="3200" strike="sngStrike" dirty="0" smtClean="0">
                <a:solidFill>
                  <a:srgbClr val="FF0000"/>
                </a:solidFill>
                <a:latin typeface="Calibri"/>
                <a:cs typeface="Calibri"/>
              </a:rPr>
              <a:t>15.32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5486400"/>
            <a:ext cx="12954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1200" y="5587424"/>
            <a:ext cx="2445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  <a:latin typeface="Calibri"/>
                <a:cs typeface="Calibri"/>
              </a:rPr>
              <a:t>239.46</a:t>
            </a:r>
            <a:r>
              <a:rPr lang="en-US" sz="3200" dirty="0" smtClean="0">
                <a:latin typeface="Calibri"/>
                <a:cs typeface="Calibri"/>
              </a:rPr>
              <a:t> ± </a:t>
            </a:r>
            <a:r>
              <a:rPr lang="en-US" sz="3200" dirty="0" smtClean="0">
                <a:solidFill>
                  <a:srgbClr val="FF0000"/>
                </a:solidFill>
                <a:latin typeface="Calibri"/>
                <a:cs typeface="Calibri"/>
              </a:rPr>
              <a:t>4.96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API should abstract the details of creating, 		deleting 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56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5562600" cy="1905000"/>
          </a:xfrm>
        </p:spPr>
        <p:txBody>
          <a:bodyPr/>
          <a:lstStyle/>
          <a:p>
            <a:pPr marL="0" indent="0"/>
            <a:r>
              <a:rPr lang="en-US" sz="2400" b="1" dirty="0">
                <a:latin typeface="Calibri"/>
                <a:cs typeface="Calibri"/>
              </a:rPr>
              <a:t>SELECT</a:t>
            </a:r>
            <a:r>
              <a:rPr lang="en-US" sz="2400" dirty="0">
                <a:latin typeface="Calibri"/>
                <a:cs typeface="Calibri"/>
              </a:rPr>
              <a:t> avg(</a:t>
            </a:r>
            <a:r>
              <a:rPr lang="en-US" sz="2400" dirty="0" err="1">
                <a:latin typeface="Calibri"/>
                <a:cs typeface="Calibri"/>
              </a:rPr>
              <a:t>sessionTime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  <a:r>
              <a:rPr lang="en-US" sz="2400" b="1" dirty="0" smtClean="0">
                <a:solidFill>
                  <a:srgbClr val="3366FF"/>
                </a:solidFill>
                <a:latin typeface="Calibri"/>
                <a:cs typeface="Calibri"/>
              </a:rPr>
              <a:t>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FROM</a:t>
            </a:r>
            <a:r>
              <a:rPr lang="en-US" sz="2400" dirty="0" smtClean="0">
                <a:latin typeface="Calibri"/>
                <a:cs typeface="Calibri"/>
              </a:rPr>
              <a:t> Table </a:t>
            </a:r>
          </a:p>
          <a:p>
            <a:pPr marL="0" indent="0">
              <a:lnSpc>
                <a:spcPct val="50000"/>
              </a:lnSpc>
            </a:pPr>
            <a:r>
              <a:rPr lang="en-US" sz="2400" b="1" dirty="0" smtClean="0">
                <a:latin typeface="Calibri"/>
                <a:cs typeface="Calibri"/>
              </a:rPr>
              <a:t>WHERE</a:t>
            </a:r>
            <a:r>
              <a:rPr lang="en-US" sz="2400" dirty="0" smtClean="0">
                <a:latin typeface="Calibri"/>
                <a:cs typeface="Calibri"/>
              </a:rPr>
              <a:t> city=‘San Francisco’</a:t>
            </a:r>
            <a:endParaRPr lang="en-US" sz="24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400" b="1" dirty="0">
                <a:solidFill>
                  <a:srgbClr val="3366FF"/>
                </a:solidFill>
                <a:latin typeface="Calibri"/>
                <a:cs typeface="Calibri"/>
              </a:rPr>
              <a:t>ERROR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 0.1 </a:t>
            </a:r>
            <a:r>
              <a:rPr lang="en-US" sz="2400" b="1" dirty="0">
                <a:solidFill>
                  <a:srgbClr val="3366FF"/>
                </a:solidFill>
                <a:latin typeface="Calibri"/>
                <a:cs typeface="Calibri"/>
              </a:rPr>
              <a:t>CONFIDENCE</a:t>
            </a:r>
            <a:r>
              <a:rPr lang="en-US" sz="2400" dirty="0">
                <a:solidFill>
                  <a:srgbClr val="3366FF"/>
                </a:solidFill>
                <a:latin typeface="Calibri"/>
                <a:cs typeface="Calibri"/>
              </a:rPr>
              <a:t> 95.0%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59818" y="1676400"/>
            <a:ext cx="8807982" cy="1289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000" b="1" dirty="0" smtClean="0">
                <a:solidFill>
                  <a:srgbClr val="37934C"/>
                </a:solidFill>
              </a:rPr>
              <a:t>Goal:</a:t>
            </a:r>
            <a:r>
              <a:rPr lang="en-US" sz="3000" dirty="0" smtClean="0"/>
              <a:t> The API should abstract the details of creating, 		deleting and managing samples from the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93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31"/>
    </mc:Choice>
    <mc:Fallback xmlns="">
      <p:transition xmlns:p14="http://schemas.microsoft.com/office/powerpoint/2010/main" spd="slow" advTm="269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>
            <a:off x="293621" y="4260808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alibri"/>
                <a:cs typeface="Calibri"/>
              </a:rPr>
              <a:t>TABLE</a:t>
            </a:r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5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Sampling Module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2971800"/>
            <a:ext cx="1071727" cy="1057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1061042" cy="8778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72758" y="5246622"/>
            <a:ext cx="1061042" cy="9255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86446" y="5241482"/>
            <a:ext cx="224373" cy="9307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cxnSp>
        <p:nvCxnSpPr>
          <p:cNvPr id="35" name="Straight Arrow Connector 34"/>
          <p:cNvCxnSpPr>
            <a:endCxn id="12" idx="1"/>
          </p:cNvCxnSpPr>
          <p:nvPr/>
        </p:nvCxnSpPr>
        <p:spPr>
          <a:xfrm>
            <a:off x="1999637" y="4664039"/>
            <a:ext cx="673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6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715000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3386" y="5102944"/>
            <a:ext cx="917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/>
                <a:cs typeface="Calibri"/>
              </a:rPr>
              <a:t>Original </a:t>
            </a:r>
          </a:p>
          <a:p>
            <a:pPr algn="ctr"/>
            <a:r>
              <a:rPr lang="en-US" sz="1800" dirty="0" smtClean="0">
                <a:latin typeface="Calibri"/>
                <a:cs typeface="Calibri"/>
              </a:rPr>
              <a:t>Data</a:t>
            </a:r>
            <a:endParaRPr lang="en-US" sz="1800" dirty="0">
              <a:latin typeface="Calibri"/>
              <a:cs typeface="Calibri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6217663" y="3133316"/>
            <a:ext cx="2926337" cy="3038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alibri"/>
                <a:ea typeface="ＭＳ Ｐゴシック" charset="0"/>
                <a:cs typeface="Calibri"/>
              </a:rPr>
              <a:t>Offline</a:t>
            </a:r>
            <a:r>
              <a:rPr lang="en-US" sz="2400" b="1" dirty="0">
                <a:latin typeface="Calibri"/>
                <a:ea typeface="ＭＳ Ｐゴシック" charset="0"/>
                <a:cs typeface="Calibri"/>
              </a:rPr>
              <a:t>-sampling: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Creates an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optimal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set of samples on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native tables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and </a:t>
            </a:r>
            <a:r>
              <a:rPr lang="en-US" sz="2400" dirty="0" smtClean="0">
                <a:solidFill>
                  <a:srgbClr val="3366FF"/>
                </a:solidFill>
                <a:latin typeface="Calibri"/>
                <a:ea typeface="ＭＳ Ｐゴシック" charset="0"/>
                <a:cs typeface="Calibri"/>
              </a:rPr>
              <a:t>materialized views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 based on query history and workload characteristics</a:t>
            </a:r>
            <a:endParaRPr lang="en-US" sz="2400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67000" y="4241052"/>
            <a:ext cx="224373" cy="86189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34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80"/>
    </mc:Choice>
    <mc:Fallback xmlns="">
      <p:transition xmlns:p14="http://schemas.microsoft.com/office/powerpoint/2010/main" spd="slow" advTm="2448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38" grpId="0"/>
      <p:bldP spid="40" grpId="0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8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5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7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5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2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5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2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9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4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4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5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2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6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3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4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6217663" y="3200401"/>
            <a:ext cx="2926337" cy="1970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orbel" charset="0"/>
                <a:ea typeface="ＭＳ Ｐゴシック" charset="0"/>
                <a:cs typeface="Corbel" charset="0"/>
              </a:rPr>
              <a:t>Sample Placement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: Samples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striped over 100s or 1,000s of machines both on  </a:t>
            </a:r>
            <a:r>
              <a:rPr lang="en-US" sz="2400" dirty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disks</a:t>
            </a:r>
            <a:r>
              <a:rPr lang="en-US" sz="2400" dirty="0">
                <a:solidFill>
                  <a:srgbClr val="0000FF"/>
                </a:solidFill>
                <a:latin typeface="Corbel" charset="0"/>
                <a:ea typeface="ＭＳ Ｐゴシック" charset="0"/>
                <a:cs typeface="Corbel" charset="0"/>
              </a:rPr>
              <a:t>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and </a:t>
            </a:r>
            <a:r>
              <a:rPr lang="en-US" sz="2400" dirty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in-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memory.</a:t>
            </a:r>
            <a:endParaRPr lang="en-US" sz="2400" dirty="0">
              <a:solidFill>
                <a:srgbClr val="3366FF"/>
              </a:solidFill>
              <a:latin typeface="Corbel" charset="0"/>
              <a:ea typeface="ＭＳ Ｐゴシック" charset="0"/>
              <a:cs typeface="Corbe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0351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00"/>
    </mc:Choice>
    <mc:Fallback xmlns="">
      <p:transition xmlns:p14="http://schemas.microsoft.com/office/powerpoint/2010/main" spd="slow" advTm="810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 -3.33333E-6 L -3.33333E-6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66 3.33333E-6 L 3.88889E-6 3.33333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52 0.00023 L 3.61111E-6 -1.8518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2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8 -1.11111E-6 L 3.88889E-6 -1.1111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7 -3.33333E-6 L -2.5E-6 -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17" grpId="1" animBg="1"/>
      <p:bldP spid="18" grpId="0" animBg="1"/>
      <p:bldP spid="22" grpId="1" animBg="1"/>
      <p:bldP spid="23" grpId="0" animBg="1"/>
      <p:bldP spid="33" grpId="0"/>
      <p:bldP spid="34" grpId="0"/>
      <p:bldP spid="3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</a:t>
            </a:r>
            <a:r>
              <a:rPr lang="en-US" sz="1200" b="1" i="1" dirty="0" smtClean="0">
                <a:solidFill>
                  <a:srgbClr val="000000"/>
                </a:solidFill>
              </a:rPr>
              <a:t>oo</a:t>
            </a:r>
            <a:r>
              <a:rPr lang="en-US" sz="1200" b="1" dirty="0" smtClean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 smtClean="0">
                <a:solidFill>
                  <a:srgbClr val="3366FF"/>
                </a:solidFill>
              </a:rPr>
              <a:t>WITHIN 2</a:t>
            </a:r>
            <a:endParaRPr lang="en-US" sz="1200" b="1" dirty="0">
              <a:solidFill>
                <a:srgbClr val="3366FF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Query Plan</a:t>
            </a:r>
            <a:endParaRPr lang="en-US" sz="18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52" name="Rectangle 51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40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23"/>
    </mc:Choice>
    <mc:Fallback xmlns="">
      <p:transition xmlns:p14="http://schemas.microsoft.com/office/powerpoint/2010/main" spd="slow" advTm="13123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2" grpId="0" animBg="1"/>
      <p:bldP spid="44" grpId="0" animBg="1"/>
      <p:bldP spid="4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foo</a:t>
            </a:r>
            <a:r>
              <a:rPr lang="en-US" sz="1200" b="1" dirty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>
                <a:solidFill>
                  <a:srgbClr val="3366FF"/>
                </a:solidFill>
              </a:rPr>
              <a:t>WITHIN 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Query Plan</a:t>
            </a:r>
            <a:endParaRPr lang="en-US" sz="1800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Left Brace 49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56" name="Content Placeholder 2"/>
          <p:cNvSpPr txBox="1">
            <a:spLocks/>
          </p:cNvSpPr>
          <p:nvPr/>
        </p:nvSpPr>
        <p:spPr bwMode="auto">
          <a:xfrm>
            <a:off x="6217663" y="3200400"/>
            <a:ext cx="2772259" cy="273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200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6858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-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400" b="1" dirty="0" smtClean="0">
                <a:latin typeface="Corbel" charset="0"/>
                <a:ea typeface="ＭＳ Ｐゴシック" charset="0"/>
                <a:cs typeface="Corbel" charset="0"/>
              </a:rPr>
              <a:t>Online </a:t>
            </a:r>
            <a:r>
              <a:rPr lang="en-US" sz="2400" b="1" dirty="0">
                <a:latin typeface="Corbel" charset="0"/>
                <a:ea typeface="ＭＳ Ｐゴシック" charset="0"/>
                <a:cs typeface="Corbel" charset="0"/>
              </a:rPr>
              <a:t>sample selection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 to pick best sample(s) based 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on query 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latency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 </a:t>
            </a:r>
            <a:r>
              <a:rPr lang="en-US" sz="2400" dirty="0">
                <a:latin typeface="Corbel" charset="0"/>
                <a:ea typeface="ＭＳ Ｐゴシック" charset="0"/>
                <a:cs typeface="Corbel" charset="0"/>
              </a:rPr>
              <a:t>and </a:t>
            </a:r>
            <a:r>
              <a:rPr lang="en-US" sz="2400" dirty="0" smtClean="0">
                <a:solidFill>
                  <a:srgbClr val="3366FF"/>
                </a:solidFill>
                <a:latin typeface="Corbel" charset="0"/>
                <a:ea typeface="ＭＳ Ｐゴシック" charset="0"/>
                <a:cs typeface="Corbel" charset="0"/>
              </a:rPr>
              <a:t>accuracy </a:t>
            </a:r>
            <a:r>
              <a:rPr lang="en-US" sz="2400" dirty="0" smtClean="0">
                <a:latin typeface="Corbel" charset="0"/>
                <a:ea typeface="ＭＳ Ｐゴシック" charset="0"/>
                <a:cs typeface="Corbel" charset="0"/>
              </a:rPr>
              <a:t>requirements</a:t>
            </a:r>
            <a:endParaRPr lang="en-US" sz="2400" dirty="0">
              <a:latin typeface="Corbel" charset="0"/>
              <a:ea typeface="ＭＳ Ｐゴシック" charset="0"/>
              <a:cs typeface="Corbe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82266" y="4332146"/>
            <a:ext cx="523537" cy="285373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641828" y="4225134"/>
            <a:ext cx="842946" cy="392385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174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2"/>
    </mc:Choice>
    <mc:Fallback xmlns="">
      <p:transition xmlns:p14="http://schemas.microsoft.com/office/powerpoint/2010/main" spd="slow" advTm="161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926379" y="1371600"/>
            <a:ext cx="2382629" cy="135550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672" y="5943600"/>
            <a:ext cx="1162528" cy="914400"/>
          </a:xfrm>
          <a:prstGeom prst="rect">
            <a:avLst/>
          </a:prstGeom>
        </p:spPr>
      </p:pic>
      <p:sp>
        <p:nvSpPr>
          <p:cNvPr id="9" name="Snip and Round Single Corner Rectangle 8"/>
          <p:cNvSpPr/>
          <p:nvPr/>
        </p:nvSpPr>
        <p:spPr>
          <a:xfrm>
            <a:off x="293621" y="4260807"/>
            <a:ext cx="872632" cy="71342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TABLE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482139" y="4412704"/>
            <a:ext cx="2639672" cy="3739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Sampling Module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2073" y="3279846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72758" y="4225134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672758" y="5170421"/>
            <a:ext cx="822701" cy="749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2073" y="4225134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86446" y="5170421"/>
            <a:ext cx="224373" cy="7490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382266" y="3386858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82266" y="4332146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2266" y="5277433"/>
            <a:ext cx="523537" cy="535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382266" y="4332146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31848" y="5277433"/>
            <a:ext cx="149582" cy="5350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187383" y="5979314"/>
            <a:ext cx="1222817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In-Memory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81881" y="6024271"/>
            <a:ext cx="980519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On-Disk</a:t>
            </a:r>
          </a:p>
          <a:p>
            <a:pPr algn="ctr"/>
            <a:r>
              <a:rPr lang="en-US" sz="1800" dirty="0" smtClean="0">
                <a:latin typeface="+mj-lt"/>
              </a:rPr>
              <a:t>Samples</a:t>
            </a:r>
            <a:endParaRPr lang="en-US" sz="1800" dirty="0">
              <a:latin typeface="+mj-lt"/>
            </a:endParaRPr>
          </a:p>
        </p:txBody>
      </p:sp>
      <p:cxnSp>
        <p:nvCxnSpPr>
          <p:cNvPr id="35" name="Straight Arrow Connector 34"/>
          <p:cNvCxnSpPr>
            <a:stCxn id="10" idx="2"/>
            <a:endCxn id="12" idx="1"/>
          </p:cNvCxnSpPr>
          <p:nvPr/>
        </p:nvCxnSpPr>
        <p:spPr>
          <a:xfrm>
            <a:off x="1988953" y="459968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999637" y="3654395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988953" y="5512302"/>
            <a:ext cx="68380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4974" y="5102943"/>
            <a:ext cx="974225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+mj-lt"/>
              </a:rPr>
              <a:t>Original </a:t>
            </a:r>
          </a:p>
          <a:p>
            <a:pPr algn="ctr"/>
            <a:r>
              <a:rPr lang="en-US" sz="1800" dirty="0" smtClean="0">
                <a:latin typeface="+mj-lt"/>
              </a:rPr>
              <a:t>Data</a:t>
            </a:r>
            <a:endParaRPr lang="en-US" sz="1800" dirty="0">
              <a:latin typeface="+mj-lt"/>
            </a:endParaRPr>
          </a:p>
        </p:txBody>
      </p:sp>
      <p:cxnSp>
        <p:nvCxnSpPr>
          <p:cNvPr id="39" name="Straight Arrow Connector 38"/>
          <p:cNvCxnSpPr>
            <a:stCxn id="9" idx="0"/>
            <a:endCxn id="10" idx="0"/>
          </p:cNvCxnSpPr>
          <p:nvPr/>
        </p:nvCxnSpPr>
        <p:spPr>
          <a:xfrm flipV="1">
            <a:off x="1166253" y="4599682"/>
            <a:ext cx="448745" cy="1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486316" y="2049353"/>
            <a:ext cx="1900669" cy="588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Shark</a:t>
            </a:r>
            <a:endParaRPr lang="en-US" sz="2000" dirty="0"/>
          </a:p>
        </p:txBody>
      </p:sp>
      <p:sp>
        <p:nvSpPr>
          <p:cNvPr id="41" name="Folded Corner 40"/>
          <p:cNvSpPr/>
          <p:nvPr/>
        </p:nvSpPr>
        <p:spPr>
          <a:xfrm>
            <a:off x="244975" y="1497901"/>
            <a:ext cx="974224" cy="106851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SELECT </a:t>
            </a:r>
          </a:p>
          <a:p>
            <a:pPr algn="ctr"/>
            <a:r>
              <a:rPr lang="en-US" sz="1200" b="1" i="1" dirty="0">
                <a:solidFill>
                  <a:srgbClr val="000000"/>
                </a:solidFill>
              </a:rPr>
              <a:t>foo</a:t>
            </a:r>
            <a:r>
              <a:rPr lang="en-US" sz="1200" b="1" dirty="0">
                <a:solidFill>
                  <a:srgbClr val="000000"/>
                </a:solidFill>
              </a:rPr>
              <a:t> (*)</a:t>
            </a:r>
          </a:p>
          <a:p>
            <a:pPr algn="ctr"/>
            <a:r>
              <a:rPr lang="en-US" sz="1200" b="1" dirty="0">
                <a:solidFill>
                  <a:srgbClr val="000000"/>
                </a:solidFill>
              </a:rPr>
              <a:t>FROM TABLE</a:t>
            </a:r>
          </a:p>
          <a:p>
            <a:pPr algn="ctr"/>
            <a:r>
              <a:rPr lang="en-US" sz="1200" b="1" dirty="0">
                <a:solidFill>
                  <a:srgbClr val="3366FF"/>
                </a:solidFill>
              </a:rPr>
              <a:t>WITHIN 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28304" y="1497899"/>
            <a:ext cx="2008672" cy="4238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</a:rPr>
              <a:t>New Query Plan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4801" y="2566420"/>
            <a:ext cx="1045834" cy="605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err="1" smtClean="0">
                <a:latin typeface="+mj-lt"/>
              </a:rPr>
              <a:t>HiveQL</a:t>
            </a:r>
            <a:r>
              <a:rPr lang="en-US" sz="1800" dirty="0" smtClean="0">
                <a:latin typeface="+mj-lt"/>
              </a:rPr>
              <a:t>/SQL</a:t>
            </a:r>
          </a:p>
          <a:p>
            <a:pPr algn="ctr"/>
            <a:r>
              <a:rPr lang="en-US" sz="1800" dirty="0" smtClean="0">
                <a:latin typeface="+mj-lt"/>
              </a:rPr>
              <a:t>Query</a:t>
            </a:r>
            <a:endParaRPr lang="en-US" sz="18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17619" y="2134900"/>
            <a:ext cx="2019357" cy="4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Sample Selection</a:t>
            </a:r>
            <a:endParaRPr lang="en-US" sz="18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91574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688230" y="1921774"/>
            <a:ext cx="0" cy="213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486315" y="1432044"/>
            <a:ext cx="1900669" cy="6404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Error Bars &amp; Confidence Intervals</a:t>
            </a:r>
            <a:endParaRPr lang="en-US" sz="1500" dirty="0"/>
          </a:p>
        </p:txBody>
      </p:sp>
      <p:cxnSp>
        <p:nvCxnSpPr>
          <p:cNvPr id="49" name="Straight Arrow Connector 48"/>
          <p:cNvCxnSpPr>
            <a:stCxn id="41" idx="3"/>
            <a:endCxn id="47" idx="1"/>
          </p:cNvCxnSpPr>
          <p:nvPr/>
        </p:nvCxnSpPr>
        <p:spPr>
          <a:xfrm>
            <a:off x="1219199" y="2032159"/>
            <a:ext cx="1707180" cy="17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8" idx="1"/>
          </p:cNvCxnSpPr>
          <p:nvPr/>
        </p:nvCxnSpPr>
        <p:spPr>
          <a:xfrm>
            <a:off x="5320554" y="1752249"/>
            <a:ext cx="1165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0" idx="2"/>
          </p:cNvCxnSpPr>
          <p:nvPr/>
        </p:nvCxnSpPr>
        <p:spPr>
          <a:xfrm flipH="1">
            <a:off x="7436649" y="2637762"/>
            <a:ext cx="2" cy="642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000767" y="3352800"/>
            <a:ext cx="816004" cy="374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Result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24460" y="3657600"/>
            <a:ext cx="1988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Calibri" pitchFamily="34" charset="0"/>
              </a:rPr>
              <a:t>182.23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± 5.56</a:t>
            </a:r>
          </a:p>
          <a:p>
            <a:pPr algn="ctr"/>
            <a:r>
              <a:rPr lang="en-US" sz="2000" dirty="0" smtClean="0">
                <a:solidFill>
                  <a:srgbClr val="3366FF"/>
                </a:solidFill>
                <a:latin typeface="Calibri" pitchFamily="34" charset="0"/>
                <a:cs typeface="Calibri" pitchFamily="34" charset="0"/>
              </a:rPr>
              <a:t>(95% confidence)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5410282" y="5715000"/>
            <a:ext cx="838118" cy="1279140"/>
            <a:chOff x="2784930" y="2345019"/>
            <a:chExt cx="1312636" cy="1724328"/>
          </a:xfrm>
        </p:grpSpPr>
        <p:pic>
          <p:nvPicPr>
            <p:cNvPr id="59" name="Picture 58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930" y="2790207"/>
              <a:ext cx="1295624" cy="1279140"/>
            </a:xfrm>
            <a:prstGeom prst="rect">
              <a:avLst/>
            </a:prstGeom>
          </p:spPr>
        </p:pic>
        <p:pic>
          <p:nvPicPr>
            <p:cNvPr id="60" name="Picture 59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3436" y="2554275"/>
              <a:ext cx="1295624" cy="1279140"/>
            </a:xfrm>
            <a:prstGeom prst="rect">
              <a:avLst/>
            </a:prstGeom>
          </p:spPr>
        </p:pic>
        <p:pic>
          <p:nvPicPr>
            <p:cNvPr id="61" name="Picture 60" descr="to_ddr333memory_350.gif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286" b="9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1942" y="2345019"/>
              <a:ext cx="1295624" cy="127914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6285155" y="4458831"/>
            <a:ext cx="28588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Parallel </a:t>
            </a:r>
            <a:r>
              <a:rPr lang="en-US" dirty="0">
                <a:latin typeface="Calibri"/>
                <a:cs typeface="Calibri"/>
              </a:rPr>
              <a:t>query execution on multiple </a:t>
            </a:r>
            <a:r>
              <a:rPr lang="en-US" dirty="0">
                <a:solidFill>
                  <a:srgbClr val="3366FF"/>
                </a:solidFill>
                <a:latin typeface="Calibri"/>
                <a:cs typeface="Calibri"/>
              </a:rPr>
              <a:t>samples </a:t>
            </a:r>
            <a:r>
              <a:rPr lang="en-US" dirty="0">
                <a:latin typeface="Calibri"/>
                <a:cs typeface="Calibri"/>
              </a:rPr>
              <a:t>striped across multiple </a:t>
            </a:r>
            <a:r>
              <a:rPr lang="en-US" dirty="0" smtClean="0">
                <a:latin typeface="Calibri"/>
                <a:cs typeface="Calibri"/>
              </a:rPr>
              <a:t>machines.</a:t>
            </a:r>
            <a:endParaRPr lang="en-US" dirty="0">
              <a:solidFill>
                <a:srgbClr val="3366FF"/>
              </a:solidFill>
              <a:latin typeface="Calibri"/>
              <a:cs typeface="Calibri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382266" y="4332146"/>
            <a:ext cx="523537" cy="285373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641828" y="4225134"/>
            <a:ext cx="842946" cy="392385"/>
          </a:xfrm>
          <a:prstGeom prst="rect">
            <a:avLst/>
          </a:prstGeom>
          <a:solidFill>
            <a:schemeClr val="accent3">
              <a:alpha val="4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232685" y="3279845"/>
            <a:ext cx="948916" cy="263967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eft Brace 51"/>
          <p:cNvSpPr/>
          <p:nvPr/>
        </p:nvSpPr>
        <p:spPr>
          <a:xfrm rot="5400000">
            <a:off x="3824158" y="1580966"/>
            <a:ext cx="285370" cy="26843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itle 1"/>
          <p:cNvSpPr txBox="1">
            <a:spLocks/>
          </p:cNvSpPr>
          <p:nvPr/>
        </p:nvSpPr>
        <p:spPr bwMode="auto">
          <a:xfrm>
            <a:off x="228600" y="2286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500" b="1">
                <a:solidFill>
                  <a:schemeClr val="tx1"/>
                </a:solidFill>
                <a:latin typeface="Corbel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 pitchFamily="-65" charset="-128"/>
              </a:defRPr>
            </a:lvl9pPr>
          </a:lstStyle>
          <a:p>
            <a:r>
              <a:rPr lang="en-US" sz="5000" dirty="0" smtClean="0">
                <a:latin typeface="Calibri"/>
                <a:cs typeface="Calibri"/>
              </a:rPr>
              <a:t>Automatic Sample Management</a:t>
            </a:r>
            <a:endParaRPr lang="en-US" sz="50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14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24"/>
    </mc:Choice>
    <mc:Fallback xmlns="">
      <p:transition xmlns:p14="http://schemas.microsoft.com/office/powerpoint/2010/main" spd="slow" advTm="1912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48" grpId="0" animBg="1"/>
      <p:bldP spid="54" grpId="0"/>
      <p:bldP spid="5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</a:t>
            </a:r>
            <a:r>
              <a:rPr lang="en-US" sz="4000" dirty="0" smtClean="0">
                <a:latin typeface="Calibri"/>
                <a:cs typeface="Calibri"/>
              </a:rPr>
              <a:t>SQL-</a:t>
            </a:r>
            <a:r>
              <a:rPr lang="en-US" sz="4000" dirty="0">
                <a:latin typeface="Calibri"/>
                <a:cs typeface="Calibri"/>
              </a:rPr>
              <a:t>like aggregate  </a:t>
            </a:r>
            <a:r>
              <a:rPr lang="en-US" sz="4000" dirty="0" smtClean="0">
                <a:latin typeface="Calibri"/>
                <a:cs typeface="Calibri"/>
              </a:rPr>
              <a:t>queries </a:t>
            </a:r>
            <a:r>
              <a:rPr lang="en-US" sz="4000" dirty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</p:txBody>
      </p:sp>
      <p:sp>
        <p:nvSpPr>
          <p:cNvPr id="4" name="Line Callout 1 (Border and Accent Bar) 3"/>
          <p:cNvSpPr/>
          <p:nvPr/>
        </p:nvSpPr>
        <p:spPr>
          <a:xfrm>
            <a:off x="5216979" y="5410200"/>
            <a:ext cx="3630385" cy="457200"/>
          </a:xfrm>
          <a:prstGeom prst="accentBorderCallout1">
            <a:avLst>
              <a:gd name="adj1" fmla="val 18750"/>
              <a:gd name="adj2" fmla="val -8333"/>
              <a:gd name="adj3" fmla="val -97700"/>
              <a:gd name="adj4" fmla="val -40975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FILTERS, GROUP BY clauses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981200" y="4572000"/>
            <a:ext cx="3505200" cy="3810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</a:t>
            </a:r>
            <a:r>
              <a:rPr lang="en-US" sz="4500" b="1" dirty="0" smtClean="0">
                <a:latin typeface="Calibri"/>
                <a:cs typeface="Calibri"/>
              </a:rPr>
              <a:t>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alibri"/>
                <a:cs typeface="Calibri"/>
              </a:rPr>
              <a:t>Sample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41148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4495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endParaRPr lang="en-US" sz="200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045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7" grpId="0" animBg="1"/>
      <p:bldP spid="2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</a:t>
            </a:r>
            <a:r>
              <a:rPr lang="en-US" sz="4500" b="1" dirty="0" smtClean="0">
                <a:latin typeface="Calibri"/>
                <a:cs typeface="Calibri"/>
              </a:rPr>
              <a:t>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Sample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41148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4495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endParaRPr lang="en-US" sz="2000" dirty="0" smtClean="0">
              <a:latin typeface="Calibri"/>
              <a:cs typeface="Calibri"/>
            </a:endParaRPr>
          </a:p>
        </p:txBody>
      </p:sp>
      <p:cxnSp>
        <p:nvCxnSpPr>
          <p:cNvPr id="25" name="Straight Arrow Connector 24"/>
          <p:cNvCxnSpPr>
            <a:stCxn id="4" idx="2"/>
            <a:endCxn id="26" idx="0"/>
          </p:cNvCxnSpPr>
          <p:nvPr/>
        </p:nvCxnSpPr>
        <p:spPr>
          <a:xfrm>
            <a:off x="2171700" y="3048000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981200" y="3390900"/>
            <a:ext cx="381000" cy="381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116050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1160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9" idx="4"/>
            <a:endCxn id="30" idx="0"/>
          </p:cNvCxnSpPr>
          <p:nvPr/>
        </p:nvCxnSpPr>
        <p:spPr>
          <a:xfrm>
            <a:off x="3306550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31176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  <a:endCxn id="32" idx="0"/>
          </p:cNvCxnSpPr>
          <p:nvPr/>
        </p:nvCxnSpPr>
        <p:spPr>
          <a:xfrm>
            <a:off x="33065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4"/>
          </p:cNvCxnSpPr>
          <p:nvPr/>
        </p:nvCxnSpPr>
        <p:spPr>
          <a:xfrm flipH="1">
            <a:off x="33065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58496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1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741022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741022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36" idx="4"/>
            <a:endCxn id="37" idx="0"/>
          </p:cNvCxnSpPr>
          <p:nvPr/>
        </p:nvCxnSpPr>
        <p:spPr>
          <a:xfrm>
            <a:off x="3931522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3742589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7" idx="4"/>
            <a:endCxn id="39" idx="0"/>
          </p:cNvCxnSpPr>
          <p:nvPr/>
        </p:nvCxnSpPr>
        <p:spPr>
          <a:xfrm>
            <a:off x="3931522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9" idx="4"/>
          </p:cNvCxnSpPr>
          <p:nvPr/>
        </p:nvCxnSpPr>
        <p:spPr>
          <a:xfrm flipH="1">
            <a:off x="3931522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83468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325850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3258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3" idx="4"/>
            <a:endCxn id="44" idx="0"/>
          </p:cNvCxnSpPr>
          <p:nvPr/>
        </p:nvCxnSpPr>
        <p:spPr>
          <a:xfrm>
            <a:off x="5516350" y="447669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3274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4" idx="4"/>
            <a:endCxn id="46" idx="0"/>
          </p:cNvCxnSpPr>
          <p:nvPr/>
        </p:nvCxnSpPr>
        <p:spPr>
          <a:xfrm>
            <a:off x="55163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6" idx="4"/>
          </p:cNvCxnSpPr>
          <p:nvPr/>
        </p:nvCxnSpPr>
        <p:spPr>
          <a:xfrm flipH="1">
            <a:off x="55163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8296" y="6076890"/>
            <a:ext cx="422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n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cxnSp>
        <p:nvCxnSpPr>
          <p:cNvPr id="62" name="Straight Arrow Connector 61"/>
          <p:cNvCxnSpPr>
            <a:stCxn id="26" idx="6"/>
            <a:endCxn id="29" idx="0"/>
          </p:cNvCxnSpPr>
          <p:nvPr/>
        </p:nvCxnSpPr>
        <p:spPr>
          <a:xfrm>
            <a:off x="2362200" y="3581400"/>
            <a:ext cx="944350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6"/>
            <a:endCxn id="36" idx="0"/>
          </p:cNvCxnSpPr>
          <p:nvPr/>
        </p:nvCxnSpPr>
        <p:spPr>
          <a:xfrm>
            <a:off x="2362200" y="3581400"/>
            <a:ext cx="1569322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6" idx="6"/>
            <a:endCxn id="43" idx="0"/>
          </p:cNvCxnSpPr>
          <p:nvPr/>
        </p:nvCxnSpPr>
        <p:spPr>
          <a:xfrm>
            <a:off x="2362200" y="3581400"/>
            <a:ext cx="3154150" cy="514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495800" y="4572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4572000" y="5715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73" name="Rectangle 72"/>
          <p:cNvSpPr/>
          <p:nvPr/>
        </p:nvSpPr>
        <p:spPr>
          <a:xfrm>
            <a:off x="2895600" y="3848100"/>
            <a:ext cx="3048000" cy="2019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828800" y="3886200"/>
            <a:ext cx="762000" cy="2019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Callout 1 (Border and Accent Bar) 49"/>
          <p:cNvSpPr/>
          <p:nvPr/>
        </p:nvSpPr>
        <p:spPr>
          <a:xfrm>
            <a:off x="4274422" y="2743200"/>
            <a:ext cx="2431178" cy="533400"/>
          </a:xfrm>
          <a:prstGeom prst="accentBorderCallout1">
            <a:avLst>
              <a:gd name="adj1" fmla="val 18750"/>
              <a:gd name="adj2" fmla="val -8333"/>
              <a:gd name="adj3" fmla="val 139573"/>
              <a:gd name="adj4" fmla="val -80712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Bootstrap Operator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7390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</a:t>
            </a:r>
            <a:r>
              <a:rPr lang="en-US" sz="4500" b="1" dirty="0" smtClean="0">
                <a:latin typeface="Calibri"/>
                <a:cs typeface="Calibri"/>
              </a:rPr>
              <a:t>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Sample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34290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38100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endParaRPr lang="en-US" sz="2000" dirty="0" smtClean="0">
              <a:latin typeface="Calibri"/>
              <a:cs typeface="Calibri"/>
            </a:endParaRPr>
          </a:p>
        </p:txBody>
      </p:sp>
      <p:cxnSp>
        <p:nvCxnSpPr>
          <p:cNvPr id="25" name="Straight Arrow Connector 24"/>
          <p:cNvCxnSpPr>
            <a:stCxn id="6" idx="4"/>
            <a:endCxn id="26" idx="0"/>
          </p:cNvCxnSpPr>
          <p:nvPr/>
        </p:nvCxnSpPr>
        <p:spPr>
          <a:xfrm>
            <a:off x="2171700" y="3810000"/>
            <a:ext cx="1872" cy="285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983072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1160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1176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  <a:endCxn id="32" idx="0"/>
          </p:cNvCxnSpPr>
          <p:nvPr/>
        </p:nvCxnSpPr>
        <p:spPr>
          <a:xfrm>
            <a:off x="33065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4"/>
          </p:cNvCxnSpPr>
          <p:nvPr/>
        </p:nvCxnSpPr>
        <p:spPr>
          <a:xfrm flipH="1">
            <a:off x="33065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58496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1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741022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742589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7" idx="4"/>
            <a:endCxn id="39" idx="0"/>
          </p:cNvCxnSpPr>
          <p:nvPr/>
        </p:nvCxnSpPr>
        <p:spPr>
          <a:xfrm>
            <a:off x="3931522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9" idx="4"/>
          </p:cNvCxnSpPr>
          <p:nvPr/>
        </p:nvCxnSpPr>
        <p:spPr>
          <a:xfrm flipH="1">
            <a:off x="3931522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83468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3258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274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4" idx="4"/>
            <a:endCxn id="46" idx="0"/>
          </p:cNvCxnSpPr>
          <p:nvPr/>
        </p:nvCxnSpPr>
        <p:spPr>
          <a:xfrm>
            <a:off x="55163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6" idx="4"/>
          </p:cNvCxnSpPr>
          <p:nvPr/>
        </p:nvCxnSpPr>
        <p:spPr>
          <a:xfrm flipH="1">
            <a:off x="55163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8296" y="6076890"/>
            <a:ext cx="422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n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cxnSp>
        <p:nvCxnSpPr>
          <p:cNvPr id="62" name="Straight Arrow Connector 61"/>
          <p:cNvCxnSpPr>
            <a:stCxn id="26" idx="6"/>
            <a:endCxn id="30" idx="0"/>
          </p:cNvCxnSpPr>
          <p:nvPr/>
        </p:nvCxnSpPr>
        <p:spPr>
          <a:xfrm>
            <a:off x="2364072" y="4286190"/>
            <a:ext cx="9424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6"/>
            <a:endCxn id="37" idx="0"/>
          </p:cNvCxnSpPr>
          <p:nvPr/>
        </p:nvCxnSpPr>
        <p:spPr>
          <a:xfrm>
            <a:off x="2364072" y="4286190"/>
            <a:ext cx="156745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6" idx="6"/>
            <a:endCxn id="44" idx="0"/>
          </p:cNvCxnSpPr>
          <p:nvPr/>
        </p:nvCxnSpPr>
        <p:spPr>
          <a:xfrm>
            <a:off x="2364072" y="4286190"/>
            <a:ext cx="31522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495800" y="4572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4572000" y="5715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52" name="Rectangle 51"/>
          <p:cNvSpPr/>
          <p:nvPr/>
        </p:nvSpPr>
        <p:spPr>
          <a:xfrm>
            <a:off x="4495800" y="2743200"/>
            <a:ext cx="434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/>
                <a:cs typeface="Calibri"/>
              </a:rPr>
              <a:t>Placement of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b="1" dirty="0" smtClean="0">
                <a:solidFill>
                  <a:schemeClr val="accent2"/>
                </a:solidFill>
                <a:latin typeface="Calibri"/>
                <a:cs typeface="Calibri"/>
              </a:rPr>
              <a:t>Bootstrap Operator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 the query graph is critical to performance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895600" y="4572000"/>
            <a:ext cx="2895600" cy="1295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0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b="1" dirty="0">
                <a:solidFill>
                  <a:srgbClr val="C0504D"/>
                </a:solidFill>
              </a:rPr>
              <a:t>Bootstrap</a:t>
            </a:r>
            <a:r>
              <a:rPr lang="en-US" dirty="0">
                <a:solidFill>
                  <a:srgbClr val="C0504D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estimate error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More Agg</a:t>
            </a:r>
            <a:r>
              <a:rPr lang="en-US" sz="4500" dirty="0" smtClean="0">
                <a:latin typeface="Calibri"/>
                <a:cs typeface="Calibri"/>
              </a:rPr>
              <a:t>regates/ </a:t>
            </a:r>
            <a:r>
              <a:rPr lang="en-US" sz="4500" b="1" dirty="0" smtClean="0">
                <a:latin typeface="Calibri"/>
                <a:cs typeface="Calibri"/>
              </a:rPr>
              <a:t>UDAFs </a:t>
            </a:r>
            <a:r>
              <a:rPr lang="en-US" sz="4500" b="1" dirty="0" smtClean="0">
                <a:latin typeface="Calibri"/>
                <a:cs typeface="Calibri"/>
              </a:rPr>
              <a:t>Support</a:t>
            </a:r>
            <a:endParaRPr lang="en-US" sz="45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2667000"/>
            <a:ext cx="8382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Sample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34290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48006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2171700" y="3048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4"/>
            <a:endCxn id="7" idx="0"/>
          </p:cNvCxnSpPr>
          <p:nvPr/>
        </p:nvCxnSpPr>
        <p:spPr>
          <a:xfrm>
            <a:off x="2171700" y="38100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982767" y="541020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7" idx="4"/>
            <a:endCxn id="17" idx="0"/>
          </p:cNvCxnSpPr>
          <p:nvPr/>
        </p:nvCxnSpPr>
        <p:spPr>
          <a:xfrm>
            <a:off x="2171700" y="518160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4"/>
          </p:cNvCxnSpPr>
          <p:nvPr/>
        </p:nvCxnSpPr>
        <p:spPr>
          <a:xfrm flipH="1">
            <a:off x="2171700" y="579120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23646" y="6096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endParaRPr lang="en-US" sz="2000" dirty="0" smtClean="0">
              <a:latin typeface="Calibri"/>
              <a:cs typeface="Calibri"/>
            </a:endParaRPr>
          </a:p>
        </p:txBody>
      </p:sp>
      <p:cxnSp>
        <p:nvCxnSpPr>
          <p:cNvPr id="25" name="Straight Arrow Connector 24"/>
          <p:cNvCxnSpPr>
            <a:stCxn id="6" idx="4"/>
            <a:endCxn id="26" idx="0"/>
          </p:cNvCxnSpPr>
          <p:nvPr/>
        </p:nvCxnSpPr>
        <p:spPr>
          <a:xfrm>
            <a:off x="2171700" y="3810000"/>
            <a:ext cx="1872" cy="285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983072" y="4095690"/>
            <a:ext cx="381000" cy="381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1160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1176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30" idx="4"/>
            <a:endCxn id="32" idx="0"/>
          </p:cNvCxnSpPr>
          <p:nvPr/>
        </p:nvCxnSpPr>
        <p:spPr>
          <a:xfrm>
            <a:off x="33065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4"/>
          </p:cNvCxnSpPr>
          <p:nvPr/>
        </p:nvCxnSpPr>
        <p:spPr>
          <a:xfrm flipH="1">
            <a:off x="33065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58496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1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741022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742589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7" idx="4"/>
            <a:endCxn id="39" idx="0"/>
          </p:cNvCxnSpPr>
          <p:nvPr/>
        </p:nvCxnSpPr>
        <p:spPr>
          <a:xfrm>
            <a:off x="3931522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9" idx="4"/>
          </p:cNvCxnSpPr>
          <p:nvPr/>
        </p:nvCxnSpPr>
        <p:spPr>
          <a:xfrm flipH="1">
            <a:off x="3931522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83468" y="6076890"/>
            <a:ext cx="419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325850" y="47814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27417" y="5391090"/>
            <a:ext cx="381000" cy="381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4" idx="4"/>
            <a:endCxn id="46" idx="0"/>
          </p:cNvCxnSpPr>
          <p:nvPr/>
        </p:nvCxnSpPr>
        <p:spPr>
          <a:xfrm>
            <a:off x="5516350" y="5162490"/>
            <a:ext cx="156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6" idx="4"/>
          </p:cNvCxnSpPr>
          <p:nvPr/>
        </p:nvCxnSpPr>
        <p:spPr>
          <a:xfrm flipH="1">
            <a:off x="5516350" y="5772090"/>
            <a:ext cx="1567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8296" y="6076890"/>
            <a:ext cx="422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  <a:cs typeface="Calibri"/>
              </a:rPr>
              <a:t>A</a:t>
            </a:r>
            <a:r>
              <a:rPr lang="en-US" sz="2000" baseline="-25000" dirty="0" smtClean="0">
                <a:latin typeface="Calibri"/>
                <a:cs typeface="Calibri"/>
              </a:rPr>
              <a:t>n</a:t>
            </a:r>
            <a:endParaRPr lang="en-US" sz="2000" baseline="-25000" dirty="0" smtClean="0">
              <a:latin typeface="Calibri"/>
              <a:cs typeface="Calibri"/>
            </a:endParaRPr>
          </a:p>
        </p:txBody>
      </p:sp>
      <p:cxnSp>
        <p:nvCxnSpPr>
          <p:cNvPr id="62" name="Straight Arrow Connector 61"/>
          <p:cNvCxnSpPr>
            <a:stCxn id="26" idx="6"/>
            <a:endCxn id="30" idx="0"/>
          </p:cNvCxnSpPr>
          <p:nvPr/>
        </p:nvCxnSpPr>
        <p:spPr>
          <a:xfrm>
            <a:off x="2364072" y="4286190"/>
            <a:ext cx="9424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6"/>
            <a:endCxn id="37" idx="0"/>
          </p:cNvCxnSpPr>
          <p:nvPr/>
        </p:nvCxnSpPr>
        <p:spPr>
          <a:xfrm>
            <a:off x="2364072" y="4286190"/>
            <a:ext cx="156745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6" idx="6"/>
            <a:endCxn id="44" idx="0"/>
          </p:cNvCxnSpPr>
          <p:nvPr/>
        </p:nvCxnSpPr>
        <p:spPr>
          <a:xfrm>
            <a:off x="2364072" y="4286190"/>
            <a:ext cx="3152278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495800" y="4572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4572000" y="57150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…</a:t>
            </a:r>
            <a:endParaRPr lang="en-US" sz="3200" dirty="0" smtClean="0"/>
          </a:p>
        </p:txBody>
      </p:sp>
      <p:sp>
        <p:nvSpPr>
          <p:cNvPr id="52" name="Rectangle 51"/>
          <p:cNvSpPr/>
          <p:nvPr/>
        </p:nvSpPr>
        <p:spPr>
          <a:xfrm>
            <a:off x="3741022" y="3058180"/>
            <a:ext cx="49457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However, the bootstrap can</a:t>
            </a:r>
            <a:r>
              <a:rPr lang="en-US" sz="2800" b="1" dirty="0" smtClean="0">
                <a:solidFill>
                  <a:srgbClr val="C0504D"/>
                </a:solidFill>
                <a:latin typeface="Calibri"/>
                <a:cs typeface="Calibri"/>
              </a:rPr>
              <a:t> fail</a:t>
            </a:r>
            <a:endParaRPr lang="en-US" sz="2800" b="1" dirty="0">
              <a:solidFill>
                <a:srgbClr val="C0504D"/>
              </a:solidFill>
              <a:latin typeface="Calibri"/>
              <a:cs typeface="Calibri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895600" y="4572000"/>
            <a:ext cx="2895600" cy="1295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54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 </a:t>
            </a:r>
            <a:r>
              <a:rPr lang="en-US" dirty="0" smtClean="0"/>
              <a:t>a </a:t>
            </a:r>
            <a:r>
              <a:rPr lang="en-US" dirty="0" err="1" smtClean="0"/>
              <a:t>query</a:t>
            </a:r>
            <a:r>
              <a:rPr lang="en-US" dirty="0" err="1" smtClean="0"/>
              <a:t>,how</a:t>
            </a:r>
            <a:r>
              <a:rPr lang="en-US" dirty="0" smtClean="0"/>
              <a:t> do </a:t>
            </a:r>
            <a:r>
              <a:rPr lang="en-US" dirty="0" smtClean="0"/>
              <a:t>you know if it can be approximated </a:t>
            </a:r>
            <a:r>
              <a:rPr lang="en-US" dirty="0" smtClean="0"/>
              <a:t>at </a:t>
            </a:r>
            <a:r>
              <a:rPr lang="en-US" dirty="0" smtClean="0"/>
              <a:t>runtime?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Depends </a:t>
            </a:r>
            <a:r>
              <a:rPr lang="en-US" dirty="0">
                <a:solidFill>
                  <a:srgbClr val="000000"/>
                </a:solidFill>
              </a:rPr>
              <a:t>on the query, data distribution, and sample </a:t>
            </a:r>
            <a:r>
              <a:rPr lang="en-US" dirty="0" smtClean="0">
                <a:solidFill>
                  <a:srgbClr val="000000"/>
                </a:solidFill>
              </a:rPr>
              <a:t>size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Need</a:t>
            </a:r>
            <a:r>
              <a:rPr lang="en-US" dirty="0" smtClean="0">
                <a:solidFill>
                  <a:srgbClr val="000000"/>
                </a:solidFill>
              </a:rPr>
              <a:t> for runtime diagnosis tests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Check </a:t>
            </a:r>
            <a:r>
              <a:rPr lang="en-US" dirty="0">
                <a:solidFill>
                  <a:srgbClr val="000000"/>
                </a:solidFill>
              </a:rPr>
              <a:t>whether error improves as sample size </a:t>
            </a:r>
            <a:r>
              <a:rPr lang="en-US" dirty="0" smtClean="0">
                <a:solidFill>
                  <a:srgbClr val="000000"/>
                </a:solidFill>
              </a:rPr>
              <a:t>increases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30,000 extremely small query tasks</a:t>
            </a:r>
          </a:p>
          <a:p>
            <a:pPr lvl="2"/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4500" b="1" dirty="0" smtClean="0">
                <a:latin typeface="Calibri"/>
                <a:cs typeface="Calibri"/>
              </a:rPr>
              <a:t>Runtime Correctness Tests</a:t>
            </a:r>
            <a:endParaRPr lang="en-US" sz="4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7868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BlinkDB alpha-0.1.0 released </a:t>
            </a:r>
            <a:r>
              <a:rPr lang="en-US" dirty="0"/>
              <a:t>and available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blinkdb.org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Takes </a:t>
            </a:r>
            <a:r>
              <a:rPr lang="en-US" dirty="0"/>
              <a:t>just 5-10 minutes to run it locally or to spin an EC2 </a:t>
            </a:r>
            <a:r>
              <a:rPr lang="en-US" dirty="0" smtClean="0"/>
              <a:t>cluster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Hands</a:t>
            </a:r>
            <a:r>
              <a:rPr lang="en-US" dirty="0"/>
              <a:t>-on Exercises </a:t>
            </a:r>
            <a:r>
              <a:rPr lang="en-US" dirty="0" smtClean="0"/>
              <a:t>today at the </a:t>
            </a:r>
            <a:r>
              <a:rPr lang="en-US" dirty="0" err="1" smtClean="0"/>
              <a:t>AMPCamp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Designed to be a </a:t>
            </a:r>
            <a:r>
              <a:rPr lang="en-US" i="1" dirty="0" smtClean="0">
                <a:solidFill>
                  <a:srgbClr val="000000"/>
                </a:solidFill>
              </a:rPr>
              <a:t>drop-in</a:t>
            </a:r>
            <a:r>
              <a:rPr lang="en-US" dirty="0" smtClean="0">
                <a:solidFill>
                  <a:srgbClr val="000000"/>
                </a:solidFill>
              </a:rPr>
              <a:t> tool like Shark</a:t>
            </a: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6500" b="1" dirty="0" smtClean="0">
                <a:latin typeface="Calibri"/>
                <a:cs typeface="Calibri"/>
              </a:rPr>
              <a:t>Getting Started</a:t>
            </a:r>
            <a:endParaRPr lang="en-US" sz="6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4328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Approximate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queries is an important means to achieve </a:t>
            </a:r>
            <a:r>
              <a:rPr lang="en-US" sz="2800" dirty="0">
                <a:solidFill>
                  <a:srgbClr val="3366FF"/>
                </a:solidFill>
                <a:latin typeface="Calibri"/>
                <a:cs typeface="Calibri"/>
              </a:rPr>
              <a:t>interactivity</a:t>
            </a:r>
            <a:r>
              <a:rPr lang="en-US" sz="2800" dirty="0">
                <a:latin typeface="Calibri"/>
                <a:cs typeface="Calibri"/>
              </a:rPr>
              <a:t> in processing large </a:t>
            </a:r>
            <a:r>
              <a:rPr lang="en-US" sz="2800" dirty="0" smtClean="0">
                <a:latin typeface="Calibri"/>
                <a:cs typeface="Calibri"/>
              </a:rPr>
              <a:t>datasets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BlinkDB..</a:t>
            </a:r>
          </a:p>
          <a:p>
            <a:pPr marL="571500" lvl="1" indent="-457200">
              <a:buFont typeface="Lucida Grande"/>
              <a:buChar char="-"/>
            </a:pPr>
            <a:r>
              <a:rPr lang="en-US" sz="2300" dirty="0" smtClean="0">
                <a:latin typeface="Calibri"/>
                <a:cs typeface="Calibri"/>
              </a:rPr>
              <a:t>builds </a:t>
            </a:r>
            <a:r>
              <a:rPr lang="en-US" sz="2300" dirty="0">
                <a:latin typeface="Calibri"/>
                <a:cs typeface="Calibri"/>
              </a:rPr>
              <a:t>on Shark and </a:t>
            </a:r>
            <a:r>
              <a:rPr lang="en-US" sz="2300" dirty="0" smtClean="0">
                <a:latin typeface="Calibri"/>
                <a:cs typeface="Calibri"/>
              </a:rPr>
              <a:t>Spark</a:t>
            </a:r>
          </a:p>
          <a:p>
            <a:pPr marL="571500" lvl="1" indent="-457200">
              <a:buFont typeface="Lucida Grande"/>
              <a:buChar char="-"/>
            </a:pPr>
            <a:r>
              <a:rPr lang="en-US" sz="2300" dirty="0" smtClean="0">
                <a:latin typeface="Calibri"/>
                <a:cs typeface="Calibri"/>
              </a:rPr>
              <a:t>approximate </a:t>
            </a:r>
            <a:r>
              <a:rPr lang="en-US" sz="2300" dirty="0">
                <a:latin typeface="Calibri"/>
                <a:cs typeface="Calibri"/>
              </a:rPr>
              <a:t>answers with error bars by executing queries on small samples of </a:t>
            </a:r>
            <a:r>
              <a:rPr lang="en-US" sz="2300" dirty="0" smtClean="0">
                <a:latin typeface="Calibri"/>
                <a:cs typeface="Calibri"/>
              </a:rPr>
              <a:t>data</a:t>
            </a:r>
          </a:p>
          <a:p>
            <a:pPr marL="571500" lvl="1" indent="-457200">
              <a:buFont typeface="Lucida Grande"/>
              <a:buChar char="-"/>
            </a:pPr>
            <a:r>
              <a:rPr lang="en-US" sz="2300" dirty="0">
                <a:latin typeface="Calibri"/>
                <a:cs typeface="Calibri"/>
              </a:rPr>
              <a:t>s</a:t>
            </a:r>
            <a:r>
              <a:rPr lang="en-US" sz="2300" dirty="0" smtClean="0">
                <a:latin typeface="Calibri"/>
                <a:cs typeface="Calibri"/>
              </a:rPr>
              <a:t>upports </a:t>
            </a:r>
            <a:r>
              <a:rPr lang="en-US" sz="2300" dirty="0" smtClean="0">
                <a:latin typeface="Calibri"/>
                <a:cs typeface="Calibri"/>
              </a:rPr>
              <a:t>existing Hive </a:t>
            </a:r>
            <a:r>
              <a:rPr lang="en-US" sz="2300" dirty="0" smtClean="0">
                <a:latin typeface="Calibri"/>
                <a:cs typeface="Calibri"/>
              </a:rPr>
              <a:t>Query </a:t>
            </a:r>
            <a:r>
              <a:rPr lang="en-US" sz="2300" dirty="0" smtClean="0">
                <a:latin typeface="Calibri"/>
                <a:cs typeface="Calibri"/>
              </a:rPr>
              <a:t>with minor modifications</a:t>
            </a:r>
            <a:endParaRPr lang="en-US" sz="2300" dirty="0" smtClean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For more information, please check out our </a:t>
            </a:r>
            <a:r>
              <a:rPr lang="en-US" sz="2800" dirty="0" err="1" smtClean="0">
                <a:latin typeface="Calibri"/>
                <a:cs typeface="Calibri"/>
              </a:rPr>
              <a:t>EuroSys</a:t>
            </a:r>
            <a:r>
              <a:rPr lang="en-US" sz="2800" dirty="0" smtClean="0">
                <a:latin typeface="Calibri"/>
                <a:cs typeface="Calibri"/>
              </a:rPr>
              <a:t> 2013 (</a:t>
            </a:r>
            <a:r>
              <a:rPr lang="en-US" sz="2800" dirty="0" smtClean="0">
                <a:latin typeface="Calibri"/>
                <a:cs typeface="Calibri"/>
                <a:hlinkClick r:id="rId2"/>
              </a:rPr>
              <a:t>http://bit.ly/blinkdb-1</a:t>
            </a:r>
            <a:r>
              <a:rPr lang="en-US" sz="2800" dirty="0" smtClean="0">
                <a:latin typeface="Calibri"/>
                <a:cs typeface="Calibri"/>
              </a:rPr>
              <a:t>) and KDD 2014  (</a:t>
            </a:r>
            <a:r>
              <a:rPr lang="en-US" sz="2800" dirty="0" smtClean="0">
                <a:latin typeface="Calibri"/>
                <a:cs typeface="Calibri"/>
                <a:hlinkClick r:id="rId3"/>
              </a:rPr>
              <a:t>http://bit.ly/blinkdb-2</a:t>
            </a:r>
            <a:r>
              <a:rPr lang="en-US" sz="2800" dirty="0" smtClean="0">
                <a:latin typeface="Calibri"/>
                <a:cs typeface="Calibri"/>
              </a:rPr>
              <a:t>) papers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2"/>
            <a:endParaRPr lang="en-US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857250" lvl="2" indent="-514350">
              <a:buFont typeface="+mj-lt"/>
              <a:buAutoNum type="arabicPeriod"/>
            </a:pPr>
            <a:endParaRPr lang="en-US" dirty="0" smtClean="0">
              <a:latin typeface="Calibri"/>
              <a:cs typeface="Calibri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sz="6500" b="1" dirty="0" smtClean="0">
                <a:latin typeface="Calibri"/>
                <a:cs typeface="Calibri"/>
              </a:rPr>
              <a:t>Summary</a:t>
            </a:r>
            <a:endParaRPr lang="en-US" sz="6500" b="1" dirty="0">
              <a:latin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61623" y="5956012"/>
            <a:ext cx="152517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Calibri"/>
                <a:cs typeface="Calibri"/>
              </a:rPr>
              <a:t>Thanks!</a:t>
            </a:r>
            <a:endParaRPr lang="en-US" sz="3200" b="1" dirty="0" smtClean="0">
              <a:solidFill>
                <a:srgbClr val="008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4967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SQL-</a:t>
            </a:r>
            <a:r>
              <a:rPr lang="en-US" sz="4000" dirty="0" smtClean="0">
                <a:latin typeface="Calibri"/>
                <a:cs typeface="Calibri"/>
              </a:rPr>
              <a:t>like </a:t>
            </a:r>
            <a:r>
              <a:rPr lang="en-US" sz="4000" dirty="0">
                <a:latin typeface="Calibri"/>
                <a:cs typeface="Calibri"/>
              </a:rPr>
              <a:t>aggregate queries </a:t>
            </a:r>
            <a:r>
              <a:rPr lang="en-US" sz="4000" dirty="0" smtClean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AVG(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latin typeface="Courier"/>
                <a:cs typeface="Courier"/>
              </a:rPr>
              <a:t>			 LEFT </a:t>
            </a:r>
            <a:r>
              <a:rPr lang="en-US" sz="2200" dirty="0">
                <a:latin typeface="Courier"/>
                <a:cs typeface="Courier"/>
              </a:rPr>
              <a:t>OUTER JOIN </a:t>
            </a:r>
            <a:r>
              <a:rPr lang="en-US" sz="2200" b="1" dirty="0" smtClean="0">
                <a:solidFill>
                  <a:schemeClr val="accent2"/>
                </a:solidFill>
                <a:latin typeface="Courier"/>
                <a:cs typeface="Courier"/>
              </a:rPr>
              <a:t>logs2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       ON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very_big_log.id</a:t>
            </a:r>
            <a:r>
              <a:rPr lang="en-US" sz="22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logs.id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endParaRPr lang="en-US" sz="2200" b="1" dirty="0">
              <a:solidFill>
                <a:srgbClr val="C0504D"/>
              </a:solidFill>
              <a:latin typeface="Calibri"/>
              <a:cs typeface="Calibri"/>
            </a:endParaRPr>
          </a:p>
          <a:p>
            <a:pPr marL="0" indent="0"/>
            <a:endParaRPr lang="en-US" sz="2200" dirty="0" smtClean="0">
              <a:latin typeface="Calibri"/>
              <a:cs typeface="Calibri"/>
            </a:endParaRPr>
          </a:p>
        </p:txBody>
      </p:sp>
      <p:sp>
        <p:nvSpPr>
          <p:cNvPr id="5" name="Line Callout 1 (Border and Accent Bar) 4"/>
          <p:cNvSpPr/>
          <p:nvPr/>
        </p:nvSpPr>
        <p:spPr>
          <a:xfrm>
            <a:off x="5225446" y="6248400"/>
            <a:ext cx="3630385" cy="457200"/>
          </a:xfrm>
          <a:prstGeom prst="accentBorderCallout1">
            <a:avLst>
              <a:gd name="adj1" fmla="val 18750"/>
              <a:gd name="adj2" fmla="val -8333"/>
              <a:gd name="adj3" fmla="val -82268"/>
              <a:gd name="adj4" fmla="val -40586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JOINS, Nested Queries etc.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905000" y="4953000"/>
            <a:ext cx="4953000" cy="9144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82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421" y="1752600"/>
            <a:ext cx="82296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/>
                <a:cs typeface="Calibri"/>
              </a:rPr>
              <a:t>Support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interactive</a:t>
            </a:r>
            <a:r>
              <a:rPr lang="en-US" sz="4000" dirty="0">
                <a:latin typeface="Calibri"/>
                <a:cs typeface="Calibri"/>
              </a:rPr>
              <a:t> SQL-</a:t>
            </a:r>
            <a:r>
              <a:rPr lang="en-US" sz="4000" dirty="0" smtClean="0">
                <a:latin typeface="Calibri"/>
                <a:cs typeface="Calibri"/>
              </a:rPr>
              <a:t>like </a:t>
            </a:r>
            <a:r>
              <a:rPr lang="en-US" sz="4000" dirty="0">
                <a:latin typeface="Calibri"/>
                <a:cs typeface="Calibri"/>
              </a:rPr>
              <a:t>aggregate queries </a:t>
            </a:r>
            <a:r>
              <a:rPr lang="en-US" sz="4000" dirty="0" smtClean="0">
                <a:latin typeface="Calibri"/>
                <a:cs typeface="Calibri"/>
              </a:rPr>
              <a:t>over </a:t>
            </a:r>
            <a:r>
              <a:rPr lang="en-US" sz="4000" b="1" dirty="0">
                <a:solidFill>
                  <a:srgbClr val="3366FF"/>
                </a:solidFill>
                <a:latin typeface="Calibri"/>
                <a:cs typeface="Calibri"/>
              </a:rPr>
              <a:t>massive sets of data</a:t>
            </a:r>
            <a:endParaRPr lang="en-US" sz="4000" b="1" dirty="0">
              <a:latin typeface="Calibri"/>
              <a:cs typeface="Calibri"/>
            </a:endParaRPr>
          </a:p>
          <a:p>
            <a:pPr marL="0" indent="0"/>
            <a:endParaRPr lang="en-US" sz="2200" dirty="0">
              <a:latin typeface="Calibri"/>
              <a:cs typeface="Calibri"/>
            </a:endParaRP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solidFill>
                  <a:srgbClr val="3366FF"/>
                </a:solidFill>
                <a:latin typeface="Courier"/>
                <a:cs typeface="Courier"/>
              </a:rPr>
              <a:t>blinkdb&gt;</a:t>
            </a:r>
            <a:r>
              <a:rPr lang="en-US" sz="2200" dirty="0" smtClean="0">
                <a:latin typeface="Courier"/>
                <a:cs typeface="Courier"/>
              </a:rPr>
              <a:t> SELECT </a:t>
            </a:r>
            <a:r>
              <a:rPr lang="en-US" sz="2200" dirty="0" err="1" smtClean="0">
                <a:latin typeface="Courier"/>
                <a:cs typeface="Courier"/>
              </a:rPr>
              <a:t>my_function</a:t>
            </a:r>
            <a:r>
              <a:rPr lang="en-US" sz="2200" dirty="0" smtClean="0">
                <a:latin typeface="Courier"/>
                <a:cs typeface="Courier"/>
              </a:rPr>
              <a:t>(</a:t>
            </a:r>
            <a:r>
              <a:rPr lang="en-US" sz="2200" b="1" dirty="0" err="1" smtClean="0">
                <a:solidFill>
                  <a:schemeClr val="accent2"/>
                </a:solidFill>
                <a:latin typeface="Courier"/>
                <a:cs typeface="Courier"/>
              </a:rPr>
              <a:t>jobtime</a:t>
            </a:r>
            <a:r>
              <a:rPr lang="en-US" sz="2200" dirty="0" smtClean="0">
                <a:latin typeface="Courier"/>
                <a:cs typeface="Courier"/>
              </a:rPr>
              <a:t>)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	</a:t>
            </a:r>
            <a:r>
              <a:rPr lang="en-US" sz="2200" dirty="0" smtClean="0">
                <a:latin typeface="Courier"/>
                <a:cs typeface="Courier"/>
              </a:rPr>
              <a:t>		 FROM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</a:t>
            </a:r>
            <a:endParaRPr lang="en-US" sz="2200" b="1" dirty="0" smtClean="0">
              <a:solidFill>
                <a:srgbClr val="C0504D"/>
              </a:solidFill>
              <a:latin typeface="Courier"/>
              <a:cs typeface="Courier"/>
            </a:endParaRPr>
          </a:p>
          <a:p>
            <a:pPr marL="0" indent="0">
              <a:lnSpc>
                <a:spcPct val="50000"/>
              </a:lnSpc>
            </a:pPr>
            <a:r>
              <a:rPr lang="en-US" sz="2200" b="1" dirty="0" smtClean="0">
                <a:solidFill>
                  <a:srgbClr val="C0504D"/>
                </a:solidFill>
                <a:latin typeface="Calibri"/>
                <a:cs typeface="Calibri"/>
              </a:rPr>
              <a:t>			   </a:t>
            </a:r>
            <a:r>
              <a:rPr lang="en-US" sz="2200" dirty="0" smtClean="0">
                <a:latin typeface="Courier"/>
                <a:cs typeface="Courier"/>
              </a:rPr>
              <a:t>WHERE 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src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>
                <a:solidFill>
                  <a:srgbClr val="C0504D"/>
                </a:solidFill>
                <a:latin typeface="Courier"/>
                <a:cs typeface="Courier"/>
              </a:rPr>
              <a:t>‘</a:t>
            </a:r>
            <a:r>
              <a:rPr lang="en-US" sz="2200" b="1" dirty="0" err="1">
                <a:solidFill>
                  <a:srgbClr val="C0504D"/>
                </a:solidFill>
                <a:latin typeface="Courier"/>
                <a:cs typeface="Courier"/>
              </a:rPr>
              <a:t>hadoop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’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 smtClean="0">
                <a:latin typeface="Courier"/>
                <a:cs typeface="Courier"/>
              </a:rPr>
              <a:t>			 LEFT </a:t>
            </a:r>
            <a:r>
              <a:rPr lang="en-US" sz="2200" dirty="0">
                <a:latin typeface="Courier"/>
                <a:cs typeface="Courier"/>
              </a:rPr>
              <a:t>OUTER JOIN </a:t>
            </a:r>
            <a:r>
              <a:rPr lang="en-US" sz="2200" b="1" dirty="0" smtClean="0">
                <a:solidFill>
                  <a:schemeClr val="accent2"/>
                </a:solidFill>
                <a:latin typeface="Courier"/>
                <a:cs typeface="Courier"/>
              </a:rPr>
              <a:t>logs2</a:t>
            </a:r>
          </a:p>
          <a:p>
            <a:pPr marL="0" indent="0">
              <a:lnSpc>
                <a:spcPct val="50000"/>
              </a:lnSpc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        ON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very_big_log.id</a:t>
            </a:r>
            <a:r>
              <a:rPr lang="en-US" sz="2200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r>
              <a:rPr lang="en-US" sz="2200" dirty="0">
                <a:latin typeface="Courier"/>
                <a:cs typeface="Courier"/>
              </a:rPr>
              <a:t>= </a:t>
            </a:r>
            <a:r>
              <a:rPr lang="en-US" sz="2200" b="1" dirty="0" err="1" smtClean="0">
                <a:solidFill>
                  <a:srgbClr val="C0504D"/>
                </a:solidFill>
                <a:latin typeface="Courier"/>
                <a:cs typeface="Courier"/>
              </a:rPr>
              <a:t>logs.id</a:t>
            </a:r>
            <a:r>
              <a:rPr lang="en-US" sz="2200" b="1" dirty="0" smtClean="0">
                <a:solidFill>
                  <a:srgbClr val="C0504D"/>
                </a:solidFill>
                <a:latin typeface="Courier"/>
                <a:cs typeface="Courier"/>
              </a:rPr>
              <a:t> </a:t>
            </a:r>
            <a:endParaRPr lang="en-US" sz="2200" b="1" dirty="0">
              <a:solidFill>
                <a:srgbClr val="C0504D"/>
              </a:solidFill>
              <a:latin typeface="Calibri"/>
              <a:cs typeface="Calibri"/>
            </a:endParaRPr>
          </a:p>
          <a:p>
            <a:pPr marL="0" indent="0"/>
            <a:endParaRPr lang="en-US" sz="2200" dirty="0" smtClean="0">
              <a:latin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3657600"/>
            <a:ext cx="4648200" cy="457200"/>
          </a:xfrm>
          <a:prstGeom prst="rect">
            <a:avLst/>
          </a:prstGeom>
          <a:solidFill>
            <a:schemeClr val="bg2">
              <a:alpha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ine Callout 1 (Border and Accent Bar) 6"/>
          <p:cNvSpPr/>
          <p:nvPr/>
        </p:nvSpPr>
        <p:spPr>
          <a:xfrm>
            <a:off x="6200422" y="4343400"/>
            <a:ext cx="2638778" cy="762000"/>
          </a:xfrm>
          <a:prstGeom prst="accentBorderCallout1">
            <a:avLst>
              <a:gd name="adj1" fmla="val 18750"/>
              <a:gd name="adj2" fmla="val -8333"/>
              <a:gd name="adj3" fmla="val -31651"/>
              <a:gd name="adj4" fmla="val -32680"/>
            </a:avLst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sz="2000" dirty="0" smtClean="0"/>
              <a:t>ML Primitives,</a:t>
            </a:r>
          </a:p>
          <a:p>
            <a:r>
              <a:rPr lang="en-US" sz="2000" dirty="0" smtClean="0"/>
              <a:t>User Defined Functions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7500" dirty="0" smtClean="0">
                <a:latin typeface="Calibri"/>
                <a:cs typeface="Calibri"/>
              </a:rPr>
              <a:t>Our Goal</a:t>
            </a:r>
            <a:endParaRPr lang="en-US" sz="7500" dirty="0">
              <a:latin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512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5"/>
    </mc:Choice>
    <mc:Fallback xmlns="">
      <p:transition xmlns:p14="http://schemas.microsoft.com/office/powerpoint/2010/main" spd="slow" advTm="1592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089" y="2667000"/>
            <a:ext cx="1701800" cy="1701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3689" y="2971800"/>
            <a:ext cx="1778000" cy="1054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2267" y="4419600"/>
            <a:ext cx="1722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alibri"/>
                <a:cs typeface="Calibri"/>
              </a:rPr>
              <a:t>Hard Disks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990" y="2067580"/>
            <a:ext cx="1688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½ - 1 Hour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1641" y="2067580"/>
            <a:ext cx="2108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1 - 5 Minutes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7342" y="2067580"/>
            <a:ext cx="1485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366FF"/>
                </a:solidFill>
                <a:latin typeface="Calibri"/>
                <a:cs typeface="Calibri"/>
              </a:rPr>
              <a:t>1 second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91889" y="2697540"/>
            <a:ext cx="7551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libri"/>
                <a:cs typeface="Calibri"/>
              </a:rPr>
              <a:t>?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67489" y="35179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96489" y="35179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89589" y="4429780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alibri"/>
                <a:cs typeface="Calibri"/>
              </a:rPr>
              <a:t>Memory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317" y="304800"/>
            <a:ext cx="8961075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500" b="1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lang="en-US" sz="6500" b="1" dirty="0" smtClean="0">
                <a:solidFill>
                  <a:srgbClr val="000000"/>
                </a:solidFill>
                <a:latin typeface="Calibri"/>
                <a:cs typeface="Calibri"/>
              </a:rPr>
              <a:t>00 TB on 1000 machines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7396" y="5562600"/>
            <a:ext cx="4642016" cy="553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latin typeface="Calibri"/>
                <a:cs typeface="Calibri"/>
              </a:rPr>
              <a:t>Query Execution on Samples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921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7864"/>
    </mc:Choice>
    <mc:Fallback xmlns="">
      <p:transition xmlns:p14="http://schemas.microsoft.com/office/powerpoint/2010/main" advTm="5786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9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738790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269021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Salary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120,242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98,341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75,453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92,242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8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Salary of all the people 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$80,848</a:t>
            </a:r>
            <a:endParaRPr lang="en-US" sz="4000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111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241881"/>
              </p:ext>
            </p:extLst>
          </p:nvPr>
        </p:nvGraphicFramePr>
        <p:xfrm>
          <a:off x="304800" y="1524000"/>
          <a:ext cx="274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79"/>
                <a:gridCol w="1269021"/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ID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City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Salary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4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120,242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5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98,341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75,453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60,000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88,212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92,242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11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NYC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70,000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Berkeley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rbel"/>
                          <a:cs typeface="Corbel"/>
                        </a:rPr>
                        <a:t>102,492</a:t>
                      </a:r>
                      <a:endParaRPr lang="en-US" sz="1800" dirty="0">
                        <a:latin typeface="Corbel"/>
                        <a:cs typeface="Corbe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11430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Query Execution on Samples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5" name="TextBox 43"/>
          <p:cNvSpPr txBox="1">
            <a:spLocks noChangeArrowheads="1"/>
          </p:cNvSpPr>
          <p:nvPr/>
        </p:nvSpPr>
        <p:spPr bwMode="auto">
          <a:xfrm>
            <a:off x="4401824" y="1524000"/>
            <a:ext cx="436117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Corbel" charset="0"/>
                <a:cs typeface="Corbel" charset="0"/>
              </a:rPr>
              <a:t>What is the average Salary of all the people in the </a:t>
            </a:r>
            <a:r>
              <a:rPr lang="en-US" dirty="0" smtClean="0">
                <a:latin typeface="Corbel" charset="0"/>
                <a:cs typeface="Corbel" charset="0"/>
              </a:rPr>
              <a:t>table?</a:t>
            </a:r>
            <a:endParaRPr lang="en-US" dirty="0">
              <a:latin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114832"/>
              </p:ext>
            </p:extLst>
          </p:nvPr>
        </p:nvGraphicFramePr>
        <p:xfrm>
          <a:off x="4401824" y="3200400"/>
          <a:ext cx="43611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00"/>
                <a:gridCol w="1145252"/>
                <a:gridCol w="983109"/>
                <a:gridCol w="16385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City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Salary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Sampling Rate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Berkeley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75,453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NYC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72,492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rgbClr val="008040"/>
                          </a:solidFill>
                        </a:rPr>
                        <a:t>/4</a:t>
                      </a:r>
                      <a:endParaRPr lang="en-US" sz="1800" b="1" dirty="0">
                        <a:solidFill>
                          <a:srgbClr val="00804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368372" y="3642360"/>
            <a:ext cx="746428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16537" y="3852446"/>
            <a:ext cx="1050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Uniform</a:t>
            </a:r>
          </a:p>
          <a:p>
            <a:pPr algn="ctr"/>
            <a:r>
              <a:rPr lang="en-US" sz="2000" dirty="0" smtClean="0">
                <a:latin typeface="Calibri"/>
                <a:cs typeface="Calibri"/>
              </a:rPr>
              <a:t>Sample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95800" y="5562600"/>
            <a:ext cx="426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</a:t>
            </a:r>
            <a:r>
              <a:rPr lang="en-US" sz="4000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70,145</a:t>
            </a:r>
            <a:endParaRPr lang="en-US" sz="4000" dirty="0">
              <a:solidFill>
                <a:srgbClr val="3366FF"/>
              </a:solidFill>
              <a:latin typeface="Corbel" charset="0"/>
              <a:cs typeface="Corbe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95800" y="5029200"/>
            <a:ext cx="20574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strike="sngStrike" dirty="0" smtClean="0">
                <a:solidFill>
                  <a:schemeClr val="accent2"/>
                </a:solidFill>
                <a:latin typeface="Corbel" charset="0"/>
                <a:cs typeface="Corbel" charset="0"/>
              </a:rPr>
              <a:t>$80,848</a:t>
            </a:r>
            <a:endParaRPr lang="en-US" sz="4000" strike="sngStrike" dirty="0">
              <a:solidFill>
                <a:schemeClr val="accent2"/>
              </a:solidFill>
              <a:latin typeface="Corbel" charset="0"/>
              <a:cs typeface="Corbe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02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701"/>
    </mc:Choice>
    <mc:Fallback xmlns="">
      <p:transition xmlns:p14="http://schemas.microsoft.com/office/powerpoint/2010/main" spd="slow" advTm="10670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9|9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4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2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5.3|10.2|1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.3|41.4|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hibit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63500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3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61612</TotalTime>
  <Words>1973</Words>
  <Application>Microsoft Macintosh PowerPoint</Application>
  <PresentationFormat>On-screen Show (4:3)</PresentationFormat>
  <Paragraphs>620</Paragraphs>
  <Slides>46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PowerPoint Presentation</vt:lpstr>
      <vt:lpstr>Our Goal</vt:lpstr>
      <vt:lpstr>Our Goal</vt:lpstr>
      <vt:lpstr>Our Goal</vt:lpstr>
      <vt:lpstr>Our Goal</vt:lpstr>
      <vt:lpstr>Our Goal</vt:lpstr>
      <vt:lpstr>PowerPoint Presentation</vt:lpstr>
      <vt:lpstr>Query Execution on Samples</vt:lpstr>
      <vt:lpstr>Query Execution on Samples</vt:lpstr>
      <vt:lpstr>Query Execution on Samples</vt:lpstr>
      <vt:lpstr>Query Execution on Samples</vt:lpstr>
      <vt:lpstr>Speed/Accuracy Trade-off</vt:lpstr>
      <vt:lpstr>Speed/Accuracy Trade-off</vt:lpstr>
      <vt:lpstr>What is BlinkDB?</vt:lpstr>
      <vt:lpstr>Sampling Vs. No Sampling</vt:lpstr>
      <vt:lpstr>Sampling Vs. No Sampling</vt:lpstr>
      <vt:lpstr>Hive Architecture</vt:lpstr>
      <vt:lpstr>Shark Architecture</vt:lpstr>
      <vt:lpstr>BlinkDB Architecture</vt:lpstr>
      <vt:lpstr>BlinkDB alpha-0.1.0</vt:lpstr>
      <vt:lpstr>Example: Preparing the Data</vt:lpstr>
      <vt:lpstr>Example: Preparing the Data</vt:lpstr>
      <vt:lpstr>Example: Preparing the Data</vt:lpstr>
      <vt:lpstr>Example: Preparing the Data</vt:lpstr>
      <vt:lpstr>Example: Analyzing the Data</vt:lpstr>
      <vt:lpstr>Example: Analyzing the Data</vt:lpstr>
      <vt:lpstr>Example: Analyzing the Data</vt:lpstr>
      <vt:lpstr>Example: There’s more!</vt:lpstr>
      <vt:lpstr>Example: There’s more!</vt:lpstr>
      <vt:lpstr>Example: There’s more!</vt:lpstr>
      <vt:lpstr>Feature 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Aggregates/ UDAFs Support</vt:lpstr>
      <vt:lpstr>More Aggregates/ UDAFs Support</vt:lpstr>
      <vt:lpstr>More Aggregates/ UDAFs Support</vt:lpstr>
      <vt:lpstr>More Aggregates/ UDAFs Support</vt:lpstr>
      <vt:lpstr>Runtime Correctness Tests</vt:lpstr>
      <vt:lpstr>Getting Started</vt:lpstr>
      <vt:lpstr>Summary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Konwinski</dc:creator>
  <cp:lastModifiedBy>Sameer Agarwal</cp:lastModifiedBy>
  <cp:revision>4751</cp:revision>
  <cp:lastPrinted>2013-08-30T09:49:34Z</cp:lastPrinted>
  <dcterms:created xsi:type="dcterms:W3CDTF">2010-04-02T15:48:12Z</dcterms:created>
  <dcterms:modified xsi:type="dcterms:W3CDTF">2013-08-30T10:17:34Z</dcterms:modified>
</cp:coreProperties>
</file>