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33"/>
  </p:notesMasterIdLst>
  <p:sldIdLst>
    <p:sldId id="257" r:id="rId3"/>
    <p:sldId id="324" r:id="rId4"/>
    <p:sldId id="294" r:id="rId5"/>
    <p:sldId id="297" r:id="rId6"/>
    <p:sldId id="295" r:id="rId7"/>
    <p:sldId id="296" r:id="rId8"/>
    <p:sldId id="316" r:id="rId9"/>
    <p:sldId id="298" r:id="rId10"/>
    <p:sldId id="299" r:id="rId11"/>
    <p:sldId id="300" r:id="rId12"/>
    <p:sldId id="301" r:id="rId13"/>
    <p:sldId id="302" r:id="rId14"/>
    <p:sldId id="317" r:id="rId15"/>
    <p:sldId id="303" r:id="rId16"/>
    <p:sldId id="304" r:id="rId17"/>
    <p:sldId id="318" r:id="rId18"/>
    <p:sldId id="319" r:id="rId19"/>
    <p:sldId id="307" r:id="rId20"/>
    <p:sldId id="308" r:id="rId21"/>
    <p:sldId id="325" r:id="rId22"/>
    <p:sldId id="309" r:id="rId23"/>
    <p:sldId id="310" r:id="rId24"/>
    <p:sldId id="311" r:id="rId25"/>
    <p:sldId id="312" r:id="rId26"/>
    <p:sldId id="321" r:id="rId27"/>
    <p:sldId id="313" r:id="rId28"/>
    <p:sldId id="314" r:id="rId29"/>
    <p:sldId id="315" r:id="rId30"/>
    <p:sldId id="320" r:id="rId31"/>
    <p:sldId id="32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2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tdas:Projects:SparkStreaming:streaming_paper:nsdi_2013:experiments:scalability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tdas:Documents:Conviva:Conviva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WordCount</a:t>
            </a:r>
          </a:p>
        </c:rich>
      </c:tx>
      <c:layout>
        <c:manualLayout>
          <c:xMode val="edge"/>
          <c:yMode val="edge"/>
          <c:x val="0.395708537612044"/>
          <c:y val="0.06565017897251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1953155091967"/>
          <c:y val="0.0722221826344105"/>
          <c:w val="0.701724204773687"/>
          <c:h val="0.729387441008266"/>
        </c:manualLayout>
      </c:layout>
      <c:scatterChart>
        <c:scatterStyle val="lineMarker"/>
        <c:varyColors val="0"/>
        <c:ser>
          <c:idx val="0"/>
          <c:order val="0"/>
          <c:tx>
            <c:v>1 sec</c:v>
          </c:tx>
          <c:spPr>
            <a:ln w="28575" cmpd="sng">
              <a:solidFill>
                <a:srgbClr val="2C9C89"/>
              </a:solidFill>
            </a:ln>
          </c:spPr>
          <c:marker>
            <c:spPr>
              <a:solidFill>
                <a:srgbClr val="2C9C89"/>
              </a:solidFill>
              <a:ln w="28575" cmpd="sng">
                <a:solidFill>
                  <a:srgbClr val="2C9C89"/>
                </a:solidFill>
              </a:ln>
            </c:spPr>
          </c:marker>
          <c:xVal>
            <c:numRef>
              <c:f>'Better Summary'!$L$22:$O$22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Summary'!$L$23:$O$23</c:f>
              <c:numCache>
                <c:formatCode>General</c:formatCode>
                <c:ptCount val="4"/>
                <c:pt idx="0">
                  <c:v>0.27</c:v>
                </c:pt>
                <c:pt idx="1">
                  <c:v>0.78</c:v>
                </c:pt>
                <c:pt idx="2">
                  <c:v>1.15</c:v>
                </c:pt>
                <c:pt idx="3">
                  <c:v>2.3</c:v>
                </c:pt>
              </c:numCache>
            </c:numRef>
          </c:yVal>
          <c:smooth val="0"/>
        </c:ser>
        <c:ser>
          <c:idx val="1"/>
          <c:order val="1"/>
          <c:tx>
            <c:v>2 sec</c:v>
          </c:tx>
          <c:spPr>
            <a:ln w="28575" cmpd="sng">
              <a:solidFill>
                <a:srgbClr val="1D86CD"/>
              </a:solidFill>
            </a:ln>
          </c:spPr>
          <c:marker>
            <c:spPr>
              <a:solidFill>
                <a:srgbClr val="1D86CD"/>
              </a:solidFill>
              <a:ln w="28575" cmpd="sng">
                <a:solidFill>
                  <a:srgbClr val="1D86CD"/>
                </a:solidFill>
              </a:ln>
            </c:spPr>
          </c:marker>
          <c:xVal>
            <c:numRef>
              <c:f>'Better Summary'!$L$22:$O$22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Summary'!$L$24:$O$24</c:f>
              <c:numCache>
                <c:formatCode>General</c:formatCode>
                <c:ptCount val="4"/>
                <c:pt idx="0">
                  <c:v>0.33</c:v>
                </c:pt>
                <c:pt idx="1">
                  <c:v>0.96</c:v>
                </c:pt>
                <c:pt idx="2">
                  <c:v>1.5</c:v>
                </c:pt>
                <c:pt idx="3">
                  <c:v>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5654280"/>
        <c:axId val="-2015682472"/>
      </c:scatterChart>
      <c:valAx>
        <c:axId val="-2015654280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5682472"/>
        <c:crosses val="autoZero"/>
        <c:crossBetween val="midCat"/>
        <c:majorUnit val="50.0"/>
      </c:valAx>
      <c:valAx>
        <c:axId val="-2015682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Cluster Throughput (GB/s)</a:t>
                </a:r>
              </a:p>
            </c:rich>
          </c:tx>
          <c:layout>
            <c:manualLayout>
              <c:xMode val="edge"/>
              <c:yMode val="edge"/>
              <c:x val="0.00718961573410758"/>
              <c:y val="0.0805819718813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5654280"/>
        <c:crosses val="autoZero"/>
        <c:crossBetween val="midCat"/>
        <c:majorUnit val="0.5"/>
      </c:valAx>
    </c:plotArea>
    <c:legend>
      <c:legendPos val="b"/>
      <c:layout>
        <c:manualLayout>
          <c:xMode val="edge"/>
          <c:yMode val="edge"/>
          <c:x val="0.655236303827534"/>
          <c:y val="0.586396676207266"/>
          <c:w val="0.244924433035093"/>
          <c:h val="0.19599280293583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solidFill>
        <a:srgbClr val="7F7F7F"/>
      </a:solidFill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Grep</a:t>
            </a:r>
          </a:p>
        </c:rich>
      </c:tx>
      <c:layout>
        <c:manualLayout>
          <c:xMode val="edge"/>
          <c:yMode val="edge"/>
          <c:x val="0.398833128241811"/>
          <c:y val="0.077592004262896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1897742782152"/>
          <c:y val="0.0749278838997378"/>
          <c:w val="0.725091443569554"/>
          <c:h val="0.725810676002509"/>
        </c:manualLayout>
      </c:layout>
      <c:scatterChart>
        <c:scatterStyle val="lineMarker"/>
        <c:varyColors val="0"/>
        <c:ser>
          <c:idx val="0"/>
          <c:order val="0"/>
          <c:tx>
            <c:v>1 sec</c:v>
          </c:tx>
          <c:spPr>
            <a:ln w="28575" cmpd="sng">
              <a:solidFill>
                <a:srgbClr val="2C9C89"/>
              </a:solidFill>
            </a:ln>
          </c:spPr>
          <c:marker>
            <c:spPr>
              <a:solidFill>
                <a:srgbClr val="2C9C89"/>
              </a:solidFill>
              <a:ln w="28575" cmpd="sng">
                <a:solidFill>
                  <a:srgbClr val="2C9C89"/>
                </a:solidFill>
              </a:ln>
            </c:spPr>
          </c:marker>
          <c:xVal>
            <c:numRef>
              <c:f>'Better Summary'!$L$19:$O$19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Summary'!$L$20:$O$20</c:f>
              <c:numCache>
                <c:formatCode>General</c:formatCode>
                <c:ptCount val="4"/>
                <c:pt idx="0">
                  <c:v>0.65</c:v>
                </c:pt>
                <c:pt idx="1">
                  <c:v>1.89</c:v>
                </c:pt>
                <c:pt idx="2">
                  <c:v>3.05</c:v>
                </c:pt>
                <c:pt idx="3">
                  <c:v>6.0</c:v>
                </c:pt>
              </c:numCache>
            </c:numRef>
          </c:yVal>
          <c:smooth val="0"/>
        </c:ser>
        <c:ser>
          <c:idx val="1"/>
          <c:order val="1"/>
          <c:tx>
            <c:v>2 sec</c:v>
          </c:tx>
          <c:spPr>
            <a:ln w="28575" cmpd="sng">
              <a:solidFill>
                <a:srgbClr val="1D86CD"/>
              </a:solidFill>
            </a:ln>
          </c:spPr>
          <c:marker>
            <c:spPr>
              <a:solidFill>
                <a:srgbClr val="1D86CD"/>
              </a:solidFill>
              <a:ln w="28575" cmpd="sng">
                <a:solidFill>
                  <a:srgbClr val="1D86CD"/>
                </a:solidFill>
              </a:ln>
            </c:spPr>
          </c:marker>
          <c:xVal>
            <c:numRef>
              <c:f>'Better Summary'!$L$19:$O$19</c:f>
              <c:numCache>
                <c:formatCode>General</c:formatCode>
                <c:ptCount val="4"/>
                <c:pt idx="0">
                  <c:v>10.0</c:v>
                </c:pt>
                <c:pt idx="1">
                  <c:v>30.0</c:v>
                </c:pt>
                <c:pt idx="2">
                  <c:v>50.0</c:v>
                </c:pt>
                <c:pt idx="3">
                  <c:v>100.0</c:v>
                </c:pt>
              </c:numCache>
            </c:numRef>
          </c:xVal>
          <c:yVal>
            <c:numRef>
              <c:f>'Better Summary'!$L$21:$O$21</c:f>
              <c:numCache>
                <c:formatCode>General</c:formatCode>
                <c:ptCount val="4"/>
                <c:pt idx="0">
                  <c:v>0.68</c:v>
                </c:pt>
                <c:pt idx="1">
                  <c:v>2.04</c:v>
                </c:pt>
                <c:pt idx="2">
                  <c:v>3.3</c:v>
                </c:pt>
                <c:pt idx="3">
                  <c:v>6.6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5731288"/>
        <c:axId val="-2015743384"/>
      </c:scatterChart>
      <c:valAx>
        <c:axId val="-2015731288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5743384"/>
        <c:crosses val="autoZero"/>
        <c:crossBetween val="midCat"/>
      </c:valAx>
      <c:valAx>
        <c:axId val="-20157433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Cluster Thhroughput (GB/s)</a:t>
                </a:r>
              </a:p>
            </c:rich>
          </c:tx>
          <c:layout>
            <c:manualLayout>
              <c:xMode val="edge"/>
              <c:yMode val="edge"/>
              <c:x val="0.0"/>
              <c:y val="0.07851018556675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5731288"/>
        <c:crosses val="autoZero"/>
        <c:crossBetween val="midCat"/>
        <c:majorUnit val="1.0"/>
      </c:valAx>
    </c:plotArea>
    <c:legend>
      <c:legendPos val="b"/>
      <c:layout>
        <c:manualLayout>
          <c:xMode val="edge"/>
          <c:yMode val="edge"/>
          <c:x val="0.66986050743657"/>
          <c:y val="0.576924197478917"/>
          <c:w val="0.233872405949256"/>
          <c:h val="0.205096020237289"/>
        </c:manualLayout>
      </c:layout>
      <c:overlay val="0"/>
    </c:legend>
    <c:plotVisOnly val="1"/>
    <c:dispBlanksAs val="gap"/>
    <c:showDLblsOverMax val="0"/>
  </c:chart>
  <c:spPr>
    <a:ln>
      <a:solidFill>
        <a:srgbClr val="FFFFFF">
          <a:lumMod val="50000"/>
        </a:srgbClr>
      </a:solidFill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WordCount</a:t>
            </a:r>
          </a:p>
        </c:rich>
      </c:tx>
      <c:layout>
        <c:manualLayout>
          <c:xMode val="edge"/>
          <c:yMode val="edge"/>
          <c:x val="0.312130772504788"/>
          <c:y val="0.01117318435754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5786473660489"/>
          <c:y val="0.159442220560419"/>
          <c:w val="0.514516556642541"/>
          <c:h val="0.560158877783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'Better Summary'!$Z$23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rgbClr val="55992B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Summary'!$AA$23:$AB$23</c:f>
              <c:numCache>
                <c:formatCode>General</c:formatCode>
                <c:ptCount val="2"/>
                <c:pt idx="0">
                  <c:v>26.6</c:v>
                </c:pt>
                <c:pt idx="1">
                  <c:v>26.6</c:v>
                </c:pt>
              </c:numCache>
            </c:numRef>
          </c:val>
        </c:ser>
        <c:ser>
          <c:idx val="1"/>
          <c:order val="1"/>
          <c:tx>
            <c:strRef>
              <c:f>'Better Summary'!$Z$24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Summary'!$AA$24:$AB$24</c:f>
              <c:numCache>
                <c:formatCode>General</c:formatCode>
                <c:ptCount val="2"/>
                <c:pt idx="0">
                  <c:v>6.0</c:v>
                </c:pt>
                <c:pt idx="1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5900344"/>
        <c:axId val="-2015912584"/>
      </c:barChart>
      <c:catAx>
        <c:axId val="-2015900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Record Size (bytes)</a:t>
                </a:r>
              </a:p>
            </c:rich>
          </c:tx>
          <c:layout>
            <c:manualLayout>
              <c:xMode val="edge"/>
              <c:yMode val="edge"/>
              <c:x val="0.340775371828521"/>
              <c:y val="0.8823990510795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5912584"/>
        <c:crosses val="autoZero"/>
        <c:auto val="1"/>
        <c:lblAlgn val="ctr"/>
        <c:lblOffset val="100"/>
        <c:noMultiLvlLbl val="0"/>
      </c:catAx>
      <c:valAx>
        <c:axId val="-2015912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per node (MB/s)</a:t>
                </a:r>
              </a:p>
            </c:rich>
          </c:tx>
          <c:layout>
            <c:manualLayout>
              <c:xMode val="edge"/>
              <c:yMode val="edge"/>
              <c:x val="0.0153429585128133"/>
              <c:y val="0.0574667473295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5900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7621623054694"/>
          <c:y val="0.180284546798622"/>
          <c:w val="0.210490734112781"/>
          <c:h val="0.493901305886731"/>
        </c:manualLayout>
      </c:layout>
      <c:overlay val="0"/>
    </c:legend>
    <c:plotVisOnly val="1"/>
    <c:dispBlanksAs val="gap"/>
    <c:showDLblsOverMax val="0"/>
  </c:chart>
  <c:spPr>
    <a:ln>
      <a:solidFill>
        <a:srgbClr val="7F7F7F"/>
      </a:solidFill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Grep</a:t>
            </a:r>
          </a:p>
        </c:rich>
      </c:tx>
      <c:layout>
        <c:manualLayout>
          <c:xMode val="edge"/>
          <c:yMode val="edge"/>
          <c:x val="0.359428069802085"/>
          <c:y val="0.01117318435754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2419470293486"/>
          <c:y val="0.159442220560419"/>
          <c:w val="0.540610832736817"/>
          <c:h val="0.52993911621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'Better Summary'!$Z$17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Summary'!$AA$17:$AB$17</c:f>
              <c:numCache>
                <c:formatCode>General</c:formatCode>
                <c:ptCount val="2"/>
                <c:pt idx="0">
                  <c:v>64.5</c:v>
                </c:pt>
                <c:pt idx="1">
                  <c:v>64.5</c:v>
                </c:pt>
              </c:numCache>
            </c:numRef>
          </c:val>
        </c:ser>
        <c:ser>
          <c:idx val="1"/>
          <c:order val="1"/>
          <c:tx>
            <c:strRef>
              <c:f>'Better Summary'!$Z$18</c:f>
              <c:strCache>
                <c:ptCount val="1"/>
                <c:pt idx="0">
                  <c:v>Storm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'Better Summary'!$AA$16:$AB$16</c:f>
              <c:numCache>
                <c:formatCode>General</c:formatCode>
                <c:ptCount val="2"/>
                <c:pt idx="0">
                  <c:v>100.0</c:v>
                </c:pt>
                <c:pt idx="1">
                  <c:v>1000.0</c:v>
                </c:pt>
              </c:numCache>
            </c:numRef>
          </c:cat>
          <c:val>
            <c:numRef>
              <c:f>'Better Summary'!$AA$18:$AB$18</c:f>
              <c:numCache>
                <c:formatCode>General</c:formatCode>
                <c:ptCount val="2"/>
                <c:pt idx="0">
                  <c:v>11.0</c:v>
                </c:pt>
                <c:pt idx="1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15980952"/>
        <c:axId val="-2016000936"/>
      </c:barChart>
      <c:catAx>
        <c:axId val="-2015980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Record Size (bytes)</a:t>
                </a:r>
              </a:p>
            </c:rich>
          </c:tx>
          <c:layout>
            <c:manualLayout>
              <c:xMode val="edge"/>
              <c:yMode val="edge"/>
              <c:x val="0.348351129404279"/>
              <c:y val="0.8685045824190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6000936"/>
        <c:crosses val="autoZero"/>
        <c:auto val="1"/>
        <c:lblAlgn val="ctr"/>
        <c:lblOffset val="100"/>
        <c:noMultiLvlLbl val="0"/>
      </c:catAx>
      <c:valAx>
        <c:axId val="-2016000936"/>
        <c:scaling>
          <c:orientation val="minMax"/>
          <c:max val="120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Throughput per node (MB/s)</a:t>
                </a:r>
              </a:p>
            </c:rich>
          </c:tx>
          <c:layout>
            <c:manualLayout>
              <c:xMode val="edge"/>
              <c:yMode val="edge"/>
              <c:x val="0.00649318597611947"/>
              <c:y val="0.06814280413901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5980952"/>
        <c:crosses val="autoZero"/>
        <c:crossBetween val="between"/>
        <c:majorUnit val="40.0"/>
      </c:valAx>
    </c:plotArea>
    <c:legend>
      <c:legendPos val="b"/>
      <c:layout>
        <c:manualLayout>
          <c:xMode val="edge"/>
          <c:yMode val="edge"/>
          <c:x val="0.783193881067897"/>
          <c:y val="0.18174196463147"/>
          <c:w val="0.201231474853522"/>
          <c:h val="0.558695193838475"/>
        </c:manualLayout>
      </c:layout>
      <c:overlay val="0"/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395264524997"/>
          <c:y val="0.0676017060367454"/>
          <c:w val="0.687925525430834"/>
          <c:h val="0.73203346456692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'[mobile-millennium.xlsx]Sheet1'!$C$18</c:f>
              <c:strCache>
                <c:ptCount val="1"/>
                <c:pt idx="0">
                  <c:v>GPS observations/second</c:v>
                </c:pt>
              </c:strCache>
            </c:strRef>
          </c:tx>
          <c:spPr>
            <a:ln w="28575" cap="flat" cmpd="sng" algn="ctr">
              <a:solidFill>
                <a:srgbClr val="1D86CD"/>
              </a:solidFill>
              <a:prstDash val="solid"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28575" cap="flat" cmpd="sng" algn="ctr">
                <a:solidFill>
                  <a:srgbClr val="1D86CD"/>
                </a:solidFill>
                <a:prstDash val="solid"/>
              </a:ln>
              <a:effectLst/>
            </c:spPr>
          </c:marker>
          <c:xVal>
            <c:numRef>
              <c:f>'[mobile-millennium.xlsx]Sheet1'!$B$19:$B$23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20.0</c:v>
                </c:pt>
                <c:pt idx="3">
                  <c:v>40.0</c:v>
                </c:pt>
                <c:pt idx="4">
                  <c:v>80.0</c:v>
                </c:pt>
              </c:numCache>
            </c:numRef>
          </c:xVal>
          <c:yVal>
            <c:numRef>
              <c:f>'[mobile-millennium.xlsx]Sheet1'!$C$19:$C$23</c:f>
              <c:numCache>
                <c:formatCode>General</c:formatCode>
                <c:ptCount val="5"/>
                <c:pt idx="0">
                  <c:v>107.2</c:v>
                </c:pt>
                <c:pt idx="1">
                  <c:v>214.4</c:v>
                </c:pt>
                <c:pt idx="2">
                  <c:v>428.8</c:v>
                </c:pt>
                <c:pt idx="3">
                  <c:v>857.6</c:v>
                </c:pt>
                <c:pt idx="4">
                  <c:v>1715.2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16171672"/>
        <c:axId val="-2016166344"/>
      </c:scatterChart>
      <c:valAx>
        <c:axId val="-2016171672"/>
        <c:scaling>
          <c:orientation val="minMax"/>
          <c:max val="8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16166344"/>
        <c:crosses val="autoZero"/>
        <c:crossBetween val="midCat"/>
        <c:majorUnit val="20.0"/>
      </c:valAx>
      <c:valAx>
        <c:axId val="-2016166344"/>
        <c:scaling>
          <c:orientation val="minMax"/>
          <c:max val="2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GPS observations per second</a:t>
                </a:r>
              </a:p>
            </c:rich>
          </c:tx>
          <c:layout>
            <c:manualLayout>
              <c:xMode val="edge"/>
              <c:yMode val="edge"/>
              <c:x val="0.0042270958567204"/>
              <c:y val="0.0535934380445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16171672"/>
        <c:crosses val="autoZero"/>
        <c:crossBetween val="midCat"/>
        <c:majorUnit val="400.0"/>
      </c:valAx>
    </c:plotArea>
    <c:plotVisOnly val="1"/>
    <c:dispBlanksAs val="gap"/>
    <c:showDLblsOverMax val="0"/>
  </c:chart>
  <c:spPr>
    <a:ln>
      <a:solidFill>
        <a:srgbClr val="7F7F7F"/>
      </a:solidFill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8524827044924"/>
          <c:y val="0.0601851851851852"/>
          <c:w val="0.727933479216803"/>
          <c:h val="0.751562584849308"/>
        </c:manualLayout>
      </c:layout>
      <c:scatterChart>
        <c:scatterStyle val="lineMarker"/>
        <c:varyColors val="0"/>
        <c:ser>
          <c:idx val="1"/>
          <c:order val="0"/>
          <c:tx>
            <c:strRef>
              <c:f>'Conviva App Scalability Results'!$B$12:$C$12</c:f>
              <c:strCache>
                <c:ptCount val="1"/>
                <c:pt idx="0">
                  <c:v>2 seconds batches</c:v>
                </c:pt>
              </c:strCache>
            </c:strRef>
          </c:tx>
          <c:spPr>
            <a:ln w="28575" cmpd="sng"/>
          </c:spPr>
          <c:marker>
            <c:spPr>
              <a:ln w="28575" cmpd="sng"/>
            </c:spPr>
          </c:marker>
          <c:xVal>
            <c:numRef>
              <c:f>'Conviva App Scalability Results'!$B$14:$B$17</c:f>
              <c:numCache>
                <c:formatCode>General</c:formatCode>
                <c:ptCount val="4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64.0</c:v>
                </c:pt>
              </c:numCache>
            </c:numRef>
          </c:xVal>
          <c:yVal>
            <c:numRef>
              <c:f>'Conviva App Scalability Results'!$E$14:$E$17</c:f>
              <c:numCache>
                <c:formatCode>General</c:formatCode>
                <c:ptCount val="4"/>
                <c:pt idx="0">
                  <c:v>624000.0</c:v>
                </c:pt>
                <c:pt idx="1">
                  <c:v>1.32E6</c:v>
                </c:pt>
                <c:pt idx="2">
                  <c:v>2.16E6</c:v>
                </c:pt>
                <c:pt idx="3">
                  <c:v>3.84E6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1340456"/>
        <c:axId val="-2042359640"/>
      </c:scatterChart>
      <c:valAx>
        <c:axId val="2051340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 in Cluster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2359640"/>
        <c:crosses val="autoZero"/>
        <c:crossBetween val="midCat"/>
      </c:valAx>
      <c:valAx>
        <c:axId val="-2042359640"/>
        <c:scaling>
          <c:orientation val="minMax"/>
          <c:max val="4.0E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Active sessions (millions)</a:t>
                </a:r>
              </a:p>
            </c:rich>
          </c:tx>
          <c:layout>
            <c:manualLayout>
              <c:xMode val="edge"/>
              <c:yMode val="edge"/>
              <c:x val="0.00401055637276109"/>
              <c:y val="0.0630586478414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51340456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ln>
      <a:solidFill>
        <a:srgbClr val="7F7F7F"/>
      </a:solidFill>
    </a:ln>
  </c:spPr>
  <c:txPr>
    <a:bodyPr/>
    <a:lstStyle/>
    <a:p>
      <a:pPr>
        <a:defRPr sz="16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C6032-501D-234B-B610-FA924BA4D46C}" type="doc">
      <dgm:prSet loTypeId="urn:microsoft.com/office/officeart/2005/8/layout/cycle1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3C23472-EB8F-0543-8F0E-8A87096826AF}">
      <dgm:prSet phldrT="[Text]" custT="1"/>
      <dgm:spPr/>
      <dgm:t>
        <a:bodyPr anchor="t"/>
        <a:lstStyle/>
        <a:p>
          <a:pPr algn="ctr"/>
          <a:r>
            <a:rPr lang="en-US" sz="2400" b="1" dirty="0" smtClean="0">
              <a:latin typeface="Calibri"/>
              <a:cs typeface="Calibri"/>
            </a:rPr>
            <a:t>Ad-hoc Queries</a:t>
          </a:r>
          <a:endParaRPr lang="en-US" sz="2400" b="1" dirty="0">
            <a:latin typeface="Calibri"/>
            <a:cs typeface="Calibri"/>
          </a:endParaRPr>
        </a:p>
      </dgm:t>
    </dgm:pt>
    <dgm:pt modelId="{7A67E51F-5386-544E-8403-6C6C6430E773}" type="parTrans" cxnId="{BB8014DD-AF08-A44F-98C3-948C9128DB51}">
      <dgm:prSet/>
      <dgm:spPr/>
      <dgm:t>
        <a:bodyPr/>
        <a:lstStyle/>
        <a:p>
          <a:pPr algn="ctr"/>
          <a:endParaRPr lang="en-US" sz="1400" b="1">
            <a:latin typeface="Calibri"/>
            <a:cs typeface="Calibri"/>
          </a:endParaRPr>
        </a:p>
      </dgm:t>
    </dgm:pt>
    <dgm:pt modelId="{69CF102A-7097-CE4B-AB79-782A24597856}" type="sibTrans" cxnId="{BB8014DD-AF08-A44F-98C3-948C9128DB51}">
      <dgm:prSet/>
      <dgm:spPr/>
      <dgm:t>
        <a:bodyPr/>
        <a:lstStyle/>
        <a:p>
          <a:pPr algn="ctr"/>
          <a:endParaRPr lang="en-US" sz="1400" b="1">
            <a:latin typeface="Calibri"/>
            <a:cs typeface="Calibri"/>
          </a:endParaRPr>
        </a:p>
      </dgm:t>
    </dgm:pt>
    <dgm:pt modelId="{49CE2307-5E9D-5E45-9C78-6492BFFFDA43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Calibri"/>
              <a:cs typeface="Calibri"/>
            </a:rPr>
            <a:t>Batch Processing</a:t>
          </a:r>
          <a:endParaRPr lang="en-US" sz="2400" b="1" dirty="0">
            <a:latin typeface="Calibri"/>
            <a:cs typeface="Calibri"/>
          </a:endParaRPr>
        </a:p>
      </dgm:t>
    </dgm:pt>
    <dgm:pt modelId="{98450B31-21D8-A641-BCD1-2692F5AC9A15}" type="parTrans" cxnId="{64886A3F-BF46-B849-973B-63447841BEB2}">
      <dgm:prSet/>
      <dgm:spPr/>
      <dgm:t>
        <a:bodyPr/>
        <a:lstStyle/>
        <a:p>
          <a:pPr algn="ctr"/>
          <a:endParaRPr lang="en-US" sz="1400" b="1">
            <a:latin typeface="Calibri"/>
            <a:cs typeface="Calibri"/>
          </a:endParaRPr>
        </a:p>
      </dgm:t>
    </dgm:pt>
    <dgm:pt modelId="{B344FCB3-2A71-0245-B8EC-DF6E848210E0}" type="sibTrans" cxnId="{64886A3F-BF46-B849-973B-63447841BEB2}">
      <dgm:prSet/>
      <dgm:spPr/>
      <dgm:t>
        <a:bodyPr/>
        <a:lstStyle/>
        <a:p>
          <a:pPr algn="ctr"/>
          <a:endParaRPr lang="en-US" sz="1400" b="1">
            <a:latin typeface="Calibri"/>
            <a:cs typeface="Calibri"/>
          </a:endParaRPr>
        </a:p>
      </dgm:t>
    </dgm:pt>
    <dgm:pt modelId="{9C6AC948-29A8-C24F-9E32-B8ED87607EDB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Calibri"/>
              <a:cs typeface="Calibri"/>
            </a:rPr>
            <a:t>Stream Processing</a:t>
          </a:r>
          <a:endParaRPr lang="en-US" sz="2400" b="1" dirty="0">
            <a:latin typeface="Calibri"/>
            <a:cs typeface="Calibri"/>
          </a:endParaRPr>
        </a:p>
      </dgm:t>
    </dgm:pt>
    <dgm:pt modelId="{AECDA361-36C4-2644-99DE-BCF1B67ADB62}" type="sibTrans" cxnId="{5B38A6D6-4FB1-A842-B6B1-23E3A59847C2}">
      <dgm:prSet/>
      <dgm:spPr/>
      <dgm:t>
        <a:bodyPr/>
        <a:lstStyle/>
        <a:p>
          <a:pPr algn="ctr"/>
          <a:endParaRPr lang="en-US" sz="2400" b="1">
            <a:latin typeface="Calibri"/>
            <a:cs typeface="Calibri"/>
          </a:endParaRPr>
        </a:p>
      </dgm:t>
    </dgm:pt>
    <dgm:pt modelId="{B2F988DF-CF57-6B4A-93F7-8DB87050D277}" type="parTrans" cxnId="{5B38A6D6-4FB1-A842-B6B1-23E3A59847C2}">
      <dgm:prSet/>
      <dgm:spPr/>
      <dgm:t>
        <a:bodyPr/>
        <a:lstStyle/>
        <a:p>
          <a:pPr algn="ctr"/>
          <a:endParaRPr lang="en-US" sz="1400" b="1">
            <a:latin typeface="Calibri"/>
            <a:cs typeface="Calibri"/>
          </a:endParaRPr>
        </a:p>
      </dgm:t>
    </dgm:pt>
    <dgm:pt modelId="{D50E563E-54A0-C243-96DB-9BAC1F843B4B}" type="pres">
      <dgm:prSet presAssocID="{290C6032-501D-234B-B610-FA924BA4D4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C04C4-DDF4-B04E-997F-66F0DCC1FBDF}" type="pres">
      <dgm:prSet presAssocID="{63C23472-EB8F-0543-8F0E-8A87096826AF}" presName="dummy" presStyleCnt="0"/>
      <dgm:spPr/>
    </dgm:pt>
    <dgm:pt modelId="{93B1CE0B-7463-C24E-8793-07598C351394}" type="pres">
      <dgm:prSet presAssocID="{63C23472-EB8F-0543-8F0E-8A87096826AF}" presName="node" presStyleLbl="revTx" presStyleIdx="0" presStyleCnt="3" custScaleX="88281" custScaleY="46424" custRadScaleRad="104177" custRadScaleInc="-1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8F0B38-25DE-5946-8DDD-42824F228D63}" type="pres">
      <dgm:prSet presAssocID="{69CF102A-7097-CE4B-AB79-782A24597856}" presName="sibTrans" presStyleLbl="node1" presStyleIdx="0" presStyleCnt="3" custAng="21408752"/>
      <dgm:spPr/>
      <dgm:t>
        <a:bodyPr/>
        <a:lstStyle/>
        <a:p>
          <a:endParaRPr lang="en-US"/>
        </a:p>
      </dgm:t>
    </dgm:pt>
    <dgm:pt modelId="{7BD22D33-9926-374D-AADD-ECBFAA7B4FD7}" type="pres">
      <dgm:prSet presAssocID="{49CE2307-5E9D-5E45-9C78-6492BFFFDA43}" presName="dummy" presStyleCnt="0"/>
      <dgm:spPr/>
    </dgm:pt>
    <dgm:pt modelId="{C9AFCB8D-1E34-6C4D-A1AD-79CC4832F817}" type="pres">
      <dgm:prSet presAssocID="{49CE2307-5E9D-5E45-9C78-6492BFFFDA43}" presName="node" presStyleLbl="revTx" presStyleIdx="1" presStyleCnt="3" custScaleX="81540" custScaleY="64126" custRadScaleRad="106084" custRadScaleInc="10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56860-C77D-4E46-BBDF-C0A8ACA430B5}" type="pres">
      <dgm:prSet presAssocID="{B344FCB3-2A71-0245-B8EC-DF6E848210E0}" presName="sibTrans" presStyleLbl="node1" presStyleIdx="1" presStyleCnt="3" custAng="0" custLinFactNeighborX="-3654" custLinFactNeighborY="783"/>
      <dgm:spPr/>
      <dgm:t>
        <a:bodyPr/>
        <a:lstStyle/>
        <a:p>
          <a:endParaRPr lang="en-US"/>
        </a:p>
      </dgm:t>
    </dgm:pt>
    <dgm:pt modelId="{374E6ED8-1BF0-5942-B6C8-96CF4EC5BD15}" type="pres">
      <dgm:prSet presAssocID="{9C6AC948-29A8-C24F-9E32-B8ED87607EDB}" presName="dummy" presStyleCnt="0"/>
      <dgm:spPr/>
    </dgm:pt>
    <dgm:pt modelId="{03EBA2BF-C3A9-1440-B8EC-BD1B5C090D91}" type="pres">
      <dgm:prSet presAssocID="{9C6AC948-29A8-C24F-9E32-B8ED87607EDB}" presName="node" presStyleLbl="revTx" presStyleIdx="2" presStyleCnt="3" custScaleX="94123" custScaleY="43265" custRadScaleRad="114362" custRadScaleInc="4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1E89F-1297-CC46-87B7-D429445F3FE7}" type="pres">
      <dgm:prSet presAssocID="{AECDA361-36C4-2644-99DE-BCF1B67ADB62}" presName="sibTrans" presStyleLbl="node1" presStyleIdx="2" presStyleCnt="3" custAng="0" custScaleX="109263" custLinFactNeighborX="-885" custLinFactNeighborY="-2342"/>
      <dgm:spPr/>
      <dgm:t>
        <a:bodyPr/>
        <a:lstStyle/>
        <a:p>
          <a:endParaRPr lang="en-US"/>
        </a:p>
      </dgm:t>
    </dgm:pt>
  </dgm:ptLst>
  <dgm:cxnLst>
    <dgm:cxn modelId="{64886A3F-BF46-B849-973B-63447841BEB2}" srcId="{290C6032-501D-234B-B610-FA924BA4D46C}" destId="{49CE2307-5E9D-5E45-9C78-6492BFFFDA43}" srcOrd="1" destOrd="0" parTransId="{98450B31-21D8-A641-BCD1-2692F5AC9A15}" sibTransId="{B344FCB3-2A71-0245-B8EC-DF6E848210E0}"/>
    <dgm:cxn modelId="{BA593DFC-11C2-324C-B626-02C2FF25687D}" type="presOf" srcId="{49CE2307-5E9D-5E45-9C78-6492BFFFDA43}" destId="{C9AFCB8D-1E34-6C4D-A1AD-79CC4832F817}" srcOrd="0" destOrd="0" presId="urn:microsoft.com/office/officeart/2005/8/layout/cycle1"/>
    <dgm:cxn modelId="{3DAF601A-E26F-B940-BD02-36B05CB12235}" type="presOf" srcId="{69CF102A-7097-CE4B-AB79-782A24597856}" destId="{F48F0B38-25DE-5946-8DDD-42824F228D63}" srcOrd="0" destOrd="0" presId="urn:microsoft.com/office/officeart/2005/8/layout/cycle1"/>
    <dgm:cxn modelId="{6BC48EAF-2EE9-0048-85D3-36D929E75335}" type="presOf" srcId="{63C23472-EB8F-0543-8F0E-8A87096826AF}" destId="{93B1CE0B-7463-C24E-8793-07598C351394}" srcOrd="0" destOrd="0" presId="urn:microsoft.com/office/officeart/2005/8/layout/cycle1"/>
    <dgm:cxn modelId="{073B574F-5DD3-8149-8B85-1CB974A9A294}" type="presOf" srcId="{9C6AC948-29A8-C24F-9E32-B8ED87607EDB}" destId="{03EBA2BF-C3A9-1440-B8EC-BD1B5C090D91}" srcOrd="0" destOrd="0" presId="urn:microsoft.com/office/officeart/2005/8/layout/cycle1"/>
    <dgm:cxn modelId="{BB8014DD-AF08-A44F-98C3-948C9128DB51}" srcId="{290C6032-501D-234B-B610-FA924BA4D46C}" destId="{63C23472-EB8F-0543-8F0E-8A87096826AF}" srcOrd="0" destOrd="0" parTransId="{7A67E51F-5386-544E-8403-6C6C6430E773}" sibTransId="{69CF102A-7097-CE4B-AB79-782A24597856}"/>
    <dgm:cxn modelId="{D24F98C9-4B77-5F48-8355-3073EFDB00B5}" type="presOf" srcId="{B344FCB3-2A71-0245-B8EC-DF6E848210E0}" destId="{35856860-C77D-4E46-BBDF-C0A8ACA430B5}" srcOrd="0" destOrd="0" presId="urn:microsoft.com/office/officeart/2005/8/layout/cycle1"/>
    <dgm:cxn modelId="{AE743B55-2399-7747-9379-6BCF4BBEA757}" type="presOf" srcId="{AECDA361-36C4-2644-99DE-BCF1B67ADB62}" destId="{1A91E89F-1297-CC46-87B7-D429445F3FE7}" srcOrd="0" destOrd="0" presId="urn:microsoft.com/office/officeart/2005/8/layout/cycle1"/>
    <dgm:cxn modelId="{5B38A6D6-4FB1-A842-B6B1-23E3A59847C2}" srcId="{290C6032-501D-234B-B610-FA924BA4D46C}" destId="{9C6AC948-29A8-C24F-9E32-B8ED87607EDB}" srcOrd="2" destOrd="0" parTransId="{B2F988DF-CF57-6B4A-93F7-8DB87050D277}" sibTransId="{AECDA361-36C4-2644-99DE-BCF1B67ADB62}"/>
    <dgm:cxn modelId="{9CD743BC-4EAE-B24A-B414-E4E1A23416BC}" type="presOf" srcId="{290C6032-501D-234B-B610-FA924BA4D46C}" destId="{D50E563E-54A0-C243-96DB-9BAC1F843B4B}" srcOrd="0" destOrd="0" presId="urn:microsoft.com/office/officeart/2005/8/layout/cycle1"/>
    <dgm:cxn modelId="{9039E0E6-9325-A04D-8A06-FA2D9C947435}" type="presParOf" srcId="{D50E563E-54A0-C243-96DB-9BAC1F843B4B}" destId="{E17C04C4-DDF4-B04E-997F-66F0DCC1FBDF}" srcOrd="0" destOrd="0" presId="urn:microsoft.com/office/officeart/2005/8/layout/cycle1"/>
    <dgm:cxn modelId="{AA62BF6E-D6AC-2B41-B992-01FAE224F538}" type="presParOf" srcId="{D50E563E-54A0-C243-96DB-9BAC1F843B4B}" destId="{93B1CE0B-7463-C24E-8793-07598C351394}" srcOrd="1" destOrd="0" presId="urn:microsoft.com/office/officeart/2005/8/layout/cycle1"/>
    <dgm:cxn modelId="{0A59349F-7271-DF41-A0F2-5D163EBCDED3}" type="presParOf" srcId="{D50E563E-54A0-C243-96DB-9BAC1F843B4B}" destId="{F48F0B38-25DE-5946-8DDD-42824F228D63}" srcOrd="2" destOrd="0" presId="urn:microsoft.com/office/officeart/2005/8/layout/cycle1"/>
    <dgm:cxn modelId="{40E7D7B3-43AC-E242-B358-70F4FCEECC2B}" type="presParOf" srcId="{D50E563E-54A0-C243-96DB-9BAC1F843B4B}" destId="{7BD22D33-9926-374D-AADD-ECBFAA7B4FD7}" srcOrd="3" destOrd="0" presId="urn:microsoft.com/office/officeart/2005/8/layout/cycle1"/>
    <dgm:cxn modelId="{D933C25E-B152-1140-8DB7-628024A8629F}" type="presParOf" srcId="{D50E563E-54A0-C243-96DB-9BAC1F843B4B}" destId="{C9AFCB8D-1E34-6C4D-A1AD-79CC4832F817}" srcOrd="4" destOrd="0" presId="urn:microsoft.com/office/officeart/2005/8/layout/cycle1"/>
    <dgm:cxn modelId="{A66CB4FB-D190-0B46-B03A-F0E78D86737D}" type="presParOf" srcId="{D50E563E-54A0-C243-96DB-9BAC1F843B4B}" destId="{35856860-C77D-4E46-BBDF-C0A8ACA430B5}" srcOrd="5" destOrd="0" presId="urn:microsoft.com/office/officeart/2005/8/layout/cycle1"/>
    <dgm:cxn modelId="{4FBBEA42-D92D-C64E-BBF4-3C4B8B56721A}" type="presParOf" srcId="{D50E563E-54A0-C243-96DB-9BAC1F843B4B}" destId="{374E6ED8-1BF0-5942-B6C8-96CF4EC5BD15}" srcOrd="6" destOrd="0" presId="urn:microsoft.com/office/officeart/2005/8/layout/cycle1"/>
    <dgm:cxn modelId="{D69C0A89-FA57-5141-9B5D-FEA4A601CBAC}" type="presParOf" srcId="{D50E563E-54A0-C243-96DB-9BAC1F843B4B}" destId="{03EBA2BF-C3A9-1440-B8EC-BD1B5C090D91}" srcOrd="7" destOrd="0" presId="urn:microsoft.com/office/officeart/2005/8/layout/cycle1"/>
    <dgm:cxn modelId="{59615A45-C09B-CD44-B018-4A00D44E9DDA}" type="presParOf" srcId="{D50E563E-54A0-C243-96DB-9BAC1F843B4B}" destId="{1A91E89F-1297-CC46-87B7-D429445F3FE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1CE0B-7463-C24E-8793-07598C351394}">
      <dsp:nvSpPr>
        <dsp:cNvPr id="0" name=""/>
        <dsp:cNvSpPr/>
      </dsp:nvSpPr>
      <dsp:spPr>
        <a:xfrm>
          <a:off x="3129742" y="1684876"/>
          <a:ext cx="1533847" cy="806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/>
              <a:cs typeface="Calibri"/>
            </a:rPr>
            <a:t>Ad-hoc Queries</a:t>
          </a:r>
          <a:endParaRPr lang="en-US" sz="2400" b="1" kern="1200" dirty="0">
            <a:latin typeface="Calibri"/>
            <a:cs typeface="Calibri"/>
          </a:endParaRPr>
        </a:p>
      </dsp:txBody>
      <dsp:txXfrm>
        <a:off x="3129742" y="1684876"/>
        <a:ext cx="1533847" cy="806598"/>
      </dsp:txXfrm>
    </dsp:sp>
    <dsp:sp modelId="{F48F0B38-25DE-5946-8DDD-42824F228D63}">
      <dsp:nvSpPr>
        <dsp:cNvPr id="0" name=""/>
        <dsp:cNvSpPr/>
      </dsp:nvSpPr>
      <dsp:spPr>
        <a:xfrm rot="21408752">
          <a:off x="422847" y="1000083"/>
          <a:ext cx="4111435" cy="4111435"/>
        </a:xfrm>
        <a:prstGeom prst="circularArrow">
          <a:avLst>
            <a:gd name="adj1" fmla="val 8241"/>
            <a:gd name="adj2" fmla="val 575443"/>
            <a:gd name="adj3" fmla="val 3836621"/>
            <a:gd name="adj4" fmla="val 20428632"/>
            <a:gd name="adj5" fmla="val 9614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AFCB8D-1E34-6C4D-A1AD-79CC4832F817}">
      <dsp:nvSpPr>
        <dsp:cNvPr id="0" name=""/>
        <dsp:cNvSpPr/>
      </dsp:nvSpPr>
      <dsp:spPr>
        <a:xfrm>
          <a:off x="1540478" y="4207757"/>
          <a:ext cx="1416725" cy="1114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/>
              <a:cs typeface="Calibri"/>
            </a:rPr>
            <a:t>Batch Processing</a:t>
          </a:r>
          <a:endParaRPr lang="en-US" sz="2400" b="1" kern="1200" dirty="0">
            <a:latin typeface="Calibri"/>
            <a:cs typeface="Calibri"/>
          </a:endParaRPr>
        </a:p>
      </dsp:txBody>
      <dsp:txXfrm>
        <a:off x="1540478" y="4207757"/>
        <a:ext cx="1416725" cy="1114163"/>
      </dsp:txXfrm>
    </dsp:sp>
    <dsp:sp modelId="{35856860-C77D-4E46-BBDF-C0A8ACA430B5}">
      <dsp:nvSpPr>
        <dsp:cNvPr id="0" name=""/>
        <dsp:cNvSpPr/>
      </dsp:nvSpPr>
      <dsp:spPr>
        <a:xfrm>
          <a:off x="-22800" y="974388"/>
          <a:ext cx="4111435" cy="4111435"/>
        </a:xfrm>
        <a:prstGeom prst="circularArrow">
          <a:avLst>
            <a:gd name="adj1" fmla="val 8241"/>
            <a:gd name="adj2" fmla="val 575443"/>
            <a:gd name="adj3" fmla="val 11609050"/>
            <a:gd name="adj4" fmla="val 6742161"/>
            <a:gd name="adj5" fmla="val 961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EBA2BF-C3A9-1440-B8EC-BD1B5C090D91}">
      <dsp:nvSpPr>
        <dsp:cNvPr id="0" name=""/>
        <dsp:cNvSpPr/>
      </dsp:nvSpPr>
      <dsp:spPr>
        <a:xfrm>
          <a:off x="0" y="1584351"/>
          <a:ext cx="1635349" cy="751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/>
              <a:cs typeface="Calibri"/>
            </a:rPr>
            <a:t>Stream Processing</a:t>
          </a:r>
          <a:endParaRPr lang="en-US" sz="2400" b="1" kern="1200" dirty="0">
            <a:latin typeface="Calibri"/>
            <a:cs typeface="Calibri"/>
          </a:endParaRPr>
        </a:p>
      </dsp:txBody>
      <dsp:txXfrm>
        <a:off x="0" y="1584351"/>
        <a:ext cx="1635349" cy="751712"/>
      </dsp:txXfrm>
    </dsp:sp>
    <dsp:sp modelId="{1A91E89F-1297-CC46-87B7-D429445F3FE7}">
      <dsp:nvSpPr>
        <dsp:cNvPr id="0" name=""/>
        <dsp:cNvSpPr/>
      </dsp:nvSpPr>
      <dsp:spPr>
        <a:xfrm>
          <a:off x="24739" y="653289"/>
          <a:ext cx="4492277" cy="4111435"/>
        </a:xfrm>
        <a:prstGeom prst="circularArrow">
          <a:avLst>
            <a:gd name="adj1" fmla="val 8241"/>
            <a:gd name="adj2" fmla="val 575443"/>
            <a:gd name="adj3" fmla="val 18530565"/>
            <a:gd name="adj4" fmla="val 13578254"/>
            <a:gd name="adj5" fmla="val 9614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2EE97-055E-204C-86D0-3F66DD9CFD40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17DA8-ACA2-DE41-92F5-420AD8311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Traditional streaming systems have what we call a “record-at-a-time” processing model. Each node in the cluster processing a stream has a mutable state. As records arrive one at a time, the mutable state is updated, and a new generated record is pushed to downstream nodes. Now making this mutable state fault-tolerant is hard. 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0446AA9-EE9A-E34E-83D5-F7F7EA45EFF7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Streaming Spark offers similar speed while providing FT and consistency guarantees that these systems lack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01CD543-1CD9-F94D-B397-2DB3E1097E8C}" type="slidenum">
              <a:rPr lang="en-US">
                <a:latin typeface="Calibri" charset="0"/>
              </a:rPr>
              <a:pPr eaLnBrk="1" hangingPunct="1"/>
              <a:t>22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bel"/>
                <a:cs typeface="Corbel"/>
              </a:defRPr>
            </a:lvl1pPr>
            <a:lvl2pPr>
              <a:defRPr>
                <a:latin typeface="Corbel"/>
                <a:cs typeface="Corbel"/>
              </a:defRPr>
            </a:lvl2pPr>
            <a:lvl3pPr>
              <a:defRPr>
                <a:latin typeface="Corbel"/>
                <a:cs typeface="Corbel"/>
              </a:defRPr>
            </a:lvl3pPr>
            <a:lvl4pPr>
              <a:defRPr>
                <a:latin typeface="Corbel"/>
                <a:cs typeface="Corbel"/>
              </a:defRPr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0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63550"/>
            <a:ext cx="80343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0197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3550"/>
            <a:ext cx="8305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7700" y="1447800"/>
            <a:ext cx="8305800" cy="4876800"/>
          </a:xfrm>
        </p:spPr>
        <p:txBody>
          <a:bodyPr/>
          <a:lstStyle>
            <a:lvl4pPr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70998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034338" cy="79375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0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381000" y="3886200"/>
            <a:ext cx="8382000" cy="2667000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 userDrawn="1"/>
        </p:nvSpPr>
        <p:spPr bwMode="auto">
          <a:xfrm>
            <a:off x="381000" y="381000"/>
            <a:ext cx="8382000" cy="2667000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420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1336" tIns="21336" rIns="21336" bIns="2133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760" y="3886200"/>
            <a:ext cx="83439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1336" tIns="21336" rIns="21336" bIns="213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</a:t>
            </a:r>
            <a:r>
              <a:rPr lang="en-US" dirty="0" smtClean="0">
                <a:sym typeface="Arial" charset="0"/>
              </a:rPr>
              <a:t>level</a:t>
            </a:r>
          </a:p>
          <a:p>
            <a:pPr lvl="2"/>
            <a:r>
              <a:rPr lang="en-US" dirty="0" smtClean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</a:p>
          <a:p>
            <a:pPr lvl="4"/>
            <a:r>
              <a:rPr lang="en-US" dirty="0" smtClean="0">
                <a:sym typeface="Arial" charset="0"/>
              </a:rPr>
              <a:t>Fifth level</a:t>
            </a: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4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rbel"/>
          <a:ea typeface="+mj-ea"/>
          <a:cs typeface="Corbe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192024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384048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576072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768096" algn="ctr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144018" indent="-144018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orbel"/>
          <a:ea typeface="+mn-ea"/>
          <a:cs typeface="Corbel"/>
          <a:sym typeface="Arial" charset="0"/>
        </a:defRPr>
      </a:lvl1pPr>
      <a:lvl2pPr marL="170688" indent="21336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orbel"/>
          <a:ea typeface="+mn-ea"/>
          <a:cs typeface="Corbel"/>
          <a:sym typeface="Arial" charset="0"/>
        </a:defRPr>
      </a:lvl2pPr>
      <a:lvl3pPr marL="362712" indent="21336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orbel"/>
          <a:ea typeface="+mn-ea"/>
          <a:cs typeface="Corbel"/>
          <a:sym typeface="Arial" charset="0"/>
        </a:defRPr>
      </a:lvl3pPr>
      <a:lvl4pPr marL="554736" indent="21336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orbel"/>
          <a:ea typeface="+mn-ea"/>
          <a:cs typeface="Corbel"/>
          <a:sym typeface="Arial" charset="0"/>
        </a:defRPr>
      </a:lvl4pPr>
      <a:lvl5pPr marL="746760" indent="21336"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orbel"/>
          <a:ea typeface="+mn-ea"/>
          <a:cs typeface="Corbel"/>
          <a:sym typeface="Arial" charset="0"/>
        </a:defRPr>
      </a:lvl5pPr>
      <a:lvl6pPr marL="938784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130808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322832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514856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392340" y="381000"/>
            <a:ext cx="8382000" cy="6172200"/>
          </a:xfrm>
          <a:prstGeom prst="roundRect">
            <a:avLst>
              <a:gd name="adj" fmla="val 5093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63550"/>
            <a:ext cx="8034338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21336" tIns="21336" rIns="21336" bIns="213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343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 smtClean="0">
                <a:sym typeface="Arial" charset="0"/>
              </a:rPr>
              <a:t>Fourth level</a:t>
            </a: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5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/>
          <a:ea typeface="+mj-ea"/>
          <a:cs typeface="Calibri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192024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384048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576072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768096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2537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2400">
          <a:solidFill>
            <a:srgbClr val="0C0F20"/>
          </a:solidFill>
          <a:latin typeface="Calibri"/>
          <a:ea typeface="+mn-ea"/>
          <a:cs typeface="Calibri"/>
          <a:sym typeface="Arial" charset="0"/>
        </a:defRPr>
      </a:lvl1pPr>
      <a:lvl2pPr marL="51206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2000">
          <a:solidFill>
            <a:srgbClr val="0C0F20"/>
          </a:solidFill>
          <a:latin typeface="Calibri"/>
          <a:ea typeface="+mn-ea"/>
          <a:cs typeface="Calibri"/>
          <a:sym typeface="Arial" charset="0"/>
        </a:defRPr>
      </a:lvl2pPr>
      <a:lvl3pPr marL="69875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Calibri"/>
          <a:ea typeface="+mn-ea"/>
          <a:cs typeface="Calibri"/>
          <a:sym typeface="Arial" charset="0"/>
        </a:defRPr>
      </a:lvl3pPr>
      <a:lvl4pPr marL="88544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600">
          <a:solidFill>
            <a:srgbClr val="0C0F20"/>
          </a:solidFill>
          <a:latin typeface="Calibri"/>
          <a:ea typeface="+mn-ea"/>
          <a:cs typeface="Calibri"/>
          <a:sym typeface="Arial" charset="0"/>
        </a:defRPr>
      </a:lvl4pPr>
      <a:lvl5pPr marL="1072134" indent="-192024" algn="l" rtl="0" eaLnBrk="0" fontAlgn="base" hangingPunct="0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1264158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1456182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1648206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1840230" indent="-192024" algn="l" rtl="0" fontAlgn="base">
        <a:spcBef>
          <a:spcPts val="756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18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park.incubator.apache.org/docs/latest/streaming-programming-guide.html" TargetMode="External"/><Relationship Id="rId3" Type="http://schemas.openxmlformats.org/officeDocument/2006/relationships/hyperlink" Target="http://www.tinyurl.com/dstream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solidFill>
                  <a:srgbClr val="3366FF"/>
                </a:solidFill>
                <a:ea typeface="ＭＳ Ｐゴシック" charset="-128"/>
                <a:cs typeface="ＭＳ Ｐゴシック" charset="-128"/>
              </a:rPr>
              <a:t>Spark Streaming</a:t>
            </a:r>
            <a:r>
              <a:rPr lang="en-US" sz="5400" dirty="0">
                <a:solidFill>
                  <a:srgbClr val="3366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 sz="5400" dirty="0">
                <a:solidFill>
                  <a:srgbClr val="3366F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14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400" dirty="0">
                <a:ea typeface="ＭＳ Ｐゴシック" charset="-128"/>
                <a:cs typeface="ＭＳ Ｐゴシック" charset="-128"/>
              </a:rPr>
            </a:br>
            <a:r>
              <a:rPr lang="en-US" sz="3200" dirty="0">
                <a:ea typeface="ＭＳ Ｐゴシック" charset="-128"/>
                <a:cs typeface="ＭＳ Ｐゴシック" charset="-128"/>
              </a:rPr>
              <a:t>Large-scale near-real-time stream processing</a:t>
            </a:r>
            <a:br>
              <a:rPr lang="en-US" sz="3200" dirty="0">
                <a:ea typeface="ＭＳ Ｐゴシック" charset="-128"/>
                <a:cs typeface="ＭＳ Ｐゴシック" charset="-128"/>
              </a:rPr>
            </a:br>
            <a:endParaRPr lang="en-US" sz="28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en-US" sz="700" dirty="0"/>
          </a:p>
          <a:p>
            <a:pPr marL="0" indent="0" eaLnBrk="1" hangingPunct="1">
              <a:defRPr/>
            </a:pPr>
            <a:r>
              <a:rPr lang="en-US" sz="2800" dirty="0" smtClean="0"/>
              <a:t>Tathagata </a:t>
            </a:r>
            <a:r>
              <a:rPr lang="en-US" sz="2800" dirty="0" smtClean="0"/>
              <a:t>Das (TD)</a:t>
            </a:r>
            <a:endParaRPr lang="en-US" sz="2800" dirty="0" smtClean="0"/>
          </a:p>
          <a:p>
            <a:pPr marL="0" indent="0" eaLnBrk="1" hangingPunct="1">
              <a:defRPr/>
            </a:pPr>
            <a:endParaRPr lang="en-US" dirty="0" smtClean="0"/>
          </a:p>
          <a:p>
            <a:pPr marL="0" indent="0" eaLnBrk="1" hangingPunct="1">
              <a:defRPr/>
            </a:pPr>
            <a:r>
              <a:rPr lang="en-US" sz="1800" dirty="0" smtClean="0"/>
              <a:t>along with</a:t>
            </a:r>
          </a:p>
          <a:p>
            <a:pPr marL="0" indent="0" eaLnBrk="1" hangingPunct="1">
              <a:defRPr/>
            </a:pPr>
            <a:r>
              <a:rPr lang="en-US" dirty="0" err="1" smtClean="0"/>
              <a:t>Matei</a:t>
            </a:r>
            <a:r>
              <a:rPr lang="en-US" dirty="0" smtClean="0"/>
              <a:t> </a:t>
            </a:r>
            <a:r>
              <a:rPr lang="en-US" dirty="0" err="1" smtClean="0"/>
              <a:t>Zaharia</a:t>
            </a:r>
            <a:r>
              <a:rPr lang="en-US" dirty="0" smtClean="0"/>
              <a:t>, </a:t>
            </a:r>
            <a:r>
              <a:rPr lang="en-US" dirty="0" err="1" smtClean="0"/>
              <a:t>Haoyuan</a:t>
            </a:r>
            <a:r>
              <a:rPr lang="en-US" dirty="0" smtClean="0"/>
              <a:t> Li, Timothy Hunter, Scott </a:t>
            </a:r>
            <a:r>
              <a:rPr lang="en-US" dirty="0" err="1" smtClean="0"/>
              <a:t>Shenker</a:t>
            </a:r>
            <a:r>
              <a:rPr lang="en-US" dirty="0" smtClean="0"/>
              <a:t>, Ion </a:t>
            </a:r>
            <a:r>
              <a:rPr lang="en-US" dirty="0" err="1" smtClean="0"/>
              <a:t>Stoica</a:t>
            </a:r>
            <a:r>
              <a:rPr lang="en-US" dirty="0" smtClean="0"/>
              <a:t>, and many others</a:t>
            </a:r>
            <a:endParaRPr lang="en-US" dirty="0"/>
          </a:p>
          <a:p>
            <a:pPr marL="0" indent="0" eaLnBrk="1" hangingPunct="1">
              <a:defRPr/>
            </a:pPr>
            <a:endParaRPr lang="en-US" dirty="0" smtClean="0"/>
          </a:p>
        </p:txBody>
      </p:sp>
      <p:grpSp>
        <p:nvGrpSpPr>
          <p:cNvPr id="5123" name="Group 15"/>
          <p:cNvGrpSpPr>
            <a:grpSpLocks noChangeAspect="1"/>
          </p:cNvGrpSpPr>
          <p:nvPr/>
        </p:nvGrpSpPr>
        <p:grpSpPr bwMode="auto">
          <a:xfrm>
            <a:off x="3580583" y="5666340"/>
            <a:ext cx="1982836" cy="728488"/>
            <a:chOff x="4953000" y="5181600"/>
            <a:chExt cx="4000688" cy="1459760"/>
          </a:xfrm>
        </p:grpSpPr>
        <p:pic>
          <p:nvPicPr>
            <p:cNvPr id="5124" name="Picture 16" descr="amplab_hires.p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181600"/>
              <a:ext cx="4000688" cy="13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Box 17"/>
            <p:cNvSpPr txBox="1">
              <a:spLocks noChangeArrowheads="1"/>
            </p:cNvSpPr>
            <p:nvPr/>
          </p:nvSpPr>
          <p:spPr bwMode="auto">
            <a:xfrm>
              <a:off x="6659376" y="6248290"/>
              <a:ext cx="1705172" cy="39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2A736"/>
                  </a:solidFill>
                  <a:latin typeface="Corbel" charset="0"/>
                  <a:cs typeface="Corbel" charset="0"/>
                </a:rPr>
                <a:t>UC BERKELEY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9739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</a:t>
            </a:r>
            <a:r>
              <a:rPr lang="en-US" dirty="0"/>
              <a:t>– Get </a:t>
            </a:r>
            <a:r>
              <a:rPr lang="en-US" dirty="0" err="1"/>
              <a:t>hashtags</a:t>
            </a:r>
            <a:r>
              <a:rPr lang="en-US" dirty="0"/>
              <a:t> from Twitter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17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= </a:t>
            </a:r>
            <a:r>
              <a:rPr lang="en-US" sz="1700" dirty="0" err="1">
                <a:latin typeface="Consolas"/>
                <a:cs typeface="Consolas"/>
              </a:rPr>
              <a:t>ssc.</a:t>
            </a:r>
            <a:r>
              <a:rPr lang="en-US" sz="1700" dirty="0" err="1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1700" dirty="0" smtClean="0">
                <a:latin typeface="Consolas"/>
                <a:cs typeface="Consolas"/>
              </a:rPr>
              <a:t>()</a:t>
            </a:r>
            <a:endParaRPr lang="en-US" sz="17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81" name="Rounded Rectangular Callout 80"/>
          <p:cNvSpPr/>
          <p:nvPr/>
        </p:nvSpPr>
        <p:spPr>
          <a:xfrm>
            <a:off x="457200" y="2095500"/>
            <a:ext cx="5715000" cy="685800"/>
          </a:xfrm>
          <a:prstGeom prst="wedgeRoundRectCallout">
            <a:avLst>
              <a:gd name="adj1" fmla="val -32316"/>
              <a:gd name="adj2" fmla="val -91974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DStream</a:t>
            </a: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: a sequence of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RDDs </a:t>
            </a: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representing a stream of data</a:t>
            </a:r>
          </a:p>
        </p:txBody>
      </p:sp>
      <p:grpSp>
        <p:nvGrpSpPr>
          <p:cNvPr id="18436" name="Group 84"/>
          <p:cNvGrpSpPr>
            <a:grpSpLocks/>
          </p:cNvGrpSpPr>
          <p:nvPr/>
        </p:nvGrpSpPr>
        <p:grpSpPr bwMode="auto">
          <a:xfrm>
            <a:off x="2920603" y="4019550"/>
            <a:ext cx="834628" cy="296069"/>
            <a:chOff x="7918600" y="4832650"/>
            <a:chExt cx="2458447" cy="653855"/>
          </a:xfrm>
        </p:grpSpPr>
        <p:sp>
          <p:nvSpPr>
            <p:cNvPr id="86" name="Alternate Process 85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87" name="Straight Connector 86"/>
            <p:cNvCxnSpPr>
              <a:stCxn id="86" idx="0"/>
              <a:endCxn id="86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18437" name="Group 89"/>
          <p:cNvGrpSpPr>
            <a:grpSpLocks/>
          </p:cNvGrpSpPr>
          <p:nvPr/>
        </p:nvGrpSpPr>
        <p:grpSpPr bwMode="auto">
          <a:xfrm>
            <a:off x="2867620" y="4371182"/>
            <a:ext cx="980480" cy="380206"/>
            <a:chOff x="7762239" y="5609988"/>
            <a:chExt cx="2889827" cy="840669"/>
          </a:xfrm>
        </p:grpSpPr>
        <p:pic>
          <p:nvPicPr>
            <p:cNvPr id="19490" name="Picture 9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1" name="Picture 9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2" name="Picture 9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93" name="Picture 9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857500" y="3269456"/>
            <a:ext cx="4572000" cy="516731"/>
            <a:chOff x="3523416" y="4511948"/>
            <a:chExt cx="1861716" cy="322227"/>
          </a:xfrm>
        </p:grpSpPr>
        <p:sp>
          <p:nvSpPr>
            <p:cNvPr id="96" name="Right Arrow 95"/>
            <p:cNvSpPr/>
            <p:nvPr/>
          </p:nvSpPr>
          <p:spPr>
            <a:xfrm>
              <a:off x="5122601" y="4511948"/>
              <a:ext cx="262531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endParaRPr lang="en-US" sz="1500" kern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55750" y="4600053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batch @ t+1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23416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b</a:t>
              </a:r>
              <a:r>
                <a:rPr lang="en-US" sz="1500" kern="0" dirty="0" err="1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atch</a:t>
              </a: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 @ t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7600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batch @ t+2</a:t>
              </a:r>
            </a:p>
          </p:txBody>
        </p:sp>
      </p:grpSp>
      <p:grpSp>
        <p:nvGrpSpPr>
          <p:cNvPr id="18440" name="Group 110"/>
          <p:cNvGrpSpPr>
            <a:grpSpLocks/>
          </p:cNvGrpSpPr>
          <p:nvPr/>
        </p:nvGrpSpPr>
        <p:grpSpPr bwMode="auto">
          <a:xfrm>
            <a:off x="4186238" y="4371182"/>
            <a:ext cx="980480" cy="380206"/>
            <a:chOff x="7762239" y="5609988"/>
            <a:chExt cx="2889827" cy="840669"/>
          </a:xfrm>
        </p:grpSpPr>
        <p:pic>
          <p:nvPicPr>
            <p:cNvPr id="19482" name="Picture 15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Picture 16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Picture 16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16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169"/>
          <p:cNvGrpSpPr>
            <a:grpSpLocks/>
          </p:cNvGrpSpPr>
          <p:nvPr/>
        </p:nvGrpSpPr>
        <p:grpSpPr bwMode="auto">
          <a:xfrm>
            <a:off x="5479256" y="4371182"/>
            <a:ext cx="980480" cy="380206"/>
            <a:chOff x="7762239" y="5609988"/>
            <a:chExt cx="2889827" cy="840669"/>
          </a:xfrm>
        </p:grpSpPr>
        <p:pic>
          <p:nvPicPr>
            <p:cNvPr id="19478" name="Picture 17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17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0" name="Picture 17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Picture 17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786105" y="3974112"/>
            <a:ext cx="1857375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tweets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DStream</a:t>
            </a:r>
            <a:endParaRPr lang="en-US" dirty="0">
              <a:solidFill>
                <a:prstClr val="black"/>
              </a:solidFill>
              <a:latin typeface="Calibri" charset="0"/>
              <a:ea typeface="ヒラギノ角ゴ ProN W3"/>
              <a:cs typeface="Calibri" charset="0"/>
            </a:endParaRPr>
          </a:p>
        </p:txBody>
      </p:sp>
      <p:sp>
        <p:nvSpPr>
          <p:cNvPr id="176" name="Rounded Rectangular Callout 175"/>
          <p:cNvSpPr/>
          <p:nvPr/>
        </p:nvSpPr>
        <p:spPr>
          <a:xfrm>
            <a:off x="5867400" y="4876800"/>
            <a:ext cx="2819400" cy="762000"/>
          </a:xfrm>
          <a:prstGeom prst="wedgeRoundRectCallout">
            <a:avLst>
              <a:gd name="adj1" fmla="val -33826"/>
              <a:gd name="adj2" fmla="val -124938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stored in memory as an RDD (immutable, distributed)</a:t>
            </a:r>
          </a:p>
        </p:txBody>
      </p:sp>
      <p:grpSp>
        <p:nvGrpSpPr>
          <p:cNvPr id="42" name="Group 84"/>
          <p:cNvGrpSpPr>
            <a:grpSpLocks/>
          </p:cNvGrpSpPr>
          <p:nvPr/>
        </p:nvGrpSpPr>
        <p:grpSpPr bwMode="auto">
          <a:xfrm>
            <a:off x="4236244" y="4024313"/>
            <a:ext cx="834628" cy="296069"/>
            <a:chOff x="7918600" y="4832650"/>
            <a:chExt cx="2458447" cy="653855"/>
          </a:xfrm>
        </p:grpSpPr>
        <p:sp>
          <p:nvSpPr>
            <p:cNvPr id="43" name="Alternate Process 4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44" name="Straight Connector 43"/>
            <p:cNvCxnSpPr>
              <a:stCxn id="43" idx="0"/>
              <a:endCxn id="43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47" name="Group 84"/>
          <p:cNvGrpSpPr>
            <a:grpSpLocks/>
          </p:cNvGrpSpPr>
          <p:nvPr/>
        </p:nvGrpSpPr>
        <p:grpSpPr bwMode="auto">
          <a:xfrm>
            <a:off x="5522119" y="4024313"/>
            <a:ext cx="834628" cy="296069"/>
            <a:chOff x="7918600" y="4832650"/>
            <a:chExt cx="2458447" cy="653855"/>
          </a:xfrm>
        </p:grpSpPr>
        <p:sp>
          <p:nvSpPr>
            <p:cNvPr id="48" name="Alternate Process 4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46600" y="3389132"/>
            <a:ext cx="31432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Twitter Streaming API</a:t>
            </a:r>
          </a:p>
        </p:txBody>
      </p:sp>
    </p:spTree>
    <p:extLst>
      <p:ext uri="{BB962C8B-B14F-4D97-AF65-F5344CB8AC3E}">
        <p14:creationId xmlns:p14="http://schemas.microsoft.com/office/powerpoint/2010/main" val="58002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569 L 5E-6 -2.22222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175" grpId="0"/>
      <p:bldP spid="176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</a:t>
            </a:r>
            <a:r>
              <a:rPr lang="en-US" dirty="0" smtClean="0"/>
              <a:t>– Get </a:t>
            </a:r>
            <a:r>
              <a:rPr lang="en-US" dirty="0" err="1" smtClean="0"/>
              <a:t>hashtags</a:t>
            </a:r>
            <a:r>
              <a:rPr lang="en-US" dirty="0" smtClean="0"/>
              <a:t> from Twitter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()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= </a:t>
            </a:r>
            <a:r>
              <a:rPr lang="en-US" sz="17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17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1700" dirty="0">
                <a:latin typeface="Consolas"/>
                <a:cs typeface="Consolas"/>
              </a:rPr>
              <a:t>(status =&gt; </a:t>
            </a:r>
            <a:r>
              <a:rPr lang="en-US" sz="1700" dirty="0" err="1">
                <a:latin typeface="Consolas"/>
                <a:cs typeface="Consolas"/>
              </a:rPr>
              <a:t>getTags</a:t>
            </a:r>
            <a:r>
              <a:rPr lang="en-US" sz="1700" dirty="0"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69406" y="4310857"/>
            <a:ext cx="1321594" cy="1594644"/>
            <a:chOff x="7651750" y="8621713"/>
            <a:chExt cx="3524022" cy="3189287"/>
          </a:xfrm>
        </p:grpSpPr>
        <p:grpSp>
          <p:nvGrpSpPr>
            <p:cNvPr id="20553" name="Group 18"/>
            <p:cNvGrpSpPr>
              <a:grpSpLocks/>
            </p:cNvGrpSpPr>
            <p:nvPr/>
          </p:nvGrpSpPr>
          <p:grpSpPr bwMode="auto">
            <a:xfrm>
              <a:off x="7651750" y="11050588"/>
              <a:ext cx="2614613" cy="760412"/>
              <a:chOff x="13968431" y="5604337"/>
              <a:chExt cx="2889827" cy="840669"/>
            </a:xfrm>
          </p:grpSpPr>
          <p:pic>
            <p:nvPicPr>
              <p:cNvPr id="20561" name="Picture 19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2" name="Picture 2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3" name="Picture 21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4" name="Picture 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54" name="Group 23"/>
            <p:cNvGrpSpPr>
              <a:grpSpLocks/>
            </p:cNvGrpSpPr>
            <p:nvPr/>
          </p:nvGrpSpPr>
          <p:grpSpPr bwMode="auto">
            <a:xfrm>
              <a:off x="7767638" y="10323513"/>
              <a:ext cx="2224087" cy="590550"/>
              <a:chOff x="7918600" y="4832650"/>
              <a:chExt cx="2458447" cy="653855"/>
            </a:xfrm>
          </p:grpSpPr>
          <p:sp>
            <p:nvSpPr>
              <p:cNvPr id="25" name="Alternate Process 24"/>
              <p:cNvSpPr/>
              <p:nvPr/>
            </p:nvSpPr>
            <p:spPr>
              <a:xfrm>
                <a:off x="7918592" y="4846711"/>
                <a:ext cx="2458288" cy="629248"/>
              </a:xfrm>
              <a:prstGeom prst="flowChartAlternateProcess">
                <a:avLst/>
              </a:prstGeom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Arial"/>
                  <a:ea typeface="ヒラギノ角ゴ ProN W3"/>
                  <a:cs typeface="ヒラギノ角ゴ ProN W3"/>
                </a:endParaRPr>
              </a:p>
            </p:txBody>
          </p:sp>
          <p:cxnSp>
            <p:nvCxnSpPr>
              <p:cNvPr id="26" name="Straight Connector 25"/>
              <p:cNvCxnSpPr>
                <a:stCxn id="25" idx="0"/>
                <a:endCxn id="25" idx="2"/>
              </p:cNvCxnSpPr>
              <p:nvPr/>
            </p:nvCxnSpPr>
            <p:spPr>
              <a:xfrm>
                <a:off x="9148613" y="4846711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785558" y="4832650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8548517" y="4857257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0555" name="TextBox 62"/>
            <p:cNvSpPr txBox="1">
              <a:spLocks noChangeArrowheads="1"/>
            </p:cNvSpPr>
            <p:nvPr/>
          </p:nvSpPr>
          <p:spPr bwMode="auto">
            <a:xfrm>
              <a:off x="8778874" y="9457615"/>
              <a:ext cx="239689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500" dirty="0" err="1">
                  <a:latin typeface="Calibri" charset="0"/>
                  <a:cs typeface="Calibri" charset="0"/>
                </a:rPr>
                <a:t>flatMap</a:t>
              </a:r>
              <a:endParaRPr lang="en-US" sz="1500" dirty="0">
                <a:latin typeface="Calibri" charset="0"/>
                <a:cs typeface="Calibri" charset="0"/>
              </a:endParaRPr>
            </a:p>
          </p:txBody>
        </p:sp>
        <p:cxnSp>
          <p:nvCxnSpPr>
            <p:cNvPr id="109" name="Straight Arrow Connector 108"/>
            <p:cNvCxnSpPr>
              <a:stCxn id="9" idx="2"/>
              <a:endCxn id="25" idx="0"/>
            </p:cNvCxnSpPr>
            <p:nvPr/>
          </p:nvCxnSpPr>
          <p:spPr bwMode="auto">
            <a:xfrm flipH="1">
              <a:off x="8878809" y="8621713"/>
              <a:ext cx="22224" cy="1714500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188023" y="4310857"/>
            <a:ext cx="1298376" cy="1594644"/>
            <a:chOff x="11168063" y="8621713"/>
            <a:chExt cx="3461725" cy="3189287"/>
          </a:xfrm>
        </p:grpSpPr>
        <p:sp>
          <p:nvSpPr>
            <p:cNvPr id="20541" name="TextBox 131"/>
            <p:cNvSpPr txBox="1">
              <a:spLocks noChangeArrowheads="1"/>
            </p:cNvSpPr>
            <p:nvPr/>
          </p:nvSpPr>
          <p:spPr bwMode="auto">
            <a:xfrm>
              <a:off x="12294835" y="9457615"/>
              <a:ext cx="2334953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500" dirty="0" err="1">
                  <a:latin typeface="Calibri" charset="0"/>
                  <a:cs typeface="Calibri" charset="0"/>
                </a:rPr>
                <a:t>flatMap</a:t>
              </a:r>
              <a:endParaRPr lang="en-US" sz="1500" dirty="0">
                <a:latin typeface="Calibri" charset="0"/>
                <a:cs typeface="Calibri" charset="0"/>
              </a:endParaRPr>
            </a:p>
          </p:txBody>
        </p:sp>
        <p:grpSp>
          <p:nvGrpSpPr>
            <p:cNvPr id="20542" name="Group 121"/>
            <p:cNvGrpSpPr>
              <a:grpSpLocks/>
            </p:cNvGrpSpPr>
            <p:nvPr/>
          </p:nvGrpSpPr>
          <p:grpSpPr bwMode="auto">
            <a:xfrm>
              <a:off x="11168063" y="11050588"/>
              <a:ext cx="2614612" cy="760412"/>
              <a:chOff x="13968431" y="5604337"/>
              <a:chExt cx="2889827" cy="840669"/>
            </a:xfrm>
          </p:grpSpPr>
          <p:pic>
            <p:nvPicPr>
              <p:cNvPr id="20549" name="Picture 122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0" name="Picture 123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1" name="Picture 12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2" name="Picture 12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43" name="Group 126"/>
            <p:cNvGrpSpPr>
              <a:grpSpLocks/>
            </p:cNvGrpSpPr>
            <p:nvPr/>
          </p:nvGrpSpPr>
          <p:grpSpPr bwMode="auto">
            <a:xfrm>
              <a:off x="11283950" y="10323513"/>
              <a:ext cx="2224088" cy="590550"/>
              <a:chOff x="7918600" y="4832650"/>
              <a:chExt cx="2458447" cy="653855"/>
            </a:xfrm>
          </p:grpSpPr>
          <p:sp>
            <p:nvSpPr>
              <p:cNvPr id="128" name="Alternate Process 127"/>
              <p:cNvSpPr/>
              <p:nvPr/>
            </p:nvSpPr>
            <p:spPr>
              <a:xfrm>
                <a:off x="7918578" y="4846711"/>
                <a:ext cx="2458014" cy="629248"/>
              </a:xfrm>
              <a:prstGeom prst="flowChartAlternateProcess">
                <a:avLst/>
              </a:prstGeom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Arial"/>
                  <a:ea typeface="ヒラギノ角ゴ ProN W3"/>
                  <a:cs typeface="ヒラギノ角ゴ ProN W3"/>
                </a:endParaRPr>
              </a:p>
            </p:txBody>
          </p:sp>
          <p:cxnSp>
            <p:nvCxnSpPr>
              <p:cNvPr id="129" name="Straight Connector 128"/>
              <p:cNvCxnSpPr>
                <a:stCxn id="128" idx="0"/>
                <a:endCxn id="128" idx="2"/>
              </p:cNvCxnSpPr>
              <p:nvPr/>
            </p:nvCxnSpPr>
            <p:spPr>
              <a:xfrm>
                <a:off x="9148462" y="4846711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9785335" y="4832650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8548433" y="4857257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33" name="Straight Arrow Connector 132"/>
            <p:cNvCxnSpPr>
              <a:stCxn id="113" idx="2"/>
              <a:endCxn id="128" idx="0"/>
            </p:cNvCxnSpPr>
            <p:nvPr/>
          </p:nvCxnSpPr>
          <p:spPr bwMode="auto">
            <a:xfrm flipH="1">
              <a:off x="12394984" y="8621713"/>
              <a:ext cx="22221" cy="1714500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480447" y="4310857"/>
            <a:ext cx="1301354" cy="1594644"/>
            <a:chOff x="14614525" y="8621713"/>
            <a:chExt cx="3470275" cy="3189287"/>
          </a:xfrm>
        </p:grpSpPr>
        <p:sp>
          <p:nvSpPr>
            <p:cNvPr id="20528" name="TextBox 153"/>
            <p:cNvSpPr txBox="1">
              <a:spLocks noChangeArrowheads="1"/>
            </p:cNvSpPr>
            <p:nvPr/>
          </p:nvSpPr>
          <p:spPr bwMode="auto">
            <a:xfrm>
              <a:off x="15741852" y="9457615"/>
              <a:ext cx="234294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tIns="0" bIns="0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500" dirty="0" err="1">
                  <a:latin typeface="Calibri" charset="0"/>
                  <a:cs typeface="Calibri" charset="0"/>
                </a:rPr>
                <a:t>flatMap</a:t>
              </a:r>
              <a:endParaRPr lang="en-US" sz="1500" dirty="0">
                <a:latin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4507367" y="10444679"/>
              <a:ext cx="773114" cy="4514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prstClr val="black"/>
                  </a:solidFill>
                  <a:latin typeface="Arial"/>
                  <a:ea typeface="ヒラギノ角ゴ ProN W3"/>
                  <a:cs typeface="Tw Cen MT"/>
                </a:rPr>
                <a:t>…</a:t>
              </a:r>
            </a:p>
          </p:txBody>
        </p:sp>
        <p:grpSp>
          <p:nvGrpSpPr>
            <p:cNvPr id="20530" name="Group 143"/>
            <p:cNvGrpSpPr>
              <a:grpSpLocks/>
            </p:cNvGrpSpPr>
            <p:nvPr/>
          </p:nvGrpSpPr>
          <p:grpSpPr bwMode="auto">
            <a:xfrm>
              <a:off x="14614525" y="11050588"/>
              <a:ext cx="2614613" cy="760412"/>
              <a:chOff x="13968431" y="5604337"/>
              <a:chExt cx="2889827" cy="840669"/>
            </a:xfrm>
          </p:grpSpPr>
          <p:pic>
            <p:nvPicPr>
              <p:cNvPr id="20537" name="Picture 144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68431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8" name="Picture 145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19692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39" name="Picture 146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78479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0" name="Picture 147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37253" y="5604337"/>
                <a:ext cx="921005" cy="8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31" name="Group 148"/>
            <p:cNvGrpSpPr>
              <a:grpSpLocks/>
            </p:cNvGrpSpPr>
            <p:nvPr/>
          </p:nvGrpSpPr>
          <p:grpSpPr bwMode="auto">
            <a:xfrm>
              <a:off x="14730413" y="10323513"/>
              <a:ext cx="2224087" cy="590550"/>
              <a:chOff x="7918600" y="4832650"/>
              <a:chExt cx="2458447" cy="653855"/>
            </a:xfrm>
          </p:grpSpPr>
          <p:sp>
            <p:nvSpPr>
              <p:cNvPr id="150" name="Alternate Process 149"/>
              <p:cNvSpPr/>
              <p:nvPr/>
            </p:nvSpPr>
            <p:spPr>
              <a:xfrm>
                <a:off x="7918600" y="4846711"/>
                <a:ext cx="2458446" cy="629248"/>
              </a:xfrm>
              <a:prstGeom prst="flowChartAlternateProcess">
                <a:avLst/>
              </a:prstGeom>
              <a:ln w="1905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Arial"/>
                  <a:ea typeface="ヒラギノ角ゴ ProN W3"/>
                  <a:cs typeface="ヒラギノ角ゴ ProN W3"/>
                </a:endParaRPr>
              </a:p>
            </p:txBody>
          </p:sp>
          <p:cxnSp>
            <p:nvCxnSpPr>
              <p:cNvPr id="151" name="Straight Connector 150"/>
              <p:cNvCxnSpPr>
                <a:stCxn id="150" idx="0"/>
                <a:endCxn id="150" idx="2"/>
              </p:cNvCxnSpPr>
              <p:nvPr/>
            </p:nvCxnSpPr>
            <p:spPr>
              <a:xfrm>
                <a:off x="9148700" y="4846711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9785686" y="4832650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8548565" y="4857257"/>
                <a:ext cx="0" cy="629248"/>
              </a:xfrm>
              <a:prstGeom prst="line">
                <a:avLst/>
              </a:prstGeom>
              <a:ln w="19050" cmpd="sng">
                <a:headEnd type="none"/>
                <a:tailEnd type="none" w="sm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55" name="Straight Arrow Connector 154"/>
            <p:cNvCxnSpPr>
              <a:stCxn id="135" idx="2"/>
              <a:endCxn id="150" idx="0"/>
            </p:cNvCxnSpPr>
            <p:nvPr/>
          </p:nvCxnSpPr>
          <p:spPr bwMode="auto">
            <a:xfrm flipH="1">
              <a:off x="15843250" y="8621713"/>
              <a:ext cx="20638" cy="1714500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63" name="Rounded Rectangular Callout 162"/>
          <p:cNvSpPr/>
          <p:nvPr/>
        </p:nvSpPr>
        <p:spPr>
          <a:xfrm>
            <a:off x="2200275" y="2438400"/>
            <a:ext cx="5648325" cy="533400"/>
          </a:xfrm>
          <a:prstGeom prst="wedgeRoundRectCallout">
            <a:avLst>
              <a:gd name="adj1" fmla="val -26503"/>
              <a:gd name="adj2" fmla="val -108217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transformation</a:t>
            </a: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: modify data in one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DStream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to create another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DStream</a:t>
            </a: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 </a:t>
            </a:r>
          </a:p>
        </p:txBody>
      </p:sp>
      <p:sp>
        <p:nvSpPr>
          <p:cNvPr id="165" name="Rounded Rectangular Callout 164"/>
          <p:cNvSpPr/>
          <p:nvPr/>
        </p:nvSpPr>
        <p:spPr>
          <a:xfrm>
            <a:off x="523875" y="2438400"/>
            <a:ext cx="1457325" cy="533400"/>
          </a:xfrm>
          <a:prstGeom prst="wedgeRoundRectCallout">
            <a:avLst>
              <a:gd name="adj1" fmla="val -14849"/>
              <a:gd name="adj2" fmla="val -98253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new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DStream</a:t>
            </a:r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Calibri"/>
            </a:endParaRPr>
          </a:p>
        </p:txBody>
      </p:sp>
      <p:sp>
        <p:nvSpPr>
          <p:cNvPr id="167" name="Rounded Rectangular Callout 166"/>
          <p:cNvSpPr/>
          <p:nvPr/>
        </p:nvSpPr>
        <p:spPr>
          <a:xfrm>
            <a:off x="6572250" y="5143500"/>
            <a:ext cx="19431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new RDDs created for every batch </a:t>
            </a:r>
          </a:p>
        </p:txBody>
      </p:sp>
      <p:grpSp>
        <p:nvGrpSpPr>
          <p:cNvPr id="20492" name="Group 7"/>
          <p:cNvGrpSpPr>
            <a:grpSpLocks/>
          </p:cNvGrpSpPr>
          <p:nvPr/>
        </p:nvGrpSpPr>
        <p:grpSpPr bwMode="auto">
          <a:xfrm>
            <a:off x="2920603" y="4019550"/>
            <a:ext cx="834628" cy="296069"/>
            <a:chOff x="7918600" y="4832650"/>
            <a:chExt cx="2458447" cy="653855"/>
          </a:xfrm>
        </p:grpSpPr>
        <p:sp>
          <p:nvSpPr>
            <p:cNvPr id="9" name="Alternate Process 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0493" name="Group 12"/>
          <p:cNvGrpSpPr>
            <a:grpSpLocks/>
          </p:cNvGrpSpPr>
          <p:nvPr/>
        </p:nvGrpSpPr>
        <p:grpSpPr bwMode="auto">
          <a:xfrm>
            <a:off x="2867621" y="4371181"/>
            <a:ext cx="980480" cy="380206"/>
            <a:chOff x="7762239" y="5609988"/>
            <a:chExt cx="2889827" cy="840669"/>
          </a:xfrm>
        </p:grpSpPr>
        <p:pic>
          <p:nvPicPr>
            <p:cNvPr id="20520" name="Picture 13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14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2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3" name="Picture 1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4" name="Group 103"/>
          <p:cNvGrpSpPr>
            <a:grpSpLocks/>
          </p:cNvGrpSpPr>
          <p:nvPr/>
        </p:nvGrpSpPr>
        <p:grpSpPr bwMode="auto">
          <a:xfrm>
            <a:off x="2857500" y="3269456"/>
            <a:ext cx="4572000" cy="516731"/>
            <a:chOff x="3523416" y="4511948"/>
            <a:chExt cx="1861716" cy="322227"/>
          </a:xfrm>
        </p:grpSpPr>
        <p:sp>
          <p:nvSpPr>
            <p:cNvPr id="105" name="Right Arrow 104"/>
            <p:cNvSpPr/>
            <p:nvPr/>
          </p:nvSpPr>
          <p:spPr>
            <a:xfrm>
              <a:off x="5122601" y="4511948"/>
              <a:ext cx="262531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500" kern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55750" y="4600053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batch @ t+1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523416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b</a:t>
              </a:r>
              <a:r>
                <a:rPr lang="en-US" sz="1500" kern="0" dirty="0" err="1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atch</a:t>
              </a: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 @ t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587600" y="4603518"/>
              <a:ext cx="408705" cy="1554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500" kern="0" dirty="0">
                  <a:solidFill>
                    <a:prstClr val="black"/>
                  </a:solidFill>
                  <a:latin typeface="Calibri"/>
                  <a:ea typeface="ヒラギノ角ゴ ProN W3"/>
                  <a:cs typeface="ヒラギノ角ゴ ProN W3"/>
                </a:rPr>
                <a:t>batch @ t+2</a:t>
              </a:r>
            </a:p>
          </p:txBody>
        </p:sp>
      </p:grpSp>
      <p:grpSp>
        <p:nvGrpSpPr>
          <p:cNvPr id="20495" name="Group 111"/>
          <p:cNvGrpSpPr>
            <a:grpSpLocks/>
          </p:cNvGrpSpPr>
          <p:nvPr/>
        </p:nvGrpSpPr>
        <p:grpSpPr bwMode="auto">
          <a:xfrm>
            <a:off x="4239221" y="4019550"/>
            <a:ext cx="834628" cy="296069"/>
            <a:chOff x="7918600" y="4832650"/>
            <a:chExt cx="2458447" cy="653855"/>
          </a:xfrm>
        </p:grpSpPr>
        <p:sp>
          <p:nvSpPr>
            <p:cNvPr id="113" name="Alternate Process 11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0496" name="Group 116"/>
          <p:cNvGrpSpPr>
            <a:grpSpLocks/>
          </p:cNvGrpSpPr>
          <p:nvPr/>
        </p:nvGrpSpPr>
        <p:grpSpPr bwMode="auto">
          <a:xfrm>
            <a:off x="4186238" y="4371181"/>
            <a:ext cx="980480" cy="380206"/>
            <a:chOff x="7762239" y="5609988"/>
            <a:chExt cx="2889827" cy="840669"/>
          </a:xfrm>
        </p:grpSpPr>
        <p:pic>
          <p:nvPicPr>
            <p:cNvPr id="20508" name="Picture 11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11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1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1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7" name="Group 133"/>
          <p:cNvGrpSpPr>
            <a:grpSpLocks/>
          </p:cNvGrpSpPr>
          <p:nvPr/>
        </p:nvGrpSpPr>
        <p:grpSpPr bwMode="auto">
          <a:xfrm>
            <a:off x="5532239" y="4019550"/>
            <a:ext cx="834033" cy="296069"/>
            <a:chOff x="7918600" y="4832650"/>
            <a:chExt cx="2458447" cy="653855"/>
          </a:xfrm>
        </p:grpSpPr>
        <p:sp>
          <p:nvSpPr>
            <p:cNvPr id="135" name="Alternate Process 13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36" name="Straight Connector 135"/>
            <p:cNvCxnSpPr>
              <a:stCxn id="135" idx="0"/>
              <a:endCxn id="13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0498" name="Group 138"/>
          <p:cNvGrpSpPr>
            <a:grpSpLocks/>
          </p:cNvGrpSpPr>
          <p:nvPr/>
        </p:nvGrpSpPr>
        <p:grpSpPr bwMode="auto">
          <a:xfrm>
            <a:off x="5479256" y="4371181"/>
            <a:ext cx="980480" cy="380206"/>
            <a:chOff x="7762239" y="5609988"/>
            <a:chExt cx="2889827" cy="840669"/>
          </a:xfrm>
        </p:grpSpPr>
        <p:pic>
          <p:nvPicPr>
            <p:cNvPr id="20500" name="Picture 13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4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4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4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9" name="Rectangle 155"/>
          <p:cNvSpPr>
            <a:spLocks noChangeArrowheads="1"/>
          </p:cNvSpPr>
          <p:nvPr/>
        </p:nvSpPr>
        <p:spPr bwMode="auto">
          <a:xfrm>
            <a:off x="728370" y="3950839"/>
            <a:ext cx="188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tweets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DStream</a:t>
            </a:r>
            <a:endParaRPr lang="en-US" dirty="0">
              <a:solidFill>
                <a:prstClr val="black"/>
              </a:solidFill>
              <a:latin typeface="Calibri" charset="0"/>
              <a:ea typeface="ヒラギノ角ゴ ProN W3"/>
              <a:cs typeface="Calibri" charset="0"/>
            </a:endParaRPr>
          </a:p>
        </p:txBody>
      </p:sp>
      <p:sp>
        <p:nvSpPr>
          <p:cNvPr id="86" name="Rectangle 155"/>
          <p:cNvSpPr>
            <a:spLocks noChangeArrowheads="1"/>
          </p:cNvSpPr>
          <p:nvPr/>
        </p:nvSpPr>
        <p:spPr bwMode="auto">
          <a:xfrm>
            <a:off x="759730" y="5105400"/>
            <a:ext cx="1885950" cy="5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hashTags</a:t>
            </a:r>
            <a:r>
              <a:rPr lang="en-US" dirty="0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Dstream</a:t>
            </a:r>
            <a:endParaRPr lang="en-US" dirty="0">
              <a:solidFill>
                <a:prstClr val="black"/>
              </a:solidFill>
              <a:latin typeface="Calibri" charset="0"/>
              <a:ea typeface="ヒラギノ角ゴ ProN W3"/>
              <a:cs typeface="Calibri" charset="0"/>
            </a:endParaRPr>
          </a:p>
          <a:p>
            <a:r>
              <a:rPr lang="en-US" sz="1500" dirty="0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[#cat, #dog, … ]</a:t>
            </a:r>
          </a:p>
        </p:txBody>
      </p:sp>
    </p:spTree>
    <p:extLst>
      <p:ext uri="{BB962C8B-B14F-4D97-AF65-F5344CB8AC3E}">
        <p14:creationId xmlns:p14="http://schemas.microsoft.com/office/powerpoint/2010/main" val="3111050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5" grpId="0" animBg="1"/>
      <p:bldP spid="167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</a:t>
            </a:r>
            <a:r>
              <a:rPr lang="en-US" dirty="0" smtClean="0"/>
              <a:t>– Get </a:t>
            </a:r>
            <a:r>
              <a:rPr lang="en-US" dirty="0" err="1" smtClean="0"/>
              <a:t>hashtags</a:t>
            </a:r>
            <a:r>
              <a:rPr lang="en-US" dirty="0" smtClean="0"/>
              <a:t> from Twitter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()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tweets.flatMap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(status =&gt;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getTags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1700" dirty="0">
                <a:latin typeface="Consolas"/>
                <a:cs typeface="Consolas"/>
              </a:rPr>
              <a:t>("</a:t>
            </a:r>
            <a:r>
              <a:rPr lang="en-US" sz="1700" dirty="0" err="1">
                <a:latin typeface="Consolas"/>
                <a:cs typeface="Consolas"/>
              </a:rPr>
              <a:t>hdfs</a:t>
            </a:r>
            <a:r>
              <a:rPr lang="en-US" sz="1700" dirty="0">
                <a:latin typeface="Consolas"/>
                <a:cs typeface="Consolas"/>
              </a:rPr>
              <a:t>://...")</a:t>
            </a: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64" name="Rounded Rectangular Callout 163"/>
          <p:cNvSpPr/>
          <p:nvPr/>
        </p:nvSpPr>
        <p:spPr>
          <a:xfrm>
            <a:off x="2600325" y="2590800"/>
            <a:ext cx="5066876" cy="571500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output operation</a:t>
            </a: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: to push data to external storage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2920603" y="3810000"/>
            <a:ext cx="834628" cy="296069"/>
            <a:chOff x="7918600" y="4832650"/>
            <a:chExt cx="2458447" cy="653855"/>
          </a:xfrm>
        </p:grpSpPr>
        <p:sp>
          <p:nvSpPr>
            <p:cNvPr id="9" name="Alternate Process 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2912864" y="4599782"/>
            <a:ext cx="834033" cy="296069"/>
            <a:chOff x="7918600" y="4832650"/>
            <a:chExt cx="2458447" cy="653855"/>
          </a:xfrm>
        </p:grpSpPr>
        <p:sp>
          <p:nvSpPr>
            <p:cNvPr id="25" name="Alternate Process 2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3" name="TextBox 62"/>
          <p:cNvSpPr txBox="1"/>
          <p:nvPr/>
        </p:nvSpPr>
        <p:spPr bwMode="auto">
          <a:xfrm>
            <a:off x="3375082" y="4248150"/>
            <a:ext cx="935832" cy="200055"/>
          </a:xfrm>
          <a:prstGeom prst="rect">
            <a:avLst/>
          </a:prstGeom>
          <a:noFill/>
        </p:spPr>
        <p:txBody>
          <a:bodyPr wrap="square" lIns="38405" tIns="0" rIns="38405" bIns="0"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flatMap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cxnSp>
        <p:nvCxnSpPr>
          <p:cNvPr id="109" name="Straight Arrow Connector 108"/>
          <p:cNvCxnSpPr>
            <a:stCxn id="9" idx="2"/>
            <a:endCxn id="25" idx="0"/>
          </p:cNvCxnSpPr>
          <p:nvPr/>
        </p:nvCxnSpPr>
        <p:spPr bwMode="auto">
          <a:xfrm flipH="1">
            <a:off x="3329583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2" name="Group 111"/>
          <p:cNvGrpSpPr>
            <a:grpSpLocks/>
          </p:cNvGrpSpPr>
          <p:nvPr/>
        </p:nvGrpSpPr>
        <p:grpSpPr bwMode="auto">
          <a:xfrm>
            <a:off x="4239221" y="3810000"/>
            <a:ext cx="834628" cy="296069"/>
            <a:chOff x="7918600" y="4832650"/>
            <a:chExt cx="2458447" cy="653855"/>
          </a:xfrm>
        </p:grpSpPr>
        <p:sp>
          <p:nvSpPr>
            <p:cNvPr id="113" name="Alternate Process 11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13" name="Group 126"/>
          <p:cNvGrpSpPr>
            <a:grpSpLocks/>
          </p:cNvGrpSpPr>
          <p:nvPr/>
        </p:nvGrpSpPr>
        <p:grpSpPr bwMode="auto">
          <a:xfrm>
            <a:off x="4231481" y="4599782"/>
            <a:ext cx="834033" cy="296069"/>
            <a:chOff x="7918600" y="4832650"/>
            <a:chExt cx="2458447" cy="653855"/>
          </a:xfrm>
        </p:grpSpPr>
        <p:sp>
          <p:nvSpPr>
            <p:cNvPr id="128" name="Alternate Process 12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29" name="Straight Connector 128"/>
            <p:cNvCxnSpPr>
              <a:stCxn id="128" idx="0"/>
              <a:endCxn id="128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785686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2" name="TextBox 131"/>
          <p:cNvSpPr txBox="1"/>
          <p:nvPr/>
        </p:nvSpPr>
        <p:spPr bwMode="auto">
          <a:xfrm>
            <a:off x="4693700" y="4248150"/>
            <a:ext cx="935832" cy="200055"/>
          </a:xfrm>
          <a:prstGeom prst="rect">
            <a:avLst/>
          </a:prstGeom>
          <a:noFill/>
        </p:spPr>
        <p:txBody>
          <a:bodyPr wrap="square" lIns="38405" tIns="0" rIns="38405" bIns="0"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flatMap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cxnSp>
        <p:nvCxnSpPr>
          <p:cNvPr id="133" name="Straight Arrow Connector 132"/>
          <p:cNvCxnSpPr>
            <a:stCxn id="113" idx="2"/>
            <a:endCxn id="128" idx="0"/>
          </p:cNvCxnSpPr>
          <p:nvPr/>
        </p:nvCxnSpPr>
        <p:spPr bwMode="auto">
          <a:xfrm flipH="1">
            <a:off x="4648200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6" name="Group 133"/>
          <p:cNvGrpSpPr>
            <a:grpSpLocks/>
          </p:cNvGrpSpPr>
          <p:nvPr/>
        </p:nvGrpSpPr>
        <p:grpSpPr bwMode="auto">
          <a:xfrm>
            <a:off x="5532239" y="3810000"/>
            <a:ext cx="834033" cy="296069"/>
            <a:chOff x="7918600" y="4832650"/>
            <a:chExt cx="2458447" cy="653855"/>
          </a:xfrm>
        </p:grpSpPr>
        <p:sp>
          <p:nvSpPr>
            <p:cNvPr id="135" name="Alternate Process 13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36" name="Straight Connector 135"/>
            <p:cNvCxnSpPr>
              <a:stCxn id="135" idx="0"/>
              <a:endCxn id="13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17" name="Group 148"/>
          <p:cNvGrpSpPr>
            <a:grpSpLocks/>
          </p:cNvGrpSpPr>
          <p:nvPr/>
        </p:nvGrpSpPr>
        <p:grpSpPr bwMode="auto">
          <a:xfrm>
            <a:off x="5523905" y="4599782"/>
            <a:ext cx="834033" cy="296069"/>
            <a:chOff x="7918600" y="4832650"/>
            <a:chExt cx="2458447" cy="653855"/>
          </a:xfrm>
        </p:grpSpPr>
        <p:sp>
          <p:nvSpPr>
            <p:cNvPr id="150" name="Alternate Process 14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51" name="Straight Connector 150"/>
            <p:cNvCxnSpPr>
              <a:stCxn id="150" idx="0"/>
              <a:endCxn id="150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4" name="TextBox 153"/>
          <p:cNvSpPr txBox="1"/>
          <p:nvPr/>
        </p:nvSpPr>
        <p:spPr bwMode="auto">
          <a:xfrm>
            <a:off x="5986123" y="4248150"/>
            <a:ext cx="935832" cy="200055"/>
          </a:xfrm>
          <a:prstGeom prst="rect">
            <a:avLst/>
          </a:prstGeom>
          <a:noFill/>
        </p:spPr>
        <p:txBody>
          <a:bodyPr wrap="square" lIns="38405" tIns="0" rIns="38405" bIns="0"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flatMap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cxnSp>
        <p:nvCxnSpPr>
          <p:cNvPr id="155" name="Straight Arrow Connector 154"/>
          <p:cNvCxnSpPr>
            <a:stCxn id="135" idx="2"/>
            <a:endCxn id="150" idx="0"/>
          </p:cNvCxnSpPr>
          <p:nvPr/>
        </p:nvCxnSpPr>
        <p:spPr bwMode="auto">
          <a:xfrm flipH="1">
            <a:off x="5941219" y="4101307"/>
            <a:ext cx="7739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00375" y="4901407"/>
            <a:ext cx="3552825" cy="1042193"/>
            <a:chOff x="8001000" y="9802813"/>
            <a:chExt cx="9474199" cy="2084386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 flipH="1">
              <a:off x="8863013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H="1">
              <a:off x="12379325" y="9802813"/>
              <a:ext cx="22225" cy="1011237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15827375" y="9802813"/>
              <a:ext cx="20638" cy="1011237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1530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0" y="10820401"/>
              <a:ext cx="1752600" cy="106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9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200" y="10820401"/>
              <a:ext cx="1752600" cy="106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1399" y="10820401"/>
              <a:ext cx="1752600" cy="1066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 bwMode="auto">
            <a:xfrm>
              <a:off x="8880475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>
                <a:defRPr/>
              </a:pPr>
              <a:r>
                <a:rPr lang="en-US" sz="1300" dirty="0">
                  <a:solidFill>
                    <a:prstClr val="black"/>
                  </a:solidFill>
                  <a:latin typeface="Arial"/>
                  <a:ea typeface="ヒラギノ角ゴ ProN W3"/>
                  <a:cs typeface="Tw Cen MT"/>
                </a:rPr>
                <a:t>save</a:t>
              </a: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12396786" y="9947275"/>
              <a:ext cx="1630362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>
                <a:defRPr/>
              </a:pPr>
              <a:r>
                <a:rPr lang="en-US" sz="1300" dirty="0">
                  <a:solidFill>
                    <a:prstClr val="black"/>
                  </a:solidFill>
                  <a:latin typeface="Arial"/>
                  <a:ea typeface="ヒラギノ角ゴ ProN W3"/>
                  <a:cs typeface="Tw Cen MT"/>
                </a:rPr>
                <a:t>save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15843250" y="9947275"/>
              <a:ext cx="1631949" cy="400110"/>
            </a:xfrm>
            <a:prstGeom prst="rect">
              <a:avLst/>
            </a:prstGeom>
            <a:noFill/>
          </p:spPr>
          <p:txBody>
            <a:bodyPr tIns="0" bIns="0">
              <a:spAutoFit/>
            </a:bodyPr>
            <a:lstStyle/>
            <a:p>
              <a:pPr>
                <a:defRPr/>
              </a:pPr>
              <a:r>
                <a:rPr lang="en-US" sz="1300" dirty="0">
                  <a:solidFill>
                    <a:prstClr val="black"/>
                  </a:solidFill>
                  <a:latin typeface="Arial"/>
                  <a:ea typeface="ヒラギノ角ゴ ProN W3"/>
                  <a:cs typeface="Tw Cen MT"/>
                </a:rPr>
                <a:t>save</a:t>
              </a:r>
            </a:p>
          </p:txBody>
        </p:sp>
      </p:grpSp>
      <p:sp>
        <p:nvSpPr>
          <p:cNvPr id="55" name="Rectangle 54"/>
          <p:cNvSpPr/>
          <p:nvPr/>
        </p:nvSpPr>
        <p:spPr bwMode="auto">
          <a:xfrm>
            <a:off x="4136231" y="3517107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batch @ t+1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828925" y="3522662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b</a:t>
            </a:r>
            <a:r>
              <a:rPr lang="en-US" sz="1500" kern="0" dirty="0" err="1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atch</a:t>
            </a: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 @ t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442347" y="3522662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batch @ t+2</a:t>
            </a:r>
          </a:p>
        </p:txBody>
      </p:sp>
      <p:sp>
        <p:nvSpPr>
          <p:cNvPr id="21524" name="Rectangle 155"/>
          <p:cNvSpPr>
            <a:spLocks noChangeArrowheads="1"/>
          </p:cNvSpPr>
          <p:nvPr/>
        </p:nvSpPr>
        <p:spPr bwMode="auto">
          <a:xfrm>
            <a:off x="781050" y="37338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tweets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DStream</a:t>
            </a:r>
            <a:endParaRPr lang="en-US" dirty="0">
              <a:solidFill>
                <a:prstClr val="black"/>
              </a:solidFill>
              <a:latin typeface="Calibri" charset="0"/>
              <a:ea typeface="ヒラギノ角ゴ ProN W3"/>
              <a:cs typeface="Calibri" charset="0"/>
            </a:endParaRPr>
          </a:p>
        </p:txBody>
      </p:sp>
      <p:sp>
        <p:nvSpPr>
          <p:cNvPr id="21525" name="Rectangle 155"/>
          <p:cNvSpPr>
            <a:spLocks noChangeArrowheads="1"/>
          </p:cNvSpPr>
          <p:nvPr/>
        </p:nvSpPr>
        <p:spPr bwMode="auto">
          <a:xfrm>
            <a:off x="781050" y="45339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hashTags DStream</a:t>
            </a:r>
          </a:p>
        </p:txBody>
      </p:sp>
      <p:sp>
        <p:nvSpPr>
          <p:cNvPr id="62" name="Rounded Rectangular Callout 61"/>
          <p:cNvSpPr/>
          <p:nvPr/>
        </p:nvSpPr>
        <p:spPr>
          <a:xfrm>
            <a:off x="6553200" y="5410200"/>
            <a:ext cx="1600200" cy="685800"/>
          </a:xfrm>
          <a:prstGeom prst="wedgeRoundRectCallout">
            <a:avLst>
              <a:gd name="adj1" fmla="val -59817"/>
              <a:gd name="adj2" fmla="val -22499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every batch saved to HDFS</a:t>
            </a:r>
          </a:p>
        </p:txBody>
      </p:sp>
    </p:spTree>
    <p:extLst>
      <p:ext uri="{BB962C8B-B14F-4D97-AF65-F5344CB8AC3E}">
        <p14:creationId xmlns:p14="http://schemas.microsoft.com/office/powerpoint/2010/main" val="422353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</a:t>
            </a:r>
            <a:r>
              <a:rPr lang="en-US" dirty="0" smtClean="0"/>
              <a:t>– Get </a:t>
            </a:r>
            <a:r>
              <a:rPr lang="en-US" dirty="0" err="1" smtClean="0"/>
              <a:t>hashtags</a:t>
            </a:r>
            <a:r>
              <a:rPr lang="en-US" dirty="0" smtClean="0"/>
              <a:t> from Twitter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()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tweets.flatMap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 (status =&gt; </a:t>
            </a:r>
            <a:r>
              <a:rPr lang="en-US" sz="1700" dirty="0" err="1">
                <a:solidFill>
                  <a:srgbClr val="7F7F7F"/>
                </a:solidFill>
                <a:latin typeface="Consolas"/>
                <a:cs typeface="Consolas"/>
              </a:rPr>
              <a:t>getTags</a:t>
            </a:r>
            <a:r>
              <a:rPr lang="en-US" sz="1700" dirty="0">
                <a:solidFill>
                  <a:srgbClr val="7F7F7F"/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700" dirty="0" err="1" smtClean="0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 smtClean="0">
                <a:latin typeface="Consolas"/>
                <a:cs typeface="Consolas"/>
              </a:rPr>
              <a:t>.</a:t>
            </a:r>
            <a:r>
              <a:rPr lang="en-US" sz="1700" dirty="0" err="1" smtClean="0">
                <a:solidFill>
                  <a:schemeClr val="accent1"/>
                </a:solidFill>
                <a:latin typeface="Consolas"/>
                <a:cs typeface="Consolas"/>
              </a:rPr>
              <a:t>foreach</a:t>
            </a:r>
            <a:r>
              <a:rPr lang="en-US" sz="1700" dirty="0" smtClean="0">
                <a:latin typeface="Consolas"/>
                <a:cs typeface="Consolas"/>
              </a:rPr>
              <a:t>(</a:t>
            </a:r>
            <a:r>
              <a:rPr lang="en-US" sz="1700" dirty="0" err="1" smtClean="0">
                <a:latin typeface="Consolas"/>
                <a:cs typeface="Consolas"/>
              </a:rPr>
              <a:t>hashTagRDD</a:t>
            </a:r>
            <a:r>
              <a:rPr lang="en-US" sz="1700" dirty="0" smtClean="0">
                <a:latin typeface="Consolas"/>
                <a:cs typeface="Consolas"/>
              </a:rPr>
              <a:t> =&gt; { ... })</a:t>
            </a:r>
            <a:endParaRPr lang="en-US" sz="17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endParaRPr lang="en-US" sz="25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64" name="Rounded Rectangular Callout 163"/>
          <p:cNvSpPr/>
          <p:nvPr/>
        </p:nvSpPr>
        <p:spPr>
          <a:xfrm>
            <a:off x="2600324" y="2590800"/>
            <a:ext cx="5767023" cy="571500"/>
          </a:xfrm>
          <a:prstGeom prst="wedgeRoundRectCallout">
            <a:avLst>
              <a:gd name="adj1" fmla="val -56824"/>
              <a:gd name="adj2" fmla="val -52520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foreach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: do whatever you want with the processed data</a:t>
            </a:r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2920603" y="3810000"/>
            <a:ext cx="834628" cy="296069"/>
            <a:chOff x="7918600" y="4832650"/>
            <a:chExt cx="2458447" cy="653855"/>
          </a:xfrm>
        </p:grpSpPr>
        <p:sp>
          <p:nvSpPr>
            <p:cNvPr id="9" name="Alternate Process 8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9147824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48117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2912864" y="4599782"/>
            <a:ext cx="834033" cy="296069"/>
            <a:chOff x="7918600" y="4832650"/>
            <a:chExt cx="2458447" cy="653855"/>
          </a:xfrm>
        </p:grpSpPr>
        <p:sp>
          <p:nvSpPr>
            <p:cNvPr id="25" name="Alternate Process 2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3" name="TextBox 62"/>
          <p:cNvSpPr txBox="1"/>
          <p:nvPr/>
        </p:nvSpPr>
        <p:spPr bwMode="auto">
          <a:xfrm>
            <a:off x="3375082" y="4248150"/>
            <a:ext cx="935832" cy="200055"/>
          </a:xfrm>
          <a:prstGeom prst="rect">
            <a:avLst/>
          </a:prstGeom>
          <a:noFill/>
        </p:spPr>
        <p:txBody>
          <a:bodyPr wrap="square" lIns="38405" tIns="0" rIns="38405" bIns="0"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flatMap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cxnSp>
        <p:nvCxnSpPr>
          <p:cNvPr id="109" name="Straight Arrow Connector 108"/>
          <p:cNvCxnSpPr>
            <a:stCxn id="9" idx="2"/>
            <a:endCxn id="25" idx="0"/>
          </p:cNvCxnSpPr>
          <p:nvPr/>
        </p:nvCxnSpPr>
        <p:spPr bwMode="auto">
          <a:xfrm flipH="1">
            <a:off x="3329583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2" name="Group 111"/>
          <p:cNvGrpSpPr>
            <a:grpSpLocks/>
          </p:cNvGrpSpPr>
          <p:nvPr/>
        </p:nvGrpSpPr>
        <p:grpSpPr bwMode="auto">
          <a:xfrm>
            <a:off x="4239221" y="3810000"/>
            <a:ext cx="834628" cy="296069"/>
            <a:chOff x="7918600" y="4832650"/>
            <a:chExt cx="2458447" cy="653855"/>
          </a:xfrm>
        </p:grpSpPr>
        <p:sp>
          <p:nvSpPr>
            <p:cNvPr id="113" name="Alternate Process 112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14" name="Straight Connector 113"/>
            <p:cNvCxnSpPr>
              <a:stCxn id="113" idx="0"/>
              <a:endCxn id="113" idx="2"/>
            </p:cNvCxnSpPr>
            <p:nvPr/>
          </p:nvCxnSpPr>
          <p:spPr>
            <a:xfrm>
              <a:off x="9147823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784354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854811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13" name="Group 126"/>
          <p:cNvGrpSpPr>
            <a:grpSpLocks/>
          </p:cNvGrpSpPr>
          <p:nvPr/>
        </p:nvGrpSpPr>
        <p:grpSpPr bwMode="auto">
          <a:xfrm>
            <a:off x="4231481" y="4599782"/>
            <a:ext cx="834033" cy="296069"/>
            <a:chOff x="7918600" y="4832650"/>
            <a:chExt cx="2458447" cy="653855"/>
          </a:xfrm>
        </p:grpSpPr>
        <p:sp>
          <p:nvSpPr>
            <p:cNvPr id="128" name="Alternate Process 127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29" name="Straight Connector 128"/>
            <p:cNvCxnSpPr>
              <a:stCxn id="128" idx="0"/>
              <a:endCxn id="128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785686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2" name="TextBox 131"/>
          <p:cNvSpPr txBox="1"/>
          <p:nvPr/>
        </p:nvSpPr>
        <p:spPr bwMode="auto">
          <a:xfrm>
            <a:off x="4693700" y="4248150"/>
            <a:ext cx="935832" cy="200055"/>
          </a:xfrm>
          <a:prstGeom prst="rect">
            <a:avLst/>
          </a:prstGeom>
          <a:noFill/>
        </p:spPr>
        <p:txBody>
          <a:bodyPr wrap="square" lIns="38405" tIns="0" rIns="38405" bIns="0"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flatMap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cxnSp>
        <p:nvCxnSpPr>
          <p:cNvPr id="133" name="Straight Arrow Connector 132"/>
          <p:cNvCxnSpPr>
            <a:stCxn id="113" idx="2"/>
            <a:endCxn id="128" idx="0"/>
          </p:cNvCxnSpPr>
          <p:nvPr/>
        </p:nvCxnSpPr>
        <p:spPr bwMode="auto">
          <a:xfrm flipH="1">
            <a:off x="4648200" y="4101307"/>
            <a:ext cx="8334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1516" name="Group 133"/>
          <p:cNvGrpSpPr>
            <a:grpSpLocks/>
          </p:cNvGrpSpPr>
          <p:nvPr/>
        </p:nvGrpSpPr>
        <p:grpSpPr bwMode="auto">
          <a:xfrm>
            <a:off x="5532239" y="3810000"/>
            <a:ext cx="834033" cy="296069"/>
            <a:chOff x="7918600" y="4832650"/>
            <a:chExt cx="2458447" cy="653855"/>
          </a:xfrm>
        </p:grpSpPr>
        <p:sp>
          <p:nvSpPr>
            <p:cNvPr id="135" name="Alternate Process 134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36" name="Straight Connector 135"/>
            <p:cNvCxnSpPr>
              <a:stCxn id="135" idx="0"/>
              <a:endCxn id="135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cxnSp>
      </p:grpSp>
      <p:grpSp>
        <p:nvGrpSpPr>
          <p:cNvPr id="21517" name="Group 148"/>
          <p:cNvGrpSpPr>
            <a:grpSpLocks/>
          </p:cNvGrpSpPr>
          <p:nvPr/>
        </p:nvGrpSpPr>
        <p:grpSpPr bwMode="auto">
          <a:xfrm>
            <a:off x="5523905" y="4599782"/>
            <a:ext cx="834033" cy="296069"/>
            <a:chOff x="7918600" y="4832650"/>
            <a:chExt cx="2458447" cy="653855"/>
          </a:xfrm>
        </p:grpSpPr>
        <p:sp>
          <p:nvSpPr>
            <p:cNvPr id="150" name="Alternate Process 149"/>
            <p:cNvSpPr/>
            <p:nvPr/>
          </p:nvSpPr>
          <p:spPr>
            <a:xfrm>
              <a:off x="7918600" y="4846674"/>
              <a:ext cx="2458447" cy="629314"/>
            </a:xfrm>
            <a:prstGeom prst="flowChartAlternateProcess">
              <a:avLst/>
            </a:prstGeom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Arial"/>
                <a:ea typeface="ヒラギノ角ゴ ProN W3"/>
                <a:cs typeface="ヒラギノ角ゴ ProN W3"/>
              </a:endParaRPr>
            </a:p>
          </p:txBody>
        </p:sp>
        <p:cxnSp>
          <p:nvCxnSpPr>
            <p:cNvPr id="151" name="Straight Connector 150"/>
            <p:cNvCxnSpPr>
              <a:stCxn id="150" idx="0"/>
              <a:endCxn id="150" idx="2"/>
            </p:cNvCxnSpPr>
            <p:nvPr/>
          </p:nvCxnSpPr>
          <p:spPr>
            <a:xfrm>
              <a:off x="9148701" y="4846674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9785687" y="4832650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548566" y="4857191"/>
              <a:ext cx="0" cy="629314"/>
            </a:xfrm>
            <a:prstGeom prst="line">
              <a:avLst/>
            </a:prstGeom>
            <a:ln w="19050" cmpd="sng">
              <a:headEnd type="none"/>
              <a:tailEnd type="none" w="sm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4" name="TextBox 153"/>
          <p:cNvSpPr txBox="1"/>
          <p:nvPr/>
        </p:nvSpPr>
        <p:spPr bwMode="auto">
          <a:xfrm>
            <a:off x="5986123" y="4248150"/>
            <a:ext cx="935832" cy="200055"/>
          </a:xfrm>
          <a:prstGeom prst="rect">
            <a:avLst/>
          </a:prstGeom>
          <a:noFill/>
        </p:spPr>
        <p:txBody>
          <a:bodyPr wrap="square" lIns="38405" tIns="0" rIns="38405" bIns="0">
            <a:spAutoFit/>
          </a:bodyPr>
          <a:lstStyle/>
          <a:p>
            <a:pPr>
              <a:defRPr/>
            </a:pPr>
            <a:r>
              <a:rPr lang="en-US" sz="1300" dirty="0" err="1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flatMap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cxnSp>
        <p:nvCxnSpPr>
          <p:cNvPr id="155" name="Straight Arrow Connector 154"/>
          <p:cNvCxnSpPr>
            <a:stCxn id="135" idx="2"/>
            <a:endCxn id="150" idx="0"/>
          </p:cNvCxnSpPr>
          <p:nvPr/>
        </p:nvCxnSpPr>
        <p:spPr bwMode="auto">
          <a:xfrm flipH="1">
            <a:off x="5941219" y="4101307"/>
            <a:ext cx="7739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 flipH="1">
            <a:off x="3323630" y="4901407"/>
            <a:ext cx="8334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4642247" y="4901407"/>
            <a:ext cx="8334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5935266" y="4901407"/>
            <a:ext cx="7739" cy="505619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4" name="TextBox 83"/>
          <p:cNvSpPr txBox="1"/>
          <p:nvPr/>
        </p:nvSpPr>
        <p:spPr bwMode="auto">
          <a:xfrm>
            <a:off x="3330178" y="4973638"/>
            <a:ext cx="858758" cy="20005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sz="1300" dirty="0" err="1" smtClean="0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foreach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sp>
        <p:nvSpPr>
          <p:cNvPr id="86" name="TextBox 85"/>
          <p:cNvSpPr txBox="1"/>
          <p:nvPr/>
        </p:nvSpPr>
        <p:spPr bwMode="auto">
          <a:xfrm>
            <a:off x="4648794" y="4973638"/>
            <a:ext cx="857923" cy="20005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sz="1300" dirty="0" err="1" smtClean="0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foreach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5941219" y="4973638"/>
            <a:ext cx="858758" cy="200055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defRPr/>
            </a:pPr>
            <a:r>
              <a:rPr lang="en-US" sz="1300" dirty="0" err="1" smtClean="0">
                <a:solidFill>
                  <a:prstClr val="black"/>
                </a:solidFill>
                <a:latin typeface="Arial"/>
                <a:ea typeface="ヒラギノ角ゴ ProN W3"/>
                <a:cs typeface="Tw Cen MT"/>
              </a:rPr>
              <a:t>foreach</a:t>
            </a:r>
            <a:endParaRPr lang="en-US" sz="1300" dirty="0">
              <a:solidFill>
                <a:prstClr val="black"/>
              </a:solidFill>
              <a:latin typeface="Arial"/>
              <a:ea typeface="ヒラギノ角ゴ ProN W3"/>
              <a:cs typeface="Tw Cen M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136231" y="3517107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batch @ t+1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2828925" y="3522662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b</a:t>
            </a:r>
            <a:r>
              <a:rPr lang="en-US" sz="1500" kern="0" dirty="0" err="1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atch</a:t>
            </a: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 @ t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442347" y="3522662"/>
            <a:ext cx="1003697" cy="249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500" kern="0" dirty="0">
                <a:solidFill>
                  <a:prstClr val="black"/>
                </a:solidFill>
                <a:latin typeface="Calibri"/>
                <a:ea typeface="ヒラギノ角ゴ ProN W3"/>
                <a:cs typeface="ヒラギノ角ゴ ProN W3"/>
              </a:rPr>
              <a:t>batch @ t+2</a:t>
            </a:r>
          </a:p>
        </p:txBody>
      </p:sp>
      <p:sp>
        <p:nvSpPr>
          <p:cNvPr id="21524" name="Rectangle 155"/>
          <p:cNvSpPr>
            <a:spLocks noChangeArrowheads="1"/>
          </p:cNvSpPr>
          <p:nvPr/>
        </p:nvSpPr>
        <p:spPr bwMode="auto">
          <a:xfrm>
            <a:off x="781050" y="37338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tweets </a:t>
            </a:r>
            <a:r>
              <a:rPr lang="en-US" dirty="0" err="1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DStream</a:t>
            </a:r>
            <a:endParaRPr lang="en-US" dirty="0">
              <a:solidFill>
                <a:prstClr val="black"/>
              </a:solidFill>
              <a:latin typeface="Calibri" charset="0"/>
              <a:ea typeface="ヒラギノ角ゴ ProN W3"/>
              <a:cs typeface="Calibri" charset="0"/>
            </a:endParaRPr>
          </a:p>
        </p:txBody>
      </p:sp>
      <p:sp>
        <p:nvSpPr>
          <p:cNvPr id="21525" name="Rectangle 155"/>
          <p:cNvSpPr>
            <a:spLocks noChangeArrowheads="1"/>
          </p:cNvSpPr>
          <p:nvPr/>
        </p:nvSpPr>
        <p:spPr bwMode="auto">
          <a:xfrm>
            <a:off x="781050" y="4533900"/>
            <a:ext cx="1885950" cy="3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hashTags DStream</a:t>
            </a:r>
          </a:p>
        </p:txBody>
      </p:sp>
      <p:sp>
        <p:nvSpPr>
          <p:cNvPr id="60" name="Rounded Rectangular Callout 59"/>
          <p:cNvSpPr/>
          <p:nvPr/>
        </p:nvSpPr>
        <p:spPr>
          <a:xfrm>
            <a:off x="2931912" y="5481287"/>
            <a:ext cx="3433764" cy="685800"/>
          </a:xfrm>
          <a:prstGeom prst="wedgeRoundRectCallout">
            <a:avLst>
              <a:gd name="adj1" fmla="val -66225"/>
              <a:gd name="adj2" fmla="val 22361"/>
              <a:gd name="adj3" fmla="val 16667"/>
            </a:avLst>
          </a:prstGeom>
          <a:noFill/>
          <a:ln w="28575"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700" dirty="0" smtClean="0">
                <a:solidFill>
                  <a:srgbClr val="000000"/>
                </a:solidFill>
                <a:latin typeface="Calibri"/>
                <a:cs typeface="Calibri"/>
              </a:rPr>
              <a:t>Write to database, update analytics UI, do whatever you want</a:t>
            </a:r>
            <a:endParaRPr lang="en-US" sz="1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97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Java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/>
              <a:t>Scala</a:t>
            </a:r>
            <a:endParaRPr lang="en-US" sz="2000" b="1" dirty="0" smtClean="0"/>
          </a:p>
          <a:p>
            <a:pPr marL="0" indent="0">
              <a:buNone/>
              <a:defRPr/>
            </a:pPr>
            <a:endParaRPr lang="en-US" sz="700" dirty="0" smtClean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500" dirty="0" err="1" smtClean="0">
                <a:latin typeface="Consolas"/>
                <a:cs typeface="Consolas"/>
              </a:rPr>
              <a:t>val</a:t>
            </a:r>
            <a:r>
              <a:rPr lang="en-US" sz="1500" dirty="0" smtClean="0">
                <a:latin typeface="Consolas"/>
                <a:cs typeface="Consolas"/>
              </a:rPr>
              <a:t> </a:t>
            </a:r>
            <a:r>
              <a:rPr lang="en-US" sz="1500" dirty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15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latin typeface="Consolas"/>
                <a:cs typeface="Consolas"/>
              </a:rPr>
              <a:t>= </a:t>
            </a:r>
            <a:r>
              <a:rPr lang="en-US" sz="1500" dirty="0" err="1">
                <a:latin typeface="Consolas"/>
                <a:cs typeface="Consolas"/>
              </a:rPr>
              <a:t>ssc.</a:t>
            </a:r>
            <a:r>
              <a:rPr lang="en-US" sz="1500" dirty="0" err="1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1500" dirty="0" smtClean="0">
                <a:latin typeface="Consolas"/>
                <a:cs typeface="Consolas"/>
              </a:rPr>
              <a:t>()</a:t>
            </a: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500" dirty="0" err="1">
                <a:latin typeface="Consolas"/>
                <a:cs typeface="Consolas"/>
              </a:rPr>
              <a:t>val</a:t>
            </a:r>
            <a:r>
              <a:rPr lang="en-US" sz="1500" dirty="0">
                <a:latin typeface="Consolas"/>
                <a:cs typeface="Consolas"/>
              </a:rPr>
              <a:t> </a:t>
            </a:r>
            <a:r>
              <a:rPr lang="en-US" sz="15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5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latin typeface="Consolas"/>
                <a:cs typeface="Consolas"/>
              </a:rPr>
              <a:t>= </a:t>
            </a:r>
            <a:r>
              <a:rPr lang="en-US" sz="15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500" dirty="0" err="1">
                <a:latin typeface="Consolas"/>
                <a:cs typeface="Consolas"/>
              </a:rPr>
              <a:t>.</a:t>
            </a:r>
            <a:r>
              <a:rPr lang="en-US" sz="15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15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latin typeface="Consolas"/>
                <a:cs typeface="Consolas"/>
              </a:rPr>
              <a:t>(status =&gt; </a:t>
            </a:r>
            <a:r>
              <a:rPr lang="en-US" sz="1500" dirty="0" err="1">
                <a:latin typeface="Consolas"/>
                <a:cs typeface="Consolas"/>
              </a:rPr>
              <a:t>getTags</a:t>
            </a:r>
            <a:r>
              <a:rPr lang="en-US" sz="1500" dirty="0"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500" dirty="0" err="1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500" dirty="0" err="1">
                <a:latin typeface="Consolas"/>
                <a:cs typeface="Consolas"/>
              </a:rPr>
              <a:t>.</a:t>
            </a:r>
            <a:r>
              <a:rPr lang="en-US" sz="1500" dirty="0" err="1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1500" dirty="0">
                <a:latin typeface="Consolas"/>
                <a:cs typeface="Consolas"/>
              </a:rPr>
              <a:t>("</a:t>
            </a:r>
            <a:r>
              <a:rPr lang="en-US" sz="1500" dirty="0" err="1">
                <a:latin typeface="Consolas"/>
                <a:cs typeface="Consolas"/>
              </a:rPr>
              <a:t>hdfs</a:t>
            </a:r>
            <a:r>
              <a:rPr lang="en-US" sz="1500" dirty="0">
                <a:latin typeface="Consolas"/>
                <a:cs typeface="Consolas"/>
              </a:rPr>
              <a:t>://...")</a:t>
            </a:r>
          </a:p>
          <a:p>
            <a:pPr marL="0" indent="0">
              <a:buNone/>
              <a:defRPr/>
            </a:pP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endParaRPr lang="en-US" sz="2000" b="1" dirty="0" smtClean="0"/>
          </a:p>
          <a:p>
            <a:pPr marL="0" indent="0">
              <a:buNone/>
              <a:defRPr/>
            </a:pPr>
            <a:endParaRPr lang="en-US" sz="2000" b="1" dirty="0"/>
          </a:p>
          <a:p>
            <a:pPr marL="0" indent="0">
              <a:buNone/>
              <a:defRPr/>
            </a:pPr>
            <a:r>
              <a:rPr lang="en-US" sz="2000" b="1" dirty="0" smtClean="0"/>
              <a:t>Java</a:t>
            </a:r>
          </a:p>
          <a:p>
            <a:pPr marL="0" indent="0">
              <a:buNone/>
              <a:defRPr/>
            </a:pPr>
            <a:endParaRPr lang="en-US" sz="700" b="1" dirty="0"/>
          </a:p>
          <a:p>
            <a:pPr marL="0" indent="0">
              <a:buNone/>
              <a:defRPr/>
            </a:pPr>
            <a:r>
              <a:rPr lang="en-US" sz="1500" dirty="0" err="1">
                <a:latin typeface="Consolas"/>
                <a:cs typeface="Consolas"/>
              </a:rPr>
              <a:t>JavaDStream</a:t>
            </a:r>
            <a:r>
              <a:rPr lang="en-US" sz="1500" dirty="0">
                <a:latin typeface="Consolas"/>
                <a:cs typeface="Consolas"/>
              </a:rPr>
              <a:t>&lt;Status&gt; </a:t>
            </a:r>
            <a:r>
              <a:rPr lang="en-US" sz="1500" dirty="0">
                <a:solidFill>
                  <a:schemeClr val="accent3"/>
                </a:solidFill>
                <a:latin typeface="Consolas"/>
                <a:cs typeface="Consolas"/>
              </a:rPr>
              <a:t>tweets</a:t>
            </a:r>
            <a:r>
              <a:rPr lang="en-US" sz="1500" dirty="0">
                <a:latin typeface="Consolas"/>
                <a:cs typeface="Consolas"/>
              </a:rPr>
              <a:t> = </a:t>
            </a:r>
            <a:r>
              <a:rPr lang="en-US" sz="1500" dirty="0" err="1">
                <a:latin typeface="Consolas"/>
                <a:cs typeface="Consolas"/>
              </a:rPr>
              <a:t>ssc.</a:t>
            </a:r>
            <a:r>
              <a:rPr lang="en-US" sz="1500" dirty="0" err="1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1500" dirty="0" smtClean="0">
                <a:latin typeface="Consolas"/>
                <a:cs typeface="Consolas"/>
              </a:rPr>
              <a:t>()</a:t>
            </a:r>
            <a:endParaRPr lang="en-US" sz="15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500" dirty="0" err="1">
                <a:latin typeface="Consolas"/>
                <a:cs typeface="Consolas"/>
              </a:rPr>
              <a:t>JavaDstream</a:t>
            </a:r>
            <a:r>
              <a:rPr lang="en-US" sz="1500" dirty="0">
                <a:latin typeface="Consolas"/>
                <a:cs typeface="Consolas"/>
              </a:rPr>
              <a:t>&lt;String&gt; </a:t>
            </a:r>
            <a:r>
              <a:rPr lang="en-US" sz="15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5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500" dirty="0">
                <a:latin typeface="Consolas"/>
                <a:cs typeface="Consolas"/>
              </a:rPr>
              <a:t>= </a:t>
            </a:r>
            <a:r>
              <a:rPr lang="en-US" sz="15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500" dirty="0" err="1">
                <a:latin typeface="Consolas"/>
                <a:cs typeface="Consolas"/>
              </a:rPr>
              <a:t>.</a:t>
            </a:r>
            <a:r>
              <a:rPr lang="en-US" sz="15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1500" dirty="0">
                <a:latin typeface="Consolas"/>
                <a:cs typeface="Consolas"/>
              </a:rPr>
              <a:t>(</a:t>
            </a:r>
            <a:r>
              <a:rPr lang="en-US" sz="1500" b="1" dirty="0">
                <a:solidFill>
                  <a:schemeClr val="accent4"/>
                </a:solidFill>
                <a:latin typeface="Consolas"/>
                <a:cs typeface="Consolas"/>
              </a:rPr>
              <a:t>new Function&lt;...&gt; {  }</a:t>
            </a:r>
            <a:r>
              <a:rPr lang="en-US" sz="15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  <a:defRPr/>
            </a:pPr>
            <a:r>
              <a:rPr lang="en-US" sz="1500" dirty="0" err="1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500" dirty="0" err="1">
                <a:latin typeface="Consolas"/>
                <a:cs typeface="Consolas"/>
              </a:rPr>
              <a:t>.</a:t>
            </a:r>
            <a:r>
              <a:rPr lang="en-US" sz="1500" dirty="0" err="1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1500" dirty="0">
                <a:latin typeface="Consolas"/>
                <a:cs typeface="Consolas"/>
              </a:rPr>
              <a:t>("</a:t>
            </a:r>
            <a:r>
              <a:rPr lang="en-US" sz="1500" dirty="0" err="1">
                <a:latin typeface="Consolas"/>
                <a:cs typeface="Consolas"/>
              </a:rPr>
              <a:t>hdfs</a:t>
            </a:r>
            <a:r>
              <a:rPr lang="en-US" sz="1500" dirty="0">
                <a:latin typeface="Consolas"/>
                <a:cs typeface="Consolas"/>
              </a:rPr>
              <a:t>://...")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5708617" y="5684102"/>
            <a:ext cx="1927292" cy="571500"/>
          </a:xfrm>
          <a:prstGeom prst="wedgeRoundRectCallout">
            <a:avLst>
              <a:gd name="adj1" fmla="val -17185"/>
              <a:gd name="adj2" fmla="val -101459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Function </a:t>
            </a:r>
            <a:r>
              <a:rPr lang="en-US" dirty="0" smtClean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object</a:t>
            </a:r>
            <a:endParaRPr lang="en-US" dirty="0">
              <a:solidFill>
                <a:srgbClr val="000000"/>
              </a:solidFill>
              <a:latin typeface="Calibri"/>
              <a:ea typeface="ヒラギノ角ゴ ProN W3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977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71600" y="4953000"/>
            <a:ext cx="6172200" cy="849178"/>
            <a:chOff x="1371600" y="4953000"/>
            <a:chExt cx="6172200" cy="849178"/>
          </a:xfrm>
        </p:grpSpPr>
        <p:grpSp>
          <p:nvGrpSpPr>
            <p:cNvPr id="8" name="Group 7"/>
            <p:cNvGrpSpPr/>
            <p:nvPr/>
          </p:nvGrpSpPr>
          <p:grpSpPr>
            <a:xfrm>
              <a:off x="1371600" y="4953000"/>
              <a:ext cx="6172200" cy="609600"/>
              <a:chOff x="1219200" y="4876800"/>
              <a:chExt cx="6172200" cy="609600"/>
            </a:xfrm>
          </p:grpSpPr>
          <p:sp>
            <p:nvSpPr>
              <p:cNvPr id="2" name="Right Arrow 1"/>
              <p:cNvSpPr/>
              <p:nvPr/>
            </p:nvSpPr>
            <p:spPr bwMode="auto">
              <a:xfrm>
                <a:off x="6934200" y="4876800"/>
                <a:ext cx="457200" cy="609600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219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504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790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76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362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647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2933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219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505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790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076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4362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648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933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5219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5505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7912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0769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36270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648450" y="5029200"/>
                <a:ext cx="228600" cy="304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371600" y="5486400"/>
              <a:ext cx="1609530" cy="315778"/>
            </a:xfrm>
            <a:prstGeom prst="rect">
              <a:avLst/>
            </a:prstGeom>
            <a:noFill/>
          </p:spPr>
          <p:txBody>
            <a:bodyPr wrap="none" lIns="38405" tIns="19202" rIns="38405" bIns="19202">
              <a:spAutoFit/>
            </a:bodyPr>
            <a:lstStyle/>
            <a:p>
              <a:pPr>
                <a:defRPr/>
              </a:pPr>
              <a:r>
                <a:rPr lang="en-US" dirty="0" err="1" smtClean="0">
                  <a:solidFill>
                    <a:srgbClr val="55992B"/>
                  </a:solidFill>
                  <a:latin typeface="Calibri"/>
                  <a:ea typeface="ヒラギノ角ゴ ProN W3"/>
                  <a:cs typeface="Calibri"/>
                </a:rPr>
                <a:t>DStream</a:t>
              </a:r>
              <a:r>
                <a:rPr lang="en-US" dirty="0" smtClean="0">
                  <a:solidFill>
                    <a:srgbClr val="55992B"/>
                  </a:solidFill>
                  <a:latin typeface="Calibri"/>
                  <a:ea typeface="ヒラギノ角ゴ ProN W3"/>
                  <a:cs typeface="Calibri"/>
                </a:rPr>
                <a:t> of data</a:t>
              </a:r>
              <a:endParaRPr lang="en-US" dirty="0">
                <a:solidFill>
                  <a:srgbClr val="55992B"/>
                </a:solidFill>
                <a:latin typeface="Calibri"/>
                <a:ea typeface="ヒラギノ角ゴ ProN W3"/>
                <a:cs typeface="Calibri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Window-based Transformations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437700" y="1447800"/>
            <a:ext cx="85539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tweets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ssc.twitterStream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()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val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hashTags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tweets.flatMap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(status =&gt; </a:t>
            </a:r>
            <a:r>
              <a:rPr lang="en-US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getTags</a:t>
            </a:r>
            <a:r>
              <a:rPr lang="en-US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700" dirty="0" err="1">
                <a:latin typeface="Consolas"/>
                <a:cs typeface="Consolas"/>
              </a:rPr>
              <a:t>val</a:t>
            </a:r>
            <a:r>
              <a:rPr lang="en-US" sz="1700" dirty="0">
                <a:latin typeface="Consolas"/>
                <a:cs typeface="Consolas"/>
              </a:rPr>
              <a:t> </a:t>
            </a:r>
            <a:r>
              <a:rPr lang="en-US" sz="1700" dirty="0" err="1">
                <a:solidFill>
                  <a:schemeClr val="accent3"/>
                </a:solidFill>
                <a:latin typeface="Consolas"/>
                <a:cs typeface="Consolas"/>
              </a:rPr>
              <a:t>tagCounts</a:t>
            </a:r>
            <a:r>
              <a:rPr lang="en-US" sz="1700" dirty="0">
                <a:latin typeface="Consolas"/>
                <a:cs typeface="Consolas"/>
              </a:rPr>
              <a:t> = </a:t>
            </a:r>
            <a:r>
              <a:rPr lang="en-US" sz="1700" dirty="0" err="1">
                <a:solidFill>
                  <a:srgbClr val="B50B1B"/>
                </a:solidFill>
                <a:latin typeface="Consolas"/>
                <a:cs typeface="Consolas"/>
              </a:rPr>
              <a:t>hashTags</a:t>
            </a:r>
            <a:r>
              <a:rPr lang="en-US" sz="1700" dirty="0" err="1">
                <a:latin typeface="Consolas"/>
                <a:cs typeface="Consolas"/>
              </a:rPr>
              <a:t>.</a:t>
            </a:r>
            <a:r>
              <a:rPr lang="en-US" sz="1700" dirty="0" err="1">
                <a:solidFill>
                  <a:schemeClr val="accent1"/>
                </a:solidFill>
                <a:latin typeface="Consolas"/>
                <a:cs typeface="Consolas"/>
              </a:rPr>
              <a:t>window</a:t>
            </a:r>
            <a:r>
              <a:rPr lang="en-US" sz="1700" dirty="0">
                <a:latin typeface="Consolas"/>
                <a:cs typeface="Consolas"/>
              </a:rPr>
              <a:t>(Minutes</a:t>
            </a:r>
            <a:r>
              <a:rPr lang="en-US" sz="1700" dirty="0" smtClean="0">
                <a:latin typeface="Consolas"/>
                <a:cs typeface="Consolas"/>
              </a:rPr>
              <a:t>(1)</a:t>
            </a:r>
            <a:r>
              <a:rPr lang="en-US" sz="1700" dirty="0">
                <a:latin typeface="Consolas"/>
                <a:cs typeface="Consolas"/>
              </a:rPr>
              <a:t>, Seconds</a:t>
            </a:r>
            <a:r>
              <a:rPr lang="en-US" sz="1700" dirty="0" smtClean="0">
                <a:latin typeface="Consolas"/>
                <a:cs typeface="Consolas"/>
              </a:rPr>
              <a:t>(</a:t>
            </a:r>
            <a:r>
              <a:rPr lang="en-US" sz="1700" dirty="0">
                <a:latin typeface="Consolas"/>
                <a:cs typeface="Consolas"/>
              </a:rPr>
              <a:t>5</a:t>
            </a:r>
            <a:r>
              <a:rPr lang="en-US" sz="1700" dirty="0" smtClean="0">
                <a:latin typeface="Consolas"/>
                <a:cs typeface="Consolas"/>
              </a:rPr>
              <a:t>)</a:t>
            </a:r>
            <a:r>
              <a:rPr lang="en-US" sz="1700" dirty="0">
                <a:latin typeface="Consolas"/>
                <a:cs typeface="Consolas"/>
              </a:rPr>
              <a:t>).</a:t>
            </a:r>
            <a:r>
              <a:rPr lang="en-US" sz="1700" dirty="0" err="1">
                <a:solidFill>
                  <a:srgbClr val="1D86CD"/>
                </a:solidFill>
                <a:latin typeface="Consolas"/>
                <a:cs typeface="Consolas"/>
              </a:rPr>
              <a:t>countByValue</a:t>
            </a:r>
            <a:r>
              <a:rPr lang="en-US" sz="1700" dirty="0">
                <a:latin typeface="Consolas"/>
                <a:cs typeface="Consolas"/>
              </a:rPr>
              <a:t>()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" name="Rounded Rectangular Callout 92"/>
          <p:cNvSpPr/>
          <p:nvPr/>
        </p:nvSpPr>
        <p:spPr>
          <a:xfrm>
            <a:off x="2032830" y="2918206"/>
            <a:ext cx="1857375" cy="800100"/>
          </a:xfrm>
          <a:prstGeom prst="wedgeRoundRectCallout">
            <a:avLst>
              <a:gd name="adj1" fmla="val 30265"/>
              <a:gd name="adj2" fmla="val -106914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sliding window operation</a:t>
            </a:r>
          </a:p>
        </p:txBody>
      </p:sp>
      <p:sp>
        <p:nvSpPr>
          <p:cNvPr id="94" name="Rounded Rectangular Callout 93"/>
          <p:cNvSpPr/>
          <p:nvPr/>
        </p:nvSpPr>
        <p:spPr>
          <a:xfrm>
            <a:off x="4065480" y="2918206"/>
            <a:ext cx="1514475" cy="800100"/>
          </a:xfrm>
          <a:prstGeom prst="wedgeRoundRectCallout">
            <a:avLst>
              <a:gd name="adj1" fmla="val -18492"/>
              <a:gd name="adj2" fmla="val -107376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window length</a:t>
            </a:r>
          </a:p>
        </p:txBody>
      </p:sp>
      <p:sp>
        <p:nvSpPr>
          <p:cNvPr id="98" name="Rounded Rectangular Callout 97"/>
          <p:cNvSpPr/>
          <p:nvPr/>
        </p:nvSpPr>
        <p:spPr>
          <a:xfrm>
            <a:off x="5742135" y="2918206"/>
            <a:ext cx="1514475" cy="800100"/>
          </a:xfrm>
          <a:prstGeom prst="wedgeRoundRectCallout">
            <a:avLst>
              <a:gd name="adj1" fmla="val -21351"/>
              <a:gd name="adj2" fmla="val -105755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sliding interval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91000" y="5029200"/>
            <a:ext cx="2286000" cy="457200"/>
          </a:xfrm>
          <a:prstGeom prst="roundRect">
            <a:avLst/>
          </a:prstGeom>
          <a:noFill/>
          <a:ln w="381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  <a:ea typeface="ヒラギノ角ゴ ProN W3"/>
              <a:cs typeface="ヒラギノ角ゴ ProN W3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24400" y="4267200"/>
            <a:ext cx="2286000" cy="685800"/>
            <a:chOff x="4724400" y="4267200"/>
            <a:chExt cx="2286000" cy="685800"/>
          </a:xfrm>
        </p:grpSpPr>
        <p:sp>
          <p:nvSpPr>
            <p:cNvPr id="39" name="TextBox 38"/>
            <p:cNvSpPr txBox="1"/>
            <p:nvPr/>
          </p:nvSpPr>
          <p:spPr>
            <a:xfrm>
              <a:off x="5181600" y="4267200"/>
              <a:ext cx="1473375" cy="315778"/>
            </a:xfrm>
            <a:prstGeom prst="rect">
              <a:avLst/>
            </a:prstGeom>
            <a:noFill/>
          </p:spPr>
          <p:txBody>
            <a:bodyPr wrap="none" lIns="38405" tIns="19202" rIns="38405" bIns="19202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B50B1B"/>
                  </a:solidFill>
                  <a:latin typeface="Calibri"/>
                  <a:ea typeface="ヒラギノ角ゴ ProN W3"/>
                  <a:cs typeface="Calibri"/>
                </a:rPr>
                <a:t>window length</a:t>
              </a:r>
              <a:endParaRPr lang="en-US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31" name="Right Brace 30"/>
            <p:cNvSpPr/>
            <p:nvPr/>
          </p:nvSpPr>
          <p:spPr bwMode="auto">
            <a:xfrm rot="16200000">
              <a:off x="5715000" y="3657600"/>
              <a:ext cx="304800" cy="2286000"/>
            </a:xfrm>
            <a:prstGeom prst="rightBrace">
              <a:avLst>
                <a:gd name="adj1" fmla="val 36825"/>
                <a:gd name="adj2" fmla="val 49540"/>
              </a:avLst>
            </a:prstGeom>
            <a:noFill/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810000" y="5562600"/>
            <a:ext cx="1444859" cy="620578"/>
            <a:chOff x="4267200" y="4191000"/>
            <a:chExt cx="1444859" cy="620578"/>
          </a:xfrm>
        </p:grpSpPr>
        <p:sp>
          <p:nvSpPr>
            <p:cNvPr id="43" name="TextBox 42"/>
            <p:cNvSpPr txBox="1"/>
            <p:nvPr/>
          </p:nvSpPr>
          <p:spPr>
            <a:xfrm>
              <a:off x="4267200" y="4495800"/>
              <a:ext cx="1444859" cy="315778"/>
            </a:xfrm>
            <a:prstGeom prst="rect">
              <a:avLst/>
            </a:prstGeom>
            <a:noFill/>
          </p:spPr>
          <p:txBody>
            <a:bodyPr wrap="none" lIns="38405" tIns="19202" rIns="38405" bIns="19202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B50B1B"/>
                  </a:solidFill>
                  <a:latin typeface="Calibri"/>
                  <a:ea typeface="ヒラギノ角ゴ ProN W3"/>
                  <a:cs typeface="Calibri"/>
                </a:rPr>
                <a:t>sliding interval</a:t>
              </a:r>
              <a:endParaRPr lang="en-US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44" name="Right Brace 43"/>
            <p:cNvSpPr/>
            <p:nvPr/>
          </p:nvSpPr>
          <p:spPr bwMode="auto">
            <a:xfrm rot="5400000">
              <a:off x="4800600" y="4038600"/>
              <a:ext cx="304800" cy="609600"/>
            </a:xfrm>
            <a:prstGeom prst="rightBrace">
              <a:avLst>
                <a:gd name="adj1" fmla="val 36825"/>
                <a:gd name="adj2" fmla="val 49540"/>
              </a:avLst>
            </a:prstGeom>
            <a:noFill/>
            <a:ln w="254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1632981" y="5029200"/>
            <a:ext cx="2286000" cy="457200"/>
          </a:xfrm>
          <a:prstGeom prst="roundRect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725096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7.61398E-7 L 0.34178 7.61398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36" grpId="0" animBg="1"/>
      <p:bldP spid="32" grpId="0" animBg="1"/>
      <p:bldP spid="3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Arbitrary </a:t>
            </a:r>
            <a:r>
              <a:rPr lang="en-US" dirty="0" smtClean="0"/>
              <a:t>Stateful Computations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228600" lvl="1" indent="0"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Specify function to generate new state based on previous state and new </a:t>
            </a:r>
            <a:r>
              <a:rPr lang="en-US" sz="2800" dirty="0" smtClean="0">
                <a:solidFill>
                  <a:prstClr val="black"/>
                </a:solidFill>
              </a:rPr>
              <a:t>data</a:t>
            </a:r>
          </a:p>
          <a:p>
            <a:pPr marL="228600" lvl="1" indent="0">
              <a:buNone/>
              <a:defRPr/>
            </a:pPr>
            <a:endParaRPr lang="en-US" sz="1600" dirty="0">
              <a:latin typeface="Consolas"/>
              <a:cs typeface="Consolas"/>
            </a:endParaRPr>
          </a:p>
          <a:p>
            <a:pPr lvl="1">
              <a:defRPr/>
            </a:pPr>
            <a:r>
              <a:rPr lang="en-US" sz="2400" dirty="0" smtClean="0"/>
              <a:t>Example: </a:t>
            </a:r>
            <a:r>
              <a:rPr lang="en-US" sz="2400" dirty="0"/>
              <a:t>Maintain per-user mood as state, </a:t>
            </a:r>
            <a:r>
              <a:rPr lang="en-US" sz="2400" dirty="0" smtClean="0"/>
              <a:t>and update </a:t>
            </a:r>
            <a:r>
              <a:rPr lang="en-US" sz="2400" dirty="0"/>
              <a:t>it with </a:t>
            </a:r>
            <a:r>
              <a:rPr lang="en-US" sz="2400" dirty="0" smtClean="0"/>
              <a:t>their tweets</a:t>
            </a:r>
          </a:p>
          <a:p>
            <a:pPr lvl="1">
              <a:defRPr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263589" indent="0">
              <a:buNone/>
              <a:defRPr/>
            </a:pPr>
            <a:r>
              <a:rPr lang="en-US" sz="1800" dirty="0">
                <a:solidFill>
                  <a:schemeClr val="accent6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solidFill>
                  <a:schemeClr val="accent6"/>
                </a:solidFill>
                <a:latin typeface="Consolas"/>
                <a:cs typeface="Consolas"/>
              </a:rPr>
              <a:t>	</a:t>
            </a:r>
            <a:r>
              <a:rPr lang="en-US" sz="1800" dirty="0" err="1" smtClean="0">
                <a:solidFill>
                  <a:schemeClr val="accent4"/>
                </a:solidFill>
                <a:latin typeface="Consolas"/>
                <a:cs typeface="Consolas"/>
              </a:rPr>
              <a:t>updateMood</a:t>
            </a:r>
            <a:r>
              <a:rPr lang="en-US" sz="1800" dirty="0">
                <a:latin typeface="Consolas"/>
                <a:cs typeface="Consolas"/>
              </a:rPr>
              <a:t>(</a:t>
            </a:r>
            <a:r>
              <a:rPr lang="en-US" sz="1800" dirty="0" err="1">
                <a:latin typeface="Consolas"/>
                <a:cs typeface="Consolas"/>
              </a:rPr>
              <a:t>newTweets</a:t>
            </a:r>
            <a:r>
              <a:rPr lang="en-US" sz="1800" dirty="0">
                <a:latin typeface="Consolas"/>
                <a:cs typeface="Consolas"/>
              </a:rPr>
              <a:t>, </a:t>
            </a:r>
            <a:r>
              <a:rPr lang="en-US" sz="1800" dirty="0" err="1">
                <a:latin typeface="Consolas"/>
                <a:cs typeface="Consolas"/>
              </a:rPr>
              <a:t>lastMood</a:t>
            </a:r>
            <a:r>
              <a:rPr lang="en-US" sz="1800" dirty="0">
                <a:latin typeface="Consolas"/>
                <a:cs typeface="Consolas"/>
              </a:rPr>
              <a:t>) =&gt; </a:t>
            </a:r>
            <a:r>
              <a:rPr lang="en-US" sz="1800" dirty="0" err="1" smtClean="0">
                <a:latin typeface="Consolas"/>
                <a:cs typeface="Consolas"/>
              </a:rPr>
              <a:t>newMood</a:t>
            </a:r>
            <a:endParaRPr lang="en-US" sz="1800" dirty="0" smtClean="0">
              <a:latin typeface="Consolas"/>
              <a:cs typeface="Consolas"/>
            </a:endParaRPr>
          </a:p>
          <a:p>
            <a:pPr marL="263589" indent="0">
              <a:buNone/>
              <a:defRPr/>
            </a:pPr>
            <a:r>
              <a:rPr lang="en-US" sz="18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solidFill>
                  <a:srgbClr val="C61B1B"/>
                </a:solidFill>
                <a:latin typeface="Consolas"/>
                <a:cs typeface="Consolas"/>
              </a:rPr>
              <a:t>	</a:t>
            </a:r>
            <a:r>
              <a:rPr lang="en-US" sz="1800" dirty="0" smtClean="0">
                <a:solidFill>
                  <a:srgbClr val="C61B1B"/>
                </a:solidFill>
                <a:latin typeface="Consolas"/>
                <a:cs typeface="Consolas"/>
              </a:rPr>
              <a:t>moods </a:t>
            </a:r>
            <a:r>
              <a:rPr lang="en-US" sz="1800" dirty="0">
                <a:latin typeface="Consolas"/>
                <a:cs typeface="Consolas"/>
              </a:rPr>
              <a:t>= </a:t>
            </a:r>
            <a:r>
              <a:rPr lang="en-US" sz="18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1800" dirty="0" err="1">
                <a:solidFill>
                  <a:srgbClr val="0D8BE6"/>
                </a:solidFill>
                <a:latin typeface="Consolas"/>
                <a:cs typeface="Consolas"/>
              </a:rPr>
              <a:t>updateStateByKey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800" dirty="0" err="1" smtClean="0">
                <a:solidFill>
                  <a:srgbClr val="E8950E"/>
                </a:solidFill>
                <a:latin typeface="Consolas"/>
                <a:cs typeface="Consolas"/>
              </a:rPr>
              <a:t>updateMood</a:t>
            </a:r>
            <a:r>
              <a:rPr lang="en-US" sz="1800" dirty="0" smtClean="0">
                <a:solidFill>
                  <a:srgbClr val="E8950E"/>
                </a:solidFill>
                <a:latin typeface="Consolas"/>
                <a:cs typeface="Consolas"/>
              </a:rPr>
              <a:t> _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endParaRPr lang="en-US" sz="180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marL="320040" lvl="1" indent="0"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Arbitrary </a:t>
            </a:r>
            <a:r>
              <a:rPr lang="en-US" dirty="0" smtClean="0"/>
              <a:t>Combinations </a:t>
            </a:r>
            <a:r>
              <a:rPr lang="en-US" dirty="0" smtClean="0"/>
              <a:t>of Batch </a:t>
            </a:r>
            <a:r>
              <a:rPr lang="en-US" dirty="0"/>
              <a:t>and </a:t>
            </a:r>
            <a:r>
              <a:rPr lang="en-US" dirty="0" smtClean="0"/>
              <a:t>Streaming Computations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133350" indent="0">
              <a:buNone/>
              <a:defRPr/>
            </a:pPr>
            <a:endParaRPr lang="en-US" sz="1100" dirty="0" smtClean="0"/>
          </a:p>
          <a:p>
            <a:pPr marL="133350" indent="0">
              <a:buNone/>
              <a:defRPr/>
            </a:pPr>
            <a:r>
              <a:rPr lang="en-US" sz="2800" dirty="0" smtClean="0"/>
              <a:t>Inter</a:t>
            </a:r>
            <a:r>
              <a:rPr lang="en-US" sz="2800" dirty="0" smtClean="0"/>
              <a:t>-mix RDD and DStream operations!</a:t>
            </a:r>
          </a:p>
          <a:p>
            <a:pPr lvl="1">
              <a:defRPr/>
            </a:pPr>
            <a:endParaRPr lang="en-US" sz="1100" dirty="0" smtClean="0"/>
          </a:p>
          <a:p>
            <a:pPr lvl="1">
              <a:defRPr/>
            </a:pPr>
            <a:r>
              <a:rPr lang="en-US" sz="2400" dirty="0" smtClean="0"/>
              <a:t>Example: </a:t>
            </a:r>
            <a:r>
              <a:rPr lang="en-US" sz="2400" dirty="0"/>
              <a:t>Join incoming tweets with a spam </a:t>
            </a:r>
            <a:r>
              <a:rPr lang="en-US" sz="2400" dirty="0" smtClean="0"/>
              <a:t>HDFS file </a:t>
            </a:r>
            <a:r>
              <a:rPr lang="en-US" sz="2400" dirty="0"/>
              <a:t>to filter out bad </a:t>
            </a:r>
            <a:r>
              <a:rPr lang="en-US" sz="2400" dirty="0" smtClean="0"/>
              <a:t>tweets</a:t>
            </a:r>
            <a:br>
              <a:rPr lang="en-US" sz="2400" dirty="0" smtClean="0"/>
            </a:br>
            <a:endParaRPr lang="en-US" sz="1600" dirty="0">
              <a:solidFill>
                <a:srgbClr val="C61B1B"/>
              </a:solidFill>
              <a:latin typeface="Consolas"/>
              <a:cs typeface="Consolas"/>
            </a:endParaRPr>
          </a:p>
          <a:p>
            <a:pPr marL="320040" lvl="1" indent="0">
              <a:lnSpc>
                <a:spcPct val="130000"/>
              </a:lnSpc>
              <a:buNone/>
              <a:defRPr/>
            </a:pPr>
            <a:r>
              <a:rPr lang="en-US" sz="1800" dirty="0" smtClean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800" dirty="0" err="1" smtClean="0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800" dirty="0" err="1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  <a:r>
              <a:rPr lang="en-US" sz="1800" dirty="0" err="1" smtClean="0">
                <a:solidFill>
                  <a:srgbClr val="0D8BE6"/>
                </a:solidFill>
                <a:latin typeface="Consolas"/>
                <a:cs typeface="Consolas"/>
              </a:rPr>
              <a:t>transform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tweetsRDD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=&gt; 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{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tweetsRDD.</a:t>
            </a:r>
            <a:r>
              <a:rPr lang="en-US" sz="1800" dirty="0" err="1">
                <a:solidFill>
                  <a:schemeClr val="accent1"/>
                </a:solidFill>
                <a:latin typeface="Consolas"/>
                <a:cs typeface="Consolas"/>
              </a:rPr>
              <a:t>join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/>
                <a:cs typeface="Consolas"/>
              </a:rPr>
              <a:t>spamHDFSFile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).</a:t>
            </a:r>
            <a:r>
              <a:rPr lang="en-US" sz="1800" dirty="0">
                <a:solidFill>
                  <a:srgbClr val="1D86CD"/>
                </a:solidFill>
                <a:latin typeface="Consolas"/>
                <a:cs typeface="Consolas"/>
              </a:rPr>
              <a:t>filter</a:t>
            </a: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(...)</a:t>
            </a:r>
          </a:p>
          <a:p>
            <a:pPr marL="320040" lvl="1" indent="0">
              <a:lnSpc>
                <a:spcPct val="130000"/>
              </a:lnSpc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r>
              <a:rPr lang="en-US" sz="18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</a:p>
          <a:p>
            <a:pPr marL="320040" lvl="1" indent="0">
              <a:lnSpc>
                <a:spcPct val="130000"/>
              </a:lnSpc>
              <a:buNone/>
              <a:defRPr/>
            </a:pPr>
            <a:endParaRPr lang="en-US" sz="1800" dirty="0">
              <a:solidFill>
                <a:srgbClr val="000000"/>
              </a:solidFill>
              <a:latin typeface="Consolas"/>
              <a:cs typeface="Consolas"/>
            </a:endParaRPr>
          </a:p>
          <a:p>
            <a:pPr marL="320040" lvl="1" indent="0">
              <a:lnSpc>
                <a:spcPct val="130000"/>
              </a:lnSpc>
              <a:buNone/>
              <a:defRPr/>
            </a:pPr>
            <a:endParaRPr lang="en-US" sz="1800" dirty="0">
              <a:solidFill>
                <a:srgbClr val="0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7151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DStream Input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Out of the box we provide</a:t>
            </a:r>
          </a:p>
          <a:p>
            <a:pPr lvl="1"/>
            <a:r>
              <a:rPr lang="en-US" dirty="0" smtClean="0"/>
              <a:t>Kafka</a:t>
            </a:r>
          </a:p>
          <a:p>
            <a:pPr lvl="1"/>
            <a:r>
              <a:rPr lang="en-US" dirty="0" smtClean="0"/>
              <a:t>HDFS</a:t>
            </a:r>
          </a:p>
          <a:p>
            <a:pPr lvl="1"/>
            <a:r>
              <a:rPr lang="en-US" dirty="0" smtClean="0"/>
              <a:t>Flume</a:t>
            </a:r>
          </a:p>
          <a:p>
            <a:pPr lvl="1"/>
            <a:r>
              <a:rPr lang="en-US" dirty="0" err="1" smtClean="0"/>
              <a:t>Akka</a:t>
            </a:r>
            <a:r>
              <a:rPr lang="en-US" dirty="0" smtClean="0"/>
              <a:t> Actors</a:t>
            </a:r>
            <a:endParaRPr lang="en-US" dirty="0" smtClean="0"/>
          </a:p>
          <a:p>
            <a:pPr lvl="1"/>
            <a:r>
              <a:rPr lang="en-US" dirty="0" smtClean="0"/>
              <a:t>Raw TCP sockets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Very easy to write a </a:t>
            </a:r>
            <a:r>
              <a:rPr lang="en-US" i="1" dirty="0" smtClean="0"/>
              <a:t>receiver</a:t>
            </a:r>
            <a:r>
              <a:rPr lang="en-US" dirty="0" smtClean="0"/>
              <a:t> for your own data source</a:t>
            </a:r>
            <a:endParaRPr lang="en-US" i="1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09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Fault-</a:t>
            </a:r>
            <a:r>
              <a:rPr lang="en-US" dirty="0" smtClean="0"/>
              <a:t>tolerance: Worker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1447800"/>
            <a:ext cx="4052809" cy="4876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RDDs </a:t>
            </a:r>
            <a:r>
              <a:rPr lang="en-US" sz="2000" dirty="0" smtClean="0"/>
              <a:t>remember </a:t>
            </a:r>
            <a:r>
              <a:rPr lang="en-US" sz="2000" dirty="0"/>
              <a:t>the </a:t>
            </a:r>
            <a:r>
              <a:rPr lang="en-US" sz="2000" dirty="0" smtClean="0"/>
              <a:t>operations </a:t>
            </a:r>
            <a:r>
              <a:rPr lang="en-US" sz="2000" dirty="0"/>
              <a:t>that created </a:t>
            </a:r>
            <a:r>
              <a:rPr lang="en-US" sz="2000" dirty="0" smtClean="0"/>
              <a:t>them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Batches of input data are replicated in memory </a:t>
            </a:r>
            <a:r>
              <a:rPr lang="en-US" sz="2000" dirty="0" smtClean="0"/>
              <a:t>for </a:t>
            </a:r>
            <a:r>
              <a:rPr lang="en-US" sz="2000" dirty="0"/>
              <a:t>fault-</a:t>
            </a:r>
            <a:r>
              <a:rPr lang="en-US" sz="2000" dirty="0" smtClean="0"/>
              <a:t>tolerance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Data lost due to worker failure, can be recomputed </a:t>
            </a:r>
            <a:r>
              <a:rPr lang="en-US" sz="2000" dirty="0" smtClean="0"/>
              <a:t>from replicated </a:t>
            </a:r>
            <a:r>
              <a:rPr lang="en-US" sz="2000" dirty="0"/>
              <a:t>input </a:t>
            </a:r>
            <a:r>
              <a:rPr lang="en-US" sz="2000" dirty="0" smtClean="0"/>
              <a:t>data</a:t>
            </a:r>
            <a:endParaRPr lang="en-US" sz="2000" dirty="0" smtClean="0"/>
          </a:p>
        </p:txBody>
      </p:sp>
      <p:sp>
        <p:nvSpPr>
          <p:cNvPr id="111" name="Rounded Rectangular Callout 110"/>
          <p:cNvSpPr/>
          <p:nvPr/>
        </p:nvSpPr>
        <p:spPr>
          <a:xfrm>
            <a:off x="7343775" y="1638300"/>
            <a:ext cx="14001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input data replicated</a:t>
            </a:r>
          </a:p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in memory</a:t>
            </a:r>
          </a:p>
        </p:txBody>
      </p:sp>
      <p:grpSp>
        <p:nvGrpSpPr>
          <p:cNvPr id="23556" name="Group 116"/>
          <p:cNvGrpSpPr>
            <a:grpSpLocks/>
          </p:cNvGrpSpPr>
          <p:nvPr/>
        </p:nvGrpSpPr>
        <p:grpSpPr bwMode="auto">
          <a:xfrm>
            <a:off x="5393531" y="2149475"/>
            <a:ext cx="1743075" cy="593725"/>
            <a:chOff x="7762239" y="5609988"/>
            <a:chExt cx="2889827" cy="840669"/>
          </a:xfrm>
        </p:grpSpPr>
        <p:pic>
          <p:nvPicPr>
            <p:cNvPr id="23598" name="Picture 11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2239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9" name="Picture 11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49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0" name="Picture 11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2287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1" name="Picture 12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061" y="5609988"/>
              <a:ext cx="921005" cy="840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7" name="Picture 1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103" y="4543426"/>
            <a:ext cx="555427" cy="5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09" y="4543426"/>
            <a:ext cx="555427" cy="5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83" y="4543426"/>
            <a:ext cx="555426" cy="5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7" name="Picture 1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52" y="4543426"/>
            <a:ext cx="555426" cy="59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31"/>
          <p:cNvSpPr txBox="1">
            <a:spLocks noChangeArrowheads="1"/>
          </p:cNvSpPr>
          <p:nvPr/>
        </p:nvSpPr>
        <p:spPr bwMode="auto">
          <a:xfrm>
            <a:off x="5915025" y="3013075"/>
            <a:ext cx="13608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0" rIns="38405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1700">
                <a:latin typeface="Calibri" charset="0"/>
                <a:cs typeface="Calibri" charset="0"/>
              </a:rPr>
              <a:t>flatMap</a:t>
            </a:r>
          </a:p>
        </p:txBody>
      </p:sp>
      <p:cxnSp>
        <p:nvCxnSpPr>
          <p:cNvPr id="133" name="Straight Arrow Connector 132"/>
          <p:cNvCxnSpPr/>
          <p:nvPr/>
        </p:nvCxnSpPr>
        <p:spPr bwMode="auto">
          <a:xfrm flipH="1">
            <a:off x="6205553" y="2041525"/>
            <a:ext cx="24393" cy="2147077"/>
          </a:xfrm>
          <a:prstGeom prst="straightConnector1">
            <a:avLst/>
          </a:prstGeom>
          <a:solidFill>
            <a:srgbClr val="00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563" name="Group 14"/>
          <p:cNvGrpSpPr>
            <a:grpSpLocks/>
          </p:cNvGrpSpPr>
          <p:nvPr/>
        </p:nvGrpSpPr>
        <p:grpSpPr bwMode="auto">
          <a:xfrm>
            <a:off x="5486400" y="1676400"/>
            <a:ext cx="1485900" cy="266700"/>
            <a:chOff x="14325600" y="2971800"/>
            <a:chExt cx="3657600" cy="990600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057900" y="5029200"/>
            <a:ext cx="571500" cy="266700"/>
            <a:chOff x="15697200" y="10210800"/>
            <a:chExt cx="1524000" cy="990600"/>
          </a:xfrm>
        </p:grpSpPr>
        <p:sp>
          <p:nvSpPr>
            <p:cNvPr id="141" name="Rectangle 140"/>
            <p:cNvSpPr/>
            <p:nvPr/>
          </p:nvSpPr>
          <p:spPr bwMode="auto">
            <a:xfrm>
              <a:off x="15697200" y="10210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16764000" y="10210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</p:grp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5629275" y="1905000"/>
            <a:ext cx="1485900" cy="266700"/>
            <a:chOff x="14325600" y="2971800"/>
            <a:chExt cx="3657600" cy="990600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14325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4782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5240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56972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61544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66116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170688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7526000" y="2971800"/>
              <a:ext cx="457200" cy="990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 bwMode="auto">
          <a:xfrm>
            <a:off x="5486400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5672137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5857875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6043612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6229350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6415087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6600825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6786562" y="4191000"/>
            <a:ext cx="185738" cy="2667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405" tIns="19202" rIns="38405" bIns="19202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6067724" y="2171700"/>
            <a:ext cx="954581" cy="2371726"/>
            <a:chOff x="15723840" y="4343400"/>
            <a:chExt cx="2545108" cy="4744158"/>
          </a:xfrm>
        </p:grpSpPr>
        <p:cxnSp>
          <p:nvCxnSpPr>
            <p:cNvPr id="170" name="Straight Arrow Connector 169"/>
            <p:cNvCxnSpPr>
              <a:stCxn id="154" idx="2"/>
              <a:endCxn id="23558" idx="0"/>
            </p:cNvCxnSpPr>
            <p:nvPr/>
          </p:nvCxnSpPr>
          <p:spPr bwMode="auto">
            <a:xfrm flipH="1">
              <a:off x="15723835" y="4343400"/>
              <a:ext cx="2049900" cy="4744158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Arrow Connector 170"/>
            <p:cNvCxnSpPr>
              <a:stCxn id="156" idx="2"/>
              <a:endCxn id="23559" idx="0"/>
            </p:cNvCxnSpPr>
            <p:nvPr/>
          </p:nvCxnSpPr>
          <p:spPr bwMode="auto">
            <a:xfrm flipH="1">
              <a:off x="16782510" y="4343400"/>
              <a:ext cx="1486438" cy="4744158"/>
            </a:xfrm>
            <a:prstGeom prst="straightConnector1">
              <a:avLst/>
            </a:prstGeom>
            <a:solidFill>
              <a:srgbClr val="000000"/>
            </a:solidFill>
            <a:ln w="2857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72" name="Rounded Rectangular Callout 171"/>
          <p:cNvSpPr/>
          <p:nvPr/>
        </p:nvSpPr>
        <p:spPr>
          <a:xfrm>
            <a:off x="7229475" y="4267200"/>
            <a:ext cx="1514475" cy="952500"/>
          </a:xfrm>
          <a:prstGeom prst="wedgeRoundRectCallout">
            <a:avLst>
              <a:gd name="adj1" fmla="val -64777"/>
              <a:gd name="adj2" fmla="val -18645"/>
              <a:gd name="adj3" fmla="val 16667"/>
            </a:avLst>
          </a:prstGeom>
          <a:ln w="28575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19202" rIns="0" bIns="19202" anchor="ctr"/>
          <a:lstStyle/>
          <a:p>
            <a:pPr algn="ctr">
              <a:defRPr/>
            </a:pPr>
            <a:r>
              <a:rPr lang="en-US" sz="1700" dirty="0">
                <a:solidFill>
                  <a:srgbClr val="000000"/>
                </a:solidFill>
                <a:latin typeface="Calibri"/>
                <a:ea typeface="ヒラギノ角ゴ ProN W3"/>
                <a:cs typeface="Calibri"/>
              </a:rPr>
              <a:t>lost partitions recomputed on other workers</a:t>
            </a:r>
          </a:p>
        </p:txBody>
      </p:sp>
      <p:sp>
        <p:nvSpPr>
          <p:cNvPr id="23576" name="Rectangle 155"/>
          <p:cNvSpPr>
            <a:spLocks noChangeArrowheads="1"/>
          </p:cNvSpPr>
          <p:nvPr/>
        </p:nvSpPr>
        <p:spPr bwMode="auto">
          <a:xfrm>
            <a:off x="4429125" y="14859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tweets</a:t>
            </a:r>
          </a:p>
          <a:p>
            <a:pPr algn="ctr"/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RDD</a:t>
            </a:r>
          </a:p>
        </p:txBody>
      </p:sp>
      <p:sp>
        <p:nvSpPr>
          <p:cNvPr id="23577" name="Rectangle 155"/>
          <p:cNvSpPr>
            <a:spLocks noChangeArrowheads="1"/>
          </p:cNvSpPr>
          <p:nvPr/>
        </p:nvSpPr>
        <p:spPr bwMode="auto">
          <a:xfrm>
            <a:off x="4457700" y="3886200"/>
            <a:ext cx="1028700" cy="59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405" tIns="19202" rIns="38405" bIns="19202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hashTags</a:t>
            </a:r>
          </a:p>
          <a:p>
            <a:pPr algn="ctr"/>
            <a:r>
              <a:rPr lang="en-US">
                <a:solidFill>
                  <a:prstClr val="black"/>
                </a:solidFill>
                <a:latin typeface="Calibri" charset="0"/>
                <a:ea typeface="ヒラギノ角ゴ ProN W3"/>
                <a:cs typeface="Calibri" charset="0"/>
              </a:rPr>
              <a:t>RDD</a:t>
            </a:r>
          </a:p>
        </p:txBody>
      </p:sp>
      <p:sp>
        <p:nvSpPr>
          <p:cNvPr id="51" name="Content Placeholder 1"/>
          <p:cNvSpPr txBox="1">
            <a:spLocks/>
          </p:cNvSpPr>
          <p:nvPr/>
        </p:nvSpPr>
        <p:spPr bwMode="auto">
          <a:xfrm>
            <a:off x="533078" y="5045276"/>
            <a:ext cx="5381947" cy="131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24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20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6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All transformed data is fault-tolerant, and exactly-once transformations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8975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68" grpId="0" animBg="1"/>
      <p:bldP spid="169" grpId="0" animBg="1"/>
      <p:bldP spid="1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What is </a:t>
            </a:r>
            <a:r>
              <a:rPr lang="en-US" sz="4400" dirty="0" smtClean="0"/>
              <a:t>Spark </a:t>
            </a:r>
            <a:r>
              <a:rPr lang="en-US" sz="4400" dirty="0"/>
              <a:t>Streaming?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500"/>
              </a:spcBef>
              <a:defRPr/>
            </a:pPr>
            <a:r>
              <a:rPr lang="en-US" dirty="0" smtClean="0"/>
              <a:t>Extends </a:t>
            </a:r>
            <a:r>
              <a:rPr lang="en-US" dirty="0" smtClean="0"/>
              <a:t>Spark for doing large </a:t>
            </a:r>
            <a:r>
              <a:rPr lang="en-US" dirty="0"/>
              <a:t>scale stream processing </a:t>
            </a:r>
          </a:p>
          <a:p>
            <a:pPr>
              <a:spcBef>
                <a:spcPts val="1500"/>
              </a:spcBef>
              <a:defRPr/>
            </a:pPr>
            <a:r>
              <a:rPr lang="en-US" sz="2400" dirty="0"/>
              <a:t>Scales to 100s of </a:t>
            </a:r>
            <a:r>
              <a:rPr lang="en-US" sz="2400" dirty="0" smtClean="0"/>
              <a:t>nodes and achieves </a:t>
            </a:r>
            <a:r>
              <a:rPr lang="en-US" sz="2400" dirty="0"/>
              <a:t>second scale </a:t>
            </a:r>
            <a:r>
              <a:rPr lang="en-US" sz="2400" dirty="0" smtClean="0"/>
              <a:t>latencies</a:t>
            </a:r>
          </a:p>
          <a:p>
            <a:pPr>
              <a:spcBef>
                <a:spcPts val="1500"/>
              </a:spcBef>
              <a:defRPr/>
            </a:pPr>
            <a:r>
              <a:rPr lang="en-US" dirty="0" smtClean="0"/>
              <a:t>Efficient and fault-tolerant stateful stream processing</a:t>
            </a:r>
            <a:endParaRPr lang="en-US" sz="2400" dirty="0"/>
          </a:p>
          <a:p>
            <a:pPr>
              <a:spcBef>
                <a:spcPts val="1500"/>
              </a:spcBef>
              <a:defRPr/>
            </a:pPr>
            <a:r>
              <a:rPr lang="en-US" sz="2400" dirty="0" smtClean="0"/>
              <a:t>Simple </a:t>
            </a:r>
            <a:r>
              <a:rPr lang="en-US" sz="2400" dirty="0"/>
              <a:t>batch-like API for implementing complex </a:t>
            </a:r>
            <a:r>
              <a:rPr lang="en-US" sz="2400" dirty="0" smtClean="0"/>
              <a:t>algorithms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873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Fault-tolerance: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Master saves the state of the DStreams to a checkpoint file</a:t>
            </a:r>
          </a:p>
          <a:p>
            <a:pPr lvl="1"/>
            <a:r>
              <a:rPr lang="en-US" dirty="0" smtClean="0"/>
              <a:t>Checkpoint file saved to HDFS periodically</a:t>
            </a:r>
          </a:p>
          <a:p>
            <a:endParaRPr lang="en-US" dirty="0"/>
          </a:p>
          <a:p>
            <a:r>
              <a:rPr lang="en-US" dirty="0" smtClean="0"/>
              <a:t>If master fails, it can be restarted using the checkpoint file</a:t>
            </a:r>
          </a:p>
          <a:p>
            <a:endParaRPr lang="en-US" dirty="0"/>
          </a:p>
          <a:p>
            <a:r>
              <a:rPr lang="en-US" dirty="0" smtClean="0"/>
              <a:t>More information in the Spark Streaming guide</a:t>
            </a:r>
          </a:p>
          <a:p>
            <a:pPr lvl="1"/>
            <a:r>
              <a:rPr lang="en-US" dirty="0" smtClean="0"/>
              <a:t>Link later in the presentation</a:t>
            </a:r>
          </a:p>
          <a:p>
            <a:pPr lvl="1"/>
            <a:endParaRPr lang="en-US" dirty="0"/>
          </a:p>
          <a:p>
            <a:r>
              <a:rPr lang="en-US" dirty="0" smtClean="0"/>
              <a:t>Automated master fault recovery coming soon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2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447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Can process </a:t>
            </a:r>
            <a:r>
              <a:rPr lang="en-US" b="1" dirty="0"/>
              <a:t>6 GB/sec (60M records/sec</a:t>
            </a:r>
            <a:r>
              <a:rPr lang="en-US" dirty="0"/>
              <a:t>) of data on 100 nodes at </a:t>
            </a:r>
            <a:r>
              <a:rPr lang="en-US" b="1" dirty="0"/>
              <a:t>sub-second</a:t>
            </a:r>
            <a:r>
              <a:rPr lang="en-US" dirty="0"/>
              <a:t> latency</a:t>
            </a:r>
          </a:p>
          <a:p>
            <a:pPr marL="474726" lvl="1" indent="-288036">
              <a:defRPr/>
            </a:pPr>
            <a:r>
              <a:rPr lang="en-US" dirty="0"/>
              <a:t>Tested with 100 </a:t>
            </a:r>
            <a:r>
              <a:rPr lang="en-US" dirty="0" smtClean="0"/>
              <a:t>text streams on </a:t>
            </a:r>
            <a:r>
              <a:rPr lang="en-US" dirty="0"/>
              <a:t>100 EC2 instances with 4 cores each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410110"/>
              </p:ext>
            </p:extLst>
          </p:nvPr>
        </p:nvGraphicFramePr>
        <p:xfrm>
          <a:off x="4720437" y="3048000"/>
          <a:ext cx="3585363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275462"/>
              </p:ext>
            </p:extLst>
          </p:nvPr>
        </p:nvGraphicFramePr>
        <p:xfrm>
          <a:off x="719937" y="3048000"/>
          <a:ext cx="3571875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2031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Comparison with Storm and 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33350" indent="0">
              <a:lnSpc>
                <a:spcPct val="80000"/>
              </a:lnSpc>
              <a:spcBef>
                <a:spcPts val="1200"/>
              </a:spcBef>
              <a:buNone/>
              <a:defRPr/>
            </a:pPr>
            <a:r>
              <a:rPr lang="en-US" dirty="0"/>
              <a:t>Higher throughput than Storm</a:t>
            </a:r>
            <a:endParaRPr lang="en-US" sz="3200" dirty="0"/>
          </a:p>
          <a:p>
            <a:pPr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 smtClean="0"/>
              <a:t>Spark </a:t>
            </a:r>
            <a:r>
              <a:rPr lang="en-US" dirty="0"/>
              <a:t>Streaming: </a:t>
            </a:r>
            <a:r>
              <a:rPr lang="en-US" b="1" dirty="0"/>
              <a:t>670k</a:t>
            </a:r>
            <a:r>
              <a:rPr lang="en-US" dirty="0"/>
              <a:t> records/second/node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/>
              <a:t>Storm: </a:t>
            </a:r>
            <a:r>
              <a:rPr lang="en-US" b="1" dirty="0"/>
              <a:t>115k</a:t>
            </a:r>
            <a:r>
              <a:rPr lang="en-US" dirty="0"/>
              <a:t> records/second/node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dirty="0"/>
              <a:t>Apache S4: 7.5k records/second/node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921717"/>
              </p:ext>
            </p:extLst>
          </p:nvPr>
        </p:nvGraphicFramePr>
        <p:xfrm>
          <a:off x="4714875" y="3464705"/>
          <a:ext cx="3771900" cy="278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280887"/>
              </p:ext>
            </p:extLst>
          </p:nvPr>
        </p:nvGraphicFramePr>
        <p:xfrm>
          <a:off x="685800" y="3456509"/>
          <a:ext cx="3771900" cy="278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67361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Fast Fault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67354" indent="0">
              <a:buNone/>
              <a:defRPr/>
            </a:pPr>
            <a:r>
              <a:rPr lang="en-US" sz="2000" dirty="0"/>
              <a:t>Recovers from faults/stragglers within </a:t>
            </a:r>
            <a:r>
              <a:rPr lang="en-US" sz="2000" b="1" dirty="0"/>
              <a:t>1 sec</a:t>
            </a:r>
          </a:p>
        </p:txBody>
      </p:sp>
      <p:pic>
        <p:nvPicPr>
          <p:cNvPr id="25604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696200" cy="327342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8713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63550"/>
            <a:ext cx="8332291" cy="793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Real Applications:</a:t>
            </a:r>
            <a:r>
              <a:rPr lang="en-US" sz="3200" dirty="0" smtClean="0"/>
              <a:t> Mobile Millennium Project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Traffic transit time estimation using online machine learning on GPS observations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061176"/>
              </p:ext>
            </p:extLst>
          </p:nvPr>
        </p:nvGraphicFramePr>
        <p:xfrm>
          <a:off x="4855965" y="2365368"/>
          <a:ext cx="3775634" cy="380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456010" y="2486819"/>
            <a:ext cx="4399955" cy="34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342900" indent="-3429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325374" lvl="0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kern="0" dirty="0">
                <a:solidFill>
                  <a:srgbClr val="0C0F20"/>
                </a:solidFill>
                <a:latin typeface="Calibri"/>
                <a:ea typeface="ヒラギノ角ゴ ProN W3"/>
                <a:cs typeface="Calibri"/>
                <a:sym typeface="Arial" charset="0"/>
              </a:rPr>
              <a:t>M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arkov </a:t>
            </a:r>
            <a:r>
              <a:rPr lang="en-US" sz="2000" dirty="0">
                <a:solidFill>
                  <a:prstClr val="black"/>
                </a:solidFill>
                <a:latin typeface="Calibri" charset="0"/>
                <a:cs typeface="Calibri" charset="0"/>
              </a:rPr>
              <a:t>chain Monte Carlo simulations on GPS 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observations</a:t>
            </a:r>
          </a:p>
          <a:p>
            <a:pPr marL="325374" lvl="0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Very </a:t>
            </a:r>
            <a:r>
              <a:rPr lang="en-US" sz="2000" dirty="0">
                <a:solidFill>
                  <a:prstClr val="black"/>
                </a:solidFill>
                <a:latin typeface="Calibri" charset="0"/>
                <a:cs typeface="Calibri" charset="0"/>
              </a:rPr>
              <a:t>CPU intensive, requires dozens of machines for useful 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computation</a:t>
            </a:r>
          </a:p>
          <a:p>
            <a:pPr marL="325374" lvl="0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Scales </a:t>
            </a:r>
            <a:r>
              <a:rPr lang="en-US" sz="2000" dirty="0">
                <a:solidFill>
                  <a:prstClr val="black"/>
                </a:solidFill>
                <a:latin typeface="Calibri" charset="0"/>
                <a:cs typeface="Calibri" charset="0"/>
              </a:rPr>
              <a:t>linearly with cluster </a:t>
            </a:r>
            <a:r>
              <a:rPr lang="en-US" sz="2000" dirty="0" smtClean="0">
                <a:solidFill>
                  <a:prstClr val="black"/>
                </a:solidFill>
                <a:latin typeface="Calibri" charset="0"/>
                <a:cs typeface="Calibri" charset="0"/>
              </a:rPr>
              <a:t>size</a:t>
            </a:r>
            <a:endParaRPr lang="en-US" sz="2000" dirty="0">
              <a:solidFill>
                <a:prstClr val="black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17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 </a:t>
            </a:r>
            <a:r>
              <a:rPr lang="en-US" dirty="0" smtClean="0"/>
              <a:t>Applications: Conviva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Real-time monitoring </a:t>
            </a:r>
            <a:r>
              <a:rPr lang="en-US" dirty="0" smtClean="0"/>
              <a:t>and optimization of </a:t>
            </a:r>
            <a:r>
              <a:rPr lang="en-US" dirty="0"/>
              <a:t>video metadata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5414229"/>
              </p:ext>
            </p:extLst>
          </p:nvPr>
        </p:nvGraphicFramePr>
        <p:xfrm>
          <a:off x="4802020" y="2133599"/>
          <a:ext cx="3847820" cy="380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9" name="Content Placeholder 2"/>
          <p:cNvSpPr txBox="1">
            <a:spLocks/>
          </p:cNvSpPr>
          <p:nvPr/>
        </p:nvSpPr>
        <p:spPr bwMode="auto">
          <a:xfrm>
            <a:off x="456009" y="2133599"/>
            <a:ext cx="4271848" cy="448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marL="342900" indent="-3429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325374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Aggregation of performance data from millions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</a:rPr>
              <a:t>of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active video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</a:rPr>
              <a:t>sessions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across thousands of metrics</a:t>
            </a:r>
            <a:endParaRPr lang="en-US" sz="2000" dirty="0">
              <a:solidFill>
                <a:schemeClr val="tx1"/>
              </a:solidFill>
              <a:latin typeface="Calibri" charset="0"/>
              <a:cs typeface="Calibri" charset="0"/>
            </a:endParaRPr>
          </a:p>
          <a:p>
            <a:pPr marL="325374" lvl="0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kern="0" dirty="0" smtClean="0">
                <a:solidFill>
                  <a:srgbClr val="0C0F20"/>
                </a:solidFill>
                <a:latin typeface="Calibri"/>
                <a:ea typeface="ヒラギノ角ゴ ProN W3"/>
                <a:cs typeface="Calibri"/>
                <a:sym typeface="Arial" charset="0"/>
              </a:rPr>
              <a:t>Multiple stages of aggregation</a:t>
            </a:r>
          </a:p>
          <a:p>
            <a:pPr marL="325374" lvl="0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kern="0" dirty="0" smtClean="0">
                <a:solidFill>
                  <a:srgbClr val="0C0F20"/>
                </a:solidFill>
                <a:latin typeface="Calibri"/>
                <a:ea typeface="ヒラギノ角ゴ ProN W3"/>
                <a:cs typeface="Calibri"/>
                <a:sym typeface="Arial" charset="0"/>
              </a:rPr>
              <a:t>Successfully ported to run on Spark Streaming </a:t>
            </a:r>
          </a:p>
          <a:p>
            <a:pPr marL="325374" lvl="0" indent="-192024" defTabSz="914400" fontAlgn="base">
              <a:spcBef>
                <a:spcPts val="30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Scales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cs typeface="Calibri" charset="0"/>
              </a:rPr>
              <a:t>linearly with cluster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cs typeface="Calibri" charset="0"/>
              </a:rPr>
              <a:t>size</a:t>
            </a:r>
            <a:endParaRPr lang="en-US" sz="2000" dirty="0">
              <a:solidFill>
                <a:schemeClr val="tx1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07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Unifying Batch and Stream Processing Models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Spark </a:t>
            </a:r>
            <a:r>
              <a:rPr lang="en-US" dirty="0"/>
              <a:t>program on Twitter log </a:t>
            </a:r>
            <a:r>
              <a:rPr lang="en-US" dirty="0" smtClean="0"/>
              <a:t>file using RDDs</a:t>
            </a:r>
            <a:endParaRPr lang="en-US" dirty="0"/>
          </a:p>
          <a:p>
            <a:pPr marL="0" indent="0">
              <a:buNone/>
              <a:defRPr/>
            </a:pPr>
            <a:endParaRPr lang="en-US" sz="700" dirty="0" smtClean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600" dirty="0" err="1" smtClean="0">
                <a:latin typeface="Consolas"/>
                <a:cs typeface="Consolas"/>
              </a:rPr>
              <a:t>val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16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err="1">
                <a:latin typeface="Consolas"/>
                <a:cs typeface="Consolas"/>
              </a:rPr>
              <a:t>sc.</a:t>
            </a:r>
            <a:r>
              <a:rPr lang="en-US" sz="1600" dirty="0" err="1">
                <a:solidFill>
                  <a:srgbClr val="0D8BE6"/>
                </a:solidFill>
                <a:latin typeface="Consolas"/>
                <a:cs typeface="Consolas"/>
              </a:rPr>
              <a:t>hadoopFile</a:t>
            </a:r>
            <a:r>
              <a:rPr lang="en-US" sz="1600" dirty="0">
                <a:latin typeface="Consolas"/>
                <a:cs typeface="Consolas"/>
              </a:rPr>
              <a:t>("</a:t>
            </a:r>
            <a:r>
              <a:rPr lang="en-US" sz="1600" dirty="0" err="1">
                <a:latin typeface="Consolas"/>
                <a:cs typeface="Consolas"/>
              </a:rPr>
              <a:t>hdfs</a:t>
            </a:r>
            <a:r>
              <a:rPr lang="en-US" sz="1600" dirty="0">
                <a:latin typeface="Consolas"/>
                <a:cs typeface="Consolas"/>
              </a:rPr>
              <a:t>://...")</a:t>
            </a:r>
          </a:p>
          <a:p>
            <a:pPr marL="0" indent="0">
              <a:buNone/>
              <a:defRPr/>
            </a:pPr>
            <a:r>
              <a:rPr lang="en-US" sz="1600" dirty="0" err="1">
                <a:latin typeface="Consolas"/>
                <a:cs typeface="Consolas"/>
              </a:rPr>
              <a:t>val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6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600" dirty="0" err="1">
                <a:latin typeface="Consolas"/>
                <a:cs typeface="Consolas"/>
              </a:rPr>
              <a:t>.</a:t>
            </a:r>
            <a:r>
              <a:rPr lang="en-US" sz="16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16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(status =&gt; </a:t>
            </a:r>
            <a:r>
              <a:rPr lang="en-US" sz="1600" dirty="0" err="1">
                <a:latin typeface="Consolas"/>
                <a:cs typeface="Consolas"/>
              </a:rPr>
              <a:t>getTags</a:t>
            </a:r>
            <a:r>
              <a:rPr lang="en-US" sz="1600" dirty="0"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600" dirty="0" err="1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600" dirty="0" err="1">
                <a:latin typeface="Consolas"/>
                <a:cs typeface="Consolas"/>
              </a:rPr>
              <a:t>.</a:t>
            </a:r>
            <a:r>
              <a:rPr lang="en-US" sz="1600" dirty="0" err="1">
                <a:solidFill>
                  <a:schemeClr val="accent1"/>
                </a:solidFill>
                <a:latin typeface="Consolas"/>
                <a:cs typeface="Consolas"/>
              </a:rPr>
              <a:t>saveAsHadoopFile</a:t>
            </a:r>
            <a:r>
              <a:rPr lang="en-US" sz="1600" dirty="0">
                <a:latin typeface="Consolas"/>
                <a:cs typeface="Consolas"/>
              </a:rPr>
              <a:t>("</a:t>
            </a:r>
            <a:r>
              <a:rPr lang="en-US" sz="1600" dirty="0" err="1">
                <a:latin typeface="Consolas"/>
                <a:cs typeface="Consolas"/>
              </a:rPr>
              <a:t>hdfs</a:t>
            </a:r>
            <a:r>
              <a:rPr lang="en-US" sz="1600" dirty="0">
                <a:latin typeface="Consolas"/>
                <a:cs typeface="Consolas"/>
              </a:rPr>
              <a:t>://...")</a:t>
            </a:r>
          </a:p>
          <a:p>
            <a:pPr marL="0" indent="0">
              <a:buNone/>
              <a:defRPr/>
            </a:pPr>
            <a:endParaRPr lang="en-US" sz="2800" b="1" dirty="0" smtClean="0"/>
          </a:p>
          <a:p>
            <a:pPr marL="0" indent="0">
              <a:buNone/>
              <a:defRPr/>
            </a:pPr>
            <a:endParaRPr lang="en-US" sz="2800" b="1" dirty="0" smtClean="0"/>
          </a:p>
          <a:p>
            <a:pPr marL="0" indent="0">
              <a:buNone/>
              <a:defRPr/>
            </a:pPr>
            <a:r>
              <a:rPr lang="en-US" dirty="0" smtClean="0"/>
              <a:t>Spark </a:t>
            </a:r>
            <a:r>
              <a:rPr lang="en-US" dirty="0"/>
              <a:t>Streaming program on Twitter stream using DStreams</a:t>
            </a:r>
          </a:p>
          <a:p>
            <a:pPr marL="0" indent="0">
              <a:buNone/>
              <a:defRPr/>
            </a:pPr>
            <a:endParaRPr lang="en-US" sz="700" dirty="0" smtClean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600" dirty="0" err="1" smtClean="0">
                <a:latin typeface="Consolas"/>
                <a:cs typeface="Consolas"/>
              </a:rPr>
              <a:t>val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>
                <a:solidFill>
                  <a:srgbClr val="B50B1B"/>
                </a:solidFill>
                <a:latin typeface="Consolas"/>
                <a:cs typeface="Consolas"/>
              </a:rPr>
              <a:t>tweets</a:t>
            </a:r>
            <a:r>
              <a:rPr lang="en-US" sz="16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err="1" smtClean="0">
                <a:latin typeface="Consolas"/>
                <a:cs typeface="Consolas"/>
              </a:rPr>
              <a:t>ssc.</a:t>
            </a:r>
            <a:r>
              <a:rPr lang="en-US" sz="1600" dirty="0" err="1" smtClean="0">
                <a:solidFill>
                  <a:srgbClr val="0D8BE6"/>
                </a:solidFill>
                <a:latin typeface="Consolas"/>
                <a:cs typeface="Consolas"/>
              </a:rPr>
              <a:t>twitterStream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r>
              <a:rPr lang="en-US" sz="1600" dirty="0" err="1">
                <a:latin typeface="Consolas"/>
                <a:cs typeface="Consolas"/>
              </a:rPr>
              <a:t>val</a:t>
            </a:r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err="1">
                <a:solidFill>
                  <a:srgbClr val="C61B1B"/>
                </a:solidFill>
                <a:latin typeface="Consolas"/>
                <a:cs typeface="Consolas"/>
              </a:rPr>
              <a:t>hashTags</a:t>
            </a:r>
            <a:r>
              <a:rPr lang="en-US" sz="1600" dirty="0">
                <a:solidFill>
                  <a:srgbClr val="C61B1B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err="1">
                <a:solidFill>
                  <a:srgbClr val="C61B1B"/>
                </a:solidFill>
                <a:latin typeface="Consolas"/>
                <a:cs typeface="Consolas"/>
              </a:rPr>
              <a:t>tweets</a:t>
            </a:r>
            <a:r>
              <a:rPr lang="en-US" sz="1600" dirty="0" err="1">
                <a:latin typeface="Consolas"/>
                <a:cs typeface="Consolas"/>
              </a:rPr>
              <a:t>.</a:t>
            </a:r>
            <a:r>
              <a:rPr lang="en-US" sz="1600" dirty="0" err="1">
                <a:solidFill>
                  <a:srgbClr val="0D8BE6"/>
                </a:solidFill>
                <a:latin typeface="Consolas"/>
                <a:cs typeface="Consolas"/>
              </a:rPr>
              <a:t>flatMap</a:t>
            </a:r>
            <a:r>
              <a:rPr lang="en-US" sz="1600" dirty="0">
                <a:solidFill>
                  <a:srgbClr val="0D8BE6"/>
                </a:solidFill>
                <a:latin typeface="Consolas"/>
                <a:cs typeface="Consolas"/>
              </a:rPr>
              <a:t> </a:t>
            </a:r>
            <a:r>
              <a:rPr lang="en-US" sz="1600" dirty="0">
                <a:latin typeface="Consolas"/>
                <a:cs typeface="Consolas"/>
              </a:rPr>
              <a:t>(status =&gt; </a:t>
            </a:r>
            <a:r>
              <a:rPr lang="en-US" sz="1600" dirty="0" err="1">
                <a:latin typeface="Consolas"/>
                <a:cs typeface="Consolas"/>
              </a:rPr>
              <a:t>getTags</a:t>
            </a:r>
            <a:r>
              <a:rPr lang="en-US" sz="1600" dirty="0">
                <a:latin typeface="Consolas"/>
                <a:cs typeface="Consolas"/>
              </a:rPr>
              <a:t>(status))</a:t>
            </a:r>
          </a:p>
          <a:p>
            <a:pPr marL="0" indent="0">
              <a:buNone/>
              <a:defRPr/>
            </a:pPr>
            <a:r>
              <a:rPr lang="en-US" sz="1600" dirty="0" err="1">
                <a:solidFill>
                  <a:schemeClr val="accent3"/>
                </a:solidFill>
                <a:latin typeface="Consolas"/>
                <a:cs typeface="Consolas"/>
              </a:rPr>
              <a:t>hashTags</a:t>
            </a:r>
            <a:r>
              <a:rPr lang="en-US" sz="1600" dirty="0" err="1">
                <a:latin typeface="Consolas"/>
                <a:cs typeface="Consolas"/>
              </a:rPr>
              <a:t>.</a:t>
            </a:r>
            <a:r>
              <a:rPr lang="en-US" sz="1600" dirty="0" err="1">
                <a:solidFill>
                  <a:schemeClr val="accent1"/>
                </a:solidFill>
                <a:latin typeface="Consolas"/>
                <a:cs typeface="Consolas"/>
              </a:rPr>
              <a:t>saveAsHadoopFiles</a:t>
            </a:r>
            <a:r>
              <a:rPr lang="en-US" sz="1600" dirty="0">
                <a:latin typeface="Consolas"/>
                <a:cs typeface="Consolas"/>
              </a:rPr>
              <a:t>("</a:t>
            </a:r>
            <a:r>
              <a:rPr lang="en-US" sz="1600" dirty="0" err="1">
                <a:latin typeface="Consolas"/>
                <a:cs typeface="Consolas"/>
              </a:rPr>
              <a:t>hdfs</a:t>
            </a:r>
            <a:r>
              <a:rPr lang="en-US" sz="1600" dirty="0">
                <a:latin typeface="Consolas"/>
                <a:cs typeface="Consolas"/>
              </a:rPr>
              <a:t>://...")</a:t>
            </a:r>
          </a:p>
          <a:p>
            <a:pPr marL="0" indent="0">
              <a:buNone/>
              <a:defRPr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endParaRPr lang="en-US" sz="16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endParaRPr lang="en-US" sz="2800" dirty="0">
              <a:latin typeface="Consolas"/>
              <a:cs typeface="Consolas"/>
            </a:endParaRPr>
          </a:p>
          <a:p>
            <a:pPr marL="0" indent="0">
              <a:buNone/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2935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Vision - </a:t>
            </a:r>
            <a:r>
              <a:rPr lang="en-US" i="1" dirty="0"/>
              <a:t>one stack to rule them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37700" y="1447800"/>
            <a:ext cx="3524700" cy="4876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Explore data interactively using Spark </a:t>
            </a:r>
            <a:r>
              <a:rPr lang="en-US" sz="2000" dirty="0" smtClean="0"/>
              <a:t>Shell </a:t>
            </a:r>
            <a:r>
              <a:rPr lang="en-US" sz="2000" dirty="0"/>
              <a:t>to identify problems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Use same code in Spark stand-alone programs to identify problems in production logs</a:t>
            </a:r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Use similar code in Spark Streaming to identify problems in live log streams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409700"/>
            <a:ext cx="4646419" cy="1516107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8405" tIns="19202" rIns="38405" bIns="19202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$ ./spark-shell</a:t>
            </a:r>
          </a:p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scala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&gt;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file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sc.hadoopFile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(“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smallLogs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”)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...</a:t>
            </a:r>
          </a:p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scala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&gt;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filtered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file.filter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...</a:t>
            </a:r>
          </a:p>
          <a:p>
            <a:pPr>
              <a:defRPr/>
            </a:pP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scala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&gt;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mapped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filtered.map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(...)</a:t>
            </a:r>
          </a:p>
          <a:p>
            <a:pPr>
              <a:defRPr/>
            </a:pP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...</a:t>
            </a:r>
          </a:p>
          <a:p>
            <a:pPr>
              <a:defRPr/>
            </a:pPr>
            <a:endParaRPr lang="en-US" sz="1200" dirty="0">
              <a:solidFill>
                <a:prstClr val="black"/>
              </a:solidFill>
              <a:latin typeface="Consolas"/>
              <a:ea typeface="ヒラギノ角ゴ ProN W3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8124" y="2552700"/>
            <a:ext cx="4562476" cy="1700773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8405" tIns="19202" rIns="38405" bIns="19202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object </a:t>
            </a: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ProcessProductionData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{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def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main(</a:t>
            </a: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args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: Array[String]) {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sc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 = new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SparkContext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(...)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 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file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sc.hadoopFile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“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productionLogs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”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)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filtered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file.filter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mapped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filtered.map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(...)</a:t>
            </a:r>
          </a:p>
          <a:p>
            <a:pPr>
              <a:defRPr/>
            </a:pP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...</a:t>
            </a:r>
            <a:endParaRPr lang="en-US" sz="1200" dirty="0">
              <a:solidFill>
                <a:prstClr val="black"/>
              </a:solidFill>
              <a:latin typeface="Consolas"/>
              <a:ea typeface="ヒラギノ角ゴ ProN W3"/>
              <a:cs typeface="Consolas"/>
            </a:endParaRP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}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574" y="3996532"/>
            <a:ext cx="4467225" cy="1700773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8405" tIns="19202" rIns="38405" bIns="19202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object </a:t>
            </a: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ProcessLiveStream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{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def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main(</a:t>
            </a:r>
            <a:r>
              <a:rPr lang="en-US" sz="1200" dirty="0" err="1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args</a:t>
            </a: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: Array[String]) {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sc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 = new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StreamingContext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(...)</a:t>
            </a:r>
            <a:endParaRPr lang="en-US" sz="1200" dirty="0">
              <a:solidFill>
                <a:prstClr val="black"/>
              </a:solidFill>
              <a:latin typeface="Consolas"/>
              <a:ea typeface="ヒラギノ角ゴ ProN W3"/>
              <a:cs typeface="Consolas"/>
            </a:endParaRPr>
          </a:p>
          <a:p>
            <a:pPr>
              <a:defRPr/>
            </a:pP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 stream = </a:t>
            </a:r>
            <a:r>
              <a:rPr lang="en-US" sz="1200" dirty="0" err="1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sc.kafkaStream</a:t>
            </a:r>
            <a:r>
              <a:rPr lang="en-US" sz="1200" dirty="0">
                <a:solidFill>
                  <a:srgbClr val="1D86CD"/>
                </a:solidFill>
                <a:latin typeface="Consolas"/>
                <a:ea typeface="ヒラギノ角ゴ ProN W3"/>
                <a:cs typeface="Consolas"/>
              </a:rPr>
              <a:t>(...)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filtered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file.filter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(_.contains(“ERROR”))</a:t>
            </a:r>
          </a:p>
          <a:p>
            <a:pPr>
              <a:defRPr/>
            </a:pP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val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mapped = </a:t>
            </a:r>
            <a:r>
              <a:rPr lang="en-US" sz="1200" dirty="0" err="1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filtered.map</a:t>
            </a: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(...)</a:t>
            </a:r>
          </a:p>
          <a:p>
            <a:pPr>
              <a:defRPr/>
            </a:pPr>
            <a:r>
              <a:rPr lang="en-US" sz="1200" dirty="0">
                <a:solidFill>
                  <a:srgbClr val="B50B1B"/>
                </a:solidFill>
                <a:latin typeface="Consolas"/>
                <a:ea typeface="ヒラギノ角ゴ ProN W3"/>
                <a:cs typeface="Consolas"/>
              </a:rPr>
              <a:t>    ...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  }</a:t>
            </a:r>
          </a:p>
          <a:p>
            <a:pPr>
              <a:defRPr/>
            </a:pPr>
            <a:r>
              <a:rPr lang="en-US" sz="1200" dirty="0">
                <a:solidFill>
                  <a:prstClr val="black"/>
                </a:solidFill>
                <a:latin typeface="Consolas"/>
                <a:ea typeface="ヒラギノ角ゴ ProN W3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43858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Vision - </a:t>
            </a:r>
            <a:r>
              <a:rPr lang="en-US" i="1" dirty="0"/>
              <a:t>one stack to rule them all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574058"/>
              </p:ext>
            </p:extLst>
          </p:nvPr>
        </p:nvGraphicFramePr>
        <p:xfrm>
          <a:off x="2240205" y="1013726"/>
          <a:ext cx="4663590" cy="614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2947" y="2792398"/>
            <a:ext cx="1928729" cy="247247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3366FF"/>
                </a:solidFill>
                <a:latin typeface="Calibri"/>
                <a:ea typeface="ヒラギノ角ゴ ProN W3"/>
                <a:cs typeface="Calibri"/>
              </a:rPr>
              <a:t>Spark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alibri"/>
                <a:ea typeface="ヒラギノ角ゴ ProN W3"/>
                <a:cs typeface="Calibri"/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alibri"/>
                <a:ea typeface="ヒラギノ角ゴ ProN W3"/>
                <a:cs typeface="Calibri"/>
              </a:rPr>
              <a:t>Shark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3366FF"/>
                </a:solidFill>
                <a:latin typeface="Calibri"/>
                <a:ea typeface="ヒラギノ角ゴ ProN W3"/>
                <a:cs typeface="Calibri"/>
              </a:rPr>
              <a:t>+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3366FF"/>
                </a:solidFill>
                <a:latin typeface="Calibri"/>
                <a:ea typeface="ヒラギノ角ゴ ProN W3"/>
                <a:cs typeface="Calibri"/>
              </a:rPr>
              <a:t>Spark </a:t>
            </a:r>
            <a:endParaRPr lang="en-US" sz="3200" b="1" dirty="0">
              <a:solidFill>
                <a:srgbClr val="3366FF"/>
              </a:solidFill>
              <a:latin typeface="Calibri"/>
              <a:ea typeface="ヒラギノ角ゴ ProN W3"/>
              <a:cs typeface="Calibri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3366FF"/>
                </a:solidFill>
                <a:latin typeface="Calibri"/>
                <a:ea typeface="ヒラギノ角ゴ ProN W3"/>
                <a:cs typeface="Calibri"/>
              </a:rPr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2749552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Tutorial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Process Twitter data stream to find most popular </a:t>
            </a:r>
            <a:r>
              <a:rPr lang="en-US" dirty="0" err="1" smtClean="0"/>
              <a:t>hashtags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Requires a Twitter account</a:t>
            </a:r>
          </a:p>
          <a:p>
            <a:endParaRPr lang="en-US" dirty="0"/>
          </a:p>
          <a:p>
            <a:r>
              <a:rPr lang="en-US" dirty="0" smtClean="0"/>
              <a:t>Need to setup Twitter </a:t>
            </a:r>
            <a:r>
              <a:rPr lang="en-US" dirty="0" err="1" smtClean="0"/>
              <a:t>OAuth</a:t>
            </a:r>
            <a:r>
              <a:rPr lang="en-US" dirty="0" smtClean="0"/>
              <a:t> keys</a:t>
            </a:r>
          </a:p>
          <a:p>
            <a:pPr lvl="1"/>
            <a:r>
              <a:rPr lang="en-US" dirty="0" smtClean="0"/>
              <a:t>All the instructions in the tutorial</a:t>
            </a:r>
          </a:p>
          <a:p>
            <a:pPr lvl="1"/>
            <a:endParaRPr lang="en-US" dirty="0"/>
          </a:p>
          <a:p>
            <a:r>
              <a:rPr lang="en-US" dirty="0" smtClean="0"/>
              <a:t>Your account is safe!</a:t>
            </a:r>
          </a:p>
          <a:p>
            <a:pPr lvl="1"/>
            <a:r>
              <a:rPr lang="en-US" dirty="0" smtClean="0"/>
              <a:t>No need to enter your password anywhere, only enter the keys in configuration file</a:t>
            </a:r>
          </a:p>
          <a:p>
            <a:pPr lvl="1"/>
            <a:r>
              <a:rPr lang="en-US" dirty="0" smtClean="0"/>
              <a:t>Destroy the keys after the tutorial is done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45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Many important applications must process large streams of live data and provide results in near-real-time</a:t>
            </a:r>
          </a:p>
          <a:p>
            <a:pPr lvl="1">
              <a:defRPr/>
            </a:pPr>
            <a:r>
              <a:rPr lang="en-US" sz="2400" dirty="0"/>
              <a:t>Social network trends</a:t>
            </a:r>
          </a:p>
          <a:p>
            <a:pPr lvl="1">
              <a:defRPr/>
            </a:pPr>
            <a:r>
              <a:rPr lang="en-US" sz="2400" dirty="0"/>
              <a:t>Website statistics</a:t>
            </a:r>
          </a:p>
          <a:p>
            <a:pPr lvl="1">
              <a:defRPr/>
            </a:pPr>
            <a:r>
              <a:rPr lang="en-US" sz="2400" dirty="0" smtClean="0"/>
              <a:t>Ad impressions</a:t>
            </a:r>
          </a:p>
          <a:p>
            <a:pPr marL="320040" lvl="1" indent="0">
              <a:buNone/>
              <a:defRPr/>
            </a:pPr>
            <a:r>
              <a:rPr lang="en-US" sz="2400" dirty="0" smtClean="0"/>
              <a:t>…</a:t>
            </a:r>
            <a:endParaRPr lang="en-US" sz="2400" dirty="0"/>
          </a:p>
          <a:p>
            <a:pPr eaLnBrk="1" hangingPunct="1">
              <a:buClr>
                <a:srgbClr val="AA062C"/>
              </a:buClr>
              <a:defRPr/>
            </a:pPr>
            <a:endParaRPr lang="en-US" dirty="0" smtClean="0"/>
          </a:p>
          <a:p>
            <a:pPr eaLnBrk="1" hangingPunct="1">
              <a:buClr>
                <a:srgbClr val="AA062C"/>
              </a:buClr>
              <a:defRPr/>
            </a:pPr>
            <a:endParaRPr lang="en-US" dirty="0"/>
          </a:p>
          <a:p>
            <a:pPr eaLnBrk="1" hangingPunct="1">
              <a:buClr>
                <a:srgbClr val="AA062C"/>
              </a:buClr>
              <a:defRPr/>
            </a:pPr>
            <a:r>
              <a:rPr lang="en-US" dirty="0" smtClean="0"/>
              <a:t>Distributed </a:t>
            </a:r>
            <a:r>
              <a:rPr lang="en-US" dirty="0" smtClean="0"/>
              <a:t>stream processing </a:t>
            </a:r>
            <a:r>
              <a:rPr lang="en-US" dirty="0"/>
              <a:t>f</a:t>
            </a:r>
            <a:r>
              <a:rPr lang="en-US" dirty="0" smtClean="0"/>
              <a:t>ramework is required to </a:t>
            </a:r>
          </a:p>
          <a:p>
            <a:pPr lvl="1" eaLnBrk="1" hangingPunct="1">
              <a:buClr>
                <a:srgbClr val="AA062C"/>
              </a:buClr>
              <a:defRPr/>
            </a:pPr>
            <a:r>
              <a:rPr lang="en-US" dirty="0" smtClean="0"/>
              <a:t>S</a:t>
            </a:r>
            <a:r>
              <a:rPr lang="en-US" dirty="0" smtClean="0"/>
              <a:t>cale to </a:t>
            </a:r>
            <a:r>
              <a:rPr lang="en-US" dirty="0" smtClean="0"/>
              <a:t>large </a:t>
            </a:r>
            <a:r>
              <a:rPr lang="en-US" dirty="0" smtClean="0"/>
              <a:t>clusters (100s of machines)</a:t>
            </a:r>
          </a:p>
          <a:p>
            <a:pPr lvl="1" eaLnBrk="1" hangingPunct="1">
              <a:buClr>
                <a:srgbClr val="AA062C"/>
              </a:buClr>
              <a:defRPr/>
            </a:pPr>
            <a:r>
              <a:rPr lang="en-US" dirty="0" smtClean="0"/>
              <a:t>Achieve low latency (few seconds)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4597"/>
          <a:stretch/>
        </p:blipFill>
        <p:spPr>
          <a:xfrm>
            <a:off x="4566735" y="2253401"/>
            <a:ext cx="1800225" cy="158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757" y="2577080"/>
            <a:ext cx="3000375" cy="194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2313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Integrated with Spark as an extension</a:t>
            </a:r>
          </a:p>
          <a:p>
            <a:pPr lvl="1"/>
            <a:r>
              <a:rPr lang="en-US" dirty="0" smtClean="0"/>
              <a:t>Takes 5 minutes to spin up a Spark cluster to try it out</a:t>
            </a:r>
          </a:p>
          <a:p>
            <a:endParaRPr lang="en-US" dirty="0"/>
          </a:p>
          <a:p>
            <a:r>
              <a:rPr lang="en-US" dirty="0" smtClean="0"/>
              <a:t>Streaming programming guide – </a:t>
            </a:r>
          </a:p>
          <a:p>
            <a:pPr marL="320040" lvl="1" indent="0">
              <a:buNone/>
            </a:pPr>
            <a:r>
              <a:rPr lang="en-US" dirty="0">
                <a:hlinkClick r:id="rId2"/>
              </a:rPr>
              <a:t>http://spark.incubator.apache.org/docs/latest/streaming-programming-</a:t>
            </a:r>
            <a:r>
              <a:rPr lang="en-US" dirty="0" smtClean="0">
                <a:hlinkClick r:id="rId2"/>
              </a:rPr>
              <a:t>guide.html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Paper </a:t>
            </a:r>
            <a:r>
              <a:rPr lang="en-US" dirty="0"/>
              <a:t>– 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tinyurl.com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/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dstreams</a:t>
            </a:r>
            <a:endParaRPr lang="en-US" dirty="0" smtClean="0"/>
          </a:p>
          <a:p>
            <a:endParaRPr lang="en-US" dirty="0" smtClean="0"/>
          </a:p>
          <a:p>
            <a:pPr marL="133350" indent="0" algn="ctr">
              <a:buNone/>
            </a:pPr>
            <a:r>
              <a:rPr lang="en-US" sz="4400" i="1" dirty="0" smtClean="0"/>
              <a:t>Thank you!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1993529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Batch Processing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Many environments require processing same data in live streaming as well as batch post processing</a:t>
            </a:r>
          </a:p>
          <a:p>
            <a:endParaRPr lang="en-US" dirty="0"/>
          </a:p>
          <a:p>
            <a:r>
              <a:rPr lang="en-US" dirty="0" smtClean="0"/>
              <a:t>Existing framework cannot do both</a:t>
            </a:r>
            <a:endParaRPr lang="en-US" dirty="0" smtClean="0"/>
          </a:p>
          <a:p>
            <a:pPr lvl="1"/>
            <a:r>
              <a:rPr lang="en-US" dirty="0" smtClean="0"/>
              <a:t>Either do </a:t>
            </a:r>
            <a:r>
              <a:rPr lang="en-US" dirty="0" smtClean="0"/>
              <a:t>stream processing of 100s of MB</a:t>
            </a:r>
            <a:r>
              <a:rPr lang="en-US" dirty="0"/>
              <a:t>/s </a:t>
            </a:r>
            <a:r>
              <a:rPr lang="en-US" dirty="0" smtClean="0"/>
              <a:t>with low </a:t>
            </a:r>
            <a:r>
              <a:rPr lang="en-US" dirty="0"/>
              <a:t>latency </a:t>
            </a:r>
            <a:endParaRPr lang="en-US" dirty="0" smtClean="0"/>
          </a:p>
          <a:p>
            <a:pPr lvl="1"/>
            <a:r>
              <a:rPr lang="en-US" dirty="0" smtClean="0"/>
              <a:t>Or do batch processin</a:t>
            </a:r>
            <a:r>
              <a:rPr lang="en-US" dirty="0" smtClean="0"/>
              <a:t>g of </a:t>
            </a:r>
            <a:r>
              <a:rPr lang="en-US" dirty="0" smtClean="0"/>
              <a:t>TBs / PBs of data with high latency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Extremely painful to maintain </a:t>
            </a:r>
            <a:r>
              <a:rPr lang="en-US" dirty="0" smtClean="0"/>
              <a:t>two different  </a:t>
            </a:r>
            <a:r>
              <a:rPr lang="en-US" dirty="0" smtClean="0"/>
              <a:t>stacks </a:t>
            </a:r>
          </a:p>
          <a:p>
            <a:pPr lvl="1"/>
            <a:r>
              <a:rPr lang="en-US" dirty="0" smtClean="0"/>
              <a:t>Different programming models</a:t>
            </a:r>
          </a:p>
          <a:p>
            <a:pPr lvl="1"/>
            <a:r>
              <a:rPr lang="en-US" dirty="0" smtClean="0"/>
              <a:t>Double the implementation effort</a:t>
            </a:r>
          </a:p>
          <a:p>
            <a:pPr lvl="1"/>
            <a:r>
              <a:rPr lang="en-US" dirty="0" smtClean="0"/>
              <a:t>Double the number of bugs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76800" y="3886200"/>
            <a:ext cx="3049192" cy="253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872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Stateful</a:t>
            </a:r>
            <a:r>
              <a:rPr lang="en-US" dirty="0"/>
              <a:t> </a:t>
            </a:r>
            <a:r>
              <a:rPr lang="en-US" dirty="0" smtClean="0"/>
              <a:t>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447800"/>
            <a:ext cx="4267200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Traditional streaming systems have a </a:t>
            </a:r>
            <a:r>
              <a:rPr lang="en-US" dirty="0" smtClean="0">
                <a:solidFill>
                  <a:srgbClr val="1D86CD"/>
                </a:solidFill>
              </a:rPr>
              <a:t>record</a:t>
            </a:r>
            <a:r>
              <a:rPr lang="en-US" dirty="0">
                <a:solidFill>
                  <a:srgbClr val="1D86CD"/>
                </a:solidFill>
              </a:rPr>
              <a:t>-at-a-time</a:t>
            </a:r>
            <a:r>
              <a:rPr lang="en-US" dirty="0"/>
              <a:t> processing model</a:t>
            </a:r>
          </a:p>
          <a:p>
            <a:pPr lvl="1">
              <a:defRPr/>
            </a:pPr>
            <a:r>
              <a:rPr lang="en-US" dirty="0"/>
              <a:t>Each node has mutable state</a:t>
            </a:r>
          </a:p>
          <a:p>
            <a:pPr lvl="1">
              <a:defRPr/>
            </a:pPr>
            <a:r>
              <a:rPr lang="en-US" dirty="0"/>
              <a:t>For each record, update state </a:t>
            </a:r>
            <a:r>
              <a:rPr lang="en-US" dirty="0" smtClean="0"/>
              <a:t>and </a:t>
            </a:r>
            <a:r>
              <a:rPr lang="en-US" dirty="0"/>
              <a:t>send new </a:t>
            </a:r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12039" indent="-120015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0060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2084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4108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56132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48156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0180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2204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19785054-2D5C-EA46-84B9-22F0A59151F5}" type="slidenum">
              <a:rPr lang="en-US"/>
              <a:pPr eaLnBrk="1" hangingPunct="1"/>
              <a:t>5</a:t>
            </a:fld>
            <a:endParaRPr lang="en-US"/>
          </a:p>
        </p:txBody>
      </p:sp>
      <p:grpSp>
        <p:nvGrpSpPr>
          <p:cNvPr id="12291" name="Group 60"/>
          <p:cNvGrpSpPr>
            <a:grpSpLocks/>
          </p:cNvGrpSpPr>
          <p:nvPr/>
        </p:nvGrpSpPr>
        <p:grpSpPr bwMode="auto">
          <a:xfrm>
            <a:off x="4761478" y="1524000"/>
            <a:ext cx="4096772" cy="3371073"/>
            <a:chOff x="11638326" y="4648200"/>
            <a:chExt cx="10924799" cy="7122484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16603610" y="8610232"/>
              <a:ext cx="2370154" cy="182863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4" name="Picture 3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2977" y="7293667"/>
              <a:ext cx="2571328" cy="206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044" y="5679338"/>
              <a:ext cx="2571328" cy="206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38"/>
            <p:cNvGrpSpPr>
              <a:grpSpLocks/>
            </p:cNvGrpSpPr>
            <p:nvPr/>
          </p:nvGrpSpPr>
          <p:grpSpPr bwMode="auto">
            <a:xfrm>
              <a:off x="15711471" y="5553798"/>
              <a:ext cx="1361531" cy="997598"/>
              <a:chOff x="10831048" y="7049891"/>
              <a:chExt cx="1361531" cy="99759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831006" y="7050672"/>
                <a:ext cx="1362084" cy="99685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17709" tIns="108855" rIns="217709" bIns="108855" anchor="ctr"/>
              <a:lstStyle/>
              <a:p>
                <a:pPr algn="ctr"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0831006" y="7655453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831006" y="7452271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0831006" y="7858634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0831006" y="7247504"/>
                <a:ext cx="1362084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97" name="Group 39"/>
            <p:cNvGrpSpPr>
              <a:grpSpLocks/>
            </p:cNvGrpSpPr>
            <p:nvPr/>
          </p:nvGrpSpPr>
          <p:grpSpPr bwMode="auto">
            <a:xfrm>
              <a:off x="19832273" y="7010400"/>
              <a:ext cx="1361531" cy="997598"/>
              <a:chOff x="16944568" y="7932179"/>
              <a:chExt cx="1361531" cy="9975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4902" y="7931960"/>
                <a:ext cx="1360497" cy="99844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17709" tIns="108855" rIns="217709" bIns="108855" anchor="ctr"/>
              <a:lstStyle/>
              <a:p>
                <a:pPr algn="ctr"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6944902" y="8536742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6944902" y="8333561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944902" y="8741510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6944902" y="8130380"/>
                <a:ext cx="136049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13403189" y="6629216"/>
              <a:ext cx="1301759" cy="1746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>
              <a:off x="14553898" y="5586007"/>
              <a:ext cx="1056754" cy="788914"/>
            </a:xfrm>
            <a:prstGeom prst="arc">
              <a:avLst>
                <a:gd name="adj1" fmla="val 2504094"/>
                <a:gd name="adj2" fmla="val 19406337"/>
              </a:avLst>
            </a:prstGeom>
            <a:ln w="38100" cmpd="sng">
              <a:solidFill>
                <a:schemeClr val="tx1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217709" tIns="108855" rIns="217709" bIns="108855" anchor="ctr"/>
            <a:lstStyle/>
            <a:p>
              <a:pPr algn="ctr"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6679811" y="6781602"/>
              <a:ext cx="2293953" cy="137147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18679837" y="7198757"/>
              <a:ext cx="1056754" cy="790503"/>
            </a:xfrm>
            <a:prstGeom prst="arc">
              <a:avLst>
                <a:gd name="adj1" fmla="val 2504094"/>
                <a:gd name="adj2" fmla="val 19406337"/>
              </a:avLst>
            </a:prstGeom>
            <a:ln w="38100" cmpd="sng">
              <a:solidFill>
                <a:schemeClr val="tx1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217709" tIns="108855" rIns="217709" bIns="108855" anchor="ctr"/>
            <a:lstStyle/>
            <a:p>
              <a:pPr algn="ctr"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12302" name="TextBox 21"/>
            <p:cNvSpPr txBox="1">
              <a:spLocks noChangeArrowheads="1"/>
            </p:cNvSpPr>
            <p:nvPr/>
          </p:nvSpPr>
          <p:spPr bwMode="auto">
            <a:xfrm>
              <a:off x="14555391" y="4648200"/>
              <a:ext cx="4266277" cy="93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17709" tIns="108855" rIns="217709" bIns="108855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latin typeface="Calibri" charset="0"/>
                  <a:cs typeface="Calibri" charset="0"/>
                </a:rPr>
                <a:t>mutable state</a:t>
              </a:r>
            </a:p>
          </p:txBody>
        </p:sp>
        <p:sp>
          <p:nvSpPr>
            <p:cNvPr id="12303" name="TextBox 23"/>
            <p:cNvSpPr txBox="1">
              <a:spLocks noChangeArrowheads="1"/>
            </p:cNvSpPr>
            <p:nvPr/>
          </p:nvSpPr>
          <p:spPr bwMode="auto">
            <a:xfrm>
              <a:off x="14681680" y="7487454"/>
              <a:ext cx="2133353" cy="75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5313" rIns="0" bIns="65313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Calibri" charset="0"/>
                  <a:cs typeface="Calibri" charset="0"/>
                </a:rPr>
                <a:t>node 1</a:t>
              </a:r>
            </a:p>
          </p:txBody>
        </p:sp>
        <p:sp>
          <p:nvSpPr>
            <p:cNvPr id="12304" name="TextBox 24"/>
            <p:cNvSpPr txBox="1">
              <a:spLocks noChangeArrowheads="1"/>
            </p:cNvSpPr>
            <p:nvPr/>
          </p:nvSpPr>
          <p:spPr bwMode="auto">
            <a:xfrm>
              <a:off x="18821401" y="9060692"/>
              <a:ext cx="2133353" cy="756176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65313" rIns="0" bIns="65313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Calibri" charset="0"/>
                  <a:cs typeface="Calibri" charset="0"/>
                </a:rPr>
                <a:t>node 3</a:t>
              </a:r>
            </a:p>
          </p:txBody>
        </p:sp>
        <p:sp>
          <p:nvSpPr>
            <p:cNvPr id="12305" name="TextBox 25"/>
            <p:cNvSpPr txBox="1">
              <a:spLocks noChangeArrowheads="1"/>
            </p:cNvSpPr>
            <p:nvPr/>
          </p:nvSpPr>
          <p:spPr bwMode="auto">
            <a:xfrm>
              <a:off x="11638326" y="5786568"/>
              <a:ext cx="2261914" cy="142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08855" rIns="217709" bIns="108855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Calibri" charset="0"/>
                  <a:cs typeface="Calibri" charset="0"/>
                </a:rPr>
                <a:t>input </a:t>
              </a:r>
            </a:p>
            <a:p>
              <a:pPr algn="ctr" eaLnBrk="1" hangingPunct="1"/>
              <a:r>
                <a:rPr lang="en-US" sz="1600">
                  <a:latin typeface="Calibri" charset="0"/>
                  <a:cs typeface="Calibri" charset="0"/>
                </a:rPr>
                <a:t>records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0954977" y="8419750"/>
              <a:ext cx="1608148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307" name="Picture 29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3530" y="9243126"/>
              <a:ext cx="2571328" cy="206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8" name="Group 28"/>
            <p:cNvGrpSpPr>
              <a:grpSpLocks/>
            </p:cNvGrpSpPr>
            <p:nvPr/>
          </p:nvGrpSpPr>
          <p:grpSpPr bwMode="auto">
            <a:xfrm>
              <a:off x="15672826" y="9072290"/>
              <a:ext cx="1361531" cy="997598"/>
              <a:chOff x="10792403" y="10568383"/>
              <a:chExt cx="1361531" cy="99759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0792906" y="10568245"/>
                <a:ext cx="1360497" cy="99844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17709" tIns="108855" rIns="217709" bIns="108855" anchor="ctr"/>
              <a:lstStyle/>
              <a:p>
                <a:pPr algn="ctr">
                  <a:defRPr/>
                </a:pPr>
                <a:endParaRPr lang="en-US" sz="1600">
                  <a:solidFill>
                    <a:prstClr val="black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0792906" y="11173026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0792906" y="10969845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0792906" y="11377795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792906" y="10768251"/>
                <a:ext cx="1360497" cy="0"/>
              </a:xfrm>
              <a:prstGeom prst="line">
                <a:avLst/>
              </a:prstGeom>
              <a:solidFill>
                <a:srgbClr val="617AD2"/>
              </a:solidFill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Arc 35"/>
            <p:cNvSpPr/>
            <p:nvPr/>
          </p:nvSpPr>
          <p:spPr>
            <a:xfrm>
              <a:off x="14520559" y="9108340"/>
              <a:ext cx="1056754" cy="790503"/>
            </a:xfrm>
            <a:prstGeom prst="arc">
              <a:avLst>
                <a:gd name="adj1" fmla="val 2504094"/>
                <a:gd name="adj2" fmla="val 19406337"/>
              </a:avLst>
            </a:prstGeom>
            <a:ln w="38100" cmpd="sng">
              <a:solidFill>
                <a:schemeClr val="tx1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217709" tIns="108855" rIns="217709" bIns="108855" anchor="ctr"/>
            <a:lstStyle/>
            <a:p>
              <a:pPr algn="ctr">
                <a:defRPr/>
              </a:pPr>
              <a:endParaRPr lang="en-US" sz="1600">
                <a:solidFill>
                  <a:prstClr val="black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12310" name="TextBox 36"/>
            <p:cNvSpPr txBox="1">
              <a:spLocks noChangeArrowheads="1"/>
            </p:cNvSpPr>
            <p:nvPr/>
          </p:nvSpPr>
          <p:spPr bwMode="auto">
            <a:xfrm>
              <a:off x="14661952" y="11014508"/>
              <a:ext cx="2133353" cy="75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5313" rIns="0" bIns="65313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Calibri" charset="0"/>
                  <a:cs typeface="Calibri" charset="0"/>
                </a:rPr>
                <a:t>node 2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3403189" y="10195998"/>
              <a:ext cx="125889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12" name="TextBox 48"/>
            <p:cNvSpPr txBox="1">
              <a:spLocks noChangeArrowheads="1"/>
            </p:cNvSpPr>
            <p:nvPr/>
          </p:nvSpPr>
          <p:spPr bwMode="auto">
            <a:xfrm>
              <a:off x="11702964" y="9367969"/>
              <a:ext cx="2261914" cy="1424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108855" rIns="217709" bIns="108855">
              <a:spAutoFit/>
            </a:bodyPr>
            <a:lstStyle>
              <a:lvl1pPr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eaLnBrk="1" hangingPunct="1"/>
              <a:r>
                <a:rPr lang="en-US" sz="1600" dirty="0">
                  <a:latin typeface="Calibri" charset="0"/>
                  <a:cs typeface="Calibri" charset="0"/>
                </a:rPr>
                <a:t>input </a:t>
              </a:r>
            </a:p>
            <a:p>
              <a:pPr algn="ctr" eaLnBrk="1" hangingPunct="1"/>
              <a:r>
                <a:rPr lang="en-US" sz="1600" dirty="0">
                  <a:latin typeface="Calibri" charset="0"/>
                  <a:cs typeface="Calibri" charset="0"/>
                </a:rPr>
                <a:t>records</a:t>
              </a: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538307" y="4391080"/>
            <a:ext cx="5676755" cy="189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2537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24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1pPr>
            <a:lvl2pPr marL="51206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20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2pPr>
            <a:lvl3pPr marL="69875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3pPr>
            <a:lvl4pPr marL="88544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600">
                <a:solidFill>
                  <a:srgbClr val="0C0F20"/>
                </a:solidFill>
                <a:latin typeface="Calibri"/>
                <a:ea typeface="+mn-ea"/>
                <a:cs typeface="Calibri"/>
                <a:sym typeface="Arial" charset="0"/>
              </a:defRPr>
            </a:lvl4pPr>
            <a:lvl5pPr marL="1072134" indent="-192024" algn="l" rtl="0" eaLnBrk="0" fontAlgn="base" hangingPunct="0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1264158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1456182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1648206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1840230" indent="-192024" algn="l" rtl="0" fontAlgn="base">
              <a:spcBef>
                <a:spcPts val="756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18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State is lost if node dies!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Making stateful stream processing be fault-tolerant is challenging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946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Existing Streaming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20040" lvl="1" indent="0"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Storm</a:t>
            </a:r>
            <a:endParaRPr lang="en-US" dirty="0" smtClean="0"/>
          </a:p>
          <a:p>
            <a:pPr lvl="1">
              <a:defRPr/>
            </a:pPr>
            <a:r>
              <a:rPr lang="en-US" dirty="0"/>
              <a:t>Replays record if not processed by a node</a:t>
            </a:r>
          </a:p>
          <a:p>
            <a:pPr lvl="1">
              <a:defRPr/>
            </a:pPr>
            <a:r>
              <a:rPr lang="en-US" dirty="0"/>
              <a:t>Processes each record </a:t>
            </a:r>
            <a:r>
              <a:rPr lang="en-US" i="1" dirty="0"/>
              <a:t>at least once</a:t>
            </a:r>
          </a:p>
          <a:p>
            <a:pPr lvl="1">
              <a:defRPr/>
            </a:pPr>
            <a:r>
              <a:rPr lang="en-US" dirty="0"/>
              <a:t>May update mutable state twice!</a:t>
            </a:r>
          </a:p>
          <a:p>
            <a:pPr lvl="1">
              <a:defRPr/>
            </a:pPr>
            <a:r>
              <a:rPr lang="en-US" dirty="0"/>
              <a:t>Mutable state can be lost due to failure!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Trident – Use transactions to update state</a:t>
            </a:r>
          </a:p>
          <a:p>
            <a:pPr lvl="1">
              <a:defRPr/>
            </a:pPr>
            <a:r>
              <a:rPr lang="en-US" dirty="0"/>
              <a:t>Processes each record </a:t>
            </a:r>
            <a:r>
              <a:rPr lang="en-US" i="1" dirty="0"/>
              <a:t>exactly once</a:t>
            </a:r>
          </a:p>
          <a:p>
            <a:pPr lvl="1">
              <a:defRPr/>
            </a:pPr>
            <a:r>
              <a:rPr lang="en-US" dirty="0"/>
              <a:t>Per state transaction </a:t>
            </a:r>
            <a:r>
              <a:rPr lang="en-US" dirty="0" smtClean="0"/>
              <a:t>to external database </a:t>
            </a:r>
            <a:r>
              <a:rPr lang="en-US" dirty="0"/>
              <a:t>i</a:t>
            </a:r>
            <a:r>
              <a:rPr lang="en-US" dirty="0" smtClean="0"/>
              <a:t>s slow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12039" indent="-120015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0060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2084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4108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56132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48156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0180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2204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9C443C6-721A-D34C-B134-BC1E47B86545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6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solidFill>
                  <a:srgbClr val="3366FF"/>
                </a:solidFill>
              </a:rPr>
              <a:t>Spark Streaming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12039" indent="-120015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0060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2084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4108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56132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48156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0180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2204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A11A4C7-F7B2-9A4F-B580-34014AFC3E48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1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Discretized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3335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/>
              <a:t>un </a:t>
            </a:r>
            <a:r>
              <a:rPr lang="en-US" dirty="0"/>
              <a:t>a streaming computation as a </a:t>
            </a:r>
            <a:r>
              <a:rPr lang="en-US" dirty="0">
                <a:solidFill>
                  <a:schemeClr val="accent1"/>
                </a:solidFill>
              </a:rPr>
              <a:t>series of very small, deterministic batch jobs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12039" indent="-120015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0060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2084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4108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56132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48156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0180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2204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75595AB-65C7-5142-9668-FCCFF1DF220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1" name="Right Arrow 60"/>
          <p:cNvSpPr/>
          <p:nvPr/>
        </p:nvSpPr>
        <p:spPr>
          <a:xfrm>
            <a:off x="5572125" y="2767013"/>
            <a:ext cx="1561505" cy="280494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5575697" y="2755900"/>
            <a:ext cx="1557338" cy="280494"/>
            <a:chOff x="3510080" y="4511951"/>
            <a:chExt cx="1875743" cy="322227"/>
          </a:xfrm>
        </p:grpSpPr>
        <p:sp>
          <p:nvSpPr>
            <p:cNvPr id="83" name="Right Arrow 82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258050" y="4435475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rPr>
              <a:t>Spark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258050" y="2505869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rPr>
              <a:t>Spark</a:t>
            </a:r>
          </a:p>
          <a:p>
            <a:pPr algn="ctr">
              <a:defRPr/>
            </a:pPr>
            <a:r>
              <a:rPr lang="en-US" sz="2000" b="1" kern="0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rPr>
              <a:t>Streaming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7718822" y="3513139"/>
            <a:ext cx="330399" cy="671652"/>
            <a:chOff x="4377769" y="4618254"/>
            <a:chExt cx="398080" cy="771144"/>
          </a:xfrm>
        </p:grpSpPr>
        <p:sp>
          <p:nvSpPr>
            <p:cNvPr id="80" name="Rectangle 79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Calibri"/>
              </a:endParaRP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740896" y="2997994"/>
            <a:ext cx="883444" cy="1049450"/>
            <a:chOff x="1823089" y="4029165"/>
            <a:chExt cx="1064230" cy="1161739"/>
          </a:xfrm>
        </p:grpSpPr>
        <p:cxnSp>
          <p:nvCxnSpPr>
            <p:cNvPr id="72" name="Straight Arrow Connector 71"/>
            <p:cNvCxnSpPr>
              <a:stCxn id="68" idx="2"/>
              <a:endCxn id="85" idx="2"/>
            </p:cNvCxnSpPr>
            <p:nvPr/>
          </p:nvCxnSpPr>
          <p:spPr>
            <a:xfrm flipH="1" flipV="1">
              <a:off x="1823089" y="4031968"/>
              <a:ext cx="830086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8" idx="2"/>
              <a:endCxn id="84" idx="2"/>
            </p:cNvCxnSpPr>
            <p:nvPr/>
          </p:nvCxnSpPr>
          <p:spPr>
            <a:xfrm flipH="1" flipV="1">
              <a:off x="2355921" y="4029165"/>
              <a:ext cx="297254" cy="1161739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8" idx="2"/>
              <a:endCxn id="87" idx="2"/>
            </p:cNvCxnSpPr>
            <p:nvPr/>
          </p:nvCxnSpPr>
          <p:spPr>
            <a:xfrm flipV="1">
              <a:off x="2653175" y="4031968"/>
              <a:ext cx="234144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5459016" y="3602037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batches of X seconds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43525" y="2400300"/>
            <a:ext cx="1752600" cy="315778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l</a:t>
            </a:r>
            <a:r>
              <a:rPr lang="en-US" kern="0" dirty="0" err="1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ive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 data stream</a:t>
            </a:r>
          </a:p>
        </p:txBody>
      </p: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5572125" y="4715668"/>
            <a:ext cx="1571625" cy="756061"/>
            <a:chOff x="15712706" y="10151158"/>
            <a:chExt cx="4191000" cy="1724814"/>
          </a:xfrm>
        </p:grpSpPr>
        <p:grpSp>
          <p:nvGrpSpPr>
            <p:cNvPr id="17422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75" name="Right Arrow 74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5738106" y="10583046"/>
              <a:ext cx="4165600" cy="1292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  <a:ea typeface="ヒラギノ角ゴ ProN W3"/>
                  <a:cs typeface="Calibri"/>
                </a:rPr>
                <a:t>processed results</a:t>
              </a:r>
            </a:p>
          </p:txBody>
        </p:sp>
      </p:grp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714416" y="2895600"/>
            <a:ext cx="48291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230188" indent="-230188">
              <a:spcBef>
                <a:spcPts val="1512"/>
              </a:spcBef>
              <a:defRPr/>
            </a:pPr>
            <a:r>
              <a:rPr lang="en-US" sz="2000" dirty="0">
                <a:latin typeface="Calibri"/>
                <a:ea typeface="ヒラギノ角ゴ ProN W3"/>
                <a:cs typeface="Calibri"/>
              </a:rPr>
              <a:t>Chop up the live stream into batches of X seconds </a:t>
            </a:r>
          </a:p>
          <a:p>
            <a:pPr marL="230188" indent="-230188">
              <a:spcBef>
                <a:spcPts val="1512"/>
              </a:spcBef>
              <a:defRPr/>
            </a:pPr>
            <a:r>
              <a:rPr lang="en-US" sz="2000" dirty="0">
                <a:latin typeface="Calibri"/>
                <a:ea typeface="ヒラギノ角ゴ ProN W3"/>
                <a:cs typeface="Calibri"/>
              </a:rPr>
              <a:t>Spark treats each batch of data as RDDs and processes them using RDD operations</a:t>
            </a:r>
          </a:p>
          <a:p>
            <a:pPr marL="230188" indent="-230188">
              <a:spcBef>
                <a:spcPts val="1512"/>
              </a:spcBef>
              <a:defRPr/>
            </a:pPr>
            <a:r>
              <a:rPr lang="en-US" sz="2000" dirty="0">
                <a:latin typeface="Calibri"/>
                <a:ea typeface="ヒラギノ角ゴ ProN W3"/>
                <a:cs typeface="Calibri"/>
              </a:rPr>
              <a:t>Finally, the processed results of the RDD operations are returned in batches</a:t>
            </a:r>
          </a:p>
        </p:txBody>
      </p:sp>
    </p:spTree>
    <p:extLst>
      <p:ext uri="{BB962C8B-B14F-4D97-AF65-F5344CB8AC3E}">
        <p14:creationId xmlns:p14="http://schemas.microsoft.com/office/powerpoint/2010/main" val="6857267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4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Discretized Stream Processing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133350" indent="0">
              <a:buNone/>
              <a:defRPr/>
            </a:pPr>
            <a:r>
              <a:rPr lang="en-US" dirty="0"/>
              <a:t>Run a streaming computation as a </a:t>
            </a:r>
            <a:r>
              <a:rPr lang="en-US" dirty="0">
                <a:solidFill>
                  <a:schemeClr val="accent1"/>
                </a:solidFill>
              </a:rPr>
              <a:t>series of very small, deterministic batch jobs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>
            <a:lvl1pPr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12039" indent="-120015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0060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2084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4108" indent="-96012" eaLnBrk="0" hangingPunct="0"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56132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48156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0180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2204" indent="-96012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D8CE11-607D-8248-BFF5-660A85B7672B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132" name="Content Placeholder 2"/>
          <p:cNvSpPr txBox="1">
            <a:spLocks/>
          </p:cNvSpPr>
          <p:nvPr/>
        </p:nvSpPr>
        <p:spPr bwMode="auto">
          <a:xfrm>
            <a:off x="731836" y="2959549"/>
            <a:ext cx="42596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230188" indent="-230188">
              <a:spcBef>
                <a:spcPts val="1512"/>
              </a:spcBef>
              <a:defRPr/>
            </a:pPr>
            <a:r>
              <a:rPr lang="en-US" sz="2000" dirty="0">
                <a:latin typeface="Calibri"/>
                <a:ea typeface="ヒラギノ角ゴ ProN W3"/>
                <a:cs typeface="Calibri"/>
              </a:rPr>
              <a:t>Batch sizes as low as ½ second, </a:t>
            </a:r>
            <a:r>
              <a:rPr lang="en-US" sz="2000" dirty="0" smtClean="0">
                <a:latin typeface="Calibri"/>
                <a:ea typeface="ヒラギノ角ゴ ProN W3"/>
                <a:cs typeface="Calibri"/>
              </a:rPr>
              <a:t>latency of about </a:t>
            </a:r>
            <a:r>
              <a:rPr lang="en-US" sz="2000" dirty="0">
                <a:latin typeface="Calibri"/>
                <a:ea typeface="ヒラギノ角ゴ ProN W3"/>
                <a:cs typeface="Calibri"/>
              </a:rPr>
              <a:t>1 second</a:t>
            </a:r>
          </a:p>
          <a:p>
            <a:pPr marL="230188" indent="-230188">
              <a:spcBef>
                <a:spcPts val="1512"/>
              </a:spcBef>
              <a:defRPr/>
            </a:pPr>
            <a:r>
              <a:rPr lang="en-US" sz="2000" dirty="0">
                <a:latin typeface="Calibri"/>
                <a:ea typeface="ヒラギノ角ゴ ProN W3"/>
                <a:cs typeface="Calibri"/>
              </a:rPr>
              <a:t>Potential for combining batch processing and streaming processing in the same system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575697" y="2755900"/>
            <a:ext cx="1557338" cy="280494"/>
            <a:chOff x="3510080" y="4511951"/>
            <a:chExt cx="1875743" cy="322227"/>
          </a:xfrm>
        </p:grpSpPr>
        <p:sp>
          <p:nvSpPr>
            <p:cNvPr id="32" name="Right Arrow 31"/>
            <p:cNvSpPr/>
            <p:nvPr/>
          </p:nvSpPr>
          <p:spPr>
            <a:xfrm>
              <a:off x="5123391" y="4511951"/>
              <a:ext cx="262432" cy="322227"/>
            </a:xfrm>
            <a:prstGeom prst="rightArrow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2831" y="4599904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10080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74148" y="4603102"/>
              <a:ext cx="397950" cy="15591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ヒラギノ角ゴ ProN W3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258050" y="4435475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rPr>
              <a:t>Spark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58050" y="2505869"/>
            <a:ext cx="1259086" cy="746125"/>
          </a:xfrm>
          <a:prstGeom prst="rect">
            <a:avLst/>
          </a:prstGeom>
          <a:ln w="3810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8405" tIns="19202" rIns="38405" bIns="19202" anchor="ctr"/>
          <a:lstStyle/>
          <a:p>
            <a:pPr algn="ctr">
              <a:defRPr/>
            </a:pPr>
            <a:r>
              <a:rPr lang="en-US" sz="2000" b="1" kern="0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rPr>
              <a:t>Spark</a:t>
            </a:r>
          </a:p>
          <a:p>
            <a:pPr algn="ctr">
              <a:defRPr/>
            </a:pPr>
            <a:r>
              <a:rPr lang="en-US" sz="2000" b="1" kern="0" dirty="0">
                <a:solidFill>
                  <a:srgbClr val="B50B1B"/>
                </a:solidFill>
                <a:latin typeface="Calibri"/>
                <a:ea typeface="ヒラギノ角ゴ ProN W3"/>
                <a:cs typeface="Calibri"/>
              </a:rPr>
              <a:t>Streaming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718822" y="3513139"/>
            <a:ext cx="330399" cy="671652"/>
            <a:chOff x="4377769" y="4618254"/>
            <a:chExt cx="398080" cy="771144"/>
          </a:xfrm>
        </p:grpSpPr>
        <p:sp>
          <p:nvSpPr>
            <p:cNvPr id="39" name="Rectangle 38"/>
            <p:cNvSpPr/>
            <p:nvPr/>
          </p:nvSpPr>
          <p:spPr>
            <a:xfrm>
              <a:off x="4377769" y="4618254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77769" y="4925913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77769" y="5233571"/>
              <a:ext cx="398080" cy="15582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  <a:ea typeface="ヒラギノ角ゴ ProN W3"/>
                <a:cs typeface="Calibri"/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740896" y="2997994"/>
            <a:ext cx="883444" cy="1049450"/>
            <a:chOff x="1823089" y="4029165"/>
            <a:chExt cx="1064230" cy="1161739"/>
          </a:xfrm>
        </p:grpSpPr>
        <p:cxnSp>
          <p:nvCxnSpPr>
            <p:cNvPr id="43" name="Straight Arrow Connector 42"/>
            <p:cNvCxnSpPr>
              <a:stCxn id="46" idx="2"/>
              <a:endCxn id="34" idx="2"/>
            </p:cNvCxnSpPr>
            <p:nvPr/>
          </p:nvCxnSpPr>
          <p:spPr>
            <a:xfrm flipH="1" flipV="1">
              <a:off x="1823089" y="4031968"/>
              <a:ext cx="830086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6" idx="2"/>
              <a:endCxn id="33" idx="2"/>
            </p:cNvCxnSpPr>
            <p:nvPr/>
          </p:nvCxnSpPr>
          <p:spPr>
            <a:xfrm flipH="1" flipV="1">
              <a:off x="2355921" y="4029165"/>
              <a:ext cx="297254" cy="1161739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6" idx="2"/>
              <a:endCxn id="35" idx="2"/>
            </p:cNvCxnSpPr>
            <p:nvPr/>
          </p:nvCxnSpPr>
          <p:spPr>
            <a:xfrm flipV="1">
              <a:off x="2653175" y="4031968"/>
              <a:ext cx="234144" cy="1158935"/>
            </a:xfrm>
            <a:prstGeom prst="straightConnector1">
              <a:avLst/>
            </a:prstGeom>
            <a:ln w="28575" cmpd="sng">
              <a:solidFill>
                <a:schemeClr val="accent6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459016" y="3602037"/>
            <a:ext cx="1941909" cy="592777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batches of X seconds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3525" y="2400300"/>
            <a:ext cx="1752600" cy="315778"/>
          </a:xfrm>
          <a:prstGeom prst="rect">
            <a:avLst/>
          </a:prstGeom>
          <a:solidFill>
            <a:sysClr val="window" lastClr="FFFFFF"/>
          </a:solidFill>
        </p:spPr>
        <p:txBody>
          <a:bodyPr lIns="38405" tIns="19202" rIns="38405" bIns="19202">
            <a:spAutoFit/>
          </a:bodyPr>
          <a:lstStyle/>
          <a:p>
            <a:pPr algn="ctr"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l</a:t>
            </a:r>
            <a:r>
              <a:rPr lang="en-US" kern="0" dirty="0" err="1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ive</a:t>
            </a:r>
            <a:r>
              <a:rPr lang="en-US" kern="0" dirty="0">
                <a:solidFill>
                  <a:sysClr val="windowText" lastClr="000000"/>
                </a:solidFill>
                <a:latin typeface="Calibri"/>
                <a:ea typeface="ヒラギノ角ゴ ProN W3"/>
                <a:cs typeface="Calibri"/>
              </a:rPr>
              <a:t> data stream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572125" y="4715668"/>
            <a:ext cx="1571625" cy="756061"/>
            <a:chOff x="15712706" y="10151158"/>
            <a:chExt cx="4191000" cy="1724814"/>
          </a:xfrm>
        </p:grpSpPr>
        <p:grpSp>
          <p:nvGrpSpPr>
            <p:cNvPr id="49" name="Group 65"/>
            <p:cNvGrpSpPr>
              <a:grpSpLocks/>
            </p:cNvGrpSpPr>
            <p:nvPr/>
          </p:nvGrpSpPr>
          <p:grpSpPr bwMode="auto">
            <a:xfrm>
              <a:off x="15712706" y="10151158"/>
              <a:ext cx="4081598" cy="640089"/>
              <a:chOff x="3519264" y="4541124"/>
              <a:chExt cx="1843853" cy="322227"/>
            </a:xfrm>
          </p:grpSpPr>
          <p:sp>
            <p:nvSpPr>
              <p:cNvPr id="51" name="Right Arrow 50"/>
              <p:cNvSpPr/>
              <p:nvPr/>
            </p:nvSpPr>
            <p:spPr>
              <a:xfrm rot="10800000">
                <a:off x="3519264" y="4541124"/>
                <a:ext cx="262477" cy="322128"/>
              </a:xfrm>
              <a:prstGeom prst="rightArrow">
                <a:avLst/>
              </a:prstGeom>
              <a:gradFill>
                <a:lin ang="5400000" scaled="0"/>
              </a:gra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30044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97919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965038" y="4624254"/>
                <a:ext cx="398018" cy="15586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kern="0">
                  <a:solidFill>
                    <a:sysClr val="window" lastClr="FFFFFF"/>
                  </a:solidFill>
                  <a:latin typeface="Calibri"/>
                  <a:ea typeface="ヒラギノ角ゴ ProN W3"/>
                  <a:cs typeface="Calibri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5738106" y="10583046"/>
              <a:ext cx="4165600" cy="12929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/>
                  <a:ea typeface="ヒラギノ角ゴ ProN W3"/>
                  <a:cs typeface="Calibri"/>
                </a:rPr>
                <a:t>processed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4053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Title &amp; Bullets light">
    <a:majorFont>
      <a:latin typeface="Arial"/>
      <a:ea typeface="ヒラギノ角ゴ ProN W6"/>
      <a:cs typeface="ヒラギノ角ゴ ProN W6"/>
    </a:majorFont>
    <a:minorFont>
      <a:latin typeface="Arial"/>
      <a:ea typeface="ヒラギノ角ゴ ProN W3"/>
      <a:cs typeface="ヒラギノ角ゴ ProN W3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1825</Words>
  <Application>Microsoft Macintosh PowerPoint</Application>
  <PresentationFormat>On-screen Show (4:3)</PresentationFormat>
  <Paragraphs>338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Title &amp; Subtitle light</vt:lpstr>
      <vt:lpstr>1_Title &amp; Bullets</vt:lpstr>
      <vt:lpstr>Spark Streaming  Large-scale near-real-time stream processing </vt:lpstr>
      <vt:lpstr>What is Spark Streaming?</vt:lpstr>
      <vt:lpstr>Motivation</vt:lpstr>
      <vt:lpstr>Integration with Batch Processing</vt:lpstr>
      <vt:lpstr>Stateful Stream Processing</vt:lpstr>
      <vt:lpstr>Existing Streaming Systems</vt:lpstr>
      <vt:lpstr>Spark Streaming</vt:lpstr>
      <vt:lpstr>Discretized Stream Processing</vt:lpstr>
      <vt:lpstr>Discretized Stream Processing </vt:lpstr>
      <vt:lpstr>Example – Get hashtags from Twitter </vt:lpstr>
      <vt:lpstr>Example – Get hashtags from Twitter </vt:lpstr>
      <vt:lpstr>Example – Get hashtags from Twitter  </vt:lpstr>
      <vt:lpstr>Example – Get hashtags from Twitter  </vt:lpstr>
      <vt:lpstr>Java Example</vt:lpstr>
      <vt:lpstr>Window-based Transformations</vt:lpstr>
      <vt:lpstr>Arbitrary Stateful Computations</vt:lpstr>
      <vt:lpstr>Arbitrary Combinations of Batch and Streaming Computations</vt:lpstr>
      <vt:lpstr>DStream Input Sources</vt:lpstr>
      <vt:lpstr>Fault-tolerance: Worker</vt:lpstr>
      <vt:lpstr>Fault-tolerance: Master</vt:lpstr>
      <vt:lpstr>Performance</vt:lpstr>
      <vt:lpstr>Comparison with Storm and S4</vt:lpstr>
      <vt:lpstr>Fast Fault Recovery</vt:lpstr>
      <vt:lpstr>Real Applications: Mobile Millennium Project</vt:lpstr>
      <vt:lpstr>Real Applications: Conviva</vt:lpstr>
      <vt:lpstr>Unifying Batch and Stream Processing Models</vt:lpstr>
      <vt:lpstr>Vision - one stack to rule them all</vt:lpstr>
      <vt:lpstr>Vision - one stack to rule them all</vt:lpstr>
      <vt:lpstr>Today’s Tutorial</vt:lpstr>
      <vt:lpstr>Conclusion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Streaming  Large-scale near-real-time stream processing </dc:title>
  <dc:creator>Tathagata Das</dc:creator>
  <cp:lastModifiedBy>Tathagata Das</cp:lastModifiedBy>
  <cp:revision>58</cp:revision>
  <dcterms:created xsi:type="dcterms:W3CDTF">2013-05-10T17:17:26Z</dcterms:created>
  <dcterms:modified xsi:type="dcterms:W3CDTF">2013-08-29T17:24:30Z</dcterms:modified>
</cp:coreProperties>
</file>