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03" r:id="rId2"/>
    <p:sldId id="368" r:id="rId3"/>
    <p:sldId id="483" r:id="rId4"/>
    <p:sldId id="458" r:id="rId5"/>
    <p:sldId id="455" r:id="rId6"/>
    <p:sldId id="431" r:id="rId7"/>
    <p:sldId id="412" r:id="rId8"/>
    <p:sldId id="429" r:id="rId9"/>
    <p:sldId id="484" r:id="rId10"/>
    <p:sldId id="438" r:id="rId11"/>
    <p:sldId id="474" r:id="rId12"/>
    <p:sldId id="462" r:id="rId13"/>
    <p:sldId id="463" r:id="rId14"/>
    <p:sldId id="449" r:id="rId15"/>
    <p:sldId id="453" r:id="rId16"/>
    <p:sldId id="454" r:id="rId17"/>
    <p:sldId id="452" r:id="rId18"/>
    <p:sldId id="459" r:id="rId19"/>
    <p:sldId id="465" r:id="rId20"/>
    <p:sldId id="446" r:id="rId21"/>
    <p:sldId id="443" r:id="rId22"/>
    <p:sldId id="442" r:id="rId23"/>
    <p:sldId id="444" r:id="rId24"/>
    <p:sldId id="445" r:id="rId25"/>
    <p:sldId id="482" r:id="rId26"/>
    <p:sldId id="475" r:id="rId27"/>
    <p:sldId id="476" r:id="rId28"/>
    <p:sldId id="477" r:id="rId29"/>
    <p:sldId id="478" r:id="rId30"/>
    <p:sldId id="480" r:id="rId31"/>
    <p:sldId id="440" r:id="rId32"/>
    <p:sldId id="485" r:id="rId33"/>
    <p:sldId id="472" r:id="rId34"/>
    <p:sldId id="473" r:id="rId35"/>
  </p:sldIdLst>
  <p:sldSz cx="9144000" cy="6400800"/>
  <p:notesSz cx="6858000" cy="9144000"/>
  <p:defaultTextStyle>
    <a:defPPr>
      <a:defRPr lang="en-US"/>
    </a:defPPr>
    <a:lvl1pPr marL="0" algn="l" defTabSz="457169" rtl="0" eaLnBrk="1" latinLnBrk="0" hangingPunct="1">
      <a:defRPr sz="1900" kern="1200">
        <a:solidFill>
          <a:schemeClr val="tx1"/>
        </a:solidFill>
        <a:latin typeface="+mn-lt"/>
        <a:ea typeface="+mn-ea"/>
        <a:cs typeface="+mn-cs"/>
      </a:defRPr>
    </a:lvl1pPr>
    <a:lvl2pPr marL="457169" algn="l" defTabSz="457169" rtl="0" eaLnBrk="1" latinLnBrk="0" hangingPunct="1">
      <a:defRPr sz="1900" kern="1200">
        <a:solidFill>
          <a:schemeClr val="tx1"/>
        </a:solidFill>
        <a:latin typeface="+mn-lt"/>
        <a:ea typeface="+mn-ea"/>
        <a:cs typeface="+mn-cs"/>
      </a:defRPr>
    </a:lvl2pPr>
    <a:lvl3pPr marL="914336" algn="l" defTabSz="457169" rtl="0" eaLnBrk="1" latinLnBrk="0" hangingPunct="1">
      <a:defRPr sz="1900" kern="1200">
        <a:solidFill>
          <a:schemeClr val="tx1"/>
        </a:solidFill>
        <a:latin typeface="+mn-lt"/>
        <a:ea typeface="+mn-ea"/>
        <a:cs typeface="+mn-cs"/>
      </a:defRPr>
    </a:lvl3pPr>
    <a:lvl4pPr marL="1371505" algn="l" defTabSz="457169" rtl="0" eaLnBrk="1" latinLnBrk="0" hangingPunct="1">
      <a:defRPr sz="1900" kern="1200">
        <a:solidFill>
          <a:schemeClr val="tx1"/>
        </a:solidFill>
        <a:latin typeface="+mn-lt"/>
        <a:ea typeface="+mn-ea"/>
        <a:cs typeface="+mn-cs"/>
      </a:defRPr>
    </a:lvl4pPr>
    <a:lvl5pPr marL="1828674" algn="l" defTabSz="457169" rtl="0" eaLnBrk="1" latinLnBrk="0" hangingPunct="1">
      <a:defRPr sz="1900" kern="1200">
        <a:solidFill>
          <a:schemeClr val="tx1"/>
        </a:solidFill>
        <a:latin typeface="+mn-lt"/>
        <a:ea typeface="+mn-ea"/>
        <a:cs typeface="+mn-cs"/>
      </a:defRPr>
    </a:lvl5pPr>
    <a:lvl6pPr marL="2285841" algn="l" defTabSz="457169" rtl="0" eaLnBrk="1" latinLnBrk="0" hangingPunct="1">
      <a:defRPr sz="1900" kern="1200">
        <a:solidFill>
          <a:schemeClr val="tx1"/>
        </a:solidFill>
        <a:latin typeface="+mn-lt"/>
        <a:ea typeface="+mn-ea"/>
        <a:cs typeface="+mn-cs"/>
      </a:defRPr>
    </a:lvl6pPr>
    <a:lvl7pPr marL="2743010" algn="l" defTabSz="457169" rtl="0" eaLnBrk="1" latinLnBrk="0" hangingPunct="1">
      <a:defRPr sz="1900" kern="1200">
        <a:solidFill>
          <a:schemeClr val="tx1"/>
        </a:solidFill>
        <a:latin typeface="+mn-lt"/>
        <a:ea typeface="+mn-ea"/>
        <a:cs typeface="+mn-cs"/>
      </a:defRPr>
    </a:lvl7pPr>
    <a:lvl8pPr marL="3200179" algn="l" defTabSz="457169" rtl="0" eaLnBrk="1" latinLnBrk="0" hangingPunct="1">
      <a:defRPr sz="1900" kern="1200">
        <a:solidFill>
          <a:schemeClr val="tx1"/>
        </a:solidFill>
        <a:latin typeface="+mn-lt"/>
        <a:ea typeface="+mn-ea"/>
        <a:cs typeface="+mn-cs"/>
      </a:defRPr>
    </a:lvl8pPr>
    <a:lvl9pPr marL="3657346" algn="l" defTabSz="457169"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7215"/>
    <a:srgbClr val="E6E6E6"/>
    <a:srgbClr val="D7EAF5"/>
    <a:srgbClr val="7F7F7F"/>
    <a:srgbClr val="6D6D6D"/>
    <a:srgbClr val="000000"/>
    <a:srgbClr val="666666"/>
    <a:srgbClr val="CD602E"/>
    <a:srgbClr val="73B6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92" autoAdjust="0"/>
    <p:restoredTop sz="81707" autoAdjust="0"/>
  </p:normalViewPr>
  <p:slideViewPr>
    <p:cSldViewPr snapToGrid="0" snapToObjects="1">
      <p:cViewPr>
        <p:scale>
          <a:sx n="100" d="100"/>
          <a:sy n="100" d="100"/>
        </p:scale>
        <p:origin x="-2304" y="-728"/>
      </p:cViewPr>
      <p:guideLst>
        <p:guide orient="horz" pos="681"/>
        <p:guide pos="236"/>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v>iOS Short Form</c:v>
          </c:tx>
          <c:spPr>
            <a:ln w="47625">
              <a:noFill/>
            </a:ln>
          </c:spPr>
          <c:marker>
            <c:symbol val="circle"/>
            <c:size val="13"/>
            <c:spPr>
              <a:solidFill>
                <a:srgbClr val="FF0000"/>
              </a:solidFill>
            </c:spPr>
          </c:marker>
          <c:dPt>
            <c:idx val="0"/>
            <c:marker>
              <c:spPr>
                <a:solidFill>
                  <a:srgbClr val="FFFF00"/>
                </a:solidFill>
              </c:spPr>
            </c:marker>
            <c:bubble3D val="0"/>
          </c:dPt>
          <c:dPt>
            <c:idx val="6"/>
            <c:marker>
              <c:spPr>
                <a:solidFill>
                  <a:srgbClr val="FFFF00"/>
                </a:solidFill>
              </c:spPr>
            </c:marker>
            <c:bubble3D val="0"/>
          </c:dPt>
          <c:dPt>
            <c:idx val="9"/>
            <c:marker>
              <c:spPr>
                <a:solidFill>
                  <a:srgbClr val="FFFF00"/>
                </a:solidFill>
              </c:spPr>
            </c:marker>
            <c:bubble3D val="0"/>
          </c:dPt>
          <c:xVal>
            <c:numRef>
              <c:f>'Cust Views'!$S$3:$S$16</c:f>
              <c:numCache>
                <c:formatCode>General</c:formatCode>
                <c:ptCount val="14"/>
                <c:pt idx="0">
                  <c:v>2588.45</c:v>
                </c:pt>
                <c:pt idx="1">
                  <c:v>811.48</c:v>
                </c:pt>
                <c:pt idx="2">
                  <c:v>641.18</c:v>
                </c:pt>
                <c:pt idx="3">
                  <c:v>974.88</c:v>
                </c:pt>
                <c:pt idx="4">
                  <c:v>939.7</c:v>
                </c:pt>
                <c:pt idx="5">
                  <c:v>630.4400000000001</c:v>
                </c:pt>
                <c:pt idx="6">
                  <c:v>1758.51</c:v>
                </c:pt>
                <c:pt idx="7">
                  <c:v>644.8199999999994</c:v>
                </c:pt>
                <c:pt idx="8">
                  <c:v>968.17</c:v>
                </c:pt>
                <c:pt idx="9">
                  <c:v>1183.6</c:v>
                </c:pt>
                <c:pt idx="10">
                  <c:v>978.08</c:v>
                </c:pt>
                <c:pt idx="11">
                  <c:v>2124.1</c:v>
                </c:pt>
                <c:pt idx="12">
                  <c:v>947.16</c:v>
                </c:pt>
                <c:pt idx="13">
                  <c:v>1141.36</c:v>
                </c:pt>
              </c:numCache>
            </c:numRef>
          </c:xVal>
          <c:yVal>
            <c:numRef>
              <c:f>'Cust Views'!$R$3:$R$16</c:f>
              <c:numCache>
                <c:formatCode>0.0%</c:formatCode>
                <c:ptCount val="14"/>
                <c:pt idx="0">
                  <c:v>0.9096</c:v>
                </c:pt>
                <c:pt idx="1">
                  <c:v>0.7983</c:v>
                </c:pt>
                <c:pt idx="2">
                  <c:v>0.9003</c:v>
                </c:pt>
                <c:pt idx="3">
                  <c:v>0.8324</c:v>
                </c:pt>
                <c:pt idx="4">
                  <c:v>0.9135</c:v>
                </c:pt>
                <c:pt idx="5">
                  <c:v>0.7933</c:v>
                </c:pt>
                <c:pt idx="6">
                  <c:v>0.871</c:v>
                </c:pt>
                <c:pt idx="7">
                  <c:v>0.8284</c:v>
                </c:pt>
                <c:pt idx="8">
                  <c:v>0.906</c:v>
                </c:pt>
                <c:pt idx="9">
                  <c:v>0.9204</c:v>
                </c:pt>
                <c:pt idx="10">
                  <c:v>0.7989</c:v>
                </c:pt>
                <c:pt idx="11">
                  <c:v>0.7882</c:v>
                </c:pt>
                <c:pt idx="12">
                  <c:v>0.8802</c:v>
                </c:pt>
                <c:pt idx="13">
                  <c:v>0.8897</c:v>
                </c:pt>
              </c:numCache>
            </c:numRef>
          </c:yVal>
          <c:smooth val="0"/>
        </c:ser>
        <c:dLbls>
          <c:showLegendKey val="0"/>
          <c:showVal val="0"/>
          <c:showCatName val="0"/>
          <c:showSerName val="0"/>
          <c:showPercent val="0"/>
          <c:showBubbleSize val="0"/>
        </c:dLbls>
        <c:axId val="-2126536760"/>
        <c:axId val="-2126553256"/>
      </c:scatterChart>
      <c:valAx>
        <c:axId val="-2126536760"/>
        <c:scaling>
          <c:orientation val="minMax"/>
          <c:max val="2500.0"/>
        </c:scaling>
        <c:delete val="0"/>
        <c:axPos val="b"/>
        <c:numFmt formatCode="General" sourceLinked="1"/>
        <c:majorTickMark val="out"/>
        <c:minorTickMark val="none"/>
        <c:tickLblPos val="nextTo"/>
        <c:txPr>
          <a:bodyPr/>
          <a:lstStyle/>
          <a:p>
            <a:pPr>
              <a:defRPr sz="1600" b="1" i="0"/>
            </a:pPr>
            <a:endParaRPr lang="en-US"/>
          </a:p>
        </c:txPr>
        <c:crossAx val="-2126553256"/>
        <c:crosses val="autoZero"/>
        <c:crossBetween val="midCat"/>
      </c:valAx>
      <c:valAx>
        <c:axId val="-2126553256"/>
        <c:scaling>
          <c:orientation val="minMax"/>
          <c:max val="1.0"/>
          <c:min val="0.75"/>
        </c:scaling>
        <c:delete val="0"/>
        <c:axPos val="l"/>
        <c:majorGridlines/>
        <c:numFmt formatCode="0%" sourceLinked="0"/>
        <c:majorTickMark val="out"/>
        <c:minorTickMark val="none"/>
        <c:tickLblPos val="nextTo"/>
        <c:txPr>
          <a:bodyPr/>
          <a:lstStyle/>
          <a:p>
            <a:pPr>
              <a:defRPr sz="1600" b="1" i="0"/>
            </a:pPr>
            <a:endParaRPr lang="en-US"/>
          </a:p>
        </c:txPr>
        <c:crossAx val="-2126536760"/>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33789F-BBB2-3E4B-89EB-E6591342741B}" type="datetimeFigureOut">
              <a:rPr lang="en-US" smtClean="0"/>
              <a:pPr/>
              <a:t>8/29/13</a:t>
            </a:fld>
            <a:endParaRPr lang="en-US"/>
          </a:p>
        </p:txBody>
      </p:sp>
      <p:sp>
        <p:nvSpPr>
          <p:cNvPr id="4" name="Slide Image Placeholder 3"/>
          <p:cNvSpPr>
            <a:spLocks noGrp="1" noRot="1" noChangeAspect="1"/>
          </p:cNvSpPr>
          <p:nvPr>
            <p:ph type="sldImg" idx="2"/>
          </p:nvPr>
        </p:nvSpPr>
        <p:spPr>
          <a:xfrm>
            <a:off x="981075" y="685800"/>
            <a:ext cx="48958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C623B-2CE2-2342-9C53-9CEA59C1FBBD}" type="slidenum">
              <a:rPr lang="en-US" smtClean="0"/>
              <a:pPr/>
              <a:t>‹#›</a:t>
            </a:fld>
            <a:endParaRPr lang="en-US"/>
          </a:p>
        </p:txBody>
      </p:sp>
    </p:spTree>
    <p:extLst>
      <p:ext uri="{BB962C8B-B14F-4D97-AF65-F5344CB8AC3E}">
        <p14:creationId xmlns:p14="http://schemas.microsoft.com/office/powerpoint/2010/main" val="3785808236"/>
      </p:ext>
    </p:extLst>
  </p:cSld>
  <p:clrMap bg1="lt1" tx1="dk1" bg2="lt2" tx2="dk2" accent1="accent1" accent2="accent2" accent3="accent3" accent4="accent4" accent5="accent5" accent6="accent6" hlink="hlink" folHlink="folHlink"/>
  <p:notesStyle>
    <a:lvl1pPr marL="0" algn="l" defTabSz="457169" rtl="0" eaLnBrk="1" latinLnBrk="0" hangingPunct="1">
      <a:defRPr sz="1100" kern="1200">
        <a:solidFill>
          <a:schemeClr val="tx1"/>
        </a:solidFill>
        <a:latin typeface="+mn-lt"/>
        <a:ea typeface="+mn-ea"/>
        <a:cs typeface="+mn-cs"/>
      </a:defRPr>
    </a:lvl1pPr>
    <a:lvl2pPr marL="457169" algn="l" defTabSz="457169" rtl="0" eaLnBrk="1" latinLnBrk="0" hangingPunct="1">
      <a:defRPr sz="1100" kern="1200">
        <a:solidFill>
          <a:schemeClr val="tx1"/>
        </a:solidFill>
        <a:latin typeface="+mn-lt"/>
        <a:ea typeface="+mn-ea"/>
        <a:cs typeface="+mn-cs"/>
      </a:defRPr>
    </a:lvl2pPr>
    <a:lvl3pPr marL="914336" algn="l" defTabSz="457169" rtl="0" eaLnBrk="1" latinLnBrk="0" hangingPunct="1">
      <a:defRPr sz="1100" kern="1200">
        <a:solidFill>
          <a:schemeClr val="tx1"/>
        </a:solidFill>
        <a:latin typeface="+mn-lt"/>
        <a:ea typeface="+mn-ea"/>
        <a:cs typeface="+mn-cs"/>
      </a:defRPr>
    </a:lvl3pPr>
    <a:lvl4pPr marL="1371505" algn="l" defTabSz="457169" rtl="0" eaLnBrk="1" latinLnBrk="0" hangingPunct="1">
      <a:defRPr sz="1100" kern="1200">
        <a:solidFill>
          <a:schemeClr val="tx1"/>
        </a:solidFill>
        <a:latin typeface="+mn-lt"/>
        <a:ea typeface="+mn-ea"/>
        <a:cs typeface="+mn-cs"/>
      </a:defRPr>
    </a:lvl4pPr>
    <a:lvl5pPr marL="1828674" algn="l" defTabSz="457169" rtl="0" eaLnBrk="1" latinLnBrk="0" hangingPunct="1">
      <a:defRPr sz="1100" kern="1200">
        <a:solidFill>
          <a:schemeClr val="tx1"/>
        </a:solidFill>
        <a:latin typeface="+mn-lt"/>
        <a:ea typeface="+mn-ea"/>
        <a:cs typeface="+mn-cs"/>
      </a:defRPr>
    </a:lvl5pPr>
    <a:lvl6pPr marL="2285841" algn="l" defTabSz="457169" rtl="0" eaLnBrk="1" latinLnBrk="0" hangingPunct="1">
      <a:defRPr sz="1100" kern="1200">
        <a:solidFill>
          <a:schemeClr val="tx1"/>
        </a:solidFill>
        <a:latin typeface="+mn-lt"/>
        <a:ea typeface="+mn-ea"/>
        <a:cs typeface="+mn-cs"/>
      </a:defRPr>
    </a:lvl6pPr>
    <a:lvl7pPr marL="2743010" algn="l" defTabSz="457169" rtl="0" eaLnBrk="1" latinLnBrk="0" hangingPunct="1">
      <a:defRPr sz="1100" kern="1200">
        <a:solidFill>
          <a:schemeClr val="tx1"/>
        </a:solidFill>
        <a:latin typeface="+mn-lt"/>
        <a:ea typeface="+mn-ea"/>
        <a:cs typeface="+mn-cs"/>
      </a:defRPr>
    </a:lvl7pPr>
    <a:lvl8pPr marL="3200179" algn="l" defTabSz="457169" rtl="0" eaLnBrk="1" latinLnBrk="0" hangingPunct="1">
      <a:defRPr sz="1100" kern="1200">
        <a:solidFill>
          <a:schemeClr val="tx1"/>
        </a:solidFill>
        <a:latin typeface="+mn-lt"/>
        <a:ea typeface="+mn-ea"/>
        <a:cs typeface="+mn-cs"/>
      </a:defRPr>
    </a:lvl8pPr>
    <a:lvl9pPr marL="3657346" algn="l" defTabSz="45716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Summary</a:t>
            </a:r>
            <a:r>
              <a:rPr lang="en-US" baseline="0" dirty="0" smtClean="0"/>
              <a:t> of what the talk will be about:</a:t>
            </a:r>
          </a:p>
          <a:p>
            <a:endParaRPr lang="en-US" baseline="0" dirty="0" smtClean="0"/>
          </a:p>
          <a:p>
            <a:r>
              <a:rPr lang="en-US" baseline="0" dirty="0" smtClean="0"/>
              <a:t>Just relay bullet points. This is a 10 sec slide</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2</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In addition to this (as we have seen), a single CDN doesn’t provide consistent performance that is expected from users. (referring to included graphic)  </a:t>
            </a:r>
          </a:p>
          <a:p>
            <a:endParaRPr lang="en-US" baseline="0" dirty="0" smtClean="0"/>
          </a:p>
          <a:p>
            <a:r>
              <a:rPr lang="en-US" baseline="0" dirty="0" smtClean="0"/>
              <a:t>This last point brings us to one of the most ambitions projects that </a:t>
            </a:r>
            <a:r>
              <a:rPr lang="en-US" baseline="0" dirty="0" err="1" smtClean="0"/>
              <a:t>conviva</a:t>
            </a:r>
            <a:r>
              <a:rPr lang="en-US" baseline="0" dirty="0" smtClean="0"/>
              <a:t> has undertaken: (Next slide)</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11</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Just relay slide</a:t>
            </a:r>
          </a:p>
          <a:p>
            <a:endParaRPr lang="en-US" dirty="0" smtClean="0"/>
          </a:p>
          <a:p>
            <a:r>
              <a:rPr lang="en-US" dirty="0" smtClean="0"/>
              <a:t>Focus</a:t>
            </a:r>
            <a:r>
              <a:rPr lang="en-US" baseline="0" dirty="0" smtClean="0"/>
              <a:t> just on CDN </a:t>
            </a:r>
            <a:r>
              <a:rPr lang="en-US" baseline="0" smtClean="0"/>
              <a:t>aspect </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12</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normAutofit/>
          </a:bodyPr>
          <a:lstStyle/>
          <a:p>
            <a:r>
              <a:rPr lang="en-US" dirty="0" smtClean="0"/>
              <a:t>Relay the slide</a:t>
            </a:r>
          </a:p>
          <a:p>
            <a:endParaRPr lang="en-US" dirty="0" smtClean="0"/>
          </a:p>
          <a:p>
            <a:r>
              <a:rPr lang="en-US" dirty="0" smtClean="0"/>
              <a:t>Not clear this a 3d grid</a:t>
            </a:r>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normAutofit/>
          </a:bodyPr>
          <a:lstStyle/>
          <a:p>
            <a:r>
              <a:rPr lang="en-US" dirty="0" smtClean="0"/>
              <a:t>We want an oracle that selects the best CDN on</a:t>
            </a:r>
            <a:r>
              <a:rPr lang="en-US" baseline="0" dirty="0" smtClean="0"/>
              <a:t> a given partition and then assume that all clients stream from that CDN.</a:t>
            </a:r>
          </a:p>
          <a:p>
            <a:endParaRPr lang="en-US" baseline="0" dirty="0" smtClean="0"/>
          </a:p>
          <a:p>
            <a:r>
              <a:rPr lang="en-US" baseline="0" dirty="0" smtClean="0"/>
              <a:t>We will describe what ‘best’ means later, for that is a challenge in itself.</a:t>
            </a:r>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normAutofit/>
          </a:bodyPr>
          <a:lstStyle/>
          <a:p>
            <a:r>
              <a:rPr lang="en-US" dirty="0" smtClean="0"/>
              <a:t>We want an oracle that selects the best CDN on</a:t>
            </a:r>
            <a:r>
              <a:rPr lang="en-US" baseline="0" dirty="0" smtClean="0"/>
              <a:t> a given partition and then assume that all clients stream from that CDN.</a:t>
            </a:r>
          </a:p>
          <a:p>
            <a:endParaRPr lang="en-US" baseline="0" dirty="0" smtClean="0"/>
          </a:p>
          <a:p>
            <a:r>
              <a:rPr lang="en-US" baseline="0" dirty="0" smtClean="0"/>
              <a:t>We will describe what ‘best’ means later, for that is a challenge in itself.</a:t>
            </a:r>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normAutofit/>
          </a:bodyPr>
          <a:lstStyle/>
          <a:p>
            <a:r>
              <a:rPr lang="en-US" dirty="0" smtClean="0"/>
              <a:t>We want an oracle that selects the best CDN on</a:t>
            </a:r>
            <a:r>
              <a:rPr lang="en-US" baseline="0" dirty="0" smtClean="0"/>
              <a:t> a given partition and then assume that all clients stream from that CDN.</a:t>
            </a:r>
          </a:p>
          <a:p>
            <a:endParaRPr lang="en-US" baseline="0" dirty="0" smtClean="0"/>
          </a:p>
          <a:p>
            <a:r>
              <a:rPr lang="en-US" baseline="0" dirty="0" smtClean="0"/>
              <a:t>We will describe what ‘best’ means later, for that is a challenge in itself.</a:t>
            </a:r>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normAutofit/>
          </a:bodyPr>
          <a:lstStyle/>
          <a:p>
            <a:r>
              <a:rPr lang="en-US" dirty="0" smtClean="0"/>
              <a:t>We</a:t>
            </a:r>
            <a:r>
              <a:rPr lang="en-US" baseline="0" dirty="0" smtClean="0"/>
              <a:t> need to use an online algorithm in order to adapt to changes in the environment</a:t>
            </a:r>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normAutofit/>
          </a:bodyPr>
          <a:lstStyle/>
          <a:p>
            <a:r>
              <a:rPr lang="en-US" baseline="0" dirty="0" smtClean="0"/>
              <a:t>We already have a bespoke streaming metrics processing system</a:t>
            </a:r>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Summary</a:t>
            </a:r>
            <a:r>
              <a:rPr lang="en-US" baseline="0" dirty="0" smtClean="0"/>
              <a:t> of what the talk will be about:</a:t>
            </a:r>
          </a:p>
          <a:p>
            <a:endParaRPr lang="en-US" baseline="0" dirty="0" smtClean="0"/>
          </a:p>
          <a:p>
            <a:r>
              <a:rPr lang="en-US" baseline="0" dirty="0" smtClean="0"/>
              <a:t>Just relay bullet points. This is a 10 sec slide</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3</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Clearly a problem like this requires distributed computing power,</a:t>
            </a:r>
            <a:r>
              <a:rPr lang="en-US" baseline="0" dirty="0" smtClean="0"/>
              <a:t> but it there is still the question of which one?</a:t>
            </a:r>
          </a:p>
          <a:p>
            <a:endParaRPr lang="en-US" baseline="0" dirty="0" smtClean="0"/>
          </a:p>
          <a:p>
            <a:r>
              <a:rPr lang="en-US" baseline="0" dirty="0" smtClean="0"/>
              <a:t>Twitter Storm, though powerful is too focused on the streaming architecture and has a subsequently limited API. Because it is pure streaming, it is very difficult to parameterize the input state to produce deterministic output for something like a simulation It can’t do things like batch sessions for something like LP calculation</a:t>
            </a:r>
          </a:p>
          <a:p>
            <a:endParaRPr lang="en-US" baseline="0" dirty="0" smtClean="0"/>
          </a:p>
          <a:p>
            <a:r>
              <a:rPr lang="en-US" baseline="0" dirty="0" smtClean="0"/>
              <a:t>We could potentially build our own, but we wanted to spend our time building SDN algorithms, not building distributed computing frameworks</a:t>
            </a:r>
          </a:p>
          <a:p>
            <a:endParaRPr lang="en-US" baseline="0" dirty="0" smtClean="0"/>
          </a:p>
          <a:p>
            <a:r>
              <a:rPr lang="en-US" baseline="0" dirty="0" smtClean="0"/>
              <a:t>Spark provides the most flexible, robust computing model that allows for our admittedly very complex application</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21</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We use spark to compute a</a:t>
            </a:r>
            <a:r>
              <a:rPr lang="en-US" baseline="0" dirty="0" smtClean="0"/>
              <a:t> decision / state table that is then used to make decisions in real time by a simple query responder caching layer.</a:t>
            </a:r>
          </a:p>
          <a:p>
            <a:r>
              <a:rPr lang="en-US" baseline="0" dirty="0" smtClean="0"/>
              <a:t>Entire state for 1 minute can be computed in 5-8 seconds</a:t>
            </a:r>
          </a:p>
          <a:p>
            <a:r>
              <a:rPr lang="en-US" baseline="0" dirty="0" smtClean="0"/>
              <a:t>Architecture allows decisions to be made in constant time (&lt;1ms) and can handle spark master failure. Only cost will be stale data.</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22</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By</a:t>
            </a:r>
            <a:r>
              <a:rPr lang="en-US" baseline="0" dirty="0" smtClean="0"/>
              <a:t> leveraging a multi CDN infrastructure and optimizing CDN selection </a:t>
            </a:r>
            <a:r>
              <a:rPr lang="en-US" dirty="0" smtClean="0"/>
              <a:t>we were able to take a customer from middle of the pack in terms of overall performance, to one of the top</a:t>
            </a:r>
            <a:r>
              <a:rPr lang="en-US" baseline="0" dirty="0" smtClean="0"/>
              <a:t> performing customers that we have.</a:t>
            </a:r>
            <a:r>
              <a:rPr lang="en-US" dirty="0" smtClean="0"/>
              <a:t> </a:t>
            </a:r>
          </a:p>
          <a:p>
            <a:endParaRPr lang="en-US" dirty="0" smtClean="0"/>
          </a:p>
          <a:p>
            <a:r>
              <a:rPr lang="en-US" dirty="0" smtClean="0"/>
              <a:t>Can compute 3 million sessions per day, chunked</a:t>
            </a:r>
            <a:r>
              <a:rPr lang="en-US" baseline="0" dirty="0" smtClean="0"/>
              <a:t> per minute in 6 to 15 seconds</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23</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baseline="0" dirty="0" smtClean="0"/>
              <a:t>Problems: dealing with cryptic errors and inexplicable crashes on earlier versions. Still difficult to debug spark problems. In s </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24</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baseline="0" dirty="0" smtClean="0"/>
              <a:t>Problems: dealing with cryptic errors and inexplicable crashes on earlier versions. Still difficult to debug spark problems. </a:t>
            </a:r>
            <a:r>
              <a:rPr lang="en-US" baseline="0" smtClean="0"/>
              <a:t>In s </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25</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Essentially</a:t>
            </a:r>
            <a:r>
              <a:rPr lang="en-US" baseline="0" dirty="0" smtClean="0"/>
              <a:t> we compromise on clients where there is the lowest cost to performance to satisfy the constraints.</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26</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We add yet another requirement of needing</a:t>
            </a:r>
            <a:r>
              <a:rPr lang="en-US" baseline="0" dirty="0" smtClean="0"/>
              <a:t> to compute multiple LP’s in </a:t>
            </a:r>
            <a:r>
              <a:rPr lang="en-US" baseline="0" dirty="0" err="1" smtClean="0"/>
              <a:t>realtime</a:t>
            </a:r>
            <a:r>
              <a:rPr lang="en-US" baseline="0" dirty="0" smtClean="0"/>
              <a:t>…</a:t>
            </a:r>
          </a:p>
          <a:p>
            <a:endParaRPr lang="en-US" baseline="0" dirty="0" smtClean="0"/>
          </a:p>
          <a:p>
            <a:r>
              <a:rPr lang="en-US" baseline="0" dirty="0" smtClean="0"/>
              <a:t>20 LPs on each with ~4000 decision variables</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27</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Essentially</a:t>
            </a:r>
            <a:r>
              <a:rPr lang="en-US" baseline="0" dirty="0" smtClean="0"/>
              <a:t> we compromise on clients where there is the lowest cost to performance to satisfy the constraints.</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28</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Essentially</a:t>
            </a:r>
            <a:r>
              <a:rPr lang="en-US" baseline="0" dirty="0" smtClean="0"/>
              <a:t> we compromise on clients where there is the lowest cost to performance to satisfy the constraints.</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29</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The</a:t>
            </a:r>
            <a:r>
              <a:rPr lang="en-US" baseline="0" dirty="0" smtClean="0"/>
              <a:t> only extra code written to build this, involved the evaluation code and the basic harness. All of the evaluation and decision making code could be directly reused. Simulations can run over 6x faster than </a:t>
            </a:r>
            <a:r>
              <a:rPr lang="en-US" baseline="0" dirty="0" err="1" smtClean="0"/>
              <a:t>realtime</a:t>
            </a:r>
            <a:r>
              <a:rPr lang="en-US" baseline="0" dirty="0" smtClean="0"/>
              <a:t>, though with a larger cluster, this could potentially be even faster.</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30</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First bullet point: Describe</a:t>
            </a:r>
            <a:r>
              <a:rPr lang="en-US" baseline="0" dirty="0" smtClean="0"/>
              <a:t> use cases (e.g. Alerting on publishing errors, providing insight into how quality can affect engagement)</a:t>
            </a:r>
          </a:p>
          <a:p>
            <a:r>
              <a:rPr lang="en-US" baseline="0" dirty="0" smtClean="0"/>
              <a:t>We are in a unique position to provide a more holistic view of quality regardless of ecosystem.</a:t>
            </a:r>
          </a:p>
          <a:p>
            <a:endParaRPr lang="en-US" baseline="0" dirty="0" smtClean="0"/>
          </a:p>
          <a:p>
            <a:endParaRPr lang="en-US" baseline="0" dirty="0" smtClean="0"/>
          </a:p>
          <a:p>
            <a:r>
              <a:rPr lang="en-US" baseline="0" dirty="0" smtClean="0"/>
              <a:t>Can we bring up key customers such as HBO, or do we keep this anonymous?</a:t>
            </a:r>
          </a:p>
          <a:p>
            <a:endParaRPr lang="en-US" baseline="0" dirty="0" smtClean="0"/>
          </a:p>
        </p:txBody>
      </p:sp>
      <p:sp>
        <p:nvSpPr>
          <p:cNvPr id="4" name="Slide Number Placeholder 3"/>
          <p:cNvSpPr>
            <a:spLocks noGrp="1"/>
          </p:cNvSpPr>
          <p:nvPr>
            <p:ph type="sldNum" sz="quarter" idx="10"/>
          </p:nvPr>
        </p:nvSpPr>
        <p:spPr/>
        <p:txBody>
          <a:bodyPr/>
          <a:lstStyle/>
          <a:p>
            <a:fld id="{804C623B-2CE2-2342-9C53-9CEA59C1FBBD}" type="slidenum">
              <a:rPr lang="en-US" smtClean="0"/>
              <a:pPr/>
              <a:t>4</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Spark</a:t>
            </a:r>
            <a:r>
              <a:rPr lang="en-US" baseline="0" dirty="0" smtClean="0"/>
              <a:t> will allow us to unify our historic and live processing stacks, and remove the disjointed paradigms between the two.</a:t>
            </a:r>
          </a:p>
          <a:p>
            <a:r>
              <a:rPr lang="en-US" baseline="0" dirty="0" smtClean="0"/>
              <a:t>With a unified stack we will have a data processing stack that is able to support multiple ‘apps’ in addition to go such as anomaly detection</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31</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Spark</a:t>
            </a:r>
            <a:r>
              <a:rPr lang="en-US" baseline="0" dirty="0" smtClean="0"/>
              <a:t> will allow us to unify our historic and live processing stacks, and remove the disjointed paradigms between the two.</a:t>
            </a:r>
          </a:p>
          <a:p>
            <a:r>
              <a:rPr lang="en-US" baseline="0" dirty="0" smtClean="0"/>
              <a:t>With a unified stack we will have a data processing stack that is able to support multiple ‘apps’ in addition to go such as anomaly detection</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32</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Spark</a:t>
            </a:r>
            <a:r>
              <a:rPr lang="en-US" baseline="0" dirty="0" smtClean="0"/>
              <a:t> will allow us to unify our historic and live processing stacks, and remove the disjointed paradigms between the two.</a:t>
            </a:r>
          </a:p>
          <a:p>
            <a:r>
              <a:rPr lang="en-US" baseline="0" dirty="0" smtClean="0"/>
              <a:t>With a unified stack we will have a data processing stack that is able to support multiple ‘apps’ in addition to go such as anomaly detection</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33</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Spark</a:t>
            </a:r>
            <a:r>
              <a:rPr lang="en-US" baseline="0" dirty="0" smtClean="0"/>
              <a:t> will allow us to unify our historic and live processing stacks, and remove the disjointed paradigms between the two.</a:t>
            </a:r>
          </a:p>
          <a:p>
            <a:r>
              <a:rPr lang="en-US" baseline="0" dirty="0" smtClean="0"/>
              <a:t>With a unified stack we will have a data processing stack that is able to support multiple ‘apps’ in addition to go such as anomaly detection</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34</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normAutofit/>
          </a:bodyPr>
          <a:lstStyle/>
          <a:p>
            <a:r>
              <a:rPr lang="en-US" dirty="0" smtClean="0"/>
              <a:t>Using this instrumentation we see a very</a:t>
            </a:r>
            <a:r>
              <a:rPr lang="en-US" baseline="0" dirty="0" smtClean="0"/>
              <a:t> large variety of international traffic. All in all, Conviva monitors close to 4 billions of streams per month….</a:t>
            </a:r>
          </a:p>
          <a:p>
            <a:endParaRPr lang="en-US" baseline="0" dirty="0" smtClean="0"/>
          </a:p>
          <a:p>
            <a:endParaRPr lang="en-US" baseline="0" dirty="0" smtClean="0"/>
          </a:p>
          <a:p>
            <a:r>
              <a:rPr lang="en-US" baseline="0" dirty="0" smtClean="0"/>
              <a:t>Focus mostly on the premium customers</a:t>
            </a:r>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Changing</a:t>
            </a:r>
            <a:r>
              <a:rPr lang="en-US" baseline="0" dirty="0" smtClean="0"/>
              <a:t> gears a bit to get more specific</a:t>
            </a:r>
          </a:p>
          <a:p>
            <a:endParaRPr lang="en-US" baseline="0" dirty="0" smtClean="0"/>
          </a:p>
          <a:p>
            <a:endParaRPr lang="en-US" baseline="0" dirty="0" smtClean="0"/>
          </a:p>
          <a:p>
            <a:r>
              <a:rPr lang="en-US" dirty="0" smtClean="0"/>
              <a:t>Video</a:t>
            </a:r>
            <a:r>
              <a:rPr lang="en-US" baseline="0" dirty="0" smtClean="0"/>
              <a:t> delivery over the internet is a hard problem, and this is compounded by the fact that publishers are often blind to the performance (or lack there of) of their delivery platform.</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6</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The viewer only has visibility into what</a:t>
            </a:r>
            <a:r>
              <a:rPr lang="en-US" baseline="0" dirty="0" smtClean="0"/>
              <a:t> they see on their screen, and sometimes into the state of their home network</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7</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685800"/>
            <a:ext cx="4899025" cy="3429000"/>
          </a:xfrm>
        </p:spPr>
      </p:sp>
      <p:sp>
        <p:nvSpPr>
          <p:cNvPr id="3" name="Notes Placeholder 2"/>
          <p:cNvSpPr>
            <a:spLocks noGrp="1"/>
          </p:cNvSpPr>
          <p:nvPr>
            <p:ph type="body" idx="1"/>
          </p:nvPr>
        </p:nvSpPr>
        <p:spPr/>
        <p:txBody>
          <a:bodyPr>
            <a:normAutofit/>
          </a:bodyPr>
          <a:lstStyle/>
          <a:p>
            <a:r>
              <a:rPr lang="en-US" dirty="0" smtClean="0"/>
              <a:t>Whereas</a:t>
            </a:r>
            <a:r>
              <a:rPr lang="en-US" baseline="0" dirty="0" smtClean="0"/>
              <a:t> the provider sees the massive complexity of an internet video delivery system and the various platforms they serve, with little to no insight into how it all actually performs.</a:t>
            </a:r>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685800"/>
            <a:ext cx="48990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685800"/>
            <a:ext cx="4895850" cy="3429000"/>
          </a:xfrm>
        </p:spPr>
      </p:sp>
      <p:sp>
        <p:nvSpPr>
          <p:cNvPr id="3" name="Notes Placeholder 2"/>
          <p:cNvSpPr>
            <a:spLocks noGrp="1"/>
          </p:cNvSpPr>
          <p:nvPr>
            <p:ph type="body" idx="1"/>
          </p:nvPr>
        </p:nvSpPr>
        <p:spPr/>
        <p:txBody>
          <a:bodyPr/>
          <a:lstStyle/>
          <a:p>
            <a:r>
              <a:rPr lang="en-US" dirty="0" smtClean="0"/>
              <a:t>(Explain graphic</a:t>
            </a:r>
            <a:r>
              <a:rPr lang="en-US" baseline="0" dirty="0" smtClean="0"/>
              <a:t>. Mention that Conviva published)</a:t>
            </a:r>
          </a:p>
          <a:p>
            <a:endParaRPr lang="en-US" baseline="0" dirty="0" smtClean="0"/>
          </a:p>
          <a:p>
            <a:r>
              <a:rPr lang="en-US" baseline="0" dirty="0" smtClean="0"/>
              <a:t>This last point brings us to one of the most ambitions projects that </a:t>
            </a:r>
            <a:r>
              <a:rPr lang="en-US" baseline="0" dirty="0" err="1" smtClean="0"/>
              <a:t>conviva</a:t>
            </a:r>
            <a:r>
              <a:rPr lang="en-US" baseline="0" dirty="0" smtClean="0"/>
              <a:t> has undertaken: (Next slide)</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10</a:t>
            </a:fld>
            <a:endParaRPr lang="en-US"/>
          </a:p>
        </p:txBody>
      </p:sp>
    </p:spTree>
    <p:extLst>
      <p:ext uri="{BB962C8B-B14F-4D97-AF65-F5344CB8AC3E}">
        <p14:creationId xmlns:p14="http://schemas.microsoft.com/office/powerpoint/2010/main" val="272152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407"/>
            <a:ext cx="7772400" cy="13720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627120"/>
            <a:ext cx="6400800" cy="1635760"/>
          </a:xfrm>
        </p:spPr>
        <p:txBody>
          <a:bodyPr/>
          <a:lstStyle>
            <a:lvl1pPr marL="0" indent="0" algn="ctr">
              <a:buNone/>
              <a:defRPr>
                <a:solidFill>
                  <a:schemeClr val="tx1">
                    <a:tint val="75000"/>
                  </a:schemeClr>
                </a:solidFill>
              </a:defRPr>
            </a:lvl1pPr>
            <a:lvl2pPr marL="457169" indent="0" algn="ctr">
              <a:buNone/>
              <a:defRPr>
                <a:solidFill>
                  <a:schemeClr val="tx1">
                    <a:tint val="75000"/>
                  </a:schemeClr>
                </a:solidFill>
              </a:defRPr>
            </a:lvl2pPr>
            <a:lvl3pPr marL="914336" indent="0" algn="ctr">
              <a:buNone/>
              <a:defRPr>
                <a:solidFill>
                  <a:schemeClr val="tx1">
                    <a:tint val="75000"/>
                  </a:schemeClr>
                </a:solidFill>
              </a:defRPr>
            </a:lvl3pPr>
            <a:lvl4pPr marL="1371505" indent="0" algn="ctr">
              <a:buNone/>
              <a:defRPr>
                <a:solidFill>
                  <a:schemeClr val="tx1">
                    <a:tint val="75000"/>
                  </a:schemeClr>
                </a:solidFill>
              </a:defRPr>
            </a:lvl4pPr>
            <a:lvl5pPr marL="1828674" indent="0" algn="ctr">
              <a:buNone/>
              <a:defRPr>
                <a:solidFill>
                  <a:schemeClr val="tx1">
                    <a:tint val="75000"/>
                  </a:schemeClr>
                </a:solidFill>
              </a:defRPr>
            </a:lvl5pPr>
            <a:lvl6pPr marL="2285841" indent="0" algn="ctr">
              <a:buNone/>
              <a:defRPr>
                <a:solidFill>
                  <a:schemeClr val="tx1">
                    <a:tint val="75000"/>
                  </a:schemeClr>
                </a:solidFill>
              </a:defRPr>
            </a:lvl6pPr>
            <a:lvl7pPr marL="2743010" indent="0" algn="ctr">
              <a:buNone/>
              <a:defRPr>
                <a:solidFill>
                  <a:schemeClr val="tx1">
                    <a:tint val="75000"/>
                  </a:schemeClr>
                </a:solidFill>
              </a:defRPr>
            </a:lvl7pPr>
            <a:lvl8pPr marL="3200179" indent="0" algn="ctr">
              <a:buNone/>
              <a:defRPr>
                <a:solidFill>
                  <a:schemeClr val="tx1">
                    <a:tint val="75000"/>
                  </a:schemeClr>
                </a:solidFill>
              </a:defRPr>
            </a:lvl8pPr>
            <a:lvl9pPr marL="365734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561593-D683-DD4F-A4F8-11546141B140}" type="datetimeFigureOut">
              <a:rPr lang="en-US" smtClean="0"/>
              <a:pPr/>
              <a:t>8/29/13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00692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61593-D683-DD4F-A4F8-11546141B140}" type="datetimeFigureOut">
              <a:rPr lang="en-US" smtClean="0"/>
              <a:pPr/>
              <a:t>8/29/13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28E34-B6AC-BA4E-8DD8-DDD2962753D9}" type="slidenum">
              <a:rPr lang="en-US" smtClean="0"/>
              <a:pPr/>
              <a:t>‹#›</a:t>
            </a:fld>
            <a:endParaRPr lang="en-US"/>
          </a:p>
        </p:txBody>
      </p:sp>
    </p:spTree>
    <p:extLst>
      <p:ext uri="{BB962C8B-B14F-4D97-AF65-F5344CB8AC3E}">
        <p14:creationId xmlns:p14="http://schemas.microsoft.com/office/powerpoint/2010/main" val="53638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6339"/>
            <a:ext cx="2057400" cy="54614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6339"/>
            <a:ext cx="6019800" cy="54614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61593-D683-DD4F-A4F8-11546141B140}" type="datetimeFigureOut">
              <a:rPr lang="en-US" smtClean="0"/>
              <a:pPr/>
              <a:t>8/29/13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28E34-B6AC-BA4E-8DD8-DDD2962753D9}" type="slidenum">
              <a:rPr lang="en-US" smtClean="0"/>
              <a:pPr/>
              <a:t>‹#›</a:t>
            </a:fld>
            <a:endParaRPr lang="en-US"/>
          </a:p>
        </p:txBody>
      </p:sp>
    </p:spTree>
    <p:extLst>
      <p:ext uri="{BB962C8B-B14F-4D97-AF65-F5344CB8AC3E}">
        <p14:creationId xmlns:p14="http://schemas.microsoft.com/office/powerpoint/2010/main" val="2709421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492251" y="1201243"/>
            <a:ext cx="7194550" cy="42242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4382457"/>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61593-D683-DD4F-A4F8-11546141B140}" type="datetimeFigureOut">
              <a:rPr lang="en-US" smtClean="0"/>
              <a:pPr/>
              <a:t>8/29/13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28E34-B6AC-BA4E-8DD8-DDD2962753D9}" type="slidenum">
              <a:rPr lang="en-US" smtClean="0"/>
              <a:pPr/>
              <a:t>‹#›</a:t>
            </a:fld>
            <a:endParaRPr lang="en-US"/>
          </a:p>
        </p:txBody>
      </p:sp>
    </p:spTree>
    <p:extLst>
      <p:ext uri="{BB962C8B-B14F-4D97-AF65-F5344CB8AC3E}">
        <p14:creationId xmlns:p14="http://schemas.microsoft.com/office/powerpoint/2010/main" val="269030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3107"/>
            <a:ext cx="7772400" cy="127127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712932"/>
            <a:ext cx="7772400" cy="1400175"/>
          </a:xfrm>
        </p:spPr>
        <p:txBody>
          <a:bodyPr anchor="b"/>
          <a:lstStyle>
            <a:lvl1pPr marL="0" indent="0">
              <a:buNone/>
              <a:defRPr sz="2100">
                <a:solidFill>
                  <a:schemeClr val="tx1">
                    <a:tint val="75000"/>
                  </a:schemeClr>
                </a:solidFill>
              </a:defRPr>
            </a:lvl1pPr>
            <a:lvl2pPr marL="457169" indent="0">
              <a:buNone/>
              <a:defRPr sz="1900">
                <a:solidFill>
                  <a:schemeClr val="tx1">
                    <a:tint val="75000"/>
                  </a:schemeClr>
                </a:solidFill>
              </a:defRPr>
            </a:lvl2pPr>
            <a:lvl3pPr marL="914336" indent="0">
              <a:buNone/>
              <a:defRPr sz="1500">
                <a:solidFill>
                  <a:schemeClr val="tx1">
                    <a:tint val="75000"/>
                  </a:schemeClr>
                </a:solidFill>
              </a:defRPr>
            </a:lvl3pPr>
            <a:lvl4pPr marL="1371505" indent="0">
              <a:buNone/>
              <a:defRPr sz="1300">
                <a:solidFill>
                  <a:schemeClr val="tx1">
                    <a:tint val="75000"/>
                  </a:schemeClr>
                </a:solidFill>
              </a:defRPr>
            </a:lvl4pPr>
            <a:lvl5pPr marL="1828674" indent="0">
              <a:buNone/>
              <a:defRPr sz="1300">
                <a:solidFill>
                  <a:schemeClr val="tx1">
                    <a:tint val="75000"/>
                  </a:schemeClr>
                </a:solidFill>
              </a:defRPr>
            </a:lvl5pPr>
            <a:lvl6pPr marL="2285841" indent="0">
              <a:buNone/>
              <a:defRPr sz="1300">
                <a:solidFill>
                  <a:schemeClr val="tx1">
                    <a:tint val="75000"/>
                  </a:schemeClr>
                </a:solidFill>
              </a:defRPr>
            </a:lvl6pPr>
            <a:lvl7pPr marL="2743010" indent="0">
              <a:buNone/>
              <a:defRPr sz="1300">
                <a:solidFill>
                  <a:schemeClr val="tx1">
                    <a:tint val="75000"/>
                  </a:schemeClr>
                </a:solidFill>
              </a:defRPr>
            </a:lvl7pPr>
            <a:lvl8pPr marL="3200179" indent="0">
              <a:buNone/>
              <a:defRPr sz="1300">
                <a:solidFill>
                  <a:schemeClr val="tx1">
                    <a:tint val="75000"/>
                  </a:schemeClr>
                </a:solidFill>
              </a:defRPr>
            </a:lvl8pPr>
            <a:lvl9pPr marL="3657346"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561593-D683-DD4F-A4F8-11546141B140}" type="datetimeFigureOut">
              <a:rPr lang="en-US" smtClean="0"/>
              <a:pPr/>
              <a:t>8/29/13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28E34-B6AC-BA4E-8DD8-DDD2962753D9}" type="slidenum">
              <a:rPr lang="en-US" smtClean="0"/>
              <a:pPr/>
              <a:t>‹#›</a:t>
            </a:fld>
            <a:endParaRPr lang="en-US"/>
          </a:p>
        </p:txBody>
      </p:sp>
    </p:spTree>
    <p:extLst>
      <p:ext uri="{BB962C8B-B14F-4D97-AF65-F5344CB8AC3E}">
        <p14:creationId xmlns:p14="http://schemas.microsoft.com/office/powerpoint/2010/main" val="99988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523"/>
            <a:ext cx="4038600" cy="4224232"/>
          </a:xfrm>
        </p:spPr>
        <p:txBody>
          <a:bodyPr/>
          <a:lstStyle>
            <a:lvl1pPr>
              <a:defRPr sz="28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523"/>
            <a:ext cx="4038600" cy="4224232"/>
          </a:xfrm>
        </p:spPr>
        <p:txBody>
          <a:bodyPr/>
          <a:lstStyle>
            <a:lvl1pPr>
              <a:defRPr sz="28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561593-D683-DD4F-A4F8-11546141B140}" type="datetimeFigureOut">
              <a:rPr lang="en-US" smtClean="0"/>
              <a:pPr/>
              <a:t>8/29/13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28E34-B6AC-BA4E-8DD8-DDD2962753D9}" type="slidenum">
              <a:rPr lang="en-US" smtClean="0"/>
              <a:pPr/>
              <a:t>‹#›</a:t>
            </a:fld>
            <a:endParaRPr lang="en-US"/>
          </a:p>
        </p:txBody>
      </p:sp>
    </p:spTree>
    <p:extLst>
      <p:ext uri="{BB962C8B-B14F-4D97-AF65-F5344CB8AC3E}">
        <p14:creationId xmlns:p14="http://schemas.microsoft.com/office/powerpoint/2010/main" val="86212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2772"/>
            <a:ext cx="4040188" cy="597111"/>
          </a:xfrm>
        </p:spPr>
        <p:txBody>
          <a:bodyPr anchor="b"/>
          <a:lstStyle>
            <a:lvl1pPr marL="0" indent="0">
              <a:buNone/>
              <a:defRPr sz="2500" b="1"/>
            </a:lvl1pPr>
            <a:lvl2pPr marL="457169" indent="0">
              <a:buNone/>
              <a:defRPr sz="2100" b="1"/>
            </a:lvl2pPr>
            <a:lvl3pPr marL="914336" indent="0">
              <a:buNone/>
              <a:defRPr sz="1900" b="1"/>
            </a:lvl3pPr>
            <a:lvl4pPr marL="1371505" indent="0">
              <a:buNone/>
              <a:defRPr sz="1500" b="1"/>
            </a:lvl4pPr>
            <a:lvl5pPr marL="1828674" indent="0">
              <a:buNone/>
              <a:defRPr sz="1500" b="1"/>
            </a:lvl5pPr>
            <a:lvl6pPr marL="2285841" indent="0">
              <a:buNone/>
              <a:defRPr sz="1500" b="1"/>
            </a:lvl6pPr>
            <a:lvl7pPr marL="2743010" indent="0">
              <a:buNone/>
              <a:defRPr sz="1500" b="1"/>
            </a:lvl7pPr>
            <a:lvl8pPr marL="3200179" indent="0">
              <a:buNone/>
              <a:defRPr sz="1500" b="1"/>
            </a:lvl8pPr>
            <a:lvl9pPr marL="3657346"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0" y="2029886"/>
            <a:ext cx="4040188" cy="3687870"/>
          </a:xfrm>
        </p:spPr>
        <p:txBody>
          <a:bodyPr/>
          <a:lstStyle>
            <a:lvl1pPr>
              <a:defRPr sz="25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432772"/>
            <a:ext cx="4041776" cy="597111"/>
          </a:xfrm>
        </p:spPr>
        <p:txBody>
          <a:bodyPr anchor="b"/>
          <a:lstStyle>
            <a:lvl1pPr marL="0" indent="0">
              <a:buNone/>
              <a:defRPr sz="2500" b="1"/>
            </a:lvl1pPr>
            <a:lvl2pPr marL="457169" indent="0">
              <a:buNone/>
              <a:defRPr sz="2100" b="1"/>
            </a:lvl2pPr>
            <a:lvl3pPr marL="914336" indent="0">
              <a:buNone/>
              <a:defRPr sz="1900" b="1"/>
            </a:lvl3pPr>
            <a:lvl4pPr marL="1371505" indent="0">
              <a:buNone/>
              <a:defRPr sz="1500" b="1"/>
            </a:lvl4pPr>
            <a:lvl5pPr marL="1828674" indent="0">
              <a:buNone/>
              <a:defRPr sz="1500" b="1"/>
            </a:lvl5pPr>
            <a:lvl6pPr marL="2285841" indent="0">
              <a:buNone/>
              <a:defRPr sz="1500" b="1"/>
            </a:lvl6pPr>
            <a:lvl7pPr marL="2743010" indent="0">
              <a:buNone/>
              <a:defRPr sz="1500" b="1"/>
            </a:lvl7pPr>
            <a:lvl8pPr marL="3200179" indent="0">
              <a:buNone/>
              <a:defRPr sz="1500" b="1"/>
            </a:lvl8pPr>
            <a:lvl9pPr marL="3657346"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6" y="2029886"/>
            <a:ext cx="4041776" cy="3687870"/>
          </a:xfrm>
        </p:spPr>
        <p:txBody>
          <a:bodyPr/>
          <a:lstStyle>
            <a:lvl1pPr>
              <a:defRPr sz="2500"/>
            </a:lvl1pPr>
            <a:lvl2pPr>
              <a:defRPr sz="21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561593-D683-DD4F-A4F8-11546141B140}" type="datetimeFigureOut">
              <a:rPr lang="en-US" smtClean="0"/>
              <a:pPr/>
              <a:t>8/29/13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28E34-B6AC-BA4E-8DD8-DDD2962753D9}" type="slidenum">
              <a:rPr lang="en-US" smtClean="0"/>
              <a:pPr/>
              <a:t>‹#›</a:t>
            </a:fld>
            <a:endParaRPr lang="en-US"/>
          </a:p>
        </p:txBody>
      </p:sp>
    </p:spTree>
    <p:extLst>
      <p:ext uri="{BB962C8B-B14F-4D97-AF65-F5344CB8AC3E}">
        <p14:creationId xmlns:p14="http://schemas.microsoft.com/office/powerpoint/2010/main" val="32421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561593-D683-DD4F-A4F8-11546141B140}" type="datetimeFigureOut">
              <a:rPr lang="en-US" smtClean="0"/>
              <a:pPr/>
              <a:t>8/29/13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28E34-B6AC-BA4E-8DD8-DDD2962753D9}" type="slidenum">
              <a:rPr lang="en-US" smtClean="0"/>
              <a:pPr/>
              <a:t>‹#›</a:t>
            </a:fld>
            <a:endParaRPr lang="en-US"/>
          </a:p>
        </p:txBody>
      </p:sp>
    </p:spTree>
    <p:extLst>
      <p:ext uri="{BB962C8B-B14F-4D97-AF65-F5344CB8AC3E}">
        <p14:creationId xmlns:p14="http://schemas.microsoft.com/office/powerpoint/2010/main" val="47088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61593-D683-DD4F-A4F8-11546141B140}" type="datetimeFigureOut">
              <a:rPr lang="en-US" smtClean="0"/>
              <a:pPr/>
              <a:t>8/29/13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28E34-B6AC-BA4E-8DD8-DDD2962753D9}" type="slidenum">
              <a:rPr lang="en-US" smtClean="0"/>
              <a:pPr/>
              <a:t>‹#›</a:t>
            </a:fld>
            <a:endParaRPr lang="en-US"/>
          </a:p>
        </p:txBody>
      </p:sp>
    </p:spTree>
    <p:extLst>
      <p:ext uri="{BB962C8B-B14F-4D97-AF65-F5344CB8AC3E}">
        <p14:creationId xmlns:p14="http://schemas.microsoft.com/office/powerpoint/2010/main" val="276434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54847"/>
            <a:ext cx="3008314" cy="108458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1" y="254856"/>
            <a:ext cx="5111750" cy="5462905"/>
          </a:xfrm>
        </p:spPr>
        <p:txBody>
          <a:bodyPr/>
          <a:lstStyle>
            <a:lvl1pPr>
              <a:defRPr sz="3200"/>
            </a:lvl1pPr>
            <a:lvl2pPr>
              <a:defRPr sz="28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339436"/>
            <a:ext cx="3008314" cy="4378325"/>
          </a:xfrm>
        </p:spPr>
        <p:txBody>
          <a:bodyPr/>
          <a:lstStyle>
            <a:lvl1pPr marL="0" indent="0">
              <a:buNone/>
              <a:defRPr sz="1300"/>
            </a:lvl1pPr>
            <a:lvl2pPr marL="457169" indent="0">
              <a:buNone/>
              <a:defRPr sz="1100"/>
            </a:lvl2pPr>
            <a:lvl3pPr marL="914336" indent="0">
              <a:buNone/>
              <a:defRPr sz="900"/>
            </a:lvl3pPr>
            <a:lvl4pPr marL="1371505" indent="0">
              <a:buNone/>
              <a:defRPr sz="900"/>
            </a:lvl4pPr>
            <a:lvl5pPr marL="1828674" indent="0">
              <a:buNone/>
              <a:defRPr sz="900"/>
            </a:lvl5pPr>
            <a:lvl6pPr marL="2285841" indent="0">
              <a:buNone/>
              <a:defRPr sz="900"/>
            </a:lvl6pPr>
            <a:lvl7pPr marL="2743010" indent="0">
              <a:buNone/>
              <a:defRPr sz="900"/>
            </a:lvl7pPr>
            <a:lvl8pPr marL="3200179" indent="0">
              <a:buNone/>
              <a:defRPr sz="900"/>
            </a:lvl8pPr>
            <a:lvl9pPr marL="36573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61593-D683-DD4F-A4F8-11546141B140}" type="datetimeFigureOut">
              <a:rPr lang="en-US" smtClean="0"/>
              <a:pPr/>
              <a:t>8/29/13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28E34-B6AC-BA4E-8DD8-DDD2962753D9}" type="slidenum">
              <a:rPr lang="en-US" smtClean="0"/>
              <a:pPr/>
              <a:t>‹#›</a:t>
            </a:fld>
            <a:endParaRPr lang="en-US"/>
          </a:p>
        </p:txBody>
      </p:sp>
    </p:spTree>
    <p:extLst>
      <p:ext uri="{BB962C8B-B14F-4D97-AF65-F5344CB8AC3E}">
        <p14:creationId xmlns:p14="http://schemas.microsoft.com/office/powerpoint/2010/main" val="396113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80560"/>
            <a:ext cx="5486400" cy="52895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8" y="571923"/>
            <a:ext cx="5486400" cy="3840480"/>
          </a:xfrm>
        </p:spPr>
        <p:txBody>
          <a:bodyPr/>
          <a:lstStyle>
            <a:lvl1pPr marL="0" indent="0">
              <a:buNone/>
              <a:defRPr sz="3200"/>
            </a:lvl1pPr>
            <a:lvl2pPr marL="457169" indent="0">
              <a:buNone/>
              <a:defRPr sz="2800"/>
            </a:lvl2pPr>
            <a:lvl3pPr marL="914336" indent="0">
              <a:buNone/>
              <a:defRPr sz="2500"/>
            </a:lvl3pPr>
            <a:lvl4pPr marL="1371505" indent="0">
              <a:buNone/>
              <a:defRPr sz="2100"/>
            </a:lvl4pPr>
            <a:lvl5pPr marL="1828674" indent="0">
              <a:buNone/>
              <a:defRPr sz="2100"/>
            </a:lvl5pPr>
            <a:lvl6pPr marL="2285841" indent="0">
              <a:buNone/>
              <a:defRPr sz="2100"/>
            </a:lvl6pPr>
            <a:lvl7pPr marL="2743010" indent="0">
              <a:buNone/>
              <a:defRPr sz="2100"/>
            </a:lvl7pPr>
            <a:lvl8pPr marL="3200179" indent="0">
              <a:buNone/>
              <a:defRPr sz="2100"/>
            </a:lvl8pPr>
            <a:lvl9pPr marL="3657346" indent="0">
              <a:buNone/>
              <a:defRPr sz="2100"/>
            </a:lvl9pPr>
          </a:lstStyle>
          <a:p>
            <a:endParaRPr lang="en-US"/>
          </a:p>
        </p:txBody>
      </p:sp>
      <p:sp>
        <p:nvSpPr>
          <p:cNvPr id="4" name="Text Placeholder 3"/>
          <p:cNvSpPr>
            <a:spLocks noGrp="1"/>
          </p:cNvSpPr>
          <p:nvPr>
            <p:ph type="body" sz="half" idx="2"/>
          </p:nvPr>
        </p:nvSpPr>
        <p:spPr>
          <a:xfrm>
            <a:off x="1792288" y="5009524"/>
            <a:ext cx="5486400" cy="751205"/>
          </a:xfrm>
        </p:spPr>
        <p:txBody>
          <a:bodyPr/>
          <a:lstStyle>
            <a:lvl1pPr marL="0" indent="0">
              <a:buNone/>
              <a:defRPr sz="1300"/>
            </a:lvl1pPr>
            <a:lvl2pPr marL="457169" indent="0">
              <a:buNone/>
              <a:defRPr sz="1100"/>
            </a:lvl2pPr>
            <a:lvl3pPr marL="914336" indent="0">
              <a:buNone/>
              <a:defRPr sz="900"/>
            </a:lvl3pPr>
            <a:lvl4pPr marL="1371505" indent="0">
              <a:buNone/>
              <a:defRPr sz="900"/>
            </a:lvl4pPr>
            <a:lvl5pPr marL="1828674" indent="0">
              <a:buNone/>
              <a:defRPr sz="900"/>
            </a:lvl5pPr>
            <a:lvl6pPr marL="2285841" indent="0">
              <a:buNone/>
              <a:defRPr sz="900"/>
            </a:lvl6pPr>
            <a:lvl7pPr marL="2743010" indent="0">
              <a:buNone/>
              <a:defRPr sz="900"/>
            </a:lvl7pPr>
            <a:lvl8pPr marL="3200179" indent="0">
              <a:buNone/>
              <a:defRPr sz="900"/>
            </a:lvl8pPr>
            <a:lvl9pPr marL="36573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61593-D683-DD4F-A4F8-11546141B140}" type="datetimeFigureOut">
              <a:rPr lang="en-US" smtClean="0"/>
              <a:pPr/>
              <a:t>8/29/13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28E34-B6AC-BA4E-8DD8-DDD2962753D9}" type="slidenum">
              <a:rPr lang="en-US" smtClean="0"/>
              <a:pPr/>
              <a:t>‹#›</a:t>
            </a:fld>
            <a:endParaRPr lang="en-US"/>
          </a:p>
        </p:txBody>
      </p:sp>
    </p:spTree>
    <p:extLst>
      <p:ext uri="{BB962C8B-B14F-4D97-AF65-F5344CB8AC3E}">
        <p14:creationId xmlns:p14="http://schemas.microsoft.com/office/powerpoint/2010/main" val="3269470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6330"/>
            <a:ext cx="8229600" cy="1066800"/>
          </a:xfrm>
          <a:prstGeom prst="rect">
            <a:avLst/>
          </a:prstGeom>
        </p:spPr>
        <p:txBody>
          <a:bodyPr vert="horz" lIns="91433" tIns="45717" rIns="91433"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93523"/>
            <a:ext cx="8229600" cy="4224232"/>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932604"/>
            <a:ext cx="2133600" cy="340783"/>
          </a:xfrm>
          <a:prstGeom prst="rect">
            <a:avLst/>
          </a:prstGeom>
        </p:spPr>
        <p:txBody>
          <a:bodyPr vert="horz" lIns="91433" tIns="45717" rIns="91433" bIns="45717" rtlCol="0" anchor="ctr"/>
          <a:lstStyle>
            <a:lvl1pPr algn="l">
              <a:defRPr sz="1100">
                <a:solidFill>
                  <a:schemeClr val="tx1">
                    <a:tint val="75000"/>
                  </a:schemeClr>
                </a:solidFill>
              </a:defRPr>
            </a:lvl1pPr>
          </a:lstStyle>
          <a:p>
            <a:fld id="{80561593-D683-DD4F-A4F8-11546141B140}" type="datetimeFigureOut">
              <a:rPr lang="en-US" smtClean="0"/>
              <a:pPr/>
              <a:t>8/29/13</a:t>
            </a:fld>
            <a:endParaRPr lang="en-US"/>
          </a:p>
        </p:txBody>
      </p:sp>
      <p:sp>
        <p:nvSpPr>
          <p:cNvPr id="5" name="Footer Placeholder 4"/>
          <p:cNvSpPr>
            <a:spLocks noGrp="1"/>
          </p:cNvSpPr>
          <p:nvPr>
            <p:ph type="ftr" sz="quarter" idx="3"/>
          </p:nvPr>
        </p:nvSpPr>
        <p:spPr>
          <a:xfrm>
            <a:off x="3124200" y="5932604"/>
            <a:ext cx="2895600" cy="340783"/>
          </a:xfrm>
          <a:prstGeom prst="rect">
            <a:avLst/>
          </a:prstGeom>
        </p:spPr>
        <p:txBody>
          <a:bodyPr vert="horz" lIns="91433" tIns="45717" rIns="91433" bIns="45717"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932604"/>
            <a:ext cx="2133600" cy="340783"/>
          </a:xfrm>
          <a:prstGeom prst="rect">
            <a:avLst/>
          </a:prstGeom>
        </p:spPr>
        <p:txBody>
          <a:bodyPr vert="horz" lIns="91433" tIns="45717" rIns="91433" bIns="45717" rtlCol="0" anchor="ctr"/>
          <a:lstStyle>
            <a:lvl1pPr algn="r">
              <a:defRPr sz="1100">
                <a:solidFill>
                  <a:schemeClr val="tx1">
                    <a:tint val="75000"/>
                  </a:schemeClr>
                </a:solidFill>
              </a:defRPr>
            </a:lvl1pPr>
          </a:lstStyle>
          <a:p>
            <a:fld id="{66C28E34-B6AC-BA4E-8DD8-DDD2962753D9}" type="slidenum">
              <a:rPr lang="en-US" smtClean="0"/>
              <a:pPr/>
              <a:t>‹#›</a:t>
            </a:fld>
            <a:endParaRPr lang="en-US"/>
          </a:p>
        </p:txBody>
      </p:sp>
      <p:pic>
        <p:nvPicPr>
          <p:cNvPr id="7" name="Picture 6" descr="conviva-logo.png"/>
          <p:cNvPicPr>
            <a:picLocks noChangeAspect="1"/>
          </p:cNvPicPr>
          <p:nvPr userDrawn="1"/>
        </p:nvPicPr>
        <p:blipFill>
          <a:blip r:embed="rId14" cstate="print"/>
          <a:stretch>
            <a:fillRect/>
          </a:stretch>
        </p:blipFill>
        <p:spPr>
          <a:xfrm>
            <a:off x="8015757" y="6207124"/>
            <a:ext cx="965402" cy="132507"/>
          </a:xfrm>
          <a:prstGeom prst="rect">
            <a:avLst/>
          </a:prstGeom>
        </p:spPr>
      </p:pic>
    </p:spTree>
    <p:extLst>
      <p:ext uri="{BB962C8B-B14F-4D97-AF65-F5344CB8AC3E}">
        <p14:creationId xmlns:p14="http://schemas.microsoft.com/office/powerpoint/2010/main" val="1109835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169" rtl="0" eaLnBrk="1" latinLnBrk="0" hangingPunct="1">
        <a:spcBef>
          <a:spcPct val="0"/>
        </a:spcBef>
        <a:buNone/>
        <a:defRPr sz="4300" kern="1200">
          <a:solidFill>
            <a:schemeClr val="tx1"/>
          </a:solidFill>
          <a:latin typeface="+mj-lt"/>
          <a:ea typeface="+mj-ea"/>
          <a:cs typeface="+mj-cs"/>
        </a:defRPr>
      </a:lvl1pPr>
    </p:titleStyle>
    <p:bodyStyle>
      <a:lvl1pPr marL="342876" indent="-342876" algn="l" defTabSz="457169" rtl="0" eaLnBrk="1" latinLnBrk="0" hangingPunct="1">
        <a:spcBef>
          <a:spcPct val="20000"/>
        </a:spcBef>
        <a:buFont typeface="Arial"/>
        <a:buChar char="•"/>
        <a:defRPr sz="3200" kern="1200">
          <a:solidFill>
            <a:schemeClr val="tx1"/>
          </a:solidFill>
          <a:latin typeface="+mn-lt"/>
          <a:ea typeface="+mn-ea"/>
          <a:cs typeface="+mn-cs"/>
        </a:defRPr>
      </a:lvl1pPr>
      <a:lvl2pPr marL="742899" indent="-285730" algn="l" defTabSz="457169" rtl="0" eaLnBrk="1" latinLnBrk="0" hangingPunct="1">
        <a:spcBef>
          <a:spcPct val="20000"/>
        </a:spcBef>
        <a:buFont typeface="Arial"/>
        <a:buChar char="–"/>
        <a:defRPr sz="2800" kern="1200">
          <a:solidFill>
            <a:schemeClr val="tx1"/>
          </a:solidFill>
          <a:latin typeface="+mn-lt"/>
          <a:ea typeface="+mn-ea"/>
          <a:cs typeface="+mn-cs"/>
        </a:defRPr>
      </a:lvl2pPr>
      <a:lvl3pPr marL="1142920" indent="-228584" algn="l" defTabSz="457169" rtl="0" eaLnBrk="1" latinLnBrk="0" hangingPunct="1">
        <a:spcBef>
          <a:spcPct val="20000"/>
        </a:spcBef>
        <a:buFont typeface="Arial"/>
        <a:buChar char="•"/>
        <a:defRPr sz="2500" kern="1200">
          <a:solidFill>
            <a:schemeClr val="tx1"/>
          </a:solidFill>
          <a:latin typeface="+mn-lt"/>
          <a:ea typeface="+mn-ea"/>
          <a:cs typeface="+mn-cs"/>
        </a:defRPr>
      </a:lvl3pPr>
      <a:lvl4pPr marL="1600089" indent="-228584" algn="l" defTabSz="457169" rtl="0" eaLnBrk="1" latinLnBrk="0" hangingPunct="1">
        <a:spcBef>
          <a:spcPct val="20000"/>
        </a:spcBef>
        <a:buFont typeface="Arial"/>
        <a:buChar char="–"/>
        <a:defRPr sz="2100" kern="1200">
          <a:solidFill>
            <a:schemeClr val="tx1"/>
          </a:solidFill>
          <a:latin typeface="+mn-lt"/>
          <a:ea typeface="+mn-ea"/>
          <a:cs typeface="+mn-cs"/>
        </a:defRPr>
      </a:lvl4pPr>
      <a:lvl5pPr marL="2057258" indent="-228584" algn="l" defTabSz="457169" rtl="0" eaLnBrk="1" latinLnBrk="0" hangingPunct="1">
        <a:spcBef>
          <a:spcPct val="20000"/>
        </a:spcBef>
        <a:buFont typeface="Arial"/>
        <a:buChar char="»"/>
        <a:defRPr sz="2100" kern="1200">
          <a:solidFill>
            <a:schemeClr val="tx1"/>
          </a:solidFill>
          <a:latin typeface="+mn-lt"/>
          <a:ea typeface="+mn-ea"/>
          <a:cs typeface="+mn-cs"/>
        </a:defRPr>
      </a:lvl5pPr>
      <a:lvl6pPr marL="2514425" indent="-228584" algn="l" defTabSz="457169" rtl="0" eaLnBrk="1" latinLnBrk="0" hangingPunct="1">
        <a:spcBef>
          <a:spcPct val="20000"/>
        </a:spcBef>
        <a:buFont typeface="Arial"/>
        <a:buChar char="•"/>
        <a:defRPr sz="2100" kern="1200">
          <a:solidFill>
            <a:schemeClr val="tx1"/>
          </a:solidFill>
          <a:latin typeface="+mn-lt"/>
          <a:ea typeface="+mn-ea"/>
          <a:cs typeface="+mn-cs"/>
        </a:defRPr>
      </a:lvl6pPr>
      <a:lvl7pPr marL="2971594" indent="-228584" algn="l" defTabSz="457169" rtl="0" eaLnBrk="1" latinLnBrk="0" hangingPunct="1">
        <a:spcBef>
          <a:spcPct val="20000"/>
        </a:spcBef>
        <a:buFont typeface="Arial"/>
        <a:buChar char="•"/>
        <a:defRPr sz="2100" kern="1200">
          <a:solidFill>
            <a:schemeClr val="tx1"/>
          </a:solidFill>
          <a:latin typeface="+mn-lt"/>
          <a:ea typeface="+mn-ea"/>
          <a:cs typeface="+mn-cs"/>
        </a:defRPr>
      </a:lvl7pPr>
      <a:lvl8pPr marL="3428763" indent="-228584" algn="l" defTabSz="457169" rtl="0" eaLnBrk="1" latinLnBrk="0" hangingPunct="1">
        <a:spcBef>
          <a:spcPct val="20000"/>
        </a:spcBef>
        <a:buFont typeface="Arial"/>
        <a:buChar char="•"/>
        <a:defRPr sz="2100" kern="1200">
          <a:solidFill>
            <a:schemeClr val="tx1"/>
          </a:solidFill>
          <a:latin typeface="+mn-lt"/>
          <a:ea typeface="+mn-ea"/>
          <a:cs typeface="+mn-cs"/>
        </a:defRPr>
      </a:lvl8pPr>
      <a:lvl9pPr marL="3885930" indent="-228584" algn="l" defTabSz="457169"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69" rtl="0" eaLnBrk="1" latinLnBrk="0" hangingPunct="1">
        <a:defRPr sz="1900" kern="1200">
          <a:solidFill>
            <a:schemeClr val="tx1"/>
          </a:solidFill>
          <a:latin typeface="+mn-lt"/>
          <a:ea typeface="+mn-ea"/>
          <a:cs typeface="+mn-cs"/>
        </a:defRPr>
      </a:lvl1pPr>
      <a:lvl2pPr marL="457169" algn="l" defTabSz="457169" rtl="0" eaLnBrk="1" latinLnBrk="0" hangingPunct="1">
        <a:defRPr sz="1900" kern="1200">
          <a:solidFill>
            <a:schemeClr val="tx1"/>
          </a:solidFill>
          <a:latin typeface="+mn-lt"/>
          <a:ea typeface="+mn-ea"/>
          <a:cs typeface="+mn-cs"/>
        </a:defRPr>
      </a:lvl2pPr>
      <a:lvl3pPr marL="914336" algn="l" defTabSz="457169" rtl="0" eaLnBrk="1" latinLnBrk="0" hangingPunct="1">
        <a:defRPr sz="1900" kern="1200">
          <a:solidFill>
            <a:schemeClr val="tx1"/>
          </a:solidFill>
          <a:latin typeface="+mn-lt"/>
          <a:ea typeface="+mn-ea"/>
          <a:cs typeface="+mn-cs"/>
        </a:defRPr>
      </a:lvl3pPr>
      <a:lvl4pPr marL="1371505" algn="l" defTabSz="457169" rtl="0" eaLnBrk="1" latinLnBrk="0" hangingPunct="1">
        <a:defRPr sz="1900" kern="1200">
          <a:solidFill>
            <a:schemeClr val="tx1"/>
          </a:solidFill>
          <a:latin typeface="+mn-lt"/>
          <a:ea typeface="+mn-ea"/>
          <a:cs typeface="+mn-cs"/>
        </a:defRPr>
      </a:lvl4pPr>
      <a:lvl5pPr marL="1828674" algn="l" defTabSz="457169" rtl="0" eaLnBrk="1" latinLnBrk="0" hangingPunct="1">
        <a:defRPr sz="1900" kern="1200">
          <a:solidFill>
            <a:schemeClr val="tx1"/>
          </a:solidFill>
          <a:latin typeface="+mn-lt"/>
          <a:ea typeface="+mn-ea"/>
          <a:cs typeface="+mn-cs"/>
        </a:defRPr>
      </a:lvl5pPr>
      <a:lvl6pPr marL="2285841" algn="l" defTabSz="457169" rtl="0" eaLnBrk="1" latinLnBrk="0" hangingPunct="1">
        <a:defRPr sz="1900" kern="1200">
          <a:solidFill>
            <a:schemeClr val="tx1"/>
          </a:solidFill>
          <a:latin typeface="+mn-lt"/>
          <a:ea typeface="+mn-ea"/>
          <a:cs typeface="+mn-cs"/>
        </a:defRPr>
      </a:lvl6pPr>
      <a:lvl7pPr marL="2743010" algn="l" defTabSz="457169" rtl="0" eaLnBrk="1" latinLnBrk="0" hangingPunct="1">
        <a:defRPr sz="1900" kern="1200">
          <a:solidFill>
            <a:schemeClr val="tx1"/>
          </a:solidFill>
          <a:latin typeface="+mn-lt"/>
          <a:ea typeface="+mn-ea"/>
          <a:cs typeface="+mn-cs"/>
        </a:defRPr>
      </a:lvl7pPr>
      <a:lvl8pPr marL="3200179" algn="l" defTabSz="457169" rtl="0" eaLnBrk="1" latinLnBrk="0" hangingPunct="1">
        <a:defRPr sz="1900" kern="1200">
          <a:solidFill>
            <a:schemeClr val="tx1"/>
          </a:solidFill>
          <a:latin typeface="+mn-lt"/>
          <a:ea typeface="+mn-ea"/>
          <a:cs typeface="+mn-cs"/>
        </a:defRPr>
      </a:lvl8pPr>
      <a:lvl9pPr marL="3657346" algn="l" defTabSz="45716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emf"/><Relationship Id="rId13"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emf"/><Relationship Id="rId8" Type="http://schemas.openxmlformats.org/officeDocument/2006/relationships/image" Target="../media/image10.emf"/><Relationship Id="rId9" Type="http://schemas.openxmlformats.org/officeDocument/2006/relationships/image" Target="../media/image11.png"/><Relationship Id="rId10"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2" y="3678999"/>
            <a:ext cx="9144000" cy="2813843"/>
          </a:xfrm>
          <a:prstGeom prst="rect">
            <a:avLst/>
          </a:prstGeom>
          <a:gradFill flip="none" rotWithShape="1">
            <a:gsLst>
              <a:gs pos="0">
                <a:srgbClr val="609205"/>
              </a:gs>
              <a:gs pos="5000">
                <a:srgbClr val="73B63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a:lstStyle/>
          <a:p>
            <a:pPr algn="ctr">
              <a:defRPr/>
            </a:pPr>
            <a:endParaRPr lang="en-US" sz="1100" dirty="0">
              <a:latin typeface="Helvetica Neue"/>
              <a:cs typeface="Helvetica Neue"/>
            </a:endParaRPr>
          </a:p>
        </p:txBody>
      </p:sp>
      <p:pic>
        <p:nvPicPr>
          <p:cNvPr id="2" name="Picture 1" descr="conviva-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118" y="3049690"/>
            <a:ext cx="4041588" cy="387692"/>
          </a:xfrm>
          <a:prstGeom prst="rect">
            <a:avLst/>
          </a:prstGeom>
        </p:spPr>
      </p:pic>
      <p:sp>
        <p:nvSpPr>
          <p:cNvPr id="4" name="TextBox 3"/>
          <p:cNvSpPr txBox="1"/>
          <p:nvPr/>
        </p:nvSpPr>
        <p:spPr>
          <a:xfrm>
            <a:off x="2057999" y="3626226"/>
            <a:ext cx="6984402" cy="1046434"/>
          </a:xfrm>
          <a:prstGeom prst="rect">
            <a:avLst/>
          </a:prstGeom>
          <a:noFill/>
          <a:effectLst/>
        </p:spPr>
        <p:txBody>
          <a:bodyPr wrap="square" lIns="91433" tIns="45717" rIns="91433" bIns="45717" rtlCol="0" anchor="ctr">
            <a:spAutoFit/>
          </a:bodyPr>
          <a:lstStyle/>
          <a:p>
            <a:pPr>
              <a:spcAft>
                <a:spcPts val="1800"/>
              </a:spcAft>
            </a:pPr>
            <a:r>
              <a:rPr lang="en-US" sz="2800" b="1" spc="100" dirty="0" smtClean="0">
                <a:latin typeface="Helvetica Neue UltraLight"/>
                <a:ea typeface="ＭＳ Ｐゴシック" pitchFamily="-111" charset="-128"/>
                <a:cs typeface="Helvetica Neue UltraLight"/>
              </a:rPr>
              <a:t>Using Spark @ Conviva</a:t>
            </a:r>
            <a:endParaRPr lang="en-US" sz="2800" b="1" spc="100" dirty="0">
              <a:latin typeface="Helvetica Neue UltraLight"/>
              <a:ea typeface="ＭＳ Ｐゴシック" pitchFamily="-111" charset="-128"/>
              <a:cs typeface="Helvetica Neue UltraLight"/>
            </a:endParaRPr>
          </a:p>
          <a:p>
            <a:pPr>
              <a:spcAft>
                <a:spcPts val="1800"/>
              </a:spcAft>
            </a:pPr>
            <a:r>
              <a:rPr lang="en-US" b="1" spc="100" dirty="0" smtClean="0">
                <a:latin typeface="Helvetica Neue UltraLight"/>
                <a:ea typeface="ＭＳ Ｐゴシック" pitchFamily="-111" charset="-128"/>
                <a:cs typeface="Helvetica Neue UltraLight"/>
              </a:rPr>
              <a:t>29 </a:t>
            </a:r>
            <a:r>
              <a:rPr lang="en-US" b="1" spc="100" dirty="0" smtClean="0">
                <a:latin typeface="Helvetica Neue UltraLight"/>
                <a:ea typeface="ＭＳ Ｐゴシック" pitchFamily="-111" charset="-128"/>
                <a:cs typeface="Helvetica Neue UltraLight"/>
              </a:rPr>
              <a:t>Aug 2013</a:t>
            </a:r>
            <a:endParaRPr lang="en-US" b="1" spc="100" dirty="0">
              <a:latin typeface="Helvetica Neue UltraLight"/>
              <a:ea typeface="ＭＳ Ｐゴシック" pitchFamily="-111" charset="-128"/>
              <a:cs typeface="Helvetica Neue UltraLight"/>
            </a:endParaRPr>
          </a:p>
        </p:txBody>
      </p:sp>
    </p:spTree>
    <p:extLst>
      <p:ext uri="{BB962C8B-B14F-4D97-AF65-F5344CB8AC3E}">
        <p14:creationId xmlns:p14="http://schemas.microsoft.com/office/powerpoint/2010/main" val="265507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19377" y="1137920"/>
            <a:ext cx="3905250" cy="415492"/>
          </a:xfrm>
          <a:prstGeom prst="rect">
            <a:avLst/>
          </a:prstGeom>
          <a:noFill/>
        </p:spPr>
        <p:txBody>
          <a:bodyPr wrap="square" lIns="91433" tIns="45717" rIns="91433" bIns="45717" rtlCol="0">
            <a:spAutoFit/>
          </a:bodyPr>
          <a:lstStyle/>
          <a:p>
            <a:pPr algn="ctr"/>
            <a:endParaRPr lang="en-US" sz="2100" cap="all" dirty="0">
              <a:solidFill>
                <a:srgbClr val="7DBE30"/>
              </a:solidFill>
              <a:latin typeface="Helvetica Neue Light"/>
              <a:cs typeface="Helvetica Neue Light"/>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The Truth</a:t>
            </a:r>
            <a:endParaRPr lang="en-US" dirty="0"/>
          </a:p>
        </p:txBody>
      </p:sp>
      <p:sp>
        <p:nvSpPr>
          <p:cNvPr id="6" name="Content Placeholder 6"/>
          <p:cNvSpPr txBox="1">
            <a:spLocks/>
          </p:cNvSpPr>
          <p:nvPr/>
        </p:nvSpPr>
        <p:spPr>
          <a:xfrm>
            <a:off x="371915" y="913583"/>
            <a:ext cx="8371042" cy="1391317"/>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Video delivery over the internet is hard</a:t>
            </a:r>
          </a:p>
          <a:p>
            <a:pPr lvl="1"/>
            <a:r>
              <a:rPr lang="en-US" sz="1700" dirty="0" smtClean="0"/>
              <a:t>CDN variability makes it nearly impossible to deliver high quality everywhere with just one CDN</a:t>
            </a:r>
          </a:p>
          <a:p>
            <a:pPr lvl="1"/>
            <a:endParaRPr lang="en-US" sz="1700" dirty="0" smtClean="0"/>
          </a:p>
          <a:p>
            <a:pPr marL="0" indent="0">
              <a:buNone/>
            </a:pPr>
            <a:endParaRPr lang="en-US" sz="2100" dirty="0" smtClean="0"/>
          </a:p>
          <a:p>
            <a:pPr marL="457200" lvl="1" indent="0">
              <a:buNone/>
            </a:pPr>
            <a:endParaRPr lang="en-US" sz="2100" dirty="0"/>
          </a:p>
          <a:p>
            <a:pPr marL="0" indent="0">
              <a:buNone/>
            </a:pPr>
            <a:endParaRPr lang="en-US" sz="2500" dirty="0"/>
          </a:p>
          <a:p>
            <a:endParaRPr lang="en-US" sz="2500" dirty="0"/>
          </a:p>
          <a:p>
            <a:pPr marL="457169" lvl="1" indent="0">
              <a:buNone/>
            </a:pPr>
            <a:endParaRPr lang="en-US" sz="2100" dirty="0"/>
          </a:p>
        </p:txBody>
      </p:sp>
      <p:pic>
        <p:nvPicPr>
          <p:cNvPr id="3" name="Picture 2" descr="Screen Shot 2013-08-28 at 11.58.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194" y="2173191"/>
            <a:ext cx="6658176" cy="4313546"/>
          </a:xfrm>
          <a:prstGeom prst="rect">
            <a:avLst/>
          </a:prstGeom>
        </p:spPr>
      </p:pic>
      <p:sp>
        <p:nvSpPr>
          <p:cNvPr id="2" name="TextBox 1"/>
          <p:cNvSpPr txBox="1"/>
          <p:nvPr/>
        </p:nvSpPr>
        <p:spPr>
          <a:xfrm>
            <a:off x="5880100" y="6016079"/>
            <a:ext cx="2095500" cy="261610"/>
          </a:xfrm>
          <a:prstGeom prst="rect">
            <a:avLst/>
          </a:prstGeom>
          <a:noFill/>
        </p:spPr>
        <p:txBody>
          <a:bodyPr wrap="square" rtlCol="0">
            <a:spAutoFit/>
          </a:bodyPr>
          <a:lstStyle/>
          <a:p>
            <a:r>
              <a:rPr lang="en-US" sz="1100" i="1" dirty="0" smtClean="0">
                <a:latin typeface="Times New Roman"/>
                <a:cs typeface="Times New Roman"/>
              </a:rPr>
              <a:t>SIGCOMM ‘12</a:t>
            </a:r>
            <a:endParaRPr lang="en-US" sz="1100" i="1" dirty="0">
              <a:latin typeface="Times New Roman"/>
              <a:cs typeface="Times New Roman"/>
            </a:endParaRPr>
          </a:p>
        </p:txBody>
      </p:sp>
    </p:spTree>
    <p:extLst>
      <p:ext uri="{BB962C8B-B14F-4D97-AF65-F5344CB8AC3E}">
        <p14:creationId xmlns:p14="http://schemas.microsoft.com/office/powerpoint/2010/main" val="130780105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19377" y="1137920"/>
            <a:ext cx="3905250" cy="415492"/>
          </a:xfrm>
          <a:prstGeom prst="rect">
            <a:avLst/>
          </a:prstGeom>
          <a:noFill/>
        </p:spPr>
        <p:txBody>
          <a:bodyPr wrap="square" lIns="91433" tIns="45717" rIns="91433" bIns="45717" rtlCol="0">
            <a:spAutoFit/>
          </a:bodyPr>
          <a:lstStyle/>
          <a:p>
            <a:pPr algn="ctr"/>
            <a:endParaRPr lang="en-US" sz="2100" cap="all" dirty="0">
              <a:solidFill>
                <a:srgbClr val="7DBE30"/>
              </a:solidFill>
              <a:latin typeface="Helvetica Neue Light"/>
              <a:cs typeface="Helvetica Neue Light"/>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The Truth</a:t>
            </a:r>
            <a:endParaRPr lang="en-US" dirty="0"/>
          </a:p>
        </p:txBody>
      </p:sp>
      <p:sp>
        <p:nvSpPr>
          <p:cNvPr id="6" name="Content Placeholder 6"/>
          <p:cNvSpPr txBox="1">
            <a:spLocks/>
          </p:cNvSpPr>
          <p:nvPr/>
        </p:nvSpPr>
        <p:spPr>
          <a:xfrm>
            <a:off x="371915" y="913583"/>
            <a:ext cx="8371042" cy="1391317"/>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Video delivery over the internet is hard</a:t>
            </a:r>
          </a:p>
          <a:p>
            <a:pPr lvl="1"/>
            <a:r>
              <a:rPr lang="en-US" sz="1700" dirty="0" smtClean="0"/>
              <a:t>CDN variability makes it nearly impossible to deliver high quality all the time with just one CDN</a:t>
            </a:r>
          </a:p>
          <a:p>
            <a:pPr lvl="1"/>
            <a:endParaRPr lang="en-US" sz="1700" dirty="0" smtClean="0"/>
          </a:p>
          <a:p>
            <a:pPr marL="0" indent="0">
              <a:buNone/>
            </a:pPr>
            <a:endParaRPr lang="en-US" sz="2100" dirty="0" smtClean="0"/>
          </a:p>
          <a:p>
            <a:pPr marL="457200" lvl="1" indent="0">
              <a:buNone/>
            </a:pPr>
            <a:endParaRPr lang="en-US" sz="2100" dirty="0"/>
          </a:p>
          <a:p>
            <a:pPr marL="0" indent="0">
              <a:buNone/>
            </a:pPr>
            <a:endParaRPr lang="en-US" sz="2500" dirty="0"/>
          </a:p>
          <a:p>
            <a:endParaRPr lang="en-US" sz="2500" dirty="0"/>
          </a:p>
          <a:p>
            <a:pPr marL="457169" lvl="1" indent="0">
              <a:buNone/>
            </a:pPr>
            <a:endParaRPr lang="en-US" sz="2100" dirty="0"/>
          </a:p>
        </p:txBody>
      </p:sp>
      <p:pic>
        <p:nvPicPr>
          <p:cNvPr id="2" name="Picture 1" descr="Screen Shot 2013-08-28 at 3.04.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668" y="2144522"/>
            <a:ext cx="6651036" cy="4450326"/>
          </a:xfrm>
          <a:prstGeom prst="rect">
            <a:avLst/>
          </a:prstGeom>
        </p:spPr>
      </p:pic>
      <p:sp>
        <p:nvSpPr>
          <p:cNvPr id="10" name="TextBox 9"/>
          <p:cNvSpPr txBox="1"/>
          <p:nvPr/>
        </p:nvSpPr>
        <p:spPr>
          <a:xfrm>
            <a:off x="5880100" y="6016079"/>
            <a:ext cx="2095500" cy="261610"/>
          </a:xfrm>
          <a:prstGeom prst="rect">
            <a:avLst/>
          </a:prstGeom>
          <a:noFill/>
        </p:spPr>
        <p:txBody>
          <a:bodyPr wrap="square" rtlCol="0">
            <a:spAutoFit/>
          </a:bodyPr>
          <a:lstStyle/>
          <a:p>
            <a:r>
              <a:rPr lang="en-US" sz="1100" i="1" dirty="0" smtClean="0">
                <a:latin typeface="Times New Roman"/>
                <a:cs typeface="Times New Roman"/>
              </a:rPr>
              <a:t>SIGCOMM ‘12</a:t>
            </a:r>
            <a:endParaRPr lang="en-US" sz="1100" i="1" dirty="0">
              <a:latin typeface="Times New Roman"/>
              <a:cs typeface="Times New Roman"/>
            </a:endParaRPr>
          </a:p>
        </p:txBody>
      </p:sp>
    </p:spTree>
    <p:extLst>
      <p:ext uri="{BB962C8B-B14F-4D97-AF65-F5344CB8AC3E}">
        <p14:creationId xmlns:p14="http://schemas.microsoft.com/office/powerpoint/2010/main" val="10333820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19377" y="1137920"/>
            <a:ext cx="3905250" cy="415492"/>
          </a:xfrm>
          <a:prstGeom prst="rect">
            <a:avLst/>
          </a:prstGeom>
          <a:noFill/>
        </p:spPr>
        <p:txBody>
          <a:bodyPr wrap="square" lIns="91433" tIns="45717" rIns="91433" bIns="45717" rtlCol="0">
            <a:spAutoFit/>
          </a:bodyPr>
          <a:lstStyle/>
          <a:p>
            <a:pPr algn="ctr"/>
            <a:endParaRPr lang="en-US" sz="2100" cap="all" dirty="0">
              <a:solidFill>
                <a:srgbClr val="7DBE30"/>
              </a:solidFill>
              <a:latin typeface="Helvetica Neue Light"/>
              <a:cs typeface="Helvetica Neue Light"/>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The Idea</a:t>
            </a:r>
            <a:endParaRPr lang="en-US" dirty="0"/>
          </a:p>
        </p:txBody>
      </p:sp>
      <p:sp>
        <p:nvSpPr>
          <p:cNvPr id="6" name="Content Placeholder 6"/>
          <p:cNvSpPr txBox="1">
            <a:spLocks/>
          </p:cNvSpPr>
          <p:nvPr/>
        </p:nvSpPr>
        <p:spPr>
          <a:xfrm>
            <a:off x="371915" y="913583"/>
            <a:ext cx="8371042" cy="3650404"/>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Where there is heterogeneity, there is room for optimization</a:t>
            </a:r>
          </a:p>
          <a:p>
            <a:r>
              <a:rPr lang="en-US" sz="2500" dirty="0" smtClean="0"/>
              <a:t>For each viewer we want to decide what </a:t>
            </a:r>
            <a:r>
              <a:rPr lang="en-US" sz="2500" dirty="0" smtClean="0"/>
              <a:t>CDN to stream from</a:t>
            </a:r>
            <a:endParaRPr lang="en-US" sz="2500" dirty="0" smtClean="0"/>
          </a:p>
          <a:p>
            <a:r>
              <a:rPr lang="en-US" sz="2500" dirty="0" smtClean="0"/>
              <a:t>But it’s difficult to model the </a:t>
            </a:r>
            <a:r>
              <a:rPr lang="en-US" sz="2500" dirty="0" smtClean="0"/>
              <a:t>internet, </a:t>
            </a:r>
            <a:r>
              <a:rPr lang="en-US" sz="2500" dirty="0" smtClean="0"/>
              <a:t>and things can rapidly change over time</a:t>
            </a:r>
          </a:p>
          <a:p>
            <a:r>
              <a:rPr lang="en-US" sz="2500" dirty="0" smtClean="0"/>
              <a:t>So we will make this </a:t>
            </a:r>
            <a:r>
              <a:rPr lang="en-US" sz="2500" dirty="0"/>
              <a:t>decision based on </a:t>
            </a:r>
            <a:r>
              <a:rPr lang="en-US" sz="2500" dirty="0" smtClean="0"/>
              <a:t>the real-time data that we collect </a:t>
            </a:r>
            <a:endParaRPr lang="en-US" sz="2500" dirty="0"/>
          </a:p>
          <a:p>
            <a:endParaRPr lang="en-US" sz="2500" dirty="0" smtClean="0"/>
          </a:p>
          <a:p>
            <a:endParaRPr lang="en-US" sz="2500" dirty="0" smtClean="0"/>
          </a:p>
          <a:p>
            <a:pPr marL="0" indent="0">
              <a:buNone/>
            </a:pPr>
            <a:endParaRPr lang="en-US" sz="1700" dirty="0" smtClean="0"/>
          </a:p>
          <a:p>
            <a:pPr marL="0" indent="0">
              <a:buNone/>
            </a:pPr>
            <a:endParaRPr lang="en-US" sz="2100" dirty="0" smtClean="0"/>
          </a:p>
          <a:p>
            <a:pPr marL="457169" lvl="1" indent="0">
              <a:buNone/>
            </a:pPr>
            <a:endParaRPr lang="en-US" dirty="0" smtClean="0"/>
          </a:p>
          <a:p>
            <a:pPr lvl="1"/>
            <a:endParaRPr lang="en-US" sz="2100" dirty="0"/>
          </a:p>
          <a:p>
            <a:pPr marL="0" indent="0">
              <a:buNone/>
            </a:pPr>
            <a:endParaRPr lang="en-US" sz="2500" dirty="0"/>
          </a:p>
          <a:p>
            <a:endParaRPr lang="en-US" sz="2500" dirty="0"/>
          </a:p>
          <a:p>
            <a:pPr marL="457169" lvl="1" indent="0">
              <a:buNone/>
            </a:pPr>
            <a:endParaRPr lang="en-US" sz="2100" dirty="0"/>
          </a:p>
        </p:txBody>
      </p:sp>
    </p:spTree>
    <p:extLst>
      <p:ext uri="{BB962C8B-B14F-4D97-AF65-F5344CB8AC3E}">
        <p14:creationId xmlns:p14="http://schemas.microsoft.com/office/powerpoint/2010/main" val="40374105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extLst>
              <p:ext uri="{D42A27DB-BD31-4B8C-83A1-F6EECF244321}">
                <p14:modId xmlns:p14="http://schemas.microsoft.com/office/powerpoint/2010/main" val="2332755876"/>
              </p:ext>
            </p:extLst>
          </p:nvPr>
        </p:nvGraphicFramePr>
        <p:xfrm>
          <a:off x="5912756" y="3341711"/>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FF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689513109"/>
              </p:ext>
            </p:extLst>
          </p:nvPr>
        </p:nvGraphicFramePr>
        <p:xfrm>
          <a:off x="5912756" y="1752235"/>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r>
            </a:tbl>
          </a:graphicData>
        </a:graphic>
      </p:graphicFrame>
      <p:sp>
        <p:nvSpPr>
          <p:cNvPr id="22" name="TextBox 21"/>
          <p:cNvSpPr txBox="1"/>
          <p:nvPr/>
        </p:nvSpPr>
        <p:spPr>
          <a:xfrm>
            <a:off x="5889550" y="2221088"/>
            <a:ext cx="2315798" cy="369322"/>
          </a:xfrm>
          <a:prstGeom prst="rect">
            <a:avLst/>
          </a:prstGeom>
          <a:noFill/>
        </p:spPr>
        <p:txBody>
          <a:bodyPr wrap="none" lIns="91429" tIns="45715" rIns="91429" bIns="45715" rtlCol="0">
            <a:spAutoFit/>
          </a:bodyPr>
          <a:lstStyle/>
          <a:p>
            <a:r>
              <a:rPr lang="en-US" b="1" i="1" u="sng" dirty="0" smtClean="0"/>
              <a:t>CDN1</a:t>
            </a:r>
            <a:r>
              <a:rPr lang="en-US" b="1" i="1" dirty="0" smtClean="0"/>
              <a:t> </a:t>
            </a:r>
            <a:r>
              <a:rPr lang="en-US" i="1" dirty="0" smtClean="0"/>
              <a:t>(buffering ratio)</a:t>
            </a:r>
            <a:endParaRPr lang="en-US" i="1" dirty="0"/>
          </a:p>
        </p:txBody>
      </p:sp>
      <p:sp>
        <p:nvSpPr>
          <p:cNvPr id="24" name="TextBox 23"/>
          <p:cNvSpPr txBox="1"/>
          <p:nvPr/>
        </p:nvSpPr>
        <p:spPr>
          <a:xfrm>
            <a:off x="5975746" y="3913272"/>
            <a:ext cx="2315798" cy="369322"/>
          </a:xfrm>
          <a:prstGeom prst="rect">
            <a:avLst/>
          </a:prstGeom>
          <a:noFill/>
        </p:spPr>
        <p:txBody>
          <a:bodyPr wrap="none" lIns="91429" tIns="45715" rIns="91429" bIns="45715" rtlCol="0">
            <a:spAutoFit/>
          </a:bodyPr>
          <a:lstStyle/>
          <a:p>
            <a:r>
              <a:rPr lang="en-US" b="1" i="1" u="sng" dirty="0" smtClean="0"/>
              <a:t>CDN2</a:t>
            </a:r>
            <a:r>
              <a:rPr lang="en-US" i="1" dirty="0" smtClean="0"/>
              <a:t> (buffering ratio)</a:t>
            </a:r>
            <a:endParaRPr lang="en-US" i="1" dirty="0"/>
          </a:p>
        </p:txBody>
      </p:sp>
      <p:sp>
        <p:nvSpPr>
          <p:cNvPr id="2" name="Title 1"/>
          <p:cNvSpPr>
            <a:spLocks noGrp="1"/>
          </p:cNvSpPr>
          <p:nvPr>
            <p:ph type="title"/>
          </p:nvPr>
        </p:nvSpPr>
        <p:spPr>
          <a:xfrm>
            <a:off x="330198" y="320040"/>
            <a:ext cx="8399575" cy="577427"/>
          </a:xfrm>
        </p:spPr>
        <p:txBody>
          <a:bodyPr anchor="t">
            <a:noAutofit/>
          </a:bodyPr>
          <a:lstStyle/>
          <a:p>
            <a:pPr algn="l">
              <a:lnSpc>
                <a:spcPct val="100000"/>
              </a:lnSpc>
            </a:pPr>
            <a:r>
              <a:rPr lang="en-US" sz="2800" b="1" dirty="0" smtClean="0">
                <a:solidFill>
                  <a:srgbClr val="73B632"/>
                </a:solidFill>
                <a:latin typeface="Helvetica Neue"/>
                <a:cs typeface="Helvetica Neue"/>
              </a:rPr>
              <a:t>The Idea</a:t>
            </a:r>
            <a:endParaRPr lang="en-US" sz="2800" b="1" dirty="0">
              <a:solidFill>
                <a:srgbClr val="73B632"/>
              </a:solidFill>
              <a:latin typeface="Helvetica Neue"/>
              <a:cs typeface="Helvetica Neue"/>
            </a:endParaRPr>
          </a:p>
        </p:txBody>
      </p:sp>
      <p:sp>
        <p:nvSpPr>
          <p:cNvPr id="8" name="Rectangle 7"/>
          <p:cNvSpPr/>
          <p:nvPr/>
        </p:nvSpPr>
        <p:spPr>
          <a:xfrm>
            <a:off x="5" y="-12699"/>
            <a:ext cx="169333" cy="6419088"/>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803554" y="1666384"/>
            <a:ext cx="464802" cy="559347"/>
          </a:xfrm>
          <a:prstGeom prst="ellipse">
            <a:avLst/>
          </a:prstGeom>
          <a:no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ular Callout 17"/>
          <p:cNvSpPr/>
          <p:nvPr/>
        </p:nvSpPr>
        <p:spPr>
          <a:xfrm>
            <a:off x="6331855" y="2120899"/>
            <a:ext cx="2647045" cy="939800"/>
          </a:xfrm>
          <a:prstGeom prst="wedgeRoundRectCallout">
            <a:avLst>
              <a:gd name="adj1" fmla="val -52467"/>
              <a:gd name="adj2" fmla="val -72972"/>
              <a:gd name="adj3" fmla="val 16667"/>
            </a:avLst>
          </a:prstGeom>
          <a:solidFill>
            <a:schemeClr val="accent3">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6228"/>
                </a:solidFill>
              </a:rPr>
              <a:t>Avg. buff ratio of users in Region[1] streaming from CDN1</a:t>
            </a:r>
            <a:endParaRPr lang="en-US" dirty="0">
              <a:solidFill>
                <a:srgbClr val="4F6228"/>
              </a:solidFill>
            </a:endParaRPr>
          </a:p>
        </p:txBody>
      </p:sp>
      <p:sp>
        <p:nvSpPr>
          <p:cNvPr id="19" name="Oval 18"/>
          <p:cNvSpPr/>
          <p:nvPr/>
        </p:nvSpPr>
        <p:spPr>
          <a:xfrm>
            <a:off x="5841182" y="3284450"/>
            <a:ext cx="464802" cy="559347"/>
          </a:xfrm>
          <a:prstGeom prst="ellipse">
            <a:avLst/>
          </a:prstGeom>
          <a:no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ular Callout 19"/>
          <p:cNvSpPr/>
          <p:nvPr/>
        </p:nvSpPr>
        <p:spPr>
          <a:xfrm>
            <a:off x="6369483" y="3843797"/>
            <a:ext cx="2647045" cy="939800"/>
          </a:xfrm>
          <a:prstGeom prst="wedgeRoundRectCallout">
            <a:avLst>
              <a:gd name="adj1" fmla="val -52467"/>
              <a:gd name="adj2" fmla="val -72972"/>
              <a:gd name="adj3" fmla="val 16667"/>
            </a:avLst>
          </a:prstGeom>
          <a:solidFill>
            <a:schemeClr val="accent3">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6228"/>
                </a:solidFill>
              </a:rPr>
              <a:t>Avg. buff ratio of users in Region[1] streaming from CDN2</a:t>
            </a:r>
            <a:endParaRPr lang="en-US" dirty="0">
              <a:solidFill>
                <a:srgbClr val="4F6228"/>
              </a:solidFill>
            </a:endParaRPr>
          </a:p>
        </p:txBody>
      </p:sp>
      <p:sp>
        <p:nvSpPr>
          <p:cNvPr id="25" name="Content Placeholder 6"/>
          <p:cNvSpPr txBox="1">
            <a:spLocks/>
          </p:cNvSpPr>
          <p:nvPr/>
        </p:nvSpPr>
        <p:spPr>
          <a:xfrm>
            <a:off x="464069" y="1140178"/>
            <a:ext cx="5056159" cy="3206203"/>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For each CDN, partition clients by </a:t>
            </a:r>
            <a:r>
              <a:rPr lang="en-US" sz="2500" dirty="0" smtClean="0"/>
              <a:t>City</a:t>
            </a:r>
            <a:endParaRPr lang="en-US" sz="2500" dirty="0" smtClean="0"/>
          </a:p>
          <a:p>
            <a:r>
              <a:rPr lang="en-US" sz="2500" dirty="0" smtClean="0"/>
              <a:t>For </a:t>
            </a:r>
            <a:r>
              <a:rPr lang="en-US" sz="2500" dirty="0" smtClean="0"/>
              <a:t>each partition </a:t>
            </a:r>
            <a:r>
              <a:rPr lang="en-US" sz="2500" dirty="0" smtClean="0"/>
              <a:t>compute Buffering Ratio</a:t>
            </a:r>
            <a:endParaRPr lang="en-US" sz="2100" dirty="0" smtClean="0"/>
          </a:p>
          <a:p>
            <a:pPr marL="457169" lvl="1" indent="0">
              <a:buNone/>
            </a:pPr>
            <a:endParaRPr lang="en-US" dirty="0" smtClean="0"/>
          </a:p>
          <a:p>
            <a:pPr lvl="1"/>
            <a:endParaRPr lang="en-US" sz="2100" dirty="0"/>
          </a:p>
          <a:p>
            <a:pPr marL="0" indent="0">
              <a:buNone/>
            </a:pPr>
            <a:endParaRPr lang="en-US" sz="2500" dirty="0"/>
          </a:p>
          <a:p>
            <a:endParaRPr lang="en-US" sz="2500" dirty="0"/>
          </a:p>
          <a:p>
            <a:pPr marL="457169" lvl="1" indent="0">
              <a:buNone/>
            </a:pPr>
            <a:endParaRPr lang="en-US" sz="2100" dirty="0"/>
          </a:p>
        </p:txBody>
      </p:sp>
      <p:sp>
        <p:nvSpPr>
          <p:cNvPr id="3" name="TextBox 2"/>
          <p:cNvSpPr txBox="1"/>
          <p:nvPr/>
        </p:nvSpPr>
        <p:spPr>
          <a:xfrm rot="16200000">
            <a:off x="5663128" y="1230552"/>
            <a:ext cx="740085" cy="307777"/>
          </a:xfrm>
          <a:prstGeom prst="rect">
            <a:avLst/>
          </a:prstGeom>
          <a:noFill/>
        </p:spPr>
        <p:txBody>
          <a:bodyPr wrap="square" rtlCol="0">
            <a:spAutoFit/>
          </a:bodyPr>
          <a:lstStyle/>
          <a:p>
            <a:r>
              <a:rPr lang="en-US" sz="1400" dirty="0" smtClean="0"/>
              <a:t>Seattle</a:t>
            </a:r>
            <a:endParaRPr lang="en-US" sz="1400" dirty="0"/>
          </a:p>
        </p:txBody>
      </p:sp>
      <p:sp>
        <p:nvSpPr>
          <p:cNvPr id="14" name="TextBox 13"/>
          <p:cNvSpPr txBox="1"/>
          <p:nvPr/>
        </p:nvSpPr>
        <p:spPr>
          <a:xfrm rot="16200000">
            <a:off x="5701390" y="981054"/>
            <a:ext cx="1234585" cy="307777"/>
          </a:xfrm>
          <a:prstGeom prst="rect">
            <a:avLst/>
          </a:prstGeom>
          <a:noFill/>
        </p:spPr>
        <p:txBody>
          <a:bodyPr wrap="square" rtlCol="0">
            <a:spAutoFit/>
          </a:bodyPr>
          <a:lstStyle/>
          <a:p>
            <a:r>
              <a:rPr lang="en-US" sz="1400" dirty="0" smtClean="0"/>
              <a:t>San Francisco</a:t>
            </a:r>
            <a:endParaRPr lang="en-US" sz="1400" dirty="0"/>
          </a:p>
        </p:txBody>
      </p:sp>
      <p:sp>
        <p:nvSpPr>
          <p:cNvPr id="15" name="TextBox 14"/>
          <p:cNvSpPr txBox="1"/>
          <p:nvPr/>
        </p:nvSpPr>
        <p:spPr>
          <a:xfrm rot="16200000">
            <a:off x="6119634" y="1064137"/>
            <a:ext cx="1064451" cy="307777"/>
          </a:xfrm>
          <a:prstGeom prst="rect">
            <a:avLst/>
          </a:prstGeom>
          <a:noFill/>
        </p:spPr>
        <p:txBody>
          <a:bodyPr wrap="square" rtlCol="0">
            <a:spAutoFit/>
          </a:bodyPr>
          <a:lstStyle/>
          <a:p>
            <a:r>
              <a:rPr lang="en-US" sz="1400" dirty="0" smtClean="0"/>
              <a:t>New York</a:t>
            </a:r>
            <a:endParaRPr lang="en-US" sz="1400" dirty="0"/>
          </a:p>
        </p:txBody>
      </p:sp>
      <p:sp>
        <p:nvSpPr>
          <p:cNvPr id="17" name="TextBox 16"/>
          <p:cNvSpPr txBox="1"/>
          <p:nvPr/>
        </p:nvSpPr>
        <p:spPr>
          <a:xfrm rot="16200000">
            <a:off x="6570940" y="1243252"/>
            <a:ext cx="740085" cy="307777"/>
          </a:xfrm>
          <a:prstGeom prst="rect">
            <a:avLst/>
          </a:prstGeom>
          <a:noFill/>
        </p:spPr>
        <p:txBody>
          <a:bodyPr wrap="square" rtlCol="0">
            <a:spAutoFit/>
          </a:bodyPr>
          <a:lstStyle/>
          <a:p>
            <a:r>
              <a:rPr lang="en-US" sz="1400" dirty="0" smtClean="0"/>
              <a:t>London</a:t>
            </a:r>
            <a:endParaRPr lang="en-US" sz="1400" dirty="0"/>
          </a:p>
        </p:txBody>
      </p:sp>
      <p:sp>
        <p:nvSpPr>
          <p:cNvPr id="23" name="TextBox 22"/>
          <p:cNvSpPr txBox="1"/>
          <p:nvPr/>
        </p:nvSpPr>
        <p:spPr>
          <a:xfrm rot="16200000">
            <a:off x="6682512" y="1011812"/>
            <a:ext cx="1169101" cy="307777"/>
          </a:xfrm>
          <a:prstGeom prst="rect">
            <a:avLst/>
          </a:prstGeom>
          <a:noFill/>
        </p:spPr>
        <p:txBody>
          <a:bodyPr wrap="square" rtlCol="0">
            <a:spAutoFit/>
          </a:bodyPr>
          <a:lstStyle/>
          <a:p>
            <a:r>
              <a:rPr lang="en-US" sz="1400" dirty="0" smtClean="0"/>
              <a:t>Hong Kong</a:t>
            </a:r>
            <a:endParaRPr lang="en-US" sz="1400" dirty="0"/>
          </a:p>
        </p:txBody>
      </p:sp>
    </p:spTree>
    <p:extLst>
      <p:ext uri="{BB962C8B-B14F-4D97-AF65-F5344CB8AC3E}">
        <p14:creationId xmlns:p14="http://schemas.microsoft.com/office/powerpoint/2010/main" val="9758141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18" grpId="1"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 y="1"/>
            <a:ext cx="169333" cy="6419088"/>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330198" y="320040"/>
            <a:ext cx="8399575" cy="577427"/>
          </a:xfrm>
          <a:prstGeom prst="rect">
            <a:avLst/>
          </a:prstGeom>
        </p:spPr>
        <p:txBody>
          <a:bodyPr vert="horz" lIns="91433" tIns="45717" rIns="91433" bIns="45717" rtlCol="0" anchor="t">
            <a:noAutofit/>
          </a:bodyPr>
          <a:lstStyle>
            <a:lvl1pPr algn="ctr" defTabSz="457169" rtl="0" eaLnBrk="1" latinLnBrk="0" hangingPunct="1">
              <a:spcBef>
                <a:spcPct val="0"/>
              </a:spcBef>
              <a:buNone/>
              <a:defRPr sz="4300" kern="1200">
                <a:solidFill>
                  <a:schemeClr val="tx1"/>
                </a:solidFill>
                <a:latin typeface="+mj-lt"/>
                <a:ea typeface="+mj-ea"/>
                <a:cs typeface="+mj-cs"/>
              </a:defRPr>
            </a:lvl1pPr>
          </a:lstStyle>
          <a:p>
            <a:pPr algn="l"/>
            <a:r>
              <a:rPr lang="en-US" sz="2800" b="1" smtClean="0">
                <a:solidFill>
                  <a:srgbClr val="73B632"/>
                </a:solidFill>
                <a:latin typeface="Helvetica Neue"/>
                <a:cs typeface="Helvetica Neue"/>
              </a:rPr>
              <a:t>The Idea</a:t>
            </a:r>
            <a:endParaRPr lang="en-US" sz="2800" b="1" dirty="0">
              <a:solidFill>
                <a:srgbClr val="73B632"/>
              </a:solidFill>
              <a:latin typeface="Helvetica Neue"/>
              <a:cs typeface="Helvetica Neue"/>
            </a:endParaRPr>
          </a:p>
        </p:txBody>
      </p:sp>
      <p:sp>
        <p:nvSpPr>
          <p:cNvPr id="17" name="Content Placeholder 6"/>
          <p:cNvSpPr txBox="1">
            <a:spLocks/>
          </p:cNvSpPr>
          <p:nvPr/>
        </p:nvSpPr>
        <p:spPr>
          <a:xfrm>
            <a:off x="464068" y="1055310"/>
            <a:ext cx="5321487" cy="1184346"/>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For each partition select best CDN and send clients to this CDN</a:t>
            </a:r>
          </a:p>
          <a:p>
            <a:endParaRPr lang="en-US" sz="1700" dirty="0" smtClean="0"/>
          </a:p>
          <a:p>
            <a:pPr marL="0" indent="0">
              <a:buNone/>
            </a:pPr>
            <a:endParaRPr lang="en-US" sz="2100" dirty="0" smtClean="0"/>
          </a:p>
          <a:p>
            <a:pPr marL="457169" lvl="1" indent="0">
              <a:buNone/>
            </a:pPr>
            <a:endParaRPr lang="en-US" dirty="0" smtClean="0"/>
          </a:p>
          <a:p>
            <a:pPr lvl="1"/>
            <a:endParaRPr lang="en-US" sz="2100" dirty="0"/>
          </a:p>
          <a:p>
            <a:pPr marL="0" indent="0">
              <a:buNone/>
            </a:pPr>
            <a:endParaRPr lang="en-US" sz="2500" dirty="0"/>
          </a:p>
          <a:p>
            <a:endParaRPr lang="en-US" sz="2500" dirty="0"/>
          </a:p>
          <a:p>
            <a:pPr marL="457169" lvl="1" indent="0">
              <a:buNone/>
            </a:pPr>
            <a:endParaRPr lang="en-US" sz="2100" dirty="0"/>
          </a:p>
        </p:txBody>
      </p:sp>
      <p:graphicFrame>
        <p:nvGraphicFramePr>
          <p:cNvPr id="18" name="Table 17"/>
          <p:cNvGraphicFramePr>
            <a:graphicFrameLocks noGrp="1"/>
          </p:cNvGraphicFramePr>
          <p:nvPr>
            <p:extLst>
              <p:ext uri="{D42A27DB-BD31-4B8C-83A1-F6EECF244321}">
                <p14:modId xmlns:p14="http://schemas.microsoft.com/office/powerpoint/2010/main" val="520590698"/>
              </p:ext>
            </p:extLst>
          </p:nvPr>
        </p:nvGraphicFramePr>
        <p:xfrm>
          <a:off x="5912756" y="1761643"/>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r>
            </a:tbl>
          </a:graphicData>
        </a:graphic>
      </p:graphicFrame>
      <p:sp>
        <p:nvSpPr>
          <p:cNvPr id="19" name="TextBox 18"/>
          <p:cNvSpPr txBox="1"/>
          <p:nvPr/>
        </p:nvSpPr>
        <p:spPr>
          <a:xfrm>
            <a:off x="5889550" y="2230496"/>
            <a:ext cx="2315798" cy="369322"/>
          </a:xfrm>
          <a:prstGeom prst="rect">
            <a:avLst/>
          </a:prstGeom>
          <a:noFill/>
        </p:spPr>
        <p:txBody>
          <a:bodyPr wrap="none" lIns="91429" tIns="45715" rIns="91429" bIns="45715" rtlCol="0">
            <a:spAutoFit/>
          </a:bodyPr>
          <a:lstStyle/>
          <a:p>
            <a:r>
              <a:rPr lang="en-US" b="1" i="1" u="sng" dirty="0" smtClean="0"/>
              <a:t>CDN1</a:t>
            </a:r>
            <a:r>
              <a:rPr lang="en-US" b="1" i="1" dirty="0" smtClean="0"/>
              <a:t> </a:t>
            </a:r>
            <a:r>
              <a:rPr lang="en-US" i="1" dirty="0" smtClean="0"/>
              <a:t>(buffering ratio)</a:t>
            </a:r>
            <a:endParaRPr lang="en-US" i="1" dirty="0"/>
          </a:p>
        </p:txBody>
      </p:sp>
      <p:sp>
        <p:nvSpPr>
          <p:cNvPr id="21" name="TextBox 20"/>
          <p:cNvSpPr txBox="1"/>
          <p:nvPr/>
        </p:nvSpPr>
        <p:spPr>
          <a:xfrm>
            <a:off x="5975746" y="3922680"/>
            <a:ext cx="2315798" cy="369322"/>
          </a:xfrm>
          <a:prstGeom prst="rect">
            <a:avLst/>
          </a:prstGeom>
          <a:noFill/>
        </p:spPr>
        <p:txBody>
          <a:bodyPr wrap="none" lIns="91429" tIns="45715" rIns="91429" bIns="45715" rtlCol="0">
            <a:spAutoFit/>
          </a:bodyPr>
          <a:lstStyle/>
          <a:p>
            <a:r>
              <a:rPr lang="en-US" b="1" i="1" u="sng" dirty="0" smtClean="0"/>
              <a:t>CDN2</a:t>
            </a:r>
            <a:r>
              <a:rPr lang="en-US" i="1" dirty="0" smtClean="0"/>
              <a:t> (buffering ratio)</a:t>
            </a:r>
            <a:endParaRPr lang="en-US" i="1" dirty="0"/>
          </a:p>
        </p:txBody>
      </p:sp>
      <p:graphicFrame>
        <p:nvGraphicFramePr>
          <p:cNvPr id="22" name="Table 21"/>
          <p:cNvGraphicFramePr>
            <a:graphicFrameLocks noGrp="1"/>
          </p:cNvGraphicFramePr>
          <p:nvPr>
            <p:extLst>
              <p:ext uri="{D42A27DB-BD31-4B8C-83A1-F6EECF244321}">
                <p14:modId xmlns:p14="http://schemas.microsoft.com/office/powerpoint/2010/main" val="3770006855"/>
              </p:ext>
            </p:extLst>
          </p:nvPr>
        </p:nvGraphicFramePr>
        <p:xfrm>
          <a:off x="5912756" y="3341711"/>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FF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r>
            </a:tbl>
          </a:graphicData>
        </a:graphic>
      </p:graphicFrame>
      <p:sp>
        <p:nvSpPr>
          <p:cNvPr id="9" name="TextBox 8"/>
          <p:cNvSpPr txBox="1"/>
          <p:nvPr/>
        </p:nvSpPr>
        <p:spPr>
          <a:xfrm rot="16200000">
            <a:off x="5663128" y="1230552"/>
            <a:ext cx="740085" cy="307777"/>
          </a:xfrm>
          <a:prstGeom prst="rect">
            <a:avLst/>
          </a:prstGeom>
          <a:noFill/>
        </p:spPr>
        <p:txBody>
          <a:bodyPr wrap="square" rtlCol="0">
            <a:spAutoFit/>
          </a:bodyPr>
          <a:lstStyle/>
          <a:p>
            <a:r>
              <a:rPr lang="en-US" sz="1400" dirty="0" smtClean="0"/>
              <a:t>Seattle</a:t>
            </a:r>
            <a:endParaRPr lang="en-US" sz="1400" dirty="0"/>
          </a:p>
        </p:txBody>
      </p:sp>
      <p:sp>
        <p:nvSpPr>
          <p:cNvPr id="10" name="TextBox 9"/>
          <p:cNvSpPr txBox="1"/>
          <p:nvPr/>
        </p:nvSpPr>
        <p:spPr>
          <a:xfrm rot="16200000">
            <a:off x="5701390" y="981054"/>
            <a:ext cx="1234585" cy="307777"/>
          </a:xfrm>
          <a:prstGeom prst="rect">
            <a:avLst/>
          </a:prstGeom>
          <a:noFill/>
        </p:spPr>
        <p:txBody>
          <a:bodyPr wrap="square" rtlCol="0">
            <a:spAutoFit/>
          </a:bodyPr>
          <a:lstStyle/>
          <a:p>
            <a:r>
              <a:rPr lang="en-US" sz="1400" dirty="0" smtClean="0"/>
              <a:t>San Francisco</a:t>
            </a:r>
            <a:endParaRPr lang="en-US" sz="1400" dirty="0"/>
          </a:p>
        </p:txBody>
      </p:sp>
      <p:sp>
        <p:nvSpPr>
          <p:cNvPr id="11" name="TextBox 10"/>
          <p:cNvSpPr txBox="1"/>
          <p:nvPr/>
        </p:nvSpPr>
        <p:spPr>
          <a:xfrm rot="16200000">
            <a:off x="6119634" y="1064137"/>
            <a:ext cx="1064451" cy="307777"/>
          </a:xfrm>
          <a:prstGeom prst="rect">
            <a:avLst/>
          </a:prstGeom>
          <a:noFill/>
        </p:spPr>
        <p:txBody>
          <a:bodyPr wrap="square" rtlCol="0">
            <a:spAutoFit/>
          </a:bodyPr>
          <a:lstStyle/>
          <a:p>
            <a:r>
              <a:rPr lang="en-US" sz="1400" dirty="0" smtClean="0"/>
              <a:t>New York</a:t>
            </a:r>
            <a:endParaRPr lang="en-US" sz="1400" dirty="0"/>
          </a:p>
        </p:txBody>
      </p:sp>
      <p:sp>
        <p:nvSpPr>
          <p:cNvPr id="12" name="TextBox 11"/>
          <p:cNvSpPr txBox="1"/>
          <p:nvPr/>
        </p:nvSpPr>
        <p:spPr>
          <a:xfrm rot="16200000">
            <a:off x="6570940" y="1243252"/>
            <a:ext cx="740085" cy="307777"/>
          </a:xfrm>
          <a:prstGeom prst="rect">
            <a:avLst/>
          </a:prstGeom>
          <a:noFill/>
        </p:spPr>
        <p:txBody>
          <a:bodyPr wrap="square" rtlCol="0">
            <a:spAutoFit/>
          </a:bodyPr>
          <a:lstStyle/>
          <a:p>
            <a:r>
              <a:rPr lang="en-US" sz="1400" dirty="0" smtClean="0"/>
              <a:t>London</a:t>
            </a:r>
            <a:endParaRPr lang="en-US" sz="1400" dirty="0"/>
          </a:p>
        </p:txBody>
      </p:sp>
      <p:sp>
        <p:nvSpPr>
          <p:cNvPr id="13" name="TextBox 12"/>
          <p:cNvSpPr txBox="1"/>
          <p:nvPr/>
        </p:nvSpPr>
        <p:spPr>
          <a:xfrm rot="16200000">
            <a:off x="6682512" y="1011812"/>
            <a:ext cx="1169101" cy="307777"/>
          </a:xfrm>
          <a:prstGeom prst="rect">
            <a:avLst/>
          </a:prstGeom>
          <a:noFill/>
        </p:spPr>
        <p:txBody>
          <a:bodyPr wrap="square" rtlCol="0">
            <a:spAutoFit/>
          </a:bodyPr>
          <a:lstStyle/>
          <a:p>
            <a:r>
              <a:rPr lang="en-US" sz="1400" dirty="0" smtClean="0"/>
              <a:t>Hong Kong</a:t>
            </a:r>
            <a:endParaRPr lang="en-US" sz="1400" dirty="0"/>
          </a:p>
        </p:txBody>
      </p:sp>
    </p:spTree>
    <p:extLst>
      <p:ext uri="{BB962C8B-B14F-4D97-AF65-F5344CB8AC3E}">
        <p14:creationId xmlns:p14="http://schemas.microsoft.com/office/powerpoint/2010/main" val="276683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extLst>
              <p:ext uri="{D42A27DB-BD31-4B8C-83A1-F6EECF244321}">
                <p14:modId xmlns:p14="http://schemas.microsoft.com/office/powerpoint/2010/main" val="1114196164"/>
              </p:ext>
            </p:extLst>
          </p:nvPr>
        </p:nvGraphicFramePr>
        <p:xfrm>
          <a:off x="5912756" y="3341711"/>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FF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r>
            </a:tbl>
          </a:graphicData>
        </a:graphic>
      </p:graphicFrame>
      <p:sp>
        <p:nvSpPr>
          <p:cNvPr id="8" name="Rectangle 7"/>
          <p:cNvSpPr/>
          <p:nvPr/>
        </p:nvSpPr>
        <p:spPr>
          <a:xfrm>
            <a:off x="5" y="1"/>
            <a:ext cx="169333" cy="6419088"/>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330198" y="320040"/>
            <a:ext cx="8399575" cy="577427"/>
          </a:xfrm>
          <a:prstGeom prst="rect">
            <a:avLst/>
          </a:prstGeom>
        </p:spPr>
        <p:txBody>
          <a:bodyPr vert="horz" lIns="91433" tIns="45717" rIns="91433" bIns="45717" rtlCol="0" anchor="t">
            <a:noAutofit/>
          </a:bodyPr>
          <a:lstStyle>
            <a:lvl1pPr algn="ctr" defTabSz="457169" rtl="0" eaLnBrk="1" latinLnBrk="0" hangingPunct="1">
              <a:spcBef>
                <a:spcPct val="0"/>
              </a:spcBef>
              <a:buNone/>
              <a:defRPr sz="4300" kern="1200">
                <a:solidFill>
                  <a:schemeClr val="tx1"/>
                </a:solidFill>
                <a:latin typeface="+mj-lt"/>
                <a:ea typeface="+mj-ea"/>
                <a:cs typeface="+mj-cs"/>
              </a:defRPr>
            </a:lvl1pPr>
          </a:lstStyle>
          <a:p>
            <a:pPr algn="l"/>
            <a:r>
              <a:rPr lang="en-US" sz="2800" b="1" smtClean="0">
                <a:solidFill>
                  <a:srgbClr val="73B632"/>
                </a:solidFill>
                <a:latin typeface="Helvetica Neue"/>
                <a:cs typeface="Helvetica Neue"/>
              </a:rPr>
              <a:t>The Idea</a:t>
            </a:r>
            <a:endParaRPr lang="en-US" sz="2800" b="1" dirty="0">
              <a:solidFill>
                <a:srgbClr val="73B632"/>
              </a:solidFill>
              <a:latin typeface="Helvetica Neue"/>
              <a:cs typeface="Helvetica Neue"/>
            </a:endParaRPr>
          </a:p>
        </p:txBody>
      </p:sp>
      <p:sp>
        <p:nvSpPr>
          <p:cNvPr id="17" name="Content Placeholder 6"/>
          <p:cNvSpPr txBox="1">
            <a:spLocks/>
          </p:cNvSpPr>
          <p:nvPr/>
        </p:nvSpPr>
        <p:spPr>
          <a:xfrm>
            <a:off x="464069" y="1055310"/>
            <a:ext cx="5236819" cy="1184346"/>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For each partition select best CDN and send clients to this CDN</a:t>
            </a:r>
          </a:p>
          <a:p>
            <a:endParaRPr lang="en-US" sz="1700" dirty="0" smtClean="0"/>
          </a:p>
          <a:p>
            <a:pPr marL="0" indent="0">
              <a:buNone/>
            </a:pPr>
            <a:endParaRPr lang="en-US" sz="2100" dirty="0" smtClean="0"/>
          </a:p>
          <a:p>
            <a:pPr marL="457169" lvl="1" indent="0">
              <a:buNone/>
            </a:pPr>
            <a:endParaRPr lang="en-US" dirty="0" smtClean="0"/>
          </a:p>
          <a:p>
            <a:pPr lvl="1"/>
            <a:endParaRPr lang="en-US" sz="2100" dirty="0"/>
          </a:p>
          <a:p>
            <a:pPr marL="0" indent="0">
              <a:buNone/>
            </a:pPr>
            <a:endParaRPr lang="en-US" sz="2500" dirty="0"/>
          </a:p>
          <a:p>
            <a:endParaRPr lang="en-US" sz="2500" dirty="0"/>
          </a:p>
          <a:p>
            <a:pPr marL="457169" lvl="1" indent="0">
              <a:buNone/>
            </a:pPr>
            <a:endParaRPr lang="en-US" sz="2100" dirty="0"/>
          </a:p>
        </p:txBody>
      </p:sp>
      <p:graphicFrame>
        <p:nvGraphicFramePr>
          <p:cNvPr id="23" name="Table 22"/>
          <p:cNvGraphicFramePr>
            <a:graphicFrameLocks noGrp="1"/>
          </p:cNvGraphicFramePr>
          <p:nvPr>
            <p:extLst>
              <p:ext uri="{D42A27DB-BD31-4B8C-83A1-F6EECF244321}">
                <p14:modId xmlns:p14="http://schemas.microsoft.com/office/powerpoint/2010/main" val="83624324"/>
              </p:ext>
            </p:extLst>
          </p:nvPr>
        </p:nvGraphicFramePr>
        <p:xfrm>
          <a:off x="5912756" y="1752235"/>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r>
            </a:tbl>
          </a:graphicData>
        </a:graphic>
      </p:graphicFrame>
      <p:sp>
        <p:nvSpPr>
          <p:cNvPr id="24" name="TextBox 23"/>
          <p:cNvSpPr txBox="1"/>
          <p:nvPr/>
        </p:nvSpPr>
        <p:spPr>
          <a:xfrm>
            <a:off x="5889550" y="2221088"/>
            <a:ext cx="2315798" cy="369322"/>
          </a:xfrm>
          <a:prstGeom prst="rect">
            <a:avLst/>
          </a:prstGeom>
          <a:noFill/>
        </p:spPr>
        <p:txBody>
          <a:bodyPr wrap="none" lIns="91429" tIns="45715" rIns="91429" bIns="45715" rtlCol="0">
            <a:spAutoFit/>
          </a:bodyPr>
          <a:lstStyle/>
          <a:p>
            <a:r>
              <a:rPr lang="en-US" b="1" i="1" u="sng" dirty="0" smtClean="0"/>
              <a:t>CDN1</a:t>
            </a:r>
            <a:r>
              <a:rPr lang="en-US" b="1" i="1" dirty="0" smtClean="0"/>
              <a:t> </a:t>
            </a:r>
            <a:r>
              <a:rPr lang="en-US" i="1" dirty="0" smtClean="0"/>
              <a:t>(buffering ratio)</a:t>
            </a:r>
            <a:endParaRPr lang="en-US" i="1" dirty="0"/>
          </a:p>
        </p:txBody>
      </p:sp>
      <p:sp>
        <p:nvSpPr>
          <p:cNvPr id="26" name="TextBox 25"/>
          <p:cNvSpPr txBox="1"/>
          <p:nvPr/>
        </p:nvSpPr>
        <p:spPr>
          <a:xfrm>
            <a:off x="5975746" y="3913272"/>
            <a:ext cx="2315798" cy="369322"/>
          </a:xfrm>
          <a:prstGeom prst="rect">
            <a:avLst/>
          </a:prstGeom>
          <a:noFill/>
        </p:spPr>
        <p:txBody>
          <a:bodyPr wrap="none" lIns="91429" tIns="45715" rIns="91429" bIns="45715" rtlCol="0">
            <a:spAutoFit/>
          </a:bodyPr>
          <a:lstStyle/>
          <a:p>
            <a:r>
              <a:rPr lang="en-US" b="1" i="1" u="sng" dirty="0" smtClean="0"/>
              <a:t>CDN2</a:t>
            </a:r>
            <a:r>
              <a:rPr lang="en-US" i="1" dirty="0" smtClean="0"/>
              <a:t> (buffering ratio)</a:t>
            </a:r>
            <a:endParaRPr lang="en-US" i="1" dirty="0"/>
          </a:p>
        </p:txBody>
      </p:sp>
      <p:sp>
        <p:nvSpPr>
          <p:cNvPr id="18" name="Oval 17"/>
          <p:cNvSpPr/>
          <p:nvPr/>
        </p:nvSpPr>
        <p:spPr>
          <a:xfrm>
            <a:off x="6149983" y="1672462"/>
            <a:ext cx="464802" cy="559347"/>
          </a:xfrm>
          <a:prstGeom prst="ellipse">
            <a:avLst/>
          </a:prstGeom>
          <a:no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149983" y="3307610"/>
            <a:ext cx="464802" cy="559347"/>
          </a:xfrm>
          <a:prstGeom prst="ellipse">
            <a:avLst/>
          </a:prstGeom>
          <a:no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a:stCxn id="22" idx="0"/>
            <a:endCxn id="18" idx="3"/>
          </p:cNvCxnSpPr>
          <p:nvPr/>
        </p:nvCxnSpPr>
        <p:spPr>
          <a:xfrm flipV="1">
            <a:off x="5398196" y="2149895"/>
            <a:ext cx="819856" cy="5744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2" idx="2"/>
            <a:endCxn id="19" idx="2"/>
          </p:cNvCxnSpPr>
          <p:nvPr/>
        </p:nvCxnSpPr>
        <p:spPr>
          <a:xfrm>
            <a:off x="5398196" y="3109050"/>
            <a:ext cx="751787" cy="4782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568826" y="2724329"/>
            <a:ext cx="1658740" cy="384721"/>
          </a:xfrm>
          <a:prstGeom prst="rect">
            <a:avLst/>
          </a:prstGeom>
          <a:noFill/>
        </p:spPr>
        <p:txBody>
          <a:bodyPr wrap="none" rtlCol="0">
            <a:spAutoFit/>
          </a:bodyPr>
          <a:lstStyle/>
          <a:p>
            <a:r>
              <a:rPr lang="en-US" dirty="0" smtClean="0"/>
              <a:t>CDN2 &gt;&gt; CDN1</a:t>
            </a:r>
          </a:p>
        </p:txBody>
      </p:sp>
      <p:sp>
        <p:nvSpPr>
          <p:cNvPr id="14" name="TextBox 13"/>
          <p:cNvSpPr txBox="1"/>
          <p:nvPr/>
        </p:nvSpPr>
        <p:spPr>
          <a:xfrm rot="16200000">
            <a:off x="5663128" y="1230552"/>
            <a:ext cx="740085" cy="307777"/>
          </a:xfrm>
          <a:prstGeom prst="rect">
            <a:avLst/>
          </a:prstGeom>
          <a:noFill/>
        </p:spPr>
        <p:txBody>
          <a:bodyPr wrap="square" rtlCol="0">
            <a:spAutoFit/>
          </a:bodyPr>
          <a:lstStyle/>
          <a:p>
            <a:r>
              <a:rPr lang="en-US" sz="1400" dirty="0" smtClean="0"/>
              <a:t>Seattle</a:t>
            </a:r>
            <a:endParaRPr lang="en-US" sz="1400" dirty="0"/>
          </a:p>
        </p:txBody>
      </p:sp>
      <p:sp>
        <p:nvSpPr>
          <p:cNvPr id="15" name="TextBox 14"/>
          <p:cNvSpPr txBox="1"/>
          <p:nvPr/>
        </p:nvSpPr>
        <p:spPr>
          <a:xfrm rot="16200000">
            <a:off x="5701390" y="981054"/>
            <a:ext cx="1234585" cy="307777"/>
          </a:xfrm>
          <a:prstGeom prst="rect">
            <a:avLst/>
          </a:prstGeom>
          <a:noFill/>
        </p:spPr>
        <p:txBody>
          <a:bodyPr wrap="square" rtlCol="0">
            <a:spAutoFit/>
          </a:bodyPr>
          <a:lstStyle/>
          <a:p>
            <a:r>
              <a:rPr lang="en-US" sz="1400" dirty="0" smtClean="0"/>
              <a:t>San Francisco</a:t>
            </a:r>
            <a:endParaRPr lang="en-US" sz="1400" dirty="0"/>
          </a:p>
        </p:txBody>
      </p:sp>
      <p:sp>
        <p:nvSpPr>
          <p:cNvPr id="25" name="TextBox 24"/>
          <p:cNvSpPr txBox="1"/>
          <p:nvPr/>
        </p:nvSpPr>
        <p:spPr>
          <a:xfrm rot="16200000">
            <a:off x="6119634" y="1064137"/>
            <a:ext cx="1064451" cy="307777"/>
          </a:xfrm>
          <a:prstGeom prst="rect">
            <a:avLst/>
          </a:prstGeom>
          <a:noFill/>
        </p:spPr>
        <p:txBody>
          <a:bodyPr wrap="square" rtlCol="0">
            <a:spAutoFit/>
          </a:bodyPr>
          <a:lstStyle/>
          <a:p>
            <a:r>
              <a:rPr lang="en-US" sz="1400" dirty="0" smtClean="0"/>
              <a:t>New York</a:t>
            </a:r>
            <a:endParaRPr lang="en-US" sz="1400" dirty="0"/>
          </a:p>
        </p:txBody>
      </p:sp>
      <p:sp>
        <p:nvSpPr>
          <p:cNvPr id="27" name="TextBox 26"/>
          <p:cNvSpPr txBox="1"/>
          <p:nvPr/>
        </p:nvSpPr>
        <p:spPr>
          <a:xfrm rot="16200000">
            <a:off x="6570940" y="1243252"/>
            <a:ext cx="740085" cy="307777"/>
          </a:xfrm>
          <a:prstGeom prst="rect">
            <a:avLst/>
          </a:prstGeom>
          <a:noFill/>
        </p:spPr>
        <p:txBody>
          <a:bodyPr wrap="square" rtlCol="0">
            <a:spAutoFit/>
          </a:bodyPr>
          <a:lstStyle/>
          <a:p>
            <a:r>
              <a:rPr lang="en-US" sz="1400" dirty="0" smtClean="0"/>
              <a:t>London</a:t>
            </a:r>
            <a:endParaRPr lang="en-US" sz="1400" dirty="0"/>
          </a:p>
        </p:txBody>
      </p:sp>
      <p:sp>
        <p:nvSpPr>
          <p:cNvPr id="28" name="TextBox 27"/>
          <p:cNvSpPr txBox="1"/>
          <p:nvPr/>
        </p:nvSpPr>
        <p:spPr>
          <a:xfrm rot="16200000">
            <a:off x="6682512" y="1011812"/>
            <a:ext cx="1169101" cy="307777"/>
          </a:xfrm>
          <a:prstGeom prst="rect">
            <a:avLst/>
          </a:prstGeom>
          <a:noFill/>
        </p:spPr>
        <p:txBody>
          <a:bodyPr wrap="square" rtlCol="0">
            <a:spAutoFit/>
          </a:bodyPr>
          <a:lstStyle/>
          <a:p>
            <a:r>
              <a:rPr lang="en-US" sz="1400" dirty="0" smtClean="0"/>
              <a:t>Hong Kong</a:t>
            </a:r>
            <a:endParaRPr lang="en-US" sz="1400" dirty="0"/>
          </a:p>
        </p:txBody>
      </p:sp>
    </p:spTree>
    <p:extLst>
      <p:ext uri="{BB962C8B-B14F-4D97-AF65-F5344CB8AC3E}">
        <p14:creationId xmlns:p14="http://schemas.microsoft.com/office/powerpoint/2010/main" val="23733156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 y="1"/>
            <a:ext cx="169333" cy="6419088"/>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311794" y="323770"/>
            <a:ext cx="8399575" cy="577427"/>
          </a:xfrm>
          <a:prstGeom prst="rect">
            <a:avLst/>
          </a:prstGeom>
        </p:spPr>
        <p:txBody>
          <a:bodyPr vert="horz" lIns="91433" tIns="45717" rIns="91433" bIns="45717" rtlCol="0" anchor="t">
            <a:noAutofit/>
          </a:bodyPr>
          <a:lstStyle>
            <a:lvl1pPr algn="ctr" defTabSz="457169" rtl="0" eaLnBrk="1" latinLnBrk="0" hangingPunct="1">
              <a:spcBef>
                <a:spcPct val="0"/>
              </a:spcBef>
              <a:buNone/>
              <a:defRPr sz="4300" kern="1200">
                <a:solidFill>
                  <a:schemeClr val="tx1"/>
                </a:solidFill>
                <a:latin typeface="+mj-lt"/>
                <a:ea typeface="+mj-ea"/>
                <a:cs typeface="+mj-cs"/>
              </a:defRPr>
            </a:lvl1pPr>
          </a:lstStyle>
          <a:p>
            <a:pPr algn="l"/>
            <a:r>
              <a:rPr lang="en-US" sz="2800" b="1" smtClean="0">
                <a:solidFill>
                  <a:srgbClr val="73B632"/>
                </a:solidFill>
                <a:latin typeface="Helvetica Neue"/>
                <a:cs typeface="Helvetica Neue"/>
              </a:rPr>
              <a:t>The Idea</a:t>
            </a:r>
            <a:endParaRPr lang="en-US" sz="2800" b="1" dirty="0">
              <a:solidFill>
                <a:srgbClr val="73B632"/>
              </a:solidFill>
              <a:latin typeface="Helvetica Neue"/>
              <a:cs typeface="Helvetica Neue"/>
            </a:endParaRPr>
          </a:p>
        </p:txBody>
      </p:sp>
      <p:sp>
        <p:nvSpPr>
          <p:cNvPr id="17" name="Content Placeholder 6"/>
          <p:cNvSpPr txBox="1">
            <a:spLocks/>
          </p:cNvSpPr>
          <p:nvPr/>
        </p:nvSpPr>
        <p:spPr>
          <a:xfrm>
            <a:off x="464069" y="1055310"/>
            <a:ext cx="5359116" cy="1184346"/>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For each partition select best CDN and send clients to this CDN</a:t>
            </a:r>
          </a:p>
          <a:p>
            <a:endParaRPr lang="en-US" sz="1700" dirty="0" smtClean="0"/>
          </a:p>
          <a:p>
            <a:pPr marL="0" indent="0">
              <a:buNone/>
            </a:pPr>
            <a:endParaRPr lang="en-US" sz="2100" dirty="0" smtClean="0"/>
          </a:p>
          <a:p>
            <a:pPr marL="457169" lvl="1" indent="0">
              <a:buNone/>
            </a:pPr>
            <a:endParaRPr lang="en-US" dirty="0" smtClean="0"/>
          </a:p>
          <a:p>
            <a:pPr lvl="1"/>
            <a:endParaRPr lang="en-US" sz="2100" dirty="0"/>
          </a:p>
          <a:p>
            <a:pPr marL="0" indent="0">
              <a:buNone/>
            </a:pPr>
            <a:endParaRPr lang="en-US" sz="2500" dirty="0"/>
          </a:p>
          <a:p>
            <a:endParaRPr lang="en-US" sz="2500" dirty="0"/>
          </a:p>
          <a:p>
            <a:pPr marL="457169" lvl="1" indent="0">
              <a:buNone/>
            </a:pPr>
            <a:endParaRPr lang="en-US" sz="2100" dirty="0"/>
          </a:p>
        </p:txBody>
      </p:sp>
      <p:graphicFrame>
        <p:nvGraphicFramePr>
          <p:cNvPr id="18" name="Table 17"/>
          <p:cNvGraphicFramePr>
            <a:graphicFrameLocks noGrp="1"/>
          </p:cNvGraphicFramePr>
          <p:nvPr>
            <p:extLst>
              <p:ext uri="{D42A27DB-BD31-4B8C-83A1-F6EECF244321}">
                <p14:modId xmlns:p14="http://schemas.microsoft.com/office/powerpoint/2010/main" val="2419951683"/>
              </p:ext>
            </p:extLst>
          </p:nvPr>
        </p:nvGraphicFramePr>
        <p:xfrm>
          <a:off x="5912756" y="1761643"/>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r>
            </a:tbl>
          </a:graphicData>
        </a:graphic>
      </p:graphicFrame>
      <p:sp>
        <p:nvSpPr>
          <p:cNvPr id="19" name="TextBox 18"/>
          <p:cNvSpPr txBox="1"/>
          <p:nvPr/>
        </p:nvSpPr>
        <p:spPr>
          <a:xfrm>
            <a:off x="5889550" y="2230496"/>
            <a:ext cx="2315798" cy="369322"/>
          </a:xfrm>
          <a:prstGeom prst="rect">
            <a:avLst/>
          </a:prstGeom>
          <a:noFill/>
        </p:spPr>
        <p:txBody>
          <a:bodyPr wrap="none" lIns="91429" tIns="45715" rIns="91429" bIns="45715" rtlCol="0">
            <a:spAutoFit/>
          </a:bodyPr>
          <a:lstStyle/>
          <a:p>
            <a:r>
              <a:rPr lang="en-US" b="1" i="1" u="sng" dirty="0" smtClean="0"/>
              <a:t>CDN1</a:t>
            </a:r>
            <a:r>
              <a:rPr lang="en-US" b="1" i="1" dirty="0" smtClean="0"/>
              <a:t> </a:t>
            </a:r>
            <a:r>
              <a:rPr lang="en-US" i="1" dirty="0" smtClean="0"/>
              <a:t>(buffering ratio)</a:t>
            </a:r>
            <a:endParaRPr lang="en-US" i="1" dirty="0"/>
          </a:p>
        </p:txBody>
      </p:sp>
      <p:sp>
        <p:nvSpPr>
          <p:cNvPr id="20" name="TextBox 19"/>
          <p:cNvSpPr txBox="1"/>
          <p:nvPr/>
        </p:nvSpPr>
        <p:spPr>
          <a:xfrm>
            <a:off x="5975746" y="3922680"/>
            <a:ext cx="2315798" cy="369322"/>
          </a:xfrm>
          <a:prstGeom prst="rect">
            <a:avLst/>
          </a:prstGeom>
          <a:noFill/>
        </p:spPr>
        <p:txBody>
          <a:bodyPr wrap="none" lIns="91429" tIns="45715" rIns="91429" bIns="45715" rtlCol="0">
            <a:spAutoFit/>
          </a:bodyPr>
          <a:lstStyle/>
          <a:p>
            <a:r>
              <a:rPr lang="en-US" b="1" i="1" u="sng" dirty="0" smtClean="0"/>
              <a:t>CDN2</a:t>
            </a:r>
            <a:r>
              <a:rPr lang="en-US" i="1" dirty="0" smtClean="0"/>
              <a:t> (buffering ratio)</a:t>
            </a:r>
            <a:endParaRPr lang="en-US" i="1" dirty="0"/>
          </a:p>
        </p:txBody>
      </p:sp>
      <p:graphicFrame>
        <p:nvGraphicFramePr>
          <p:cNvPr id="21" name="Table 20"/>
          <p:cNvGraphicFramePr>
            <a:graphicFrameLocks noGrp="1"/>
          </p:cNvGraphicFramePr>
          <p:nvPr>
            <p:extLst>
              <p:ext uri="{D42A27DB-BD31-4B8C-83A1-F6EECF244321}">
                <p14:modId xmlns:p14="http://schemas.microsoft.com/office/powerpoint/2010/main" val="3474696436"/>
              </p:ext>
            </p:extLst>
          </p:nvPr>
        </p:nvGraphicFramePr>
        <p:xfrm>
          <a:off x="5912756" y="3341711"/>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FF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r>
            </a:tbl>
          </a:graphicData>
        </a:graphic>
      </p:graphicFrame>
      <p:sp>
        <p:nvSpPr>
          <p:cNvPr id="23" name="Freeform 22"/>
          <p:cNvSpPr/>
          <p:nvPr/>
        </p:nvSpPr>
        <p:spPr>
          <a:xfrm flipV="1">
            <a:off x="5520228" y="1913797"/>
            <a:ext cx="822663" cy="1661147"/>
          </a:xfrm>
          <a:custGeom>
            <a:avLst/>
            <a:gdLst>
              <a:gd name="connsiteX0" fmla="*/ 381000 w 381000"/>
              <a:gd name="connsiteY0" fmla="*/ 3187700 h 3187700"/>
              <a:gd name="connsiteX1" fmla="*/ 0 w 381000"/>
              <a:gd name="connsiteY1" fmla="*/ 1435100 h 3187700"/>
              <a:gd name="connsiteX2" fmla="*/ 381000 w 381000"/>
              <a:gd name="connsiteY2" fmla="*/ 0 h 3187700"/>
            </a:gdLst>
            <a:ahLst/>
            <a:cxnLst>
              <a:cxn ang="0">
                <a:pos x="connsiteX0" y="connsiteY0"/>
              </a:cxn>
              <a:cxn ang="0">
                <a:pos x="connsiteX1" y="connsiteY1"/>
              </a:cxn>
              <a:cxn ang="0">
                <a:pos x="connsiteX2" y="connsiteY2"/>
              </a:cxn>
            </a:cxnLst>
            <a:rect l="l" t="t" r="r" b="b"/>
            <a:pathLst>
              <a:path w="381000" h="3187700">
                <a:moveTo>
                  <a:pt x="381000" y="3187700"/>
                </a:moveTo>
                <a:cubicBezTo>
                  <a:pt x="190500" y="2577041"/>
                  <a:pt x="0" y="1966383"/>
                  <a:pt x="0" y="1435100"/>
                </a:cubicBezTo>
                <a:cubicBezTo>
                  <a:pt x="0" y="903817"/>
                  <a:pt x="381000" y="0"/>
                  <a:pt x="381000" y="0"/>
                </a:cubicBezTo>
              </a:path>
            </a:pathLst>
          </a:custGeom>
          <a:ln>
            <a:solidFill>
              <a:schemeClr val="tx1"/>
            </a:solidFill>
            <a:prstDash val="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rot="16200000">
            <a:off x="5663128" y="1230552"/>
            <a:ext cx="740085" cy="307777"/>
          </a:xfrm>
          <a:prstGeom prst="rect">
            <a:avLst/>
          </a:prstGeom>
          <a:noFill/>
        </p:spPr>
        <p:txBody>
          <a:bodyPr wrap="square" rtlCol="0">
            <a:spAutoFit/>
          </a:bodyPr>
          <a:lstStyle/>
          <a:p>
            <a:r>
              <a:rPr lang="en-US" sz="1400" dirty="0" smtClean="0"/>
              <a:t>Seattle</a:t>
            </a:r>
            <a:endParaRPr lang="en-US" sz="1400" dirty="0"/>
          </a:p>
        </p:txBody>
      </p:sp>
      <p:sp>
        <p:nvSpPr>
          <p:cNvPr id="11" name="TextBox 10"/>
          <p:cNvSpPr txBox="1"/>
          <p:nvPr/>
        </p:nvSpPr>
        <p:spPr>
          <a:xfrm rot="16200000">
            <a:off x="5701390" y="981054"/>
            <a:ext cx="1234585" cy="307777"/>
          </a:xfrm>
          <a:prstGeom prst="rect">
            <a:avLst/>
          </a:prstGeom>
          <a:noFill/>
        </p:spPr>
        <p:txBody>
          <a:bodyPr wrap="square" rtlCol="0">
            <a:spAutoFit/>
          </a:bodyPr>
          <a:lstStyle/>
          <a:p>
            <a:r>
              <a:rPr lang="en-US" sz="1400" dirty="0" smtClean="0"/>
              <a:t>San Francisco</a:t>
            </a:r>
            <a:endParaRPr lang="en-US" sz="1400" dirty="0"/>
          </a:p>
        </p:txBody>
      </p:sp>
      <p:sp>
        <p:nvSpPr>
          <p:cNvPr id="12" name="TextBox 11"/>
          <p:cNvSpPr txBox="1"/>
          <p:nvPr/>
        </p:nvSpPr>
        <p:spPr>
          <a:xfrm rot="16200000">
            <a:off x="6119634" y="1064137"/>
            <a:ext cx="1064451" cy="307777"/>
          </a:xfrm>
          <a:prstGeom prst="rect">
            <a:avLst/>
          </a:prstGeom>
          <a:noFill/>
        </p:spPr>
        <p:txBody>
          <a:bodyPr wrap="square" rtlCol="0">
            <a:spAutoFit/>
          </a:bodyPr>
          <a:lstStyle/>
          <a:p>
            <a:r>
              <a:rPr lang="en-US" sz="1400" dirty="0" smtClean="0"/>
              <a:t>New York</a:t>
            </a:r>
            <a:endParaRPr lang="en-US" sz="1400" dirty="0"/>
          </a:p>
        </p:txBody>
      </p:sp>
      <p:sp>
        <p:nvSpPr>
          <p:cNvPr id="13" name="TextBox 12"/>
          <p:cNvSpPr txBox="1"/>
          <p:nvPr/>
        </p:nvSpPr>
        <p:spPr>
          <a:xfrm rot="16200000">
            <a:off x="6570940" y="1243252"/>
            <a:ext cx="740085" cy="307777"/>
          </a:xfrm>
          <a:prstGeom prst="rect">
            <a:avLst/>
          </a:prstGeom>
          <a:noFill/>
        </p:spPr>
        <p:txBody>
          <a:bodyPr wrap="square" rtlCol="0">
            <a:spAutoFit/>
          </a:bodyPr>
          <a:lstStyle/>
          <a:p>
            <a:r>
              <a:rPr lang="en-US" sz="1400" dirty="0" smtClean="0"/>
              <a:t>London</a:t>
            </a:r>
            <a:endParaRPr lang="en-US" sz="1400" dirty="0"/>
          </a:p>
        </p:txBody>
      </p:sp>
      <p:sp>
        <p:nvSpPr>
          <p:cNvPr id="14" name="TextBox 13"/>
          <p:cNvSpPr txBox="1"/>
          <p:nvPr/>
        </p:nvSpPr>
        <p:spPr>
          <a:xfrm rot="16200000">
            <a:off x="6682512" y="1011812"/>
            <a:ext cx="1169101" cy="307777"/>
          </a:xfrm>
          <a:prstGeom prst="rect">
            <a:avLst/>
          </a:prstGeom>
          <a:noFill/>
        </p:spPr>
        <p:txBody>
          <a:bodyPr wrap="square" rtlCol="0">
            <a:spAutoFit/>
          </a:bodyPr>
          <a:lstStyle/>
          <a:p>
            <a:r>
              <a:rPr lang="en-US" sz="1400" dirty="0" smtClean="0"/>
              <a:t>Hong Kong</a:t>
            </a:r>
            <a:endParaRPr lang="en-US" sz="1400" dirty="0"/>
          </a:p>
        </p:txBody>
      </p:sp>
    </p:spTree>
    <p:extLst>
      <p:ext uri="{BB962C8B-B14F-4D97-AF65-F5344CB8AC3E}">
        <p14:creationId xmlns:p14="http://schemas.microsoft.com/office/powerpoint/2010/main" val="3554374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 y="1"/>
            <a:ext cx="169333" cy="6419088"/>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791396007"/>
              </p:ext>
            </p:extLst>
          </p:nvPr>
        </p:nvGraphicFramePr>
        <p:xfrm>
          <a:off x="2760625" y="3678431"/>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a:p>
                  </a:txBody>
                  <a:tcPr marL="68193" marR="68193" marT="31823" marB="31823">
                    <a:solidFill>
                      <a:srgbClr val="FFFF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r>
            </a:tbl>
          </a:graphicData>
        </a:graphic>
      </p:graphicFrame>
      <p:sp>
        <p:nvSpPr>
          <p:cNvPr id="19" name="TextBox 18"/>
          <p:cNvSpPr txBox="1"/>
          <p:nvPr/>
        </p:nvSpPr>
        <p:spPr>
          <a:xfrm>
            <a:off x="2304075" y="4216203"/>
            <a:ext cx="2664752" cy="369322"/>
          </a:xfrm>
          <a:prstGeom prst="rect">
            <a:avLst/>
          </a:prstGeom>
          <a:noFill/>
        </p:spPr>
        <p:txBody>
          <a:bodyPr wrap="none" lIns="91429" tIns="45715" rIns="91429" bIns="45715" rtlCol="0">
            <a:spAutoFit/>
          </a:bodyPr>
          <a:lstStyle/>
          <a:p>
            <a:r>
              <a:rPr lang="en-US" b="1" i="1" u="sng" dirty="0" smtClean="0"/>
              <a:t>Best CDN</a:t>
            </a:r>
            <a:r>
              <a:rPr lang="en-US" i="1" dirty="0" smtClean="0"/>
              <a:t> (buffering ratio)</a:t>
            </a:r>
            <a:endParaRPr lang="en-US" i="1" dirty="0"/>
          </a:p>
        </p:txBody>
      </p:sp>
      <p:grpSp>
        <p:nvGrpSpPr>
          <p:cNvPr id="3" name="Group 23"/>
          <p:cNvGrpSpPr/>
          <p:nvPr/>
        </p:nvGrpSpPr>
        <p:grpSpPr>
          <a:xfrm>
            <a:off x="4592195" y="2513064"/>
            <a:ext cx="991297" cy="1358076"/>
            <a:chOff x="4592195" y="2513064"/>
            <a:chExt cx="991297" cy="1358076"/>
          </a:xfrm>
        </p:grpSpPr>
        <p:sp>
          <p:nvSpPr>
            <p:cNvPr id="22" name="Left Arrow 21"/>
            <p:cNvSpPr/>
            <p:nvPr/>
          </p:nvSpPr>
          <p:spPr>
            <a:xfrm rot="18650596">
              <a:off x="4470400" y="2959732"/>
              <a:ext cx="1108603" cy="215268"/>
            </a:xfrm>
            <a:prstGeom prst="leftArrow">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 Arrow 22"/>
            <p:cNvSpPr/>
            <p:nvPr/>
          </p:nvSpPr>
          <p:spPr>
            <a:xfrm rot="20672633">
              <a:off x="4592195" y="3650847"/>
              <a:ext cx="991297" cy="220293"/>
            </a:xfrm>
            <a:prstGeom prst="leftArrow">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Title 1"/>
          <p:cNvSpPr>
            <a:spLocks noGrp="1"/>
          </p:cNvSpPr>
          <p:nvPr>
            <p:ph type="title"/>
          </p:nvPr>
        </p:nvSpPr>
        <p:spPr>
          <a:xfrm>
            <a:off x="330198" y="320040"/>
            <a:ext cx="8399575" cy="577427"/>
          </a:xfrm>
        </p:spPr>
        <p:txBody>
          <a:bodyPr anchor="t">
            <a:noAutofit/>
          </a:bodyPr>
          <a:lstStyle/>
          <a:p>
            <a:pPr algn="l">
              <a:lnSpc>
                <a:spcPct val="100000"/>
              </a:lnSpc>
            </a:pPr>
            <a:r>
              <a:rPr lang="en-US" sz="2800" b="1" dirty="0" smtClean="0">
                <a:solidFill>
                  <a:srgbClr val="73B632"/>
                </a:solidFill>
                <a:latin typeface="Helvetica Neue"/>
                <a:cs typeface="Helvetica Neue"/>
              </a:rPr>
              <a:t>The Idea</a:t>
            </a:r>
            <a:endParaRPr lang="en-US" sz="2800" b="1" dirty="0">
              <a:solidFill>
                <a:srgbClr val="73B632"/>
              </a:solidFill>
              <a:latin typeface="Helvetica Neue"/>
              <a:cs typeface="Helvetica Neue"/>
            </a:endParaRPr>
          </a:p>
        </p:txBody>
      </p:sp>
      <p:graphicFrame>
        <p:nvGraphicFramePr>
          <p:cNvPr id="14" name="Table 13"/>
          <p:cNvGraphicFramePr>
            <a:graphicFrameLocks noGrp="1"/>
          </p:cNvGraphicFramePr>
          <p:nvPr>
            <p:extLst>
              <p:ext uri="{D42A27DB-BD31-4B8C-83A1-F6EECF244321}">
                <p14:modId xmlns:p14="http://schemas.microsoft.com/office/powerpoint/2010/main" val="4257617355"/>
              </p:ext>
            </p:extLst>
          </p:nvPr>
        </p:nvGraphicFramePr>
        <p:xfrm>
          <a:off x="5912756" y="1761643"/>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r>
            </a:tbl>
          </a:graphicData>
        </a:graphic>
      </p:graphicFrame>
      <p:sp>
        <p:nvSpPr>
          <p:cNvPr id="15" name="TextBox 14"/>
          <p:cNvSpPr txBox="1"/>
          <p:nvPr/>
        </p:nvSpPr>
        <p:spPr>
          <a:xfrm>
            <a:off x="5889550" y="2230496"/>
            <a:ext cx="2315798" cy="369322"/>
          </a:xfrm>
          <a:prstGeom prst="rect">
            <a:avLst/>
          </a:prstGeom>
          <a:noFill/>
        </p:spPr>
        <p:txBody>
          <a:bodyPr wrap="none" lIns="91429" tIns="45715" rIns="91429" bIns="45715" rtlCol="0">
            <a:spAutoFit/>
          </a:bodyPr>
          <a:lstStyle/>
          <a:p>
            <a:r>
              <a:rPr lang="en-US" b="1" i="1" u="sng" dirty="0" smtClean="0"/>
              <a:t>CDN1</a:t>
            </a:r>
            <a:r>
              <a:rPr lang="en-US" b="1" i="1" dirty="0" smtClean="0"/>
              <a:t> </a:t>
            </a:r>
            <a:r>
              <a:rPr lang="en-US" i="1" dirty="0" smtClean="0"/>
              <a:t>(buffering ratio)</a:t>
            </a:r>
            <a:endParaRPr lang="en-US" i="1" dirty="0"/>
          </a:p>
        </p:txBody>
      </p:sp>
      <p:sp>
        <p:nvSpPr>
          <p:cNvPr id="16" name="TextBox 15"/>
          <p:cNvSpPr txBox="1"/>
          <p:nvPr/>
        </p:nvSpPr>
        <p:spPr>
          <a:xfrm>
            <a:off x="5975746" y="3922680"/>
            <a:ext cx="2315798" cy="369322"/>
          </a:xfrm>
          <a:prstGeom prst="rect">
            <a:avLst/>
          </a:prstGeom>
          <a:noFill/>
        </p:spPr>
        <p:txBody>
          <a:bodyPr wrap="none" lIns="91429" tIns="45715" rIns="91429" bIns="45715" rtlCol="0">
            <a:spAutoFit/>
          </a:bodyPr>
          <a:lstStyle/>
          <a:p>
            <a:r>
              <a:rPr lang="en-US" b="1" i="1" u="sng" dirty="0" smtClean="0"/>
              <a:t>CDN2</a:t>
            </a:r>
            <a:r>
              <a:rPr lang="en-US" i="1" dirty="0" smtClean="0"/>
              <a:t> (buffering ratio)</a:t>
            </a:r>
            <a:endParaRPr lang="en-US" i="1" dirty="0"/>
          </a:p>
        </p:txBody>
      </p:sp>
      <p:graphicFrame>
        <p:nvGraphicFramePr>
          <p:cNvPr id="17" name="Table 16"/>
          <p:cNvGraphicFramePr>
            <a:graphicFrameLocks noGrp="1"/>
          </p:cNvGraphicFramePr>
          <p:nvPr>
            <p:extLst>
              <p:ext uri="{D42A27DB-BD31-4B8C-83A1-F6EECF244321}">
                <p14:modId xmlns:p14="http://schemas.microsoft.com/office/powerpoint/2010/main" val="1756041991"/>
              </p:ext>
            </p:extLst>
          </p:nvPr>
        </p:nvGraphicFramePr>
        <p:xfrm>
          <a:off x="5912756" y="3341711"/>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FF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r>
            </a:tbl>
          </a:graphicData>
        </a:graphic>
      </p:graphicFrame>
      <p:sp>
        <p:nvSpPr>
          <p:cNvPr id="20" name="Content Placeholder 6"/>
          <p:cNvSpPr txBox="1">
            <a:spLocks/>
          </p:cNvSpPr>
          <p:nvPr/>
        </p:nvSpPr>
        <p:spPr>
          <a:xfrm>
            <a:off x="464069" y="1055310"/>
            <a:ext cx="5359116" cy="1184346"/>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For each partition select best CDN and send clients to this CDN</a:t>
            </a:r>
          </a:p>
          <a:p>
            <a:endParaRPr lang="en-US" sz="1700" dirty="0" smtClean="0"/>
          </a:p>
          <a:p>
            <a:pPr marL="0" indent="0">
              <a:buNone/>
            </a:pPr>
            <a:endParaRPr lang="en-US" sz="2100" dirty="0" smtClean="0"/>
          </a:p>
          <a:p>
            <a:pPr marL="457169" lvl="1" indent="0">
              <a:buNone/>
            </a:pPr>
            <a:endParaRPr lang="en-US" dirty="0" smtClean="0"/>
          </a:p>
          <a:p>
            <a:pPr lvl="1"/>
            <a:endParaRPr lang="en-US" sz="2100" dirty="0"/>
          </a:p>
          <a:p>
            <a:pPr marL="0" indent="0">
              <a:buNone/>
            </a:pPr>
            <a:endParaRPr lang="en-US" sz="2500" dirty="0"/>
          </a:p>
          <a:p>
            <a:endParaRPr lang="en-US" sz="2500" dirty="0"/>
          </a:p>
          <a:p>
            <a:pPr marL="457169" lvl="1" indent="0">
              <a:buNone/>
            </a:pPr>
            <a:endParaRPr lang="en-US" sz="2100" dirty="0"/>
          </a:p>
        </p:txBody>
      </p:sp>
      <p:sp>
        <p:nvSpPr>
          <p:cNvPr id="21" name="TextBox 20"/>
          <p:cNvSpPr txBox="1"/>
          <p:nvPr/>
        </p:nvSpPr>
        <p:spPr>
          <a:xfrm rot="16200000">
            <a:off x="5663128" y="1230552"/>
            <a:ext cx="740085" cy="307777"/>
          </a:xfrm>
          <a:prstGeom prst="rect">
            <a:avLst/>
          </a:prstGeom>
          <a:noFill/>
        </p:spPr>
        <p:txBody>
          <a:bodyPr wrap="square" rtlCol="0">
            <a:spAutoFit/>
          </a:bodyPr>
          <a:lstStyle/>
          <a:p>
            <a:r>
              <a:rPr lang="en-US" sz="1400" dirty="0" smtClean="0"/>
              <a:t>Seattle</a:t>
            </a:r>
            <a:endParaRPr lang="en-US" sz="1400" dirty="0"/>
          </a:p>
        </p:txBody>
      </p:sp>
      <p:sp>
        <p:nvSpPr>
          <p:cNvPr id="25" name="TextBox 24"/>
          <p:cNvSpPr txBox="1"/>
          <p:nvPr/>
        </p:nvSpPr>
        <p:spPr>
          <a:xfrm rot="16200000">
            <a:off x="5701390" y="981054"/>
            <a:ext cx="1234585" cy="307777"/>
          </a:xfrm>
          <a:prstGeom prst="rect">
            <a:avLst/>
          </a:prstGeom>
          <a:noFill/>
        </p:spPr>
        <p:txBody>
          <a:bodyPr wrap="square" rtlCol="0">
            <a:spAutoFit/>
          </a:bodyPr>
          <a:lstStyle/>
          <a:p>
            <a:r>
              <a:rPr lang="en-US" sz="1400" dirty="0" smtClean="0"/>
              <a:t>San Francisco</a:t>
            </a:r>
            <a:endParaRPr lang="en-US" sz="1400" dirty="0"/>
          </a:p>
        </p:txBody>
      </p:sp>
      <p:sp>
        <p:nvSpPr>
          <p:cNvPr id="26" name="TextBox 25"/>
          <p:cNvSpPr txBox="1"/>
          <p:nvPr/>
        </p:nvSpPr>
        <p:spPr>
          <a:xfrm rot="16200000">
            <a:off x="6119634" y="1064137"/>
            <a:ext cx="1064451" cy="307777"/>
          </a:xfrm>
          <a:prstGeom prst="rect">
            <a:avLst/>
          </a:prstGeom>
          <a:noFill/>
        </p:spPr>
        <p:txBody>
          <a:bodyPr wrap="square" rtlCol="0">
            <a:spAutoFit/>
          </a:bodyPr>
          <a:lstStyle/>
          <a:p>
            <a:r>
              <a:rPr lang="en-US" sz="1400" dirty="0" smtClean="0"/>
              <a:t>New York</a:t>
            </a:r>
            <a:endParaRPr lang="en-US" sz="1400" dirty="0"/>
          </a:p>
        </p:txBody>
      </p:sp>
      <p:sp>
        <p:nvSpPr>
          <p:cNvPr id="27" name="TextBox 26"/>
          <p:cNvSpPr txBox="1"/>
          <p:nvPr/>
        </p:nvSpPr>
        <p:spPr>
          <a:xfrm rot="16200000">
            <a:off x="6570940" y="1243252"/>
            <a:ext cx="740085" cy="307777"/>
          </a:xfrm>
          <a:prstGeom prst="rect">
            <a:avLst/>
          </a:prstGeom>
          <a:noFill/>
        </p:spPr>
        <p:txBody>
          <a:bodyPr wrap="square" rtlCol="0">
            <a:spAutoFit/>
          </a:bodyPr>
          <a:lstStyle/>
          <a:p>
            <a:r>
              <a:rPr lang="en-US" sz="1400" dirty="0" smtClean="0"/>
              <a:t>London</a:t>
            </a:r>
            <a:endParaRPr lang="en-US" sz="1400" dirty="0"/>
          </a:p>
        </p:txBody>
      </p:sp>
      <p:sp>
        <p:nvSpPr>
          <p:cNvPr id="28" name="TextBox 27"/>
          <p:cNvSpPr txBox="1"/>
          <p:nvPr/>
        </p:nvSpPr>
        <p:spPr>
          <a:xfrm rot="16200000">
            <a:off x="6682512" y="1011812"/>
            <a:ext cx="1169101" cy="307777"/>
          </a:xfrm>
          <a:prstGeom prst="rect">
            <a:avLst/>
          </a:prstGeom>
          <a:noFill/>
        </p:spPr>
        <p:txBody>
          <a:bodyPr wrap="square" rtlCol="0">
            <a:spAutoFit/>
          </a:bodyPr>
          <a:lstStyle/>
          <a:p>
            <a:r>
              <a:rPr lang="en-US" sz="1400" dirty="0" smtClean="0"/>
              <a:t>Hong Kong</a:t>
            </a:r>
            <a:endParaRPr lang="en-US" sz="1400" dirty="0"/>
          </a:p>
        </p:txBody>
      </p:sp>
    </p:spTree>
    <p:extLst>
      <p:ext uri="{BB962C8B-B14F-4D97-AF65-F5344CB8AC3E}">
        <p14:creationId xmlns:p14="http://schemas.microsoft.com/office/powerpoint/2010/main" val="40181323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 y="1"/>
            <a:ext cx="169333" cy="6419088"/>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330198" y="320040"/>
            <a:ext cx="8399575" cy="577427"/>
          </a:xfrm>
        </p:spPr>
        <p:txBody>
          <a:bodyPr anchor="t">
            <a:noAutofit/>
          </a:bodyPr>
          <a:lstStyle/>
          <a:p>
            <a:pPr algn="l">
              <a:lnSpc>
                <a:spcPct val="100000"/>
              </a:lnSpc>
            </a:pPr>
            <a:r>
              <a:rPr lang="en-US" sz="2800" b="1" dirty="0" smtClean="0">
                <a:solidFill>
                  <a:srgbClr val="73B632"/>
                </a:solidFill>
                <a:latin typeface="Helvetica Neue"/>
                <a:cs typeface="Helvetica Neue"/>
              </a:rPr>
              <a:t>The Idea</a:t>
            </a:r>
            <a:endParaRPr lang="en-US" sz="2800" b="1" dirty="0">
              <a:solidFill>
                <a:srgbClr val="73B632"/>
              </a:solidFill>
              <a:latin typeface="Helvetica Neue"/>
              <a:cs typeface="Helvetica Neue"/>
            </a:endParaRPr>
          </a:p>
        </p:txBody>
      </p:sp>
      <p:graphicFrame>
        <p:nvGraphicFramePr>
          <p:cNvPr id="25" name="Table 24"/>
          <p:cNvGraphicFramePr>
            <a:graphicFrameLocks noGrp="1"/>
          </p:cNvGraphicFramePr>
          <p:nvPr>
            <p:extLst>
              <p:ext uri="{D42A27DB-BD31-4B8C-83A1-F6EECF244321}">
                <p14:modId xmlns:p14="http://schemas.microsoft.com/office/powerpoint/2010/main" val="75363732"/>
              </p:ext>
            </p:extLst>
          </p:nvPr>
        </p:nvGraphicFramePr>
        <p:xfrm>
          <a:off x="2760625" y="3678431"/>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a:p>
                  </a:txBody>
                  <a:tcPr marL="68193" marR="68193" marT="31823" marB="31823">
                    <a:solidFill>
                      <a:srgbClr val="FFFF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r>
            </a:tbl>
          </a:graphicData>
        </a:graphic>
      </p:graphicFrame>
      <p:sp>
        <p:nvSpPr>
          <p:cNvPr id="27" name="TextBox 26"/>
          <p:cNvSpPr txBox="1"/>
          <p:nvPr/>
        </p:nvSpPr>
        <p:spPr>
          <a:xfrm>
            <a:off x="2304075" y="4216203"/>
            <a:ext cx="2664752" cy="369322"/>
          </a:xfrm>
          <a:prstGeom prst="rect">
            <a:avLst/>
          </a:prstGeom>
          <a:noFill/>
        </p:spPr>
        <p:txBody>
          <a:bodyPr wrap="none" lIns="91429" tIns="45715" rIns="91429" bIns="45715" rtlCol="0">
            <a:spAutoFit/>
          </a:bodyPr>
          <a:lstStyle/>
          <a:p>
            <a:r>
              <a:rPr lang="en-US" b="1" i="1" u="sng" dirty="0" smtClean="0"/>
              <a:t>Best CDN</a:t>
            </a:r>
            <a:r>
              <a:rPr lang="en-US" i="1" dirty="0" smtClean="0"/>
              <a:t> (buffering ratio)</a:t>
            </a:r>
            <a:endParaRPr lang="en-US" i="1" dirty="0"/>
          </a:p>
        </p:txBody>
      </p:sp>
      <p:grpSp>
        <p:nvGrpSpPr>
          <p:cNvPr id="37" name="Group 23"/>
          <p:cNvGrpSpPr/>
          <p:nvPr/>
        </p:nvGrpSpPr>
        <p:grpSpPr>
          <a:xfrm>
            <a:off x="4592195" y="2513064"/>
            <a:ext cx="991297" cy="1358076"/>
            <a:chOff x="4592195" y="2513064"/>
            <a:chExt cx="991297" cy="1358076"/>
          </a:xfrm>
        </p:grpSpPr>
        <p:sp>
          <p:nvSpPr>
            <p:cNvPr id="38" name="Left Arrow 37"/>
            <p:cNvSpPr/>
            <p:nvPr/>
          </p:nvSpPr>
          <p:spPr>
            <a:xfrm rot="18650596">
              <a:off x="4470400" y="2959732"/>
              <a:ext cx="1108603" cy="215268"/>
            </a:xfrm>
            <a:prstGeom prst="leftArrow">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Left Arrow 38"/>
            <p:cNvSpPr/>
            <p:nvPr/>
          </p:nvSpPr>
          <p:spPr>
            <a:xfrm rot="20672633">
              <a:off x="4592195" y="3650847"/>
              <a:ext cx="991297" cy="220293"/>
            </a:xfrm>
            <a:prstGeom prst="leftArrow">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14" name="Table 13"/>
          <p:cNvGraphicFramePr>
            <a:graphicFrameLocks noGrp="1"/>
          </p:cNvGraphicFramePr>
          <p:nvPr>
            <p:extLst>
              <p:ext uri="{D42A27DB-BD31-4B8C-83A1-F6EECF244321}">
                <p14:modId xmlns:p14="http://schemas.microsoft.com/office/powerpoint/2010/main" val="4257617355"/>
              </p:ext>
            </p:extLst>
          </p:nvPr>
        </p:nvGraphicFramePr>
        <p:xfrm>
          <a:off x="5912756" y="1761643"/>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r>
            </a:tbl>
          </a:graphicData>
        </a:graphic>
      </p:graphicFrame>
      <p:sp>
        <p:nvSpPr>
          <p:cNvPr id="15" name="TextBox 14"/>
          <p:cNvSpPr txBox="1"/>
          <p:nvPr/>
        </p:nvSpPr>
        <p:spPr>
          <a:xfrm>
            <a:off x="5889550" y="2230496"/>
            <a:ext cx="2315798" cy="369322"/>
          </a:xfrm>
          <a:prstGeom prst="rect">
            <a:avLst/>
          </a:prstGeom>
          <a:noFill/>
        </p:spPr>
        <p:txBody>
          <a:bodyPr wrap="none" lIns="91429" tIns="45715" rIns="91429" bIns="45715" rtlCol="0">
            <a:spAutoFit/>
          </a:bodyPr>
          <a:lstStyle/>
          <a:p>
            <a:r>
              <a:rPr lang="en-US" b="1" i="1" u="sng" dirty="0" smtClean="0"/>
              <a:t>CDN1</a:t>
            </a:r>
            <a:r>
              <a:rPr lang="en-US" b="1" i="1" dirty="0" smtClean="0"/>
              <a:t> </a:t>
            </a:r>
            <a:r>
              <a:rPr lang="en-US" i="1" dirty="0" smtClean="0"/>
              <a:t>(buffering ratio)</a:t>
            </a:r>
            <a:endParaRPr lang="en-US" i="1" dirty="0"/>
          </a:p>
        </p:txBody>
      </p:sp>
      <p:sp>
        <p:nvSpPr>
          <p:cNvPr id="16" name="TextBox 15"/>
          <p:cNvSpPr txBox="1"/>
          <p:nvPr/>
        </p:nvSpPr>
        <p:spPr>
          <a:xfrm>
            <a:off x="5975746" y="3922680"/>
            <a:ext cx="2315798" cy="369322"/>
          </a:xfrm>
          <a:prstGeom prst="rect">
            <a:avLst/>
          </a:prstGeom>
          <a:noFill/>
        </p:spPr>
        <p:txBody>
          <a:bodyPr wrap="none" lIns="91429" tIns="45715" rIns="91429" bIns="45715" rtlCol="0">
            <a:spAutoFit/>
          </a:bodyPr>
          <a:lstStyle/>
          <a:p>
            <a:r>
              <a:rPr lang="en-US" b="1" i="1" u="sng" dirty="0" smtClean="0"/>
              <a:t>CDN2</a:t>
            </a:r>
            <a:r>
              <a:rPr lang="en-US" i="1" dirty="0" smtClean="0"/>
              <a:t> (buffering ratio)</a:t>
            </a:r>
            <a:endParaRPr lang="en-US" i="1" dirty="0"/>
          </a:p>
        </p:txBody>
      </p:sp>
      <p:graphicFrame>
        <p:nvGraphicFramePr>
          <p:cNvPr id="17" name="Table 16"/>
          <p:cNvGraphicFramePr>
            <a:graphicFrameLocks noGrp="1"/>
          </p:cNvGraphicFramePr>
          <p:nvPr>
            <p:extLst>
              <p:ext uri="{D42A27DB-BD31-4B8C-83A1-F6EECF244321}">
                <p14:modId xmlns:p14="http://schemas.microsoft.com/office/powerpoint/2010/main" val="1756041991"/>
              </p:ext>
            </p:extLst>
          </p:nvPr>
        </p:nvGraphicFramePr>
        <p:xfrm>
          <a:off x="5912756" y="3341711"/>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FF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r>
            </a:tbl>
          </a:graphicData>
        </a:graphic>
      </p:graphicFrame>
      <p:sp>
        <p:nvSpPr>
          <p:cNvPr id="18" name="Content Placeholder 6"/>
          <p:cNvSpPr txBox="1">
            <a:spLocks/>
          </p:cNvSpPr>
          <p:nvPr/>
        </p:nvSpPr>
        <p:spPr>
          <a:xfrm>
            <a:off x="464069" y="1055310"/>
            <a:ext cx="5056159" cy="1602458"/>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What if there are changes in performance?</a:t>
            </a:r>
            <a:endParaRPr lang="en-US" sz="2100" dirty="0"/>
          </a:p>
        </p:txBody>
      </p:sp>
      <p:pic>
        <p:nvPicPr>
          <p:cNvPr id="19" name="Picture 18" descr="Screen Shot 2013-08-28 at 3.04.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832" y="1971657"/>
            <a:ext cx="2427068" cy="1623994"/>
          </a:xfrm>
          <a:prstGeom prst="rect">
            <a:avLst/>
          </a:prstGeom>
        </p:spPr>
      </p:pic>
      <p:sp>
        <p:nvSpPr>
          <p:cNvPr id="20" name="TextBox 19"/>
          <p:cNvSpPr txBox="1"/>
          <p:nvPr/>
        </p:nvSpPr>
        <p:spPr>
          <a:xfrm rot="16200000">
            <a:off x="5663128" y="1230552"/>
            <a:ext cx="740085" cy="307777"/>
          </a:xfrm>
          <a:prstGeom prst="rect">
            <a:avLst/>
          </a:prstGeom>
          <a:noFill/>
        </p:spPr>
        <p:txBody>
          <a:bodyPr wrap="square" rtlCol="0">
            <a:spAutoFit/>
          </a:bodyPr>
          <a:lstStyle/>
          <a:p>
            <a:r>
              <a:rPr lang="en-US" sz="1400" dirty="0" smtClean="0"/>
              <a:t>Seattle</a:t>
            </a:r>
            <a:endParaRPr lang="en-US" sz="1400" dirty="0"/>
          </a:p>
        </p:txBody>
      </p:sp>
      <p:sp>
        <p:nvSpPr>
          <p:cNvPr id="21" name="TextBox 20"/>
          <p:cNvSpPr txBox="1"/>
          <p:nvPr/>
        </p:nvSpPr>
        <p:spPr>
          <a:xfrm rot="16200000">
            <a:off x="5701390" y="981054"/>
            <a:ext cx="1234585" cy="307777"/>
          </a:xfrm>
          <a:prstGeom prst="rect">
            <a:avLst/>
          </a:prstGeom>
          <a:noFill/>
        </p:spPr>
        <p:txBody>
          <a:bodyPr wrap="square" rtlCol="0">
            <a:spAutoFit/>
          </a:bodyPr>
          <a:lstStyle/>
          <a:p>
            <a:r>
              <a:rPr lang="en-US" sz="1400" dirty="0" smtClean="0"/>
              <a:t>San Francisco</a:t>
            </a:r>
            <a:endParaRPr lang="en-US" sz="1400" dirty="0"/>
          </a:p>
        </p:txBody>
      </p:sp>
      <p:sp>
        <p:nvSpPr>
          <p:cNvPr id="22" name="TextBox 21"/>
          <p:cNvSpPr txBox="1"/>
          <p:nvPr/>
        </p:nvSpPr>
        <p:spPr>
          <a:xfrm rot="16200000">
            <a:off x="6119634" y="1064137"/>
            <a:ext cx="1064451" cy="307777"/>
          </a:xfrm>
          <a:prstGeom prst="rect">
            <a:avLst/>
          </a:prstGeom>
          <a:noFill/>
        </p:spPr>
        <p:txBody>
          <a:bodyPr wrap="square" rtlCol="0">
            <a:spAutoFit/>
          </a:bodyPr>
          <a:lstStyle/>
          <a:p>
            <a:r>
              <a:rPr lang="en-US" sz="1400" dirty="0" smtClean="0"/>
              <a:t>New York</a:t>
            </a:r>
            <a:endParaRPr lang="en-US" sz="1400" dirty="0"/>
          </a:p>
        </p:txBody>
      </p:sp>
      <p:sp>
        <p:nvSpPr>
          <p:cNvPr id="23" name="TextBox 22"/>
          <p:cNvSpPr txBox="1"/>
          <p:nvPr/>
        </p:nvSpPr>
        <p:spPr>
          <a:xfrm rot="16200000">
            <a:off x="6570940" y="1243252"/>
            <a:ext cx="740085" cy="307777"/>
          </a:xfrm>
          <a:prstGeom prst="rect">
            <a:avLst/>
          </a:prstGeom>
          <a:noFill/>
        </p:spPr>
        <p:txBody>
          <a:bodyPr wrap="square" rtlCol="0">
            <a:spAutoFit/>
          </a:bodyPr>
          <a:lstStyle/>
          <a:p>
            <a:r>
              <a:rPr lang="en-US" sz="1400" dirty="0" smtClean="0"/>
              <a:t>London</a:t>
            </a:r>
            <a:endParaRPr lang="en-US" sz="1400" dirty="0"/>
          </a:p>
        </p:txBody>
      </p:sp>
      <p:sp>
        <p:nvSpPr>
          <p:cNvPr id="28" name="TextBox 27"/>
          <p:cNvSpPr txBox="1"/>
          <p:nvPr/>
        </p:nvSpPr>
        <p:spPr>
          <a:xfrm rot="16200000">
            <a:off x="6682512" y="1011812"/>
            <a:ext cx="1169101" cy="307777"/>
          </a:xfrm>
          <a:prstGeom prst="rect">
            <a:avLst/>
          </a:prstGeom>
          <a:noFill/>
        </p:spPr>
        <p:txBody>
          <a:bodyPr wrap="square" rtlCol="0">
            <a:spAutoFit/>
          </a:bodyPr>
          <a:lstStyle/>
          <a:p>
            <a:r>
              <a:rPr lang="en-US" sz="1400" dirty="0" smtClean="0"/>
              <a:t>Hong Kong</a:t>
            </a:r>
            <a:endParaRPr lang="en-US" sz="1400" dirty="0"/>
          </a:p>
        </p:txBody>
      </p:sp>
    </p:spTree>
    <p:extLst>
      <p:ext uri="{BB962C8B-B14F-4D97-AF65-F5344CB8AC3E}">
        <p14:creationId xmlns:p14="http://schemas.microsoft.com/office/powerpoint/2010/main" val="18836103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 y="1"/>
            <a:ext cx="169333" cy="6419088"/>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330198" y="320040"/>
            <a:ext cx="8399575" cy="577427"/>
          </a:xfrm>
        </p:spPr>
        <p:txBody>
          <a:bodyPr anchor="t">
            <a:noAutofit/>
          </a:bodyPr>
          <a:lstStyle/>
          <a:p>
            <a:pPr algn="l">
              <a:lnSpc>
                <a:spcPct val="100000"/>
              </a:lnSpc>
            </a:pPr>
            <a:r>
              <a:rPr lang="en-US" sz="2800" b="1" dirty="0" smtClean="0">
                <a:solidFill>
                  <a:srgbClr val="73B632"/>
                </a:solidFill>
                <a:latin typeface="Helvetica Neue"/>
                <a:cs typeface="Helvetica Neue"/>
              </a:rPr>
              <a:t>The Idea</a:t>
            </a:r>
            <a:endParaRPr lang="en-US" sz="2800" b="1" dirty="0">
              <a:solidFill>
                <a:srgbClr val="73B632"/>
              </a:solidFill>
              <a:latin typeface="Helvetica Neue"/>
              <a:cs typeface="Helvetica Neue"/>
            </a:endParaRPr>
          </a:p>
        </p:txBody>
      </p:sp>
      <p:graphicFrame>
        <p:nvGraphicFramePr>
          <p:cNvPr id="25" name="Table 24"/>
          <p:cNvGraphicFramePr>
            <a:graphicFrameLocks noGrp="1"/>
          </p:cNvGraphicFramePr>
          <p:nvPr>
            <p:extLst>
              <p:ext uri="{D42A27DB-BD31-4B8C-83A1-F6EECF244321}">
                <p14:modId xmlns:p14="http://schemas.microsoft.com/office/powerpoint/2010/main" val="610279328"/>
              </p:ext>
            </p:extLst>
          </p:nvPr>
        </p:nvGraphicFramePr>
        <p:xfrm>
          <a:off x="2760625" y="3678431"/>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r>
            </a:tbl>
          </a:graphicData>
        </a:graphic>
      </p:graphicFrame>
      <p:sp>
        <p:nvSpPr>
          <p:cNvPr id="27" name="TextBox 26"/>
          <p:cNvSpPr txBox="1"/>
          <p:nvPr/>
        </p:nvSpPr>
        <p:spPr>
          <a:xfrm>
            <a:off x="2304075" y="4216203"/>
            <a:ext cx="2664752" cy="369322"/>
          </a:xfrm>
          <a:prstGeom prst="rect">
            <a:avLst/>
          </a:prstGeom>
          <a:noFill/>
        </p:spPr>
        <p:txBody>
          <a:bodyPr wrap="none" lIns="91429" tIns="45715" rIns="91429" bIns="45715" rtlCol="0">
            <a:spAutoFit/>
          </a:bodyPr>
          <a:lstStyle/>
          <a:p>
            <a:r>
              <a:rPr lang="en-US" b="1" i="1" u="sng" dirty="0" smtClean="0"/>
              <a:t>Best CDN</a:t>
            </a:r>
            <a:r>
              <a:rPr lang="en-US" i="1" dirty="0" smtClean="0"/>
              <a:t> (buffering ratio)</a:t>
            </a:r>
            <a:endParaRPr lang="en-US" i="1" dirty="0"/>
          </a:p>
        </p:txBody>
      </p:sp>
      <p:grpSp>
        <p:nvGrpSpPr>
          <p:cNvPr id="17" name="Group 23"/>
          <p:cNvGrpSpPr/>
          <p:nvPr/>
        </p:nvGrpSpPr>
        <p:grpSpPr>
          <a:xfrm>
            <a:off x="4592195" y="2513064"/>
            <a:ext cx="991297" cy="1358076"/>
            <a:chOff x="4592195" y="2513064"/>
            <a:chExt cx="991297" cy="1358076"/>
          </a:xfrm>
        </p:grpSpPr>
        <p:sp>
          <p:nvSpPr>
            <p:cNvPr id="18" name="Left Arrow 17"/>
            <p:cNvSpPr/>
            <p:nvPr/>
          </p:nvSpPr>
          <p:spPr>
            <a:xfrm rot="18650596">
              <a:off x="4470400" y="2959732"/>
              <a:ext cx="1108603" cy="215268"/>
            </a:xfrm>
            <a:prstGeom prst="leftArrow">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Left Arrow 18"/>
            <p:cNvSpPr/>
            <p:nvPr/>
          </p:nvSpPr>
          <p:spPr>
            <a:xfrm rot="20672633">
              <a:off x="4592195" y="3650847"/>
              <a:ext cx="991297" cy="220293"/>
            </a:xfrm>
            <a:prstGeom prst="leftArrow">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14" name="Table 13"/>
          <p:cNvGraphicFramePr>
            <a:graphicFrameLocks noGrp="1"/>
          </p:cNvGraphicFramePr>
          <p:nvPr>
            <p:extLst>
              <p:ext uri="{D42A27DB-BD31-4B8C-83A1-F6EECF244321}">
                <p14:modId xmlns:p14="http://schemas.microsoft.com/office/powerpoint/2010/main" val="1160892239"/>
              </p:ext>
            </p:extLst>
          </p:nvPr>
        </p:nvGraphicFramePr>
        <p:xfrm>
          <a:off x="5912756" y="1761643"/>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r>
            </a:tbl>
          </a:graphicData>
        </a:graphic>
      </p:graphicFrame>
      <p:sp>
        <p:nvSpPr>
          <p:cNvPr id="15" name="TextBox 14"/>
          <p:cNvSpPr txBox="1"/>
          <p:nvPr/>
        </p:nvSpPr>
        <p:spPr>
          <a:xfrm>
            <a:off x="5889550" y="2230496"/>
            <a:ext cx="2315798" cy="369322"/>
          </a:xfrm>
          <a:prstGeom prst="rect">
            <a:avLst/>
          </a:prstGeom>
          <a:noFill/>
        </p:spPr>
        <p:txBody>
          <a:bodyPr wrap="none" lIns="91429" tIns="45715" rIns="91429" bIns="45715" rtlCol="0">
            <a:spAutoFit/>
          </a:bodyPr>
          <a:lstStyle/>
          <a:p>
            <a:r>
              <a:rPr lang="en-US" b="1" i="1" u="sng" dirty="0" smtClean="0"/>
              <a:t>CDN1</a:t>
            </a:r>
            <a:r>
              <a:rPr lang="en-US" b="1" i="1" dirty="0" smtClean="0"/>
              <a:t> </a:t>
            </a:r>
            <a:r>
              <a:rPr lang="en-US" i="1" dirty="0" smtClean="0"/>
              <a:t>(buffering ratio)</a:t>
            </a:r>
            <a:endParaRPr lang="en-US" i="1" dirty="0"/>
          </a:p>
        </p:txBody>
      </p:sp>
      <p:sp>
        <p:nvSpPr>
          <p:cNvPr id="16" name="TextBox 15"/>
          <p:cNvSpPr txBox="1"/>
          <p:nvPr/>
        </p:nvSpPr>
        <p:spPr>
          <a:xfrm>
            <a:off x="5975746" y="3922680"/>
            <a:ext cx="2315798" cy="369322"/>
          </a:xfrm>
          <a:prstGeom prst="rect">
            <a:avLst/>
          </a:prstGeom>
          <a:noFill/>
        </p:spPr>
        <p:txBody>
          <a:bodyPr wrap="none" lIns="91429" tIns="45715" rIns="91429" bIns="45715" rtlCol="0">
            <a:spAutoFit/>
          </a:bodyPr>
          <a:lstStyle/>
          <a:p>
            <a:r>
              <a:rPr lang="en-US" b="1" i="1" u="sng" dirty="0" smtClean="0"/>
              <a:t>CDN2</a:t>
            </a:r>
            <a:r>
              <a:rPr lang="en-US" i="1" dirty="0" smtClean="0"/>
              <a:t> (buffering ratio)</a:t>
            </a:r>
            <a:endParaRPr lang="en-US" i="1" dirty="0"/>
          </a:p>
        </p:txBody>
      </p:sp>
      <p:graphicFrame>
        <p:nvGraphicFramePr>
          <p:cNvPr id="20" name="Table 19"/>
          <p:cNvGraphicFramePr>
            <a:graphicFrameLocks noGrp="1"/>
          </p:cNvGraphicFramePr>
          <p:nvPr>
            <p:extLst>
              <p:ext uri="{D42A27DB-BD31-4B8C-83A1-F6EECF244321}">
                <p14:modId xmlns:p14="http://schemas.microsoft.com/office/powerpoint/2010/main" val="1720443171"/>
              </p:ext>
            </p:extLst>
          </p:nvPr>
        </p:nvGraphicFramePr>
        <p:xfrm>
          <a:off x="5912756" y="3341711"/>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FF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FFFF00"/>
                    </a:solidFill>
                  </a:tcPr>
                </a:tc>
              </a:tr>
            </a:tbl>
          </a:graphicData>
        </a:graphic>
      </p:graphicFrame>
      <p:sp>
        <p:nvSpPr>
          <p:cNvPr id="21" name="Content Placeholder 6"/>
          <p:cNvSpPr txBox="1">
            <a:spLocks/>
          </p:cNvSpPr>
          <p:nvPr/>
        </p:nvSpPr>
        <p:spPr>
          <a:xfrm>
            <a:off x="464069" y="1055310"/>
            <a:ext cx="5056159" cy="1602458"/>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Use online algorithm respond to changes in the network.</a:t>
            </a:r>
            <a:endParaRPr lang="en-US" sz="2100" dirty="0"/>
          </a:p>
        </p:txBody>
      </p:sp>
      <p:pic>
        <p:nvPicPr>
          <p:cNvPr id="22" name="Picture 21" descr="Screen Shot 2013-08-28 at 3.04.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832" y="1971657"/>
            <a:ext cx="2427068" cy="1623994"/>
          </a:xfrm>
          <a:prstGeom prst="rect">
            <a:avLst/>
          </a:prstGeom>
        </p:spPr>
      </p:pic>
      <p:sp>
        <p:nvSpPr>
          <p:cNvPr id="23" name="TextBox 22"/>
          <p:cNvSpPr txBox="1"/>
          <p:nvPr/>
        </p:nvSpPr>
        <p:spPr>
          <a:xfrm rot="16200000">
            <a:off x="5663128" y="1230552"/>
            <a:ext cx="740085" cy="307777"/>
          </a:xfrm>
          <a:prstGeom prst="rect">
            <a:avLst/>
          </a:prstGeom>
          <a:noFill/>
        </p:spPr>
        <p:txBody>
          <a:bodyPr wrap="square" rtlCol="0">
            <a:spAutoFit/>
          </a:bodyPr>
          <a:lstStyle/>
          <a:p>
            <a:r>
              <a:rPr lang="en-US" sz="1400" dirty="0" smtClean="0"/>
              <a:t>Seattle</a:t>
            </a:r>
            <a:endParaRPr lang="en-US" sz="1400" dirty="0"/>
          </a:p>
        </p:txBody>
      </p:sp>
      <p:sp>
        <p:nvSpPr>
          <p:cNvPr id="28" name="TextBox 27"/>
          <p:cNvSpPr txBox="1"/>
          <p:nvPr/>
        </p:nvSpPr>
        <p:spPr>
          <a:xfrm rot="16200000">
            <a:off x="5701390" y="981054"/>
            <a:ext cx="1234585" cy="307777"/>
          </a:xfrm>
          <a:prstGeom prst="rect">
            <a:avLst/>
          </a:prstGeom>
          <a:noFill/>
        </p:spPr>
        <p:txBody>
          <a:bodyPr wrap="square" rtlCol="0">
            <a:spAutoFit/>
          </a:bodyPr>
          <a:lstStyle/>
          <a:p>
            <a:r>
              <a:rPr lang="en-US" sz="1400" dirty="0" smtClean="0"/>
              <a:t>San Francisco</a:t>
            </a:r>
            <a:endParaRPr lang="en-US" sz="1400" dirty="0"/>
          </a:p>
        </p:txBody>
      </p:sp>
      <p:sp>
        <p:nvSpPr>
          <p:cNvPr id="29" name="TextBox 28"/>
          <p:cNvSpPr txBox="1"/>
          <p:nvPr/>
        </p:nvSpPr>
        <p:spPr>
          <a:xfrm rot="16200000">
            <a:off x="6119634" y="1064137"/>
            <a:ext cx="1064451" cy="307777"/>
          </a:xfrm>
          <a:prstGeom prst="rect">
            <a:avLst/>
          </a:prstGeom>
          <a:noFill/>
        </p:spPr>
        <p:txBody>
          <a:bodyPr wrap="square" rtlCol="0">
            <a:spAutoFit/>
          </a:bodyPr>
          <a:lstStyle/>
          <a:p>
            <a:r>
              <a:rPr lang="en-US" sz="1400" dirty="0" smtClean="0"/>
              <a:t>New York</a:t>
            </a:r>
            <a:endParaRPr lang="en-US" sz="1400" dirty="0"/>
          </a:p>
        </p:txBody>
      </p:sp>
      <p:sp>
        <p:nvSpPr>
          <p:cNvPr id="30" name="TextBox 29"/>
          <p:cNvSpPr txBox="1"/>
          <p:nvPr/>
        </p:nvSpPr>
        <p:spPr>
          <a:xfrm rot="16200000">
            <a:off x="6570940" y="1243252"/>
            <a:ext cx="740085" cy="307777"/>
          </a:xfrm>
          <a:prstGeom prst="rect">
            <a:avLst/>
          </a:prstGeom>
          <a:noFill/>
        </p:spPr>
        <p:txBody>
          <a:bodyPr wrap="square" rtlCol="0">
            <a:spAutoFit/>
          </a:bodyPr>
          <a:lstStyle/>
          <a:p>
            <a:r>
              <a:rPr lang="en-US" sz="1400" dirty="0" smtClean="0"/>
              <a:t>London</a:t>
            </a:r>
            <a:endParaRPr lang="en-US" sz="1400" dirty="0"/>
          </a:p>
        </p:txBody>
      </p:sp>
      <p:sp>
        <p:nvSpPr>
          <p:cNvPr id="31" name="TextBox 30"/>
          <p:cNvSpPr txBox="1"/>
          <p:nvPr/>
        </p:nvSpPr>
        <p:spPr>
          <a:xfrm rot="16200000">
            <a:off x="6682512" y="1011812"/>
            <a:ext cx="1169101" cy="307777"/>
          </a:xfrm>
          <a:prstGeom prst="rect">
            <a:avLst/>
          </a:prstGeom>
          <a:noFill/>
        </p:spPr>
        <p:txBody>
          <a:bodyPr wrap="square" rtlCol="0">
            <a:spAutoFit/>
          </a:bodyPr>
          <a:lstStyle/>
          <a:p>
            <a:r>
              <a:rPr lang="en-US" sz="1400" dirty="0" smtClean="0"/>
              <a:t>Hong Kong</a:t>
            </a:r>
            <a:endParaRPr lang="en-US" sz="1400" dirty="0"/>
          </a:p>
        </p:txBody>
      </p:sp>
    </p:spTree>
    <p:extLst>
      <p:ext uri="{BB962C8B-B14F-4D97-AF65-F5344CB8AC3E}">
        <p14:creationId xmlns:p14="http://schemas.microsoft.com/office/powerpoint/2010/main" val="24904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19377" y="1137920"/>
            <a:ext cx="3905250" cy="415492"/>
          </a:xfrm>
          <a:prstGeom prst="rect">
            <a:avLst/>
          </a:prstGeom>
          <a:noFill/>
        </p:spPr>
        <p:txBody>
          <a:bodyPr wrap="square" lIns="91433" tIns="45717" rIns="91433" bIns="45717" rtlCol="0">
            <a:spAutoFit/>
          </a:bodyPr>
          <a:lstStyle/>
          <a:p>
            <a:pPr algn="ctr"/>
            <a:endParaRPr lang="en-US" sz="2100" cap="all" dirty="0">
              <a:solidFill>
                <a:srgbClr val="7DBE30"/>
              </a:solidFill>
              <a:latin typeface="Helvetica Neue Light"/>
              <a:cs typeface="Helvetica Neue Light"/>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Summary</a:t>
            </a:r>
            <a:endParaRPr lang="en-US" dirty="0"/>
          </a:p>
        </p:txBody>
      </p:sp>
      <p:sp>
        <p:nvSpPr>
          <p:cNvPr id="10" name="Content Placeholder 6"/>
          <p:cNvSpPr txBox="1">
            <a:spLocks/>
          </p:cNvSpPr>
          <p:nvPr/>
        </p:nvSpPr>
        <p:spPr>
          <a:xfrm>
            <a:off x="371915" y="1161901"/>
            <a:ext cx="8371042" cy="3650404"/>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Who are we?</a:t>
            </a:r>
          </a:p>
          <a:p>
            <a:r>
              <a:rPr lang="en-US" sz="2500" dirty="0" smtClean="0"/>
              <a:t>What is the problem we needed to solve?</a:t>
            </a:r>
          </a:p>
          <a:p>
            <a:r>
              <a:rPr lang="en-US" sz="2500" dirty="0" smtClean="0"/>
              <a:t>How was Spark essential to the solution? </a:t>
            </a:r>
            <a:endParaRPr lang="en-US" sz="2500" dirty="0"/>
          </a:p>
          <a:p>
            <a:r>
              <a:rPr lang="en-US" sz="2500" dirty="0" smtClean="0"/>
              <a:t>What can Spark enable us to do in the future?</a:t>
            </a:r>
          </a:p>
          <a:p>
            <a:endParaRPr lang="en-US" sz="2500" dirty="0"/>
          </a:p>
          <a:p>
            <a:pPr marL="0" indent="0">
              <a:buNone/>
            </a:pPr>
            <a:endParaRPr lang="en-US" sz="2500" dirty="0"/>
          </a:p>
        </p:txBody>
      </p:sp>
    </p:spTree>
    <p:extLst>
      <p:ext uri="{BB962C8B-B14F-4D97-AF65-F5344CB8AC3E}">
        <p14:creationId xmlns:p14="http://schemas.microsoft.com/office/powerpoint/2010/main" val="13347383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 y="1"/>
            <a:ext cx="169333" cy="6419088"/>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64724" y="5595089"/>
            <a:ext cx="1878826" cy="584776"/>
          </a:xfrm>
          <a:prstGeom prst="rect">
            <a:avLst/>
          </a:prstGeom>
          <a:noFill/>
        </p:spPr>
        <p:txBody>
          <a:bodyPr wrap="square" rtlCol="0">
            <a:spAutoFit/>
          </a:bodyPr>
          <a:lstStyle/>
          <a:p>
            <a:r>
              <a:rPr lang="en-US" sz="1600" dirty="0" smtClean="0">
                <a:solidFill>
                  <a:srgbClr val="17375E"/>
                </a:solidFill>
                <a:latin typeface="+mj-lt"/>
              </a:rPr>
              <a:t>Content owners </a:t>
            </a:r>
          </a:p>
          <a:p>
            <a:r>
              <a:rPr lang="en-US" sz="1600" dirty="0" smtClean="0">
                <a:solidFill>
                  <a:srgbClr val="17375E"/>
                </a:solidFill>
                <a:latin typeface="+mj-lt"/>
              </a:rPr>
              <a:t>(CMS &amp; Origin)</a:t>
            </a:r>
            <a:endParaRPr lang="en-US" sz="1600" dirty="0">
              <a:solidFill>
                <a:srgbClr val="17375E"/>
              </a:solidFill>
              <a:latin typeface="+mj-lt"/>
            </a:endParaRPr>
          </a:p>
        </p:txBody>
      </p:sp>
      <p:pic>
        <p:nvPicPr>
          <p:cNvPr id="13" name="Picture 25"/>
          <p:cNvPicPr>
            <a:picLocks noChangeArrowheads="1"/>
          </p:cNvPicPr>
          <p:nvPr/>
        </p:nvPicPr>
        <p:blipFill>
          <a:blip r:embed="rId3" cstate="print"/>
          <a:srcRect/>
          <a:stretch>
            <a:fillRect/>
          </a:stretch>
        </p:blipFill>
        <p:spPr bwMode="auto">
          <a:xfrm>
            <a:off x="5543550" y="3453035"/>
            <a:ext cx="1181100" cy="714375"/>
          </a:xfrm>
          <a:prstGeom prst="rect">
            <a:avLst/>
          </a:prstGeom>
          <a:noFill/>
          <a:ln w="9525">
            <a:noFill/>
            <a:miter lim="800000"/>
            <a:headEnd/>
            <a:tailEnd/>
          </a:ln>
          <a:effectLst/>
        </p:spPr>
      </p:pic>
      <p:pic>
        <p:nvPicPr>
          <p:cNvPr id="14" name="Picture 25"/>
          <p:cNvPicPr>
            <a:picLocks noChangeArrowheads="1"/>
          </p:cNvPicPr>
          <p:nvPr/>
        </p:nvPicPr>
        <p:blipFill>
          <a:blip r:embed="rId3" cstate="print"/>
          <a:srcRect/>
          <a:stretch>
            <a:fillRect/>
          </a:stretch>
        </p:blipFill>
        <p:spPr bwMode="auto">
          <a:xfrm>
            <a:off x="5543550" y="4280699"/>
            <a:ext cx="1181100" cy="714375"/>
          </a:xfrm>
          <a:prstGeom prst="rect">
            <a:avLst/>
          </a:prstGeom>
          <a:noFill/>
          <a:ln w="9525">
            <a:noFill/>
            <a:miter lim="800000"/>
            <a:headEnd/>
            <a:tailEnd/>
          </a:ln>
          <a:effectLst/>
        </p:spPr>
      </p:pic>
      <p:pic>
        <p:nvPicPr>
          <p:cNvPr id="15" name="Picture 25"/>
          <p:cNvPicPr>
            <a:picLocks noChangeArrowheads="1"/>
          </p:cNvPicPr>
          <p:nvPr/>
        </p:nvPicPr>
        <p:blipFill>
          <a:blip r:embed="rId3" cstate="print"/>
          <a:srcRect/>
          <a:stretch>
            <a:fillRect/>
          </a:stretch>
        </p:blipFill>
        <p:spPr bwMode="auto">
          <a:xfrm>
            <a:off x="5543550" y="5187436"/>
            <a:ext cx="1181100" cy="714375"/>
          </a:xfrm>
          <a:prstGeom prst="rect">
            <a:avLst/>
          </a:prstGeom>
          <a:noFill/>
          <a:ln w="9525">
            <a:noFill/>
            <a:miter lim="800000"/>
            <a:headEnd/>
            <a:tailEnd/>
          </a:ln>
          <a:effectLst/>
        </p:spPr>
      </p:pic>
      <p:sp>
        <p:nvSpPr>
          <p:cNvPr id="16" name="TextBox 15"/>
          <p:cNvSpPr txBox="1"/>
          <p:nvPr/>
        </p:nvSpPr>
        <p:spPr>
          <a:xfrm>
            <a:off x="5778500" y="3587457"/>
            <a:ext cx="767946" cy="369332"/>
          </a:xfrm>
          <a:prstGeom prst="rect">
            <a:avLst/>
          </a:prstGeom>
          <a:noFill/>
        </p:spPr>
        <p:txBody>
          <a:bodyPr wrap="none" rtlCol="0">
            <a:spAutoFit/>
          </a:bodyPr>
          <a:lstStyle/>
          <a:p>
            <a:r>
              <a:rPr lang="en-US" dirty="0" smtClean="0"/>
              <a:t>CDN 1</a:t>
            </a:r>
            <a:endParaRPr lang="en-US" dirty="0"/>
          </a:p>
        </p:txBody>
      </p:sp>
      <p:sp>
        <p:nvSpPr>
          <p:cNvPr id="17" name="TextBox 16"/>
          <p:cNvSpPr txBox="1"/>
          <p:nvPr/>
        </p:nvSpPr>
        <p:spPr>
          <a:xfrm>
            <a:off x="5778500" y="4438357"/>
            <a:ext cx="767946" cy="369332"/>
          </a:xfrm>
          <a:prstGeom prst="rect">
            <a:avLst/>
          </a:prstGeom>
          <a:noFill/>
        </p:spPr>
        <p:txBody>
          <a:bodyPr wrap="none" rtlCol="0">
            <a:spAutoFit/>
          </a:bodyPr>
          <a:lstStyle/>
          <a:p>
            <a:r>
              <a:rPr lang="en-US" dirty="0" smtClean="0"/>
              <a:t>CDN 2</a:t>
            </a:r>
            <a:endParaRPr lang="en-US" dirty="0"/>
          </a:p>
        </p:txBody>
      </p:sp>
      <p:sp>
        <p:nvSpPr>
          <p:cNvPr id="18" name="TextBox 17"/>
          <p:cNvSpPr txBox="1"/>
          <p:nvPr/>
        </p:nvSpPr>
        <p:spPr>
          <a:xfrm>
            <a:off x="5778500" y="5327357"/>
            <a:ext cx="767946" cy="369332"/>
          </a:xfrm>
          <a:prstGeom prst="rect">
            <a:avLst/>
          </a:prstGeom>
          <a:noFill/>
        </p:spPr>
        <p:txBody>
          <a:bodyPr wrap="none" rtlCol="0">
            <a:spAutoFit/>
          </a:bodyPr>
          <a:lstStyle/>
          <a:p>
            <a:r>
              <a:rPr lang="en-US" dirty="0" smtClean="0"/>
              <a:t>CDN 3</a:t>
            </a:r>
            <a:endParaRPr lang="en-US" dirty="0"/>
          </a:p>
        </p:txBody>
      </p:sp>
      <p:grpSp>
        <p:nvGrpSpPr>
          <p:cNvPr id="101" name="Group 100"/>
          <p:cNvGrpSpPr/>
          <p:nvPr/>
        </p:nvGrpSpPr>
        <p:grpSpPr>
          <a:xfrm>
            <a:off x="4143762" y="3797523"/>
            <a:ext cx="1387088" cy="1950301"/>
            <a:chOff x="4143762" y="3797523"/>
            <a:chExt cx="1387088" cy="1950301"/>
          </a:xfrm>
        </p:grpSpPr>
        <p:pic>
          <p:nvPicPr>
            <p:cNvPr id="10"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43762" y="3797523"/>
              <a:ext cx="602475" cy="756501"/>
            </a:xfrm>
            <a:prstGeom prst="rect">
              <a:avLst/>
            </a:prstGeom>
            <a:noFill/>
            <a:ln w="9525">
              <a:noFill/>
              <a:miter lim="800000"/>
              <a:headEnd/>
              <a:tailEnd/>
            </a:ln>
            <a:effectLst>
              <a:glow rad="63500">
                <a:schemeClr val="accent3">
                  <a:satMod val="175000"/>
                  <a:alpha val="40000"/>
                </a:schemeClr>
              </a:glow>
            </a:effectLst>
          </p:spPr>
        </p:pic>
        <p:pic>
          <p:nvPicPr>
            <p:cNvPr id="12"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43762" y="4991323"/>
              <a:ext cx="602475" cy="756501"/>
            </a:xfrm>
            <a:prstGeom prst="rect">
              <a:avLst/>
            </a:prstGeom>
            <a:noFill/>
            <a:ln w="9525">
              <a:noFill/>
              <a:miter lim="800000"/>
              <a:headEnd/>
              <a:tailEnd/>
            </a:ln>
            <a:effectLst>
              <a:glow rad="63500">
                <a:schemeClr val="accent3">
                  <a:satMod val="175000"/>
                  <a:alpha val="40000"/>
                </a:schemeClr>
              </a:glow>
            </a:effectLst>
          </p:spPr>
        </p:pic>
        <p:cxnSp>
          <p:nvCxnSpPr>
            <p:cNvPr id="24" name="Straight Arrow Connector 23"/>
            <p:cNvCxnSpPr>
              <a:stCxn id="10" idx="3"/>
              <a:endCxn id="13" idx="1"/>
            </p:cNvCxnSpPr>
            <p:nvPr/>
          </p:nvCxnSpPr>
          <p:spPr>
            <a:xfrm flipV="1">
              <a:off x="4746237" y="3810223"/>
              <a:ext cx="784613" cy="36555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0" idx="3"/>
              <a:endCxn id="14" idx="1"/>
            </p:cNvCxnSpPr>
            <p:nvPr/>
          </p:nvCxnSpPr>
          <p:spPr>
            <a:xfrm>
              <a:off x="4746237" y="4175774"/>
              <a:ext cx="784613" cy="46211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0" idx="3"/>
              <a:endCxn id="15" idx="1"/>
            </p:cNvCxnSpPr>
            <p:nvPr/>
          </p:nvCxnSpPr>
          <p:spPr>
            <a:xfrm>
              <a:off x="4746237" y="4175774"/>
              <a:ext cx="784613" cy="136885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2" idx="3"/>
              <a:endCxn id="15" idx="1"/>
            </p:cNvCxnSpPr>
            <p:nvPr/>
          </p:nvCxnSpPr>
          <p:spPr>
            <a:xfrm>
              <a:off x="4746237" y="5369574"/>
              <a:ext cx="784613" cy="175050"/>
            </a:xfrm>
            <a:prstGeom prst="straightConnector1">
              <a:avLst/>
            </a:prstGeom>
            <a:ln w="25400" cap="flat" cmpd="sng" algn="ctr">
              <a:solidFill>
                <a:schemeClr val="tx1"/>
              </a:solidFill>
              <a:prstDash val="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p:nvGrpSpPr>
        <p:grpSpPr>
          <a:xfrm>
            <a:off x="6711950" y="3120021"/>
            <a:ext cx="1755386" cy="3054922"/>
            <a:chOff x="6711950" y="3120021"/>
            <a:chExt cx="1755386" cy="3054922"/>
          </a:xfrm>
        </p:grpSpPr>
        <p:pic>
          <p:nvPicPr>
            <p:cNvPr id="19" name="Picture 18"/>
            <p:cNvPicPr>
              <a:picLocks noChangeAspect="1"/>
            </p:cNvPicPr>
            <p:nvPr/>
          </p:nvPicPr>
          <p:blipFill>
            <a:blip r:embed="rId5"/>
            <a:stretch>
              <a:fillRect/>
            </a:stretch>
          </p:blipFill>
          <p:spPr>
            <a:xfrm>
              <a:off x="7454899" y="4615820"/>
              <a:ext cx="901700" cy="660788"/>
            </a:xfrm>
            <a:prstGeom prst="rect">
              <a:avLst/>
            </a:prstGeom>
          </p:spPr>
        </p:pic>
        <p:pic>
          <p:nvPicPr>
            <p:cNvPr id="20" name="Picture 19"/>
            <p:cNvPicPr>
              <a:picLocks noChangeAspect="1"/>
            </p:cNvPicPr>
            <p:nvPr/>
          </p:nvPicPr>
          <p:blipFill>
            <a:blip r:embed="rId6"/>
            <a:stretch>
              <a:fillRect/>
            </a:stretch>
          </p:blipFill>
          <p:spPr>
            <a:xfrm>
              <a:off x="7612256" y="5327357"/>
              <a:ext cx="574287" cy="574287"/>
            </a:xfrm>
            <a:prstGeom prst="rect">
              <a:avLst/>
            </a:prstGeom>
          </p:spPr>
        </p:pic>
        <p:pic>
          <p:nvPicPr>
            <p:cNvPr id="21" name="Picture 20"/>
            <p:cNvPicPr>
              <a:picLocks noChangeAspect="1"/>
            </p:cNvPicPr>
            <p:nvPr/>
          </p:nvPicPr>
          <p:blipFill>
            <a:blip r:embed="rId7"/>
            <a:stretch>
              <a:fillRect/>
            </a:stretch>
          </p:blipFill>
          <p:spPr>
            <a:xfrm>
              <a:off x="7391400" y="3964085"/>
              <a:ext cx="1037837" cy="588572"/>
            </a:xfrm>
            <a:prstGeom prst="rect">
              <a:avLst/>
            </a:prstGeom>
          </p:spPr>
        </p:pic>
        <p:pic>
          <p:nvPicPr>
            <p:cNvPr id="22" name="Picture 21"/>
            <p:cNvPicPr>
              <a:picLocks noChangeAspect="1"/>
            </p:cNvPicPr>
            <p:nvPr/>
          </p:nvPicPr>
          <p:blipFill>
            <a:blip r:embed="rId8"/>
            <a:stretch>
              <a:fillRect/>
            </a:stretch>
          </p:blipFill>
          <p:spPr>
            <a:xfrm>
              <a:off x="7454899" y="3120021"/>
              <a:ext cx="1012437" cy="779102"/>
            </a:xfrm>
            <a:prstGeom prst="rect">
              <a:avLst/>
            </a:prstGeom>
          </p:spPr>
        </p:pic>
        <p:cxnSp>
          <p:nvCxnSpPr>
            <p:cNvPr id="31" name="Straight Arrow Connector 30"/>
            <p:cNvCxnSpPr>
              <a:stCxn id="13" idx="3"/>
              <a:endCxn id="22" idx="1"/>
            </p:cNvCxnSpPr>
            <p:nvPr/>
          </p:nvCxnSpPr>
          <p:spPr>
            <a:xfrm flipV="1">
              <a:off x="6711950" y="3509572"/>
              <a:ext cx="742949" cy="30065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3" idx="3"/>
              <a:endCxn id="21" idx="1"/>
            </p:cNvCxnSpPr>
            <p:nvPr/>
          </p:nvCxnSpPr>
          <p:spPr>
            <a:xfrm>
              <a:off x="6711950" y="3810223"/>
              <a:ext cx="679450" cy="44814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4" idx="3"/>
            </p:cNvCxnSpPr>
            <p:nvPr/>
          </p:nvCxnSpPr>
          <p:spPr>
            <a:xfrm>
              <a:off x="6724650" y="4637887"/>
              <a:ext cx="666750" cy="9223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5" idx="3"/>
              <a:endCxn id="20" idx="1"/>
            </p:cNvCxnSpPr>
            <p:nvPr/>
          </p:nvCxnSpPr>
          <p:spPr>
            <a:xfrm>
              <a:off x="6711950" y="5544624"/>
              <a:ext cx="900306" cy="69877"/>
            </a:xfrm>
            <a:prstGeom prst="straightConnector1">
              <a:avLst/>
            </a:prstGeom>
            <a:ln w="25400" cap="flat" cmpd="sng" algn="ctr">
              <a:solidFill>
                <a:schemeClr val="tx1"/>
              </a:solidFill>
              <a:prstDash val="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5" idx="3"/>
            </p:cNvCxnSpPr>
            <p:nvPr/>
          </p:nvCxnSpPr>
          <p:spPr>
            <a:xfrm flipV="1">
              <a:off x="6724650" y="4730120"/>
              <a:ext cx="666750" cy="81450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7543800" y="5836389"/>
              <a:ext cx="812800" cy="338554"/>
            </a:xfrm>
            <a:prstGeom prst="rect">
              <a:avLst/>
            </a:prstGeom>
            <a:noFill/>
          </p:spPr>
          <p:txBody>
            <a:bodyPr wrap="square" rtlCol="0">
              <a:spAutoFit/>
            </a:bodyPr>
            <a:lstStyle/>
            <a:p>
              <a:r>
                <a:rPr lang="en-US" sz="1600" dirty="0" smtClean="0">
                  <a:solidFill>
                    <a:srgbClr val="17375E"/>
                  </a:solidFill>
                  <a:latin typeface="+mj-lt"/>
                </a:rPr>
                <a:t>Clients</a:t>
              </a:r>
              <a:endParaRPr lang="en-US" sz="1600" dirty="0">
                <a:solidFill>
                  <a:srgbClr val="17375E"/>
                </a:solidFill>
                <a:latin typeface="+mj-lt"/>
              </a:endParaRPr>
            </a:p>
          </p:txBody>
        </p:sp>
      </p:grpSp>
      <p:sp>
        <p:nvSpPr>
          <p:cNvPr id="56" name="Rounded Rectangle 55"/>
          <p:cNvSpPr/>
          <p:nvPr/>
        </p:nvSpPr>
        <p:spPr>
          <a:xfrm>
            <a:off x="4922025" y="2400300"/>
            <a:ext cx="2316975" cy="719721"/>
          </a:xfrm>
          <a:prstGeom prst="roundRect">
            <a:avLst/>
          </a:prstGeom>
          <a:solidFill>
            <a:srgbClr val="C3D69B"/>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Coordinator</a:t>
            </a:r>
            <a:endParaRPr lang="en-US" sz="2400" dirty="0">
              <a:solidFill>
                <a:srgbClr val="000000"/>
              </a:solidFill>
            </a:endParaRPr>
          </a:p>
        </p:txBody>
      </p:sp>
      <p:grpSp>
        <p:nvGrpSpPr>
          <p:cNvPr id="100" name="Group 99"/>
          <p:cNvGrpSpPr/>
          <p:nvPr/>
        </p:nvGrpSpPr>
        <p:grpSpPr>
          <a:xfrm>
            <a:off x="7226300" y="2746073"/>
            <a:ext cx="1794422" cy="2993052"/>
            <a:chOff x="7226300" y="2746073"/>
            <a:chExt cx="1794422" cy="2993052"/>
          </a:xfrm>
        </p:grpSpPr>
        <p:cxnSp>
          <p:nvCxnSpPr>
            <p:cNvPr id="63" name="Elbow Connector 62"/>
            <p:cNvCxnSpPr>
              <a:stCxn id="22" idx="3"/>
              <a:endCxn id="56" idx="3"/>
            </p:cNvCxnSpPr>
            <p:nvPr/>
          </p:nvCxnSpPr>
          <p:spPr>
            <a:xfrm flipH="1" flipV="1">
              <a:off x="7226300" y="2760161"/>
              <a:ext cx="1228336" cy="749411"/>
            </a:xfrm>
            <a:prstGeom prst="bentConnector3">
              <a:avLst>
                <a:gd name="adj1" fmla="val -1861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67" name="Shape 66"/>
            <p:cNvCxnSpPr>
              <a:stCxn id="21" idx="3"/>
            </p:cNvCxnSpPr>
            <p:nvPr/>
          </p:nvCxnSpPr>
          <p:spPr>
            <a:xfrm flipV="1">
              <a:off x="8429237" y="3453035"/>
              <a:ext cx="257563" cy="805336"/>
            </a:xfrm>
            <a:prstGeom prst="bentConnector2">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hape 70"/>
            <p:cNvCxnSpPr/>
            <p:nvPr/>
          </p:nvCxnSpPr>
          <p:spPr>
            <a:xfrm flipV="1">
              <a:off x="8429237" y="4037235"/>
              <a:ext cx="257563" cy="805336"/>
            </a:xfrm>
            <a:prstGeom prst="bentConnector2">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72" name="Shape 71"/>
            <p:cNvCxnSpPr/>
            <p:nvPr/>
          </p:nvCxnSpPr>
          <p:spPr>
            <a:xfrm flipV="1">
              <a:off x="8429237" y="4773835"/>
              <a:ext cx="257563" cy="805336"/>
            </a:xfrm>
            <a:prstGeom prst="bentConnector2">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rot="16200000">
              <a:off x="7324141" y="4042544"/>
              <a:ext cx="2993052" cy="400110"/>
            </a:xfrm>
            <a:prstGeom prst="rect">
              <a:avLst/>
            </a:prstGeom>
            <a:noFill/>
          </p:spPr>
          <p:txBody>
            <a:bodyPr wrap="none" rtlCol="0">
              <a:spAutoFit/>
            </a:bodyPr>
            <a:lstStyle/>
            <a:p>
              <a:r>
                <a:rPr lang="en-US" sz="2000" dirty="0" smtClean="0">
                  <a:solidFill>
                    <a:schemeClr val="accent3">
                      <a:lumMod val="50000"/>
                    </a:schemeClr>
                  </a:solidFill>
                </a:rPr>
                <a:t>Continuous measurements</a:t>
              </a:r>
              <a:endParaRPr lang="en-US" sz="2000" dirty="0">
                <a:solidFill>
                  <a:schemeClr val="accent3">
                    <a:lumMod val="50000"/>
                  </a:schemeClr>
                </a:solidFill>
              </a:endParaRPr>
            </a:p>
          </p:txBody>
        </p:sp>
      </p:grpSp>
      <p:grpSp>
        <p:nvGrpSpPr>
          <p:cNvPr id="102" name="Group 101"/>
          <p:cNvGrpSpPr/>
          <p:nvPr/>
        </p:nvGrpSpPr>
        <p:grpSpPr>
          <a:xfrm>
            <a:off x="3540873" y="2760162"/>
            <a:ext cx="1368451" cy="2609412"/>
            <a:chOff x="3540873" y="2760162"/>
            <a:chExt cx="1368451" cy="2609412"/>
          </a:xfrm>
        </p:grpSpPr>
        <p:cxnSp>
          <p:nvCxnSpPr>
            <p:cNvPr id="88" name="Elbow Connector 87"/>
            <p:cNvCxnSpPr>
              <a:stCxn id="10" idx="1"/>
              <a:endCxn id="56" idx="1"/>
            </p:cNvCxnSpPr>
            <p:nvPr/>
          </p:nvCxnSpPr>
          <p:spPr>
            <a:xfrm rot="10800000" flipH="1">
              <a:off x="4131061" y="2760162"/>
              <a:ext cx="778263" cy="1415613"/>
            </a:xfrm>
            <a:prstGeom prst="bentConnector3">
              <a:avLst>
                <a:gd name="adj1" fmla="val -29373"/>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90" name="Shape 89"/>
            <p:cNvCxnSpPr>
              <a:stCxn id="12" idx="1"/>
            </p:cNvCxnSpPr>
            <p:nvPr/>
          </p:nvCxnSpPr>
          <p:spPr>
            <a:xfrm rot="10800000">
              <a:off x="3911600" y="4167410"/>
              <a:ext cx="232162" cy="1202164"/>
            </a:xfrm>
            <a:prstGeom prst="bentConnector2">
              <a:avLst/>
            </a:prstGeom>
            <a:ln>
              <a:solidFill>
                <a:srgbClr val="77933C"/>
              </a:solidFill>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rot="16200000">
              <a:off x="2781032" y="4085790"/>
              <a:ext cx="1919791" cy="400110"/>
            </a:xfrm>
            <a:prstGeom prst="rect">
              <a:avLst/>
            </a:prstGeom>
            <a:noFill/>
          </p:spPr>
          <p:txBody>
            <a:bodyPr wrap="none" rtlCol="0">
              <a:spAutoFit/>
            </a:bodyPr>
            <a:lstStyle/>
            <a:p>
              <a:r>
                <a:rPr lang="en-US" sz="2000" dirty="0" smtClean="0">
                  <a:solidFill>
                    <a:schemeClr val="accent3">
                      <a:lumMod val="50000"/>
                    </a:schemeClr>
                  </a:solidFill>
                </a:rPr>
                <a:t>Business Policies</a:t>
              </a:r>
              <a:endParaRPr lang="en-US" sz="2000" dirty="0">
                <a:solidFill>
                  <a:schemeClr val="accent3">
                    <a:lumMod val="50000"/>
                  </a:schemeClr>
                </a:solidFill>
              </a:endParaRPr>
            </a:p>
          </p:txBody>
        </p:sp>
      </p:grpSp>
      <p:grpSp>
        <p:nvGrpSpPr>
          <p:cNvPr id="131" name="Group 130"/>
          <p:cNvGrpSpPr/>
          <p:nvPr/>
        </p:nvGrpSpPr>
        <p:grpSpPr>
          <a:xfrm>
            <a:off x="7204486" y="2235200"/>
            <a:ext cx="1392766" cy="3225800"/>
            <a:chOff x="7239000" y="2235200"/>
            <a:chExt cx="1392766" cy="3225800"/>
          </a:xfrm>
        </p:grpSpPr>
        <p:cxnSp>
          <p:nvCxnSpPr>
            <p:cNvPr id="114" name="Elbow Connector 113"/>
            <p:cNvCxnSpPr/>
            <p:nvPr/>
          </p:nvCxnSpPr>
          <p:spPr>
            <a:xfrm>
              <a:off x="7239000" y="2595061"/>
              <a:ext cx="1117599" cy="730888"/>
            </a:xfrm>
            <a:prstGeom prst="bentConnector3">
              <a:avLst>
                <a:gd name="adj1" fmla="val 120454"/>
              </a:avLst>
            </a:prstGeom>
            <a:ln w="25400" cap="flat" cmpd="sng" algn="ctr">
              <a:solidFill>
                <a:srgbClr val="008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6" name="Freeform 125"/>
            <p:cNvSpPr/>
            <p:nvPr/>
          </p:nvSpPr>
          <p:spPr>
            <a:xfrm>
              <a:off x="8369300" y="3327400"/>
              <a:ext cx="237066" cy="787400"/>
            </a:xfrm>
            <a:custGeom>
              <a:avLst/>
              <a:gdLst>
                <a:gd name="connsiteX0" fmla="*/ 139700 w 152400"/>
                <a:gd name="connsiteY0" fmla="*/ 0 h 787400"/>
                <a:gd name="connsiteX1" fmla="*/ 152400 w 152400"/>
                <a:gd name="connsiteY1" fmla="*/ 787400 h 787400"/>
                <a:gd name="connsiteX2" fmla="*/ 0 w 152400"/>
                <a:gd name="connsiteY2" fmla="*/ 787400 h 787400"/>
              </a:gdLst>
              <a:ahLst/>
              <a:cxnLst>
                <a:cxn ang="0">
                  <a:pos x="connsiteX0" y="connsiteY0"/>
                </a:cxn>
                <a:cxn ang="0">
                  <a:pos x="connsiteX1" y="connsiteY1"/>
                </a:cxn>
                <a:cxn ang="0">
                  <a:pos x="connsiteX2" y="connsiteY2"/>
                </a:cxn>
              </a:cxnLst>
              <a:rect l="l" t="t" r="r" b="b"/>
              <a:pathLst>
                <a:path w="152400" h="787400">
                  <a:moveTo>
                    <a:pt x="139700" y="0"/>
                  </a:moveTo>
                  <a:lnTo>
                    <a:pt x="152400" y="787400"/>
                  </a:lnTo>
                  <a:lnTo>
                    <a:pt x="0" y="787400"/>
                  </a:lnTo>
                </a:path>
              </a:pathLst>
            </a:custGeom>
            <a:ln>
              <a:solidFill>
                <a:srgbClr val="008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Freeform 126"/>
            <p:cNvSpPr/>
            <p:nvPr/>
          </p:nvSpPr>
          <p:spPr>
            <a:xfrm>
              <a:off x="8382000" y="3924300"/>
              <a:ext cx="237066" cy="787400"/>
            </a:xfrm>
            <a:custGeom>
              <a:avLst/>
              <a:gdLst>
                <a:gd name="connsiteX0" fmla="*/ 139700 w 152400"/>
                <a:gd name="connsiteY0" fmla="*/ 0 h 787400"/>
                <a:gd name="connsiteX1" fmla="*/ 152400 w 152400"/>
                <a:gd name="connsiteY1" fmla="*/ 787400 h 787400"/>
                <a:gd name="connsiteX2" fmla="*/ 0 w 152400"/>
                <a:gd name="connsiteY2" fmla="*/ 787400 h 787400"/>
              </a:gdLst>
              <a:ahLst/>
              <a:cxnLst>
                <a:cxn ang="0">
                  <a:pos x="connsiteX0" y="connsiteY0"/>
                </a:cxn>
                <a:cxn ang="0">
                  <a:pos x="connsiteX1" y="connsiteY1"/>
                </a:cxn>
                <a:cxn ang="0">
                  <a:pos x="connsiteX2" y="connsiteY2"/>
                </a:cxn>
              </a:cxnLst>
              <a:rect l="l" t="t" r="r" b="b"/>
              <a:pathLst>
                <a:path w="152400" h="787400">
                  <a:moveTo>
                    <a:pt x="139700" y="0"/>
                  </a:moveTo>
                  <a:lnTo>
                    <a:pt x="152400" y="787400"/>
                  </a:lnTo>
                  <a:lnTo>
                    <a:pt x="0" y="787400"/>
                  </a:lnTo>
                </a:path>
              </a:pathLst>
            </a:custGeom>
            <a:ln>
              <a:solidFill>
                <a:srgbClr val="008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Freeform 127"/>
            <p:cNvSpPr/>
            <p:nvPr/>
          </p:nvSpPr>
          <p:spPr>
            <a:xfrm>
              <a:off x="8394700" y="4673600"/>
              <a:ext cx="237066" cy="787400"/>
            </a:xfrm>
            <a:custGeom>
              <a:avLst/>
              <a:gdLst>
                <a:gd name="connsiteX0" fmla="*/ 139700 w 152400"/>
                <a:gd name="connsiteY0" fmla="*/ 0 h 787400"/>
                <a:gd name="connsiteX1" fmla="*/ 152400 w 152400"/>
                <a:gd name="connsiteY1" fmla="*/ 787400 h 787400"/>
                <a:gd name="connsiteX2" fmla="*/ 0 w 152400"/>
                <a:gd name="connsiteY2" fmla="*/ 787400 h 787400"/>
              </a:gdLst>
              <a:ahLst/>
              <a:cxnLst>
                <a:cxn ang="0">
                  <a:pos x="connsiteX0" y="connsiteY0"/>
                </a:cxn>
                <a:cxn ang="0">
                  <a:pos x="connsiteX1" y="connsiteY1"/>
                </a:cxn>
                <a:cxn ang="0">
                  <a:pos x="connsiteX2" y="connsiteY2"/>
                </a:cxn>
              </a:cxnLst>
              <a:rect l="l" t="t" r="r" b="b"/>
              <a:pathLst>
                <a:path w="152400" h="787400">
                  <a:moveTo>
                    <a:pt x="139700" y="0"/>
                  </a:moveTo>
                  <a:lnTo>
                    <a:pt x="152400" y="787400"/>
                  </a:lnTo>
                  <a:lnTo>
                    <a:pt x="0" y="787400"/>
                  </a:lnTo>
                </a:path>
              </a:pathLst>
            </a:custGeom>
            <a:ln>
              <a:solidFill>
                <a:srgbClr val="008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TextBox 129"/>
            <p:cNvSpPr txBox="1"/>
            <p:nvPr/>
          </p:nvSpPr>
          <p:spPr>
            <a:xfrm>
              <a:off x="7543800" y="2235200"/>
              <a:ext cx="932567" cy="400110"/>
            </a:xfrm>
            <a:prstGeom prst="rect">
              <a:avLst/>
            </a:prstGeom>
            <a:noFill/>
          </p:spPr>
          <p:txBody>
            <a:bodyPr wrap="none" rtlCol="0">
              <a:spAutoFit/>
            </a:bodyPr>
            <a:lstStyle/>
            <a:p>
              <a:r>
                <a:rPr lang="en-US" sz="2000" dirty="0" smtClean="0"/>
                <a:t>control</a:t>
              </a:r>
              <a:endParaRPr lang="en-US" sz="2000" dirty="0"/>
            </a:p>
          </p:txBody>
        </p:sp>
      </p:grpSp>
      <p:sp>
        <p:nvSpPr>
          <p:cNvPr id="51"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How?</a:t>
            </a:r>
            <a:endParaRPr lang="en-US" dirty="0"/>
          </a:p>
        </p:txBody>
      </p:sp>
      <p:sp>
        <p:nvSpPr>
          <p:cNvPr id="53" name="Content Placeholder 6"/>
          <p:cNvSpPr txBox="1">
            <a:spLocks/>
          </p:cNvSpPr>
          <p:nvPr/>
        </p:nvSpPr>
        <p:spPr>
          <a:xfrm>
            <a:off x="180820" y="887338"/>
            <a:ext cx="8437028" cy="2438611"/>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9"/>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Coordinator implementing an optimization algorithm that dynamically selects a CDN for each client based on</a:t>
            </a:r>
          </a:p>
          <a:p>
            <a:pPr lvl="1"/>
            <a:r>
              <a:rPr lang="en-US" sz="2100" dirty="0" smtClean="0"/>
              <a:t>Individual client</a:t>
            </a:r>
          </a:p>
          <a:p>
            <a:pPr lvl="1"/>
            <a:r>
              <a:rPr lang="en-US" sz="2100" dirty="0" smtClean="0"/>
              <a:t>Aggregate statistics</a:t>
            </a:r>
          </a:p>
          <a:p>
            <a:pPr lvl="1"/>
            <a:r>
              <a:rPr lang="en-US" sz="2100" dirty="0" smtClean="0"/>
              <a:t>Content owner policies</a:t>
            </a:r>
          </a:p>
        </p:txBody>
      </p:sp>
      <p:sp>
        <p:nvSpPr>
          <p:cNvPr id="64" name="Content Placeholder 6"/>
          <p:cNvSpPr txBox="1">
            <a:spLocks/>
          </p:cNvSpPr>
          <p:nvPr/>
        </p:nvSpPr>
        <p:spPr>
          <a:xfrm>
            <a:off x="169338" y="3453035"/>
            <a:ext cx="2943916" cy="850900"/>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9"/>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All based on real-time data</a:t>
            </a:r>
            <a:endParaRPr lang="en-US" sz="2100" dirty="0" smtClean="0"/>
          </a:p>
        </p:txBody>
      </p:sp>
    </p:spTree>
    <p:extLst>
      <p:ext uri="{BB962C8B-B14F-4D97-AF65-F5344CB8AC3E}">
        <p14:creationId xmlns:p14="http://schemas.microsoft.com/office/powerpoint/2010/main" val="11355434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00"/>
                                        <p:tgtEl>
                                          <p:spTgt spid="100"/>
                                        </p:tgtEl>
                                      </p:cBhvr>
                                    </p:animEffect>
                                  </p:childTnLst>
                                </p:cTn>
                              </p:par>
                              <p:par>
                                <p:cTn id="8" presetID="22" presetClass="entr" presetSubtype="4"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wipe(down)">
                                      <p:cBhvr>
                                        <p:cTn id="10" dur="5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1"/>
                                        </p:tgtEl>
                                        <p:attrNameLst>
                                          <p:attrName>style.visibility</p:attrName>
                                        </p:attrNameLst>
                                      </p:cBhvr>
                                      <p:to>
                                        <p:strVal val="visible"/>
                                      </p:to>
                                    </p:set>
                                    <p:animEffect transition="in" filter="wipe(up)">
                                      <p:cBhvr>
                                        <p:cTn id="1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19377" y="1137920"/>
            <a:ext cx="3905250" cy="415492"/>
          </a:xfrm>
          <a:prstGeom prst="rect">
            <a:avLst/>
          </a:prstGeom>
          <a:noFill/>
        </p:spPr>
        <p:txBody>
          <a:bodyPr wrap="square" lIns="91433" tIns="45717" rIns="91433" bIns="45717" rtlCol="0">
            <a:spAutoFit/>
          </a:bodyPr>
          <a:lstStyle/>
          <a:p>
            <a:pPr algn="ctr"/>
            <a:endParaRPr lang="en-US" sz="2100" cap="all" dirty="0">
              <a:solidFill>
                <a:srgbClr val="7DBE30"/>
              </a:solidFill>
              <a:latin typeface="Helvetica Neue Light"/>
              <a:cs typeface="Helvetica Neue Light"/>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What processing framework do we use?</a:t>
            </a:r>
            <a:endParaRPr lang="en-US" dirty="0"/>
          </a:p>
        </p:txBody>
      </p:sp>
      <p:sp>
        <p:nvSpPr>
          <p:cNvPr id="6" name="Content Placeholder 6"/>
          <p:cNvSpPr txBox="1">
            <a:spLocks/>
          </p:cNvSpPr>
          <p:nvPr/>
        </p:nvSpPr>
        <p:spPr>
          <a:xfrm>
            <a:off x="371915" y="913582"/>
            <a:ext cx="8371042" cy="4420417"/>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Twitter Storm</a:t>
            </a:r>
          </a:p>
          <a:p>
            <a:pPr lvl="1"/>
            <a:r>
              <a:rPr lang="en-US" sz="2100" dirty="0" smtClean="0"/>
              <a:t>Fault tolerance model affects data accuracy</a:t>
            </a:r>
          </a:p>
          <a:p>
            <a:pPr lvl="1"/>
            <a:r>
              <a:rPr lang="en-US" sz="2100" dirty="0" smtClean="0"/>
              <a:t>Non-deterministic streaming model</a:t>
            </a:r>
          </a:p>
          <a:p>
            <a:r>
              <a:rPr lang="en-US" sz="2500" dirty="0" smtClean="0"/>
              <a:t>Roll our own</a:t>
            </a:r>
          </a:p>
          <a:p>
            <a:pPr lvl="1"/>
            <a:r>
              <a:rPr lang="en-US" sz="2100" dirty="0" smtClean="0"/>
              <a:t>Too complex</a:t>
            </a:r>
          </a:p>
          <a:p>
            <a:pPr lvl="1"/>
            <a:r>
              <a:rPr lang="en-US" sz="2100" dirty="0" smtClean="0"/>
              <a:t>No need to reinvent the wheel</a:t>
            </a:r>
          </a:p>
          <a:p>
            <a:r>
              <a:rPr lang="en-US" sz="2500" dirty="0" smtClean="0"/>
              <a:t>Spark</a:t>
            </a:r>
          </a:p>
          <a:p>
            <a:pPr lvl="1"/>
            <a:r>
              <a:rPr lang="en-US" sz="2100" dirty="0" smtClean="0"/>
              <a:t>Easily integrates with existing </a:t>
            </a:r>
            <a:r>
              <a:rPr lang="en-US" sz="2100" dirty="0" err="1" smtClean="0"/>
              <a:t>Hadoop</a:t>
            </a:r>
            <a:r>
              <a:rPr lang="en-US" sz="2100" dirty="0" smtClean="0"/>
              <a:t> architecture</a:t>
            </a:r>
          </a:p>
          <a:p>
            <a:pPr lvl="1"/>
            <a:r>
              <a:rPr lang="en-US" sz="2100" dirty="0" smtClean="0"/>
              <a:t>Flexible, simple data model</a:t>
            </a:r>
          </a:p>
          <a:p>
            <a:pPr lvl="1"/>
            <a:r>
              <a:rPr lang="en-US" sz="2100" dirty="0" smtClean="0"/>
              <a:t>Writing map() is generally easier than writing update()</a:t>
            </a:r>
          </a:p>
          <a:p>
            <a:pPr lvl="1"/>
            <a:endParaRPr lang="en-US" sz="2100" dirty="0" smtClean="0"/>
          </a:p>
          <a:p>
            <a:pPr lvl="1"/>
            <a:endParaRPr lang="en-US" sz="2100" dirty="0"/>
          </a:p>
          <a:p>
            <a:pPr marL="0" indent="0">
              <a:buNone/>
            </a:pPr>
            <a:endParaRPr lang="en-US" sz="2500" dirty="0"/>
          </a:p>
          <a:p>
            <a:endParaRPr lang="en-US" sz="2500" dirty="0"/>
          </a:p>
          <a:p>
            <a:pPr marL="457169" lvl="1" indent="0">
              <a:buNone/>
            </a:pPr>
            <a:endParaRPr lang="en-US" sz="2100" dirty="0"/>
          </a:p>
        </p:txBody>
      </p:sp>
    </p:spTree>
    <p:extLst>
      <p:ext uri="{BB962C8B-B14F-4D97-AF65-F5344CB8AC3E}">
        <p14:creationId xmlns:p14="http://schemas.microsoft.com/office/powerpoint/2010/main" val="145383532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loud 97"/>
          <p:cNvSpPr/>
          <p:nvPr/>
        </p:nvSpPr>
        <p:spPr>
          <a:xfrm>
            <a:off x="2262988" y="575729"/>
            <a:ext cx="4197078" cy="3348572"/>
          </a:xfrm>
          <a:prstGeom prst="cloud">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20"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Spark Usage for Production</a:t>
            </a:r>
            <a:endParaRPr lang="en-US" dirty="0"/>
          </a:p>
        </p:txBody>
      </p:sp>
      <p:cxnSp>
        <p:nvCxnSpPr>
          <p:cNvPr id="10" name="Straight Connector 9"/>
          <p:cNvCxnSpPr>
            <a:stCxn id="6" idx="3"/>
            <a:endCxn id="28" idx="1"/>
          </p:cNvCxnSpPr>
          <p:nvPr/>
        </p:nvCxnSpPr>
        <p:spPr>
          <a:xfrm>
            <a:off x="3682532" y="1620729"/>
            <a:ext cx="1452033" cy="4916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26" idx="2"/>
            <a:endCxn id="28" idx="1"/>
          </p:cNvCxnSpPr>
          <p:nvPr/>
        </p:nvCxnSpPr>
        <p:spPr>
          <a:xfrm>
            <a:off x="4884798" y="1604456"/>
            <a:ext cx="249767" cy="50796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6" idx="2"/>
            <a:endCxn id="29" idx="0"/>
          </p:cNvCxnSpPr>
          <p:nvPr/>
        </p:nvCxnSpPr>
        <p:spPr>
          <a:xfrm flipH="1">
            <a:off x="3388178" y="1604456"/>
            <a:ext cx="1496620" cy="86356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6" idx="3"/>
            <a:endCxn id="30" idx="0"/>
          </p:cNvCxnSpPr>
          <p:nvPr/>
        </p:nvCxnSpPr>
        <p:spPr>
          <a:xfrm>
            <a:off x="3682532" y="1620729"/>
            <a:ext cx="1202266" cy="1063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9" idx="0"/>
            <a:endCxn id="30" idx="0"/>
          </p:cNvCxnSpPr>
          <p:nvPr/>
        </p:nvCxnSpPr>
        <p:spPr>
          <a:xfrm>
            <a:off x="3388178" y="2468024"/>
            <a:ext cx="1496620" cy="21590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29" idx="0"/>
            <a:endCxn id="28" idx="1"/>
          </p:cNvCxnSpPr>
          <p:nvPr/>
        </p:nvCxnSpPr>
        <p:spPr>
          <a:xfrm flipV="1">
            <a:off x="3388178" y="2112424"/>
            <a:ext cx="1746387" cy="3556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6" idx="2"/>
            <a:endCxn id="30" idx="0"/>
          </p:cNvCxnSpPr>
          <p:nvPr/>
        </p:nvCxnSpPr>
        <p:spPr>
          <a:xfrm>
            <a:off x="4884798" y="1604456"/>
            <a:ext cx="0" cy="10794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29" idx="0"/>
            <a:endCxn id="6" idx="3"/>
          </p:cNvCxnSpPr>
          <p:nvPr/>
        </p:nvCxnSpPr>
        <p:spPr>
          <a:xfrm flipV="1">
            <a:off x="3388178" y="1620729"/>
            <a:ext cx="294354" cy="8472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6" idx="3"/>
            <a:endCxn id="26" idx="2"/>
          </p:cNvCxnSpPr>
          <p:nvPr/>
        </p:nvCxnSpPr>
        <p:spPr>
          <a:xfrm flipV="1">
            <a:off x="3682532" y="1604456"/>
            <a:ext cx="1202266" cy="1627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28" idx="1"/>
            <a:endCxn id="30" idx="0"/>
          </p:cNvCxnSpPr>
          <p:nvPr/>
        </p:nvCxnSpPr>
        <p:spPr>
          <a:xfrm flipH="1">
            <a:off x="4884798" y="2112424"/>
            <a:ext cx="249767" cy="57150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1445955" y="4506013"/>
            <a:ext cx="1634066" cy="563018"/>
          </a:xfrm>
          <a:prstGeom prst="rect">
            <a:avLst/>
          </a:prstGeom>
          <a:solidFill>
            <a:srgbClr val="73B6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Decision Maker</a:t>
            </a:r>
            <a:endParaRPr lang="en-US" dirty="0"/>
          </a:p>
        </p:txBody>
      </p:sp>
      <p:sp>
        <p:nvSpPr>
          <p:cNvPr id="103" name="Rectangle 102"/>
          <p:cNvSpPr/>
          <p:nvPr/>
        </p:nvSpPr>
        <p:spPr>
          <a:xfrm>
            <a:off x="3504732" y="4506013"/>
            <a:ext cx="1629833" cy="563018"/>
          </a:xfrm>
          <a:prstGeom prst="rect">
            <a:avLst/>
          </a:prstGeom>
          <a:solidFill>
            <a:srgbClr val="73B6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Decision Maker</a:t>
            </a:r>
            <a:endParaRPr lang="en-US" dirty="0"/>
          </a:p>
        </p:txBody>
      </p:sp>
      <p:sp>
        <p:nvSpPr>
          <p:cNvPr id="104" name="Rectangle 103"/>
          <p:cNvSpPr/>
          <p:nvPr/>
        </p:nvSpPr>
        <p:spPr>
          <a:xfrm>
            <a:off x="5536143" y="4533163"/>
            <a:ext cx="1629833" cy="563019"/>
          </a:xfrm>
          <a:prstGeom prst="rect">
            <a:avLst/>
          </a:prstGeom>
          <a:solidFill>
            <a:srgbClr val="73B6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Decision Maker</a:t>
            </a:r>
            <a:endParaRPr lang="en-US" dirty="0"/>
          </a:p>
        </p:txBody>
      </p:sp>
      <p:sp>
        <p:nvSpPr>
          <p:cNvPr id="107" name="Content Placeholder 6"/>
          <p:cNvSpPr txBox="1">
            <a:spLocks/>
          </p:cNvSpPr>
          <p:nvPr/>
        </p:nvSpPr>
        <p:spPr>
          <a:xfrm>
            <a:off x="6730382" y="1198448"/>
            <a:ext cx="2218885" cy="4200285"/>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Compute performance metrics in spark cluster</a:t>
            </a:r>
          </a:p>
          <a:p>
            <a:r>
              <a:rPr lang="en-US" sz="1800" dirty="0" smtClean="0"/>
              <a:t>Relay performance information to decision makers</a:t>
            </a:r>
          </a:p>
          <a:p>
            <a:pPr marL="0" indent="0">
              <a:buNone/>
            </a:pPr>
            <a:endParaRPr lang="en-US" sz="1800" dirty="0"/>
          </a:p>
          <a:p>
            <a:pPr marL="457169" lvl="1" indent="0">
              <a:buNone/>
            </a:pPr>
            <a:endParaRPr lang="en-US" sz="2100" dirty="0"/>
          </a:p>
        </p:txBody>
      </p:sp>
      <p:sp>
        <p:nvSpPr>
          <p:cNvPr id="108" name="TextBox 107"/>
          <p:cNvSpPr txBox="1"/>
          <p:nvPr/>
        </p:nvSpPr>
        <p:spPr>
          <a:xfrm>
            <a:off x="541866" y="1024467"/>
            <a:ext cx="1862672" cy="384721"/>
          </a:xfrm>
          <a:prstGeom prst="rect">
            <a:avLst/>
          </a:prstGeom>
          <a:noFill/>
        </p:spPr>
        <p:txBody>
          <a:bodyPr wrap="square" rtlCol="0">
            <a:spAutoFit/>
          </a:bodyPr>
          <a:lstStyle/>
          <a:p>
            <a:r>
              <a:rPr lang="en-US" dirty="0" smtClean="0"/>
              <a:t>Spark Cluster</a:t>
            </a:r>
            <a:endParaRPr lang="en-US" dirty="0"/>
          </a:p>
        </p:txBody>
      </p:sp>
      <p:cxnSp>
        <p:nvCxnSpPr>
          <p:cNvPr id="110" name="Straight Arrow Connector 109"/>
          <p:cNvCxnSpPr>
            <a:endCxn id="100" idx="0"/>
          </p:cNvCxnSpPr>
          <p:nvPr/>
        </p:nvCxnSpPr>
        <p:spPr>
          <a:xfrm flipH="1">
            <a:off x="2262988" y="4051298"/>
            <a:ext cx="141550" cy="4547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stCxn id="2" idx="2"/>
            <a:endCxn id="103" idx="0"/>
          </p:cNvCxnSpPr>
          <p:nvPr/>
        </p:nvCxnSpPr>
        <p:spPr>
          <a:xfrm>
            <a:off x="4317999" y="4051298"/>
            <a:ext cx="1650" cy="4547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endCxn id="104" idx="0"/>
          </p:cNvCxnSpPr>
          <p:nvPr/>
        </p:nvCxnSpPr>
        <p:spPr>
          <a:xfrm>
            <a:off x="6262858" y="4051298"/>
            <a:ext cx="88202" cy="481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793532" y="1265129"/>
            <a:ext cx="889000" cy="711200"/>
          </a:xfrm>
          <a:prstGeom prst="rect">
            <a:avLst/>
          </a:prstGeom>
          <a:solidFill>
            <a:srgbClr val="E7721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Spark</a:t>
            </a:r>
          </a:p>
          <a:p>
            <a:pPr algn="ctr"/>
            <a:r>
              <a:rPr lang="en-US" dirty="0" smtClean="0"/>
              <a:t>Node</a:t>
            </a:r>
            <a:endParaRPr lang="en-US" dirty="0"/>
          </a:p>
        </p:txBody>
      </p:sp>
      <p:sp>
        <p:nvSpPr>
          <p:cNvPr id="26" name="Rectangle 25"/>
          <p:cNvSpPr/>
          <p:nvPr/>
        </p:nvSpPr>
        <p:spPr>
          <a:xfrm>
            <a:off x="4440298" y="893256"/>
            <a:ext cx="889000" cy="711200"/>
          </a:xfrm>
          <a:prstGeom prst="rect">
            <a:avLst/>
          </a:prstGeom>
          <a:solidFill>
            <a:srgbClr val="E7721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Spark Node</a:t>
            </a:r>
            <a:endParaRPr lang="en-US" dirty="0"/>
          </a:p>
        </p:txBody>
      </p:sp>
      <p:sp>
        <p:nvSpPr>
          <p:cNvPr id="28" name="Rectangle 27"/>
          <p:cNvSpPr/>
          <p:nvPr/>
        </p:nvSpPr>
        <p:spPr>
          <a:xfrm>
            <a:off x="5134565" y="1756824"/>
            <a:ext cx="889000" cy="711200"/>
          </a:xfrm>
          <a:prstGeom prst="rect">
            <a:avLst/>
          </a:prstGeom>
          <a:solidFill>
            <a:srgbClr val="E7721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Spark Node</a:t>
            </a:r>
            <a:endParaRPr lang="en-US" dirty="0"/>
          </a:p>
        </p:txBody>
      </p:sp>
      <p:sp>
        <p:nvSpPr>
          <p:cNvPr id="29" name="Rectangle 28"/>
          <p:cNvSpPr/>
          <p:nvPr/>
        </p:nvSpPr>
        <p:spPr>
          <a:xfrm>
            <a:off x="2943678" y="2468024"/>
            <a:ext cx="889000" cy="711200"/>
          </a:xfrm>
          <a:prstGeom prst="rect">
            <a:avLst/>
          </a:prstGeom>
          <a:solidFill>
            <a:srgbClr val="E7721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Spark Node</a:t>
            </a:r>
            <a:endParaRPr lang="en-US" dirty="0"/>
          </a:p>
        </p:txBody>
      </p:sp>
      <p:sp>
        <p:nvSpPr>
          <p:cNvPr id="30" name="Rectangle 29"/>
          <p:cNvSpPr/>
          <p:nvPr/>
        </p:nvSpPr>
        <p:spPr>
          <a:xfrm>
            <a:off x="4440298" y="2683931"/>
            <a:ext cx="889000" cy="711200"/>
          </a:xfrm>
          <a:prstGeom prst="rect">
            <a:avLst/>
          </a:prstGeom>
          <a:solidFill>
            <a:srgbClr val="E7721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Spark Node</a:t>
            </a:r>
            <a:endParaRPr lang="en-US" dirty="0"/>
          </a:p>
        </p:txBody>
      </p:sp>
      <p:sp>
        <p:nvSpPr>
          <p:cNvPr id="2" name="Rounded Rectangle 1"/>
          <p:cNvSpPr/>
          <p:nvPr/>
        </p:nvSpPr>
        <p:spPr>
          <a:xfrm>
            <a:off x="1470021" y="3735181"/>
            <a:ext cx="5695955" cy="3161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Storage Layer</a:t>
            </a:r>
            <a:endParaRPr lang="en-US" dirty="0"/>
          </a:p>
        </p:txBody>
      </p:sp>
      <p:cxnSp>
        <p:nvCxnSpPr>
          <p:cNvPr id="13" name="Straight Arrow Connector 12"/>
          <p:cNvCxnSpPr>
            <a:stCxn id="50" idx="2"/>
            <a:endCxn id="2" idx="0"/>
          </p:cNvCxnSpPr>
          <p:nvPr/>
        </p:nvCxnSpPr>
        <p:spPr>
          <a:xfrm>
            <a:off x="4317999" y="2468024"/>
            <a:ext cx="0" cy="1267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47" name="Table 46"/>
          <p:cNvGraphicFramePr>
            <a:graphicFrameLocks noGrp="1"/>
          </p:cNvGraphicFramePr>
          <p:nvPr>
            <p:extLst>
              <p:ext uri="{D42A27DB-BD31-4B8C-83A1-F6EECF244321}">
                <p14:modId xmlns:p14="http://schemas.microsoft.com/office/powerpoint/2010/main" val="3372169225"/>
              </p:ext>
            </p:extLst>
          </p:nvPr>
        </p:nvGraphicFramePr>
        <p:xfrm>
          <a:off x="3858077" y="1720199"/>
          <a:ext cx="919845" cy="255719"/>
        </p:xfrm>
        <a:graphic>
          <a:graphicData uri="http://schemas.openxmlformats.org/drawingml/2006/table">
            <a:tbl>
              <a:tblPr bandRow="1">
                <a:tableStyleId>{5C22544A-7EE6-4342-B048-85BDC9FD1C3A}</a:tableStyleId>
              </a:tblPr>
              <a:tblGrid>
                <a:gridCol w="183969"/>
                <a:gridCol w="183969"/>
                <a:gridCol w="183969"/>
                <a:gridCol w="183969"/>
                <a:gridCol w="183969"/>
              </a:tblGrid>
              <a:tr h="255719">
                <a:tc>
                  <a:txBody>
                    <a:bodyPr/>
                    <a:lstStyle/>
                    <a:p>
                      <a:endParaRPr lang="en-US" sz="700" dirty="0"/>
                    </a:p>
                  </a:txBody>
                  <a:tcPr marL="41591" marR="41591" marT="19409" marB="19409">
                    <a:solidFill>
                      <a:srgbClr val="008000"/>
                    </a:solidFill>
                  </a:tcPr>
                </a:tc>
                <a:tc>
                  <a:txBody>
                    <a:bodyPr/>
                    <a:lstStyle/>
                    <a:p>
                      <a:endParaRPr lang="en-US" sz="700" dirty="0"/>
                    </a:p>
                  </a:txBody>
                  <a:tcPr marL="41591" marR="41591" marT="19409" marB="19409">
                    <a:solidFill>
                      <a:srgbClr val="FF0000"/>
                    </a:solidFill>
                  </a:tcPr>
                </a:tc>
                <a:tc>
                  <a:txBody>
                    <a:bodyPr/>
                    <a:lstStyle/>
                    <a:p>
                      <a:endParaRPr lang="en-US" sz="700" dirty="0"/>
                    </a:p>
                  </a:txBody>
                  <a:tcPr marL="41591" marR="41591" marT="19409" marB="19409">
                    <a:solidFill>
                      <a:srgbClr val="FF0000"/>
                    </a:solidFill>
                  </a:tcPr>
                </a:tc>
                <a:tc>
                  <a:txBody>
                    <a:bodyPr/>
                    <a:lstStyle/>
                    <a:p>
                      <a:endParaRPr lang="en-US" sz="700" dirty="0"/>
                    </a:p>
                  </a:txBody>
                  <a:tcPr marL="41591" marR="41591" marT="19409" marB="19409">
                    <a:solidFill>
                      <a:srgbClr val="008000"/>
                    </a:solidFill>
                  </a:tcPr>
                </a:tc>
                <a:tc>
                  <a:txBody>
                    <a:bodyPr/>
                    <a:lstStyle/>
                    <a:p>
                      <a:endParaRPr lang="en-US" sz="700" dirty="0"/>
                    </a:p>
                  </a:txBody>
                  <a:tcPr marL="41591" marR="41591" marT="19409" marB="19409">
                    <a:solidFill>
                      <a:srgbClr val="008000"/>
                    </a:solidFill>
                  </a:tcPr>
                </a:tc>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2554506684"/>
              </p:ext>
            </p:extLst>
          </p:nvPr>
        </p:nvGraphicFramePr>
        <p:xfrm>
          <a:off x="3858077" y="2212305"/>
          <a:ext cx="919845" cy="255719"/>
        </p:xfrm>
        <a:graphic>
          <a:graphicData uri="http://schemas.openxmlformats.org/drawingml/2006/table">
            <a:tbl>
              <a:tblPr bandRow="1">
                <a:tableStyleId>{5C22544A-7EE6-4342-B048-85BDC9FD1C3A}</a:tableStyleId>
              </a:tblPr>
              <a:tblGrid>
                <a:gridCol w="183969"/>
                <a:gridCol w="183969"/>
                <a:gridCol w="183969"/>
                <a:gridCol w="183969"/>
                <a:gridCol w="183969"/>
              </a:tblGrid>
              <a:tr h="255719">
                <a:tc>
                  <a:txBody>
                    <a:bodyPr/>
                    <a:lstStyle/>
                    <a:p>
                      <a:endParaRPr lang="en-US" sz="700" dirty="0"/>
                    </a:p>
                  </a:txBody>
                  <a:tcPr marL="41591" marR="41591" marT="19409" marB="19409">
                    <a:solidFill>
                      <a:srgbClr val="008000"/>
                    </a:solidFill>
                  </a:tcPr>
                </a:tc>
                <a:tc>
                  <a:txBody>
                    <a:bodyPr/>
                    <a:lstStyle/>
                    <a:p>
                      <a:endParaRPr lang="en-US" sz="700" dirty="0"/>
                    </a:p>
                  </a:txBody>
                  <a:tcPr marL="41591" marR="41591" marT="19409" marB="19409">
                    <a:solidFill>
                      <a:srgbClr val="008000"/>
                    </a:solidFill>
                  </a:tcPr>
                </a:tc>
                <a:tc>
                  <a:txBody>
                    <a:bodyPr/>
                    <a:lstStyle/>
                    <a:p>
                      <a:endParaRPr lang="en-US" sz="700" dirty="0"/>
                    </a:p>
                  </a:txBody>
                  <a:tcPr marL="41591" marR="41591" marT="19409" marB="19409">
                    <a:solidFill>
                      <a:srgbClr val="FFFF00"/>
                    </a:solidFill>
                  </a:tcPr>
                </a:tc>
                <a:tc>
                  <a:txBody>
                    <a:bodyPr/>
                    <a:lstStyle/>
                    <a:p>
                      <a:endParaRPr lang="en-US" sz="700" dirty="0"/>
                    </a:p>
                  </a:txBody>
                  <a:tcPr marL="41591" marR="41591" marT="19409" marB="19409">
                    <a:solidFill>
                      <a:srgbClr val="FF0000"/>
                    </a:solidFill>
                  </a:tcPr>
                </a:tc>
                <a:tc>
                  <a:txBody>
                    <a:bodyPr/>
                    <a:lstStyle/>
                    <a:p>
                      <a:endParaRPr lang="en-US" sz="700" dirty="0"/>
                    </a:p>
                  </a:txBody>
                  <a:tcPr marL="41591" marR="41591" marT="19409" marB="19409">
                    <a:solidFill>
                      <a:srgbClr val="008000"/>
                    </a:solidFill>
                  </a:tcPr>
                </a:tc>
              </a:tr>
            </a:tbl>
          </a:graphicData>
        </a:graphic>
      </p:graphicFrame>
      <p:pic>
        <p:nvPicPr>
          <p:cNvPr id="82" name="Picture 81"/>
          <p:cNvPicPr>
            <a:picLocks noChangeAspect="1"/>
          </p:cNvPicPr>
          <p:nvPr/>
        </p:nvPicPr>
        <p:blipFill>
          <a:blip r:embed="rId4"/>
          <a:stretch>
            <a:fillRect/>
          </a:stretch>
        </p:blipFill>
        <p:spPr>
          <a:xfrm>
            <a:off x="1781095" y="5520321"/>
            <a:ext cx="1012437" cy="779102"/>
          </a:xfrm>
          <a:prstGeom prst="rect">
            <a:avLst/>
          </a:prstGeom>
        </p:spPr>
      </p:pic>
      <p:pic>
        <p:nvPicPr>
          <p:cNvPr id="85" name="Picture 84"/>
          <p:cNvPicPr>
            <a:picLocks noChangeAspect="1"/>
          </p:cNvPicPr>
          <p:nvPr/>
        </p:nvPicPr>
        <p:blipFill>
          <a:blip r:embed="rId5"/>
          <a:stretch>
            <a:fillRect/>
          </a:stretch>
        </p:blipFill>
        <p:spPr>
          <a:xfrm>
            <a:off x="6156095" y="5643756"/>
            <a:ext cx="574287" cy="574287"/>
          </a:xfrm>
          <a:prstGeom prst="rect">
            <a:avLst/>
          </a:prstGeom>
        </p:spPr>
      </p:pic>
      <p:pic>
        <p:nvPicPr>
          <p:cNvPr id="86" name="Picture 85"/>
          <p:cNvPicPr>
            <a:picLocks noChangeAspect="1"/>
          </p:cNvPicPr>
          <p:nvPr/>
        </p:nvPicPr>
        <p:blipFill>
          <a:blip r:embed="rId6"/>
          <a:stretch>
            <a:fillRect/>
          </a:stretch>
        </p:blipFill>
        <p:spPr>
          <a:xfrm>
            <a:off x="3832678" y="5638635"/>
            <a:ext cx="901700" cy="660788"/>
          </a:xfrm>
          <a:prstGeom prst="rect">
            <a:avLst/>
          </a:prstGeom>
        </p:spPr>
      </p:pic>
      <p:sp>
        <p:nvSpPr>
          <p:cNvPr id="114" name="TextBox 113"/>
          <p:cNvSpPr txBox="1"/>
          <p:nvPr/>
        </p:nvSpPr>
        <p:spPr>
          <a:xfrm>
            <a:off x="387690" y="5657689"/>
            <a:ext cx="1200082" cy="384721"/>
          </a:xfrm>
          <a:prstGeom prst="rect">
            <a:avLst/>
          </a:prstGeom>
          <a:noFill/>
        </p:spPr>
        <p:txBody>
          <a:bodyPr wrap="square" rtlCol="0">
            <a:spAutoFit/>
          </a:bodyPr>
          <a:lstStyle/>
          <a:p>
            <a:r>
              <a:rPr lang="en-US" dirty="0" smtClean="0"/>
              <a:t>Clients</a:t>
            </a:r>
          </a:p>
        </p:txBody>
      </p:sp>
      <p:cxnSp>
        <p:nvCxnSpPr>
          <p:cNvPr id="64" name="Straight Arrow Connector 63"/>
          <p:cNvCxnSpPr>
            <a:stCxn id="103" idx="2"/>
            <a:endCxn id="86" idx="0"/>
          </p:cNvCxnSpPr>
          <p:nvPr/>
        </p:nvCxnSpPr>
        <p:spPr>
          <a:xfrm flipH="1">
            <a:off x="4283528" y="5069031"/>
            <a:ext cx="36121" cy="5696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104" idx="2"/>
            <a:endCxn id="85" idx="0"/>
          </p:cNvCxnSpPr>
          <p:nvPr/>
        </p:nvCxnSpPr>
        <p:spPr>
          <a:xfrm>
            <a:off x="6351060" y="5096182"/>
            <a:ext cx="92179" cy="54757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100" idx="2"/>
            <a:endCxn id="82" idx="0"/>
          </p:cNvCxnSpPr>
          <p:nvPr/>
        </p:nvCxnSpPr>
        <p:spPr>
          <a:xfrm>
            <a:off x="2262988" y="5069031"/>
            <a:ext cx="24326" cy="4512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5647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 calcmode="lin" valueType="num">
                                      <p:cBhvr additive="base">
                                        <p:cTn id="7" dur="500" fill="hold"/>
                                        <p:tgtEl>
                                          <p:spTgt spid="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
                                            <p:txEl>
                                              <p:pRg st="0" end="0"/>
                                            </p:txEl>
                                          </p:spTgt>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par>
                                <p:cTn id="12" presetID="22" presetClass="entr" presetSubtype="4"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down)">
                                      <p:cBhvr>
                                        <p:cTn id="14" dur="500"/>
                                        <p:tgtEl>
                                          <p:spTgt spid="50"/>
                                        </p:tgtEl>
                                      </p:cBhvr>
                                    </p:animEffect>
                                  </p:childTnLst>
                                </p:cTn>
                              </p:par>
                              <p:par>
                                <p:cTn id="15" presetID="2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7">
                                            <p:txEl>
                                              <p:pRg st="1" end="1"/>
                                            </p:txEl>
                                          </p:spTgt>
                                        </p:tgtEl>
                                        <p:attrNameLst>
                                          <p:attrName>style.visibility</p:attrName>
                                        </p:attrNameLst>
                                      </p:cBhvr>
                                      <p:to>
                                        <p:strVal val="visible"/>
                                      </p:to>
                                    </p:set>
                                    <p:anim calcmode="lin" valueType="num">
                                      <p:cBhvr additive="base">
                                        <p:cTn id="25" dur="500" fill="hold"/>
                                        <p:tgtEl>
                                          <p:spTgt spid="10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
                                            <p:txEl>
                                              <p:pRg st="1" end="1"/>
                                            </p:txEl>
                                          </p:spTgt>
                                        </p:tgtEl>
                                        <p:attrNameLst>
                                          <p:attrName>ppt_y</p:attrName>
                                        </p:attrNameLst>
                                      </p:cBhvr>
                                      <p:tavLst>
                                        <p:tav tm="0">
                                          <p:val>
                                            <p:strVal val="1+#ppt_h/2"/>
                                          </p:val>
                                        </p:tav>
                                        <p:tav tm="100000">
                                          <p:val>
                                            <p:strVal val="#ppt_y"/>
                                          </p:val>
                                        </p:tav>
                                      </p:tavLst>
                                    </p:anim>
                                  </p:childTnLst>
                                </p:cTn>
                              </p:par>
                              <p:par>
                                <p:cTn id="27" presetID="22" presetClass="entr" presetSubtype="4" fill="hold" nodeType="withEffect">
                                  <p:stCondLst>
                                    <p:cond delay="0"/>
                                  </p:stCondLst>
                                  <p:childTnLst>
                                    <p:set>
                                      <p:cBhvr>
                                        <p:cTn id="28" dur="1" fill="hold">
                                          <p:stCondLst>
                                            <p:cond delay="0"/>
                                          </p:stCondLst>
                                        </p:cTn>
                                        <p:tgtEl>
                                          <p:spTgt spid="110"/>
                                        </p:tgtEl>
                                        <p:attrNameLst>
                                          <p:attrName>style.visibility</p:attrName>
                                        </p:attrNameLst>
                                      </p:cBhvr>
                                      <p:to>
                                        <p:strVal val="visible"/>
                                      </p:to>
                                    </p:set>
                                    <p:animEffect transition="in" filter="wipe(down)">
                                      <p:cBhvr>
                                        <p:cTn id="29" dur="500"/>
                                        <p:tgtEl>
                                          <p:spTgt spid="110"/>
                                        </p:tgtEl>
                                      </p:cBhvr>
                                    </p:animEffect>
                                  </p:childTnLst>
                                </p:cTn>
                              </p:par>
                              <p:par>
                                <p:cTn id="30" presetID="22" presetClass="entr" presetSubtype="4" fill="hold" nodeType="with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down)">
                                      <p:cBhvr>
                                        <p:cTn id="32" dur="500"/>
                                        <p:tgtEl>
                                          <p:spTgt spid="112"/>
                                        </p:tgtEl>
                                      </p:cBhvr>
                                    </p:animEffect>
                                  </p:childTnLst>
                                </p:cTn>
                              </p:par>
                              <p:par>
                                <p:cTn id="33" presetID="22" presetClass="entr" presetSubtype="4" fill="hold" nodeType="with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wipe(down)">
                                      <p:cBhvr>
                                        <p:cTn id="35" dur="500"/>
                                        <p:tgtEl>
                                          <p:spTgt spid="11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04"/>
                                        </p:tgtEl>
                                        <p:attrNameLst>
                                          <p:attrName>style.visibility</p:attrName>
                                        </p:attrNameLst>
                                      </p:cBhvr>
                                      <p:to>
                                        <p:strVal val="visible"/>
                                      </p:to>
                                    </p:set>
                                    <p:animEffect transition="in" filter="wipe(down)">
                                      <p:cBhvr>
                                        <p:cTn id="38" dur="500"/>
                                        <p:tgtEl>
                                          <p:spTgt spid="10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wipe(down)">
                                      <p:cBhvr>
                                        <p:cTn id="41" dur="500"/>
                                        <p:tgtEl>
                                          <p:spTgt spid="10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wipe(down)">
                                      <p:cBhvr>
                                        <p:cTn id="44" dur="500"/>
                                        <p:tgtEl>
                                          <p:spTgt spid="10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down)">
                                      <p:cBhvr>
                                        <p:cTn id="49" dur="500"/>
                                        <p:tgtEl>
                                          <p:spTgt spid="68"/>
                                        </p:tgtEl>
                                      </p:cBhvr>
                                    </p:animEffect>
                                  </p:childTnLst>
                                </p:cTn>
                              </p:par>
                              <p:par>
                                <p:cTn id="50" presetID="22" presetClass="entr" presetSubtype="4"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down)">
                                      <p:cBhvr>
                                        <p:cTn id="52" dur="500"/>
                                        <p:tgtEl>
                                          <p:spTgt spid="8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wipe(down)">
                                      <p:cBhvr>
                                        <p:cTn id="55" dur="500"/>
                                        <p:tgtEl>
                                          <p:spTgt spid="114"/>
                                        </p:tgtEl>
                                      </p:cBhvr>
                                    </p:animEffect>
                                  </p:childTnLst>
                                </p:cTn>
                              </p:par>
                              <p:par>
                                <p:cTn id="56" presetID="22" presetClass="entr" presetSubtype="4" fill="hold"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wipe(down)">
                                      <p:cBhvr>
                                        <p:cTn id="58" dur="500"/>
                                        <p:tgtEl>
                                          <p:spTgt spid="86"/>
                                        </p:tgtEl>
                                      </p:cBhvr>
                                    </p:animEffect>
                                  </p:childTnLst>
                                </p:cTn>
                              </p:par>
                              <p:par>
                                <p:cTn id="59" presetID="22" presetClass="entr" presetSubtype="4"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down)">
                                      <p:cBhvr>
                                        <p:cTn id="61" dur="500"/>
                                        <p:tgtEl>
                                          <p:spTgt spid="64"/>
                                        </p:tgtEl>
                                      </p:cBhvr>
                                    </p:animEffect>
                                  </p:childTnLst>
                                </p:cTn>
                              </p:par>
                              <p:par>
                                <p:cTn id="62" presetID="22" presetClass="entr" presetSubtype="4" fill="hold"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down)">
                                      <p:cBhvr>
                                        <p:cTn id="64" dur="500"/>
                                        <p:tgtEl>
                                          <p:spTgt spid="66"/>
                                        </p:tgtEl>
                                      </p:cBhvr>
                                    </p:animEffect>
                                  </p:childTnLst>
                                </p:cTn>
                              </p:par>
                              <p:par>
                                <p:cTn id="65" presetID="22" presetClass="entr" presetSubtype="4"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down)">
                                      <p:cBhvr>
                                        <p:cTn id="6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3" grpId="0" animBg="1"/>
      <p:bldP spid="104" grpId="0" animBg="1"/>
      <p:bldP spid="2" grpId="0" animBg="1"/>
      <p:bldP spid="1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20"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Results</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851968936"/>
              </p:ext>
            </p:extLst>
          </p:nvPr>
        </p:nvGraphicFramePr>
        <p:xfrm>
          <a:off x="600075" y="1438772"/>
          <a:ext cx="7943850" cy="449847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300569" y="1587502"/>
            <a:ext cx="1840130" cy="1571820"/>
          </a:xfrm>
          <a:prstGeom prst="rect">
            <a:avLst/>
          </a:prstGeom>
          <a:noFill/>
          <a:ln w="28575" cmpd="sng">
            <a:solidFill>
              <a:srgbClr val="73B63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13" idx="6"/>
            <a:endCxn id="15" idx="3"/>
          </p:cNvCxnSpPr>
          <p:nvPr/>
        </p:nvCxnSpPr>
        <p:spPr>
          <a:xfrm flipV="1">
            <a:off x="5492770" y="3137030"/>
            <a:ext cx="2023794" cy="843246"/>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5334000" y="3904168"/>
            <a:ext cx="158770" cy="15221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488924" y="3007104"/>
            <a:ext cx="188740" cy="152218"/>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75083" y="1081892"/>
            <a:ext cx="2772917" cy="384721"/>
          </a:xfrm>
          <a:prstGeom prst="rect">
            <a:avLst/>
          </a:prstGeom>
          <a:noFill/>
        </p:spPr>
        <p:txBody>
          <a:bodyPr wrap="square" rtlCol="0">
            <a:spAutoFit/>
          </a:bodyPr>
          <a:lstStyle/>
          <a:p>
            <a:r>
              <a:rPr lang="en-US" dirty="0" smtClean="0"/>
              <a:t>Non-buffering views</a:t>
            </a:r>
            <a:endParaRPr lang="en-US" dirty="0"/>
          </a:p>
        </p:txBody>
      </p:sp>
      <p:sp>
        <p:nvSpPr>
          <p:cNvPr id="3" name="TextBox 2"/>
          <p:cNvSpPr txBox="1"/>
          <p:nvPr/>
        </p:nvSpPr>
        <p:spPr>
          <a:xfrm>
            <a:off x="3339630" y="5937250"/>
            <a:ext cx="2728148" cy="384721"/>
          </a:xfrm>
          <a:prstGeom prst="rect">
            <a:avLst/>
          </a:prstGeom>
          <a:noFill/>
        </p:spPr>
        <p:txBody>
          <a:bodyPr wrap="square" rtlCol="0">
            <a:spAutoFit/>
          </a:bodyPr>
          <a:lstStyle/>
          <a:p>
            <a:r>
              <a:rPr lang="en-US" dirty="0" smtClean="0"/>
              <a:t>Average Bitrate (Kbps)</a:t>
            </a:r>
            <a:endParaRPr lang="en-US" dirty="0"/>
          </a:p>
        </p:txBody>
      </p:sp>
    </p:spTree>
    <p:extLst>
      <p:ext uri="{BB962C8B-B14F-4D97-AF65-F5344CB8AC3E}">
        <p14:creationId xmlns:p14="http://schemas.microsoft.com/office/powerpoint/2010/main" val="332742822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grpId="1"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grpId="1"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1" animBg="1"/>
      <p:bldP spid="13" grpId="0" animBg="1"/>
      <p:bldP spid="15" grpId="1" animBg="1"/>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19377" y="1137920"/>
            <a:ext cx="3905250" cy="415492"/>
          </a:xfrm>
          <a:prstGeom prst="rect">
            <a:avLst/>
          </a:prstGeom>
          <a:noFill/>
        </p:spPr>
        <p:txBody>
          <a:bodyPr wrap="square" lIns="91433" tIns="45717" rIns="91433" bIns="45717" rtlCol="0">
            <a:spAutoFit/>
          </a:bodyPr>
          <a:lstStyle/>
          <a:p>
            <a:pPr algn="ctr"/>
            <a:endParaRPr lang="en-US" sz="2100" cap="all" dirty="0">
              <a:solidFill>
                <a:srgbClr val="7DBE30"/>
              </a:solidFill>
              <a:latin typeface="Helvetica Neue Light"/>
              <a:cs typeface="Helvetica Neue Light"/>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Spark’s Role</a:t>
            </a:r>
            <a:endParaRPr lang="en-US" dirty="0"/>
          </a:p>
        </p:txBody>
      </p:sp>
      <p:sp>
        <p:nvSpPr>
          <p:cNvPr id="6" name="Content Placeholder 6"/>
          <p:cNvSpPr txBox="1">
            <a:spLocks/>
          </p:cNvSpPr>
          <p:nvPr/>
        </p:nvSpPr>
        <p:spPr>
          <a:xfrm>
            <a:off x="371915" y="913582"/>
            <a:ext cx="8371042" cy="830551"/>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dirty="0" smtClean="0"/>
              <a:t>Spark development was incredibly rapid, aided both by its excellent programming interface and highly active community</a:t>
            </a:r>
          </a:p>
          <a:p>
            <a:r>
              <a:rPr lang="en-US" sz="2100" dirty="0"/>
              <a:t>Expressive: </a:t>
            </a:r>
          </a:p>
          <a:p>
            <a:pPr lvl="1"/>
            <a:r>
              <a:rPr lang="en-US" sz="1800" dirty="0"/>
              <a:t>Develop complex on-line ML decision based algorithm in ~1000 lines of code</a:t>
            </a:r>
          </a:p>
          <a:p>
            <a:pPr lvl="1"/>
            <a:r>
              <a:rPr lang="en-US" sz="1800" dirty="0"/>
              <a:t>Easy to prototype various </a:t>
            </a:r>
            <a:r>
              <a:rPr lang="en-US" sz="1800" dirty="0" smtClean="0"/>
              <a:t>algorithms</a:t>
            </a:r>
            <a:endParaRPr lang="en-US" sz="2100" dirty="0" smtClean="0"/>
          </a:p>
          <a:p>
            <a:r>
              <a:rPr lang="en-US" sz="2100" dirty="0" smtClean="0"/>
              <a:t>It has made scalability a far more manageable problem</a:t>
            </a:r>
          </a:p>
          <a:p>
            <a:r>
              <a:rPr lang="en-US" sz="2100" dirty="0"/>
              <a:t>After initial teething problems, we have been running Spark in a production environment reliably for several months.</a:t>
            </a:r>
            <a:endParaRPr lang="en-US" sz="1700" dirty="0"/>
          </a:p>
          <a:p>
            <a:pPr marL="0" indent="0">
              <a:buNone/>
            </a:pPr>
            <a:endParaRPr lang="en-US" sz="2100" dirty="0" smtClean="0"/>
          </a:p>
          <a:p>
            <a:pPr marL="457169" lvl="1" indent="0">
              <a:buNone/>
            </a:pPr>
            <a:endParaRPr lang="en-US" sz="2100" dirty="0"/>
          </a:p>
        </p:txBody>
      </p:sp>
    </p:spTree>
    <p:extLst>
      <p:ext uri="{BB962C8B-B14F-4D97-AF65-F5344CB8AC3E}">
        <p14:creationId xmlns:p14="http://schemas.microsoft.com/office/powerpoint/2010/main" val="27975717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19377" y="1137920"/>
            <a:ext cx="3905250" cy="415492"/>
          </a:xfrm>
          <a:prstGeom prst="rect">
            <a:avLst/>
          </a:prstGeom>
          <a:noFill/>
        </p:spPr>
        <p:txBody>
          <a:bodyPr wrap="square" lIns="91433" tIns="45717" rIns="91433" bIns="45717" rtlCol="0">
            <a:spAutoFit/>
          </a:bodyPr>
          <a:lstStyle/>
          <a:p>
            <a:pPr algn="ctr"/>
            <a:endParaRPr lang="en-US" sz="2100" cap="all" dirty="0">
              <a:solidFill>
                <a:srgbClr val="7DBE30"/>
              </a:solidFill>
              <a:latin typeface="Helvetica Neue Light"/>
              <a:cs typeface="Helvetica Neue Light"/>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Problems we faced</a:t>
            </a:r>
            <a:endParaRPr lang="en-US" dirty="0"/>
          </a:p>
        </p:txBody>
      </p:sp>
      <p:sp>
        <p:nvSpPr>
          <p:cNvPr id="6" name="Content Placeholder 6"/>
          <p:cNvSpPr txBox="1">
            <a:spLocks/>
          </p:cNvSpPr>
          <p:nvPr/>
        </p:nvSpPr>
        <p:spPr>
          <a:xfrm>
            <a:off x="371915" y="913582"/>
            <a:ext cx="8371042" cy="2181569"/>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dirty="0" smtClean="0"/>
              <a:t>Silent crashes…</a:t>
            </a:r>
          </a:p>
          <a:p>
            <a:r>
              <a:rPr lang="en-US" sz="2100" dirty="0"/>
              <a:t>Often difficult to debug, requiring some tribal knowledge</a:t>
            </a:r>
            <a:endParaRPr lang="en-US" sz="2100" dirty="0" smtClean="0"/>
          </a:p>
          <a:p>
            <a:r>
              <a:rPr lang="en-US" sz="2100" dirty="0" smtClean="0"/>
              <a:t>Difficult configuration parameters, with sometimes inexplicable results</a:t>
            </a:r>
          </a:p>
          <a:p>
            <a:r>
              <a:rPr lang="en-US" sz="2100" dirty="0" smtClean="0"/>
              <a:t>Fundamental understanding of underlying data model was essential to writing </a:t>
            </a:r>
            <a:r>
              <a:rPr lang="en-US" sz="2100" dirty="0" smtClean="0"/>
              <a:t>effective, </a:t>
            </a:r>
            <a:r>
              <a:rPr lang="en-US" sz="2100" dirty="0" smtClean="0"/>
              <a:t>stable spark programs</a:t>
            </a:r>
            <a:endParaRPr lang="en-US" sz="2500" dirty="0"/>
          </a:p>
          <a:p>
            <a:pPr marL="0" indent="0">
              <a:buNone/>
            </a:pPr>
            <a:endParaRPr lang="en-US" sz="2500" dirty="0"/>
          </a:p>
          <a:p>
            <a:pPr marL="457169" lvl="1" indent="0">
              <a:buNone/>
            </a:pPr>
            <a:endParaRPr lang="en-US" sz="2100" dirty="0"/>
          </a:p>
        </p:txBody>
      </p:sp>
    </p:spTree>
    <p:extLst>
      <p:ext uri="{BB962C8B-B14F-4D97-AF65-F5344CB8AC3E}">
        <p14:creationId xmlns:p14="http://schemas.microsoft.com/office/powerpoint/2010/main" val="2507525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20" name="Title 20"/>
          <p:cNvSpPr txBox="1">
            <a:spLocks/>
          </p:cNvSpPr>
          <p:nvPr/>
        </p:nvSpPr>
        <p:spPr bwMode="auto">
          <a:xfrm>
            <a:off x="387690" y="194428"/>
            <a:ext cx="8419692"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Enforcing constraints on optimization</a:t>
            </a:r>
            <a:endParaRPr lang="en-US" dirty="0"/>
          </a:p>
        </p:txBody>
      </p:sp>
      <p:sp>
        <p:nvSpPr>
          <p:cNvPr id="21" name="Content Placeholder 6"/>
          <p:cNvSpPr txBox="1">
            <a:spLocks/>
          </p:cNvSpPr>
          <p:nvPr/>
        </p:nvSpPr>
        <p:spPr>
          <a:xfrm>
            <a:off x="249772" y="887338"/>
            <a:ext cx="5270456" cy="1770430"/>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Imagine swapping clients until an optimal solution is reached</a:t>
            </a:r>
            <a:endParaRPr lang="en-US" dirty="0" smtClean="0"/>
          </a:p>
          <a:p>
            <a:pPr lvl="1"/>
            <a:endParaRPr lang="en-US" sz="2100" dirty="0"/>
          </a:p>
          <a:p>
            <a:pPr marL="0" indent="0">
              <a:buNone/>
            </a:pPr>
            <a:endParaRPr lang="en-US" sz="2500" dirty="0" smtClean="0"/>
          </a:p>
          <a:p>
            <a:endParaRPr lang="en-US" sz="2500" dirty="0" smtClean="0"/>
          </a:p>
          <a:p>
            <a:pPr marL="457169" lvl="1" indent="0">
              <a:buNone/>
            </a:pPr>
            <a:endParaRPr lang="en-US" sz="2100" dirty="0"/>
          </a:p>
        </p:txBody>
      </p:sp>
      <p:sp>
        <p:nvSpPr>
          <p:cNvPr id="24" name="TextBox 23"/>
          <p:cNvSpPr txBox="1"/>
          <p:nvPr/>
        </p:nvSpPr>
        <p:spPr>
          <a:xfrm>
            <a:off x="2576889" y="4103310"/>
            <a:ext cx="2445285" cy="677098"/>
          </a:xfrm>
          <a:prstGeom prst="rect">
            <a:avLst/>
          </a:prstGeom>
          <a:noFill/>
        </p:spPr>
        <p:txBody>
          <a:bodyPr wrap="none" lIns="91429" tIns="45715" rIns="91429" bIns="45715" rtlCol="0">
            <a:spAutoFit/>
          </a:bodyPr>
          <a:lstStyle/>
          <a:p>
            <a:r>
              <a:rPr lang="en-US" b="1" i="1" u="sng" dirty="0" smtClean="0"/>
              <a:t>Constrained Best CDN</a:t>
            </a:r>
            <a:r>
              <a:rPr lang="en-US" i="1" dirty="0" smtClean="0"/>
              <a:t> </a:t>
            </a:r>
          </a:p>
          <a:p>
            <a:r>
              <a:rPr lang="en-US" i="1" dirty="0" smtClean="0"/>
              <a:t>(buffering ratio)</a:t>
            </a:r>
            <a:endParaRPr lang="en-US" i="1" dirty="0"/>
          </a:p>
        </p:txBody>
      </p:sp>
      <p:grpSp>
        <p:nvGrpSpPr>
          <p:cNvPr id="27" name="Group 23"/>
          <p:cNvGrpSpPr/>
          <p:nvPr/>
        </p:nvGrpSpPr>
        <p:grpSpPr>
          <a:xfrm>
            <a:off x="4411625" y="2332797"/>
            <a:ext cx="1108603" cy="1428196"/>
            <a:chOff x="4470400" y="2959732"/>
            <a:chExt cx="1108603" cy="1428196"/>
          </a:xfrm>
        </p:grpSpPr>
        <p:sp>
          <p:nvSpPr>
            <p:cNvPr id="28" name="Left Arrow 27"/>
            <p:cNvSpPr/>
            <p:nvPr/>
          </p:nvSpPr>
          <p:spPr>
            <a:xfrm rot="19469235">
              <a:off x="4470400" y="2959732"/>
              <a:ext cx="1108603" cy="215268"/>
            </a:xfrm>
            <a:prstGeom prst="leftArrow">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Left Arrow 28"/>
            <p:cNvSpPr/>
            <p:nvPr/>
          </p:nvSpPr>
          <p:spPr>
            <a:xfrm>
              <a:off x="4483100" y="4172660"/>
              <a:ext cx="1009488" cy="215268"/>
            </a:xfrm>
            <a:prstGeom prst="leftArrow">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38" name="Table 37"/>
          <p:cNvGraphicFramePr>
            <a:graphicFrameLocks noGrp="1"/>
          </p:cNvGraphicFramePr>
          <p:nvPr>
            <p:extLst>
              <p:ext uri="{D42A27DB-BD31-4B8C-83A1-F6EECF244321}">
                <p14:modId xmlns:p14="http://schemas.microsoft.com/office/powerpoint/2010/main" val="1609223752"/>
              </p:ext>
            </p:extLst>
          </p:nvPr>
        </p:nvGraphicFramePr>
        <p:xfrm>
          <a:off x="5686979" y="1752235"/>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r>
            </a:tbl>
          </a:graphicData>
        </a:graphic>
      </p:graphicFrame>
      <p:sp>
        <p:nvSpPr>
          <p:cNvPr id="39" name="TextBox 38"/>
          <p:cNvSpPr txBox="1"/>
          <p:nvPr/>
        </p:nvSpPr>
        <p:spPr>
          <a:xfrm>
            <a:off x="5663773" y="2221088"/>
            <a:ext cx="2315798" cy="369322"/>
          </a:xfrm>
          <a:prstGeom prst="rect">
            <a:avLst/>
          </a:prstGeom>
          <a:noFill/>
        </p:spPr>
        <p:txBody>
          <a:bodyPr wrap="none" lIns="91429" tIns="45715" rIns="91429" bIns="45715" rtlCol="0">
            <a:spAutoFit/>
          </a:bodyPr>
          <a:lstStyle/>
          <a:p>
            <a:r>
              <a:rPr lang="en-US" b="1" i="1" u="sng" dirty="0" smtClean="0"/>
              <a:t>CDN1</a:t>
            </a:r>
            <a:r>
              <a:rPr lang="en-US" b="1" i="1" dirty="0" smtClean="0"/>
              <a:t> </a:t>
            </a:r>
            <a:r>
              <a:rPr lang="en-US" i="1" dirty="0" smtClean="0"/>
              <a:t>(buffering ratio)</a:t>
            </a:r>
            <a:endParaRPr lang="en-US" i="1" dirty="0"/>
          </a:p>
        </p:txBody>
      </p:sp>
      <p:graphicFrame>
        <p:nvGraphicFramePr>
          <p:cNvPr id="40" name="Table 39"/>
          <p:cNvGraphicFramePr>
            <a:graphicFrameLocks noGrp="1"/>
          </p:cNvGraphicFramePr>
          <p:nvPr>
            <p:extLst>
              <p:ext uri="{D42A27DB-BD31-4B8C-83A1-F6EECF244321}">
                <p14:modId xmlns:p14="http://schemas.microsoft.com/office/powerpoint/2010/main" val="510747583"/>
              </p:ext>
            </p:extLst>
          </p:nvPr>
        </p:nvGraphicFramePr>
        <p:xfrm>
          <a:off x="5686979" y="3341711"/>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FF00"/>
                    </a:solidFill>
                  </a:tcPr>
                </a:tc>
                <a:tc>
                  <a:txBody>
                    <a:bodyPr/>
                    <a:lstStyle/>
                    <a:p>
                      <a:endParaRPr lang="en-US" sz="1200" dirty="0"/>
                    </a:p>
                  </a:txBody>
                  <a:tcPr marL="68193" marR="68193" marT="31823" marB="31823">
                    <a:solidFill>
                      <a:srgbClr val="FF0000"/>
                    </a:solidFill>
                  </a:tcPr>
                </a:tc>
                <a:tc>
                  <a:txBody>
                    <a:bodyPr/>
                    <a:lstStyle/>
                    <a:p>
                      <a:endParaRPr lang="en-US" sz="1200" dirty="0"/>
                    </a:p>
                  </a:txBody>
                  <a:tcPr marL="68193" marR="68193" marT="31823" marB="31823">
                    <a:solidFill>
                      <a:srgbClr val="008000"/>
                    </a:solidFill>
                  </a:tcPr>
                </a:tc>
              </a:tr>
            </a:tbl>
          </a:graphicData>
        </a:graphic>
      </p:graphicFrame>
      <p:sp>
        <p:nvSpPr>
          <p:cNvPr id="41" name="TextBox 40"/>
          <p:cNvSpPr txBox="1"/>
          <p:nvPr/>
        </p:nvSpPr>
        <p:spPr>
          <a:xfrm>
            <a:off x="5749969" y="3913272"/>
            <a:ext cx="2315798" cy="369322"/>
          </a:xfrm>
          <a:prstGeom prst="rect">
            <a:avLst/>
          </a:prstGeom>
          <a:noFill/>
        </p:spPr>
        <p:txBody>
          <a:bodyPr wrap="none" lIns="91429" tIns="45715" rIns="91429" bIns="45715" rtlCol="0">
            <a:spAutoFit/>
          </a:bodyPr>
          <a:lstStyle/>
          <a:p>
            <a:r>
              <a:rPr lang="en-US" b="1" i="1" u="sng" dirty="0" smtClean="0"/>
              <a:t>CDN2</a:t>
            </a:r>
            <a:r>
              <a:rPr lang="en-US" i="1" dirty="0" smtClean="0"/>
              <a:t> (buffering ratio)</a:t>
            </a:r>
            <a:endParaRPr lang="en-US" i="1" dirty="0"/>
          </a:p>
        </p:txBody>
      </p:sp>
      <p:sp>
        <p:nvSpPr>
          <p:cNvPr id="42" name="Freeform 41"/>
          <p:cNvSpPr/>
          <p:nvPr/>
        </p:nvSpPr>
        <p:spPr>
          <a:xfrm flipV="1">
            <a:off x="5828275" y="1913904"/>
            <a:ext cx="329002" cy="1642226"/>
          </a:xfrm>
          <a:custGeom>
            <a:avLst/>
            <a:gdLst>
              <a:gd name="connsiteX0" fmla="*/ 381000 w 381000"/>
              <a:gd name="connsiteY0" fmla="*/ 3187700 h 3187700"/>
              <a:gd name="connsiteX1" fmla="*/ 0 w 381000"/>
              <a:gd name="connsiteY1" fmla="*/ 1435100 h 3187700"/>
              <a:gd name="connsiteX2" fmla="*/ 381000 w 381000"/>
              <a:gd name="connsiteY2" fmla="*/ 0 h 3187700"/>
            </a:gdLst>
            <a:ahLst/>
            <a:cxnLst>
              <a:cxn ang="0">
                <a:pos x="connsiteX0" y="connsiteY0"/>
              </a:cxn>
              <a:cxn ang="0">
                <a:pos x="connsiteX1" y="connsiteY1"/>
              </a:cxn>
              <a:cxn ang="0">
                <a:pos x="connsiteX2" y="connsiteY2"/>
              </a:cxn>
            </a:cxnLst>
            <a:rect l="l" t="t" r="r" b="b"/>
            <a:pathLst>
              <a:path w="381000" h="3187700">
                <a:moveTo>
                  <a:pt x="381000" y="3187700"/>
                </a:moveTo>
                <a:cubicBezTo>
                  <a:pt x="190500" y="2577041"/>
                  <a:pt x="0" y="1966383"/>
                  <a:pt x="0" y="1435100"/>
                </a:cubicBezTo>
                <a:cubicBezTo>
                  <a:pt x="0" y="903817"/>
                  <a:pt x="381000" y="0"/>
                  <a:pt x="381000" y="0"/>
                </a:cubicBezTo>
              </a:path>
            </a:pathLst>
          </a:custGeom>
          <a:ln>
            <a:solidFill>
              <a:schemeClr val="tx1"/>
            </a:solidFill>
            <a:prstDash val="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flipH="1">
            <a:off x="6737111" y="1903499"/>
            <a:ext cx="314471" cy="1642226"/>
          </a:xfrm>
          <a:custGeom>
            <a:avLst/>
            <a:gdLst>
              <a:gd name="connsiteX0" fmla="*/ 381000 w 381000"/>
              <a:gd name="connsiteY0" fmla="*/ 3187700 h 3187700"/>
              <a:gd name="connsiteX1" fmla="*/ 0 w 381000"/>
              <a:gd name="connsiteY1" fmla="*/ 1435100 h 3187700"/>
              <a:gd name="connsiteX2" fmla="*/ 381000 w 381000"/>
              <a:gd name="connsiteY2" fmla="*/ 0 h 3187700"/>
            </a:gdLst>
            <a:ahLst/>
            <a:cxnLst>
              <a:cxn ang="0">
                <a:pos x="connsiteX0" y="connsiteY0"/>
              </a:cxn>
              <a:cxn ang="0">
                <a:pos x="connsiteX1" y="connsiteY1"/>
              </a:cxn>
              <a:cxn ang="0">
                <a:pos x="connsiteX2" y="connsiteY2"/>
              </a:cxn>
            </a:cxnLst>
            <a:rect l="l" t="t" r="r" b="b"/>
            <a:pathLst>
              <a:path w="381000" h="3187700">
                <a:moveTo>
                  <a:pt x="381000" y="3187700"/>
                </a:moveTo>
                <a:cubicBezTo>
                  <a:pt x="190500" y="2577041"/>
                  <a:pt x="0" y="1966383"/>
                  <a:pt x="0" y="1435100"/>
                </a:cubicBezTo>
                <a:cubicBezTo>
                  <a:pt x="0" y="903817"/>
                  <a:pt x="381000" y="0"/>
                  <a:pt x="381000" y="0"/>
                </a:cubicBezTo>
              </a:path>
            </a:pathLst>
          </a:custGeom>
          <a:ln>
            <a:solidFill>
              <a:schemeClr val="tx1"/>
            </a:solidFill>
            <a:prstDash val="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7829156" y="1759179"/>
            <a:ext cx="733778" cy="384721"/>
          </a:xfrm>
          <a:prstGeom prst="rect">
            <a:avLst/>
          </a:prstGeom>
          <a:noFill/>
        </p:spPr>
        <p:txBody>
          <a:bodyPr wrap="square" rtlCol="0">
            <a:spAutoFit/>
          </a:bodyPr>
          <a:lstStyle/>
          <a:p>
            <a:r>
              <a:rPr lang="en-US" dirty="0"/>
              <a:t>5</a:t>
            </a:r>
            <a:r>
              <a:rPr lang="en-US" dirty="0" smtClean="0"/>
              <a:t>0%</a:t>
            </a:r>
            <a:endParaRPr lang="en-US" dirty="0"/>
          </a:p>
        </p:txBody>
      </p:sp>
      <p:sp>
        <p:nvSpPr>
          <p:cNvPr id="45" name="TextBox 44"/>
          <p:cNvSpPr txBox="1"/>
          <p:nvPr/>
        </p:nvSpPr>
        <p:spPr>
          <a:xfrm>
            <a:off x="7829156" y="3341711"/>
            <a:ext cx="733778" cy="384721"/>
          </a:xfrm>
          <a:prstGeom prst="rect">
            <a:avLst/>
          </a:prstGeom>
          <a:noFill/>
        </p:spPr>
        <p:txBody>
          <a:bodyPr wrap="square" rtlCol="0">
            <a:spAutoFit/>
          </a:bodyPr>
          <a:lstStyle/>
          <a:p>
            <a:r>
              <a:rPr lang="en-US" dirty="0"/>
              <a:t>5</a:t>
            </a:r>
            <a:r>
              <a:rPr lang="en-US" dirty="0" smtClean="0"/>
              <a:t>0%</a:t>
            </a:r>
            <a:endParaRPr lang="en-US" dirty="0"/>
          </a:p>
        </p:txBody>
      </p:sp>
      <p:graphicFrame>
        <p:nvGraphicFramePr>
          <p:cNvPr id="46" name="Table 45"/>
          <p:cNvGraphicFramePr>
            <a:graphicFrameLocks noGrp="1"/>
          </p:cNvGraphicFramePr>
          <p:nvPr>
            <p:extLst>
              <p:ext uri="{D42A27DB-BD31-4B8C-83A1-F6EECF244321}">
                <p14:modId xmlns:p14="http://schemas.microsoft.com/office/powerpoint/2010/main" val="147249220"/>
              </p:ext>
            </p:extLst>
          </p:nvPr>
        </p:nvGraphicFramePr>
        <p:xfrm>
          <a:off x="2661556" y="3381408"/>
          <a:ext cx="1508195" cy="419282"/>
        </p:xfrm>
        <a:graphic>
          <a:graphicData uri="http://schemas.openxmlformats.org/drawingml/2006/table">
            <a:tbl>
              <a:tblPr firstRow="1" bandRow="1">
                <a:tableStyleId>{5C22544A-7EE6-4342-B048-85BDC9FD1C3A}</a:tableStyleId>
              </a:tblPr>
              <a:tblGrid>
                <a:gridCol w="301639"/>
                <a:gridCol w="301639"/>
                <a:gridCol w="301639"/>
                <a:gridCol w="301639"/>
                <a:gridCol w="301639"/>
              </a:tblGrid>
              <a:tr h="419282">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FFFF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c>
                  <a:txBody>
                    <a:bodyPr/>
                    <a:lstStyle/>
                    <a:p>
                      <a:endParaRPr lang="en-US" sz="1200" dirty="0"/>
                    </a:p>
                  </a:txBody>
                  <a:tcPr marL="68193" marR="68193" marT="31823" marB="31823">
                    <a:solidFill>
                      <a:srgbClr val="008000"/>
                    </a:solidFill>
                  </a:tcPr>
                </a:tc>
              </a:tr>
            </a:tbl>
          </a:graphicData>
        </a:graphic>
      </p:graphicFrame>
      <p:sp>
        <p:nvSpPr>
          <p:cNvPr id="6" name="Oval 5"/>
          <p:cNvSpPr/>
          <p:nvPr/>
        </p:nvSpPr>
        <p:spPr>
          <a:xfrm>
            <a:off x="5802875" y="1827299"/>
            <a:ext cx="50800" cy="5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184900" y="3518030"/>
            <a:ext cx="50800" cy="5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184900" y="1852699"/>
            <a:ext cx="50800" cy="5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057900" y="1814599"/>
            <a:ext cx="50800" cy="5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438900" y="1878099"/>
            <a:ext cx="50800" cy="5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747588" y="1827299"/>
            <a:ext cx="50800" cy="5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134100" y="3406808"/>
            <a:ext cx="50800" cy="5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7000782" y="1903629"/>
            <a:ext cx="50800" cy="5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032500" y="3568830"/>
            <a:ext cx="50800" cy="5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6083300" y="3594230"/>
            <a:ext cx="50800" cy="5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6167754" y="3606930"/>
            <a:ext cx="50800" cy="5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6007100" y="3457608"/>
            <a:ext cx="50800" cy="5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53473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22" presetClass="entr" presetSubtype="2"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right)">
                                      <p:cBhvr>
                                        <p:cTn id="23" dur="500"/>
                                        <p:tgtEl>
                                          <p:spTgt spid="2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dissolve">
                                      <p:cBhvr>
                                        <p:cTn id="29" dur="500"/>
                                        <p:tgtEl>
                                          <p:spTgt spid="2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dissolve">
                                      <p:cBhvr>
                                        <p:cTn id="35" dur="500"/>
                                        <p:tgtEl>
                                          <p:spTgt spid="30"/>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dissolve">
                                      <p:cBhvr>
                                        <p:cTn id="38" dur="500"/>
                                        <p:tgtEl>
                                          <p:spTgt spid="3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dissolve">
                                      <p:cBhvr>
                                        <p:cTn id="41" dur="500"/>
                                        <p:tgtEl>
                                          <p:spTgt spid="3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dissolve">
                                      <p:cBhvr>
                                        <p:cTn id="44" dur="500"/>
                                        <p:tgtEl>
                                          <p:spTgt spid="33"/>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dissolve">
                                      <p:cBhvr>
                                        <p:cTn id="47" dur="500"/>
                                        <p:tgtEl>
                                          <p:spTgt spid="34"/>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dissolve">
                                      <p:cBhvr>
                                        <p:cTn id="50" dur="500"/>
                                        <p:tgtEl>
                                          <p:spTgt spid="3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dissolve">
                                      <p:cBhvr>
                                        <p:cTn id="53" dur="500"/>
                                        <p:tgtEl>
                                          <p:spTgt spid="3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dissolve">
                                      <p:cBhvr>
                                        <p:cTn id="56" dur="500"/>
                                        <p:tgtEl>
                                          <p:spTgt spid="47"/>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dissolve">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2" grpId="0" animBg="1"/>
      <p:bldP spid="43" grpId="0" animBg="1"/>
      <p:bldP spid="6" grpId="0" animBg="1"/>
      <p:bldP spid="25" grpId="0" animBg="1"/>
      <p:bldP spid="26" grpId="0" animBg="1"/>
      <p:bldP spid="30" grpId="0" animBg="1"/>
      <p:bldP spid="31" grpId="0" animBg="1"/>
      <p:bldP spid="32" grpId="0" animBg="1"/>
      <p:bldP spid="33" grpId="0" animBg="1"/>
      <p:bldP spid="34" grpId="0" animBg="1"/>
      <p:bldP spid="36" grpId="0" animBg="1"/>
      <p:bldP spid="37" grpId="0" animBg="1"/>
      <p:bldP spid="47" grpId="0" animBg="1"/>
      <p:bldP spid="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20" name="Title 20"/>
          <p:cNvSpPr txBox="1">
            <a:spLocks/>
          </p:cNvSpPr>
          <p:nvPr/>
        </p:nvSpPr>
        <p:spPr bwMode="auto">
          <a:xfrm>
            <a:off x="387690" y="194428"/>
            <a:ext cx="8419692"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Enforcing constraints on top of optimization</a:t>
            </a:r>
            <a:endParaRPr lang="en-US" dirty="0"/>
          </a:p>
        </p:txBody>
      </p:sp>
      <p:sp>
        <p:nvSpPr>
          <p:cNvPr id="21" name="Content Placeholder 6"/>
          <p:cNvSpPr txBox="1">
            <a:spLocks/>
          </p:cNvSpPr>
          <p:nvPr/>
        </p:nvSpPr>
        <p:spPr>
          <a:xfrm>
            <a:off x="249772" y="887338"/>
            <a:ext cx="8557610" cy="1728017"/>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Solution is found </a:t>
            </a:r>
            <a:r>
              <a:rPr lang="en-US" sz="2500" i="1" dirty="0" smtClean="0"/>
              <a:t>after </a:t>
            </a:r>
            <a:r>
              <a:rPr lang="en-US" sz="2500" dirty="0" smtClean="0"/>
              <a:t>clients have already joined.</a:t>
            </a:r>
          </a:p>
          <a:p>
            <a:r>
              <a:rPr lang="en-US" sz="2500" dirty="0" smtClean="0"/>
              <a:t>Therefore we need to parameterize solution to clients already seen for online use.</a:t>
            </a:r>
          </a:p>
          <a:p>
            <a:r>
              <a:rPr lang="en-US" sz="2500" dirty="0" smtClean="0"/>
              <a:t>Need to compute an LP on real time data</a:t>
            </a:r>
          </a:p>
          <a:p>
            <a:r>
              <a:rPr lang="en-US" sz="2500" dirty="0" smtClean="0"/>
              <a:t>Spark Supported it</a:t>
            </a:r>
          </a:p>
          <a:p>
            <a:pPr lvl="1"/>
            <a:r>
              <a:rPr lang="en-US" sz="2100" dirty="0" smtClean="0"/>
              <a:t>20 LPs</a:t>
            </a:r>
          </a:p>
          <a:p>
            <a:pPr lvl="1"/>
            <a:r>
              <a:rPr lang="en-US" sz="2100" dirty="0" smtClean="0"/>
              <a:t>Each with 4000 decisions variables and 350 constraints</a:t>
            </a:r>
          </a:p>
          <a:p>
            <a:pPr lvl="1"/>
            <a:r>
              <a:rPr lang="en-US" sz="2100" dirty="0" smtClean="0"/>
              <a:t>5 seconds.</a:t>
            </a:r>
          </a:p>
          <a:p>
            <a:pPr lvl="1"/>
            <a:endParaRPr lang="en-US" sz="2100" dirty="0" smtClean="0"/>
          </a:p>
          <a:p>
            <a:pPr lvl="1"/>
            <a:endParaRPr lang="en-US" sz="1700" dirty="0"/>
          </a:p>
          <a:p>
            <a:pPr marL="0" indent="0">
              <a:buNone/>
            </a:pPr>
            <a:endParaRPr lang="en-US" sz="2500" dirty="0"/>
          </a:p>
          <a:p>
            <a:endParaRPr lang="en-US" sz="2500" dirty="0"/>
          </a:p>
          <a:p>
            <a:pPr marL="457169" lvl="1" indent="0">
              <a:buNone/>
            </a:pPr>
            <a:endParaRPr lang="en-US" sz="2100" dirty="0"/>
          </a:p>
        </p:txBody>
      </p:sp>
    </p:spTree>
    <p:extLst>
      <p:ext uri="{BB962C8B-B14F-4D97-AF65-F5344CB8AC3E}">
        <p14:creationId xmlns:p14="http://schemas.microsoft.com/office/powerpoint/2010/main" val="24053280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20" name="Title 20"/>
          <p:cNvSpPr txBox="1">
            <a:spLocks/>
          </p:cNvSpPr>
          <p:nvPr/>
        </p:nvSpPr>
        <p:spPr bwMode="auto">
          <a:xfrm>
            <a:off x="387690" y="194428"/>
            <a:ext cx="8419692"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Tuning</a:t>
            </a:r>
            <a:endParaRPr lang="en-US" dirty="0"/>
          </a:p>
        </p:txBody>
      </p:sp>
      <p:sp>
        <p:nvSpPr>
          <p:cNvPr id="21" name="Content Placeholder 6"/>
          <p:cNvSpPr txBox="1">
            <a:spLocks/>
          </p:cNvSpPr>
          <p:nvPr/>
        </p:nvSpPr>
        <p:spPr>
          <a:xfrm>
            <a:off x="249772" y="887338"/>
            <a:ext cx="5270456" cy="1770430"/>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lvl="1"/>
            <a:endParaRPr lang="en-US" sz="2100" dirty="0"/>
          </a:p>
          <a:p>
            <a:pPr marL="0" indent="0">
              <a:buNone/>
            </a:pPr>
            <a:endParaRPr lang="en-US" sz="2500" dirty="0" smtClean="0"/>
          </a:p>
          <a:p>
            <a:endParaRPr lang="en-US" sz="2500" dirty="0" smtClean="0"/>
          </a:p>
          <a:p>
            <a:pPr marL="457169" lvl="1" indent="0">
              <a:buNone/>
            </a:pPr>
            <a:endParaRPr lang="en-US" sz="2100" dirty="0"/>
          </a:p>
        </p:txBody>
      </p:sp>
      <p:sp>
        <p:nvSpPr>
          <p:cNvPr id="32" name="Content Placeholder 6"/>
          <p:cNvSpPr txBox="1">
            <a:spLocks/>
          </p:cNvSpPr>
          <p:nvPr/>
        </p:nvSpPr>
        <p:spPr>
          <a:xfrm>
            <a:off x="402172" y="1039738"/>
            <a:ext cx="8405210" cy="2732771"/>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Can’t select a CDN based solely on one metric.</a:t>
            </a:r>
          </a:p>
          <a:p>
            <a:pPr lvl="1"/>
            <a:r>
              <a:rPr lang="en-US" sz="2100" dirty="0" smtClean="0"/>
              <a:t>Select utility functions that best predict engagement</a:t>
            </a:r>
          </a:p>
          <a:p>
            <a:r>
              <a:rPr lang="en-US" sz="2500" dirty="0" smtClean="0"/>
              <a:t>Confidence in a decision, or evaluation will depend on how much data we have collected</a:t>
            </a:r>
          </a:p>
          <a:p>
            <a:pPr lvl="1"/>
            <a:r>
              <a:rPr lang="en-US" dirty="0" smtClean="0"/>
              <a:t>Need to tune time window</a:t>
            </a:r>
          </a:p>
          <a:p>
            <a:pPr lvl="1"/>
            <a:r>
              <a:rPr lang="en-US" dirty="0" smtClean="0"/>
              <a:t>Select different attributes for separation</a:t>
            </a:r>
          </a:p>
          <a:p>
            <a:pPr lvl="1"/>
            <a:endParaRPr lang="en-US" sz="2100" dirty="0"/>
          </a:p>
          <a:p>
            <a:pPr marL="0" indent="0">
              <a:buNone/>
            </a:pPr>
            <a:endParaRPr lang="en-US" sz="2500" dirty="0" smtClean="0"/>
          </a:p>
          <a:p>
            <a:endParaRPr lang="en-US" sz="2500" dirty="0" smtClean="0"/>
          </a:p>
          <a:p>
            <a:pPr marL="457169" lvl="1" indent="0">
              <a:buNone/>
            </a:pPr>
            <a:endParaRPr lang="en-US" sz="2100" dirty="0"/>
          </a:p>
        </p:txBody>
      </p:sp>
    </p:spTree>
    <p:extLst>
      <p:ext uri="{BB962C8B-B14F-4D97-AF65-F5344CB8AC3E}">
        <p14:creationId xmlns:p14="http://schemas.microsoft.com/office/powerpoint/2010/main" val="156095113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20" name="Title 20"/>
          <p:cNvSpPr txBox="1">
            <a:spLocks/>
          </p:cNvSpPr>
          <p:nvPr/>
        </p:nvSpPr>
        <p:spPr bwMode="auto">
          <a:xfrm>
            <a:off x="387690" y="194428"/>
            <a:ext cx="8419692"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Tuning</a:t>
            </a:r>
            <a:endParaRPr lang="en-US" dirty="0"/>
          </a:p>
        </p:txBody>
      </p:sp>
      <p:sp>
        <p:nvSpPr>
          <p:cNvPr id="21" name="Content Placeholder 6"/>
          <p:cNvSpPr txBox="1">
            <a:spLocks/>
          </p:cNvSpPr>
          <p:nvPr/>
        </p:nvSpPr>
        <p:spPr>
          <a:xfrm>
            <a:off x="249772" y="887338"/>
            <a:ext cx="5270456" cy="1770430"/>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lvl="1"/>
            <a:endParaRPr lang="en-US" sz="2100" dirty="0"/>
          </a:p>
          <a:p>
            <a:pPr marL="0" indent="0">
              <a:buNone/>
            </a:pPr>
            <a:endParaRPr lang="en-US" sz="2500" dirty="0" smtClean="0"/>
          </a:p>
          <a:p>
            <a:endParaRPr lang="en-US" sz="2500" dirty="0" smtClean="0"/>
          </a:p>
          <a:p>
            <a:pPr marL="457169" lvl="1" indent="0">
              <a:buNone/>
            </a:pPr>
            <a:endParaRPr lang="en-US" sz="2100" dirty="0"/>
          </a:p>
        </p:txBody>
      </p:sp>
      <p:sp>
        <p:nvSpPr>
          <p:cNvPr id="32" name="Content Placeholder 6"/>
          <p:cNvSpPr txBox="1">
            <a:spLocks/>
          </p:cNvSpPr>
          <p:nvPr/>
        </p:nvSpPr>
        <p:spPr>
          <a:xfrm>
            <a:off x="402172" y="1039738"/>
            <a:ext cx="8405210" cy="681881"/>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Need to validate algorithm changes quickly</a:t>
            </a:r>
          </a:p>
          <a:p>
            <a:r>
              <a:rPr lang="en-US" sz="2500" dirty="0" smtClean="0"/>
              <a:t>Simulation of algorithm offline, is essential</a:t>
            </a:r>
            <a:endParaRPr lang="en-US" dirty="0" smtClean="0"/>
          </a:p>
          <a:p>
            <a:pPr lvl="1"/>
            <a:endParaRPr lang="en-US" sz="2100" dirty="0"/>
          </a:p>
          <a:p>
            <a:pPr marL="0" indent="0">
              <a:buNone/>
            </a:pPr>
            <a:endParaRPr lang="en-US" sz="2500" dirty="0" smtClean="0"/>
          </a:p>
          <a:p>
            <a:endParaRPr lang="en-US" sz="2500" dirty="0" smtClean="0"/>
          </a:p>
          <a:p>
            <a:pPr marL="457169" lvl="1" indent="0">
              <a:buNone/>
            </a:pPr>
            <a:endParaRPr lang="en-US" sz="2100" dirty="0"/>
          </a:p>
        </p:txBody>
      </p:sp>
    </p:spTree>
    <p:extLst>
      <p:ext uri="{BB962C8B-B14F-4D97-AF65-F5344CB8AC3E}">
        <p14:creationId xmlns:p14="http://schemas.microsoft.com/office/powerpoint/2010/main" val="324767595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19377" y="1137920"/>
            <a:ext cx="3905250" cy="415492"/>
          </a:xfrm>
          <a:prstGeom prst="rect">
            <a:avLst/>
          </a:prstGeom>
          <a:noFill/>
        </p:spPr>
        <p:txBody>
          <a:bodyPr wrap="square" lIns="91433" tIns="45717" rIns="91433" bIns="45717" rtlCol="0">
            <a:spAutoFit/>
          </a:bodyPr>
          <a:lstStyle/>
          <a:p>
            <a:pPr algn="ctr"/>
            <a:endParaRPr lang="en-US" sz="2100" cap="all" dirty="0">
              <a:solidFill>
                <a:srgbClr val="7DBE30"/>
              </a:solidFill>
              <a:latin typeface="Helvetica Neue Light"/>
              <a:cs typeface="Helvetica Neue Light"/>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Some context…</a:t>
            </a:r>
            <a:endParaRPr lang="en-US" dirty="0"/>
          </a:p>
        </p:txBody>
      </p:sp>
      <p:sp>
        <p:nvSpPr>
          <p:cNvPr id="10" name="Content Placeholder 6"/>
          <p:cNvSpPr txBox="1">
            <a:spLocks/>
          </p:cNvSpPr>
          <p:nvPr/>
        </p:nvSpPr>
        <p:spPr>
          <a:xfrm>
            <a:off x="371915" y="1161901"/>
            <a:ext cx="8371042" cy="666899"/>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Quality has a huge impact on user engagement in online video</a:t>
            </a:r>
            <a:endParaRPr lang="en-US" sz="2500" dirty="0"/>
          </a:p>
          <a:p>
            <a:pPr marL="0" indent="0">
              <a:buNone/>
            </a:pPr>
            <a:endParaRPr lang="en-US" sz="2500" dirty="0"/>
          </a:p>
        </p:txBody>
      </p:sp>
      <p:pic>
        <p:nvPicPr>
          <p:cNvPr id="2" name="Picture 1" descr="Screen Shot 2013-08-29 at 10.20.5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4" y="1917700"/>
            <a:ext cx="9167135" cy="2270591"/>
          </a:xfrm>
          <a:prstGeom prst="rect">
            <a:avLst/>
          </a:prstGeom>
        </p:spPr>
      </p:pic>
    </p:spTree>
    <p:extLst>
      <p:ext uri="{BB962C8B-B14F-4D97-AF65-F5344CB8AC3E}">
        <p14:creationId xmlns:p14="http://schemas.microsoft.com/office/powerpoint/2010/main" val="39336273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loud 97"/>
          <p:cNvSpPr/>
          <p:nvPr/>
        </p:nvSpPr>
        <p:spPr>
          <a:xfrm>
            <a:off x="583261" y="940704"/>
            <a:ext cx="4186114" cy="3339824"/>
          </a:xfrm>
          <a:prstGeom prst="cloud">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20"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Spark Usage for Simulation</a:t>
            </a:r>
            <a:endParaRPr lang="en-US" dirty="0"/>
          </a:p>
        </p:txBody>
      </p:sp>
      <p:cxnSp>
        <p:nvCxnSpPr>
          <p:cNvPr id="10" name="Straight Connector 9"/>
          <p:cNvCxnSpPr>
            <a:stCxn id="6" idx="3"/>
            <a:endCxn id="28" idx="1"/>
          </p:cNvCxnSpPr>
          <p:nvPr/>
        </p:nvCxnSpPr>
        <p:spPr>
          <a:xfrm>
            <a:off x="2259545" y="1886371"/>
            <a:ext cx="1415934" cy="60050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26" idx="2"/>
            <a:endCxn id="28" idx="1"/>
          </p:cNvCxnSpPr>
          <p:nvPr/>
        </p:nvCxnSpPr>
        <p:spPr>
          <a:xfrm>
            <a:off x="3278781" y="2075162"/>
            <a:ext cx="396698" cy="4117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6" idx="2"/>
            <a:endCxn id="29" idx="0"/>
          </p:cNvCxnSpPr>
          <p:nvPr/>
        </p:nvCxnSpPr>
        <p:spPr>
          <a:xfrm flipH="1">
            <a:off x="1862847" y="2075162"/>
            <a:ext cx="1415934" cy="8246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6" idx="3"/>
            <a:endCxn id="30" idx="0"/>
          </p:cNvCxnSpPr>
          <p:nvPr/>
        </p:nvCxnSpPr>
        <p:spPr>
          <a:xfrm>
            <a:off x="2259545" y="1886371"/>
            <a:ext cx="746428" cy="102243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9" idx="0"/>
            <a:endCxn id="30" idx="0"/>
          </p:cNvCxnSpPr>
          <p:nvPr/>
        </p:nvCxnSpPr>
        <p:spPr>
          <a:xfrm>
            <a:off x="1862847" y="2899824"/>
            <a:ext cx="1143126" cy="897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29" idx="0"/>
            <a:endCxn id="28" idx="1"/>
          </p:cNvCxnSpPr>
          <p:nvPr/>
        </p:nvCxnSpPr>
        <p:spPr>
          <a:xfrm flipV="1">
            <a:off x="1862847" y="2486880"/>
            <a:ext cx="1812632" cy="41294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6" idx="2"/>
            <a:endCxn id="30" idx="0"/>
          </p:cNvCxnSpPr>
          <p:nvPr/>
        </p:nvCxnSpPr>
        <p:spPr>
          <a:xfrm flipH="1">
            <a:off x="3005973" y="2075162"/>
            <a:ext cx="272808" cy="83364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29" idx="0"/>
            <a:endCxn id="6" idx="3"/>
          </p:cNvCxnSpPr>
          <p:nvPr/>
        </p:nvCxnSpPr>
        <p:spPr>
          <a:xfrm flipV="1">
            <a:off x="1862847" y="1886371"/>
            <a:ext cx="396698" cy="10134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6" idx="3"/>
            <a:endCxn id="26" idx="2"/>
          </p:cNvCxnSpPr>
          <p:nvPr/>
        </p:nvCxnSpPr>
        <p:spPr>
          <a:xfrm>
            <a:off x="2259545" y="1886371"/>
            <a:ext cx="1019236" cy="18879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28" idx="1"/>
            <a:endCxn id="30" idx="0"/>
          </p:cNvCxnSpPr>
          <p:nvPr/>
        </p:nvCxnSpPr>
        <p:spPr>
          <a:xfrm flipH="1">
            <a:off x="3005973" y="2486880"/>
            <a:ext cx="669506" cy="42192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466149" y="1569012"/>
            <a:ext cx="793396" cy="634717"/>
          </a:xfrm>
          <a:prstGeom prst="rect">
            <a:avLst/>
          </a:prstGeom>
          <a:solidFill>
            <a:srgbClr val="E7721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Spark</a:t>
            </a:r>
          </a:p>
          <a:p>
            <a:pPr algn="ctr"/>
            <a:r>
              <a:rPr lang="en-US" dirty="0" smtClean="0"/>
              <a:t>Node</a:t>
            </a:r>
            <a:endParaRPr lang="en-US" dirty="0"/>
          </a:p>
        </p:txBody>
      </p:sp>
      <p:sp>
        <p:nvSpPr>
          <p:cNvPr id="26" name="Rectangle 25"/>
          <p:cNvSpPr/>
          <p:nvPr/>
        </p:nvSpPr>
        <p:spPr>
          <a:xfrm>
            <a:off x="2882083" y="1440445"/>
            <a:ext cx="793396" cy="634717"/>
          </a:xfrm>
          <a:prstGeom prst="rect">
            <a:avLst/>
          </a:prstGeom>
          <a:solidFill>
            <a:srgbClr val="E7721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Spark Node</a:t>
            </a:r>
            <a:endParaRPr lang="en-US" dirty="0"/>
          </a:p>
        </p:txBody>
      </p:sp>
      <p:sp>
        <p:nvSpPr>
          <p:cNvPr id="28" name="Rectangle 27"/>
          <p:cNvSpPr/>
          <p:nvPr/>
        </p:nvSpPr>
        <p:spPr>
          <a:xfrm>
            <a:off x="3675479" y="2169521"/>
            <a:ext cx="793396" cy="634717"/>
          </a:xfrm>
          <a:prstGeom prst="rect">
            <a:avLst/>
          </a:prstGeom>
          <a:solidFill>
            <a:srgbClr val="E7721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Spark Node</a:t>
            </a:r>
            <a:endParaRPr lang="en-US" dirty="0"/>
          </a:p>
        </p:txBody>
      </p:sp>
      <p:sp>
        <p:nvSpPr>
          <p:cNvPr id="29" name="Rectangle 28"/>
          <p:cNvSpPr/>
          <p:nvPr/>
        </p:nvSpPr>
        <p:spPr>
          <a:xfrm>
            <a:off x="1466149" y="2899824"/>
            <a:ext cx="793396" cy="634717"/>
          </a:xfrm>
          <a:prstGeom prst="rect">
            <a:avLst/>
          </a:prstGeom>
          <a:solidFill>
            <a:srgbClr val="E7721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Spark Node</a:t>
            </a:r>
            <a:endParaRPr lang="en-US" dirty="0"/>
          </a:p>
        </p:txBody>
      </p:sp>
      <p:sp>
        <p:nvSpPr>
          <p:cNvPr id="30" name="Rectangle 29"/>
          <p:cNvSpPr/>
          <p:nvPr/>
        </p:nvSpPr>
        <p:spPr>
          <a:xfrm>
            <a:off x="2609275" y="2908802"/>
            <a:ext cx="793396" cy="634717"/>
          </a:xfrm>
          <a:prstGeom prst="rect">
            <a:avLst/>
          </a:prstGeom>
          <a:solidFill>
            <a:srgbClr val="E7721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Spark Node</a:t>
            </a:r>
            <a:endParaRPr lang="en-US" dirty="0"/>
          </a:p>
        </p:txBody>
      </p:sp>
      <p:sp>
        <p:nvSpPr>
          <p:cNvPr id="61" name="Oval 60"/>
          <p:cNvSpPr/>
          <p:nvPr/>
        </p:nvSpPr>
        <p:spPr>
          <a:xfrm>
            <a:off x="6509925" y="1183028"/>
            <a:ext cx="2133146" cy="672537"/>
          </a:xfrm>
          <a:prstGeom prst="ellipse">
            <a:avLst/>
          </a:prstGeom>
          <a:solidFill>
            <a:srgbClr val="73B6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509925" y="1018070"/>
            <a:ext cx="2133146" cy="672537"/>
          </a:xfrm>
          <a:prstGeom prst="ellipse">
            <a:avLst/>
          </a:prstGeom>
          <a:solidFill>
            <a:srgbClr val="73B6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509925" y="859391"/>
            <a:ext cx="2133146" cy="672537"/>
          </a:xfrm>
          <a:prstGeom prst="ellipse">
            <a:avLst/>
          </a:prstGeom>
          <a:solidFill>
            <a:srgbClr val="73B6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Curved Connector 64"/>
          <p:cNvCxnSpPr>
            <a:stCxn id="98" idx="0"/>
            <a:endCxn id="61" idx="2"/>
          </p:cNvCxnSpPr>
          <p:nvPr/>
        </p:nvCxnSpPr>
        <p:spPr>
          <a:xfrm flipV="1">
            <a:off x="4765887" y="1519297"/>
            <a:ext cx="1744038" cy="1091319"/>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954889" y="386788"/>
            <a:ext cx="3029185" cy="384721"/>
          </a:xfrm>
          <a:prstGeom prst="rect">
            <a:avLst/>
          </a:prstGeom>
          <a:noFill/>
        </p:spPr>
        <p:txBody>
          <a:bodyPr wrap="square" rtlCol="0">
            <a:spAutoFit/>
          </a:bodyPr>
          <a:lstStyle/>
          <a:p>
            <a:r>
              <a:rPr lang="en-US" dirty="0" smtClean="0"/>
              <a:t>HDFS with Production traces</a:t>
            </a:r>
            <a:endParaRPr lang="en-US" dirty="0"/>
          </a:p>
        </p:txBody>
      </p:sp>
      <p:sp>
        <p:nvSpPr>
          <p:cNvPr id="78" name="Content Placeholder 6"/>
          <p:cNvSpPr txBox="1">
            <a:spLocks/>
          </p:cNvSpPr>
          <p:nvPr/>
        </p:nvSpPr>
        <p:spPr>
          <a:xfrm>
            <a:off x="5334000" y="2486880"/>
            <a:ext cx="3615267" cy="3229212"/>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Load production traces with randomized initial decisions</a:t>
            </a:r>
          </a:p>
          <a:p>
            <a:r>
              <a:rPr lang="en-US" sz="1800" dirty="0" smtClean="0"/>
              <a:t>Generate decision table (with artificial delay)</a:t>
            </a:r>
          </a:p>
          <a:p>
            <a:r>
              <a:rPr lang="en-US" sz="1800" dirty="0" smtClean="0"/>
              <a:t>Produce simulated decision set</a:t>
            </a:r>
          </a:p>
          <a:p>
            <a:r>
              <a:rPr lang="en-US" sz="1800" dirty="0" smtClean="0"/>
              <a:t>Evaluate decisions against actual traces to estimate expected quality improvement</a:t>
            </a:r>
          </a:p>
          <a:p>
            <a:endParaRPr lang="en-US" sz="1800" dirty="0"/>
          </a:p>
          <a:p>
            <a:pPr marL="457169" lvl="1" indent="0">
              <a:buNone/>
            </a:pPr>
            <a:endParaRPr lang="en-US" sz="2100" dirty="0"/>
          </a:p>
        </p:txBody>
      </p:sp>
    </p:spTree>
    <p:extLst>
      <p:ext uri="{BB962C8B-B14F-4D97-AF65-F5344CB8AC3E}">
        <p14:creationId xmlns:p14="http://schemas.microsoft.com/office/powerpoint/2010/main" val="40713641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 calcmode="lin" valueType="num">
                                      <p:cBhvr additive="base">
                                        <p:cTn id="7"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
                                            <p:txEl>
                                              <p:pRg st="1" end="1"/>
                                            </p:txEl>
                                          </p:spTgt>
                                        </p:tgtEl>
                                        <p:attrNameLst>
                                          <p:attrName>style.visibility</p:attrName>
                                        </p:attrNameLst>
                                      </p:cBhvr>
                                      <p:to>
                                        <p:strVal val="visible"/>
                                      </p:to>
                                    </p:set>
                                    <p:anim calcmode="lin" valueType="num">
                                      <p:cBhvr additive="base">
                                        <p:cTn id="13" dur="500" fill="hold"/>
                                        <p:tgtEl>
                                          <p:spTgt spid="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
                                            <p:txEl>
                                              <p:pRg st="2" end="2"/>
                                            </p:txEl>
                                          </p:spTgt>
                                        </p:tgtEl>
                                        <p:attrNameLst>
                                          <p:attrName>style.visibility</p:attrName>
                                        </p:attrNameLst>
                                      </p:cBhvr>
                                      <p:to>
                                        <p:strVal val="visible"/>
                                      </p:to>
                                    </p:set>
                                    <p:anim calcmode="lin" valueType="num">
                                      <p:cBhvr additive="base">
                                        <p:cTn id="19" dur="500" fill="hold"/>
                                        <p:tgtEl>
                                          <p:spTgt spid="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8">
                                            <p:txEl>
                                              <p:pRg st="3" end="3"/>
                                            </p:txEl>
                                          </p:spTgt>
                                        </p:tgtEl>
                                        <p:attrNameLst>
                                          <p:attrName>style.visibility</p:attrName>
                                        </p:attrNameLst>
                                      </p:cBhvr>
                                      <p:to>
                                        <p:strVal val="visible"/>
                                      </p:to>
                                    </p:set>
                                    <p:anim calcmode="lin" valueType="num">
                                      <p:cBhvr additive="base">
                                        <p:cTn id="25" dur="500" fill="hold"/>
                                        <p:tgtEl>
                                          <p:spTgt spid="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19377" y="1137920"/>
            <a:ext cx="3905250" cy="415492"/>
          </a:xfrm>
          <a:prstGeom prst="rect">
            <a:avLst/>
          </a:prstGeom>
          <a:noFill/>
        </p:spPr>
        <p:txBody>
          <a:bodyPr wrap="square" lIns="91433" tIns="45717" rIns="91433" bIns="45717" rtlCol="0">
            <a:spAutoFit/>
          </a:bodyPr>
          <a:lstStyle/>
          <a:p>
            <a:pPr algn="ctr"/>
            <a:endParaRPr lang="en-US" sz="2100" cap="all" dirty="0">
              <a:solidFill>
                <a:srgbClr val="7DBE30"/>
              </a:solidFill>
              <a:latin typeface="Helvetica Neue Light"/>
              <a:cs typeface="Helvetica Neue Light"/>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Future of Spark and Conviva</a:t>
            </a:r>
            <a:endParaRPr lang="en-US" dirty="0"/>
          </a:p>
        </p:txBody>
      </p:sp>
      <p:sp>
        <p:nvSpPr>
          <p:cNvPr id="6" name="Content Placeholder 6"/>
          <p:cNvSpPr txBox="1">
            <a:spLocks/>
          </p:cNvSpPr>
          <p:nvPr/>
        </p:nvSpPr>
        <p:spPr>
          <a:xfrm>
            <a:off x="371915" y="913583"/>
            <a:ext cx="8371042" cy="2075150"/>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Leverage spark streaming</a:t>
            </a:r>
          </a:p>
          <a:p>
            <a:r>
              <a:rPr lang="en-US" sz="2500" dirty="0" smtClean="0"/>
              <a:t>Unify live and historical processing</a:t>
            </a:r>
          </a:p>
          <a:p>
            <a:r>
              <a:rPr lang="en-US" sz="2500" dirty="0" smtClean="0"/>
              <a:t>Develop platform to build various processing ‘apps’ (e.g. Anomaly Detection, Customer Tailored Reporting)</a:t>
            </a:r>
          </a:p>
          <a:p>
            <a:pPr lvl="1"/>
            <a:r>
              <a:rPr lang="en-US" sz="1700" dirty="0"/>
              <a:t>C</a:t>
            </a:r>
            <a:r>
              <a:rPr lang="en-US" sz="1700" dirty="0" smtClean="0"/>
              <a:t>an share the same data API</a:t>
            </a:r>
          </a:p>
          <a:p>
            <a:pPr lvl="1"/>
            <a:r>
              <a:rPr lang="en-US" sz="1700" dirty="0" smtClean="0"/>
              <a:t>Will all have consistent input</a:t>
            </a:r>
          </a:p>
          <a:p>
            <a:pPr marL="457169" lvl="1" indent="0">
              <a:buNone/>
            </a:pPr>
            <a:endParaRPr lang="en-US" dirty="0" smtClean="0"/>
          </a:p>
          <a:p>
            <a:pPr lvl="1"/>
            <a:endParaRPr lang="en-US" sz="2100" dirty="0"/>
          </a:p>
          <a:p>
            <a:pPr marL="0" indent="0">
              <a:buNone/>
            </a:pPr>
            <a:endParaRPr lang="en-US" sz="2500" dirty="0"/>
          </a:p>
          <a:p>
            <a:endParaRPr lang="en-US" sz="2500" dirty="0"/>
          </a:p>
          <a:p>
            <a:pPr marL="457169" lvl="1" indent="0">
              <a:buNone/>
            </a:pPr>
            <a:endParaRPr lang="en-US" sz="2100" dirty="0"/>
          </a:p>
        </p:txBody>
      </p:sp>
    </p:spTree>
    <p:extLst>
      <p:ext uri="{BB962C8B-B14F-4D97-AF65-F5344CB8AC3E}">
        <p14:creationId xmlns:p14="http://schemas.microsoft.com/office/powerpoint/2010/main" val="40053684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19377" y="1137920"/>
            <a:ext cx="3905250" cy="415492"/>
          </a:xfrm>
          <a:prstGeom prst="rect">
            <a:avLst/>
          </a:prstGeom>
          <a:noFill/>
        </p:spPr>
        <p:txBody>
          <a:bodyPr wrap="square" lIns="91433" tIns="45717" rIns="91433" bIns="45717" rtlCol="0">
            <a:spAutoFit/>
          </a:bodyPr>
          <a:lstStyle/>
          <a:p>
            <a:pPr algn="ctr"/>
            <a:endParaRPr lang="en-US" sz="2100" cap="all" dirty="0">
              <a:solidFill>
                <a:srgbClr val="7DBE30"/>
              </a:solidFill>
              <a:latin typeface="Helvetica Neue Light"/>
              <a:cs typeface="Helvetica Neue Light"/>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In Summary</a:t>
            </a:r>
            <a:endParaRPr lang="en-US" dirty="0"/>
          </a:p>
        </p:txBody>
      </p:sp>
      <p:sp>
        <p:nvSpPr>
          <p:cNvPr id="6" name="Content Placeholder 6"/>
          <p:cNvSpPr txBox="1">
            <a:spLocks/>
          </p:cNvSpPr>
          <p:nvPr/>
        </p:nvSpPr>
        <p:spPr>
          <a:xfrm>
            <a:off x="371915" y="913583"/>
            <a:ext cx="8371042" cy="2075150"/>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Spark was able to support our initial requirement of fast fault tolerant performance computation for an on-line decision maker</a:t>
            </a:r>
          </a:p>
          <a:p>
            <a:r>
              <a:rPr lang="en-US" sz="2500" dirty="0" smtClean="0"/>
              <a:t>New complexities like LP calculation ‘just worked’ in the existing architecture</a:t>
            </a:r>
          </a:p>
          <a:p>
            <a:r>
              <a:rPr lang="en-US" sz="2500" dirty="0" smtClean="0"/>
              <a:t>Spark has become an essential tool in our software stack</a:t>
            </a:r>
            <a:endParaRPr lang="en-US" sz="1700" dirty="0" smtClean="0"/>
          </a:p>
          <a:p>
            <a:pPr marL="457169" lvl="1" indent="0">
              <a:buNone/>
            </a:pPr>
            <a:endParaRPr lang="en-US" dirty="0" smtClean="0"/>
          </a:p>
          <a:p>
            <a:pPr lvl="1"/>
            <a:endParaRPr lang="en-US" sz="2100" dirty="0"/>
          </a:p>
          <a:p>
            <a:pPr marL="0" indent="0">
              <a:buNone/>
            </a:pPr>
            <a:endParaRPr lang="en-US" sz="2500" dirty="0"/>
          </a:p>
          <a:p>
            <a:endParaRPr lang="en-US" sz="2500" dirty="0"/>
          </a:p>
          <a:p>
            <a:pPr marL="457169" lvl="1" indent="0">
              <a:buNone/>
            </a:pPr>
            <a:endParaRPr lang="en-US" sz="2100" dirty="0"/>
          </a:p>
        </p:txBody>
      </p:sp>
    </p:spTree>
    <p:extLst>
      <p:ext uri="{BB962C8B-B14F-4D97-AF65-F5344CB8AC3E}">
        <p14:creationId xmlns:p14="http://schemas.microsoft.com/office/powerpoint/2010/main" val="25020845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19377" y="1137920"/>
            <a:ext cx="3905250" cy="415492"/>
          </a:xfrm>
          <a:prstGeom prst="rect">
            <a:avLst/>
          </a:prstGeom>
          <a:noFill/>
        </p:spPr>
        <p:txBody>
          <a:bodyPr wrap="square" lIns="91433" tIns="45717" rIns="91433" bIns="45717" rtlCol="0">
            <a:spAutoFit/>
          </a:bodyPr>
          <a:lstStyle/>
          <a:p>
            <a:pPr algn="ctr"/>
            <a:endParaRPr lang="en-US" sz="2100" cap="all" dirty="0">
              <a:solidFill>
                <a:srgbClr val="7DBE30"/>
              </a:solidFill>
              <a:latin typeface="Helvetica Neue Light"/>
              <a:cs typeface="Helvetica Neue Light"/>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162876" y="2949881"/>
            <a:ext cx="2152309"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Thank you!</a:t>
            </a:r>
            <a:endParaRPr lang="en-US" dirty="0"/>
          </a:p>
        </p:txBody>
      </p:sp>
    </p:spTree>
    <p:extLst>
      <p:ext uri="{BB962C8B-B14F-4D97-AF65-F5344CB8AC3E}">
        <p14:creationId xmlns:p14="http://schemas.microsoft.com/office/powerpoint/2010/main" val="344986919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19377" y="1137920"/>
            <a:ext cx="3905250" cy="415492"/>
          </a:xfrm>
          <a:prstGeom prst="rect">
            <a:avLst/>
          </a:prstGeom>
          <a:noFill/>
        </p:spPr>
        <p:txBody>
          <a:bodyPr wrap="square" lIns="91433" tIns="45717" rIns="91433" bIns="45717" rtlCol="0">
            <a:spAutoFit/>
          </a:bodyPr>
          <a:lstStyle/>
          <a:p>
            <a:pPr algn="ctr"/>
            <a:endParaRPr lang="en-US" sz="2100" cap="all" dirty="0">
              <a:solidFill>
                <a:srgbClr val="7DBE30"/>
              </a:solidFill>
              <a:latin typeface="Helvetica Neue Light"/>
              <a:cs typeface="Helvetica Neue Light"/>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162876" y="2949881"/>
            <a:ext cx="2152309"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Questions?</a:t>
            </a:r>
            <a:endParaRPr lang="en-US" dirty="0"/>
          </a:p>
        </p:txBody>
      </p:sp>
    </p:spTree>
    <p:extLst>
      <p:ext uri="{BB962C8B-B14F-4D97-AF65-F5344CB8AC3E}">
        <p14:creationId xmlns:p14="http://schemas.microsoft.com/office/powerpoint/2010/main" val="17190145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What we do</a:t>
            </a:r>
            <a:endParaRPr lang="en-US" dirty="0"/>
          </a:p>
        </p:txBody>
      </p:sp>
      <p:sp>
        <p:nvSpPr>
          <p:cNvPr id="10" name="Content Placeholder 6"/>
          <p:cNvSpPr txBox="1">
            <a:spLocks/>
          </p:cNvSpPr>
          <p:nvPr/>
        </p:nvSpPr>
        <p:spPr>
          <a:xfrm>
            <a:off x="371915" y="1161901"/>
            <a:ext cx="8371042" cy="3650404"/>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Optimize end user online video experience</a:t>
            </a:r>
          </a:p>
          <a:p>
            <a:r>
              <a:rPr lang="en-US" sz="2500" dirty="0" smtClean="0"/>
              <a:t>Provide historical and real-time metrics for online video providers and distributers</a:t>
            </a:r>
          </a:p>
          <a:p>
            <a:r>
              <a:rPr lang="en-US" sz="2500" dirty="0" smtClean="0"/>
              <a:t>Maximize quality </a:t>
            </a:r>
            <a:r>
              <a:rPr lang="en-US" sz="2500" dirty="0" smtClean="0"/>
              <a:t>through</a:t>
            </a:r>
            <a:endParaRPr lang="en-US" sz="2500" dirty="0" smtClean="0"/>
          </a:p>
          <a:p>
            <a:pPr lvl="1"/>
            <a:r>
              <a:rPr lang="en-US" sz="2100" dirty="0" smtClean="0"/>
              <a:t>Adaptive Bit Rate (ABR)</a:t>
            </a:r>
          </a:p>
          <a:p>
            <a:pPr lvl="1"/>
            <a:r>
              <a:rPr lang="en-US" sz="2100" dirty="0" smtClean="0"/>
              <a:t>Content Distribution Network (CDN) switching</a:t>
            </a:r>
          </a:p>
          <a:p>
            <a:r>
              <a:rPr lang="en-US" sz="2500" dirty="0" smtClean="0"/>
              <a:t>Enable Multi-CDN infrastructure with fine grained traffic shaping control</a:t>
            </a:r>
          </a:p>
          <a:p>
            <a:pPr marL="0" indent="0">
              <a:buNone/>
            </a:pPr>
            <a:endParaRPr lang="en-US" sz="2500" dirty="0"/>
          </a:p>
        </p:txBody>
      </p:sp>
    </p:spTree>
    <p:extLst>
      <p:ext uri="{BB962C8B-B14F-4D97-AF65-F5344CB8AC3E}">
        <p14:creationId xmlns:p14="http://schemas.microsoft.com/office/powerpoint/2010/main" val="283202844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down)">
                                      <p:cBhvr>
                                        <p:cTn id="15" dur="500"/>
                                        <p:tgtEl>
                                          <p:spTgt spid="10">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wipe(down)">
                                      <p:cBhvr>
                                        <p:cTn id="18" dur="500"/>
                                        <p:tgtEl>
                                          <p:spTgt spid="10">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wipe(down)">
                                      <p:cBhvr>
                                        <p:cTn id="21" dur="500"/>
                                        <p:tgtEl>
                                          <p:spTgt spid="10">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wipe(down)">
                                      <p:cBhvr>
                                        <p:cTn id="2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 y="1"/>
            <a:ext cx="169333" cy="6419088"/>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clrChange>
              <a:clrFrom>
                <a:srgbClr val="FFFFFF"/>
              </a:clrFrom>
              <a:clrTo>
                <a:srgbClr val="FFFFFF">
                  <a:alpha val="0"/>
                </a:srgbClr>
              </a:clrTo>
            </a:clrChange>
          </a:blip>
          <a:srcRect l="7685" t="32084" b="-7802"/>
          <a:stretch/>
        </p:blipFill>
        <p:spPr>
          <a:xfrm>
            <a:off x="169338" y="4914078"/>
            <a:ext cx="9030077" cy="1516537"/>
          </a:xfrm>
          <a:prstGeom prst="rect">
            <a:avLst/>
          </a:prstGeom>
        </p:spPr>
      </p:pic>
      <p:sp>
        <p:nvSpPr>
          <p:cNvPr id="20" name="Content Placeholder 3"/>
          <p:cNvSpPr>
            <a:spLocks noGrp="1"/>
          </p:cNvSpPr>
          <p:nvPr>
            <p:ph idx="1"/>
          </p:nvPr>
        </p:nvSpPr>
        <p:spPr>
          <a:xfrm>
            <a:off x="313262" y="700186"/>
            <a:ext cx="8830738" cy="3046170"/>
          </a:xfrm>
        </p:spPr>
        <p:txBody>
          <a:bodyPr>
            <a:noAutofit/>
          </a:bodyPr>
          <a:lstStyle/>
          <a:p>
            <a:pPr>
              <a:lnSpc>
                <a:spcPct val="110000"/>
              </a:lnSpc>
              <a:buSzPct val="90000"/>
              <a:buBlip>
                <a:blip r:embed="rId4"/>
              </a:buBlip>
            </a:pPr>
            <a:r>
              <a:rPr lang="en-US" sz="2000" dirty="0" smtClean="0">
                <a:solidFill>
                  <a:srgbClr val="7F7F7F"/>
                </a:solidFill>
                <a:latin typeface="Helvetica Neue Light"/>
                <a:cs typeface="Helvetica Neue Light"/>
              </a:rPr>
              <a:t>About four billion streams per month</a:t>
            </a:r>
          </a:p>
          <a:p>
            <a:pPr>
              <a:lnSpc>
                <a:spcPct val="110000"/>
              </a:lnSpc>
              <a:buSzPct val="90000"/>
              <a:buBlip>
                <a:blip r:embed="rId4"/>
              </a:buBlip>
            </a:pPr>
            <a:r>
              <a:rPr lang="en-US" sz="2000" dirty="0" smtClean="0">
                <a:solidFill>
                  <a:srgbClr val="7F7F7F"/>
                </a:solidFill>
                <a:latin typeface="Helvetica Neue Light"/>
                <a:cs typeface="Helvetica Neue Light"/>
              </a:rPr>
              <a:t>Mostly </a:t>
            </a:r>
            <a:r>
              <a:rPr lang="en-US" sz="2000" b="1" dirty="0" smtClean="0">
                <a:solidFill>
                  <a:srgbClr val="7F7F7F"/>
                </a:solidFill>
                <a:latin typeface="Helvetica Neue Light"/>
                <a:cs typeface="Helvetica Neue Light"/>
              </a:rPr>
              <a:t>premium</a:t>
            </a:r>
            <a:r>
              <a:rPr lang="en-US" sz="2000" dirty="0" smtClean="0">
                <a:solidFill>
                  <a:srgbClr val="7F7F7F"/>
                </a:solidFill>
                <a:latin typeface="Helvetica Neue Light"/>
                <a:cs typeface="Helvetica Neue Light"/>
              </a:rPr>
              <a:t> content providers (e.g., HBO, ESPN, </a:t>
            </a:r>
            <a:r>
              <a:rPr lang="en-US" sz="2000" dirty="0" err="1" smtClean="0">
                <a:solidFill>
                  <a:srgbClr val="7F7F7F"/>
                </a:solidFill>
                <a:latin typeface="Helvetica Neue Light"/>
                <a:cs typeface="Helvetica Neue Light"/>
              </a:rPr>
              <a:t>BSkyB</a:t>
            </a:r>
            <a:r>
              <a:rPr lang="en-US" sz="2000" dirty="0" smtClean="0">
                <a:solidFill>
                  <a:srgbClr val="7F7F7F"/>
                </a:solidFill>
                <a:latin typeface="Helvetica Neue Light"/>
                <a:cs typeface="Helvetica Neue Light"/>
              </a:rPr>
              <a:t>, CNTV) but also </a:t>
            </a:r>
            <a:r>
              <a:rPr lang="en-US" sz="2000" b="1" dirty="0" smtClean="0">
                <a:solidFill>
                  <a:srgbClr val="7F7F7F"/>
                </a:solidFill>
                <a:latin typeface="Helvetica Neue Light"/>
                <a:cs typeface="Helvetica Neue Light"/>
              </a:rPr>
              <a:t>User Generated Video sites  </a:t>
            </a:r>
            <a:r>
              <a:rPr lang="en-US" sz="2000" dirty="0" smtClean="0">
                <a:solidFill>
                  <a:srgbClr val="7F7F7F"/>
                </a:solidFill>
                <a:latin typeface="Helvetica Neue Light"/>
                <a:cs typeface="Helvetica Neue Light"/>
              </a:rPr>
              <a:t>(e.g., </a:t>
            </a:r>
            <a:r>
              <a:rPr lang="en-US" sz="2000" dirty="0" err="1" smtClean="0">
                <a:solidFill>
                  <a:srgbClr val="7F7F7F"/>
                </a:solidFill>
                <a:latin typeface="Helvetica Neue Light"/>
                <a:cs typeface="Helvetica Neue Light"/>
              </a:rPr>
              <a:t>Ustream</a:t>
            </a:r>
            <a:r>
              <a:rPr lang="en-US" sz="2000" dirty="0" smtClean="0">
                <a:solidFill>
                  <a:srgbClr val="7F7F7F"/>
                </a:solidFill>
                <a:latin typeface="Helvetica Neue Light"/>
                <a:cs typeface="Helvetica Neue Light"/>
              </a:rPr>
              <a:t>)</a:t>
            </a:r>
          </a:p>
          <a:p>
            <a:pPr>
              <a:lnSpc>
                <a:spcPct val="110000"/>
              </a:lnSpc>
              <a:buSzPct val="90000"/>
              <a:buBlip>
                <a:blip r:embed="rId4"/>
              </a:buBlip>
            </a:pPr>
            <a:r>
              <a:rPr lang="en-US" sz="2000" b="1" dirty="0" smtClean="0">
                <a:solidFill>
                  <a:srgbClr val="7F7F7F"/>
                </a:solidFill>
                <a:latin typeface="Helvetica Neue Light"/>
                <a:cs typeface="Helvetica Neue Light"/>
              </a:rPr>
              <a:t>Live events </a:t>
            </a:r>
            <a:r>
              <a:rPr lang="en-US" sz="2000" dirty="0" smtClean="0">
                <a:solidFill>
                  <a:srgbClr val="7F7F7F"/>
                </a:solidFill>
                <a:latin typeface="Helvetica Neue Light"/>
                <a:cs typeface="Helvetica Neue Light"/>
              </a:rPr>
              <a:t>(e.g., NCAA March Madness, FIFA World Cup, MLB), </a:t>
            </a:r>
            <a:r>
              <a:rPr lang="en-US" sz="2000" b="1" dirty="0" smtClean="0">
                <a:solidFill>
                  <a:srgbClr val="7F7F7F"/>
                </a:solidFill>
                <a:latin typeface="Helvetica Neue Light"/>
                <a:cs typeface="Helvetica Neue Light"/>
              </a:rPr>
              <a:t>short </a:t>
            </a:r>
            <a:r>
              <a:rPr lang="en-US" sz="2000" b="1" dirty="0" err="1" smtClean="0">
                <a:solidFill>
                  <a:srgbClr val="7F7F7F"/>
                </a:solidFill>
                <a:latin typeface="Helvetica Neue Light"/>
                <a:cs typeface="Helvetica Neue Light"/>
              </a:rPr>
              <a:t>VoDs</a:t>
            </a:r>
            <a:r>
              <a:rPr lang="en-US" sz="2000" dirty="0" smtClean="0">
                <a:solidFill>
                  <a:srgbClr val="7F7F7F"/>
                </a:solidFill>
                <a:latin typeface="Helvetica Neue Light"/>
                <a:cs typeface="Helvetica Neue Light"/>
              </a:rPr>
              <a:t> (e.g., MSNBC), and </a:t>
            </a:r>
            <a:r>
              <a:rPr lang="en-US" sz="2000" b="1" dirty="0" smtClean="0">
                <a:solidFill>
                  <a:srgbClr val="7F7F7F"/>
                </a:solidFill>
                <a:latin typeface="Helvetica Neue Light"/>
                <a:cs typeface="Helvetica Neue Light"/>
              </a:rPr>
              <a:t>long </a:t>
            </a:r>
            <a:r>
              <a:rPr lang="en-US" sz="2000" b="1" dirty="0" err="1" smtClean="0">
                <a:solidFill>
                  <a:srgbClr val="7F7F7F"/>
                </a:solidFill>
                <a:latin typeface="Helvetica Neue Light"/>
                <a:cs typeface="Helvetica Neue Light"/>
              </a:rPr>
              <a:t>VoDs</a:t>
            </a:r>
            <a:r>
              <a:rPr lang="en-US" sz="2000" b="1" dirty="0" smtClean="0">
                <a:solidFill>
                  <a:srgbClr val="7F7F7F"/>
                </a:solidFill>
                <a:latin typeface="Helvetica Neue Light"/>
                <a:cs typeface="Helvetica Neue Light"/>
              </a:rPr>
              <a:t> </a:t>
            </a:r>
            <a:r>
              <a:rPr lang="en-US" sz="2000" dirty="0" smtClean="0">
                <a:solidFill>
                  <a:srgbClr val="7F7F7F"/>
                </a:solidFill>
                <a:latin typeface="Helvetica Neue Light"/>
                <a:cs typeface="Helvetica Neue Light"/>
              </a:rPr>
              <a:t>(e.g., HBO, </a:t>
            </a:r>
            <a:r>
              <a:rPr lang="en-US" sz="2000" dirty="0" err="1" smtClean="0">
                <a:solidFill>
                  <a:srgbClr val="7F7F7F"/>
                </a:solidFill>
                <a:latin typeface="Helvetica Neue Light"/>
                <a:cs typeface="Helvetica Neue Light"/>
              </a:rPr>
              <a:t>Hulu</a:t>
            </a:r>
            <a:r>
              <a:rPr lang="en-US" sz="2000" dirty="0" smtClean="0">
                <a:solidFill>
                  <a:srgbClr val="7F7F7F"/>
                </a:solidFill>
                <a:latin typeface="Helvetica Neue Light"/>
                <a:cs typeface="Helvetica Neue Light"/>
              </a:rPr>
              <a:t>)</a:t>
            </a:r>
          </a:p>
          <a:p>
            <a:pPr>
              <a:lnSpc>
                <a:spcPct val="110000"/>
              </a:lnSpc>
              <a:buSzPct val="90000"/>
              <a:buBlip>
                <a:blip r:embed="rId4"/>
              </a:buBlip>
            </a:pPr>
            <a:r>
              <a:rPr lang="en-US" sz="2000" dirty="0" smtClean="0">
                <a:solidFill>
                  <a:srgbClr val="7F7F7F"/>
                </a:solidFill>
                <a:latin typeface="Helvetica Neue Light"/>
                <a:cs typeface="Helvetica Neue Light"/>
              </a:rPr>
              <a:t>Various streaming protocols (e.g., Flash, </a:t>
            </a:r>
            <a:r>
              <a:rPr lang="en-US" sz="2000" dirty="0" err="1" smtClean="0">
                <a:solidFill>
                  <a:srgbClr val="7F7F7F"/>
                </a:solidFill>
                <a:latin typeface="Helvetica Neue Light"/>
                <a:cs typeface="Helvetica Neue Light"/>
              </a:rPr>
              <a:t>SmoothStreaming</a:t>
            </a:r>
            <a:r>
              <a:rPr lang="en-US" sz="2000" dirty="0" smtClean="0">
                <a:solidFill>
                  <a:srgbClr val="7F7F7F"/>
                </a:solidFill>
                <a:latin typeface="Helvetica Neue Light"/>
                <a:cs typeface="Helvetica Neue Light"/>
              </a:rPr>
              <a:t>, HLS, HDS), and devices (e.g., PC, </a:t>
            </a:r>
            <a:r>
              <a:rPr lang="en-US" sz="2000" dirty="0" err="1" smtClean="0">
                <a:solidFill>
                  <a:srgbClr val="7F7F7F"/>
                </a:solidFill>
                <a:latin typeface="Helvetica Neue Light"/>
                <a:cs typeface="Helvetica Neue Light"/>
              </a:rPr>
              <a:t>iOS</a:t>
            </a:r>
            <a:r>
              <a:rPr lang="en-US" sz="2000" dirty="0" smtClean="0">
                <a:solidFill>
                  <a:srgbClr val="7F7F7F"/>
                </a:solidFill>
                <a:latin typeface="Helvetica Neue Light"/>
                <a:cs typeface="Helvetica Neue Light"/>
              </a:rPr>
              <a:t> devices, </a:t>
            </a:r>
            <a:r>
              <a:rPr lang="en-US" sz="2000" dirty="0" err="1" smtClean="0">
                <a:solidFill>
                  <a:srgbClr val="7F7F7F"/>
                </a:solidFill>
                <a:latin typeface="Helvetica Neue Light"/>
                <a:cs typeface="Helvetica Neue Light"/>
              </a:rPr>
              <a:t>Roku</a:t>
            </a:r>
            <a:r>
              <a:rPr lang="en-US" sz="2000" dirty="0" smtClean="0">
                <a:solidFill>
                  <a:srgbClr val="7F7F7F"/>
                </a:solidFill>
                <a:latin typeface="Helvetica Neue Light"/>
                <a:cs typeface="Helvetica Neue Light"/>
              </a:rPr>
              <a:t>, XBOX, …) </a:t>
            </a:r>
          </a:p>
          <a:p>
            <a:pPr>
              <a:lnSpc>
                <a:spcPct val="110000"/>
              </a:lnSpc>
              <a:buSzPct val="90000"/>
              <a:buBlip>
                <a:blip r:embed="rId4"/>
              </a:buBlip>
            </a:pPr>
            <a:r>
              <a:rPr lang="en-US" sz="2000" dirty="0" smtClean="0">
                <a:solidFill>
                  <a:srgbClr val="7F7F7F"/>
                </a:solidFill>
                <a:latin typeface="Helvetica Neue Light"/>
                <a:cs typeface="Helvetica Neue Light"/>
              </a:rPr>
              <a:t>Traffic from all major </a:t>
            </a:r>
            <a:r>
              <a:rPr lang="en-US" sz="2000" dirty="0" err="1" smtClean="0">
                <a:solidFill>
                  <a:srgbClr val="7F7F7F"/>
                </a:solidFill>
                <a:latin typeface="Helvetica Neue Light"/>
                <a:cs typeface="Helvetica Neue Light"/>
              </a:rPr>
              <a:t>CDNs</a:t>
            </a:r>
            <a:r>
              <a:rPr lang="en-US" sz="2000" dirty="0" smtClean="0">
                <a:solidFill>
                  <a:srgbClr val="7F7F7F"/>
                </a:solidFill>
                <a:latin typeface="Helvetica Neue Light"/>
                <a:cs typeface="Helvetica Neue Light"/>
              </a:rPr>
              <a:t>, including ISP </a:t>
            </a:r>
            <a:r>
              <a:rPr lang="en-US" sz="2000" dirty="0" err="1" smtClean="0">
                <a:solidFill>
                  <a:srgbClr val="7F7F7F"/>
                </a:solidFill>
                <a:latin typeface="Helvetica Neue Light"/>
                <a:cs typeface="Helvetica Neue Light"/>
              </a:rPr>
              <a:t>CDNs</a:t>
            </a:r>
            <a:r>
              <a:rPr lang="en-US" sz="2000" dirty="0" smtClean="0">
                <a:solidFill>
                  <a:srgbClr val="7F7F7F"/>
                </a:solidFill>
                <a:latin typeface="Helvetica Neue Light"/>
                <a:cs typeface="Helvetica Neue Light"/>
              </a:rPr>
              <a:t> (e.g., Verizon, AT&amp;T)</a:t>
            </a:r>
          </a:p>
        </p:txBody>
      </p:sp>
      <p:pic>
        <p:nvPicPr>
          <p:cNvPr id="22" name="Picture 21" descr="cbs_sports.png"/>
          <p:cNvPicPr>
            <a:picLocks noChangeAspect="1"/>
          </p:cNvPicPr>
          <p:nvPr/>
        </p:nvPicPr>
        <p:blipFill>
          <a:blip r:embed="rId5" cstate="print"/>
          <a:stretch>
            <a:fillRect/>
          </a:stretch>
        </p:blipFill>
        <p:spPr>
          <a:xfrm>
            <a:off x="3148915" y="5057257"/>
            <a:ext cx="818009" cy="202300"/>
          </a:xfrm>
          <a:prstGeom prst="rect">
            <a:avLst/>
          </a:prstGeom>
          <a:solidFill>
            <a:schemeClr val="bg1"/>
          </a:solidFill>
          <a:effectLst>
            <a:glow rad="63500">
              <a:schemeClr val="accent3">
                <a:satMod val="175000"/>
                <a:alpha val="40000"/>
              </a:schemeClr>
            </a:glow>
          </a:effectLst>
        </p:spPr>
      </p:pic>
      <p:pic>
        <p:nvPicPr>
          <p:cNvPr id="23" name="Picture 22" descr="gamespot.png"/>
          <p:cNvPicPr>
            <a:picLocks noChangeAspect="1"/>
          </p:cNvPicPr>
          <p:nvPr/>
        </p:nvPicPr>
        <p:blipFill>
          <a:blip r:embed="rId6" cstate="print"/>
          <a:stretch>
            <a:fillRect/>
          </a:stretch>
        </p:blipFill>
        <p:spPr>
          <a:xfrm>
            <a:off x="1026221" y="4914078"/>
            <a:ext cx="548952" cy="162585"/>
          </a:xfrm>
          <a:prstGeom prst="rect">
            <a:avLst/>
          </a:prstGeom>
          <a:solidFill>
            <a:schemeClr val="bg1"/>
          </a:solidFill>
          <a:effectLst>
            <a:glow rad="63500">
              <a:schemeClr val="accent3">
                <a:satMod val="175000"/>
                <a:alpha val="40000"/>
              </a:schemeClr>
            </a:glow>
          </a:effectLst>
        </p:spPr>
      </p:pic>
      <p:pic>
        <p:nvPicPr>
          <p:cNvPr id="24" name="Picture 3"/>
          <p:cNvPicPr>
            <a:picLocks noChangeAspect="1" noChangeArrowheads="1"/>
          </p:cNvPicPr>
          <p:nvPr/>
        </p:nvPicPr>
        <p:blipFill>
          <a:blip r:embed="rId7" cstate="print"/>
          <a:srcRect/>
          <a:stretch>
            <a:fillRect/>
          </a:stretch>
        </p:blipFill>
        <p:spPr bwMode="auto">
          <a:xfrm>
            <a:off x="1431395" y="3901604"/>
            <a:ext cx="3160359" cy="1011851"/>
          </a:xfrm>
          <a:prstGeom prst="rect">
            <a:avLst/>
          </a:prstGeom>
          <a:noFill/>
          <a:ln w="9525">
            <a:noFill/>
            <a:miter lim="800000"/>
            <a:headEnd/>
            <a:tailEnd/>
          </a:ln>
          <a:effectLst/>
        </p:spPr>
      </p:pic>
      <p:pic>
        <p:nvPicPr>
          <p:cNvPr id="25" name="Picture 5"/>
          <p:cNvPicPr>
            <a:picLocks noChangeAspect="1" noChangeArrowheads="1"/>
          </p:cNvPicPr>
          <p:nvPr/>
        </p:nvPicPr>
        <p:blipFill>
          <a:blip r:embed="rId8" cstate="print"/>
          <a:srcRect/>
          <a:stretch>
            <a:fillRect/>
          </a:stretch>
        </p:blipFill>
        <p:spPr bwMode="auto">
          <a:xfrm>
            <a:off x="4576941" y="3746356"/>
            <a:ext cx="4567059" cy="1554105"/>
          </a:xfrm>
          <a:prstGeom prst="rect">
            <a:avLst/>
          </a:prstGeom>
          <a:noFill/>
          <a:ln w="9525">
            <a:noFill/>
            <a:miter lim="800000"/>
            <a:headEnd/>
            <a:tailEnd/>
          </a:ln>
          <a:effectLst/>
        </p:spPr>
      </p:pic>
      <p:pic>
        <p:nvPicPr>
          <p:cNvPr id="26" name="Picture 25" descr="netflix-logo.png"/>
          <p:cNvPicPr>
            <a:picLocks noChangeAspect="1"/>
          </p:cNvPicPr>
          <p:nvPr/>
        </p:nvPicPr>
        <p:blipFill>
          <a:blip r:embed="rId9" cstate="print">
            <a:alphaModFix amt="89000"/>
            <a:lum bright="11000"/>
          </a:blip>
          <a:stretch>
            <a:fillRect/>
          </a:stretch>
        </p:blipFill>
        <p:spPr>
          <a:xfrm>
            <a:off x="989530" y="4371677"/>
            <a:ext cx="352615" cy="151732"/>
          </a:xfrm>
          <a:prstGeom prst="rect">
            <a:avLst/>
          </a:prstGeom>
          <a:effectLst>
            <a:glow rad="63500">
              <a:schemeClr val="accent3">
                <a:satMod val="175000"/>
                <a:alpha val="40000"/>
              </a:schemeClr>
            </a:glow>
          </a:effectLst>
        </p:spPr>
      </p:pic>
      <p:pic>
        <p:nvPicPr>
          <p:cNvPr id="27" name="Picture 26" descr="hbo.png"/>
          <p:cNvPicPr>
            <a:picLocks noChangeAspect="1"/>
          </p:cNvPicPr>
          <p:nvPr/>
        </p:nvPicPr>
        <p:blipFill>
          <a:blip r:embed="rId10" cstate="print"/>
          <a:stretch>
            <a:fillRect/>
          </a:stretch>
        </p:blipFill>
        <p:spPr>
          <a:xfrm>
            <a:off x="481652" y="3963513"/>
            <a:ext cx="622413" cy="236140"/>
          </a:xfrm>
          <a:prstGeom prst="rect">
            <a:avLst/>
          </a:prstGeom>
          <a:solidFill>
            <a:schemeClr val="bg1"/>
          </a:solidFill>
          <a:effectLst>
            <a:glow rad="63500">
              <a:schemeClr val="accent3">
                <a:satMod val="175000"/>
                <a:alpha val="40000"/>
              </a:schemeClr>
            </a:glow>
          </a:effectLst>
        </p:spPr>
      </p:pic>
      <p:pic>
        <p:nvPicPr>
          <p:cNvPr id="28" name="Picture 27" descr="cbs_com.png"/>
          <p:cNvPicPr>
            <a:picLocks noChangeAspect="1"/>
          </p:cNvPicPr>
          <p:nvPr/>
        </p:nvPicPr>
        <p:blipFill>
          <a:blip r:embed="rId11" cstate="print"/>
          <a:stretch>
            <a:fillRect/>
          </a:stretch>
        </p:blipFill>
        <p:spPr>
          <a:xfrm>
            <a:off x="2584221" y="5073102"/>
            <a:ext cx="311379" cy="85305"/>
          </a:xfrm>
          <a:prstGeom prst="rect">
            <a:avLst/>
          </a:prstGeom>
          <a:solidFill>
            <a:schemeClr val="bg1"/>
          </a:solidFill>
          <a:effectLst>
            <a:glow rad="63500">
              <a:schemeClr val="accent3">
                <a:satMod val="175000"/>
                <a:alpha val="40000"/>
              </a:schemeClr>
            </a:glow>
          </a:effectLst>
        </p:spPr>
      </p:pic>
      <p:pic>
        <p:nvPicPr>
          <p:cNvPr id="29" name="Picture 28" descr="CNET.eps"/>
          <p:cNvPicPr>
            <a:picLocks noChangeAspect="1"/>
          </p:cNvPicPr>
          <p:nvPr/>
        </p:nvPicPr>
        <p:blipFill>
          <a:blip r:embed="rId12" cstate="print"/>
          <a:stretch>
            <a:fillRect/>
          </a:stretch>
        </p:blipFill>
        <p:spPr>
          <a:xfrm>
            <a:off x="2228798" y="4913455"/>
            <a:ext cx="204216" cy="202300"/>
          </a:xfrm>
          <a:prstGeom prst="rect">
            <a:avLst/>
          </a:prstGeom>
          <a:noFill/>
          <a:ln>
            <a:noFill/>
          </a:ln>
          <a:effectLst/>
        </p:spPr>
      </p:pic>
      <p:pic>
        <p:nvPicPr>
          <p:cNvPr id="30" name="Picture 29" descr="ESPN.png"/>
          <p:cNvPicPr>
            <a:picLocks noChangeAspect="1"/>
          </p:cNvPicPr>
          <p:nvPr/>
        </p:nvPicPr>
        <p:blipFill>
          <a:blip r:embed="rId13" cstate="print"/>
          <a:stretch>
            <a:fillRect/>
          </a:stretch>
        </p:blipFill>
        <p:spPr>
          <a:xfrm>
            <a:off x="481651" y="4599275"/>
            <a:ext cx="804325" cy="191125"/>
          </a:xfrm>
          <a:prstGeom prst="rect">
            <a:avLst/>
          </a:prstGeom>
        </p:spPr>
      </p:pic>
      <p:sp>
        <p:nvSpPr>
          <p:cNvPr id="16"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What traffic do we see?</a:t>
            </a:r>
            <a:endParaRPr lang="en-US" dirty="0"/>
          </a:p>
        </p:txBody>
      </p:sp>
    </p:spTree>
    <p:extLst>
      <p:ext uri="{BB962C8B-B14F-4D97-AF65-F5344CB8AC3E}">
        <p14:creationId xmlns:p14="http://schemas.microsoft.com/office/powerpoint/2010/main" val="91572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19377" y="1137920"/>
            <a:ext cx="3905250" cy="415492"/>
          </a:xfrm>
          <a:prstGeom prst="rect">
            <a:avLst/>
          </a:prstGeom>
          <a:noFill/>
        </p:spPr>
        <p:txBody>
          <a:bodyPr wrap="square" lIns="91433" tIns="45717" rIns="91433" bIns="45717" rtlCol="0">
            <a:spAutoFit/>
          </a:bodyPr>
          <a:lstStyle/>
          <a:p>
            <a:pPr algn="ctr"/>
            <a:endParaRPr lang="en-US" sz="2100" cap="all" dirty="0">
              <a:solidFill>
                <a:srgbClr val="7DBE30"/>
              </a:solidFill>
              <a:latin typeface="Helvetica Neue Light"/>
              <a:cs typeface="Helvetica Neue Light"/>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The Truth</a:t>
            </a:r>
            <a:endParaRPr lang="en-US" dirty="0"/>
          </a:p>
        </p:txBody>
      </p:sp>
      <p:sp>
        <p:nvSpPr>
          <p:cNvPr id="6" name="Content Placeholder 6"/>
          <p:cNvSpPr txBox="1">
            <a:spLocks/>
          </p:cNvSpPr>
          <p:nvPr/>
        </p:nvSpPr>
        <p:spPr>
          <a:xfrm>
            <a:off x="371915" y="913583"/>
            <a:ext cx="8371042" cy="3650404"/>
          </a:xfrm>
          <a:prstGeom prst="rect">
            <a:avLst/>
          </a:prstGeom>
        </p:spPr>
        <p:txBody>
          <a:bodyPr lIns="91433" tIns="45717" rIns="91433" bIns="45717"/>
          <a:lstStyle>
            <a:lvl1pPr marL="342900" indent="-342900" algn="l" rtl="0" eaLnBrk="0" fontAlgn="base" hangingPunct="0">
              <a:spcBef>
                <a:spcPct val="50000"/>
              </a:spcBef>
              <a:spcAft>
                <a:spcPct val="0"/>
              </a:spcAft>
              <a:buSzPct val="100000"/>
              <a:buFontTx/>
              <a:buBlip>
                <a:blip r:embed="rId3"/>
              </a:buBlip>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pitchFamily="-111" charset="2"/>
              <a:buChar char="§"/>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Video delivery over the internet is hard</a:t>
            </a:r>
          </a:p>
          <a:p>
            <a:pPr lvl="1"/>
            <a:r>
              <a:rPr lang="en-US" sz="2000" dirty="0" smtClean="0"/>
              <a:t>There is a big disconnect between viewers and publishers</a:t>
            </a:r>
          </a:p>
          <a:p>
            <a:pPr lvl="1"/>
            <a:endParaRPr lang="en-US" sz="1700" dirty="0" smtClean="0"/>
          </a:p>
          <a:p>
            <a:pPr marL="0" indent="0">
              <a:buNone/>
            </a:pPr>
            <a:endParaRPr lang="en-US" sz="2100" dirty="0" smtClean="0"/>
          </a:p>
          <a:p>
            <a:pPr marL="457169" lvl="1" indent="0">
              <a:buNone/>
            </a:pPr>
            <a:endParaRPr lang="en-US" dirty="0" smtClean="0"/>
          </a:p>
          <a:p>
            <a:pPr lvl="1"/>
            <a:endParaRPr lang="en-US" sz="2100" dirty="0"/>
          </a:p>
          <a:p>
            <a:pPr marL="0" indent="0">
              <a:buNone/>
            </a:pPr>
            <a:endParaRPr lang="en-US" sz="2500" dirty="0"/>
          </a:p>
          <a:p>
            <a:endParaRPr lang="en-US" sz="2500" dirty="0"/>
          </a:p>
          <a:p>
            <a:pPr marL="457169" lvl="1" indent="0">
              <a:buNone/>
            </a:pPr>
            <a:endParaRPr lang="en-US" sz="2100" dirty="0"/>
          </a:p>
        </p:txBody>
      </p:sp>
    </p:spTree>
    <p:extLst>
      <p:ext uri="{BB962C8B-B14F-4D97-AF65-F5344CB8AC3E}">
        <p14:creationId xmlns:p14="http://schemas.microsoft.com/office/powerpoint/2010/main" val="16101482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19377" y="1137920"/>
            <a:ext cx="3905250" cy="415492"/>
          </a:xfrm>
          <a:prstGeom prst="rect">
            <a:avLst/>
          </a:prstGeom>
          <a:noFill/>
        </p:spPr>
        <p:txBody>
          <a:bodyPr wrap="square" lIns="91433" tIns="45717" rIns="91433" bIns="45717" rtlCol="0">
            <a:spAutoFit/>
          </a:bodyPr>
          <a:lstStyle/>
          <a:p>
            <a:pPr algn="ctr"/>
            <a:endParaRPr lang="en-US" sz="2100" cap="all" dirty="0">
              <a:solidFill>
                <a:srgbClr val="7DBE30"/>
              </a:solidFill>
              <a:latin typeface="Helvetica Neue Light"/>
              <a:cs typeface="Helvetica Neue Light"/>
            </a:endParaRPr>
          </a:p>
        </p:txBody>
      </p:sp>
      <p:sp>
        <p:nvSpPr>
          <p:cNvPr id="8" name="Rectangle 7"/>
          <p:cNvSpPr/>
          <p:nvPr/>
        </p:nvSpPr>
        <p:spPr>
          <a:xfrm>
            <a:off x="1" y="-7559"/>
            <a:ext cx="169334" cy="642366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en-US"/>
          </a:p>
        </p:txBody>
      </p:sp>
      <p:sp>
        <p:nvSpPr>
          <p:cNvPr id="7" name="Title 20"/>
          <p:cNvSpPr txBox="1">
            <a:spLocks/>
          </p:cNvSpPr>
          <p:nvPr/>
        </p:nvSpPr>
        <p:spPr bwMode="auto">
          <a:xfrm>
            <a:off x="472639" y="194428"/>
            <a:ext cx="7723406" cy="678029"/>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p>
            <a:pPr lvl="0" eaLnBrk="0" hangingPunct="0"/>
            <a:endParaRPr lang="en-US" sz="2500" b="1" dirty="0">
              <a:solidFill>
                <a:schemeClr val="accent3">
                  <a:lumMod val="50000"/>
                </a:schemeClr>
              </a:solidFill>
              <a:latin typeface="Helvetica Neue"/>
              <a:ea typeface="ＭＳ Ｐゴシック" pitchFamily="-107" charset="-128"/>
              <a:cs typeface="Helvetica Neue"/>
            </a:endParaRPr>
          </a:p>
        </p:txBody>
      </p:sp>
      <p:sp>
        <p:nvSpPr>
          <p:cNvPr id="9" name="Title 20"/>
          <p:cNvSpPr txBox="1">
            <a:spLocks/>
          </p:cNvSpPr>
          <p:nvPr/>
        </p:nvSpPr>
        <p:spPr bwMode="auto">
          <a:xfrm>
            <a:off x="387690" y="202817"/>
            <a:ext cx="8419692" cy="656574"/>
          </a:xfrm>
          <a:prstGeom prst="rect">
            <a:avLst/>
          </a:prstGeom>
          <a:noFill/>
          <a:ln w="9525">
            <a:noFill/>
            <a:miter lim="800000"/>
            <a:headEnd/>
            <a:tailEnd/>
          </a:ln>
          <a:effectLst/>
        </p:spPr>
        <p:txBody>
          <a:bodyPr vert="horz" wrap="square" lIns="91433" tIns="45717" rIns="91433"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The Viewer’s Perspective</a:t>
            </a:r>
            <a:endParaRPr lang="en-US" dirty="0"/>
          </a:p>
        </p:txBody>
      </p:sp>
      <p:pic>
        <p:nvPicPr>
          <p:cNvPr id="11" name="Picture 15"/>
          <p:cNvPicPr>
            <a:picLocks noChangeAspect="1" noChangeArrowheads="1"/>
          </p:cNvPicPr>
          <p:nvPr/>
        </p:nvPicPr>
        <p:blipFill>
          <a:blip r:embed="rId3" cstate="print"/>
          <a:srcRect/>
          <a:stretch>
            <a:fillRect/>
          </a:stretch>
        </p:blipFill>
        <p:spPr bwMode="auto">
          <a:xfrm>
            <a:off x="6304679" y="2904955"/>
            <a:ext cx="1806307" cy="1369273"/>
          </a:xfrm>
          <a:prstGeom prst="rect">
            <a:avLst/>
          </a:prstGeom>
          <a:noFill/>
          <a:ln w="9525">
            <a:solidFill>
              <a:srgbClr val="92D050"/>
            </a:solidFill>
            <a:miter lim="800000"/>
            <a:headEnd/>
            <a:tailEnd/>
          </a:ln>
          <a:effectLst>
            <a:reflection blurRad="6350" stA="52000" endA="300" endPos="35000" dir="5400000" sy="-100000" algn="bl" rotWithShape="0"/>
          </a:effectLst>
          <a:scene3d>
            <a:camera prst="perspectiveContrastingLeftFacing"/>
            <a:lightRig rig="threePt" dir="t"/>
          </a:scene3d>
        </p:spPr>
      </p:pic>
      <p:sp>
        <p:nvSpPr>
          <p:cNvPr id="12" name="Rounded Rectangle 11"/>
          <p:cNvSpPr/>
          <p:nvPr/>
        </p:nvSpPr>
        <p:spPr>
          <a:xfrm rot="13592353">
            <a:off x="6419114" y="3169443"/>
            <a:ext cx="42671" cy="1265179"/>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4"/>
          <p:cNvPicPr>
            <a:picLocks noChangeAspect="1" noChangeArrowheads="1"/>
          </p:cNvPicPr>
          <p:nvPr/>
        </p:nvPicPr>
        <p:blipFill>
          <a:blip r:embed="rId4" cstate="print">
            <a:lum bright="-46000"/>
          </a:blip>
          <a:srcRect r="39361" b="5711"/>
          <a:stretch>
            <a:fillRect/>
          </a:stretch>
        </p:blipFill>
        <p:spPr bwMode="auto">
          <a:xfrm flipH="1">
            <a:off x="4970208" y="3841914"/>
            <a:ext cx="1151952" cy="1253830"/>
          </a:xfrm>
          <a:prstGeom prst="rect">
            <a:avLst/>
          </a:prstGeom>
          <a:noFill/>
          <a:ln w="9525">
            <a:noFill/>
            <a:miter lim="800000"/>
            <a:headEnd/>
            <a:tailEnd/>
          </a:ln>
          <a:effectLst>
            <a:softEdge rad="127000"/>
          </a:effectLst>
        </p:spPr>
      </p:pic>
      <p:sp>
        <p:nvSpPr>
          <p:cNvPr id="15" name="TextBox 14"/>
          <p:cNvSpPr txBox="1"/>
          <p:nvPr/>
        </p:nvSpPr>
        <p:spPr>
          <a:xfrm>
            <a:off x="4769104" y="3507664"/>
            <a:ext cx="1602508" cy="338554"/>
          </a:xfrm>
          <a:prstGeom prst="rect">
            <a:avLst/>
          </a:prstGeom>
          <a:noFill/>
        </p:spPr>
        <p:txBody>
          <a:bodyPr wrap="square" rtlCol="0">
            <a:spAutoFit/>
          </a:bodyPr>
          <a:lstStyle/>
          <a:p>
            <a:r>
              <a:rPr lang="en-US" sz="1600" dirty="0" smtClean="0">
                <a:solidFill>
                  <a:srgbClr val="17375E"/>
                </a:solidFill>
                <a:latin typeface="+mj-lt"/>
              </a:rPr>
              <a:t>ISP &amp; Home Net</a:t>
            </a:r>
            <a:endParaRPr lang="en-US" sz="1600" dirty="0">
              <a:solidFill>
                <a:srgbClr val="17375E"/>
              </a:solidFill>
              <a:latin typeface="+mj-lt"/>
            </a:endParaRPr>
          </a:p>
        </p:txBody>
      </p:sp>
      <p:sp>
        <p:nvSpPr>
          <p:cNvPr id="21" name="TextBox 20"/>
          <p:cNvSpPr txBox="1"/>
          <p:nvPr/>
        </p:nvSpPr>
        <p:spPr>
          <a:xfrm>
            <a:off x="5023104" y="2630517"/>
            <a:ext cx="1602508" cy="338554"/>
          </a:xfrm>
          <a:prstGeom prst="rect">
            <a:avLst/>
          </a:prstGeom>
          <a:noFill/>
        </p:spPr>
        <p:txBody>
          <a:bodyPr wrap="square" rtlCol="0">
            <a:spAutoFit/>
          </a:bodyPr>
          <a:lstStyle/>
          <a:p>
            <a:r>
              <a:rPr lang="en-US" sz="1600" dirty="0" smtClean="0">
                <a:solidFill>
                  <a:srgbClr val="17375E"/>
                </a:solidFill>
                <a:latin typeface="+mj-lt"/>
              </a:rPr>
              <a:t>Video Player </a:t>
            </a:r>
            <a:endParaRPr lang="en-US" sz="1600" dirty="0">
              <a:solidFill>
                <a:srgbClr val="17375E"/>
              </a:solidFill>
              <a:latin typeface="+mj-lt"/>
            </a:endParaRPr>
          </a:p>
        </p:txBody>
      </p:sp>
      <p:sp>
        <p:nvSpPr>
          <p:cNvPr id="25" name="TextBox 24"/>
          <p:cNvSpPr txBox="1"/>
          <p:nvPr/>
        </p:nvSpPr>
        <p:spPr>
          <a:xfrm>
            <a:off x="6625613" y="1473680"/>
            <a:ext cx="2190543" cy="969496"/>
          </a:xfrm>
          <a:prstGeom prst="rect">
            <a:avLst/>
          </a:prstGeom>
          <a:noFill/>
        </p:spPr>
        <p:txBody>
          <a:bodyPr wrap="square" rtlCol="0">
            <a:spAutoFit/>
          </a:bodyPr>
          <a:lstStyle/>
          <a:p>
            <a:r>
              <a:rPr lang="en-US" b="1" dirty="0" smtClean="0">
                <a:solidFill>
                  <a:srgbClr val="800000"/>
                </a:solidFill>
              </a:rPr>
              <a:t>Start of the viewer’s perspective</a:t>
            </a:r>
            <a:endParaRPr lang="en-US" b="1" dirty="0">
              <a:solidFill>
                <a:srgbClr val="800000"/>
              </a:solidFill>
            </a:endParaRPr>
          </a:p>
        </p:txBody>
      </p:sp>
      <p:cxnSp>
        <p:nvCxnSpPr>
          <p:cNvPr id="26" name="Straight Arrow Connector 25"/>
          <p:cNvCxnSpPr>
            <a:stCxn id="11" idx="0"/>
            <a:endCxn id="25" idx="2"/>
          </p:cNvCxnSpPr>
          <p:nvPr/>
        </p:nvCxnSpPr>
        <p:spPr>
          <a:xfrm flipV="1">
            <a:off x="7207833" y="2443176"/>
            <a:ext cx="513052" cy="4617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rot="16200000" flipH="1">
            <a:off x="4226842" y="3776834"/>
            <a:ext cx="45719" cy="1546805"/>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472266" y="3972931"/>
            <a:ext cx="748244" cy="1200329"/>
          </a:xfrm>
          <a:prstGeom prst="rect">
            <a:avLst/>
          </a:prstGeom>
          <a:noFill/>
        </p:spPr>
        <p:txBody>
          <a:bodyPr wrap="square" rtlCol="0">
            <a:spAutoFit/>
          </a:bodyPr>
          <a:lstStyle/>
          <a:p>
            <a:r>
              <a:rPr lang="en-US" sz="7200" b="1" dirty="0" smtClean="0"/>
              <a:t>?</a:t>
            </a:r>
            <a:endParaRPr lang="en-US" sz="7200" b="1" dirty="0"/>
          </a:p>
        </p:txBody>
      </p:sp>
    </p:spTree>
    <p:extLst>
      <p:ext uri="{BB962C8B-B14F-4D97-AF65-F5344CB8AC3E}">
        <p14:creationId xmlns:p14="http://schemas.microsoft.com/office/powerpoint/2010/main" val="263249149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 y="2"/>
            <a:ext cx="169333" cy="6419088"/>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rot="3063608">
            <a:off x="1606308" y="4759510"/>
            <a:ext cx="1356018" cy="45719"/>
          </a:xfrm>
          <a:prstGeom prst="roundRect">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1156066" flipH="1">
            <a:off x="1761375" y="2852834"/>
            <a:ext cx="45719" cy="946749"/>
          </a:xfrm>
          <a:prstGeom prst="roundRect">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9064369">
            <a:off x="1142521" y="1744336"/>
            <a:ext cx="45719" cy="965508"/>
          </a:xfrm>
          <a:prstGeom prst="roundRect">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p:cNvPicPr>
            <a:picLocks noChangeAspect="1" noChangeArrowheads="1"/>
          </p:cNvPicPr>
          <p:nvPr/>
        </p:nvPicPr>
        <p:blipFill>
          <a:blip r:embed="rId3" cstate="print">
            <a:clrChange>
              <a:clrFrom>
                <a:srgbClr val="E1E1EB"/>
              </a:clrFrom>
              <a:clrTo>
                <a:srgbClr val="E1E1EB">
                  <a:alpha val="0"/>
                </a:srgbClr>
              </a:clrTo>
            </a:clrChange>
          </a:blip>
          <a:srcRect l="6058" t="11529" r="6849" b="14848"/>
          <a:stretch>
            <a:fillRect/>
          </a:stretch>
        </p:blipFill>
        <p:spPr bwMode="auto">
          <a:xfrm>
            <a:off x="1242896" y="2410848"/>
            <a:ext cx="1076098" cy="556963"/>
          </a:xfrm>
          <a:prstGeom prst="ellipse">
            <a:avLst/>
          </a:prstGeom>
          <a:ln>
            <a:noFill/>
          </a:ln>
          <a:effectLst>
            <a:softEdge rad="112500"/>
          </a:effectLst>
        </p:spPr>
      </p:pic>
      <p:pic>
        <p:nvPicPr>
          <p:cNvPr id="15" name="Picture 2"/>
          <p:cNvPicPr>
            <a:picLocks noChangeAspect="1" noChangeArrowheads="1"/>
          </p:cNvPicPr>
          <p:nvPr/>
        </p:nvPicPr>
        <p:blipFill>
          <a:blip r:embed="rId4" cstate="print"/>
          <a:srcRect/>
          <a:stretch>
            <a:fillRect/>
          </a:stretch>
        </p:blipFill>
        <p:spPr bwMode="auto">
          <a:xfrm>
            <a:off x="490194" y="1422143"/>
            <a:ext cx="603122" cy="562914"/>
          </a:xfrm>
          <a:prstGeom prst="rect">
            <a:avLst/>
          </a:prstGeom>
          <a:noFill/>
          <a:ln w="9525">
            <a:noFill/>
            <a:miter lim="800000"/>
            <a:headEnd/>
            <a:tailEnd/>
          </a:ln>
          <a:effectLst>
            <a:glow rad="63500">
              <a:schemeClr val="accent3">
                <a:satMod val="175000"/>
                <a:alpha val="40000"/>
              </a:schemeClr>
            </a:glow>
          </a:effectLst>
        </p:spPr>
      </p:pic>
      <p:sp>
        <p:nvSpPr>
          <p:cNvPr id="16" name="TextBox 15"/>
          <p:cNvSpPr txBox="1"/>
          <p:nvPr/>
        </p:nvSpPr>
        <p:spPr>
          <a:xfrm>
            <a:off x="1130263" y="1532140"/>
            <a:ext cx="1016000" cy="584776"/>
          </a:xfrm>
          <a:prstGeom prst="rect">
            <a:avLst/>
          </a:prstGeom>
          <a:noFill/>
        </p:spPr>
        <p:txBody>
          <a:bodyPr wrap="square" rtlCol="0">
            <a:spAutoFit/>
          </a:bodyPr>
          <a:lstStyle/>
          <a:p>
            <a:r>
              <a:rPr lang="en-US" sz="1600" dirty="0" smtClean="0">
                <a:solidFill>
                  <a:srgbClr val="17375E"/>
                </a:solidFill>
                <a:latin typeface="+mj-lt"/>
              </a:rPr>
              <a:t>Video Source</a:t>
            </a:r>
            <a:endParaRPr lang="en-US" sz="1600" dirty="0">
              <a:solidFill>
                <a:srgbClr val="17375E"/>
              </a:solidFill>
              <a:latin typeface="+mj-lt"/>
            </a:endParaRPr>
          </a:p>
        </p:txBody>
      </p:sp>
      <p:sp>
        <p:nvSpPr>
          <p:cNvPr id="17" name="TextBox 16"/>
          <p:cNvSpPr txBox="1"/>
          <p:nvPr/>
        </p:nvSpPr>
        <p:spPr>
          <a:xfrm>
            <a:off x="1760952" y="2898960"/>
            <a:ext cx="1270000" cy="830997"/>
          </a:xfrm>
          <a:prstGeom prst="rect">
            <a:avLst/>
          </a:prstGeom>
          <a:noFill/>
        </p:spPr>
        <p:txBody>
          <a:bodyPr wrap="square" rtlCol="0">
            <a:spAutoFit/>
          </a:bodyPr>
          <a:lstStyle/>
          <a:p>
            <a:r>
              <a:rPr lang="en-US" sz="1600" dirty="0" smtClean="0">
                <a:solidFill>
                  <a:srgbClr val="17375E"/>
                </a:solidFill>
                <a:latin typeface="+mj-lt"/>
              </a:rPr>
              <a:t>Encoders &amp; Video Servers</a:t>
            </a:r>
            <a:endParaRPr lang="en-US" sz="1600" dirty="0">
              <a:solidFill>
                <a:srgbClr val="17375E"/>
              </a:solidFill>
              <a:latin typeface="+mj-lt"/>
            </a:endParaRPr>
          </a:p>
        </p:txBody>
      </p:sp>
      <p:sp>
        <p:nvSpPr>
          <p:cNvPr id="18" name="TextBox 17"/>
          <p:cNvSpPr txBox="1"/>
          <p:nvPr/>
        </p:nvSpPr>
        <p:spPr>
          <a:xfrm>
            <a:off x="2092754" y="3751494"/>
            <a:ext cx="923827" cy="584776"/>
          </a:xfrm>
          <a:prstGeom prst="rect">
            <a:avLst/>
          </a:prstGeom>
          <a:noFill/>
        </p:spPr>
        <p:txBody>
          <a:bodyPr wrap="square" rtlCol="0">
            <a:spAutoFit/>
          </a:bodyPr>
          <a:lstStyle/>
          <a:p>
            <a:r>
              <a:rPr lang="en-US" sz="1600" dirty="0" smtClean="0">
                <a:solidFill>
                  <a:srgbClr val="17375E"/>
                </a:solidFill>
                <a:latin typeface="+mj-lt"/>
              </a:rPr>
              <a:t>CMS and Hosting</a:t>
            </a:r>
            <a:endParaRPr lang="en-US" sz="1600" dirty="0">
              <a:solidFill>
                <a:srgbClr val="17375E"/>
              </a:solidFill>
              <a:latin typeface="+mj-lt"/>
            </a:endParaRPr>
          </a:p>
        </p:txBody>
      </p:sp>
      <p:sp>
        <p:nvSpPr>
          <p:cNvPr id="19" name="TextBox 18"/>
          <p:cNvSpPr txBox="1"/>
          <p:nvPr/>
        </p:nvSpPr>
        <p:spPr>
          <a:xfrm>
            <a:off x="3191348" y="3925430"/>
            <a:ext cx="1602508" cy="584776"/>
          </a:xfrm>
          <a:prstGeom prst="rect">
            <a:avLst/>
          </a:prstGeom>
          <a:noFill/>
        </p:spPr>
        <p:txBody>
          <a:bodyPr wrap="square" rtlCol="0">
            <a:spAutoFit/>
          </a:bodyPr>
          <a:lstStyle/>
          <a:p>
            <a:r>
              <a:rPr lang="en-US" sz="1600" dirty="0" smtClean="0">
                <a:solidFill>
                  <a:srgbClr val="17375E"/>
                </a:solidFill>
                <a:latin typeface="+mj-lt"/>
              </a:rPr>
              <a:t>Content Delivery Networks (CDN)</a:t>
            </a:r>
            <a:endParaRPr lang="en-US" sz="1600" dirty="0">
              <a:solidFill>
                <a:srgbClr val="17375E"/>
              </a:solidFill>
              <a:latin typeface="+mj-lt"/>
            </a:endParaRPr>
          </a:p>
        </p:txBody>
      </p:sp>
      <p:grpSp>
        <p:nvGrpSpPr>
          <p:cNvPr id="20" name="Group 94"/>
          <p:cNvGrpSpPr/>
          <p:nvPr/>
        </p:nvGrpSpPr>
        <p:grpSpPr>
          <a:xfrm>
            <a:off x="791851" y="2718260"/>
            <a:ext cx="853534" cy="468241"/>
            <a:chOff x="3176833" y="2950589"/>
            <a:chExt cx="4817095" cy="3211398"/>
          </a:xfrm>
        </p:grpSpPr>
        <p:pic>
          <p:nvPicPr>
            <p:cNvPr id="2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76833" y="2950589"/>
              <a:ext cx="4817095" cy="3211398"/>
            </a:xfrm>
            <a:prstGeom prst="rect">
              <a:avLst/>
            </a:prstGeom>
            <a:noFill/>
            <a:ln w="9525">
              <a:noFill/>
              <a:miter lim="800000"/>
              <a:headEnd/>
              <a:tailEnd/>
            </a:ln>
          </p:spPr>
        </p:pic>
        <p:sp>
          <p:nvSpPr>
            <p:cNvPr id="22" name="Rectangle 21"/>
            <p:cNvSpPr/>
            <p:nvPr/>
          </p:nvSpPr>
          <p:spPr>
            <a:xfrm>
              <a:off x="4138367" y="5269584"/>
              <a:ext cx="537328" cy="20738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430652" y="5846190"/>
              <a:ext cx="537328" cy="4571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17718" y="3681153"/>
            <a:ext cx="602475" cy="756501"/>
          </a:xfrm>
          <a:prstGeom prst="rect">
            <a:avLst/>
          </a:prstGeom>
          <a:noFill/>
          <a:ln w="9525">
            <a:noFill/>
            <a:miter lim="800000"/>
            <a:headEnd/>
            <a:tailEnd/>
          </a:ln>
          <a:effectLst>
            <a:glow rad="63500">
              <a:schemeClr val="accent3">
                <a:satMod val="175000"/>
                <a:alpha val="40000"/>
              </a:schemeClr>
            </a:glow>
          </a:effectLst>
        </p:spPr>
      </p:pic>
      <p:sp>
        <p:nvSpPr>
          <p:cNvPr id="26" name="Rounded Rectangle 25"/>
          <p:cNvSpPr/>
          <p:nvPr/>
        </p:nvSpPr>
        <p:spPr>
          <a:xfrm rot="16200000" flipH="1">
            <a:off x="4757874" y="4665834"/>
            <a:ext cx="45719" cy="1546805"/>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84"/>
          <p:cNvGrpSpPr/>
          <p:nvPr/>
        </p:nvGrpSpPr>
        <p:grpSpPr>
          <a:xfrm rot="16621060">
            <a:off x="2610126" y="4503895"/>
            <a:ext cx="1624917" cy="1371994"/>
            <a:chOff x="3491345" y="2923308"/>
            <a:chExt cx="1574801" cy="997528"/>
          </a:xfrm>
        </p:grpSpPr>
        <p:sp>
          <p:nvSpPr>
            <p:cNvPr id="28" name="Oval 27"/>
            <p:cNvSpPr/>
            <p:nvPr/>
          </p:nvSpPr>
          <p:spPr>
            <a:xfrm>
              <a:off x="3842327" y="3389745"/>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22437" y="2923308"/>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30254" y="3417454"/>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567382" y="3172691"/>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91345" y="3602182"/>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059381" y="3846945"/>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572000" y="3731491"/>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83018" y="3449781"/>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29" idx="4"/>
              <a:endCxn id="28" idx="7"/>
            </p:cNvCxnSpPr>
            <p:nvPr/>
          </p:nvCxnSpPr>
          <p:spPr>
            <a:xfrm rot="5400000">
              <a:off x="3786958" y="3123522"/>
              <a:ext cx="403367" cy="15072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9" idx="5"/>
              <a:endCxn id="30" idx="1"/>
            </p:cNvCxnSpPr>
            <p:nvPr/>
          </p:nvCxnSpPr>
          <p:spPr>
            <a:xfrm rot="16200000" flipH="1">
              <a:off x="3946961" y="3132807"/>
              <a:ext cx="441897" cy="149037"/>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6"/>
              <a:endCxn id="31" idx="2"/>
            </p:cNvCxnSpPr>
            <p:nvPr/>
          </p:nvCxnSpPr>
          <p:spPr>
            <a:xfrm>
              <a:off x="4105565" y="2960254"/>
              <a:ext cx="461817" cy="24938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8" idx="2"/>
              <a:endCxn id="32" idx="7"/>
            </p:cNvCxnSpPr>
            <p:nvPr/>
          </p:nvCxnSpPr>
          <p:spPr>
            <a:xfrm rot="10800000" flipV="1">
              <a:off x="3562299" y="3426691"/>
              <a:ext cx="280028" cy="186312"/>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0" idx="3"/>
              <a:endCxn id="33" idx="0"/>
            </p:cNvCxnSpPr>
            <p:nvPr/>
          </p:nvCxnSpPr>
          <p:spPr>
            <a:xfrm rot="5400000">
              <a:off x="3988477" y="3592993"/>
              <a:ext cx="366421" cy="14148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1" idx="4"/>
              <a:endCxn id="34" idx="0"/>
            </p:cNvCxnSpPr>
            <p:nvPr/>
          </p:nvCxnSpPr>
          <p:spPr>
            <a:xfrm rot="16200000" flipH="1">
              <a:off x="4368801" y="3486727"/>
              <a:ext cx="484909" cy="461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5" idx="2"/>
              <a:endCxn id="31" idx="5"/>
            </p:cNvCxnSpPr>
            <p:nvPr/>
          </p:nvCxnSpPr>
          <p:spPr>
            <a:xfrm rot="10800000">
              <a:off x="4638336" y="3235761"/>
              <a:ext cx="344682" cy="25096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1" idx="3"/>
              <a:endCxn id="30" idx="6"/>
            </p:cNvCxnSpPr>
            <p:nvPr/>
          </p:nvCxnSpPr>
          <p:spPr>
            <a:xfrm rot="5400000">
              <a:off x="4337150" y="3211993"/>
              <a:ext cx="218639" cy="26617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0" idx="2"/>
              <a:endCxn id="28" idx="6"/>
            </p:cNvCxnSpPr>
            <p:nvPr/>
          </p:nvCxnSpPr>
          <p:spPr>
            <a:xfrm rot="10800000">
              <a:off x="3925456" y="3426692"/>
              <a:ext cx="304799" cy="2770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8" idx="5"/>
              <a:endCxn id="33" idx="1"/>
            </p:cNvCxnSpPr>
            <p:nvPr/>
          </p:nvCxnSpPr>
          <p:spPr>
            <a:xfrm rot="16200000" flipH="1">
              <a:off x="3789943" y="3576153"/>
              <a:ext cx="404951" cy="15827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0" idx="5"/>
              <a:endCxn id="34" idx="1"/>
            </p:cNvCxnSpPr>
            <p:nvPr/>
          </p:nvCxnSpPr>
          <p:spPr>
            <a:xfrm rot="16200000" flipH="1">
              <a:off x="4311797" y="3469935"/>
              <a:ext cx="261788" cy="28296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0" idx="6"/>
              <a:endCxn id="35" idx="2"/>
            </p:cNvCxnSpPr>
            <p:nvPr/>
          </p:nvCxnSpPr>
          <p:spPr>
            <a:xfrm>
              <a:off x="4313382" y="3454400"/>
              <a:ext cx="669636" cy="32327"/>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0" idx="3"/>
              <a:endCxn id="32" idx="7"/>
            </p:cNvCxnSpPr>
            <p:nvPr/>
          </p:nvCxnSpPr>
          <p:spPr>
            <a:xfrm rot="5400000">
              <a:off x="3836125" y="3206699"/>
              <a:ext cx="132479" cy="68012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66" name="Title 20"/>
          <p:cNvSpPr txBox="1">
            <a:spLocks/>
          </p:cNvSpPr>
          <p:nvPr/>
        </p:nvSpPr>
        <p:spPr bwMode="auto">
          <a:xfrm>
            <a:off x="389344" y="203809"/>
            <a:ext cx="8419691" cy="676724"/>
          </a:xfrm>
          <a:prstGeom prst="rect">
            <a:avLst/>
          </a:prstGeom>
          <a:noFill/>
          <a:ln w="9525">
            <a:noFill/>
            <a:miter lim="800000"/>
            <a:headEnd/>
            <a:tailEnd/>
          </a:ln>
          <a:effectLst/>
        </p:spPr>
        <p:txBody>
          <a:bodyPr vert="horz" wrap="square" lIns="91440" tIns="45720" rIns="91440"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The Provider’s Perspective</a:t>
            </a:r>
            <a:endParaRPr lang="en-US" dirty="0"/>
          </a:p>
        </p:txBody>
      </p:sp>
      <p:sp>
        <p:nvSpPr>
          <p:cNvPr id="2" name="TextBox 1"/>
          <p:cNvSpPr txBox="1"/>
          <p:nvPr/>
        </p:nvSpPr>
        <p:spPr>
          <a:xfrm>
            <a:off x="5778499" y="4694600"/>
            <a:ext cx="592666" cy="2131412"/>
          </a:xfrm>
          <a:prstGeom prst="rect">
            <a:avLst/>
          </a:prstGeom>
          <a:noFill/>
        </p:spPr>
        <p:txBody>
          <a:bodyPr wrap="square" rtlCol="0">
            <a:spAutoFit/>
          </a:bodyPr>
          <a:lstStyle/>
          <a:p>
            <a:r>
              <a:rPr lang="en-US" sz="8000" b="1" dirty="0">
                <a:solidFill>
                  <a:srgbClr val="000000"/>
                </a:solidFill>
              </a:rPr>
              <a:t>?</a:t>
            </a:r>
          </a:p>
        </p:txBody>
      </p:sp>
    </p:spTree>
    <p:extLst>
      <p:ext uri="{BB962C8B-B14F-4D97-AF65-F5344CB8AC3E}">
        <p14:creationId xmlns:p14="http://schemas.microsoft.com/office/powerpoint/2010/main" val="265073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 y="2"/>
            <a:ext cx="169333" cy="6419088"/>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15"/>
          <p:cNvPicPr>
            <a:picLocks noChangeAspect="1" noChangeArrowheads="1"/>
          </p:cNvPicPr>
          <p:nvPr/>
        </p:nvPicPr>
        <p:blipFill>
          <a:blip r:embed="rId3" cstate="print"/>
          <a:srcRect/>
          <a:stretch>
            <a:fillRect/>
          </a:stretch>
        </p:blipFill>
        <p:spPr bwMode="auto">
          <a:xfrm>
            <a:off x="6304679" y="2904955"/>
            <a:ext cx="1806307" cy="1369273"/>
          </a:xfrm>
          <a:prstGeom prst="rect">
            <a:avLst/>
          </a:prstGeom>
          <a:noFill/>
          <a:ln w="9525">
            <a:solidFill>
              <a:srgbClr val="92D050"/>
            </a:solidFill>
            <a:miter lim="800000"/>
            <a:headEnd/>
            <a:tailEnd/>
          </a:ln>
          <a:effectLst>
            <a:reflection blurRad="6350" stA="52000" endA="300" endPos="35000" dir="5400000" sy="-100000" algn="bl" rotWithShape="0"/>
          </a:effectLst>
          <a:scene3d>
            <a:camera prst="perspectiveContrastingLeftFacing"/>
            <a:lightRig rig="threePt" dir="t"/>
          </a:scene3d>
        </p:spPr>
      </p:pic>
      <p:sp>
        <p:nvSpPr>
          <p:cNvPr id="9" name="Rounded Rectangle 8"/>
          <p:cNvSpPr/>
          <p:nvPr/>
        </p:nvSpPr>
        <p:spPr>
          <a:xfrm rot="13592353">
            <a:off x="6419114" y="3169443"/>
            <a:ext cx="42671" cy="1265179"/>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4"/>
          <p:cNvPicPr>
            <a:picLocks noChangeAspect="1" noChangeArrowheads="1"/>
          </p:cNvPicPr>
          <p:nvPr/>
        </p:nvPicPr>
        <p:blipFill>
          <a:blip r:embed="rId4" cstate="print">
            <a:lum bright="-46000"/>
          </a:blip>
          <a:srcRect r="39361" b="5711"/>
          <a:stretch>
            <a:fillRect/>
          </a:stretch>
        </p:blipFill>
        <p:spPr bwMode="auto">
          <a:xfrm flipH="1">
            <a:off x="4970208" y="3841914"/>
            <a:ext cx="1151952" cy="1253830"/>
          </a:xfrm>
          <a:prstGeom prst="rect">
            <a:avLst/>
          </a:prstGeom>
          <a:noFill/>
          <a:ln w="9525">
            <a:noFill/>
            <a:miter lim="800000"/>
            <a:headEnd/>
            <a:tailEnd/>
          </a:ln>
          <a:effectLst>
            <a:softEdge rad="127000"/>
          </a:effectLst>
        </p:spPr>
      </p:pic>
      <p:sp>
        <p:nvSpPr>
          <p:cNvPr id="11" name="Rounded Rectangle 10"/>
          <p:cNvSpPr/>
          <p:nvPr/>
        </p:nvSpPr>
        <p:spPr>
          <a:xfrm rot="3063608">
            <a:off x="1606308" y="4759510"/>
            <a:ext cx="1356018" cy="45719"/>
          </a:xfrm>
          <a:prstGeom prst="roundRect">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1156066" flipH="1">
            <a:off x="1761375" y="2852834"/>
            <a:ext cx="45719" cy="946749"/>
          </a:xfrm>
          <a:prstGeom prst="roundRect">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9064369">
            <a:off x="1142521" y="1744336"/>
            <a:ext cx="45719" cy="965508"/>
          </a:xfrm>
          <a:prstGeom prst="roundRect">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p:cNvPicPr>
            <a:picLocks noChangeAspect="1" noChangeArrowheads="1"/>
          </p:cNvPicPr>
          <p:nvPr/>
        </p:nvPicPr>
        <p:blipFill>
          <a:blip r:embed="rId5" cstate="print">
            <a:clrChange>
              <a:clrFrom>
                <a:srgbClr val="E1E1EB"/>
              </a:clrFrom>
              <a:clrTo>
                <a:srgbClr val="E1E1EB">
                  <a:alpha val="0"/>
                </a:srgbClr>
              </a:clrTo>
            </a:clrChange>
          </a:blip>
          <a:srcRect l="6058" t="11529" r="6849" b="14848"/>
          <a:stretch>
            <a:fillRect/>
          </a:stretch>
        </p:blipFill>
        <p:spPr bwMode="auto">
          <a:xfrm>
            <a:off x="1242896" y="2410848"/>
            <a:ext cx="1076098" cy="556963"/>
          </a:xfrm>
          <a:prstGeom prst="ellipse">
            <a:avLst/>
          </a:prstGeom>
          <a:ln>
            <a:noFill/>
          </a:ln>
          <a:effectLst>
            <a:softEdge rad="112500"/>
          </a:effectLst>
        </p:spPr>
      </p:pic>
      <p:pic>
        <p:nvPicPr>
          <p:cNvPr id="15" name="Picture 2"/>
          <p:cNvPicPr>
            <a:picLocks noChangeAspect="1" noChangeArrowheads="1"/>
          </p:cNvPicPr>
          <p:nvPr/>
        </p:nvPicPr>
        <p:blipFill>
          <a:blip r:embed="rId6" cstate="print"/>
          <a:srcRect/>
          <a:stretch>
            <a:fillRect/>
          </a:stretch>
        </p:blipFill>
        <p:spPr bwMode="auto">
          <a:xfrm>
            <a:off x="490194" y="1422143"/>
            <a:ext cx="603122" cy="562914"/>
          </a:xfrm>
          <a:prstGeom prst="rect">
            <a:avLst/>
          </a:prstGeom>
          <a:noFill/>
          <a:ln w="9525">
            <a:noFill/>
            <a:miter lim="800000"/>
            <a:headEnd/>
            <a:tailEnd/>
          </a:ln>
          <a:effectLst>
            <a:glow rad="63500">
              <a:schemeClr val="accent3">
                <a:satMod val="175000"/>
                <a:alpha val="40000"/>
              </a:schemeClr>
            </a:glow>
          </a:effectLst>
        </p:spPr>
      </p:pic>
      <p:sp>
        <p:nvSpPr>
          <p:cNvPr id="16" name="TextBox 15"/>
          <p:cNvSpPr txBox="1"/>
          <p:nvPr/>
        </p:nvSpPr>
        <p:spPr>
          <a:xfrm>
            <a:off x="1130263" y="1532140"/>
            <a:ext cx="1016000" cy="584776"/>
          </a:xfrm>
          <a:prstGeom prst="rect">
            <a:avLst/>
          </a:prstGeom>
          <a:noFill/>
        </p:spPr>
        <p:txBody>
          <a:bodyPr wrap="square" rtlCol="0">
            <a:spAutoFit/>
          </a:bodyPr>
          <a:lstStyle/>
          <a:p>
            <a:r>
              <a:rPr lang="en-US" sz="1600" dirty="0" smtClean="0">
                <a:solidFill>
                  <a:srgbClr val="17375E"/>
                </a:solidFill>
                <a:latin typeface="+mj-lt"/>
              </a:rPr>
              <a:t>Video Source</a:t>
            </a:r>
            <a:endParaRPr lang="en-US" sz="1600" dirty="0">
              <a:solidFill>
                <a:srgbClr val="17375E"/>
              </a:solidFill>
              <a:latin typeface="+mj-lt"/>
            </a:endParaRPr>
          </a:p>
        </p:txBody>
      </p:sp>
      <p:sp>
        <p:nvSpPr>
          <p:cNvPr id="17" name="TextBox 16"/>
          <p:cNvSpPr txBox="1"/>
          <p:nvPr/>
        </p:nvSpPr>
        <p:spPr>
          <a:xfrm>
            <a:off x="1760952" y="2898960"/>
            <a:ext cx="1270000" cy="830997"/>
          </a:xfrm>
          <a:prstGeom prst="rect">
            <a:avLst/>
          </a:prstGeom>
          <a:noFill/>
        </p:spPr>
        <p:txBody>
          <a:bodyPr wrap="square" rtlCol="0">
            <a:spAutoFit/>
          </a:bodyPr>
          <a:lstStyle/>
          <a:p>
            <a:r>
              <a:rPr lang="en-US" sz="1600" dirty="0" smtClean="0">
                <a:solidFill>
                  <a:srgbClr val="17375E"/>
                </a:solidFill>
                <a:latin typeface="+mj-lt"/>
              </a:rPr>
              <a:t>Encoders &amp; Video Servers</a:t>
            </a:r>
            <a:endParaRPr lang="en-US" sz="1600" dirty="0">
              <a:solidFill>
                <a:srgbClr val="17375E"/>
              </a:solidFill>
              <a:latin typeface="+mj-lt"/>
            </a:endParaRPr>
          </a:p>
        </p:txBody>
      </p:sp>
      <p:sp>
        <p:nvSpPr>
          <p:cNvPr id="18" name="TextBox 17"/>
          <p:cNvSpPr txBox="1"/>
          <p:nvPr/>
        </p:nvSpPr>
        <p:spPr>
          <a:xfrm>
            <a:off x="2092754" y="3751494"/>
            <a:ext cx="923827" cy="584776"/>
          </a:xfrm>
          <a:prstGeom prst="rect">
            <a:avLst/>
          </a:prstGeom>
          <a:noFill/>
        </p:spPr>
        <p:txBody>
          <a:bodyPr wrap="square" rtlCol="0">
            <a:spAutoFit/>
          </a:bodyPr>
          <a:lstStyle/>
          <a:p>
            <a:r>
              <a:rPr lang="en-US" sz="1600" dirty="0" smtClean="0">
                <a:solidFill>
                  <a:srgbClr val="17375E"/>
                </a:solidFill>
                <a:latin typeface="+mj-lt"/>
              </a:rPr>
              <a:t>CMS and Hosting</a:t>
            </a:r>
            <a:endParaRPr lang="en-US" sz="1600" dirty="0">
              <a:solidFill>
                <a:srgbClr val="17375E"/>
              </a:solidFill>
              <a:latin typeface="+mj-lt"/>
            </a:endParaRPr>
          </a:p>
        </p:txBody>
      </p:sp>
      <p:sp>
        <p:nvSpPr>
          <p:cNvPr id="19" name="TextBox 18"/>
          <p:cNvSpPr txBox="1"/>
          <p:nvPr/>
        </p:nvSpPr>
        <p:spPr>
          <a:xfrm>
            <a:off x="3191348" y="3925430"/>
            <a:ext cx="1602508" cy="584776"/>
          </a:xfrm>
          <a:prstGeom prst="rect">
            <a:avLst/>
          </a:prstGeom>
          <a:noFill/>
        </p:spPr>
        <p:txBody>
          <a:bodyPr wrap="square" rtlCol="0">
            <a:spAutoFit/>
          </a:bodyPr>
          <a:lstStyle/>
          <a:p>
            <a:r>
              <a:rPr lang="en-US" sz="1600" dirty="0" smtClean="0">
                <a:solidFill>
                  <a:srgbClr val="17375E"/>
                </a:solidFill>
                <a:latin typeface="+mj-lt"/>
              </a:rPr>
              <a:t>Content Delivery Networks (CDN)</a:t>
            </a:r>
            <a:endParaRPr lang="en-US" sz="1600" dirty="0">
              <a:solidFill>
                <a:srgbClr val="17375E"/>
              </a:solidFill>
              <a:latin typeface="+mj-lt"/>
            </a:endParaRPr>
          </a:p>
        </p:txBody>
      </p:sp>
      <p:grpSp>
        <p:nvGrpSpPr>
          <p:cNvPr id="20" name="Group 94"/>
          <p:cNvGrpSpPr/>
          <p:nvPr/>
        </p:nvGrpSpPr>
        <p:grpSpPr>
          <a:xfrm>
            <a:off x="791851" y="2718260"/>
            <a:ext cx="853534" cy="468241"/>
            <a:chOff x="3176833" y="2950589"/>
            <a:chExt cx="4817095" cy="3211398"/>
          </a:xfrm>
        </p:grpSpPr>
        <p:pic>
          <p:nvPicPr>
            <p:cNvPr id="2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76833" y="2950589"/>
              <a:ext cx="4817095" cy="3211398"/>
            </a:xfrm>
            <a:prstGeom prst="rect">
              <a:avLst/>
            </a:prstGeom>
            <a:noFill/>
            <a:ln w="9525">
              <a:noFill/>
              <a:miter lim="800000"/>
              <a:headEnd/>
              <a:tailEnd/>
            </a:ln>
          </p:spPr>
        </p:pic>
        <p:sp>
          <p:nvSpPr>
            <p:cNvPr id="22" name="Rectangle 21"/>
            <p:cNvSpPr/>
            <p:nvPr/>
          </p:nvSpPr>
          <p:spPr>
            <a:xfrm>
              <a:off x="4138367" y="5269584"/>
              <a:ext cx="537328" cy="20738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430652" y="5846190"/>
              <a:ext cx="537328" cy="4571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17718" y="3681153"/>
            <a:ext cx="602475" cy="756501"/>
          </a:xfrm>
          <a:prstGeom prst="rect">
            <a:avLst/>
          </a:prstGeom>
          <a:noFill/>
          <a:ln w="9525">
            <a:noFill/>
            <a:miter lim="800000"/>
            <a:headEnd/>
            <a:tailEnd/>
          </a:ln>
          <a:effectLst>
            <a:glow rad="63500">
              <a:schemeClr val="accent3">
                <a:satMod val="175000"/>
                <a:alpha val="40000"/>
              </a:schemeClr>
            </a:glow>
          </a:effectLst>
        </p:spPr>
      </p:pic>
      <p:sp>
        <p:nvSpPr>
          <p:cNvPr id="25" name="Rounded Rectangle 24"/>
          <p:cNvSpPr/>
          <p:nvPr/>
        </p:nvSpPr>
        <p:spPr>
          <a:xfrm rot="15410550">
            <a:off x="4630009" y="4095410"/>
            <a:ext cx="42671" cy="1286611"/>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84"/>
          <p:cNvGrpSpPr/>
          <p:nvPr/>
        </p:nvGrpSpPr>
        <p:grpSpPr>
          <a:xfrm rot="16621060">
            <a:off x="2610126" y="4503895"/>
            <a:ext cx="1624917" cy="1371994"/>
            <a:chOff x="3491345" y="2923308"/>
            <a:chExt cx="1574801" cy="997528"/>
          </a:xfrm>
        </p:grpSpPr>
        <p:sp>
          <p:nvSpPr>
            <p:cNvPr id="28" name="Oval 27"/>
            <p:cNvSpPr/>
            <p:nvPr/>
          </p:nvSpPr>
          <p:spPr>
            <a:xfrm>
              <a:off x="3842327" y="3389745"/>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22437" y="2923308"/>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30254" y="3417454"/>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567382" y="3172691"/>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91345" y="3602182"/>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059381" y="3846945"/>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572000" y="3731491"/>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83018" y="3449781"/>
              <a:ext cx="83128" cy="7389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29" idx="4"/>
              <a:endCxn id="28" idx="7"/>
            </p:cNvCxnSpPr>
            <p:nvPr/>
          </p:nvCxnSpPr>
          <p:spPr>
            <a:xfrm rot="5400000">
              <a:off x="3786958" y="3123522"/>
              <a:ext cx="403367" cy="15072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9" idx="5"/>
              <a:endCxn id="30" idx="1"/>
            </p:cNvCxnSpPr>
            <p:nvPr/>
          </p:nvCxnSpPr>
          <p:spPr>
            <a:xfrm rot="16200000" flipH="1">
              <a:off x="3946961" y="3132807"/>
              <a:ext cx="441897" cy="149037"/>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6"/>
              <a:endCxn id="31" idx="2"/>
            </p:cNvCxnSpPr>
            <p:nvPr/>
          </p:nvCxnSpPr>
          <p:spPr>
            <a:xfrm>
              <a:off x="4105565" y="2960254"/>
              <a:ext cx="461817" cy="24938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8" idx="2"/>
              <a:endCxn id="32" idx="7"/>
            </p:cNvCxnSpPr>
            <p:nvPr/>
          </p:nvCxnSpPr>
          <p:spPr>
            <a:xfrm rot="10800000" flipV="1">
              <a:off x="3562299" y="3426691"/>
              <a:ext cx="280028" cy="186312"/>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0" idx="3"/>
              <a:endCxn id="33" idx="0"/>
            </p:cNvCxnSpPr>
            <p:nvPr/>
          </p:nvCxnSpPr>
          <p:spPr>
            <a:xfrm rot="5400000">
              <a:off x="3988477" y="3592993"/>
              <a:ext cx="366421" cy="14148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1" idx="4"/>
              <a:endCxn id="34" idx="0"/>
            </p:cNvCxnSpPr>
            <p:nvPr/>
          </p:nvCxnSpPr>
          <p:spPr>
            <a:xfrm rot="16200000" flipH="1">
              <a:off x="4368801" y="3486727"/>
              <a:ext cx="484909" cy="461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5" idx="2"/>
              <a:endCxn id="31" idx="5"/>
            </p:cNvCxnSpPr>
            <p:nvPr/>
          </p:nvCxnSpPr>
          <p:spPr>
            <a:xfrm rot="10800000">
              <a:off x="4638336" y="3235761"/>
              <a:ext cx="344682" cy="25096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1" idx="3"/>
              <a:endCxn id="30" idx="6"/>
            </p:cNvCxnSpPr>
            <p:nvPr/>
          </p:nvCxnSpPr>
          <p:spPr>
            <a:xfrm rot="5400000">
              <a:off x="4337150" y="3211993"/>
              <a:ext cx="218639" cy="26617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0" idx="2"/>
              <a:endCxn id="28" idx="6"/>
            </p:cNvCxnSpPr>
            <p:nvPr/>
          </p:nvCxnSpPr>
          <p:spPr>
            <a:xfrm rot="10800000">
              <a:off x="3925456" y="3426692"/>
              <a:ext cx="304799" cy="2770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8" idx="5"/>
              <a:endCxn id="33" idx="1"/>
            </p:cNvCxnSpPr>
            <p:nvPr/>
          </p:nvCxnSpPr>
          <p:spPr>
            <a:xfrm rot="16200000" flipH="1">
              <a:off x="3789943" y="3576153"/>
              <a:ext cx="404951" cy="15827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0" idx="5"/>
              <a:endCxn id="34" idx="1"/>
            </p:cNvCxnSpPr>
            <p:nvPr/>
          </p:nvCxnSpPr>
          <p:spPr>
            <a:xfrm rot="16200000" flipH="1">
              <a:off x="4311797" y="3469935"/>
              <a:ext cx="261788" cy="28296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0" idx="6"/>
              <a:endCxn id="35" idx="2"/>
            </p:cNvCxnSpPr>
            <p:nvPr/>
          </p:nvCxnSpPr>
          <p:spPr>
            <a:xfrm>
              <a:off x="4313382" y="3454400"/>
              <a:ext cx="669636" cy="32327"/>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0" idx="3"/>
              <a:endCxn id="32" idx="7"/>
            </p:cNvCxnSpPr>
            <p:nvPr/>
          </p:nvCxnSpPr>
          <p:spPr>
            <a:xfrm rot="5400000">
              <a:off x="3836125" y="3206699"/>
              <a:ext cx="132479" cy="68012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4769104" y="3507664"/>
            <a:ext cx="1602508" cy="338554"/>
          </a:xfrm>
          <a:prstGeom prst="rect">
            <a:avLst/>
          </a:prstGeom>
          <a:noFill/>
        </p:spPr>
        <p:txBody>
          <a:bodyPr wrap="square" rtlCol="0">
            <a:spAutoFit/>
          </a:bodyPr>
          <a:lstStyle/>
          <a:p>
            <a:r>
              <a:rPr lang="en-US" sz="1600" dirty="0" smtClean="0">
                <a:solidFill>
                  <a:srgbClr val="17375E"/>
                </a:solidFill>
                <a:latin typeface="+mj-lt"/>
              </a:rPr>
              <a:t>ISP &amp; Home Net</a:t>
            </a:r>
            <a:endParaRPr lang="en-US" sz="1600" dirty="0">
              <a:solidFill>
                <a:srgbClr val="17375E"/>
              </a:solidFill>
              <a:latin typeface="+mj-lt"/>
            </a:endParaRPr>
          </a:p>
        </p:txBody>
      </p:sp>
      <p:sp>
        <p:nvSpPr>
          <p:cNvPr id="60" name="TextBox 59"/>
          <p:cNvSpPr txBox="1"/>
          <p:nvPr/>
        </p:nvSpPr>
        <p:spPr>
          <a:xfrm>
            <a:off x="5023104" y="2630517"/>
            <a:ext cx="1602508" cy="338554"/>
          </a:xfrm>
          <a:prstGeom prst="rect">
            <a:avLst/>
          </a:prstGeom>
          <a:noFill/>
        </p:spPr>
        <p:txBody>
          <a:bodyPr wrap="square" rtlCol="0">
            <a:spAutoFit/>
          </a:bodyPr>
          <a:lstStyle/>
          <a:p>
            <a:r>
              <a:rPr lang="en-US" sz="1600" dirty="0" smtClean="0">
                <a:solidFill>
                  <a:srgbClr val="17375E"/>
                </a:solidFill>
                <a:latin typeface="+mj-lt"/>
              </a:rPr>
              <a:t>Video Player </a:t>
            </a:r>
            <a:endParaRPr lang="en-US" sz="1600" dirty="0">
              <a:solidFill>
                <a:srgbClr val="17375E"/>
              </a:solidFill>
              <a:latin typeface="+mj-lt"/>
            </a:endParaRPr>
          </a:p>
        </p:txBody>
      </p:sp>
      <p:pic>
        <p:nvPicPr>
          <p:cNvPr id="61" name="Picture 60" descr="conviva-logo.png"/>
          <p:cNvPicPr>
            <a:picLocks noChangeAspect="1"/>
          </p:cNvPicPr>
          <p:nvPr/>
        </p:nvPicPr>
        <p:blipFill rotWithShape="1">
          <a:blip r:embed="rId9">
            <a:extLst>
              <a:ext uri="{28A0092B-C50C-407E-A947-70E740481C1C}">
                <a14:useLocalDpi xmlns:a14="http://schemas.microsoft.com/office/drawing/2010/main" val="0"/>
              </a:ext>
            </a:extLst>
          </a:blip>
          <a:srcRect l="1" r="47508"/>
          <a:stretch/>
        </p:blipFill>
        <p:spPr>
          <a:xfrm>
            <a:off x="2901696" y="1144448"/>
            <a:ext cx="2121408" cy="387692"/>
          </a:xfrm>
          <a:prstGeom prst="rect">
            <a:avLst/>
          </a:prstGeom>
        </p:spPr>
      </p:pic>
      <p:sp>
        <p:nvSpPr>
          <p:cNvPr id="64" name="Title 20"/>
          <p:cNvSpPr txBox="1">
            <a:spLocks/>
          </p:cNvSpPr>
          <p:nvPr/>
        </p:nvSpPr>
        <p:spPr bwMode="auto">
          <a:xfrm>
            <a:off x="389345" y="203809"/>
            <a:ext cx="3238862" cy="676724"/>
          </a:xfrm>
          <a:prstGeom prst="rect">
            <a:avLst/>
          </a:prstGeom>
          <a:noFill/>
          <a:ln w="9525">
            <a:noFill/>
            <a:miter lim="800000"/>
            <a:headEnd/>
            <a:tailEnd/>
          </a:ln>
          <a:effectLst/>
        </p:spPr>
        <p:txBody>
          <a:bodyPr vert="horz" wrap="square" lIns="91440" tIns="45720" rIns="91440" bIns="0" numCol="1" anchor="t" anchorCtr="0" compatLnSpc="1">
            <a:prstTxWarp prst="textNoShape">
              <a:avLst/>
            </a:prstTxWarp>
          </a:bodyPr>
          <a:lstStyle>
            <a:defPPr>
              <a:defRPr lang="en-US"/>
            </a:defPPr>
            <a:lvl1pPr lvl="0" algn="ctr" eaLnBrk="0" hangingPunct="0">
              <a:defRPr sz="2800" b="1">
                <a:solidFill>
                  <a:srgbClr val="73B632"/>
                </a:solidFill>
                <a:latin typeface="Helvetica Neue"/>
                <a:ea typeface="ＭＳ Ｐゴシック" pitchFamily="-107" charset="-128"/>
                <a:cs typeface="Helvetica Neue"/>
              </a:defRPr>
            </a:lvl1pPr>
          </a:lstStyle>
          <a:p>
            <a:pPr algn="l"/>
            <a:r>
              <a:rPr lang="en-US" dirty="0" smtClean="0"/>
              <a:t>Closing the loop</a:t>
            </a:r>
            <a:endParaRPr lang="en-US" dirty="0"/>
          </a:p>
        </p:txBody>
      </p:sp>
      <p:cxnSp>
        <p:nvCxnSpPr>
          <p:cNvPr id="5" name="Curved Connector 4"/>
          <p:cNvCxnSpPr>
            <a:stCxn id="7" idx="0"/>
            <a:endCxn id="61" idx="3"/>
          </p:cNvCxnSpPr>
          <p:nvPr/>
        </p:nvCxnSpPr>
        <p:spPr>
          <a:xfrm rot="16200000" flipV="1">
            <a:off x="5332139" y="1029260"/>
            <a:ext cx="1566661" cy="218472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61" idx="1"/>
            <a:endCxn id="16" idx="3"/>
          </p:cNvCxnSpPr>
          <p:nvPr/>
        </p:nvCxnSpPr>
        <p:spPr>
          <a:xfrm rot="10800000" flipV="1">
            <a:off x="2146264" y="1338294"/>
            <a:ext cx="755433" cy="48623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45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41116</TotalTime>
  <Words>2363</Words>
  <Application>Microsoft Macintosh PowerPoint</Application>
  <PresentationFormat>Custom</PresentationFormat>
  <Paragraphs>407</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Idea</vt:lpstr>
      <vt:lpstr>PowerPoint Presentation</vt:lpstr>
      <vt:lpstr>PowerPoint Presentation</vt:lpstr>
      <vt:lpstr>PowerPoint Presentation</vt:lpstr>
      <vt:lpstr>The Idea</vt:lpstr>
      <vt:lpstr>The Idea</vt:lpstr>
      <vt:lpstr>The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Conviva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Prukop</dc:creator>
  <cp:lastModifiedBy>Davis Shepherd</cp:lastModifiedBy>
  <cp:revision>569</cp:revision>
  <dcterms:created xsi:type="dcterms:W3CDTF">2012-01-03T00:51:31Z</dcterms:created>
  <dcterms:modified xsi:type="dcterms:W3CDTF">2013-08-29T23:51:27Z</dcterms:modified>
</cp:coreProperties>
</file>