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png" ContentType="image/png"/>
  <Default Extension="wdp" ContentType="image/vnd.ms-photo"/>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notesSlides/notesSlide2.xml" ContentType="application/vnd.openxmlformats-officedocument.presentationml.notesSlide+xml"/>
  <Override PartName="/ppt/tags/tag2.xml" ContentType="application/vnd.openxmlformats-officedocument.presentationml.tags+xml"/>
  <Override PartName="/ppt/notesSlides/notesSlide3.xml" ContentType="application/vnd.openxmlformats-officedocument.presentationml.notesSlide+xml"/>
  <Override PartName="/ppt/tags/tag3.xml" ContentType="application/vnd.openxmlformats-officedocument.presentationml.tags+xml"/>
  <Override PartName="/ppt/notesSlides/notesSlide4.xml" ContentType="application/vnd.openxmlformats-officedocument.presentationml.notesSlide+xml"/>
  <Override PartName="/ppt/tags/tag4.xml" ContentType="application/vnd.openxmlformats-officedocument.presentationml.tags+xml"/>
  <Override PartName="/ppt/notesSlides/notesSlide5.xml" ContentType="application/vnd.openxmlformats-officedocument.presentationml.notesSlide+xml"/>
  <Override PartName="/ppt/tags/tag5.xml" ContentType="application/vnd.openxmlformats-officedocument.presentationml.tags+xml"/>
  <Override PartName="/ppt/notesSlides/notesSlide6.xml" ContentType="application/vnd.openxmlformats-officedocument.presentationml.notesSlide+xml"/>
  <Override PartName="/ppt/tags/tag6.xml" ContentType="application/vnd.openxmlformats-officedocument.presentationml.tags+xml"/>
  <Override PartName="/ppt/notesSlides/notesSlide7.xml" ContentType="application/vnd.openxmlformats-officedocument.presentationml.notesSlide+xml"/>
  <Override PartName="/ppt/tags/tag7.xml" ContentType="application/vnd.openxmlformats-officedocument.presentationml.tags+xml"/>
  <Override PartName="/ppt/notesSlides/notesSlide8.xml" ContentType="application/vnd.openxmlformats-officedocument.presentationml.notesSlide+xml"/>
  <Override PartName="/ppt/tags/tag8.xml" ContentType="application/vnd.openxmlformats-officedocument.presentationml.tags+xml"/>
  <Override PartName="/ppt/notesSlides/notesSlide9.xml" ContentType="application/vnd.openxmlformats-officedocument.presentationml.notesSlide+xml"/>
  <Override PartName="/ppt/tags/tag9.xml" ContentType="application/vnd.openxmlformats-officedocument.presentationml.tags+xml"/>
  <Override PartName="/ppt/notesSlides/notesSlide10.xml" ContentType="application/vnd.openxmlformats-officedocument.presentationml.notesSlide+xml"/>
  <Override PartName="/ppt/tags/tag10.xml" ContentType="application/vnd.openxmlformats-officedocument.presentationml.tags+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rts/chart1.xml" ContentType="application/vnd.openxmlformats-officedocument.drawingml.chart+xml"/>
  <Override PartName="/ppt/notesSlides/notesSlide15.xml" ContentType="application/vnd.openxmlformats-officedocument.presentationml.notesSlide+xml"/>
  <Override PartName="/ppt/charts/chart2.xml" ContentType="application/vnd.openxmlformats-officedocument.drawingml.chart+xml"/>
  <Override PartName="/ppt/tags/tag11.xml" ContentType="application/vnd.openxmlformats-officedocument.presentationml.tags+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tags/tag12.xml" ContentType="application/vnd.openxmlformats-officedocument.presentationml.tags+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tags/tag13.xml" ContentType="application/vnd.openxmlformats-officedocument.presentationml.tags+xml"/>
  <Override PartName="/ppt/notesSlides/notesSlide24.xml" ContentType="application/vnd.openxmlformats-officedocument.presentationml.notesSlide+xml"/>
  <Override PartName="/ppt/tags/tag14.xml" ContentType="application/vnd.openxmlformats-officedocument.presentationml.tags+xml"/>
  <Override PartName="/ppt/notesSlides/notesSlide25.xml" ContentType="application/vnd.openxmlformats-officedocument.presentationml.notesSlide+xml"/>
  <Override PartName="/ppt/tags/tag15.xml" ContentType="application/vnd.openxmlformats-officedocument.presentationml.tags+xml"/>
  <Override PartName="/ppt/notesSlides/notesSlide26.xml" ContentType="application/vnd.openxmlformats-officedocument.presentationml.notesSlide+xml"/>
  <Override PartName="/ppt/tags/tag16.xml" ContentType="application/vnd.openxmlformats-officedocument.presentationml.tags+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tags/tag17.xml" ContentType="application/vnd.openxmlformats-officedocument.presentationml.tags+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tags/tag18.xml" ContentType="application/vnd.openxmlformats-officedocument.presentationml.tags+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2"/>
  </p:notesMasterIdLst>
  <p:handoutMasterIdLst>
    <p:handoutMasterId r:id="rId43"/>
  </p:handoutMasterIdLst>
  <p:sldIdLst>
    <p:sldId id="295" r:id="rId2"/>
    <p:sldId id="908" r:id="rId3"/>
    <p:sldId id="911" r:id="rId4"/>
    <p:sldId id="909" r:id="rId5"/>
    <p:sldId id="910" r:id="rId6"/>
    <p:sldId id="912" r:id="rId7"/>
    <p:sldId id="812" r:id="rId8"/>
    <p:sldId id="913" r:id="rId9"/>
    <p:sldId id="915" r:id="rId10"/>
    <p:sldId id="974" r:id="rId11"/>
    <p:sldId id="972" r:id="rId12"/>
    <p:sldId id="997" r:id="rId13"/>
    <p:sldId id="998" r:id="rId14"/>
    <p:sldId id="995" r:id="rId15"/>
    <p:sldId id="996" r:id="rId16"/>
    <p:sldId id="1000" r:id="rId17"/>
    <p:sldId id="1001" r:id="rId18"/>
    <p:sldId id="1004" r:id="rId19"/>
    <p:sldId id="999" r:id="rId20"/>
    <p:sldId id="1007" r:id="rId21"/>
    <p:sldId id="1008" r:id="rId22"/>
    <p:sldId id="1009" r:id="rId23"/>
    <p:sldId id="1010" r:id="rId24"/>
    <p:sldId id="1011" r:id="rId25"/>
    <p:sldId id="924" r:id="rId26"/>
    <p:sldId id="919" r:id="rId27"/>
    <p:sldId id="975" r:id="rId28"/>
    <p:sldId id="772" r:id="rId29"/>
    <p:sldId id="928" r:id="rId30"/>
    <p:sldId id="929" r:id="rId31"/>
    <p:sldId id="759" r:id="rId32"/>
    <p:sldId id="811" r:id="rId33"/>
    <p:sldId id="732" r:id="rId34"/>
    <p:sldId id="733" r:id="rId35"/>
    <p:sldId id="734" r:id="rId36"/>
    <p:sldId id="1013" r:id="rId37"/>
    <p:sldId id="1014" r:id="rId38"/>
    <p:sldId id="947" r:id="rId39"/>
    <p:sldId id="1012" r:id="rId40"/>
    <p:sldId id="950" r:id="rId41"/>
  </p:sldIdLst>
  <p:sldSz cx="9144000" cy="6858000" type="screen4x3"/>
  <p:notesSz cx="6858000" cy="9144000"/>
  <p:defaultTextStyle>
    <a:defPPr>
      <a:defRPr lang="en-US"/>
    </a:defPPr>
    <a:lvl1pPr algn="l" defTabSz="457200" rtl="0" fontAlgn="base">
      <a:spcBef>
        <a:spcPct val="0"/>
      </a:spcBef>
      <a:spcAft>
        <a:spcPct val="0"/>
      </a:spcAft>
      <a:defRPr sz="2400" kern="1200">
        <a:solidFill>
          <a:schemeClr val="tx1"/>
        </a:solidFill>
        <a:latin typeface="Arial" charset="0"/>
        <a:ea typeface="ＭＳ Ｐゴシック" charset="0"/>
        <a:cs typeface="ＭＳ Ｐゴシック" charset="0"/>
      </a:defRPr>
    </a:lvl1pPr>
    <a:lvl2pPr marL="457200" algn="l" defTabSz="457200" rtl="0" fontAlgn="base">
      <a:spcBef>
        <a:spcPct val="0"/>
      </a:spcBef>
      <a:spcAft>
        <a:spcPct val="0"/>
      </a:spcAft>
      <a:defRPr sz="2400" kern="1200">
        <a:solidFill>
          <a:schemeClr val="tx1"/>
        </a:solidFill>
        <a:latin typeface="Arial" charset="0"/>
        <a:ea typeface="ＭＳ Ｐゴシック" charset="0"/>
        <a:cs typeface="ＭＳ Ｐゴシック" charset="0"/>
      </a:defRPr>
    </a:lvl2pPr>
    <a:lvl3pPr marL="914400" algn="l" defTabSz="457200" rtl="0" fontAlgn="base">
      <a:spcBef>
        <a:spcPct val="0"/>
      </a:spcBef>
      <a:spcAft>
        <a:spcPct val="0"/>
      </a:spcAft>
      <a:defRPr sz="2400" kern="1200">
        <a:solidFill>
          <a:schemeClr val="tx1"/>
        </a:solidFill>
        <a:latin typeface="Arial" charset="0"/>
        <a:ea typeface="ＭＳ Ｐゴシック" charset="0"/>
        <a:cs typeface="ＭＳ Ｐゴシック" charset="0"/>
      </a:defRPr>
    </a:lvl3pPr>
    <a:lvl4pPr marL="1371600" algn="l" defTabSz="457200" rtl="0" fontAlgn="base">
      <a:spcBef>
        <a:spcPct val="0"/>
      </a:spcBef>
      <a:spcAft>
        <a:spcPct val="0"/>
      </a:spcAft>
      <a:defRPr sz="2400" kern="1200">
        <a:solidFill>
          <a:schemeClr val="tx1"/>
        </a:solidFill>
        <a:latin typeface="Arial" charset="0"/>
        <a:ea typeface="ＭＳ Ｐゴシック" charset="0"/>
        <a:cs typeface="ＭＳ Ｐゴシック" charset="0"/>
      </a:defRPr>
    </a:lvl4pPr>
    <a:lvl5pPr marL="1828800" algn="l" defTabSz="457200" rtl="0" fontAlgn="base">
      <a:spcBef>
        <a:spcPct val="0"/>
      </a:spcBef>
      <a:spcAft>
        <a:spcPct val="0"/>
      </a:spcAft>
      <a:defRPr sz="2400" kern="1200">
        <a:solidFill>
          <a:schemeClr val="tx1"/>
        </a:solidFill>
        <a:latin typeface="Arial" charset="0"/>
        <a:ea typeface="ＭＳ Ｐゴシック" charset="0"/>
        <a:cs typeface="ＭＳ Ｐゴシック" charset="0"/>
      </a:defRPr>
    </a:lvl5pPr>
    <a:lvl6pPr marL="2286000" algn="l" defTabSz="457200" rtl="0" eaLnBrk="1" latinLnBrk="0" hangingPunct="1">
      <a:defRPr sz="2400" kern="1200">
        <a:solidFill>
          <a:schemeClr val="tx1"/>
        </a:solidFill>
        <a:latin typeface="Arial" charset="0"/>
        <a:ea typeface="ＭＳ Ｐゴシック" charset="0"/>
        <a:cs typeface="ＭＳ Ｐゴシック" charset="0"/>
      </a:defRPr>
    </a:lvl6pPr>
    <a:lvl7pPr marL="2743200" algn="l" defTabSz="457200" rtl="0" eaLnBrk="1" latinLnBrk="0" hangingPunct="1">
      <a:defRPr sz="2400" kern="1200">
        <a:solidFill>
          <a:schemeClr val="tx1"/>
        </a:solidFill>
        <a:latin typeface="Arial" charset="0"/>
        <a:ea typeface="ＭＳ Ｐゴシック" charset="0"/>
        <a:cs typeface="ＭＳ Ｐゴシック" charset="0"/>
      </a:defRPr>
    </a:lvl7pPr>
    <a:lvl8pPr marL="3200400" algn="l" defTabSz="457200" rtl="0" eaLnBrk="1" latinLnBrk="0" hangingPunct="1">
      <a:defRPr sz="2400" kern="1200">
        <a:solidFill>
          <a:schemeClr val="tx1"/>
        </a:solidFill>
        <a:latin typeface="Arial" charset="0"/>
        <a:ea typeface="ＭＳ Ｐゴシック" charset="0"/>
        <a:cs typeface="ＭＳ Ｐゴシック" charset="0"/>
      </a:defRPr>
    </a:lvl8pPr>
    <a:lvl9pPr marL="3657600" algn="l" defTabSz="457200" rtl="0" eaLnBrk="1" latinLnBrk="0" hangingPunct="1">
      <a:defRPr sz="2400" kern="1200">
        <a:solidFill>
          <a:schemeClr val="tx1"/>
        </a:solidFill>
        <a:latin typeface="Arial" charset="0"/>
        <a:ea typeface="ＭＳ Ｐゴシック" charset="0"/>
        <a:cs typeface="ＭＳ Ｐゴシック"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7934C"/>
    <a:srgbClr val="3366FF"/>
    <a:srgbClr val="3362FF"/>
    <a:srgbClr val="008040"/>
    <a:srgbClr val="EBA609"/>
    <a:srgbClr val="CC004F"/>
    <a:srgbClr val="EEF2FF"/>
    <a:srgbClr val="7EA0FF"/>
    <a:srgbClr val="D6DBE3"/>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5" autoAdjust="0"/>
    <p:restoredTop sz="99847" autoAdjust="0"/>
  </p:normalViewPr>
  <p:slideViewPr>
    <p:cSldViewPr snapToObjects="1">
      <p:cViewPr>
        <p:scale>
          <a:sx n="85" d="100"/>
          <a:sy n="85" d="100"/>
        </p:scale>
        <p:origin x="-2320" y="-784"/>
      </p:cViewPr>
      <p:guideLst>
        <p:guide orient="horz" pos="2160"/>
        <p:guide pos="15"/>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46" Type="http://schemas.openxmlformats.org/officeDocument/2006/relationships/viewProps" Target="viewProps.xml"/><Relationship Id="rId47" Type="http://schemas.openxmlformats.org/officeDocument/2006/relationships/theme" Target="theme/theme1.xml"/><Relationship Id="rId48" Type="http://schemas.openxmlformats.org/officeDocument/2006/relationships/tableStyles" Target="tableStyle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notesMaster" Target="notesMasters/notesMaster1.xml"/><Relationship Id="rId43" Type="http://schemas.openxmlformats.org/officeDocument/2006/relationships/handoutMaster" Target="handoutMasters/handoutMaster1.xml"/><Relationship Id="rId44" Type="http://schemas.openxmlformats.org/officeDocument/2006/relationships/printerSettings" Target="printerSettings/printerSettings1.bin"/><Relationship Id="rId45"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Macintosh%20HD:Users:istoica:slides:2013:BigData-ML-Paris:results.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Macintosh%20HD:Users:istoica:slides:2013:BigData-ML-Paris:result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barChart>
        <c:barDir val="col"/>
        <c:grouping val="stacked"/>
        <c:varyColors val="0"/>
        <c:ser>
          <c:idx val="0"/>
          <c:order val="0"/>
          <c:tx>
            <c:strRef>
              <c:f>Sheet1!$B$1</c:f>
              <c:strCache>
                <c:ptCount val="1"/>
                <c:pt idx="0">
                  <c:v>Query (s)</c:v>
                </c:pt>
              </c:strCache>
            </c:strRef>
          </c:tx>
          <c:spPr>
            <a:solidFill>
              <a:schemeClr val="accent1"/>
            </a:solidFill>
          </c:spPr>
          <c:invertIfNegative val="0"/>
          <c:cat>
            <c:strRef>
              <c:f>Sheet1!$A$2:$A$7</c:f>
              <c:strCache>
                <c:ptCount val="6"/>
                <c:pt idx="0">
                  <c:v>Full Data</c:v>
                </c:pt>
                <c:pt idx="1">
                  <c:v>f = 0.1</c:v>
                </c:pt>
                <c:pt idx="2">
                  <c:v>f = 0.01</c:v>
                </c:pt>
                <c:pt idx="3">
                  <c:v>f = 0.001</c:v>
                </c:pt>
                <c:pt idx="4">
                  <c:v>f = 0.0001</c:v>
                </c:pt>
                <c:pt idx="5">
                  <c:v>f = 0.00001</c:v>
                </c:pt>
              </c:strCache>
            </c:strRef>
          </c:cat>
          <c:val>
            <c:numRef>
              <c:f>Sheet1!$B$2:$B$7</c:f>
              <c:numCache>
                <c:formatCode>General</c:formatCode>
                <c:ptCount val="6"/>
                <c:pt idx="0">
                  <c:v>1020.0</c:v>
                </c:pt>
                <c:pt idx="1">
                  <c:v>103.0</c:v>
                </c:pt>
                <c:pt idx="2">
                  <c:v>18.0</c:v>
                </c:pt>
                <c:pt idx="3">
                  <c:v>13.0</c:v>
                </c:pt>
                <c:pt idx="4">
                  <c:v>10.0</c:v>
                </c:pt>
                <c:pt idx="5">
                  <c:v>7.8</c:v>
                </c:pt>
              </c:numCache>
            </c:numRef>
          </c:val>
        </c:ser>
        <c:dLbls>
          <c:showLegendKey val="0"/>
          <c:showVal val="0"/>
          <c:showCatName val="0"/>
          <c:showSerName val="0"/>
          <c:showPercent val="0"/>
          <c:showBubbleSize val="0"/>
        </c:dLbls>
        <c:gapWidth val="150"/>
        <c:overlap val="100"/>
        <c:axId val="-2083076344"/>
        <c:axId val="-2083073336"/>
      </c:barChart>
      <c:catAx>
        <c:axId val="-2083076344"/>
        <c:scaling>
          <c:orientation val="minMax"/>
        </c:scaling>
        <c:delete val="1"/>
        <c:axPos val="b"/>
        <c:majorTickMark val="out"/>
        <c:minorTickMark val="none"/>
        <c:tickLblPos val="nextTo"/>
        <c:crossAx val="-2083073336"/>
        <c:crosses val="autoZero"/>
        <c:auto val="1"/>
        <c:lblAlgn val="ctr"/>
        <c:lblOffset val="100"/>
        <c:noMultiLvlLbl val="0"/>
      </c:catAx>
      <c:valAx>
        <c:axId val="-2083073336"/>
        <c:scaling>
          <c:orientation val="minMax"/>
          <c:max val="1000.0"/>
        </c:scaling>
        <c:delete val="0"/>
        <c:axPos val="l"/>
        <c:majorGridlines/>
        <c:numFmt formatCode="General" sourceLinked="1"/>
        <c:majorTickMark val="out"/>
        <c:minorTickMark val="none"/>
        <c:tickLblPos val="nextTo"/>
        <c:txPr>
          <a:bodyPr/>
          <a:lstStyle/>
          <a:p>
            <a:pPr>
              <a:defRPr sz="2400">
                <a:latin typeface="Calibri"/>
                <a:cs typeface="Calibri"/>
              </a:defRPr>
            </a:pPr>
            <a:endParaRPr lang="en-US"/>
          </a:p>
        </c:txPr>
        <c:crossAx val="-2083076344"/>
        <c:crosses val="autoZero"/>
        <c:crossBetween val="between"/>
      </c:valAx>
    </c:plotArea>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barChart>
        <c:barDir val="col"/>
        <c:grouping val="stacked"/>
        <c:varyColors val="0"/>
        <c:ser>
          <c:idx val="0"/>
          <c:order val="0"/>
          <c:tx>
            <c:strRef>
              <c:f>Sheet1!$B$1</c:f>
              <c:strCache>
                <c:ptCount val="1"/>
                <c:pt idx="0">
                  <c:v>Query (s)</c:v>
                </c:pt>
              </c:strCache>
            </c:strRef>
          </c:tx>
          <c:spPr>
            <a:solidFill>
              <a:schemeClr val="accent1"/>
            </a:solidFill>
          </c:spPr>
          <c:invertIfNegative val="0"/>
          <c:cat>
            <c:strRef>
              <c:f>Sheet1!$A$2:$A$7</c:f>
              <c:strCache>
                <c:ptCount val="6"/>
                <c:pt idx="0">
                  <c:v>Full Data</c:v>
                </c:pt>
                <c:pt idx="1">
                  <c:v>f = 0.1</c:v>
                </c:pt>
                <c:pt idx="2">
                  <c:v>f = 0.01</c:v>
                </c:pt>
                <c:pt idx="3">
                  <c:v>f = 0.001</c:v>
                </c:pt>
                <c:pt idx="4">
                  <c:v>f = 0.0001</c:v>
                </c:pt>
                <c:pt idx="5">
                  <c:v>f = 0.00001</c:v>
                </c:pt>
              </c:strCache>
            </c:strRef>
          </c:cat>
          <c:val>
            <c:numRef>
              <c:f>Sheet1!$B$2:$B$7</c:f>
              <c:numCache>
                <c:formatCode>General</c:formatCode>
                <c:ptCount val="6"/>
                <c:pt idx="0">
                  <c:v>1020.0</c:v>
                </c:pt>
                <c:pt idx="1">
                  <c:v>103.0</c:v>
                </c:pt>
                <c:pt idx="2">
                  <c:v>18.0</c:v>
                </c:pt>
                <c:pt idx="3">
                  <c:v>13.0</c:v>
                </c:pt>
                <c:pt idx="4">
                  <c:v>10.0</c:v>
                </c:pt>
                <c:pt idx="5">
                  <c:v>7.8</c:v>
                </c:pt>
              </c:numCache>
            </c:numRef>
          </c:val>
        </c:ser>
        <c:dLbls>
          <c:showLegendKey val="0"/>
          <c:showVal val="0"/>
          <c:showCatName val="0"/>
          <c:showSerName val="0"/>
          <c:showPercent val="0"/>
          <c:showBubbleSize val="0"/>
        </c:dLbls>
        <c:gapWidth val="150"/>
        <c:overlap val="100"/>
        <c:axId val="-2082963352"/>
        <c:axId val="-2082960344"/>
      </c:barChart>
      <c:catAx>
        <c:axId val="-2082963352"/>
        <c:scaling>
          <c:orientation val="minMax"/>
        </c:scaling>
        <c:delete val="1"/>
        <c:axPos val="b"/>
        <c:majorTickMark val="out"/>
        <c:minorTickMark val="none"/>
        <c:tickLblPos val="nextTo"/>
        <c:crossAx val="-2082960344"/>
        <c:crosses val="autoZero"/>
        <c:auto val="1"/>
        <c:lblAlgn val="ctr"/>
        <c:lblOffset val="100"/>
        <c:noMultiLvlLbl val="0"/>
      </c:catAx>
      <c:valAx>
        <c:axId val="-2082960344"/>
        <c:scaling>
          <c:orientation val="minMax"/>
          <c:max val="1000.0"/>
        </c:scaling>
        <c:delete val="0"/>
        <c:axPos val="l"/>
        <c:majorGridlines/>
        <c:numFmt formatCode="General" sourceLinked="1"/>
        <c:majorTickMark val="out"/>
        <c:minorTickMark val="none"/>
        <c:tickLblPos val="nextTo"/>
        <c:txPr>
          <a:bodyPr/>
          <a:lstStyle/>
          <a:p>
            <a:pPr>
              <a:defRPr sz="2400">
                <a:latin typeface="Calibri"/>
                <a:cs typeface="Calibri"/>
              </a:defRPr>
            </a:pPr>
            <a:endParaRPr lang="en-US"/>
          </a:p>
        </c:txPr>
        <c:crossAx val="-2082963352"/>
        <c:crosses val="autoZero"/>
        <c:crossBetween val="between"/>
      </c:valAx>
    </c:plotArea>
    <c:plotVisOnly val="1"/>
    <c:dispBlanksAs val="gap"/>
    <c:showDLblsOverMax val="0"/>
  </c:chart>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2EC374B-6128-8E42-B3D0-6BDBDFB1ED4C}" type="datetimeFigureOut">
              <a:rPr lang="en-US" smtClean="0"/>
              <a:t>2/11/14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5720BD1-08AF-5C43-9429-B3FA4460BC3C}" type="slidenum">
              <a:rPr lang="en-US" smtClean="0"/>
              <a:t>‹#›</a:t>
            </a:fld>
            <a:endParaRPr lang="en-US"/>
          </a:p>
        </p:txBody>
      </p:sp>
    </p:spTree>
    <p:extLst>
      <p:ext uri="{BB962C8B-B14F-4D97-AF65-F5344CB8AC3E}">
        <p14:creationId xmlns:p14="http://schemas.microsoft.com/office/powerpoint/2010/main" val="98190745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ea typeface="ＭＳ Ｐゴシック" charset="-128"/>
                <a:cs typeface="ＭＳ Ｐゴシック" charset="-128"/>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ea typeface="ＭＳ Ｐゴシック" charset="-128"/>
                <a:cs typeface="ＭＳ Ｐゴシック" charset="-128"/>
              </a:defRPr>
            </a:lvl1pPr>
          </a:lstStyle>
          <a:p>
            <a:pPr>
              <a:defRPr/>
            </a:pPr>
            <a:fld id="{EB7CB0B7-4679-9C41-988A-88F664A7C70A}" type="datetime1">
              <a:rPr lang="en-US"/>
              <a:pPr>
                <a:defRPr/>
              </a:pPr>
              <a:t>2/11/14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ea typeface="ＭＳ Ｐゴシック" charset="-128"/>
                <a:cs typeface="ＭＳ Ｐゴシック" charset="-128"/>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ea typeface="ＭＳ Ｐゴシック" charset="-128"/>
                <a:cs typeface="ＭＳ Ｐゴシック" charset="-128"/>
              </a:defRPr>
            </a:lvl1pPr>
          </a:lstStyle>
          <a:p>
            <a:pPr>
              <a:defRPr/>
            </a:pPr>
            <a:fld id="{DC8198C8-78FB-5C4C-B14F-A07EF6C0DE8F}" type="slidenum">
              <a:rPr lang="en-US"/>
              <a:pPr>
                <a:defRPr/>
              </a:pPr>
              <a:t>‹#›</a:t>
            </a:fld>
            <a:endParaRPr lang="en-US"/>
          </a:p>
        </p:txBody>
      </p:sp>
    </p:spTree>
    <p:extLst>
      <p:ext uri="{BB962C8B-B14F-4D97-AF65-F5344CB8AC3E}">
        <p14:creationId xmlns:p14="http://schemas.microsoft.com/office/powerpoint/2010/main" val="4282348722"/>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ＭＳ Ｐゴシック" pitchFamily="-65" charset="-128"/>
        <a:cs typeface="ＭＳ Ｐゴシック" pitchFamily="-65"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pitchFamily="-65"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pitchFamily="-65"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pitchFamily="-65"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pitchFamily="-65"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1638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r>
              <a:rPr lang="en-US" baseline="0" dirty="0" smtClean="0">
                <a:latin typeface="Calibri" charset="0"/>
                <a:ea typeface="ＭＳ Ｐゴシック" charset="0"/>
                <a:cs typeface="ＭＳ Ｐゴシック" charset="0"/>
              </a:rPr>
              <a:t>In this talk I will give a brief overviews of what BlinkDB is, some of the motivations behind the project and finally focus on the functionalities that BlinkDB provides as an approximate query processing framework. There is going to be another BlinkDB talk on Thursday in which we will discuss some of the design decisions and the statistics behind this project in a little bit of more detail</a:t>
            </a:r>
          </a:p>
        </p:txBody>
      </p:sp>
      <p:sp>
        <p:nvSpPr>
          <p:cNvPr id="1638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0950916E-BDB9-E443-9E54-60C2B4A1430F}" type="slidenum">
              <a:rPr lang="en-US" sz="1200"/>
              <a:pPr eaLnBrk="1" hangingPunct="1"/>
              <a:t>1</a:t>
            </a:fld>
            <a:endParaRPr lang="en-US" sz="120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pPr>
              <a:defRPr/>
            </a:pPr>
            <a:fld id="{DC8198C8-78FB-5C4C-B14F-A07EF6C0DE8F}" type="slidenum">
              <a:rPr lang="en-US" smtClean="0"/>
              <a:pPr>
                <a:defRPr/>
              </a:pPr>
              <a:t>10</a:t>
            </a:fld>
            <a:endParaRPr lang="en-US"/>
          </a:p>
        </p:txBody>
      </p:sp>
    </p:spTree>
    <p:extLst>
      <p:ext uri="{BB962C8B-B14F-4D97-AF65-F5344CB8AC3E}">
        <p14:creationId xmlns:p14="http://schemas.microsoft.com/office/powerpoint/2010/main" val="219936178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pPr>
              <a:defRPr/>
            </a:pPr>
            <a:fld id="{DC8198C8-78FB-5C4C-B14F-A07EF6C0DE8F}" type="slidenum">
              <a:rPr lang="en-US" smtClean="0"/>
              <a:pPr>
                <a:defRPr/>
              </a:pPr>
              <a:t>11</a:t>
            </a:fld>
            <a:endParaRPr lang="en-US"/>
          </a:p>
        </p:txBody>
      </p:sp>
    </p:spTree>
    <p:extLst>
      <p:ext uri="{BB962C8B-B14F-4D97-AF65-F5344CB8AC3E}">
        <p14:creationId xmlns:p14="http://schemas.microsoft.com/office/powerpoint/2010/main" val="219936178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A98209C-5C40-B34F-97A9-AF7E78FE0413}" type="slidenum">
              <a:rPr lang="en-US" smtClean="0"/>
              <a:t>12</a:t>
            </a:fld>
            <a:endParaRPr lang="en-US"/>
          </a:p>
        </p:txBody>
      </p:sp>
    </p:spTree>
    <p:extLst>
      <p:ext uri="{BB962C8B-B14F-4D97-AF65-F5344CB8AC3E}">
        <p14:creationId xmlns:p14="http://schemas.microsoft.com/office/powerpoint/2010/main" val="167155904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8A98209C-5C40-B34F-97A9-AF7E78FE0413}" type="slidenum">
              <a:rPr lang="en-US" smtClean="0"/>
              <a:t>13</a:t>
            </a:fld>
            <a:endParaRPr lang="en-US"/>
          </a:p>
        </p:txBody>
      </p:sp>
    </p:spTree>
    <p:extLst>
      <p:ext uri="{BB962C8B-B14F-4D97-AF65-F5344CB8AC3E}">
        <p14:creationId xmlns:p14="http://schemas.microsoft.com/office/powerpoint/2010/main" val="81760547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A98209C-5C40-B34F-97A9-AF7E78FE0413}" type="slidenum">
              <a:rPr lang="en-US" smtClean="0"/>
              <a:t>14</a:t>
            </a:fld>
            <a:endParaRPr lang="en-US"/>
          </a:p>
        </p:txBody>
      </p:sp>
    </p:spTree>
    <p:extLst>
      <p:ext uri="{BB962C8B-B14F-4D97-AF65-F5344CB8AC3E}">
        <p14:creationId xmlns:p14="http://schemas.microsoft.com/office/powerpoint/2010/main" val="326684719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A98209C-5C40-B34F-97A9-AF7E78FE0413}" type="slidenum">
              <a:rPr lang="en-US" smtClean="0"/>
              <a:t>15</a:t>
            </a:fld>
            <a:endParaRPr lang="en-US"/>
          </a:p>
        </p:txBody>
      </p:sp>
    </p:spTree>
    <p:extLst>
      <p:ext uri="{BB962C8B-B14F-4D97-AF65-F5344CB8AC3E}">
        <p14:creationId xmlns:p14="http://schemas.microsoft.com/office/powerpoint/2010/main" val="326684719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pPr>
              <a:defRPr/>
            </a:pPr>
            <a:fld id="{DC8198C8-78FB-5C4C-B14F-A07EF6C0DE8F}" type="slidenum">
              <a:rPr lang="en-US" smtClean="0"/>
              <a:pPr>
                <a:defRPr/>
              </a:pPr>
              <a:t>16</a:t>
            </a:fld>
            <a:endParaRPr lang="en-US"/>
          </a:p>
        </p:txBody>
      </p:sp>
    </p:spTree>
    <p:extLst>
      <p:ext uri="{BB962C8B-B14F-4D97-AF65-F5344CB8AC3E}">
        <p14:creationId xmlns:p14="http://schemas.microsoft.com/office/powerpoint/2010/main" val="223058200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C8198C8-78FB-5C4C-B14F-A07EF6C0DE8F}" type="slidenum">
              <a:rPr lang="en-US" smtClean="0"/>
              <a:pPr>
                <a:defRPr/>
              </a:pPr>
              <a:t>17</a:t>
            </a:fld>
            <a:endParaRPr lang="en-US"/>
          </a:p>
        </p:txBody>
      </p:sp>
    </p:spTree>
    <p:extLst>
      <p:ext uri="{BB962C8B-B14F-4D97-AF65-F5344CB8AC3E}">
        <p14:creationId xmlns:p14="http://schemas.microsoft.com/office/powerpoint/2010/main" val="392192827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C8198C8-78FB-5C4C-B14F-A07EF6C0DE8F}" type="slidenum">
              <a:rPr lang="en-US" smtClean="0"/>
              <a:pPr>
                <a:defRPr/>
              </a:pPr>
              <a:t>18</a:t>
            </a:fld>
            <a:endParaRPr lang="en-US"/>
          </a:p>
        </p:txBody>
      </p:sp>
    </p:spTree>
    <p:extLst>
      <p:ext uri="{BB962C8B-B14F-4D97-AF65-F5344CB8AC3E}">
        <p14:creationId xmlns:p14="http://schemas.microsoft.com/office/powerpoint/2010/main" val="392192827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pPr>
              <a:defRPr/>
            </a:pPr>
            <a:fld id="{DC8198C8-78FB-5C4C-B14F-A07EF6C0DE8F}" type="slidenum">
              <a:rPr lang="en-US" smtClean="0"/>
              <a:pPr>
                <a:defRPr/>
              </a:pPr>
              <a:t>19</a:t>
            </a:fld>
            <a:endParaRPr lang="en-US"/>
          </a:p>
        </p:txBody>
      </p:sp>
    </p:spTree>
    <p:extLst>
      <p:ext uri="{BB962C8B-B14F-4D97-AF65-F5344CB8AC3E}">
        <p14:creationId xmlns:p14="http://schemas.microsoft.com/office/powerpoint/2010/main" val="21993617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pPr>
              <a:defRPr/>
            </a:pPr>
            <a:fld id="{DC8198C8-78FB-5C4C-B14F-A07EF6C0DE8F}" type="slidenum">
              <a:rPr lang="en-US" smtClean="0"/>
              <a:pPr>
                <a:defRPr/>
              </a:pPr>
              <a:t>2</a:t>
            </a:fld>
            <a:endParaRPr lang="en-US"/>
          </a:p>
        </p:txBody>
      </p:sp>
    </p:spTree>
    <p:extLst>
      <p:ext uri="{BB962C8B-B14F-4D97-AF65-F5344CB8AC3E}">
        <p14:creationId xmlns:p14="http://schemas.microsoft.com/office/powerpoint/2010/main" val="223058200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C8198C8-78FB-5C4C-B14F-A07EF6C0DE8F}" type="slidenum">
              <a:rPr lang="en-US" smtClean="0"/>
              <a:pPr>
                <a:defRPr/>
              </a:pPr>
              <a:t>20</a:t>
            </a:fld>
            <a:endParaRPr lang="en-US"/>
          </a:p>
        </p:txBody>
      </p:sp>
    </p:spTree>
    <p:extLst>
      <p:ext uri="{BB962C8B-B14F-4D97-AF65-F5344CB8AC3E}">
        <p14:creationId xmlns:p14="http://schemas.microsoft.com/office/powerpoint/2010/main" val="392192827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C8198C8-78FB-5C4C-B14F-A07EF6C0DE8F}" type="slidenum">
              <a:rPr lang="en-US" smtClean="0"/>
              <a:pPr>
                <a:defRPr/>
              </a:pPr>
              <a:t>21</a:t>
            </a:fld>
            <a:endParaRPr lang="en-US"/>
          </a:p>
        </p:txBody>
      </p:sp>
    </p:spTree>
    <p:extLst>
      <p:ext uri="{BB962C8B-B14F-4D97-AF65-F5344CB8AC3E}">
        <p14:creationId xmlns:p14="http://schemas.microsoft.com/office/powerpoint/2010/main" val="392192827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C8198C8-78FB-5C4C-B14F-A07EF6C0DE8F}" type="slidenum">
              <a:rPr lang="en-US" smtClean="0"/>
              <a:pPr>
                <a:defRPr/>
              </a:pPr>
              <a:t>22</a:t>
            </a:fld>
            <a:endParaRPr lang="en-US"/>
          </a:p>
        </p:txBody>
      </p:sp>
    </p:spTree>
    <p:extLst>
      <p:ext uri="{BB962C8B-B14F-4D97-AF65-F5344CB8AC3E}">
        <p14:creationId xmlns:p14="http://schemas.microsoft.com/office/powerpoint/2010/main" val="392192827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C8198C8-78FB-5C4C-B14F-A07EF6C0DE8F}" type="slidenum">
              <a:rPr lang="en-US" smtClean="0"/>
              <a:pPr>
                <a:defRPr/>
              </a:pPr>
              <a:t>24</a:t>
            </a:fld>
            <a:endParaRPr lang="en-US"/>
          </a:p>
        </p:txBody>
      </p:sp>
    </p:spTree>
    <p:extLst>
      <p:ext uri="{BB962C8B-B14F-4D97-AF65-F5344CB8AC3E}">
        <p14:creationId xmlns:p14="http://schemas.microsoft.com/office/powerpoint/2010/main" val="392192827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C8198C8-78FB-5C4C-B14F-A07EF6C0DE8F}" type="slidenum">
              <a:rPr lang="en-US" smtClean="0"/>
              <a:pPr>
                <a:defRPr/>
              </a:pPr>
              <a:t>28</a:t>
            </a:fld>
            <a:endParaRPr lang="en-US"/>
          </a:p>
        </p:txBody>
      </p:sp>
    </p:spTree>
    <p:extLst>
      <p:ext uri="{BB962C8B-B14F-4D97-AF65-F5344CB8AC3E}">
        <p14:creationId xmlns:p14="http://schemas.microsoft.com/office/powerpoint/2010/main" val="409754928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C8198C8-78FB-5C4C-B14F-A07EF6C0DE8F}" type="slidenum">
              <a:rPr lang="en-US" smtClean="0"/>
              <a:pPr>
                <a:defRPr/>
              </a:pPr>
              <a:t>29</a:t>
            </a:fld>
            <a:endParaRPr lang="en-US"/>
          </a:p>
        </p:txBody>
      </p:sp>
    </p:spTree>
    <p:extLst>
      <p:ext uri="{BB962C8B-B14F-4D97-AF65-F5344CB8AC3E}">
        <p14:creationId xmlns:p14="http://schemas.microsoft.com/office/powerpoint/2010/main" val="409754928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C8198C8-78FB-5C4C-B14F-A07EF6C0DE8F}" type="slidenum">
              <a:rPr lang="en-US" smtClean="0"/>
              <a:pPr>
                <a:defRPr/>
              </a:pPr>
              <a:t>30</a:t>
            </a:fld>
            <a:endParaRPr lang="en-US"/>
          </a:p>
        </p:txBody>
      </p:sp>
    </p:spTree>
    <p:extLst>
      <p:ext uri="{BB962C8B-B14F-4D97-AF65-F5344CB8AC3E}">
        <p14:creationId xmlns:p14="http://schemas.microsoft.com/office/powerpoint/2010/main" val="409754928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C8198C8-78FB-5C4C-B14F-A07EF6C0DE8F}" type="slidenum">
              <a:rPr lang="en-US" smtClean="0"/>
              <a:pPr>
                <a:defRPr/>
              </a:pPr>
              <a:t>31</a:t>
            </a:fld>
            <a:endParaRPr lang="en-US"/>
          </a:p>
        </p:txBody>
      </p:sp>
    </p:spTree>
    <p:extLst>
      <p:ext uri="{BB962C8B-B14F-4D97-AF65-F5344CB8AC3E}">
        <p14:creationId xmlns:p14="http://schemas.microsoft.com/office/powerpoint/2010/main" val="249709048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C8198C8-78FB-5C4C-B14F-A07EF6C0DE8F}" type="slidenum">
              <a:rPr lang="en-US" smtClean="0"/>
              <a:pPr>
                <a:defRPr/>
              </a:pPr>
              <a:t>32</a:t>
            </a:fld>
            <a:endParaRPr lang="en-US"/>
          </a:p>
        </p:txBody>
      </p:sp>
    </p:spTree>
    <p:extLst>
      <p:ext uri="{BB962C8B-B14F-4D97-AF65-F5344CB8AC3E}">
        <p14:creationId xmlns:p14="http://schemas.microsoft.com/office/powerpoint/2010/main" val="409523054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C8198C8-78FB-5C4C-B14F-A07EF6C0DE8F}" type="slidenum">
              <a:rPr lang="en-US" smtClean="0"/>
              <a:pPr>
                <a:defRPr/>
              </a:pPr>
              <a:t>33</a:t>
            </a:fld>
            <a:endParaRPr lang="en-US"/>
          </a:p>
        </p:txBody>
      </p:sp>
    </p:spTree>
    <p:extLst>
      <p:ext uri="{BB962C8B-B14F-4D97-AF65-F5344CB8AC3E}">
        <p14:creationId xmlns:p14="http://schemas.microsoft.com/office/powerpoint/2010/main" val="685649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pPr>
              <a:defRPr/>
            </a:pPr>
            <a:fld id="{DC8198C8-78FB-5C4C-B14F-A07EF6C0DE8F}" type="slidenum">
              <a:rPr lang="en-US" smtClean="0"/>
              <a:pPr>
                <a:defRPr/>
              </a:pPr>
              <a:t>3</a:t>
            </a:fld>
            <a:endParaRPr lang="en-US"/>
          </a:p>
        </p:txBody>
      </p:sp>
    </p:spTree>
    <p:extLst>
      <p:ext uri="{BB962C8B-B14F-4D97-AF65-F5344CB8AC3E}">
        <p14:creationId xmlns:p14="http://schemas.microsoft.com/office/powerpoint/2010/main" val="223058200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C8198C8-78FB-5C4C-B14F-A07EF6C0DE8F}" type="slidenum">
              <a:rPr lang="en-US" smtClean="0"/>
              <a:pPr>
                <a:defRPr/>
              </a:pPr>
              <a:t>34</a:t>
            </a:fld>
            <a:endParaRPr lang="en-US"/>
          </a:p>
        </p:txBody>
      </p:sp>
    </p:spTree>
    <p:extLst>
      <p:ext uri="{BB962C8B-B14F-4D97-AF65-F5344CB8AC3E}">
        <p14:creationId xmlns:p14="http://schemas.microsoft.com/office/powerpoint/2010/main" val="304408537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C8198C8-78FB-5C4C-B14F-A07EF6C0DE8F}" type="slidenum">
              <a:rPr lang="en-US" smtClean="0"/>
              <a:pPr>
                <a:defRPr/>
              </a:pPr>
              <a:t>35</a:t>
            </a:fld>
            <a:endParaRPr lang="en-US"/>
          </a:p>
        </p:txBody>
      </p:sp>
    </p:spTree>
    <p:extLst>
      <p:ext uri="{BB962C8B-B14F-4D97-AF65-F5344CB8AC3E}">
        <p14:creationId xmlns:p14="http://schemas.microsoft.com/office/powerpoint/2010/main" val="29490217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pPr>
              <a:defRPr/>
            </a:pPr>
            <a:fld id="{DC8198C8-78FB-5C4C-B14F-A07EF6C0DE8F}" type="slidenum">
              <a:rPr lang="en-US" smtClean="0"/>
              <a:pPr>
                <a:defRPr/>
              </a:pPr>
              <a:t>4</a:t>
            </a:fld>
            <a:endParaRPr lang="en-US"/>
          </a:p>
        </p:txBody>
      </p:sp>
    </p:spTree>
    <p:extLst>
      <p:ext uri="{BB962C8B-B14F-4D97-AF65-F5344CB8AC3E}">
        <p14:creationId xmlns:p14="http://schemas.microsoft.com/office/powerpoint/2010/main" val="22305820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pPr>
              <a:defRPr/>
            </a:pPr>
            <a:fld id="{DC8198C8-78FB-5C4C-B14F-A07EF6C0DE8F}" type="slidenum">
              <a:rPr lang="en-US" smtClean="0"/>
              <a:pPr>
                <a:defRPr/>
              </a:pPr>
              <a:t>5</a:t>
            </a:fld>
            <a:endParaRPr lang="en-US"/>
          </a:p>
        </p:txBody>
      </p:sp>
    </p:spTree>
    <p:extLst>
      <p:ext uri="{BB962C8B-B14F-4D97-AF65-F5344CB8AC3E}">
        <p14:creationId xmlns:p14="http://schemas.microsoft.com/office/powerpoint/2010/main" val="22305820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pPr>
              <a:defRPr/>
            </a:pPr>
            <a:fld id="{DC8198C8-78FB-5C4C-B14F-A07EF6C0DE8F}" type="slidenum">
              <a:rPr lang="en-US" smtClean="0"/>
              <a:pPr>
                <a:defRPr/>
              </a:pPr>
              <a:t>6</a:t>
            </a:fld>
            <a:endParaRPr lang="en-US"/>
          </a:p>
        </p:txBody>
      </p:sp>
    </p:spTree>
    <p:extLst>
      <p:ext uri="{BB962C8B-B14F-4D97-AF65-F5344CB8AC3E}">
        <p14:creationId xmlns:p14="http://schemas.microsoft.com/office/powerpoint/2010/main" val="22305820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C8198C8-78FB-5C4C-B14F-A07EF6C0DE8F}" type="slidenum">
              <a:rPr lang="en-US" smtClean="0"/>
              <a:pPr>
                <a:defRPr/>
              </a:pPr>
              <a:t>7</a:t>
            </a:fld>
            <a:endParaRPr lang="en-US"/>
          </a:p>
        </p:txBody>
      </p:sp>
    </p:spTree>
    <p:extLst>
      <p:ext uri="{BB962C8B-B14F-4D97-AF65-F5344CB8AC3E}">
        <p14:creationId xmlns:p14="http://schemas.microsoft.com/office/powerpoint/2010/main" val="18652240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pPr>
              <a:defRPr/>
            </a:pPr>
            <a:fld id="{DC8198C8-78FB-5C4C-B14F-A07EF6C0DE8F}" type="slidenum">
              <a:rPr lang="en-US" smtClean="0"/>
              <a:pPr>
                <a:defRPr/>
              </a:pPr>
              <a:t>8</a:t>
            </a:fld>
            <a:endParaRPr lang="en-US"/>
          </a:p>
        </p:txBody>
      </p:sp>
    </p:spTree>
    <p:extLst>
      <p:ext uri="{BB962C8B-B14F-4D97-AF65-F5344CB8AC3E}">
        <p14:creationId xmlns:p14="http://schemas.microsoft.com/office/powerpoint/2010/main" val="21993617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pPr>
              <a:defRPr/>
            </a:pPr>
            <a:fld id="{DC8198C8-78FB-5C4C-B14F-A07EF6C0DE8F}" type="slidenum">
              <a:rPr lang="en-US" smtClean="0"/>
              <a:pPr>
                <a:defRPr/>
              </a:pPr>
              <a:t>9</a:t>
            </a:fld>
            <a:endParaRPr lang="en-US"/>
          </a:p>
        </p:txBody>
      </p:sp>
    </p:spTree>
    <p:extLst>
      <p:ext uri="{BB962C8B-B14F-4D97-AF65-F5344CB8AC3E}">
        <p14:creationId xmlns:p14="http://schemas.microsoft.com/office/powerpoint/2010/main" val="21993617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Oval 3"/>
          <p:cNvSpPr/>
          <p:nvPr userDrawn="1"/>
        </p:nvSpPr>
        <p:spPr>
          <a:xfrm>
            <a:off x="990600" y="927100"/>
            <a:ext cx="7162800" cy="228600"/>
          </a:xfrm>
          <a:prstGeom prst="ellipse">
            <a:avLst/>
          </a:prstGeom>
          <a:effectLst>
            <a:outerShdw blurRad="40000" dist="73787"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1800">
              <a:solidFill>
                <a:srgbClr val="FFFFFF"/>
              </a:solidFill>
              <a:ea typeface="ＭＳ Ｐゴシック" charset="-128"/>
              <a:cs typeface="ＭＳ Ｐゴシック" charset="-128"/>
            </a:endParaRPr>
          </a:p>
        </p:txBody>
      </p:sp>
      <p:sp>
        <p:nvSpPr>
          <p:cNvPr id="5" name="Rectangle 4"/>
          <p:cNvSpPr/>
          <p:nvPr userDrawn="1"/>
        </p:nvSpPr>
        <p:spPr>
          <a:xfrm>
            <a:off x="0" y="-1588"/>
            <a:ext cx="9339263" cy="1219201"/>
          </a:xfrm>
          <a:prstGeom prst="rect">
            <a:avLst/>
          </a:prstGeom>
          <a:solidFill>
            <a:schemeClr val="bg1"/>
          </a:solidFill>
          <a:ln>
            <a:noFill/>
          </a:ln>
          <a:effectLst>
            <a:outerShdw blurRad="25400" dist="23000" dir="5400000" rotWithShape="0">
              <a:srgbClr val="000000">
                <a:alpha val="17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1800">
              <a:solidFill>
                <a:srgbClr val="FFFFFF"/>
              </a:solidFill>
              <a:ea typeface="ＭＳ Ｐゴシック" charset="-128"/>
              <a:cs typeface="ＭＳ Ｐゴシック" charset="-128"/>
            </a:endParaRPr>
          </a:p>
        </p:txBody>
      </p:sp>
      <p:sp>
        <p:nvSpPr>
          <p:cNvPr id="6" name="Rectangle 10"/>
          <p:cNvSpPr>
            <a:spLocks noChangeArrowheads="1"/>
          </p:cNvSpPr>
          <p:nvPr userDrawn="1"/>
        </p:nvSpPr>
        <p:spPr bwMode="auto">
          <a:xfrm>
            <a:off x="2259013" y="152400"/>
            <a:ext cx="4464050" cy="1066800"/>
          </a:xfrm>
          <a:prstGeom prst="rect">
            <a:avLst/>
          </a:prstGeom>
          <a:gradFill rotWithShape="1">
            <a:gsLst>
              <a:gs pos="0">
                <a:srgbClr val="00204E"/>
              </a:gs>
              <a:gs pos="46001">
                <a:srgbClr val="D6DBE3"/>
              </a:gs>
              <a:gs pos="53999">
                <a:srgbClr val="D6DBE3"/>
              </a:gs>
              <a:gs pos="100000">
                <a:srgbClr val="00204E"/>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800"/>
          </a:p>
        </p:txBody>
      </p:sp>
      <p:sp>
        <p:nvSpPr>
          <p:cNvPr id="7" name="Rectangle 11"/>
          <p:cNvSpPr>
            <a:spLocks noChangeArrowheads="1"/>
          </p:cNvSpPr>
          <p:nvPr userDrawn="1"/>
        </p:nvSpPr>
        <p:spPr bwMode="auto">
          <a:xfrm>
            <a:off x="0" y="152400"/>
            <a:ext cx="2286000" cy="1066800"/>
          </a:xfrm>
          <a:prstGeom prst="rect">
            <a:avLst/>
          </a:prstGeom>
          <a:solidFill>
            <a:srgbClr val="00204E"/>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800"/>
          </a:p>
        </p:txBody>
      </p:sp>
      <p:sp>
        <p:nvSpPr>
          <p:cNvPr id="8" name="Rectangle 12"/>
          <p:cNvSpPr>
            <a:spLocks noChangeArrowheads="1"/>
          </p:cNvSpPr>
          <p:nvPr userDrawn="1"/>
        </p:nvSpPr>
        <p:spPr bwMode="auto">
          <a:xfrm>
            <a:off x="6705600" y="152400"/>
            <a:ext cx="2438400" cy="1066800"/>
          </a:xfrm>
          <a:prstGeom prst="rect">
            <a:avLst/>
          </a:prstGeom>
          <a:solidFill>
            <a:srgbClr val="00204E"/>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800"/>
          </a:p>
        </p:txBody>
      </p:sp>
      <p:pic>
        <p:nvPicPr>
          <p:cNvPr id="9" name="Picture 8" descr="Picture1"/>
          <p:cNvPicPr>
            <a:picLocks noChangeAspect="1" noChangeArrowheads="1"/>
          </p:cNvPicPr>
          <p:nvPr userDrawn="1"/>
        </p:nvPicPr>
        <p:blipFill>
          <a:blip r:embed="rId2"/>
          <a:srcRect/>
          <a:stretch>
            <a:fillRect/>
          </a:stretch>
        </p:blipFill>
        <p:spPr bwMode="auto">
          <a:xfrm>
            <a:off x="3200400" y="0"/>
            <a:ext cx="2667000" cy="1414463"/>
          </a:xfrm>
          <a:prstGeom prst="rect">
            <a:avLst/>
          </a:prstGeom>
          <a:noFill/>
          <a:effectLst>
            <a:outerShdw blurRad="38100" dist="25400" dir="7800000" algn="tl" rotWithShape="0">
              <a:srgbClr val="000000">
                <a:alpha val="20000"/>
              </a:srgbClr>
            </a:outerShdw>
          </a:effectLst>
        </p:spPr>
      </p:pic>
      <p:sp>
        <p:nvSpPr>
          <p:cNvPr id="2" name="Title 1"/>
          <p:cNvSpPr>
            <a:spLocks noGrp="1"/>
          </p:cNvSpPr>
          <p:nvPr>
            <p:ph type="ctrTitle"/>
          </p:nvPr>
        </p:nvSpPr>
        <p:spPr>
          <a:xfrm>
            <a:off x="685800" y="2057400"/>
            <a:ext cx="7772400" cy="1066800"/>
          </a:xfrm>
        </p:spPr>
        <p:txBody>
          <a:bodyPr anchor="t"/>
          <a:lstStyle>
            <a:lvl1pPr>
              <a:defRPr sz="9500"/>
            </a:lvl1pPr>
          </a:lstStyle>
          <a:p>
            <a:r>
              <a:rPr lang="en-US" dirty="0" smtClean="0"/>
              <a:t>Click to edit Master title style</a:t>
            </a:r>
            <a:endParaRPr lang="en-US" dirty="0"/>
          </a:p>
        </p:txBody>
      </p:sp>
      <p:sp>
        <p:nvSpPr>
          <p:cNvPr id="3" name="Subtitle 2"/>
          <p:cNvSpPr>
            <a:spLocks noGrp="1"/>
          </p:cNvSpPr>
          <p:nvPr>
            <p:ph type="subTitle" idx="1"/>
          </p:nvPr>
        </p:nvSpPr>
        <p:spPr>
          <a:xfrm>
            <a:off x="762000" y="3736975"/>
            <a:ext cx="6400800" cy="682625"/>
          </a:xfrm>
        </p:spPr>
        <p:txBody>
          <a:bodyPr/>
          <a:lstStyle>
            <a:lvl1pPr marL="0" indent="0" algn="l">
              <a:buNone/>
              <a:defRPr sz="2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Tree>
    <p:extLst>
      <p:ext uri="{BB962C8B-B14F-4D97-AF65-F5344CB8AC3E}">
        <p14:creationId xmlns:p14="http://schemas.microsoft.com/office/powerpoint/2010/main" val="11002834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E5EF5F93-7AEC-F04C-95E1-0F5BA3994355}" type="slidenum">
              <a:rPr lang="en-US"/>
              <a:pPr>
                <a:defRPr/>
              </a:pPr>
              <a:t>‹#›</a:t>
            </a:fld>
            <a:endParaRPr lang="en-US"/>
          </a:p>
        </p:txBody>
      </p:sp>
    </p:spTree>
    <p:extLst>
      <p:ext uri="{BB962C8B-B14F-4D97-AF65-F5344CB8AC3E}">
        <p14:creationId xmlns:p14="http://schemas.microsoft.com/office/powerpoint/2010/main" val="22365742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7F604BDA-83D8-1F4F-908D-6FB13903B0FA}" type="slidenum">
              <a:rPr lang="en-US"/>
              <a:pPr>
                <a:defRPr/>
              </a:pPr>
              <a:t>‹#›</a:t>
            </a:fld>
            <a:endParaRPr lang="en-US"/>
          </a:p>
        </p:txBody>
      </p:sp>
    </p:spTree>
    <p:extLst>
      <p:ext uri="{BB962C8B-B14F-4D97-AF65-F5344CB8AC3E}">
        <p14:creationId xmlns:p14="http://schemas.microsoft.com/office/powerpoint/2010/main" val="2195421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6D7B90C-8FCE-1E46-9B22-F0D12B142FF9}" type="slidenum">
              <a:rPr lang="en-US"/>
              <a:pPr>
                <a:defRPr/>
              </a:pPr>
              <a:t>‹#›</a:t>
            </a:fld>
            <a:endParaRPr lang="en-US"/>
          </a:p>
        </p:txBody>
      </p:sp>
    </p:spTree>
    <p:extLst>
      <p:ext uri="{BB962C8B-B14F-4D97-AF65-F5344CB8AC3E}">
        <p14:creationId xmlns:p14="http://schemas.microsoft.com/office/powerpoint/2010/main" val="11430584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9E15801-4DF0-EA42-B5E2-BC9F99F57471}" type="slidenum">
              <a:rPr lang="en-US"/>
              <a:pPr>
                <a:defRPr/>
              </a:pPr>
              <a:t>‹#›</a:t>
            </a:fld>
            <a:endParaRPr lang="en-US"/>
          </a:p>
        </p:txBody>
      </p:sp>
    </p:spTree>
    <p:extLst>
      <p:ext uri="{BB962C8B-B14F-4D97-AF65-F5344CB8AC3E}">
        <p14:creationId xmlns:p14="http://schemas.microsoft.com/office/powerpoint/2010/main" val="34421783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38200"/>
            <a:ext cx="7772400" cy="1066800"/>
          </a:xfrm>
        </p:spPr>
        <p:txBody>
          <a:bodyPr anchor="t"/>
          <a:lstStyle>
            <a:lvl1pPr>
              <a:defRPr sz="9500"/>
            </a:lvl1pPr>
          </a:lstStyle>
          <a:p>
            <a:r>
              <a:rPr lang="en-US" dirty="0" smtClean="0"/>
              <a:t>Click to edit Master title style</a:t>
            </a:r>
            <a:endParaRPr lang="en-US" dirty="0"/>
          </a:p>
        </p:txBody>
      </p:sp>
      <p:sp>
        <p:nvSpPr>
          <p:cNvPr id="3" name="Subtitle 2"/>
          <p:cNvSpPr>
            <a:spLocks noGrp="1"/>
          </p:cNvSpPr>
          <p:nvPr>
            <p:ph type="subTitle" idx="1"/>
          </p:nvPr>
        </p:nvSpPr>
        <p:spPr>
          <a:xfrm>
            <a:off x="762000" y="2517775"/>
            <a:ext cx="6400800" cy="682625"/>
          </a:xfrm>
        </p:spPr>
        <p:txBody>
          <a:bodyPr/>
          <a:lstStyle>
            <a:lvl1pPr marL="0" indent="0" algn="l">
              <a:buNone/>
              <a:defRPr sz="2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Tree>
    <p:extLst>
      <p:ext uri="{BB962C8B-B14F-4D97-AF65-F5344CB8AC3E}">
        <p14:creationId xmlns:p14="http://schemas.microsoft.com/office/powerpoint/2010/main" val="1568501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457200" y="1905000"/>
            <a:ext cx="8229600" cy="1143000"/>
          </a:xfrm>
        </p:spPr>
        <p:txBody>
          <a:bodyPr/>
          <a:lstStyle/>
          <a:p>
            <a:r>
              <a:rPr lang="en-US" dirty="0" smtClean="0"/>
              <a:t>Click to edit Master title style</a:t>
            </a:r>
            <a:endParaRPr lang="en-US" dirty="0"/>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F3F39200-3828-CA49-A49E-32C2EEF97162}" type="slidenum">
              <a:rPr lang="en-US"/>
              <a:pPr>
                <a:defRPr/>
              </a:pPr>
              <a:t>‹#›</a:t>
            </a:fld>
            <a:endParaRPr lang="en-US"/>
          </a:p>
        </p:txBody>
      </p:sp>
    </p:spTree>
    <p:extLst>
      <p:ext uri="{BB962C8B-B14F-4D97-AF65-F5344CB8AC3E}">
        <p14:creationId xmlns:p14="http://schemas.microsoft.com/office/powerpoint/2010/main" val="25048390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8DEB89A-5B48-794D-A51B-4CA2CE5E368F}" type="slidenum">
              <a:rPr lang="en-US"/>
              <a:pPr>
                <a:defRPr/>
              </a:pPr>
              <a:t>‹#›</a:t>
            </a:fld>
            <a:endParaRPr lang="en-US"/>
          </a:p>
        </p:txBody>
      </p:sp>
    </p:spTree>
    <p:extLst>
      <p:ext uri="{BB962C8B-B14F-4D97-AF65-F5344CB8AC3E}">
        <p14:creationId xmlns:p14="http://schemas.microsoft.com/office/powerpoint/2010/main" val="17584175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5B5A13E-793D-E84E-990D-D7AA6986EFAA}" type="slidenum">
              <a:rPr lang="en-US"/>
              <a:pPr>
                <a:defRPr/>
              </a:pPr>
              <a:t>‹#›</a:t>
            </a:fld>
            <a:endParaRPr lang="en-US"/>
          </a:p>
        </p:txBody>
      </p:sp>
    </p:spTree>
    <p:extLst>
      <p:ext uri="{BB962C8B-B14F-4D97-AF65-F5344CB8AC3E}">
        <p14:creationId xmlns:p14="http://schemas.microsoft.com/office/powerpoint/2010/main" val="23781852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80FAB35-CA78-924D-A9D1-964C0A7A99AE}" type="slidenum">
              <a:rPr lang="en-US"/>
              <a:pPr>
                <a:defRPr/>
              </a:pPr>
              <a:t>‹#›</a:t>
            </a:fld>
            <a:endParaRPr lang="en-US"/>
          </a:p>
        </p:txBody>
      </p:sp>
    </p:spTree>
    <p:extLst>
      <p:ext uri="{BB962C8B-B14F-4D97-AF65-F5344CB8AC3E}">
        <p14:creationId xmlns:p14="http://schemas.microsoft.com/office/powerpoint/2010/main" val="22749877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6AA31C0E-67A0-1C4A-BC4B-C1BEA96785E3}" type="slidenum">
              <a:rPr lang="en-US"/>
              <a:pPr>
                <a:defRPr/>
              </a:pPr>
              <a:t>‹#›</a:t>
            </a:fld>
            <a:endParaRPr lang="en-US"/>
          </a:p>
        </p:txBody>
      </p:sp>
    </p:spTree>
    <p:extLst>
      <p:ext uri="{BB962C8B-B14F-4D97-AF65-F5344CB8AC3E}">
        <p14:creationId xmlns:p14="http://schemas.microsoft.com/office/powerpoint/2010/main" val="27898480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8229600" cy="838200"/>
          </a:xfrm>
        </p:spPr>
        <p:txBody>
          <a:bodyPr/>
          <a:lstStyle>
            <a:lvl1pPr>
              <a:defRPr sz="5500"/>
            </a:lvl1pPr>
          </a:lstStyle>
          <a:p>
            <a:r>
              <a:rPr lang="en-US" dirty="0" smtClean="0"/>
              <a:t>Click to edit Master title style</a:t>
            </a:r>
            <a:endParaRPr lang="en-US" dirty="0"/>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38C6C2F2-0CCC-7643-A79A-4B140A74092B}" type="slidenum">
              <a:rPr lang="en-US"/>
              <a:pPr>
                <a:defRPr/>
              </a:pPr>
              <a:t>‹#›</a:t>
            </a:fld>
            <a:endParaRPr lang="en-US"/>
          </a:p>
        </p:txBody>
      </p:sp>
    </p:spTree>
    <p:extLst>
      <p:ext uri="{BB962C8B-B14F-4D97-AF65-F5344CB8AC3E}">
        <p14:creationId xmlns:p14="http://schemas.microsoft.com/office/powerpoint/2010/main" val="23384873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DD4771BD-4D80-EA4F-BF21-E9C0AD692F06}" type="slidenum">
              <a:rPr lang="en-US"/>
              <a:pPr>
                <a:defRPr/>
              </a:pPr>
              <a:t>‹#›</a:t>
            </a:fld>
            <a:endParaRPr lang="en-US"/>
          </a:p>
        </p:txBody>
      </p:sp>
    </p:spTree>
    <p:extLst>
      <p:ext uri="{BB962C8B-B14F-4D97-AF65-F5344CB8AC3E}">
        <p14:creationId xmlns:p14="http://schemas.microsoft.com/office/powerpoint/2010/main" val="163462787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60960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457200" y="1951038"/>
            <a:ext cx="8229600" cy="422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orbel" charset="0"/>
                <a:ea typeface="ＭＳ Ｐゴシック" charset="-128"/>
                <a:cs typeface="ＭＳ Ｐゴシック" charset="-128"/>
              </a:defRPr>
            </a:lvl1pPr>
          </a:lstStyle>
          <a:p>
            <a:pPr>
              <a:defRPr/>
            </a:pP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orbel" charset="0"/>
                <a:ea typeface="ＭＳ Ｐゴシック" charset="-128"/>
                <a:cs typeface="ＭＳ Ｐゴシック" charset="-128"/>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orbel" charset="0"/>
                <a:ea typeface="ＭＳ Ｐゴシック" charset="-128"/>
                <a:cs typeface="ＭＳ Ｐゴシック" charset="-128"/>
              </a:defRPr>
            </a:lvl1pPr>
          </a:lstStyle>
          <a:p>
            <a:pPr>
              <a:defRPr/>
            </a:pPr>
            <a:fld id="{8DD3DD94-F9C9-C14C-8B4B-803B2365D3E6}"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20" r:id="rId1"/>
    <p:sldLayoutId id="2147483721" r:id="rId2"/>
    <p:sldLayoutId id="2147483709" r:id="rId3"/>
    <p:sldLayoutId id="2147483710" r:id="rId4"/>
    <p:sldLayoutId id="2147483711" r:id="rId5"/>
    <p:sldLayoutId id="2147483712" r:id="rId6"/>
    <p:sldLayoutId id="2147483713" r:id="rId7"/>
    <p:sldLayoutId id="2147483714" r:id="rId8"/>
    <p:sldLayoutId id="2147483715" r:id="rId9"/>
    <p:sldLayoutId id="2147483716" r:id="rId10"/>
    <p:sldLayoutId id="2147483717" r:id="rId11"/>
    <p:sldLayoutId id="2147483718" r:id="rId12"/>
    <p:sldLayoutId id="2147483719" r:id="rId13"/>
  </p:sldLayoutIdLst>
  <p:timing>
    <p:tnLst>
      <p:par>
        <p:cTn xmlns:p14="http://schemas.microsoft.com/office/powerpoint/2010/main" id="1" dur="indefinite" restart="never" nodeType="tmRoot"/>
      </p:par>
    </p:tnLst>
  </p:timing>
  <p:hf sldNum="0" hdr="0" ftr="0" dt="0"/>
  <p:txStyles>
    <p:titleStyle>
      <a:lvl1pPr algn="l" defTabSz="457200" rtl="0" eaLnBrk="0" fontAlgn="base" hangingPunct="0">
        <a:spcBef>
          <a:spcPct val="0"/>
        </a:spcBef>
        <a:spcAft>
          <a:spcPct val="0"/>
        </a:spcAft>
        <a:defRPr sz="5500" b="1" kern="1200">
          <a:solidFill>
            <a:schemeClr val="tx1"/>
          </a:solidFill>
          <a:latin typeface="+mj-lt"/>
          <a:ea typeface="ＭＳ Ｐゴシック" pitchFamily="-65" charset="-128"/>
          <a:cs typeface="ＭＳ Ｐゴシック" pitchFamily="-65" charset="-128"/>
        </a:defRPr>
      </a:lvl1pPr>
      <a:lvl2pPr algn="l" defTabSz="457200" rtl="0" eaLnBrk="0" fontAlgn="base" hangingPunct="0">
        <a:spcBef>
          <a:spcPct val="0"/>
        </a:spcBef>
        <a:spcAft>
          <a:spcPct val="0"/>
        </a:spcAft>
        <a:defRPr sz="5500" b="1">
          <a:solidFill>
            <a:schemeClr val="tx1"/>
          </a:solidFill>
          <a:latin typeface="Corbel" pitchFamily="-65" charset="0"/>
          <a:ea typeface="ＭＳ Ｐゴシック" pitchFamily="-65" charset="-128"/>
          <a:cs typeface="ＭＳ Ｐゴシック" pitchFamily="-65" charset="-128"/>
        </a:defRPr>
      </a:lvl2pPr>
      <a:lvl3pPr algn="l" defTabSz="457200" rtl="0" eaLnBrk="0" fontAlgn="base" hangingPunct="0">
        <a:spcBef>
          <a:spcPct val="0"/>
        </a:spcBef>
        <a:spcAft>
          <a:spcPct val="0"/>
        </a:spcAft>
        <a:defRPr sz="5500" b="1">
          <a:solidFill>
            <a:schemeClr val="tx1"/>
          </a:solidFill>
          <a:latin typeface="Corbel" pitchFamily="-65" charset="0"/>
          <a:ea typeface="ＭＳ Ｐゴシック" pitchFamily="-65" charset="-128"/>
          <a:cs typeface="ＭＳ Ｐゴシック" pitchFamily="-65" charset="-128"/>
        </a:defRPr>
      </a:lvl3pPr>
      <a:lvl4pPr algn="l" defTabSz="457200" rtl="0" eaLnBrk="0" fontAlgn="base" hangingPunct="0">
        <a:spcBef>
          <a:spcPct val="0"/>
        </a:spcBef>
        <a:spcAft>
          <a:spcPct val="0"/>
        </a:spcAft>
        <a:defRPr sz="5500" b="1">
          <a:solidFill>
            <a:schemeClr val="tx1"/>
          </a:solidFill>
          <a:latin typeface="Corbel" pitchFamily="-65" charset="0"/>
          <a:ea typeface="ＭＳ Ｐゴシック" pitchFamily="-65" charset="-128"/>
          <a:cs typeface="ＭＳ Ｐゴシック" pitchFamily="-65" charset="-128"/>
        </a:defRPr>
      </a:lvl4pPr>
      <a:lvl5pPr algn="l" defTabSz="457200" rtl="0" eaLnBrk="0" fontAlgn="base" hangingPunct="0">
        <a:spcBef>
          <a:spcPct val="0"/>
        </a:spcBef>
        <a:spcAft>
          <a:spcPct val="0"/>
        </a:spcAft>
        <a:defRPr sz="5500" b="1">
          <a:solidFill>
            <a:schemeClr val="tx1"/>
          </a:solidFill>
          <a:latin typeface="Corbel" pitchFamily="-65" charset="0"/>
          <a:ea typeface="ＭＳ Ｐゴシック" pitchFamily="-65" charset="-128"/>
          <a:cs typeface="ＭＳ Ｐゴシック" pitchFamily="-65" charset="-128"/>
        </a:defRPr>
      </a:lvl5pPr>
      <a:lvl6pPr marL="457200" algn="ctr" defTabSz="457200" rtl="0" fontAlgn="base">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6pPr>
      <a:lvl7pPr marL="914400" algn="ctr" defTabSz="457200" rtl="0" fontAlgn="base">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7pPr>
      <a:lvl8pPr marL="1371600" algn="ctr" defTabSz="457200" rtl="0" fontAlgn="base">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8pPr>
      <a:lvl9pPr marL="1828800" algn="ctr" defTabSz="457200" rtl="0" fontAlgn="base">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9pPr>
    </p:titleStyle>
    <p:bodyStyle>
      <a:lvl1pPr marL="342900" indent="-342900" algn="l" defTabSz="457200" rtl="0" eaLnBrk="0" fontAlgn="base" hangingPunct="0">
        <a:spcBef>
          <a:spcPts val="2000"/>
        </a:spcBef>
        <a:spcAft>
          <a:spcPct val="0"/>
        </a:spcAft>
        <a:defRPr sz="3200" kern="1200">
          <a:solidFill>
            <a:schemeClr val="tx1"/>
          </a:solidFill>
          <a:latin typeface="+mn-lt"/>
          <a:ea typeface="ＭＳ Ｐゴシック" pitchFamily="-65" charset="-128"/>
          <a:cs typeface="ＭＳ Ｐゴシック" pitchFamily="-65" charset="-128"/>
        </a:defRPr>
      </a:lvl1pPr>
      <a:lvl2pPr marL="457200" indent="-228600" algn="l" defTabSz="457200" rtl="0" eaLnBrk="0" fontAlgn="base" hangingPunct="0">
        <a:spcBef>
          <a:spcPct val="0"/>
        </a:spcBef>
        <a:spcAft>
          <a:spcPct val="0"/>
        </a:spcAft>
        <a:buSzPct val="100000"/>
        <a:buFont typeface="Lucida Grande" charset="0"/>
        <a:buChar char="»"/>
        <a:defRPr sz="2700" kern="1200">
          <a:solidFill>
            <a:schemeClr val="tx1"/>
          </a:solidFill>
          <a:latin typeface="+mn-lt"/>
          <a:ea typeface="ＭＳ Ｐゴシック" pitchFamily="-65" charset="-128"/>
          <a:cs typeface="+mn-cs"/>
        </a:defRPr>
      </a:lvl2pPr>
      <a:lvl3pPr marL="685800" indent="-228600" algn="l" defTabSz="457200" rtl="0" eaLnBrk="0" fontAlgn="base" hangingPunct="0">
        <a:spcBef>
          <a:spcPct val="20000"/>
        </a:spcBef>
        <a:spcAft>
          <a:spcPct val="0"/>
        </a:spcAft>
        <a:buFont typeface="Lucida Grande" charset="0"/>
        <a:buChar char="-"/>
        <a:defRPr sz="2400" kern="1200">
          <a:solidFill>
            <a:schemeClr val="tx1"/>
          </a:solidFill>
          <a:latin typeface="+mn-lt"/>
          <a:ea typeface="ＭＳ Ｐゴシック" pitchFamily="-65" charset="-128"/>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pitchFamily="-65" charset="-128"/>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pitchFamily="-65"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tags" Target="../tags/tag9.xml"/><Relationship Id="rId2" Type="http://schemas.openxmlformats.org/officeDocument/2006/relationships/slideLayout" Target="../slideLayouts/slideLayout4.xml"/><Relationship Id="rId3"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tags" Target="../tags/tag10.xml"/><Relationship Id="rId2" Type="http://schemas.openxmlformats.org/officeDocument/2006/relationships/slideLayout" Target="../slideLayouts/slideLayout4.xml"/><Relationship Id="rId3"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4.xml"/><Relationship Id="rId3" Type="http://schemas.openxmlformats.org/officeDocument/2006/relationships/chart" Target="../charts/char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5.xml"/><Relationship Id="rId3" Type="http://schemas.openxmlformats.org/officeDocument/2006/relationships/chart" Target="../charts/chart2.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7" Type="http://schemas.openxmlformats.org/officeDocument/2006/relationships/image" Target="../media/image9.png"/><Relationship Id="rId8" Type="http://schemas.openxmlformats.org/officeDocument/2006/relationships/image" Target="../media/image10.png"/><Relationship Id="rId1" Type="http://schemas.openxmlformats.org/officeDocument/2006/relationships/tags" Target="../tags/tag11.xml"/><Relationship Id="rId2"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tags" Target="../tags/tag12.xml"/><Relationship Id="rId2" Type="http://schemas.openxmlformats.org/officeDocument/2006/relationships/slideLayout" Target="../slideLayouts/slideLayout4.xml"/><Relationship Id="rId3"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tags" Target="../tags/tag1.xml"/><Relationship Id="rId2" Type="http://schemas.openxmlformats.org/officeDocument/2006/relationships/slideLayout" Target="../slideLayouts/slideLayout4.xml"/><Relationship Id="rId3"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hyperlink" Target="http://blinkdb.org" TargetMode="Externa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tags" Target="../tags/tag13.xml"/><Relationship Id="rId2" Type="http://schemas.openxmlformats.org/officeDocument/2006/relationships/slideLayout" Target="../slideLayouts/slideLayout4.xml"/><Relationship Id="rId3" Type="http://schemas.openxmlformats.org/officeDocument/2006/relationships/notesSlide" Target="../notesSlides/notesSlide24.xml"/></Relationships>
</file>

<file path=ppt/slides/_rels/slide29.xml.rels><?xml version="1.0" encoding="UTF-8" standalone="yes"?>
<Relationships xmlns="http://schemas.openxmlformats.org/package/2006/relationships"><Relationship Id="rId1" Type="http://schemas.openxmlformats.org/officeDocument/2006/relationships/tags" Target="../tags/tag14.xml"/><Relationship Id="rId2" Type="http://schemas.openxmlformats.org/officeDocument/2006/relationships/slideLayout" Target="../slideLayouts/slideLayout4.xml"/><Relationship Id="rId3" Type="http://schemas.openxmlformats.org/officeDocument/2006/relationships/notesSlide" Target="../notesSlides/notesSlide25.xml"/></Relationships>
</file>

<file path=ppt/slides/_rels/slide3.xml.rels><?xml version="1.0" encoding="UTF-8" standalone="yes"?>
<Relationships xmlns="http://schemas.openxmlformats.org/package/2006/relationships"><Relationship Id="rId1" Type="http://schemas.openxmlformats.org/officeDocument/2006/relationships/tags" Target="../tags/tag2.xml"/><Relationship Id="rId2" Type="http://schemas.openxmlformats.org/officeDocument/2006/relationships/slideLayout" Target="../slideLayouts/slideLayout4.xml"/><Relationship Id="rId3"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tags" Target="../tags/tag15.xml"/><Relationship Id="rId2" Type="http://schemas.openxmlformats.org/officeDocument/2006/relationships/slideLayout" Target="../slideLayouts/slideLayout4.xml"/><Relationship Id="rId3" Type="http://schemas.openxmlformats.org/officeDocument/2006/relationships/notesSlide" Target="../notesSlides/notesSlide26.xml"/></Relationships>
</file>

<file path=ppt/slides/_rels/slide31.xml.rels><?xml version="1.0" encoding="UTF-8" standalone="yes"?>
<Relationships xmlns="http://schemas.openxmlformats.org/package/2006/relationships"><Relationship Id="rId1" Type="http://schemas.openxmlformats.org/officeDocument/2006/relationships/tags" Target="../tags/tag16.xml"/><Relationship Id="rId2" Type="http://schemas.openxmlformats.org/officeDocument/2006/relationships/slideLayout" Target="../slideLayouts/slideLayout4.xml"/><Relationship Id="rId3" Type="http://schemas.openxmlformats.org/officeDocument/2006/relationships/notesSlide" Target="../notesSlides/notesSlide27.xml"/></Relationships>
</file>

<file path=ppt/slides/_rels/slide32.xml.rels><?xml version="1.0" encoding="UTF-8" standalone="yes"?>
<Relationships xmlns="http://schemas.openxmlformats.org/package/2006/relationships"><Relationship Id="rId3" Type="http://schemas.openxmlformats.org/officeDocument/2006/relationships/image" Target="../media/image11.png"/><Relationship Id="rId4" Type="http://schemas.openxmlformats.org/officeDocument/2006/relationships/image" Target="../media/image12.png"/><Relationship Id="rId5" Type="http://schemas.microsoft.com/office/2007/relationships/hdphoto" Target="../media/hdphoto1.wdp"/><Relationship Id="rId1" Type="http://schemas.openxmlformats.org/officeDocument/2006/relationships/slideLayout" Target="../slideLayouts/slideLayout4.xml"/><Relationship Id="rId2" Type="http://schemas.openxmlformats.org/officeDocument/2006/relationships/notesSlide" Target="../notesSlides/notesSlide28.xml"/></Relationships>
</file>

<file path=ppt/slides/_rels/slide33.xml.rels><?xml version="1.0" encoding="UTF-8" standalone="yes"?>
<Relationships xmlns="http://schemas.openxmlformats.org/package/2006/relationships"><Relationship Id="rId3" Type="http://schemas.openxmlformats.org/officeDocument/2006/relationships/notesSlide" Target="../notesSlides/notesSlide29.xml"/><Relationship Id="rId4" Type="http://schemas.openxmlformats.org/officeDocument/2006/relationships/image" Target="../media/image11.png"/><Relationship Id="rId5" Type="http://schemas.openxmlformats.org/officeDocument/2006/relationships/image" Target="../media/image12.png"/><Relationship Id="rId6" Type="http://schemas.microsoft.com/office/2007/relationships/hdphoto" Target="../media/hdphoto1.wdp"/><Relationship Id="rId1" Type="http://schemas.openxmlformats.org/officeDocument/2006/relationships/tags" Target="../tags/tag17.xml"/><Relationship Id="rId2"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3" Type="http://schemas.openxmlformats.org/officeDocument/2006/relationships/image" Target="../media/image11.png"/><Relationship Id="rId4" Type="http://schemas.openxmlformats.org/officeDocument/2006/relationships/image" Target="../media/image12.png"/><Relationship Id="rId5" Type="http://schemas.microsoft.com/office/2007/relationships/hdphoto" Target="../media/hdphoto1.wdp"/><Relationship Id="rId1" Type="http://schemas.openxmlformats.org/officeDocument/2006/relationships/slideLayout" Target="../slideLayouts/slideLayout4.xml"/><Relationship Id="rId2" Type="http://schemas.openxmlformats.org/officeDocument/2006/relationships/notesSlide" Target="../notesSlides/notesSlide30.xml"/></Relationships>
</file>

<file path=ppt/slides/_rels/slide35.xml.rels><?xml version="1.0" encoding="UTF-8" standalone="yes"?>
<Relationships xmlns="http://schemas.openxmlformats.org/package/2006/relationships"><Relationship Id="rId3" Type="http://schemas.openxmlformats.org/officeDocument/2006/relationships/notesSlide" Target="../notesSlides/notesSlide31.xml"/><Relationship Id="rId4" Type="http://schemas.openxmlformats.org/officeDocument/2006/relationships/image" Target="../media/image11.png"/><Relationship Id="rId5" Type="http://schemas.openxmlformats.org/officeDocument/2006/relationships/image" Target="../media/image12.png"/><Relationship Id="rId6" Type="http://schemas.microsoft.com/office/2007/relationships/hdphoto" Target="../media/hdphoto1.wdp"/><Relationship Id="rId1" Type="http://schemas.openxmlformats.org/officeDocument/2006/relationships/tags" Target="../tags/tag18.xml"/><Relationship Id="rId2"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hyperlink" Target="http://blinkdb.org" TargetMode="External"/></Relationships>
</file>

<file path=ppt/slides/_rels/slide4.xml.rels><?xml version="1.0" encoding="UTF-8" standalone="yes"?>
<Relationships xmlns="http://schemas.openxmlformats.org/package/2006/relationships"><Relationship Id="rId1" Type="http://schemas.openxmlformats.org/officeDocument/2006/relationships/tags" Target="../tags/tag3.xml"/><Relationship Id="rId2" Type="http://schemas.openxmlformats.org/officeDocument/2006/relationships/slideLayout" Target="../slideLayouts/slideLayout4.xml"/><Relationship Id="rId3"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hyperlink" Target="http://bit.ly/blinkdb-1" TargetMode="External"/><Relationship Id="rId3" Type="http://schemas.openxmlformats.org/officeDocument/2006/relationships/hyperlink" Target="http://bit.ly/blinkdb-2" TargetMode="External"/></Relationships>
</file>

<file path=ppt/slides/_rels/slide5.xml.rels><?xml version="1.0" encoding="UTF-8" standalone="yes"?>
<Relationships xmlns="http://schemas.openxmlformats.org/package/2006/relationships"><Relationship Id="rId1" Type="http://schemas.openxmlformats.org/officeDocument/2006/relationships/tags" Target="../tags/tag4.xml"/><Relationship Id="rId2" Type="http://schemas.openxmlformats.org/officeDocument/2006/relationships/slideLayout" Target="../slideLayouts/slideLayout4.xml"/><Relationship Id="rId3"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tags" Target="../tags/tag5.xml"/><Relationship Id="rId2" Type="http://schemas.openxmlformats.org/officeDocument/2006/relationships/slideLayout" Target="../slideLayouts/slideLayout4.xml"/><Relationship Id="rId3"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4" Type="http://schemas.openxmlformats.org/officeDocument/2006/relationships/image" Target="../media/image4.png"/><Relationship Id="rId5" Type="http://schemas.openxmlformats.org/officeDocument/2006/relationships/image" Target="../media/image5.png"/><Relationship Id="rId1" Type="http://schemas.openxmlformats.org/officeDocument/2006/relationships/tags" Target="../tags/tag6.xml"/><Relationship Id="rId2"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tags" Target="../tags/tag7.xml"/><Relationship Id="rId2" Type="http://schemas.openxmlformats.org/officeDocument/2006/relationships/slideLayout" Target="../slideLayouts/slideLayout4.xml"/><Relationship Id="rId3"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tags" Target="../tags/tag8.xml"/><Relationship Id="rId2" Type="http://schemas.openxmlformats.org/officeDocument/2006/relationships/slideLayout" Target="../slideLayouts/slideLayout4.xml"/><Relationship Id="rId3"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ubtitle 8"/>
          <p:cNvSpPr>
            <a:spLocks noGrp="1"/>
          </p:cNvSpPr>
          <p:nvPr>
            <p:ph type="subTitle" idx="1"/>
          </p:nvPr>
        </p:nvSpPr>
        <p:spPr>
          <a:xfrm>
            <a:off x="533400" y="1600200"/>
            <a:ext cx="8001001" cy="1905000"/>
          </a:xfrm>
        </p:spPr>
        <p:txBody>
          <a:bodyPr/>
          <a:lstStyle/>
          <a:p>
            <a:r>
              <a:rPr lang="en-US" sz="5500" dirty="0" smtClean="0">
                <a:solidFill>
                  <a:srgbClr val="3366FF"/>
                </a:solidFill>
                <a:latin typeface="Calibri"/>
                <a:cs typeface="Calibri"/>
              </a:rPr>
              <a:t>Approximate Queries on Very Large Data</a:t>
            </a:r>
            <a:endParaRPr lang="en-US" sz="5500" dirty="0">
              <a:solidFill>
                <a:srgbClr val="3366FF"/>
              </a:solidFill>
              <a:latin typeface="Calibri"/>
              <a:ea typeface="ＭＳ Ｐゴシック" charset="0"/>
              <a:cs typeface="Calibri"/>
            </a:endParaRPr>
          </a:p>
        </p:txBody>
      </p:sp>
      <p:pic>
        <p:nvPicPr>
          <p:cNvPr id="13" name="Picture 12"/>
          <p:cNvPicPr>
            <a:picLocks noChangeAspect="1"/>
          </p:cNvPicPr>
          <p:nvPr/>
        </p:nvPicPr>
        <p:blipFill rotWithShape="1">
          <a:blip r:embed="rId3"/>
          <a:srcRect l="28244" r="27747"/>
          <a:stretch/>
        </p:blipFill>
        <p:spPr>
          <a:xfrm>
            <a:off x="90636" y="152400"/>
            <a:ext cx="4024164" cy="1724048"/>
          </a:xfrm>
          <a:prstGeom prst="rect">
            <a:avLst/>
          </a:prstGeom>
        </p:spPr>
      </p:pic>
      <p:pic>
        <p:nvPicPr>
          <p:cNvPr id="17" name="Picture 4" descr="amplab_hires.pn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133600" y="5161002"/>
            <a:ext cx="4537636" cy="15219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TextBox 17"/>
          <p:cNvSpPr txBox="1"/>
          <p:nvPr/>
        </p:nvSpPr>
        <p:spPr>
          <a:xfrm>
            <a:off x="3996764" y="6227802"/>
            <a:ext cx="2251636" cy="553998"/>
          </a:xfrm>
          <a:prstGeom prst="rect">
            <a:avLst/>
          </a:prstGeom>
          <a:noFill/>
        </p:spPr>
        <p:txBody>
          <a:bodyPr wrap="square" rtlCol="0">
            <a:spAutoFit/>
          </a:bodyPr>
          <a:lstStyle/>
          <a:p>
            <a:r>
              <a:rPr lang="en-US" sz="3000" dirty="0" smtClean="0">
                <a:solidFill>
                  <a:schemeClr val="bg1">
                    <a:lumMod val="50000"/>
                  </a:schemeClr>
                </a:solidFill>
                <a:latin typeface="Calibri"/>
                <a:cs typeface="Calibri"/>
              </a:rPr>
              <a:t>UC Berkeley</a:t>
            </a:r>
          </a:p>
        </p:txBody>
      </p:sp>
      <p:sp>
        <p:nvSpPr>
          <p:cNvPr id="8" name="Rectangle 30"/>
          <p:cNvSpPr>
            <a:spLocks noChangeArrowheads="1"/>
          </p:cNvSpPr>
          <p:nvPr/>
        </p:nvSpPr>
        <p:spPr bwMode="auto">
          <a:xfrm>
            <a:off x="609599" y="3505200"/>
            <a:ext cx="3310185" cy="6758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nSpc>
                <a:spcPct val="110000"/>
              </a:lnSpc>
            </a:pPr>
            <a:r>
              <a:rPr lang="en-US" sz="3500" b="1" dirty="0">
                <a:solidFill>
                  <a:srgbClr val="404040"/>
                </a:solidFill>
                <a:latin typeface="Calibri"/>
                <a:cs typeface="Calibri"/>
              </a:rPr>
              <a:t>Sameer </a:t>
            </a:r>
            <a:r>
              <a:rPr lang="en-US" sz="3500" b="1" dirty="0" smtClean="0">
                <a:solidFill>
                  <a:srgbClr val="404040"/>
                </a:solidFill>
                <a:latin typeface="Calibri"/>
                <a:cs typeface="Calibri"/>
              </a:rPr>
              <a:t>Agarwal</a:t>
            </a:r>
            <a:endParaRPr lang="en-US" sz="3500" b="1" dirty="0">
              <a:solidFill>
                <a:srgbClr val="404040"/>
              </a:solidFill>
              <a:latin typeface="Calibri"/>
              <a:cs typeface="Calibri"/>
            </a:endParaRPr>
          </a:p>
        </p:txBody>
      </p:sp>
      <p:sp>
        <p:nvSpPr>
          <p:cNvPr id="2" name="Rectangle 1"/>
          <p:cNvSpPr/>
          <p:nvPr/>
        </p:nvSpPr>
        <p:spPr>
          <a:xfrm>
            <a:off x="609599" y="4104826"/>
            <a:ext cx="8001001" cy="898707"/>
          </a:xfrm>
          <a:prstGeom prst="rect">
            <a:avLst/>
          </a:prstGeom>
        </p:spPr>
        <p:txBody>
          <a:bodyPr wrap="square">
            <a:spAutoFit/>
          </a:bodyPr>
          <a:lstStyle/>
          <a:p>
            <a:pPr>
              <a:lnSpc>
                <a:spcPct val="110000"/>
              </a:lnSpc>
            </a:pPr>
            <a:r>
              <a:rPr lang="en-US" dirty="0" smtClean="0">
                <a:solidFill>
                  <a:srgbClr val="404040"/>
                </a:solidFill>
                <a:latin typeface="Calibri"/>
                <a:cs typeface="Calibri"/>
              </a:rPr>
              <a:t>Joint work with </a:t>
            </a:r>
            <a:r>
              <a:rPr lang="en-US" dirty="0" smtClean="0">
                <a:solidFill>
                  <a:srgbClr val="404040"/>
                </a:solidFill>
                <a:latin typeface="Corbel" pitchFamily="34" charset="0"/>
              </a:rPr>
              <a:t>Ariel </a:t>
            </a:r>
            <a:r>
              <a:rPr lang="en-US" dirty="0" err="1">
                <a:solidFill>
                  <a:srgbClr val="404040"/>
                </a:solidFill>
                <a:latin typeface="Corbel" pitchFamily="34" charset="0"/>
              </a:rPr>
              <a:t>Kleiner</a:t>
            </a:r>
            <a:r>
              <a:rPr lang="en-US" dirty="0">
                <a:solidFill>
                  <a:srgbClr val="404040"/>
                </a:solidFill>
                <a:latin typeface="Corbel" pitchFamily="34" charset="0"/>
              </a:rPr>
              <a:t>, Henry Milner, </a:t>
            </a:r>
            <a:r>
              <a:rPr lang="en-US" dirty="0" smtClean="0">
                <a:solidFill>
                  <a:srgbClr val="404040"/>
                </a:solidFill>
                <a:latin typeface="Corbel" pitchFamily="34" charset="0"/>
              </a:rPr>
              <a:t> </a:t>
            </a:r>
            <a:r>
              <a:rPr lang="en-US" dirty="0" err="1" smtClean="0">
                <a:solidFill>
                  <a:srgbClr val="404040"/>
                </a:solidFill>
                <a:latin typeface="Corbel" pitchFamily="34" charset="0"/>
              </a:rPr>
              <a:t>Barzan</a:t>
            </a:r>
            <a:r>
              <a:rPr lang="en-US" dirty="0" smtClean="0">
                <a:solidFill>
                  <a:srgbClr val="404040"/>
                </a:solidFill>
                <a:latin typeface="Corbel" pitchFamily="34" charset="0"/>
              </a:rPr>
              <a:t> </a:t>
            </a:r>
            <a:r>
              <a:rPr lang="en-US" dirty="0" err="1">
                <a:solidFill>
                  <a:srgbClr val="404040"/>
                </a:solidFill>
                <a:latin typeface="Corbel" pitchFamily="34" charset="0"/>
              </a:rPr>
              <a:t>Mozafari</a:t>
            </a:r>
            <a:r>
              <a:rPr lang="en-US" dirty="0">
                <a:solidFill>
                  <a:srgbClr val="404040"/>
                </a:solidFill>
                <a:latin typeface="Corbel" pitchFamily="34" charset="0"/>
              </a:rPr>
              <a:t>, </a:t>
            </a:r>
            <a:r>
              <a:rPr lang="en-US" dirty="0" err="1" smtClean="0">
                <a:solidFill>
                  <a:srgbClr val="404040"/>
                </a:solidFill>
                <a:latin typeface="Corbel" pitchFamily="34" charset="0"/>
              </a:rPr>
              <a:t>Ameet</a:t>
            </a:r>
            <a:r>
              <a:rPr lang="en-US" dirty="0" smtClean="0">
                <a:solidFill>
                  <a:srgbClr val="404040"/>
                </a:solidFill>
                <a:latin typeface="Corbel" pitchFamily="34" charset="0"/>
              </a:rPr>
              <a:t> </a:t>
            </a:r>
            <a:r>
              <a:rPr lang="en-US" dirty="0" err="1">
                <a:solidFill>
                  <a:srgbClr val="404040"/>
                </a:solidFill>
                <a:latin typeface="Corbel" pitchFamily="34" charset="0"/>
              </a:rPr>
              <a:t>Talwalkar</a:t>
            </a:r>
            <a:r>
              <a:rPr lang="en-US" dirty="0">
                <a:solidFill>
                  <a:srgbClr val="404040"/>
                </a:solidFill>
                <a:latin typeface="Corbel" pitchFamily="34" charset="0"/>
              </a:rPr>
              <a:t>, </a:t>
            </a:r>
            <a:r>
              <a:rPr lang="en-US" dirty="0" smtClean="0">
                <a:solidFill>
                  <a:srgbClr val="404040"/>
                </a:solidFill>
                <a:latin typeface="Corbel" pitchFamily="34" charset="0"/>
              </a:rPr>
              <a:t>Michael </a:t>
            </a:r>
            <a:r>
              <a:rPr lang="en-US" dirty="0">
                <a:solidFill>
                  <a:srgbClr val="404040"/>
                </a:solidFill>
                <a:latin typeface="Corbel" pitchFamily="34" charset="0"/>
              </a:rPr>
              <a:t>Jordan, Samuel Madden, Ion </a:t>
            </a:r>
            <a:r>
              <a:rPr lang="en-US" dirty="0" err="1">
                <a:solidFill>
                  <a:srgbClr val="404040"/>
                </a:solidFill>
                <a:latin typeface="Corbel" pitchFamily="34" charset="0"/>
              </a:rPr>
              <a:t>Stoica</a:t>
            </a:r>
            <a:endParaRPr lang="en-US" dirty="0">
              <a:solidFill>
                <a:srgbClr val="404040"/>
              </a:solidFill>
              <a:latin typeface="Corbel"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2000" advTm="14080"/>
    </mc:Choice>
    <mc:Fallback xmlns="">
      <p:transition xmlns:p14="http://schemas.microsoft.com/office/powerpoint/2010/main" spd="slow" advTm="14080"/>
    </mc:Fallback>
  </mc:AlternateContent>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839436792"/>
              </p:ext>
            </p:extLst>
          </p:nvPr>
        </p:nvGraphicFramePr>
        <p:xfrm>
          <a:off x="304800" y="1524000"/>
          <a:ext cx="2743200" cy="4820920"/>
        </p:xfrm>
        <a:graphic>
          <a:graphicData uri="http://schemas.openxmlformats.org/drawingml/2006/table">
            <a:tbl>
              <a:tblPr firstRow="1" bandRow="1">
                <a:tableStyleId>{5C22544A-7EE6-4342-B048-85BDC9FD1C3A}</a:tableStyleId>
              </a:tblPr>
              <a:tblGrid>
                <a:gridCol w="407379"/>
                <a:gridCol w="1116621"/>
                <a:gridCol w="1219200"/>
              </a:tblGrid>
              <a:tr h="370840">
                <a:tc>
                  <a:txBody>
                    <a:bodyPr/>
                    <a:lstStyle/>
                    <a:p>
                      <a:r>
                        <a:rPr lang="en-US" sz="1800" dirty="0" smtClean="0">
                          <a:latin typeface="Corbel"/>
                          <a:cs typeface="Corbel"/>
                        </a:rPr>
                        <a:t>ID</a:t>
                      </a:r>
                      <a:endParaRPr lang="en-US" sz="1800" dirty="0">
                        <a:latin typeface="Corbel"/>
                        <a:cs typeface="Corbel"/>
                      </a:endParaRPr>
                    </a:p>
                  </a:txBody>
                  <a:tcPr/>
                </a:tc>
                <a:tc>
                  <a:txBody>
                    <a:bodyPr/>
                    <a:lstStyle/>
                    <a:p>
                      <a:r>
                        <a:rPr lang="en-US" sz="1800" dirty="0" smtClean="0">
                          <a:latin typeface="Corbel"/>
                          <a:cs typeface="Corbel"/>
                        </a:rPr>
                        <a:t>City</a:t>
                      </a:r>
                      <a:endParaRPr lang="en-US" sz="1800" dirty="0">
                        <a:latin typeface="Corbel"/>
                        <a:cs typeface="Corbel"/>
                      </a:endParaRPr>
                    </a:p>
                  </a:txBody>
                  <a:tcPr/>
                </a:tc>
                <a:tc>
                  <a:txBody>
                    <a:bodyPr/>
                    <a:lstStyle/>
                    <a:p>
                      <a:r>
                        <a:rPr lang="en-US" sz="1800" dirty="0" smtClean="0">
                          <a:latin typeface="Corbel"/>
                          <a:cs typeface="Corbel"/>
                        </a:rPr>
                        <a:t>Buff</a:t>
                      </a:r>
                      <a:r>
                        <a:rPr lang="en-US" sz="1800" baseline="0" dirty="0" smtClean="0">
                          <a:latin typeface="Corbel"/>
                          <a:cs typeface="Corbel"/>
                        </a:rPr>
                        <a:t> Ratio</a:t>
                      </a:r>
                      <a:endParaRPr lang="en-US" sz="1800" dirty="0">
                        <a:latin typeface="Corbel"/>
                        <a:cs typeface="Corbel"/>
                      </a:endParaRPr>
                    </a:p>
                  </a:txBody>
                  <a:tcPr/>
                </a:tc>
              </a:tr>
              <a:tr h="370840">
                <a:tc>
                  <a:txBody>
                    <a:bodyPr/>
                    <a:lstStyle/>
                    <a:p>
                      <a:r>
                        <a:rPr lang="en-US" sz="1800" dirty="0" smtClean="0">
                          <a:latin typeface="Corbel"/>
                          <a:cs typeface="Corbel"/>
                        </a:rPr>
                        <a:t>1</a:t>
                      </a:r>
                      <a:endParaRPr lang="en-US" sz="1800" dirty="0">
                        <a:latin typeface="Corbel"/>
                        <a:cs typeface="Corbel"/>
                      </a:endParaRPr>
                    </a:p>
                  </a:txBody>
                  <a:tcPr/>
                </a:tc>
                <a:tc>
                  <a:txBody>
                    <a:bodyPr/>
                    <a:lstStyle/>
                    <a:p>
                      <a:r>
                        <a:rPr lang="en-US" sz="1800" dirty="0" smtClean="0">
                          <a:latin typeface="Corbel"/>
                          <a:cs typeface="Corbel"/>
                        </a:rPr>
                        <a:t>NYC</a:t>
                      </a:r>
                      <a:endParaRPr lang="en-US" sz="1800" dirty="0">
                        <a:latin typeface="Corbel"/>
                        <a:cs typeface="Corbel"/>
                      </a:endParaRPr>
                    </a:p>
                  </a:txBody>
                  <a:tcPr/>
                </a:tc>
                <a:tc>
                  <a:txBody>
                    <a:bodyPr/>
                    <a:lstStyle/>
                    <a:p>
                      <a:r>
                        <a:rPr lang="en-US" sz="1800" dirty="0" smtClean="0">
                          <a:latin typeface="Corbel"/>
                          <a:cs typeface="Corbel"/>
                        </a:rPr>
                        <a:t>0.78</a:t>
                      </a:r>
                      <a:endParaRPr lang="en-US" sz="1800" dirty="0">
                        <a:latin typeface="Corbel"/>
                        <a:cs typeface="Corbel"/>
                      </a:endParaRPr>
                    </a:p>
                  </a:txBody>
                  <a:tcPr/>
                </a:tc>
              </a:tr>
              <a:tr h="370840">
                <a:tc>
                  <a:txBody>
                    <a:bodyPr/>
                    <a:lstStyle/>
                    <a:p>
                      <a:r>
                        <a:rPr lang="en-US" sz="1800" dirty="0" smtClean="0">
                          <a:latin typeface="Corbel"/>
                          <a:cs typeface="Corbel"/>
                        </a:rPr>
                        <a:t>2</a:t>
                      </a:r>
                      <a:endParaRPr lang="en-US" sz="1800" dirty="0">
                        <a:latin typeface="Corbel"/>
                        <a:cs typeface="Corbel"/>
                      </a:endParaRPr>
                    </a:p>
                  </a:txBody>
                  <a:tcPr/>
                </a:tc>
                <a:tc>
                  <a:txBody>
                    <a:bodyPr/>
                    <a:lstStyle/>
                    <a:p>
                      <a:r>
                        <a:rPr lang="en-US" sz="1800" dirty="0" smtClean="0">
                          <a:latin typeface="Corbel"/>
                          <a:cs typeface="Corbel"/>
                        </a:rPr>
                        <a:t>NYC</a:t>
                      </a:r>
                      <a:endParaRPr lang="en-US" sz="1800" dirty="0">
                        <a:latin typeface="Corbel"/>
                        <a:cs typeface="Corbel"/>
                      </a:endParaRPr>
                    </a:p>
                  </a:txBody>
                  <a:tcPr/>
                </a:tc>
                <a:tc>
                  <a:txBody>
                    <a:bodyPr/>
                    <a:lstStyle/>
                    <a:p>
                      <a:r>
                        <a:rPr lang="en-US" sz="1800" dirty="0" smtClean="0">
                          <a:latin typeface="Corbel"/>
                          <a:cs typeface="Corbel"/>
                        </a:rPr>
                        <a:t>0.13</a:t>
                      </a:r>
                      <a:endParaRPr lang="en-US" sz="1800" dirty="0">
                        <a:latin typeface="Corbel"/>
                        <a:cs typeface="Corbel"/>
                      </a:endParaRPr>
                    </a:p>
                  </a:txBody>
                  <a:tcPr/>
                </a:tc>
              </a:tr>
              <a:tr h="370840">
                <a:tc>
                  <a:txBody>
                    <a:bodyPr/>
                    <a:lstStyle/>
                    <a:p>
                      <a:r>
                        <a:rPr lang="en-US" sz="1800" dirty="0" smtClean="0">
                          <a:latin typeface="Corbel"/>
                          <a:cs typeface="Corbel"/>
                        </a:rPr>
                        <a:t>3</a:t>
                      </a:r>
                      <a:endParaRPr lang="en-US" sz="1800" dirty="0">
                        <a:latin typeface="Corbel"/>
                        <a:cs typeface="Corbel"/>
                      </a:endParaRPr>
                    </a:p>
                  </a:txBody>
                  <a:tcPr/>
                </a:tc>
                <a:tc>
                  <a:txBody>
                    <a:bodyPr/>
                    <a:lstStyle/>
                    <a:p>
                      <a:r>
                        <a:rPr lang="en-US" sz="1800" dirty="0" smtClean="0">
                          <a:latin typeface="Corbel"/>
                          <a:cs typeface="Corbel"/>
                        </a:rPr>
                        <a:t>Berkeley</a:t>
                      </a:r>
                      <a:endParaRPr lang="en-US" sz="1800" dirty="0">
                        <a:latin typeface="Corbel"/>
                        <a:cs typeface="Corbel"/>
                      </a:endParaRPr>
                    </a:p>
                  </a:txBody>
                  <a:tcPr/>
                </a:tc>
                <a:tc>
                  <a:txBody>
                    <a:bodyPr/>
                    <a:lstStyle/>
                    <a:p>
                      <a:r>
                        <a:rPr lang="en-US" sz="1800" dirty="0" smtClean="0">
                          <a:latin typeface="Corbel"/>
                          <a:cs typeface="Corbel"/>
                        </a:rPr>
                        <a:t>0.25</a:t>
                      </a:r>
                      <a:endParaRPr lang="en-US" sz="1800" dirty="0">
                        <a:latin typeface="Corbel"/>
                        <a:cs typeface="Corbel"/>
                      </a:endParaRPr>
                    </a:p>
                  </a:txBody>
                  <a:tcPr/>
                </a:tc>
              </a:tr>
              <a:tr h="370840">
                <a:tc>
                  <a:txBody>
                    <a:bodyPr/>
                    <a:lstStyle/>
                    <a:p>
                      <a:r>
                        <a:rPr lang="en-US" sz="1800" dirty="0" smtClean="0">
                          <a:latin typeface="Corbel"/>
                          <a:cs typeface="Corbel"/>
                        </a:rPr>
                        <a:t>4</a:t>
                      </a:r>
                      <a:endParaRPr lang="en-US" sz="1800" dirty="0">
                        <a:latin typeface="Corbel"/>
                        <a:cs typeface="Corbel"/>
                      </a:endParaRPr>
                    </a:p>
                  </a:txBody>
                  <a:tcPr/>
                </a:tc>
                <a:tc>
                  <a:txBody>
                    <a:bodyPr/>
                    <a:lstStyle/>
                    <a:p>
                      <a:r>
                        <a:rPr lang="en-US" sz="1800" dirty="0" smtClean="0">
                          <a:latin typeface="Corbel"/>
                          <a:cs typeface="Corbel"/>
                        </a:rPr>
                        <a:t>NYC</a:t>
                      </a:r>
                      <a:endParaRPr lang="en-US" sz="1800" dirty="0">
                        <a:latin typeface="Corbel"/>
                        <a:cs typeface="Corbel"/>
                      </a:endParaRPr>
                    </a:p>
                  </a:txBody>
                  <a:tcPr/>
                </a:tc>
                <a:tc>
                  <a:txBody>
                    <a:bodyPr/>
                    <a:lstStyle/>
                    <a:p>
                      <a:r>
                        <a:rPr lang="en-US" sz="1800" dirty="0" smtClean="0">
                          <a:latin typeface="Corbel"/>
                          <a:cs typeface="Corbel"/>
                        </a:rPr>
                        <a:t>0.19</a:t>
                      </a:r>
                      <a:endParaRPr lang="en-US" sz="1800" dirty="0">
                        <a:latin typeface="Corbel"/>
                        <a:cs typeface="Corbel"/>
                      </a:endParaRPr>
                    </a:p>
                  </a:txBody>
                  <a:tcPr/>
                </a:tc>
              </a:tr>
              <a:tr h="370840">
                <a:tc>
                  <a:txBody>
                    <a:bodyPr/>
                    <a:lstStyle/>
                    <a:p>
                      <a:r>
                        <a:rPr lang="en-US" sz="1800" dirty="0" smtClean="0">
                          <a:latin typeface="Corbel"/>
                          <a:cs typeface="Corbel"/>
                        </a:rPr>
                        <a:t>5</a:t>
                      </a:r>
                      <a:endParaRPr lang="en-US" sz="1800" dirty="0">
                        <a:latin typeface="Corbel"/>
                        <a:cs typeface="Corbel"/>
                      </a:endParaRPr>
                    </a:p>
                  </a:txBody>
                  <a:tcPr/>
                </a:tc>
                <a:tc>
                  <a:txBody>
                    <a:bodyPr/>
                    <a:lstStyle/>
                    <a:p>
                      <a:r>
                        <a:rPr lang="en-US" sz="1800" dirty="0" smtClean="0">
                          <a:latin typeface="Corbel"/>
                          <a:cs typeface="Corbel"/>
                        </a:rPr>
                        <a:t>NYC</a:t>
                      </a:r>
                      <a:endParaRPr lang="en-US" sz="1800" dirty="0">
                        <a:latin typeface="Corbel"/>
                        <a:cs typeface="Corbel"/>
                      </a:endParaRPr>
                    </a:p>
                  </a:txBody>
                  <a:tcPr/>
                </a:tc>
                <a:tc>
                  <a:txBody>
                    <a:bodyPr/>
                    <a:lstStyle/>
                    <a:p>
                      <a:r>
                        <a:rPr lang="en-US" sz="1800" dirty="0" smtClean="0">
                          <a:latin typeface="Corbel"/>
                          <a:cs typeface="Corbel"/>
                        </a:rPr>
                        <a:t>0.11</a:t>
                      </a:r>
                      <a:endParaRPr lang="en-US" sz="1800" dirty="0">
                        <a:latin typeface="Corbel"/>
                        <a:cs typeface="Corbel"/>
                      </a:endParaRPr>
                    </a:p>
                  </a:txBody>
                  <a:tcPr/>
                </a:tc>
              </a:tr>
              <a:tr h="370840">
                <a:tc>
                  <a:txBody>
                    <a:bodyPr/>
                    <a:lstStyle/>
                    <a:p>
                      <a:r>
                        <a:rPr lang="en-US" sz="1800" dirty="0" smtClean="0">
                          <a:latin typeface="Corbel"/>
                          <a:cs typeface="Corbel"/>
                        </a:rPr>
                        <a:t>6</a:t>
                      </a:r>
                      <a:endParaRPr lang="en-US" sz="1800" dirty="0">
                        <a:latin typeface="Corbel"/>
                        <a:cs typeface="Corbel"/>
                      </a:endParaRPr>
                    </a:p>
                  </a:txBody>
                  <a:tcPr/>
                </a:tc>
                <a:tc>
                  <a:txBody>
                    <a:bodyPr/>
                    <a:lstStyle/>
                    <a:p>
                      <a:r>
                        <a:rPr lang="en-US" sz="1800" dirty="0" smtClean="0">
                          <a:latin typeface="Corbel"/>
                          <a:cs typeface="Corbel"/>
                        </a:rPr>
                        <a:t>Berkeley</a:t>
                      </a:r>
                      <a:endParaRPr lang="en-US" sz="1800" dirty="0">
                        <a:latin typeface="Corbel"/>
                        <a:cs typeface="Corbel"/>
                      </a:endParaRPr>
                    </a:p>
                  </a:txBody>
                  <a:tcPr/>
                </a:tc>
                <a:tc>
                  <a:txBody>
                    <a:bodyPr/>
                    <a:lstStyle/>
                    <a:p>
                      <a:r>
                        <a:rPr lang="en-US" sz="1800" dirty="0" smtClean="0">
                          <a:latin typeface="Corbel"/>
                          <a:cs typeface="Corbel"/>
                        </a:rPr>
                        <a:t>0.09</a:t>
                      </a:r>
                      <a:endParaRPr lang="en-US" sz="1800" dirty="0">
                        <a:latin typeface="Corbel"/>
                        <a:cs typeface="Corbel"/>
                      </a:endParaRPr>
                    </a:p>
                  </a:txBody>
                  <a:tcPr/>
                </a:tc>
              </a:tr>
              <a:tr h="370840">
                <a:tc>
                  <a:txBody>
                    <a:bodyPr/>
                    <a:lstStyle/>
                    <a:p>
                      <a:r>
                        <a:rPr lang="en-US" sz="1800" dirty="0" smtClean="0">
                          <a:latin typeface="Corbel"/>
                          <a:cs typeface="Corbel"/>
                        </a:rPr>
                        <a:t>7</a:t>
                      </a:r>
                      <a:endParaRPr lang="en-US" sz="1800" dirty="0">
                        <a:latin typeface="Corbel"/>
                        <a:cs typeface="Corbel"/>
                      </a:endParaRPr>
                    </a:p>
                  </a:txBody>
                  <a:tcPr/>
                </a:tc>
                <a:tc>
                  <a:txBody>
                    <a:bodyPr/>
                    <a:lstStyle/>
                    <a:p>
                      <a:r>
                        <a:rPr lang="en-US" sz="1800" dirty="0" smtClean="0">
                          <a:latin typeface="Corbel"/>
                          <a:cs typeface="Corbel"/>
                        </a:rPr>
                        <a:t>NYC</a:t>
                      </a:r>
                      <a:endParaRPr lang="en-US" sz="1800" dirty="0">
                        <a:latin typeface="Corbel"/>
                        <a:cs typeface="Corbel"/>
                      </a:endParaRPr>
                    </a:p>
                  </a:txBody>
                  <a:tcPr/>
                </a:tc>
                <a:tc>
                  <a:txBody>
                    <a:bodyPr/>
                    <a:lstStyle/>
                    <a:p>
                      <a:r>
                        <a:rPr lang="en-US" sz="1800" dirty="0" smtClean="0">
                          <a:latin typeface="Corbel"/>
                          <a:cs typeface="Corbel"/>
                        </a:rPr>
                        <a:t>0.18</a:t>
                      </a:r>
                      <a:endParaRPr lang="en-US" sz="1800" dirty="0">
                        <a:latin typeface="Corbel"/>
                        <a:cs typeface="Corbel"/>
                      </a:endParaRPr>
                    </a:p>
                  </a:txBody>
                  <a:tcPr/>
                </a:tc>
              </a:tr>
              <a:tr h="370840">
                <a:tc>
                  <a:txBody>
                    <a:bodyPr/>
                    <a:lstStyle/>
                    <a:p>
                      <a:r>
                        <a:rPr lang="en-US" sz="1800" dirty="0" smtClean="0">
                          <a:latin typeface="Corbel"/>
                          <a:cs typeface="Corbel"/>
                        </a:rPr>
                        <a:t>8</a:t>
                      </a:r>
                      <a:endParaRPr lang="en-US" sz="1800" dirty="0">
                        <a:latin typeface="Corbel"/>
                        <a:cs typeface="Corbel"/>
                      </a:endParaRPr>
                    </a:p>
                  </a:txBody>
                  <a:tcPr/>
                </a:tc>
                <a:tc>
                  <a:txBody>
                    <a:bodyPr/>
                    <a:lstStyle/>
                    <a:p>
                      <a:r>
                        <a:rPr lang="en-US" sz="1800" dirty="0" smtClean="0">
                          <a:latin typeface="Corbel"/>
                          <a:cs typeface="Corbel"/>
                        </a:rPr>
                        <a:t>NYC</a:t>
                      </a:r>
                      <a:endParaRPr lang="en-US" sz="1800" dirty="0">
                        <a:latin typeface="Corbel"/>
                        <a:cs typeface="Corbel"/>
                      </a:endParaRPr>
                    </a:p>
                  </a:txBody>
                  <a:tcPr/>
                </a:tc>
                <a:tc>
                  <a:txBody>
                    <a:bodyPr/>
                    <a:lstStyle/>
                    <a:p>
                      <a:r>
                        <a:rPr lang="en-US" sz="1800" dirty="0" smtClean="0">
                          <a:latin typeface="Corbel"/>
                          <a:cs typeface="Corbel"/>
                        </a:rPr>
                        <a:t>0.15</a:t>
                      </a:r>
                      <a:endParaRPr lang="en-US" sz="1800" dirty="0">
                        <a:latin typeface="Corbel"/>
                        <a:cs typeface="Corbel"/>
                      </a:endParaRPr>
                    </a:p>
                  </a:txBody>
                  <a:tcPr/>
                </a:tc>
              </a:tr>
              <a:tr h="370840">
                <a:tc>
                  <a:txBody>
                    <a:bodyPr/>
                    <a:lstStyle/>
                    <a:p>
                      <a:r>
                        <a:rPr lang="en-US" sz="1800" dirty="0" smtClean="0">
                          <a:latin typeface="Corbel"/>
                          <a:cs typeface="Corbel"/>
                        </a:rPr>
                        <a:t>9</a:t>
                      </a:r>
                      <a:endParaRPr lang="en-US" sz="1800" dirty="0">
                        <a:latin typeface="Corbel"/>
                        <a:cs typeface="Corbel"/>
                      </a:endParaRPr>
                    </a:p>
                  </a:txBody>
                  <a:tcPr/>
                </a:tc>
                <a:tc>
                  <a:txBody>
                    <a:bodyPr/>
                    <a:lstStyle/>
                    <a:p>
                      <a:r>
                        <a:rPr lang="en-US" sz="1800" dirty="0" smtClean="0">
                          <a:latin typeface="Corbel"/>
                          <a:cs typeface="Corbel"/>
                        </a:rPr>
                        <a:t>Berkeley</a:t>
                      </a:r>
                      <a:endParaRPr lang="en-US" sz="1800" dirty="0">
                        <a:latin typeface="Corbel"/>
                        <a:cs typeface="Corbel"/>
                      </a:endParaRPr>
                    </a:p>
                  </a:txBody>
                  <a:tcPr/>
                </a:tc>
                <a:tc>
                  <a:txBody>
                    <a:bodyPr/>
                    <a:lstStyle/>
                    <a:p>
                      <a:r>
                        <a:rPr lang="en-US" sz="1800" dirty="0" smtClean="0">
                          <a:latin typeface="Corbel"/>
                          <a:cs typeface="Corbel"/>
                        </a:rPr>
                        <a:t>0.13</a:t>
                      </a:r>
                      <a:endParaRPr lang="en-US" sz="1800" dirty="0">
                        <a:latin typeface="Corbel"/>
                        <a:cs typeface="Corbel"/>
                      </a:endParaRPr>
                    </a:p>
                  </a:txBody>
                  <a:tcPr/>
                </a:tc>
              </a:tr>
              <a:tr h="370840">
                <a:tc>
                  <a:txBody>
                    <a:bodyPr/>
                    <a:lstStyle/>
                    <a:p>
                      <a:r>
                        <a:rPr lang="en-US" sz="1800" dirty="0" smtClean="0">
                          <a:latin typeface="Corbel"/>
                          <a:cs typeface="Corbel"/>
                        </a:rPr>
                        <a:t>10</a:t>
                      </a:r>
                      <a:endParaRPr lang="en-US" sz="1800" dirty="0">
                        <a:latin typeface="Corbel"/>
                        <a:cs typeface="Corbel"/>
                      </a:endParaRPr>
                    </a:p>
                  </a:txBody>
                  <a:tcPr/>
                </a:tc>
                <a:tc>
                  <a:txBody>
                    <a:bodyPr/>
                    <a:lstStyle/>
                    <a:p>
                      <a:r>
                        <a:rPr lang="en-US" sz="1800" dirty="0" smtClean="0">
                          <a:latin typeface="Corbel"/>
                          <a:cs typeface="Corbel"/>
                        </a:rPr>
                        <a:t>Berkeley</a:t>
                      </a:r>
                      <a:endParaRPr lang="en-US" sz="1800" dirty="0">
                        <a:latin typeface="Corbel"/>
                        <a:cs typeface="Corbel"/>
                      </a:endParaRPr>
                    </a:p>
                  </a:txBody>
                  <a:tcPr/>
                </a:tc>
                <a:tc>
                  <a:txBody>
                    <a:bodyPr/>
                    <a:lstStyle/>
                    <a:p>
                      <a:r>
                        <a:rPr lang="en-US" sz="1800" dirty="0" smtClean="0">
                          <a:latin typeface="Corbel"/>
                          <a:cs typeface="Corbel"/>
                        </a:rPr>
                        <a:t>0.49</a:t>
                      </a:r>
                      <a:endParaRPr lang="en-US" sz="1800" dirty="0">
                        <a:latin typeface="Corbel"/>
                        <a:cs typeface="Corbel"/>
                      </a:endParaRPr>
                    </a:p>
                  </a:txBody>
                  <a:tcPr/>
                </a:tc>
              </a:tr>
              <a:tr h="370840">
                <a:tc>
                  <a:txBody>
                    <a:bodyPr/>
                    <a:lstStyle/>
                    <a:p>
                      <a:r>
                        <a:rPr lang="en-US" sz="1800" dirty="0" smtClean="0">
                          <a:latin typeface="Corbel"/>
                          <a:cs typeface="Corbel"/>
                        </a:rPr>
                        <a:t>11</a:t>
                      </a:r>
                      <a:endParaRPr lang="en-US" sz="1800" dirty="0">
                        <a:latin typeface="Corbel"/>
                        <a:cs typeface="Corbel"/>
                      </a:endParaRPr>
                    </a:p>
                  </a:txBody>
                  <a:tcPr/>
                </a:tc>
                <a:tc>
                  <a:txBody>
                    <a:bodyPr/>
                    <a:lstStyle/>
                    <a:p>
                      <a:r>
                        <a:rPr lang="en-US" sz="1800" dirty="0" smtClean="0">
                          <a:latin typeface="Corbel"/>
                          <a:cs typeface="Corbel"/>
                        </a:rPr>
                        <a:t>NYC</a:t>
                      </a:r>
                      <a:endParaRPr lang="en-US" sz="1800" dirty="0">
                        <a:latin typeface="Corbel"/>
                        <a:cs typeface="Corbel"/>
                      </a:endParaRPr>
                    </a:p>
                  </a:txBody>
                  <a:tcPr/>
                </a:tc>
                <a:tc>
                  <a:txBody>
                    <a:bodyPr/>
                    <a:lstStyle/>
                    <a:p>
                      <a:r>
                        <a:rPr lang="en-US" sz="1800" dirty="0" smtClean="0">
                          <a:latin typeface="Corbel"/>
                          <a:cs typeface="Corbel"/>
                        </a:rPr>
                        <a:t>0.19</a:t>
                      </a:r>
                      <a:endParaRPr lang="en-US" sz="1800" dirty="0">
                        <a:latin typeface="Corbel"/>
                        <a:cs typeface="Corbel"/>
                      </a:endParaRPr>
                    </a:p>
                  </a:txBody>
                  <a:tcPr/>
                </a:tc>
              </a:tr>
              <a:tr h="370840">
                <a:tc>
                  <a:txBody>
                    <a:bodyPr/>
                    <a:lstStyle/>
                    <a:p>
                      <a:r>
                        <a:rPr lang="en-US" sz="1800" dirty="0" smtClean="0">
                          <a:latin typeface="Corbel"/>
                          <a:cs typeface="Corbel"/>
                        </a:rPr>
                        <a:t>12</a:t>
                      </a:r>
                      <a:endParaRPr lang="en-US" sz="1800" dirty="0">
                        <a:latin typeface="Corbel"/>
                        <a:cs typeface="Corbel"/>
                      </a:endParaRPr>
                    </a:p>
                  </a:txBody>
                  <a:tcPr/>
                </a:tc>
                <a:tc>
                  <a:txBody>
                    <a:bodyPr/>
                    <a:lstStyle/>
                    <a:p>
                      <a:r>
                        <a:rPr lang="en-US" sz="1800" dirty="0" smtClean="0">
                          <a:latin typeface="Corbel"/>
                          <a:cs typeface="Corbel"/>
                        </a:rPr>
                        <a:t>Berkeley</a:t>
                      </a:r>
                      <a:endParaRPr lang="en-US" sz="1800" dirty="0">
                        <a:latin typeface="Corbel"/>
                        <a:cs typeface="Corbel"/>
                      </a:endParaRPr>
                    </a:p>
                  </a:txBody>
                  <a:tcPr/>
                </a:tc>
                <a:tc>
                  <a:txBody>
                    <a:bodyPr/>
                    <a:lstStyle/>
                    <a:p>
                      <a:r>
                        <a:rPr lang="en-US" sz="1800" dirty="0" smtClean="0">
                          <a:latin typeface="Corbel"/>
                          <a:cs typeface="Corbel"/>
                        </a:rPr>
                        <a:t>0.10</a:t>
                      </a:r>
                      <a:endParaRPr lang="en-US" sz="1800" dirty="0">
                        <a:latin typeface="Corbel"/>
                        <a:cs typeface="Corbel"/>
                      </a:endParaRPr>
                    </a:p>
                  </a:txBody>
                  <a:tcPr/>
                </a:tc>
              </a:tr>
            </a:tbl>
          </a:graphicData>
        </a:graphic>
      </p:graphicFrame>
      <p:sp>
        <p:nvSpPr>
          <p:cNvPr id="14" name="Title 1"/>
          <p:cNvSpPr>
            <a:spLocks noGrp="1"/>
          </p:cNvSpPr>
          <p:nvPr>
            <p:ph type="title"/>
          </p:nvPr>
        </p:nvSpPr>
        <p:spPr>
          <a:xfrm>
            <a:off x="152400" y="76200"/>
            <a:ext cx="8534400" cy="1143000"/>
          </a:xfrm>
        </p:spPr>
        <p:txBody>
          <a:bodyPr/>
          <a:lstStyle/>
          <a:p>
            <a:r>
              <a:rPr lang="en-US" dirty="0" smtClean="0">
                <a:latin typeface="Calibri"/>
                <a:cs typeface="Calibri"/>
              </a:rPr>
              <a:t>Query Execution on Samples</a:t>
            </a:r>
            <a:endParaRPr lang="en-US" dirty="0">
              <a:latin typeface="Calibri"/>
              <a:cs typeface="Calibri"/>
            </a:endParaRPr>
          </a:p>
        </p:txBody>
      </p:sp>
      <p:sp>
        <p:nvSpPr>
          <p:cNvPr id="15" name="TextBox 43"/>
          <p:cNvSpPr txBox="1">
            <a:spLocks noChangeArrowheads="1"/>
          </p:cNvSpPr>
          <p:nvPr/>
        </p:nvSpPr>
        <p:spPr bwMode="auto">
          <a:xfrm>
            <a:off x="4401824" y="1524000"/>
            <a:ext cx="4361176"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dirty="0">
                <a:latin typeface="Corbel" charset="0"/>
                <a:cs typeface="Corbel" charset="0"/>
              </a:rPr>
              <a:t>What is the average </a:t>
            </a:r>
            <a:r>
              <a:rPr lang="en-US" u="sng" dirty="0" smtClean="0">
                <a:latin typeface="Corbel" charset="0"/>
                <a:cs typeface="Corbel" charset="0"/>
              </a:rPr>
              <a:t>buffering ratio</a:t>
            </a:r>
            <a:r>
              <a:rPr lang="en-US" dirty="0" smtClean="0">
                <a:latin typeface="Corbel" charset="0"/>
                <a:cs typeface="Corbel" charset="0"/>
              </a:rPr>
              <a:t> </a:t>
            </a:r>
            <a:r>
              <a:rPr lang="en-US" dirty="0">
                <a:latin typeface="Corbel" charset="0"/>
                <a:cs typeface="Corbel" charset="0"/>
              </a:rPr>
              <a:t>in the </a:t>
            </a:r>
            <a:r>
              <a:rPr lang="en-US" dirty="0" smtClean="0">
                <a:latin typeface="Corbel" charset="0"/>
                <a:cs typeface="Corbel" charset="0"/>
              </a:rPr>
              <a:t>table?</a:t>
            </a:r>
            <a:endParaRPr lang="en-US" dirty="0">
              <a:latin typeface="Corbel" charset="0"/>
              <a:cs typeface="Corbel" charset="0"/>
            </a:endParaRPr>
          </a:p>
        </p:txBody>
      </p:sp>
      <p:graphicFrame>
        <p:nvGraphicFramePr>
          <p:cNvPr id="6" name="Table 5"/>
          <p:cNvGraphicFramePr>
            <a:graphicFrameLocks noGrp="1"/>
          </p:cNvGraphicFramePr>
          <p:nvPr>
            <p:extLst>
              <p:ext uri="{D42A27DB-BD31-4B8C-83A1-F6EECF244321}">
                <p14:modId xmlns:p14="http://schemas.microsoft.com/office/powerpoint/2010/main" val="3797721477"/>
              </p:ext>
            </p:extLst>
          </p:nvPr>
        </p:nvGraphicFramePr>
        <p:xfrm>
          <a:off x="4401824" y="3200400"/>
          <a:ext cx="4589776" cy="1483360"/>
        </p:xfrm>
        <a:graphic>
          <a:graphicData uri="http://schemas.openxmlformats.org/drawingml/2006/table">
            <a:tbl>
              <a:tblPr firstRow="1" bandRow="1">
                <a:tableStyleId>{5C22544A-7EE6-4342-B048-85BDC9FD1C3A}</a:tableStyleId>
              </a:tblPr>
              <a:tblGrid>
                <a:gridCol w="594300"/>
                <a:gridCol w="1099876"/>
                <a:gridCol w="1219200"/>
                <a:gridCol w="1676400"/>
              </a:tblGrid>
              <a:tr h="370840">
                <a:tc>
                  <a:txBody>
                    <a:bodyPr/>
                    <a:lstStyle/>
                    <a:p>
                      <a:r>
                        <a:rPr lang="en-US" sz="1800" dirty="0" smtClean="0"/>
                        <a:t>ID</a:t>
                      </a:r>
                      <a:endParaRPr lang="en-US" sz="1800" dirty="0"/>
                    </a:p>
                  </a:txBody>
                  <a:tcPr/>
                </a:tc>
                <a:tc>
                  <a:txBody>
                    <a:bodyPr/>
                    <a:lstStyle/>
                    <a:p>
                      <a:r>
                        <a:rPr lang="en-US" sz="1800" dirty="0" smtClean="0"/>
                        <a:t>City</a:t>
                      </a:r>
                      <a:endParaRPr lang="en-US" sz="1800" dirty="0"/>
                    </a:p>
                  </a:txBody>
                  <a:tcPr/>
                </a:tc>
                <a:tc>
                  <a:txBody>
                    <a:bodyPr/>
                    <a:lstStyle/>
                    <a:p>
                      <a:r>
                        <a:rPr lang="en-US" sz="1800" dirty="0" smtClean="0"/>
                        <a:t>Buff Ratio</a:t>
                      </a:r>
                      <a:endParaRPr lang="en-US" sz="1800" dirty="0"/>
                    </a:p>
                  </a:txBody>
                  <a:tcPr/>
                </a:tc>
                <a:tc>
                  <a:txBody>
                    <a:bodyPr/>
                    <a:lstStyle/>
                    <a:p>
                      <a:r>
                        <a:rPr lang="en-US" sz="1800" dirty="0" smtClean="0"/>
                        <a:t>Sampling Rate</a:t>
                      </a:r>
                      <a:endParaRPr lang="en-US" sz="1800" dirty="0"/>
                    </a:p>
                  </a:txBody>
                  <a:tcPr/>
                </a:tc>
              </a:tr>
              <a:tr h="370840">
                <a:tc>
                  <a:txBody>
                    <a:bodyPr/>
                    <a:lstStyle/>
                    <a:p>
                      <a:r>
                        <a:rPr lang="en-US" sz="1800" dirty="0" smtClean="0"/>
                        <a:t>2</a:t>
                      </a:r>
                      <a:endParaRPr lang="en-US" sz="1800" dirty="0"/>
                    </a:p>
                  </a:txBody>
                  <a:tcPr/>
                </a:tc>
                <a:tc>
                  <a:txBody>
                    <a:bodyPr/>
                    <a:lstStyle/>
                    <a:p>
                      <a:r>
                        <a:rPr lang="en-US" sz="1800" dirty="0" smtClean="0"/>
                        <a:t>NYC</a:t>
                      </a:r>
                      <a:endParaRPr lang="en-US" sz="1800" dirty="0"/>
                    </a:p>
                  </a:txBody>
                  <a:tcPr/>
                </a:tc>
                <a:tc>
                  <a:txBody>
                    <a:bodyPr/>
                    <a:lstStyle/>
                    <a:p>
                      <a:r>
                        <a:rPr lang="en-US" sz="1800" dirty="0" smtClean="0"/>
                        <a:t>0.13</a:t>
                      </a:r>
                      <a:endParaRPr lang="en-US" sz="1800" dirty="0"/>
                    </a:p>
                  </a:txBody>
                  <a:tcPr/>
                </a:tc>
                <a:tc>
                  <a:txBody>
                    <a:bodyPr/>
                    <a:lstStyle/>
                    <a:p>
                      <a:pPr algn="ctr"/>
                      <a:r>
                        <a:rPr lang="en-US" sz="1800" b="1" dirty="0" smtClean="0">
                          <a:solidFill>
                            <a:srgbClr val="008040"/>
                          </a:solidFill>
                        </a:rPr>
                        <a:t>1/4</a:t>
                      </a:r>
                      <a:endParaRPr lang="en-US" sz="1800" b="1" dirty="0">
                        <a:solidFill>
                          <a:srgbClr val="008040"/>
                        </a:solidFill>
                      </a:endParaRPr>
                    </a:p>
                  </a:txBody>
                  <a:tcPr/>
                </a:tc>
              </a:tr>
              <a:tr h="370840">
                <a:tc>
                  <a:txBody>
                    <a:bodyPr/>
                    <a:lstStyle/>
                    <a:p>
                      <a:r>
                        <a:rPr lang="en-US" sz="1800" dirty="0" smtClean="0"/>
                        <a:t>6</a:t>
                      </a:r>
                      <a:endParaRPr lang="en-US" sz="1800" dirty="0"/>
                    </a:p>
                  </a:txBody>
                  <a:tcPr/>
                </a:tc>
                <a:tc>
                  <a:txBody>
                    <a:bodyPr/>
                    <a:lstStyle/>
                    <a:p>
                      <a:r>
                        <a:rPr lang="en-US" sz="1800" dirty="0" smtClean="0"/>
                        <a:t>Berkeley</a:t>
                      </a:r>
                      <a:endParaRPr lang="en-US" sz="1800" dirty="0"/>
                    </a:p>
                  </a:txBody>
                  <a:tcPr/>
                </a:tc>
                <a:tc>
                  <a:txBody>
                    <a:bodyPr/>
                    <a:lstStyle/>
                    <a:p>
                      <a:r>
                        <a:rPr lang="en-US" sz="1800" dirty="0" smtClean="0"/>
                        <a:t>0.25</a:t>
                      </a:r>
                      <a:endParaRPr lang="en-US" sz="1800" dirty="0"/>
                    </a:p>
                  </a:txBody>
                  <a:tcPr/>
                </a:tc>
                <a:tc>
                  <a:txBody>
                    <a:bodyPr/>
                    <a:lstStyle/>
                    <a:p>
                      <a:pPr algn="ctr"/>
                      <a:r>
                        <a:rPr lang="en-US" sz="1800" b="1" dirty="0" smtClean="0">
                          <a:solidFill>
                            <a:srgbClr val="008040"/>
                          </a:solidFill>
                        </a:rPr>
                        <a:t>1/4</a:t>
                      </a:r>
                      <a:endParaRPr lang="en-US" sz="1800" b="1" dirty="0">
                        <a:solidFill>
                          <a:srgbClr val="008040"/>
                        </a:solidFill>
                      </a:endParaRPr>
                    </a:p>
                  </a:txBody>
                  <a:tcPr/>
                </a:tc>
              </a:tr>
              <a:tr h="370840">
                <a:tc>
                  <a:txBody>
                    <a:bodyPr/>
                    <a:lstStyle/>
                    <a:p>
                      <a:r>
                        <a:rPr lang="en-US" sz="1800" dirty="0" smtClean="0"/>
                        <a:t>8</a:t>
                      </a:r>
                      <a:endParaRPr lang="en-US" sz="1800" dirty="0"/>
                    </a:p>
                  </a:txBody>
                  <a:tcPr/>
                </a:tc>
                <a:tc>
                  <a:txBody>
                    <a:bodyPr/>
                    <a:lstStyle/>
                    <a:p>
                      <a:r>
                        <a:rPr lang="en-US" sz="1800" dirty="0" smtClean="0"/>
                        <a:t>NYC</a:t>
                      </a:r>
                      <a:endParaRPr lang="en-US" sz="1800" dirty="0"/>
                    </a:p>
                  </a:txBody>
                  <a:tcPr/>
                </a:tc>
                <a:tc>
                  <a:txBody>
                    <a:bodyPr/>
                    <a:lstStyle/>
                    <a:p>
                      <a:r>
                        <a:rPr lang="en-US" sz="1800" dirty="0" smtClean="0"/>
                        <a:t>0.19</a:t>
                      </a:r>
                      <a:endParaRPr lang="en-US" sz="1800" dirty="0"/>
                    </a:p>
                  </a:txBody>
                  <a:tcPr/>
                </a:tc>
                <a:tc>
                  <a:txBody>
                    <a:bodyPr/>
                    <a:lstStyle/>
                    <a:p>
                      <a:pPr algn="ctr"/>
                      <a:r>
                        <a:rPr lang="en-US" sz="1800" b="1" dirty="0" smtClean="0">
                          <a:solidFill>
                            <a:srgbClr val="008040"/>
                          </a:solidFill>
                        </a:rPr>
                        <a:t>1/4</a:t>
                      </a:r>
                      <a:endParaRPr lang="en-US" sz="1800" b="1" dirty="0">
                        <a:solidFill>
                          <a:srgbClr val="008040"/>
                        </a:solidFill>
                      </a:endParaRPr>
                    </a:p>
                  </a:txBody>
                  <a:tcPr/>
                </a:tc>
              </a:tr>
            </a:tbl>
          </a:graphicData>
        </a:graphic>
      </p:graphicFrame>
      <p:cxnSp>
        <p:nvCxnSpPr>
          <p:cNvPr id="7" name="Straight Arrow Connector 6"/>
          <p:cNvCxnSpPr/>
          <p:nvPr/>
        </p:nvCxnSpPr>
        <p:spPr>
          <a:xfrm>
            <a:off x="3368372" y="3642360"/>
            <a:ext cx="746428" cy="0"/>
          </a:xfrm>
          <a:prstGeom prst="straightConnector1">
            <a:avLst/>
          </a:prstGeom>
          <a:ln w="63500">
            <a:solidFill>
              <a:schemeClr val="tx1"/>
            </a:solidFill>
            <a:tailEnd type="arrow"/>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3216537" y="3852446"/>
            <a:ext cx="1050663" cy="707886"/>
          </a:xfrm>
          <a:prstGeom prst="rect">
            <a:avLst/>
          </a:prstGeom>
          <a:noFill/>
        </p:spPr>
        <p:txBody>
          <a:bodyPr wrap="none" rtlCol="0">
            <a:spAutoFit/>
          </a:bodyPr>
          <a:lstStyle/>
          <a:p>
            <a:pPr algn="ctr"/>
            <a:r>
              <a:rPr lang="en-US" sz="2000" dirty="0" smtClean="0">
                <a:latin typeface="Calibri"/>
                <a:cs typeface="Calibri"/>
              </a:rPr>
              <a:t>Uniform</a:t>
            </a:r>
          </a:p>
          <a:p>
            <a:pPr algn="ctr"/>
            <a:r>
              <a:rPr lang="en-US" sz="2000" dirty="0" smtClean="0">
                <a:latin typeface="Calibri"/>
                <a:cs typeface="Calibri"/>
              </a:rPr>
              <a:t>Sample</a:t>
            </a:r>
          </a:p>
        </p:txBody>
      </p:sp>
      <p:sp>
        <p:nvSpPr>
          <p:cNvPr id="10" name="TextBox 9"/>
          <p:cNvSpPr txBox="1">
            <a:spLocks noChangeArrowheads="1"/>
          </p:cNvSpPr>
          <p:nvPr/>
        </p:nvSpPr>
        <p:spPr bwMode="auto">
          <a:xfrm>
            <a:off x="4495800" y="5562600"/>
            <a:ext cx="42672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4000" dirty="0" smtClean="0">
                <a:solidFill>
                  <a:schemeClr val="accent2"/>
                </a:solidFill>
                <a:latin typeface="Corbel" charset="0"/>
                <a:cs typeface="Corbel" charset="0"/>
              </a:rPr>
              <a:t>0.19 </a:t>
            </a:r>
            <a:r>
              <a:rPr lang="en-US" sz="4000" dirty="0" smtClean="0">
                <a:solidFill>
                  <a:srgbClr val="3366FF"/>
                </a:solidFill>
                <a:latin typeface="Corbel" charset="0"/>
                <a:cs typeface="Corbel" charset="0"/>
              </a:rPr>
              <a:t>+/- 0.05</a:t>
            </a:r>
            <a:endParaRPr lang="en-US" sz="4000" dirty="0">
              <a:solidFill>
                <a:srgbClr val="3366FF"/>
              </a:solidFill>
              <a:latin typeface="Corbel" charset="0"/>
              <a:cs typeface="Corbel" charset="0"/>
            </a:endParaRPr>
          </a:p>
        </p:txBody>
      </p:sp>
      <p:sp>
        <p:nvSpPr>
          <p:cNvPr id="9" name="TextBox 8"/>
          <p:cNvSpPr txBox="1">
            <a:spLocks noChangeArrowheads="1"/>
          </p:cNvSpPr>
          <p:nvPr/>
        </p:nvSpPr>
        <p:spPr bwMode="auto">
          <a:xfrm>
            <a:off x="4495800" y="5029200"/>
            <a:ext cx="2057400" cy="706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4000" strike="sngStrike" dirty="0" smtClean="0">
                <a:solidFill>
                  <a:schemeClr val="accent2"/>
                </a:solidFill>
                <a:latin typeface="Corbel" charset="0"/>
                <a:cs typeface="Corbel" charset="0"/>
              </a:rPr>
              <a:t>0.2325</a:t>
            </a:r>
            <a:endParaRPr lang="en-US" sz="4000" strike="sngStrike" dirty="0">
              <a:solidFill>
                <a:schemeClr val="accent2"/>
              </a:solidFill>
              <a:latin typeface="Corbel" charset="0"/>
              <a:cs typeface="Corbel" charset="0"/>
            </a:endParaRPr>
          </a:p>
        </p:txBody>
      </p:sp>
    </p:spTree>
    <p:custDataLst>
      <p:tags r:id="rId1"/>
    </p:custDataLst>
    <p:extLst>
      <p:ext uri="{BB962C8B-B14F-4D97-AF65-F5344CB8AC3E}">
        <p14:creationId xmlns:p14="http://schemas.microsoft.com/office/powerpoint/2010/main" val="2217129257"/>
      </p:ext>
    </p:extLst>
  </p:cSld>
  <p:clrMapOvr>
    <a:masterClrMapping/>
  </p:clrMapOvr>
  <mc:AlternateContent xmlns:mc="http://schemas.openxmlformats.org/markup-compatibility/2006" xmlns:p14="http://schemas.microsoft.com/office/powerpoint/2010/main">
    <mc:Choice Requires="p14">
      <p:transition spd="slow" p14:dur="2000" advTm="106701"/>
    </mc:Choice>
    <mc:Fallback xmlns="">
      <p:transition xmlns:p14="http://schemas.microsoft.com/office/powerpoint/2010/main" spd="slow" advTm="106701"/>
    </mc:Fallback>
  </mc:AlternateContent>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598584302"/>
              </p:ext>
            </p:extLst>
          </p:nvPr>
        </p:nvGraphicFramePr>
        <p:xfrm>
          <a:off x="304800" y="1524000"/>
          <a:ext cx="2743200" cy="4820920"/>
        </p:xfrm>
        <a:graphic>
          <a:graphicData uri="http://schemas.openxmlformats.org/drawingml/2006/table">
            <a:tbl>
              <a:tblPr firstRow="1" bandRow="1">
                <a:tableStyleId>{5C22544A-7EE6-4342-B048-85BDC9FD1C3A}</a:tableStyleId>
              </a:tblPr>
              <a:tblGrid>
                <a:gridCol w="407379"/>
                <a:gridCol w="1116621"/>
                <a:gridCol w="1219200"/>
              </a:tblGrid>
              <a:tr h="370840">
                <a:tc>
                  <a:txBody>
                    <a:bodyPr/>
                    <a:lstStyle/>
                    <a:p>
                      <a:r>
                        <a:rPr lang="en-US" sz="1800" dirty="0" smtClean="0">
                          <a:latin typeface="Corbel"/>
                          <a:cs typeface="Corbel"/>
                        </a:rPr>
                        <a:t>ID</a:t>
                      </a:r>
                      <a:endParaRPr lang="en-US" sz="1800" dirty="0">
                        <a:latin typeface="Corbel"/>
                        <a:cs typeface="Corbel"/>
                      </a:endParaRPr>
                    </a:p>
                  </a:txBody>
                  <a:tcPr/>
                </a:tc>
                <a:tc>
                  <a:txBody>
                    <a:bodyPr/>
                    <a:lstStyle/>
                    <a:p>
                      <a:r>
                        <a:rPr lang="en-US" sz="1800" dirty="0" smtClean="0">
                          <a:latin typeface="Corbel"/>
                          <a:cs typeface="Corbel"/>
                        </a:rPr>
                        <a:t>City</a:t>
                      </a:r>
                      <a:endParaRPr lang="en-US" sz="1800" dirty="0">
                        <a:latin typeface="Corbel"/>
                        <a:cs typeface="Corbel"/>
                      </a:endParaRPr>
                    </a:p>
                  </a:txBody>
                  <a:tcPr/>
                </a:tc>
                <a:tc>
                  <a:txBody>
                    <a:bodyPr/>
                    <a:lstStyle/>
                    <a:p>
                      <a:r>
                        <a:rPr lang="en-US" sz="1800" dirty="0" smtClean="0">
                          <a:latin typeface="Corbel"/>
                          <a:cs typeface="Corbel"/>
                        </a:rPr>
                        <a:t>Buff Ratio</a:t>
                      </a:r>
                      <a:endParaRPr lang="en-US" sz="1800" dirty="0">
                        <a:latin typeface="Corbel"/>
                        <a:cs typeface="Corbel"/>
                      </a:endParaRPr>
                    </a:p>
                  </a:txBody>
                  <a:tcPr/>
                </a:tc>
              </a:tr>
              <a:tr h="370840">
                <a:tc>
                  <a:txBody>
                    <a:bodyPr/>
                    <a:lstStyle/>
                    <a:p>
                      <a:r>
                        <a:rPr lang="en-US" sz="1800" dirty="0" smtClean="0">
                          <a:latin typeface="Corbel"/>
                          <a:cs typeface="Corbel"/>
                        </a:rPr>
                        <a:t>1</a:t>
                      </a:r>
                      <a:endParaRPr lang="en-US" sz="1800" dirty="0">
                        <a:latin typeface="Corbel"/>
                        <a:cs typeface="Corbel"/>
                      </a:endParaRPr>
                    </a:p>
                  </a:txBody>
                  <a:tcPr/>
                </a:tc>
                <a:tc>
                  <a:txBody>
                    <a:bodyPr/>
                    <a:lstStyle/>
                    <a:p>
                      <a:r>
                        <a:rPr lang="en-US" sz="1800" dirty="0" smtClean="0">
                          <a:latin typeface="Corbel"/>
                          <a:cs typeface="Corbel"/>
                        </a:rPr>
                        <a:t>NYC</a:t>
                      </a:r>
                      <a:endParaRPr lang="en-US" sz="1800" dirty="0">
                        <a:latin typeface="Corbel"/>
                        <a:cs typeface="Corbel"/>
                      </a:endParaRPr>
                    </a:p>
                  </a:txBody>
                  <a:tcPr/>
                </a:tc>
                <a:tc>
                  <a:txBody>
                    <a:bodyPr/>
                    <a:lstStyle/>
                    <a:p>
                      <a:r>
                        <a:rPr lang="en-US" sz="1800" dirty="0" smtClean="0">
                          <a:latin typeface="Corbel"/>
                          <a:cs typeface="Corbel"/>
                        </a:rPr>
                        <a:t>0.78</a:t>
                      </a:r>
                      <a:endParaRPr lang="en-US" sz="1800" dirty="0">
                        <a:latin typeface="Corbel"/>
                        <a:cs typeface="Corbel"/>
                      </a:endParaRPr>
                    </a:p>
                  </a:txBody>
                  <a:tcPr/>
                </a:tc>
              </a:tr>
              <a:tr h="370840">
                <a:tc>
                  <a:txBody>
                    <a:bodyPr/>
                    <a:lstStyle/>
                    <a:p>
                      <a:r>
                        <a:rPr lang="en-US" sz="1800" dirty="0" smtClean="0">
                          <a:latin typeface="Corbel"/>
                          <a:cs typeface="Corbel"/>
                        </a:rPr>
                        <a:t>2</a:t>
                      </a:r>
                      <a:endParaRPr lang="en-US" sz="1800" dirty="0">
                        <a:latin typeface="Corbel"/>
                        <a:cs typeface="Corbel"/>
                      </a:endParaRPr>
                    </a:p>
                  </a:txBody>
                  <a:tcPr/>
                </a:tc>
                <a:tc>
                  <a:txBody>
                    <a:bodyPr/>
                    <a:lstStyle/>
                    <a:p>
                      <a:r>
                        <a:rPr lang="en-US" sz="1800" dirty="0" smtClean="0">
                          <a:latin typeface="Corbel"/>
                          <a:cs typeface="Corbel"/>
                        </a:rPr>
                        <a:t>NYC</a:t>
                      </a:r>
                      <a:endParaRPr lang="en-US" sz="1800" dirty="0">
                        <a:latin typeface="Corbel"/>
                        <a:cs typeface="Corbel"/>
                      </a:endParaRPr>
                    </a:p>
                  </a:txBody>
                  <a:tcPr/>
                </a:tc>
                <a:tc>
                  <a:txBody>
                    <a:bodyPr/>
                    <a:lstStyle/>
                    <a:p>
                      <a:r>
                        <a:rPr lang="en-US" sz="1800" dirty="0" smtClean="0">
                          <a:latin typeface="Corbel"/>
                          <a:cs typeface="Corbel"/>
                        </a:rPr>
                        <a:t>0.13</a:t>
                      </a:r>
                      <a:endParaRPr lang="en-US" sz="1800" dirty="0">
                        <a:latin typeface="Corbel"/>
                        <a:cs typeface="Corbel"/>
                      </a:endParaRPr>
                    </a:p>
                  </a:txBody>
                  <a:tcPr/>
                </a:tc>
              </a:tr>
              <a:tr h="370840">
                <a:tc>
                  <a:txBody>
                    <a:bodyPr/>
                    <a:lstStyle/>
                    <a:p>
                      <a:r>
                        <a:rPr lang="en-US" sz="1800" dirty="0" smtClean="0">
                          <a:latin typeface="Corbel"/>
                          <a:cs typeface="Corbel"/>
                        </a:rPr>
                        <a:t>3</a:t>
                      </a:r>
                      <a:endParaRPr lang="en-US" sz="1800" dirty="0">
                        <a:latin typeface="Corbel"/>
                        <a:cs typeface="Corbel"/>
                      </a:endParaRPr>
                    </a:p>
                  </a:txBody>
                  <a:tcPr/>
                </a:tc>
                <a:tc>
                  <a:txBody>
                    <a:bodyPr/>
                    <a:lstStyle/>
                    <a:p>
                      <a:r>
                        <a:rPr lang="en-US" sz="1800" dirty="0" smtClean="0">
                          <a:latin typeface="Corbel"/>
                          <a:cs typeface="Corbel"/>
                        </a:rPr>
                        <a:t>Berkeley</a:t>
                      </a:r>
                      <a:endParaRPr lang="en-US" sz="1800" dirty="0">
                        <a:latin typeface="Corbel"/>
                        <a:cs typeface="Corbel"/>
                      </a:endParaRPr>
                    </a:p>
                  </a:txBody>
                  <a:tcPr/>
                </a:tc>
                <a:tc>
                  <a:txBody>
                    <a:bodyPr/>
                    <a:lstStyle/>
                    <a:p>
                      <a:r>
                        <a:rPr lang="en-US" sz="1800" dirty="0" smtClean="0">
                          <a:latin typeface="Corbel"/>
                          <a:cs typeface="Corbel"/>
                        </a:rPr>
                        <a:t>0.25</a:t>
                      </a:r>
                      <a:endParaRPr lang="en-US" sz="1800" dirty="0">
                        <a:latin typeface="Corbel"/>
                        <a:cs typeface="Corbel"/>
                      </a:endParaRPr>
                    </a:p>
                  </a:txBody>
                  <a:tcPr/>
                </a:tc>
              </a:tr>
              <a:tr h="370840">
                <a:tc>
                  <a:txBody>
                    <a:bodyPr/>
                    <a:lstStyle/>
                    <a:p>
                      <a:r>
                        <a:rPr lang="en-US" sz="1800" dirty="0" smtClean="0">
                          <a:latin typeface="Corbel"/>
                          <a:cs typeface="Corbel"/>
                        </a:rPr>
                        <a:t>4</a:t>
                      </a:r>
                      <a:endParaRPr lang="en-US" sz="1800" dirty="0">
                        <a:latin typeface="Corbel"/>
                        <a:cs typeface="Corbel"/>
                      </a:endParaRPr>
                    </a:p>
                  </a:txBody>
                  <a:tcPr/>
                </a:tc>
                <a:tc>
                  <a:txBody>
                    <a:bodyPr/>
                    <a:lstStyle/>
                    <a:p>
                      <a:r>
                        <a:rPr lang="en-US" sz="1800" dirty="0" smtClean="0">
                          <a:latin typeface="Corbel"/>
                          <a:cs typeface="Corbel"/>
                        </a:rPr>
                        <a:t>NYC</a:t>
                      </a:r>
                      <a:endParaRPr lang="en-US" sz="1800" dirty="0">
                        <a:latin typeface="Corbel"/>
                        <a:cs typeface="Corbel"/>
                      </a:endParaRPr>
                    </a:p>
                  </a:txBody>
                  <a:tcPr/>
                </a:tc>
                <a:tc>
                  <a:txBody>
                    <a:bodyPr/>
                    <a:lstStyle/>
                    <a:p>
                      <a:r>
                        <a:rPr lang="en-US" sz="1800" dirty="0" smtClean="0">
                          <a:latin typeface="Corbel"/>
                          <a:cs typeface="Corbel"/>
                        </a:rPr>
                        <a:t>0.19</a:t>
                      </a:r>
                      <a:endParaRPr lang="en-US" sz="1800" dirty="0">
                        <a:latin typeface="Corbel"/>
                        <a:cs typeface="Corbel"/>
                      </a:endParaRPr>
                    </a:p>
                  </a:txBody>
                  <a:tcPr/>
                </a:tc>
              </a:tr>
              <a:tr h="370840">
                <a:tc>
                  <a:txBody>
                    <a:bodyPr/>
                    <a:lstStyle/>
                    <a:p>
                      <a:r>
                        <a:rPr lang="en-US" sz="1800" dirty="0" smtClean="0">
                          <a:latin typeface="Corbel"/>
                          <a:cs typeface="Corbel"/>
                        </a:rPr>
                        <a:t>5</a:t>
                      </a:r>
                      <a:endParaRPr lang="en-US" sz="1800" dirty="0">
                        <a:latin typeface="Corbel"/>
                        <a:cs typeface="Corbel"/>
                      </a:endParaRPr>
                    </a:p>
                  </a:txBody>
                  <a:tcPr/>
                </a:tc>
                <a:tc>
                  <a:txBody>
                    <a:bodyPr/>
                    <a:lstStyle/>
                    <a:p>
                      <a:r>
                        <a:rPr lang="en-US" sz="1800" dirty="0" smtClean="0">
                          <a:latin typeface="Corbel"/>
                          <a:cs typeface="Corbel"/>
                        </a:rPr>
                        <a:t>NYC</a:t>
                      </a:r>
                      <a:endParaRPr lang="en-US" sz="1800" dirty="0">
                        <a:latin typeface="Corbel"/>
                        <a:cs typeface="Corbel"/>
                      </a:endParaRPr>
                    </a:p>
                  </a:txBody>
                  <a:tcPr/>
                </a:tc>
                <a:tc>
                  <a:txBody>
                    <a:bodyPr/>
                    <a:lstStyle/>
                    <a:p>
                      <a:r>
                        <a:rPr lang="en-US" sz="1800" dirty="0" smtClean="0">
                          <a:latin typeface="Corbel"/>
                          <a:cs typeface="Corbel"/>
                        </a:rPr>
                        <a:t>0.11</a:t>
                      </a:r>
                      <a:endParaRPr lang="en-US" sz="1800" dirty="0">
                        <a:latin typeface="Corbel"/>
                        <a:cs typeface="Corbel"/>
                      </a:endParaRPr>
                    </a:p>
                  </a:txBody>
                  <a:tcPr/>
                </a:tc>
              </a:tr>
              <a:tr h="370840">
                <a:tc>
                  <a:txBody>
                    <a:bodyPr/>
                    <a:lstStyle/>
                    <a:p>
                      <a:r>
                        <a:rPr lang="en-US" sz="1800" dirty="0" smtClean="0">
                          <a:latin typeface="Corbel"/>
                          <a:cs typeface="Corbel"/>
                        </a:rPr>
                        <a:t>6</a:t>
                      </a:r>
                      <a:endParaRPr lang="en-US" sz="1800" dirty="0">
                        <a:latin typeface="Corbel"/>
                        <a:cs typeface="Corbel"/>
                      </a:endParaRPr>
                    </a:p>
                  </a:txBody>
                  <a:tcPr/>
                </a:tc>
                <a:tc>
                  <a:txBody>
                    <a:bodyPr/>
                    <a:lstStyle/>
                    <a:p>
                      <a:r>
                        <a:rPr lang="en-US" sz="1800" dirty="0" smtClean="0">
                          <a:latin typeface="Corbel"/>
                          <a:cs typeface="Corbel"/>
                        </a:rPr>
                        <a:t>Berkeley</a:t>
                      </a:r>
                      <a:endParaRPr lang="en-US" sz="1800" dirty="0">
                        <a:latin typeface="Corbel"/>
                        <a:cs typeface="Corbel"/>
                      </a:endParaRPr>
                    </a:p>
                  </a:txBody>
                  <a:tcPr/>
                </a:tc>
                <a:tc>
                  <a:txBody>
                    <a:bodyPr/>
                    <a:lstStyle/>
                    <a:p>
                      <a:r>
                        <a:rPr lang="en-US" sz="1800" dirty="0" smtClean="0">
                          <a:latin typeface="Corbel"/>
                          <a:cs typeface="Corbel"/>
                        </a:rPr>
                        <a:t>0.09</a:t>
                      </a:r>
                      <a:endParaRPr lang="en-US" sz="1800" dirty="0">
                        <a:latin typeface="Corbel"/>
                        <a:cs typeface="Corbel"/>
                      </a:endParaRPr>
                    </a:p>
                  </a:txBody>
                  <a:tcPr/>
                </a:tc>
              </a:tr>
              <a:tr h="370840">
                <a:tc>
                  <a:txBody>
                    <a:bodyPr/>
                    <a:lstStyle/>
                    <a:p>
                      <a:r>
                        <a:rPr lang="en-US" sz="1800" dirty="0" smtClean="0">
                          <a:latin typeface="Corbel"/>
                          <a:cs typeface="Corbel"/>
                        </a:rPr>
                        <a:t>7</a:t>
                      </a:r>
                      <a:endParaRPr lang="en-US" sz="1800" dirty="0">
                        <a:latin typeface="Corbel"/>
                        <a:cs typeface="Corbel"/>
                      </a:endParaRPr>
                    </a:p>
                  </a:txBody>
                  <a:tcPr/>
                </a:tc>
                <a:tc>
                  <a:txBody>
                    <a:bodyPr/>
                    <a:lstStyle/>
                    <a:p>
                      <a:r>
                        <a:rPr lang="en-US" sz="1800" dirty="0" smtClean="0">
                          <a:latin typeface="Corbel"/>
                          <a:cs typeface="Corbel"/>
                        </a:rPr>
                        <a:t>NYC</a:t>
                      </a:r>
                      <a:endParaRPr lang="en-US" sz="1800" dirty="0">
                        <a:latin typeface="Corbel"/>
                        <a:cs typeface="Corbel"/>
                      </a:endParaRPr>
                    </a:p>
                  </a:txBody>
                  <a:tcPr/>
                </a:tc>
                <a:tc>
                  <a:txBody>
                    <a:bodyPr/>
                    <a:lstStyle/>
                    <a:p>
                      <a:r>
                        <a:rPr lang="en-US" sz="1800" dirty="0" smtClean="0">
                          <a:latin typeface="Corbel"/>
                          <a:cs typeface="Corbel"/>
                        </a:rPr>
                        <a:t>0.18</a:t>
                      </a:r>
                      <a:endParaRPr lang="en-US" sz="1800" dirty="0">
                        <a:latin typeface="Corbel"/>
                        <a:cs typeface="Corbel"/>
                      </a:endParaRPr>
                    </a:p>
                  </a:txBody>
                  <a:tcPr/>
                </a:tc>
              </a:tr>
              <a:tr h="370840">
                <a:tc>
                  <a:txBody>
                    <a:bodyPr/>
                    <a:lstStyle/>
                    <a:p>
                      <a:r>
                        <a:rPr lang="en-US" sz="1800" dirty="0" smtClean="0">
                          <a:latin typeface="Corbel"/>
                          <a:cs typeface="Corbel"/>
                        </a:rPr>
                        <a:t>8</a:t>
                      </a:r>
                      <a:endParaRPr lang="en-US" sz="1800" dirty="0">
                        <a:latin typeface="Corbel"/>
                        <a:cs typeface="Corbel"/>
                      </a:endParaRPr>
                    </a:p>
                  </a:txBody>
                  <a:tcPr/>
                </a:tc>
                <a:tc>
                  <a:txBody>
                    <a:bodyPr/>
                    <a:lstStyle/>
                    <a:p>
                      <a:r>
                        <a:rPr lang="en-US" sz="1800" dirty="0" smtClean="0">
                          <a:latin typeface="Corbel"/>
                          <a:cs typeface="Corbel"/>
                        </a:rPr>
                        <a:t>NYC</a:t>
                      </a:r>
                      <a:endParaRPr lang="en-US" sz="1800" dirty="0">
                        <a:latin typeface="Corbel"/>
                        <a:cs typeface="Corbel"/>
                      </a:endParaRPr>
                    </a:p>
                  </a:txBody>
                  <a:tcPr/>
                </a:tc>
                <a:tc>
                  <a:txBody>
                    <a:bodyPr/>
                    <a:lstStyle/>
                    <a:p>
                      <a:r>
                        <a:rPr lang="en-US" sz="1800" dirty="0" smtClean="0">
                          <a:latin typeface="Corbel"/>
                          <a:cs typeface="Corbel"/>
                        </a:rPr>
                        <a:t>0.15</a:t>
                      </a:r>
                      <a:endParaRPr lang="en-US" sz="1800" dirty="0">
                        <a:latin typeface="Corbel"/>
                        <a:cs typeface="Corbel"/>
                      </a:endParaRPr>
                    </a:p>
                  </a:txBody>
                  <a:tcPr/>
                </a:tc>
              </a:tr>
              <a:tr h="370840">
                <a:tc>
                  <a:txBody>
                    <a:bodyPr/>
                    <a:lstStyle/>
                    <a:p>
                      <a:r>
                        <a:rPr lang="en-US" sz="1800" dirty="0" smtClean="0">
                          <a:latin typeface="Corbel"/>
                          <a:cs typeface="Corbel"/>
                        </a:rPr>
                        <a:t>9</a:t>
                      </a:r>
                      <a:endParaRPr lang="en-US" sz="1800" dirty="0">
                        <a:latin typeface="Corbel"/>
                        <a:cs typeface="Corbel"/>
                      </a:endParaRPr>
                    </a:p>
                  </a:txBody>
                  <a:tcPr/>
                </a:tc>
                <a:tc>
                  <a:txBody>
                    <a:bodyPr/>
                    <a:lstStyle/>
                    <a:p>
                      <a:r>
                        <a:rPr lang="en-US" sz="1800" dirty="0" smtClean="0">
                          <a:latin typeface="Corbel"/>
                          <a:cs typeface="Corbel"/>
                        </a:rPr>
                        <a:t>Berkeley</a:t>
                      </a:r>
                      <a:endParaRPr lang="en-US" sz="1800" dirty="0">
                        <a:latin typeface="Corbel"/>
                        <a:cs typeface="Corbel"/>
                      </a:endParaRPr>
                    </a:p>
                  </a:txBody>
                  <a:tcPr/>
                </a:tc>
                <a:tc>
                  <a:txBody>
                    <a:bodyPr/>
                    <a:lstStyle/>
                    <a:p>
                      <a:r>
                        <a:rPr lang="en-US" sz="1800" dirty="0" smtClean="0">
                          <a:latin typeface="Corbel"/>
                          <a:cs typeface="Corbel"/>
                        </a:rPr>
                        <a:t>0.13</a:t>
                      </a:r>
                      <a:endParaRPr lang="en-US" sz="1800" dirty="0">
                        <a:latin typeface="Corbel"/>
                        <a:cs typeface="Corbel"/>
                      </a:endParaRPr>
                    </a:p>
                  </a:txBody>
                  <a:tcPr/>
                </a:tc>
              </a:tr>
              <a:tr h="370840">
                <a:tc>
                  <a:txBody>
                    <a:bodyPr/>
                    <a:lstStyle/>
                    <a:p>
                      <a:r>
                        <a:rPr lang="en-US" sz="1800" dirty="0" smtClean="0">
                          <a:latin typeface="Corbel"/>
                          <a:cs typeface="Corbel"/>
                        </a:rPr>
                        <a:t>10</a:t>
                      </a:r>
                      <a:endParaRPr lang="en-US" sz="1800" dirty="0">
                        <a:latin typeface="Corbel"/>
                        <a:cs typeface="Corbel"/>
                      </a:endParaRPr>
                    </a:p>
                  </a:txBody>
                  <a:tcPr/>
                </a:tc>
                <a:tc>
                  <a:txBody>
                    <a:bodyPr/>
                    <a:lstStyle/>
                    <a:p>
                      <a:r>
                        <a:rPr lang="en-US" sz="1800" dirty="0" smtClean="0">
                          <a:latin typeface="Corbel"/>
                          <a:cs typeface="Corbel"/>
                        </a:rPr>
                        <a:t>Berkeley</a:t>
                      </a:r>
                      <a:endParaRPr lang="en-US" sz="1800" dirty="0">
                        <a:latin typeface="Corbel"/>
                        <a:cs typeface="Corbel"/>
                      </a:endParaRPr>
                    </a:p>
                  </a:txBody>
                  <a:tcPr/>
                </a:tc>
                <a:tc>
                  <a:txBody>
                    <a:bodyPr/>
                    <a:lstStyle/>
                    <a:p>
                      <a:r>
                        <a:rPr lang="en-US" sz="1800" dirty="0" smtClean="0">
                          <a:latin typeface="Corbel"/>
                          <a:cs typeface="Corbel"/>
                        </a:rPr>
                        <a:t>0.49</a:t>
                      </a:r>
                      <a:endParaRPr lang="en-US" sz="1800" dirty="0">
                        <a:latin typeface="Corbel"/>
                        <a:cs typeface="Corbel"/>
                      </a:endParaRPr>
                    </a:p>
                  </a:txBody>
                  <a:tcPr/>
                </a:tc>
              </a:tr>
              <a:tr h="370840">
                <a:tc>
                  <a:txBody>
                    <a:bodyPr/>
                    <a:lstStyle/>
                    <a:p>
                      <a:r>
                        <a:rPr lang="en-US" sz="1800" dirty="0" smtClean="0">
                          <a:latin typeface="Corbel"/>
                          <a:cs typeface="Corbel"/>
                        </a:rPr>
                        <a:t>11</a:t>
                      </a:r>
                      <a:endParaRPr lang="en-US" sz="1800" dirty="0">
                        <a:latin typeface="Corbel"/>
                        <a:cs typeface="Corbel"/>
                      </a:endParaRPr>
                    </a:p>
                  </a:txBody>
                  <a:tcPr/>
                </a:tc>
                <a:tc>
                  <a:txBody>
                    <a:bodyPr/>
                    <a:lstStyle/>
                    <a:p>
                      <a:r>
                        <a:rPr lang="en-US" sz="1800" dirty="0" smtClean="0">
                          <a:latin typeface="Corbel"/>
                          <a:cs typeface="Corbel"/>
                        </a:rPr>
                        <a:t>NYC</a:t>
                      </a:r>
                      <a:endParaRPr lang="en-US" sz="1800" dirty="0">
                        <a:latin typeface="Corbel"/>
                        <a:cs typeface="Corbel"/>
                      </a:endParaRPr>
                    </a:p>
                  </a:txBody>
                  <a:tcPr/>
                </a:tc>
                <a:tc>
                  <a:txBody>
                    <a:bodyPr/>
                    <a:lstStyle/>
                    <a:p>
                      <a:r>
                        <a:rPr lang="en-US" sz="1800" dirty="0" smtClean="0">
                          <a:latin typeface="Corbel"/>
                          <a:cs typeface="Corbel"/>
                        </a:rPr>
                        <a:t>0.19</a:t>
                      </a:r>
                      <a:endParaRPr lang="en-US" sz="1800" dirty="0">
                        <a:latin typeface="Corbel"/>
                        <a:cs typeface="Corbel"/>
                      </a:endParaRPr>
                    </a:p>
                  </a:txBody>
                  <a:tcPr/>
                </a:tc>
              </a:tr>
              <a:tr h="370840">
                <a:tc>
                  <a:txBody>
                    <a:bodyPr/>
                    <a:lstStyle/>
                    <a:p>
                      <a:r>
                        <a:rPr lang="en-US" sz="1800" dirty="0" smtClean="0">
                          <a:latin typeface="Corbel"/>
                          <a:cs typeface="Corbel"/>
                        </a:rPr>
                        <a:t>12</a:t>
                      </a:r>
                      <a:endParaRPr lang="en-US" sz="1800" dirty="0">
                        <a:latin typeface="Corbel"/>
                        <a:cs typeface="Corbel"/>
                      </a:endParaRPr>
                    </a:p>
                  </a:txBody>
                  <a:tcPr/>
                </a:tc>
                <a:tc>
                  <a:txBody>
                    <a:bodyPr/>
                    <a:lstStyle/>
                    <a:p>
                      <a:r>
                        <a:rPr lang="en-US" sz="1800" dirty="0" smtClean="0">
                          <a:latin typeface="Corbel"/>
                          <a:cs typeface="Corbel"/>
                        </a:rPr>
                        <a:t>Berkeley</a:t>
                      </a:r>
                      <a:endParaRPr lang="en-US" sz="1800" dirty="0">
                        <a:latin typeface="Corbel"/>
                        <a:cs typeface="Corbel"/>
                      </a:endParaRPr>
                    </a:p>
                  </a:txBody>
                  <a:tcPr/>
                </a:tc>
                <a:tc>
                  <a:txBody>
                    <a:bodyPr/>
                    <a:lstStyle/>
                    <a:p>
                      <a:r>
                        <a:rPr lang="en-US" sz="1800" dirty="0" smtClean="0">
                          <a:latin typeface="Corbel"/>
                          <a:cs typeface="Corbel"/>
                        </a:rPr>
                        <a:t>0.10</a:t>
                      </a:r>
                      <a:endParaRPr lang="en-US" sz="1800" dirty="0">
                        <a:latin typeface="Corbel"/>
                        <a:cs typeface="Corbel"/>
                      </a:endParaRPr>
                    </a:p>
                  </a:txBody>
                  <a:tcPr/>
                </a:tc>
              </a:tr>
            </a:tbl>
          </a:graphicData>
        </a:graphic>
      </p:graphicFrame>
      <p:sp>
        <p:nvSpPr>
          <p:cNvPr id="14" name="Title 1"/>
          <p:cNvSpPr>
            <a:spLocks noGrp="1"/>
          </p:cNvSpPr>
          <p:nvPr>
            <p:ph type="title"/>
          </p:nvPr>
        </p:nvSpPr>
        <p:spPr>
          <a:xfrm>
            <a:off x="152400" y="76200"/>
            <a:ext cx="8534400" cy="1143000"/>
          </a:xfrm>
        </p:spPr>
        <p:txBody>
          <a:bodyPr/>
          <a:lstStyle/>
          <a:p>
            <a:r>
              <a:rPr lang="en-US" dirty="0" smtClean="0">
                <a:latin typeface="Calibri"/>
                <a:cs typeface="Calibri"/>
              </a:rPr>
              <a:t>Query Execution on Samples</a:t>
            </a:r>
            <a:endParaRPr lang="en-US" dirty="0">
              <a:latin typeface="Calibri"/>
              <a:cs typeface="Calibri"/>
            </a:endParaRPr>
          </a:p>
        </p:txBody>
      </p:sp>
      <p:sp>
        <p:nvSpPr>
          <p:cNvPr id="15" name="TextBox 43"/>
          <p:cNvSpPr txBox="1">
            <a:spLocks noChangeArrowheads="1"/>
          </p:cNvSpPr>
          <p:nvPr/>
        </p:nvSpPr>
        <p:spPr bwMode="auto">
          <a:xfrm>
            <a:off x="4401824" y="1524000"/>
            <a:ext cx="4361176"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dirty="0">
                <a:latin typeface="Corbel" charset="0"/>
                <a:cs typeface="Corbel" charset="0"/>
              </a:rPr>
              <a:t>What is the average </a:t>
            </a:r>
            <a:r>
              <a:rPr lang="en-US" u="sng" dirty="0">
                <a:latin typeface="Corbel" charset="0"/>
                <a:cs typeface="Corbel" charset="0"/>
              </a:rPr>
              <a:t>buffering ratio</a:t>
            </a:r>
            <a:r>
              <a:rPr lang="en-US" dirty="0">
                <a:latin typeface="Corbel" charset="0"/>
                <a:cs typeface="Corbel" charset="0"/>
              </a:rPr>
              <a:t> in the table?</a:t>
            </a:r>
          </a:p>
        </p:txBody>
      </p:sp>
      <p:graphicFrame>
        <p:nvGraphicFramePr>
          <p:cNvPr id="6" name="Table 5"/>
          <p:cNvGraphicFramePr>
            <a:graphicFrameLocks noGrp="1"/>
          </p:cNvGraphicFramePr>
          <p:nvPr>
            <p:extLst>
              <p:ext uri="{D42A27DB-BD31-4B8C-83A1-F6EECF244321}">
                <p14:modId xmlns:p14="http://schemas.microsoft.com/office/powerpoint/2010/main" val="337313947"/>
              </p:ext>
            </p:extLst>
          </p:nvPr>
        </p:nvGraphicFramePr>
        <p:xfrm>
          <a:off x="4401824" y="2509520"/>
          <a:ext cx="4665976" cy="2595880"/>
        </p:xfrm>
        <a:graphic>
          <a:graphicData uri="http://schemas.openxmlformats.org/drawingml/2006/table">
            <a:tbl>
              <a:tblPr firstRow="1" bandRow="1">
                <a:tableStyleId>{5C22544A-7EE6-4342-B048-85BDC9FD1C3A}</a:tableStyleId>
              </a:tblPr>
              <a:tblGrid>
                <a:gridCol w="635836"/>
                <a:gridCol w="1095220"/>
                <a:gridCol w="1304409"/>
                <a:gridCol w="1630511"/>
              </a:tblGrid>
              <a:tr h="370840">
                <a:tc>
                  <a:txBody>
                    <a:bodyPr/>
                    <a:lstStyle/>
                    <a:p>
                      <a:r>
                        <a:rPr lang="en-US" sz="1800" dirty="0" smtClean="0"/>
                        <a:t>ID</a:t>
                      </a:r>
                      <a:endParaRPr lang="en-US" sz="1800" dirty="0"/>
                    </a:p>
                  </a:txBody>
                  <a:tcPr/>
                </a:tc>
                <a:tc>
                  <a:txBody>
                    <a:bodyPr/>
                    <a:lstStyle/>
                    <a:p>
                      <a:r>
                        <a:rPr lang="en-US" sz="1800" dirty="0" smtClean="0"/>
                        <a:t>City</a:t>
                      </a:r>
                      <a:endParaRPr lang="en-US" sz="1800" dirty="0"/>
                    </a:p>
                  </a:txBody>
                  <a:tcPr/>
                </a:tc>
                <a:tc>
                  <a:txBody>
                    <a:bodyPr/>
                    <a:lstStyle/>
                    <a:p>
                      <a:r>
                        <a:rPr lang="en-US" sz="1800" dirty="0" smtClean="0"/>
                        <a:t>Buff Ratio</a:t>
                      </a:r>
                      <a:endParaRPr lang="en-US" sz="1800" dirty="0"/>
                    </a:p>
                  </a:txBody>
                  <a:tcPr/>
                </a:tc>
                <a:tc>
                  <a:txBody>
                    <a:bodyPr/>
                    <a:lstStyle/>
                    <a:p>
                      <a:r>
                        <a:rPr lang="en-US" sz="1800" dirty="0" smtClean="0"/>
                        <a:t>Sampling Rate</a:t>
                      </a:r>
                      <a:endParaRPr lang="en-US" sz="1800" dirty="0"/>
                    </a:p>
                  </a:txBody>
                  <a:tcPr/>
                </a:tc>
              </a:tr>
              <a:tr h="370840">
                <a:tc>
                  <a:txBody>
                    <a:bodyPr/>
                    <a:lstStyle/>
                    <a:p>
                      <a:r>
                        <a:rPr lang="en-US" sz="1800" dirty="0" smtClean="0"/>
                        <a:t>2</a:t>
                      </a:r>
                      <a:endParaRPr lang="en-US" sz="1800" dirty="0"/>
                    </a:p>
                  </a:txBody>
                  <a:tcPr/>
                </a:tc>
                <a:tc>
                  <a:txBody>
                    <a:bodyPr/>
                    <a:lstStyle/>
                    <a:p>
                      <a:r>
                        <a:rPr lang="en-US" sz="1800" dirty="0" smtClean="0"/>
                        <a:t>NYC</a:t>
                      </a:r>
                      <a:endParaRPr lang="en-US" sz="1800" dirty="0"/>
                    </a:p>
                  </a:txBody>
                  <a:tcPr/>
                </a:tc>
                <a:tc>
                  <a:txBody>
                    <a:bodyPr/>
                    <a:lstStyle/>
                    <a:p>
                      <a:r>
                        <a:rPr lang="en-US" sz="1800" dirty="0" smtClean="0"/>
                        <a:t>0.13</a:t>
                      </a:r>
                      <a:endParaRPr lang="en-US" sz="1800" dirty="0"/>
                    </a:p>
                  </a:txBody>
                  <a:tcPr/>
                </a:tc>
                <a:tc>
                  <a:txBody>
                    <a:bodyPr/>
                    <a:lstStyle/>
                    <a:p>
                      <a:pPr algn="ctr"/>
                      <a:r>
                        <a:rPr lang="en-US" sz="1800" b="1" dirty="0" smtClean="0">
                          <a:solidFill>
                            <a:srgbClr val="008040"/>
                          </a:solidFill>
                        </a:rPr>
                        <a:t>1/2</a:t>
                      </a:r>
                      <a:endParaRPr lang="en-US" sz="1800" b="1" dirty="0">
                        <a:solidFill>
                          <a:srgbClr val="008040"/>
                        </a:solidFill>
                      </a:endParaRPr>
                    </a:p>
                  </a:txBody>
                  <a:tcPr/>
                </a:tc>
              </a:tr>
              <a:tr h="370840">
                <a:tc>
                  <a:txBody>
                    <a:bodyPr/>
                    <a:lstStyle/>
                    <a:p>
                      <a:r>
                        <a:rPr lang="en-US" sz="1800" dirty="0" smtClean="0"/>
                        <a:t>3</a:t>
                      </a:r>
                      <a:endParaRPr lang="en-US" sz="1800" dirty="0"/>
                    </a:p>
                  </a:txBody>
                  <a:tcPr/>
                </a:tc>
                <a:tc>
                  <a:txBody>
                    <a:bodyPr/>
                    <a:lstStyle/>
                    <a:p>
                      <a:r>
                        <a:rPr lang="en-US" sz="1800" dirty="0" smtClean="0"/>
                        <a:t>Berkeley</a:t>
                      </a:r>
                      <a:endParaRPr lang="en-US" sz="1800" dirty="0"/>
                    </a:p>
                  </a:txBody>
                  <a:tcPr/>
                </a:tc>
                <a:tc>
                  <a:txBody>
                    <a:bodyPr/>
                    <a:lstStyle/>
                    <a:p>
                      <a:r>
                        <a:rPr lang="en-US" sz="1800" dirty="0" smtClean="0"/>
                        <a:t>0.25</a:t>
                      </a:r>
                      <a:endParaRPr lang="en-US" sz="1800" dirty="0"/>
                    </a:p>
                  </a:txBody>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1800" b="1" dirty="0" smtClean="0">
                          <a:solidFill>
                            <a:srgbClr val="008040"/>
                          </a:solidFill>
                        </a:rPr>
                        <a:t>1/2</a:t>
                      </a:r>
                    </a:p>
                  </a:txBody>
                  <a:tcPr/>
                </a:tc>
              </a:tr>
              <a:tr h="370840">
                <a:tc>
                  <a:txBody>
                    <a:bodyPr/>
                    <a:lstStyle/>
                    <a:p>
                      <a:r>
                        <a:rPr lang="en-US" sz="1800" dirty="0" smtClean="0"/>
                        <a:t>5</a:t>
                      </a:r>
                      <a:endParaRPr lang="en-US" sz="1800" dirty="0"/>
                    </a:p>
                  </a:txBody>
                  <a:tcPr/>
                </a:tc>
                <a:tc>
                  <a:txBody>
                    <a:bodyPr/>
                    <a:lstStyle/>
                    <a:p>
                      <a:r>
                        <a:rPr lang="en-US" sz="1800" dirty="0" smtClean="0"/>
                        <a:t>NYC</a:t>
                      </a:r>
                      <a:endParaRPr lang="en-US" sz="1800" dirty="0"/>
                    </a:p>
                  </a:txBody>
                  <a:tcPr/>
                </a:tc>
                <a:tc>
                  <a:txBody>
                    <a:bodyPr/>
                    <a:lstStyle/>
                    <a:p>
                      <a:r>
                        <a:rPr lang="en-US" sz="1800" dirty="0" smtClean="0"/>
                        <a:t>0.19</a:t>
                      </a:r>
                      <a:endParaRPr lang="en-US" sz="1800" dirty="0"/>
                    </a:p>
                  </a:txBody>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1800" b="1" dirty="0" smtClean="0">
                          <a:solidFill>
                            <a:srgbClr val="008040"/>
                          </a:solidFill>
                        </a:rPr>
                        <a:t>1/2</a:t>
                      </a:r>
                    </a:p>
                  </a:txBody>
                  <a:tcPr/>
                </a:tc>
              </a:tr>
              <a:tr h="370840">
                <a:tc>
                  <a:txBody>
                    <a:bodyPr/>
                    <a:lstStyle/>
                    <a:p>
                      <a:r>
                        <a:rPr lang="en-US" sz="1800" dirty="0" smtClean="0"/>
                        <a:t>6</a:t>
                      </a:r>
                      <a:endParaRPr lang="en-US" sz="1800" dirty="0"/>
                    </a:p>
                  </a:txBody>
                  <a:tcPr/>
                </a:tc>
                <a:tc>
                  <a:txBody>
                    <a:bodyPr/>
                    <a:lstStyle/>
                    <a:p>
                      <a:r>
                        <a:rPr lang="en-US" sz="1800" dirty="0" smtClean="0"/>
                        <a:t>Berkeley</a:t>
                      </a:r>
                      <a:endParaRPr lang="en-US" sz="1800" dirty="0"/>
                    </a:p>
                  </a:txBody>
                  <a:tcPr/>
                </a:tc>
                <a:tc>
                  <a:txBody>
                    <a:bodyPr/>
                    <a:lstStyle/>
                    <a:p>
                      <a:r>
                        <a:rPr lang="en-US" sz="1800" dirty="0" smtClean="0"/>
                        <a:t>0.09</a:t>
                      </a:r>
                      <a:endParaRPr lang="en-US" sz="1800" dirty="0"/>
                    </a:p>
                  </a:txBody>
                  <a:tcPr/>
                </a:tc>
                <a:tc>
                  <a:txBody>
                    <a:bodyPr/>
                    <a:lstStyle/>
                    <a:p>
                      <a:pPr algn="ctr"/>
                      <a:r>
                        <a:rPr lang="en-US" sz="1800" b="1" dirty="0" smtClean="0">
                          <a:solidFill>
                            <a:srgbClr val="008040"/>
                          </a:solidFill>
                        </a:rPr>
                        <a:t>1/2</a:t>
                      </a:r>
                      <a:endParaRPr lang="en-US" sz="1800" b="1" dirty="0">
                        <a:solidFill>
                          <a:srgbClr val="008040"/>
                        </a:solidFill>
                      </a:endParaRPr>
                    </a:p>
                  </a:txBody>
                  <a:tcPr/>
                </a:tc>
              </a:tr>
              <a:tr h="370840">
                <a:tc>
                  <a:txBody>
                    <a:bodyPr/>
                    <a:lstStyle/>
                    <a:p>
                      <a:r>
                        <a:rPr lang="en-US" sz="1800" dirty="0" smtClean="0"/>
                        <a:t>8</a:t>
                      </a:r>
                      <a:endParaRPr lang="en-US" sz="1800" dirty="0"/>
                    </a:p>
                  </a:txBody>
                  <a:tcPr/>
                </a:tc>
                <a:tc>
                  <a:txBody>
                    <a:bodyPr/>
                    <a:lstStyle/>
                    <a:p>
                      <a:r>
                        <a:rPr lang="en-US" sz="1800" dirty="0" smtClean="0"/>
                        <a:t>NYC</a:t>
                      </a:r>
                      <a:endParaRPr lang="en-US" sz="1800" dirty="0"/>
                    </a:p>
                  </a:txBody>
                  <a:tcPr/>
                </a:tc>
                <a:tc>
                  <a:txBody>
                    <a:bodyPr/>
                    <a:lstStyle/>
                    <a:p>
                      <a:r>
                        <a:rPr lang="en-US" sz="1800" dirty="0" smtClean="0"/>
                        <a:t>0.18</a:t>
                      </a:r>
                      <a:endParaRPr lang="en-US" sz="1800" dirty="0"/>
                    </a:p>
                  </a:txBody>
                  <a:tcPr/>
                </a:tc>
                <a:tc>
                  <a:txBody>
                    <a:bodyPr/>
                    <a:lstStyle/>
                    <a:p>
                      <a:pPr algn="ctr"/>
                      <a:r>
                        <a:rPr lang="en-US" sz="1800" b="1" dirty="0" smtClean="0">
                          <a:solidFill>
                            <a:srgbClr val="008040"/>
                          </a:solidFill>
                        </a:rPr>
                        <a:t>1/2</a:t>
                      </a:r>
                      <a:endParaRPr lang="en-US" sz="1800" b="1" dirty="0">
                        <a:solidFill>
                          <a:srgbClr val="008040"/>
                        </a:solidFill>
                      </a:endParaRPr>
                    </a:p>
                  </a:txBody>
                  <a:tcPr/>
                </a:tc>
              </a:tr>
              <a:tr h="370840">
                <a:tc>
                  <a:txBody>
                    <a:bodyPr/>
                    <a:lstStyle/>
                    <a:p>
                      <a:r>
                        <a:rPr lang="en-US" sz="1800" dirty="0" smtClean="0"/>
                        <a:t>12</a:t>
                      </a:r>
                      <a:endParaRPr lang="en-US" sz="1800" dirty="0"/>
                    </a:p>
                  </a:txBody>
                  <a:tcPr/>
                </a:tc>
                <a:tc>
                  <a:txBody>
                    <a:bodyPr/>
                    <a:lstStyle/>
                    <a:p>
                      <a:r>
                        <a:rPr lang="en-US" sz="1800" dirty="0" smtClean="0"/>
                        <a:t>Berkeley</a:t>
                      </a:r>
                      <a:endParaRPr lang="en-US" sz="1800" dirty="0"/>
                    </a:p>
                  </a:txBody>
                  <a:tcPr/>
                </a:tc>
                <a:tc>
                  <a:txBody>
                    <a:bodyPr/>
                    <a:lstStyle/>
                    <a:p>
                      <a:r>
                        <a:rPr lang="en-US" sz="1800" dirty="0" smtClean="0"/>
                        <a:t>0.49</a:t>
                      </a:r>
                      <a:endParaRPr lang="en-US" sz="1800" dirty="0"/>
                    </a:p>
                  </a:txBody>
                  <a:tcPr/>
                </a:tc>
                <a:tc>
                  <a:txBody>
                    <a:bodyPr/>
                    <a:lstStyle/>
                    <a:p>
                      <a:pPr algn="ctr"/>
                      <a:r>
                        <a:rPr lang="en-US" sz="1800" b="1" dirty="0" smtClean="0">
                          <a:solidFill>
                            <a:srgbClr val="008040"/>
                          </a:solidFill>
                        </a:rPr>
                        <a:t>1/2</a:t>
                      </a:r>
                      <a:endParaRPr lang="en-US" sz="1800" b="1" dirty="0">
                        <a:solidFill>
                          <a:srgbClr val="008040"/>
                        </a:solidFill>
                      </a:endParaRPr>
                    </a:p>
                  </a:txBody>
                  <a:tcPr/>
                </a:tc>
              </a:tr>
            </a:tbl>
          </a:graphicData>
        </a:graphic>
      </p:graphicFrame>
      <p:cxnSp>
        <p:nvCxnSpPr>
          <p:cNvPr id="7" name="Straight Arrow Connector 6"/>
          <p:cNvCxnSpPr/>
          <p:nvPr/>
        </p:nvCxnSpPr>
        <p:spPr>
          <a:xfrm>
            <a:off x="3368372" y="3642360"/>
            <a:ext cx="746428" cy="0"/>
          </a:xfrm>
          <a:prstGeom prst="straightConnector1">
            <a:avLst/>
          </a:prstGeom>
          <a:ln w="63500">
            <a:solidFill>
              <a:schemeClr val="tx1"/>
            </a:solidFill>
            <a:tailEnd type="arrow"/>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3216537" y="3852446"/>
            <a:ext cx="1050663" cy="707886"/>
          </a:xfrm>
          <a:prstGeom prst="rect">
            <a:avLst/>
          </a:prstGeom>
          <a:noFill/>
        </p:spPr>
        <p:txBody>
          <a:bodyPr wrap="none" rtlCol="0">
            <a:spAutoFit/>
          </a:bodyPr>
          <a:lstStyle/>
          <a:p>
            <a:pPr algn="ctr"/>
            <a:r>
              <a:rPr lang="en-US" sz="2000" dirty="0" smtClean="0">
                <a:latin typeface="Calibri"/>
                <a:cs typeface="Calibri"/>
              </a:rPr>
              <a:t>Uniform</a:t>
            </a:r>
          </a:p>
          <a:p>
            <a:pPr algn="ctr"/>
            <a:r>
              <a:rPr lang="en-US" sz="2000" dirty="0" smtClean="0">
                <a:latin typeface="Calibri"/>
                <a:cs typeface="Calibri"/>
              </a:rPr>
              <a:t>Sample</a:t>
            </a:r>
          </a:p>
        </p:txBody>
      </p:sp>
      <p:sp>
        <p:nvSpPr>
          <p:cNvPr id="9" name="TextBox 8"/>
          <p:cNvSpPr txBox="1">
            <a:spLocks noChangeArrowheads="1"/>
          </p:cNvSpPr>
          <p:nvPr/>
        </p:nvSpPr>
        <p:spPr bwMode="auto">
          <a:xfrm>
            <a:off x="4495800" y="6150114"/>
            <a:ext cx="42672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4000" dirty="0" smtClean="0">
                <a:solidFill>
                  <a:schemeClr val="accent2"/>
                </a:solidFill>
                <a:latin typeface="Corbel" charset="0"/>
                <a:cs typeface="Corbel" charset="0"/>
              </a:rPr>
              <a:t>$0.22 </a:t>
            </a:r>
            <a:r>
              <a:rPr lang="en-US" sz="4000" dirty="0">
                <a:solidFill>
                  <a:srgbClr val="3366FF"/>
                </a:solidFill>
                <a:latin typeface="Corbel" charset="0"/>
                <a:cs typeface="Corbel" charset="0"/>
              </a:rPr>
              <a:t>+/- </a:t>
            </a:r>
            <a:r>
              <a:rPr lang="en-US" sz="4000" dirty="0" smtClean="0">
                <a:solidFill>
                  <a:srgbClr val="3366FF"/>
                </a:solidFill>
                <a:latin typeface="Corbel" charset="0"/>
                <a:cs typeface="Corbel" charset="0"/>
              </a:rPr>
              <a:t>0.02</a:t>
            </a:r>
            <a:endParaRPr lang="en-US" sz="4000" dirty="0">
              <a:solidFill>
                <a:srgbClr val="3366FF"/>
              </a:solidFill>
              <a:latin typeface="Corbel" charset="0"/>
              <a:cs typeface="Corbel" charset="0"/>
            </a:endParaRPr>
          </a:p>
        </p:txBody>
      </p:sp>
      <p:sp>
        <p:nvSpPr>
          <p:cNvPr id="11" name="TextBox 10"/>
          <p:cNvSpPr txBox="1">
            <a:spLocks noChangeArrowheads="1"/>
          </p:cNvSpPr>
          <p:nvPr/>
        </p:nvSpPr>
        <p:spPr bwMode="auto">
          <a:xfrm>
            <a:off x="4495800" y="5029200"/>
            <a:ext cx="2057400" cy="706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4000" strike="sngStrike" dirty="0" smtClean="0">
                <a:solidFill>
                  <a:schemeClr val="accent2"/>
                </a:solidFill>
                <a:latin typeface="Corbel" charset="0"/>
                <a:cs typeface="Corbel" charset="0"/>
              </a:rPr>
              <a:t>0.2325</a:t>
            </a:r>
            <a:endParaRPr lang="en-US" sz="4000" strike="sngStrike" dirty="0">
              <a:solidFill>
                <a:schemeClr val="accent2"/>
              </a:solidFill>
              <a:latin typeface="Corbel" charset="0"/>
              <a:cs typeface="Corbel" charset="0"/>
            </a:endParaRPr>
          </a:p>
        </p:txBody>
      </p:sp>
      <p:sp>
        <p:nvSpPr>
          <p:cNvPr id="12" name="TextBox 11"/>
          <p:cNvSpPr txBox="1">
            <a:spLocks noChangeArrowheads="1"/>
          </p:cNvSpPr>
          <p:nvPr/>
        </p:nvSpPr>
        <p:spPr bwMode="auto">
          <a:xfrm>
            <a:off x="4495800" y="5562600"/>
            <a:ext cx="42672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4000" strike="sngStrike" dirty="0" smtClean="0">
                <a:solidFill>
                  <a:schemeClr val="accent2"/>
                </a:solidFill>
                <a:latin typeface="Corbel" charset="0"/>
                <a:cs typeface="Corbel" charset="0"/>
              </a:rPr>
              <a:t>0.19 </a:t>
            </a:r>
            <a:r>
              <a:rPr lang="en-US" sz="4000" strike="sngStrike" dirty="0" smtClean="0">
                <a:solidFill>
                  <a:srgbClr val="3366FF"/>
                </a:solidFill>
                <a:latin typeface="Corbel" charset="0"/>
                <a:cs typeface="Corbel" charset="0"/>
              </a:rPr>
              <a:t>+/- 0.05</a:t>
            </a:r>
            <a:endParaRPr lang="en-US" sz="4000" strike="sngStrike" dirty="0">
              <a:solidFill>
                <a:srgbClr val="3366FF"/>
              </a:solidFill>
              <a:latin typeface="Corbel" charset="0"/>
              <a:cs typeface="Corbel" charset="0"/>
            </a:endParaRPr>
          </a:p>
        </p:txBody>
      </p:sp>
    </p:spTree>
    <p:custDataLst>
      <p:tags r:id="rId1"/>
    </p:custDataLst>
    <p:extLst>
      <p:ext uri="{BB962C8B-B14F-4D97-AF65-F5344CB8AC3E}">
        <p14:creationId xmlns:p14="http://schemas.microsoft.com/office/powerpoint/2010/main" val="2882236849"/>
      </p:ext>
    </p:extLst>
  </p:cSld>
  <p:clrMapOvr>
    <a:masterClrMapping/>
  </p:clrMapOvr>
  <mc:AlternateContent xmlns:mc="http://schemas.openxmlformats.org/markup-compatibility/2006" xmlns:p14="http://schemas.microsoft.com/office/powerpoint/2010/main">
    <mc:Choice Requires="p14">
      <p:transition spd="slow" p14:dur="2000" advTm="106701"/>
    </mc:Choice>
    <mc:Fallback xmlns="">
      <p:transition xmlns:p14="http://schemas.microsoft.com/office/powerpoint/2010/main" spd="slow" advTm="106701"/>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500"/>
                                        <p:tgtEl>
                                          <p:spTgt spid="6"/>
                                        </p:tgtEl>
                                      </p:cBhvr>
                                    </p:animEffect>
                                  </p:childTnLst>
                                </p:cTn>
                              </p:par>
                              <p:par>
                                <p:cTn id="8" presetID="22" presetClass="entr" presetSubtype="8" fill="hold"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wipe(left)">
                                      <p:cBhvr>
                                        <p:cTn id="10" dur="500"/>
                                        <p:tgtEl>
                                          <p:spTgt spid="7"/>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wipe(left)">
                                      <p:cBhvr>
                                        <p:cTn id="13" dur="500"/>
                                        <p:tgtEl>
                                          <p:spTgt spid="8"/>
                                        </p:tgtEl>
                                      </p:cBhvr>
                                    </p:animEffect>
                                  </p:childTnLst>
                                </p:cTn>
                              </p:par>
                              <p:par>
                                <p:cTn id="14" presetID="1" presetClass="entr" presetSubtype="0" fill="hold" grpId="0" nodeType="withEffect">
                                  <p:stCondLst>
                                    <p:cond delay="0"/>
                                  </p:stCondLst>
                                  <p:childTnLst>
                                    <p:set>
                                      <p:cBhvr>
                                        <p:cTn id="15" dur="1" fill="hold">
                                          <p:stCondLst>
                                            <p:cond delay="0"/>
                                          </p:stCondLst>
                                        </p:cTn>
                                        <p:tgtEl>
                                          <p:spTgt spid="9"/>
                                        </p:tgtEl>
                                        <p:attrNameLst>
                                          <p:attrName>style.visibility</p:attrName>
                                        </p:attrNameLst>
                                      </p:cBhvr>
                                      <p:to>
                                        <p:strVal val="visible"/>
                                      </p:to>
                                    </p:set>
                                  </p:childTnLst>
                                </p:cTn>
                              </p:par>
                              <p:par>
                                <p:cTn id="16" presetID="1" presetClass="entr" presetSubtype="0" fill="hold" grpId="0" nodeType="withEffect">
                                  <p:stCondLst>
                                    <p:cond delay="0"/>
                                  </p:stCondLst>
                                  <p:childTnLst>
                                    <p:set>
                                      <p:cBhvr>
                                        <p:cTn id="17"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533468" cy="1143000"/>
          </a:xfrm>
        </p:spPr>
        <p:txBody>
          <a:bodyPr>
            <a:noAutofit/>
          </a:bodyPr>
          <a:lstStyle/>
          <a:p>
            <a:pPr algn="l"/>
            <a:r>
              <a:rPr lang="en-US" b="1" dirty="0" smtClean="0">
                <a:latin typeface="Calibri"/>
                <a:cs typeface="Calibri"/>
              </a:rPr>
              <a:t>Speed/Accuracy Trade-off</a:t>
            </a:r>
            <a:endParaRPr lang="en-US" b="1" dirty="0">
              <a:latin typeface="Calibri"/>
              <a:cs typeface="Calibri"/>
            </a:endParaRPr>
          </a:p>
        </p:txBody>
      </p:sp>
      <p:sp>
        <p:nvSpPr>
          <p:cNvPr id="27" name="Oval 26"/>
          <p:cNvSpPr/>
          <p:nvPr/>
        </p:nvSpPr>
        <p:spPr>
          <a:xfrm>
            <a:off x="7172330" y="5642247"/>
            <a:ext cx="375213" cy="372361"/>
          </a:xfrm>
          <a:prstGeom prst="ellipse">
            <a:avLst/>
          </a:prstGeom>
          <a:solidFill>
            <a:schemeClr val="lt1">
              <a:alpha val="0"/>
            </a:schemeClr>
          </a:solidFill>
          <a:ln>
            <a:prstDash val="dash"/>
          </a:ln>
        </p:spPr>
        <p:style>
          <a:lnRef idx="2">
            <a:schemeClr val="dk1"/>
          </a:lnRef>
          <a:fillRef idx="1">
            <a:schemeClr val="lt1"/>
          </a:fillRef>
          <a:effectRef idx="0">
            <a:schemeClr val="dk1"/>
          </a:effectRef>
          <a:fontRef idx="minor">
            <a:schemeClr val="dk1"/>
          </a:fontRef>
        </p:style>
        <p:txBody>
          <a:bodyPr rtlCol="0" anchor="ctr"/>
          <a:lstStyle/>
          <a:p>
            <a:pPr algn="ctr"/>
            <a:endParaRPr lang="en-US">
              <a:latin typeface="Calibri"/>
              <a:cs typeface="Calibri"/>
            </a:endParaRPr>
          </a:p>
        </p:txBody>
      </p:sp>
      <p:cxnSp>
        <p:nvCxnSpPr>
          <p:cNvPr id="5" name="Straight Connector 4"/>
          <p:cNvCxnSpPr/>
          <p:nvPr/>
        </p:nvCxnSpPr>
        <p:spPr>
          <a:xfrm>
            <a:off x="1269952" y="5844267"/>
            <a:ext cx="7143466" cy="0"/>
          </a:xfrm>
          <a:prstGeom prst="line">
            <a:avLst/>
          </a:prstGeom>
          <a:ln w="76200" cmpd="sng">
            <a:tailEnd type="stealth" w="lg" len="lg"/>
          </a:ln>
        </p:spPr>
        <p:style>
          <a:lnRef idx="3">
            <a:schemeClr val="dk1"/>
          </a:lnRef>
          <a:fillRef idx="0">
            <a:schemeClr val="dk1"/>
          </a:fillRef>
          <a:effectRef idx="2">
            <a:schemeClr val="dk1"/>
          </a:effectRef>
          <a:fontRef idx="minor">
            <a:schemeClr val="tx1"/>
          </a:fontRef>
        </p:style>
      </p:cxnSp>
      <p:cxnSp>
        <p:nvCxnSpPr>
          <p:cNvPr id="9" name="Straight Connector 8"/>
          <p:cNvCxnSpPr/>
          <p:nvPr/>
        </p:nvCxnSpPr>
        <p:spPr>
          <a:xfrm flipV="1">
            <a:off x="1667683" y="1832647"/>
            <a:ext cx="0" cy="4444530"/>
          </a:xfrm>
          <a:prstGeom prst="line">
            <a:avLst/>
          </a:prstGeom>
          <a:ln w="76200" cmpd="sng">
            <a:tailEnd type="stealth" w="lg" len="lg"/>
          </a:ln>
        </p:spPr>
        <p:style>
          <a:lnRef idx="3">
            <a:schemeClr val="dk1"/>
          </a:lnRef>
          <a:fillRef idx="0">
            <a:schemeClr val="dk1"/>
          </a:fillRef>
          <a:effectRef idx="2">
            <a:schemeClr val="dk1"/>
          </a:effectRef>
          <a:fontRef idx="minor">
            <a:schemeClr val="tx1"/>
          </a:fontRef>
        </p:style>
      </p:cxnSp>
      <p:sp>
        <p:nvSpPr>
          <p:cNvPr id="15" name="TextBox 14"/>
          <p:cNvSpPr txBox="1"/>
          <p:nvPr/>
        </p:nvSpPr>
        <p:spPr>
          <a:xfrm>
            <a:off x="3420207" y="6288778"/>
            <a:ext cx="2627304" cy="553998"/>
          </a:xfrm>
          <a:prstGeom prst="rect">
            <a:avLst/>
          </a:prstGeom>
          <a:noFill/>
        </p:spPr>
        <p:txBody>
          <a:bodyPr wrap="none" rtlCol="0">
            <a:spAutoFit/>
          </a:bodyPr>
          <a:lstStyle/>
          <a:p>
            <a:r>
              <a:rPr lang="en-US" sz="3000" dirty="0" smtClean="0">
                <a:solidFill>
                  <a:srgbClr val="000000"/>
                </a:solidFill>
                <a:latin typeface="Calibri"/>
                <a:cs typeface="Calibri"/>
              </a:rPr>
              <a:t>Execution Time</a:t>
            </a:r>
            <a:endParaRPr lang="en-US" sz="3000" dirty="0">
              <a:solidFill>
                <a:srgbClr val="000000"/>
              </a:solidFill>
              <a:latin typeface="Calibri"/>
              <a:cs typeface="Calibri"/>
            </a:endParaRPr>
          </a:p>
        </p:txBody>
      </p:sp>
      <p:sp>
        <p:nvSpPr>
          <p:cNvPr id="16" name="TextBox 15"/>
          <p:cNvSpPr txBox="1"/>
          <p:nvPr/>
        </p:nvSpPr>
        <p:spPr>
          <a:xfrm rot="16200000">
            <a:off x="504064" y="3626289"/>
            <a:ext cx="977777" cy="553998"/>
          </a:xfrm>
          <a:prstGeom prst="rect">
            <a:avLst/>
          </a:prstGeom>
          <a:noFill/>
        </p:spPr>
        <p:txBody>
          <a:bodyPr wrap="none" rtlCol="0">
            <a:spAutoFit/>
          </a:bodyPr>
          <a:lstStyle/>
          <a:p>
            <a:r>
              <a:rPr lang="en-US" sz="3000" dirty="0" smtClean="0">
                <a:latin typeface="Calibri"/>
                <a:cs typeface="Calibri"/>
              </a:rPr>
              <a:t>Error</a:t>
            </a:r>
            <a:endParaRPr lang="en-US" sz="3000" dirty="0">
              <a:latin typeface="Calibri"/>
              <a:cs typeface="Calibri"/>
            </a:endParaRPr>
          </a:p>
        </p:txBody>
      </p:sp>
      <p:sp>
        <p:nvSpPr>
          <p:cNvPr id="21" name="Freeform 20"/>
          <p:cNvSpPr/>
          <p:nvPr/>
        </p:nvSpPr>
        <p:spPr>
          <a:xfrm>
            <a:off x="1919356" y="2337709"/>
            <a:ext cx="5440581" cy="3506558"/>
          </a:xfrm>
          <a:custGeom>
            <a:avLst/>
            <a:gdLst>
              <a:gd name="connsiteX0" fmla="*/ 0 w 5007643"/>
              <a:gd name="connsiteY0" fmla="*/ 0 h 3925042"/>
              <a:gd name="connsiteX1" fmla="*/ 43294 w 5007643"/>
              <a:gd name="connsiteY1" fmla="*/ 937969 h 3925042"/>
              <a:gd name="connsiteX2" fmla="*/ 158744 w 5007643"/>
              <a:gd name="connsiteY2" fmla="*/ 1659484 h 3925042"/>
              <a:gd name="connsiteX3" fmla="*/ 346350 w 5007643"/>
              <a:gd name="connsiteY3" fmla="*/ 2409860 h 3925042"/>
              <a:gd name="connsiteX4" fmla="*/ 533956 w 5007643"/>
              <a:gd name="connsiteY4" fmla="*/ 3044793 h 3925042"/>
              <a:gd name="connsiteX5" fmla="*/ 1212225 w 5007643"/>
              <a:gd name="connsiteY5" fmla="*/ 3520993 h 3925042"/>
              <a:gd name="connsiteX6" fmla="*/ 3593381 w 5007643"/>
              <a:gd name="connsiteY6" fmla="*/ 3838460 h 3925042"/>
              <a:gd name="connsiteX7" fmla="*/ 5007643 w 5007643"/>
              <a:gd name="connsiteY7" fmla="*/ 3925042 h 39250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07643" h="3925042">
                <a:moveTo>
                  <a:pt x="0" y="0"/>
                </a:moveTo>
                <a:cubicBezTo>
                  <a:pt x="8418" y="330694"/>
                  <a:pt x="16837" y="661388"/>
                  <a:pt x="43294" y="937969"/>
                </a:cubicBezTo>
                <a:cubicBezTo>
                  <a:pt x="69751" y="1214550"/>
                  <a:pt x="108235" y="1414169"/>
                  <a:pt x="158744" y="1659484"/>
                </a:cubicBezTo>
                <a:cubicBezTo>
                  <a:pt x="209253" y="1904799"/>
                  <a:pt x="283815" y="2178975"/>
                  <a:pt x="346350" y="2409860"/>
                </a:cubicBezTo>
                <a:cubicBezTo>
                  <a:pt x="408885" y="2640745"/>
                  <a:pt x="389644" y="2859604"/>
                  <a:pt x="533956" y="3044793"/>
                </a:cubicBezTo>
                <a:cubicBezTo>
                  <a:pt x="678268" y="3229982"/>
                  <a:pt x="702321" y="3388715"/>
                  <a:pt x="1212225" y="3520993"/>
                </a:cubicBezTo>
                <a:cubicBezTo>
                  <a:pt x="1722129" y="3653271"/>
                  <a:pt x="2960811" y="3771119"/>
                  <a:pt x="3593381" y="3838460"/>
                </a:cubicBezTo>
                <a:cubicBezTo>
                  <a:pt x="4225951" y="3905801"/>
                  <a:pt x="5007643" y="3925042"/>
                  <a:pt x="5007643" y="3925042"/>
                </a:cubicBezTo>
              </a:path>
            </a:pathLst>
          </a:custGeom>
          <a:ln w="76200" cmpd="sng">
            <a:solidFill>
              <a:srgbClr val="3366FF"/>
            </a:solidFill>
            <a:prstDash val="sysDash"/>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latin typeface="Calibri"/>
              <a:cs typeface="Calibri"/>
            </a:endParaRPr>
          </a:p>
        </p:txBody>
      </p:sp>
      <p:cxnSp>
        <p:nvCxnSpPr>
          <p:cNvPr id="25" name="Straight Connector 24"/>
          <p:cNvCxnSpPr/>
          <p:nvPr/>
        </p:nvCxnSpPr>
        <p:spPr>
          <a:xfrm>
            <a:off x="7359937" y="5728827"/>
            <a:ext cx="0" cy="202020"/>
          </a:xfrm>
          <a:prstGeom prst="line">
            <a:avLst/>
          </a:prstGeom>
        </p:spPr>
        <p:style>
          <a:lnRef idx="3">
            <a:schemeClr val="dk1"/>
          </a:lnRef>
          <a:fillRef idx="0">
            <a:schemeClr val="dk1"/>
          </a:fillRef>
          <a:effectRef idx="2">
            <a:schemeClr val="dk1"/>
          </a:effectRef>
          <a:fontRef idx="minor">
            <a:schemeClr val="tx1"/>
          </a:fontRef>
        </p:style>
      </p:cxnSp>
      <p:sp>
        <p:nvSpPr>
          <p:cNvPr id="26" name="TextBox 25"/>
          <p:cNvSpPr txBox="1"/>
          <p:nvPr/>
        </p:nvSpPr>
        <p:spPr>
          <a:xfrm>
            <a:off x="6728394" y="5847194"/>
            <a:ext cx="1263086" cy="492443"/>
          </a:xfrm>
          <a:prstGeom prst="rect">
            <a:avLst/>
          </a:prstGeom>
          <a:noFill/>
        </p:spPr>
        <p:txBody>
          <a:bodyPr wrap="none" rtlCol="0">
            <a:spAutoFit/>
          </a:bodyPr>
          <a:lstStyle/>
          <a:p>
            <a:r>
              <a:rPr lang="en-US" sz="2600" b="1" dirty="0" smtClean="0">
                <a:latin typeface="Calibri"/>
                <a:cs typeface="Calibri"/>
              </a:rPr>
              <a:t>30 </a:t>
            </a:r>
            <a:r>
              <a:rPr lang="en-US" sz="2600" b="1" dirty="0" err="1" smtClean="0">
                <a:latin typeface="Calibri"/>
                <a:cs typeface="Calibri"/>
              </a:rPr>
              <a:t>mins</a:t>
            </a:r>
            <a:endParaRPr lang="en-US" sz="2600" b="1" dirty="0">
              <a:latin typeface="Calibri"/>
              <a:cs typeface="Calibri"/>
            </a:endParaRPr>
          </a:p>
        </p:txBody>
      </p:sp>
      <p:sp>
        <p:nvSpPr>
          <p:cNvPr id="29" name="Rectangular Callout 28"/>
          <p:cNvSpPr/>
          <p:nvPr/>
        </p:nvSpPr>
        <p:spPr>
          <a:xfrm>
            <a:off x="6742825" y="4051671"/>
            <a:ext cx="1988080" cy="1298727"/>
          </a:xfrm>
          <a:prstGeom prst="wedge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b="1" dirty="0" smtClean="0">
                <a:latin typeface="Calibri"/>
                <a:cs typeface="Calibri"/>
              </a:rPr>
              <a:t>Time to Execute on</a:t>
            </a:r>
          </a:p>
          <a:p>
            <a:pPr algn="ctr"/>
            <a:r>
              <a:rPr lang="en-US" sz="2200" b="1" dirty="0" smtClean="0">
                <a:latin typeface="Calibri"/>
                <a:cs typeface="Calibri"/>
              </a:rPr>
              <a:t>Entire Dataset</a:t>
            </a:r>
            <a:endParaRPr lang="en-US" sz="2200" b="1" dirty="0">
              <a:latin typeface="Calibri"/>
              <a:cs typeface="Calibri"/>
            </a:endParaRPr>
          </a:p>
        </p:txBody>
      </p:sp>
      <p:sp>
        <p:nvSpPr>
          <p:cNvPr id="33" name="Rectangle 32"/>
          <p:cNvSpPr/>
          <p:nvPr/>
        </p:nvSpPr>
        <p:spPr>
          <a:xfrm>
            <a:off x="1739837" y="2337709"/>
            <a:ext cx="1680369" cy="3463268"/>
          </a:xfrm>
          <a:prstGeom prst="rect">
            <a:avLst/>
          </a:prstGeom>
          <a:solidFill>
            <a:schemeClr val="accent4">
              <a:lumMod val="20000"/>
              <a:lumOff val="80000"/>
              <a:alpha val="3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atin typeface="Calibri"/>
              <a:cs typeface="Calibri"/>
            </a:endParaRPr>
          </a:p>
        </p:txBody>
      </p:sp>
      <p:sp>
        <p:nvSpPr>
          <p:cNvPr id="34" name="Rectangular Callout 33"/>
          <p:cNvSpPr/>
          <p:nvPr/>
        </p:nvSpPr>
        <p:spPr>
          <a:xfrm>
            <a:off x="3749212" y="2337709"/>
            <a:ext cx="1988080" cy="1298727"/>
          </a:xfrm>
          <a:prstGeom prst="wedgeRectCallout">
            <a:avLst>
              <a:gd name="adj1" fmla="val -60757"/>
              <a:gd name="adj2" fmla="val 9472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b="1" dirty="0" smtClean="0">
                <a:latin typeface="Calibri"/>
                <a:cs typeface="Calibri"/>
              </a:rPr>
              <a:t>Interactive</a:t>
            </a:r>
          </a:p>
          <a:p>
            <a:pPr algn="ctr"/>
            <a:r>
              <a:rPr lang="en-US" sz="2200" b="1" dirty="0" smtClean="0">
                <a:latin typeface="Calibri"/>
                <a:cs typeface="Calibri"/>
              </a:rPr>
              <a:t>Queries</a:t>
            </a:r>
            <a:endParaRPr lang="en-US" sz="2200" b="1" dirty="0">
              <a:latin typeface="Calibri"/>
              <a:cs typeface="Calibri"/>
            </a:endParaRPr>
          </a:p>
        </p:txBody>
      </p:sp>
      <p:sp>
        <p:nvSpPr>
          <p:cNvPr id="35" name="TextBox 34"/>
          <p:cNvSpPr txBox="1"/>
          <p:nvPr/>
        </p:nvSpPr>
        <p:spPr>
          <a:xfrm>
            <a:off x="2875250" y="5842673"/>
            <a:ext cx="869424" cy="492443"/>
          </a:xfrm>
          <a:prstGeom prst="rect">
            <a:avLst/>
          </a:prstGeom>
          <a:noFill/>
        </p:spPr>
        <p:txBody>
          <a:bodyPr wrap="none" rtlCol="0">
            <a:spAutoFit/>
          </a:bodyPr>
          <a:lstStyle/>
          <a:p>
            <a:r>
              <a:rPr lang="en-US" sz="2600" b="1" dirty="0" smtClean="0">
                <a:latin typeface="Calibri"/>
                <a:cs typeface="Calibri"/>
              </a:rPr>
              <a:t>5 sec</a:t>
            </a:r>
            <a:endParaRPr lang="en-US" sz="2600" b="1" dirty="0">
              <a:latin typeface="Calibri"/>
              <a:cs typeface="Calibri"/>
            </a:endParaRPr>
          </a:p>
        </p:txBody>
      </p:sp>
      <p:cxnSp>
        <p:nvCxnSpPr>
          <p:cNvPr id="36" name="Straight Connector 35"/>
          <p:cNvCxnSpPr/>
          <p:nvPr/>
        </p:nvCxnSpPr>
        <p:spPr>
          <a:xfrm>
            <a:off x="3420207" y="5754277"/>
            <a:ext cx="0" cy="202020"/>
          </a:xfrm>
          <a:prstGeom prst="line">
            <a:avLst/>
          </a:prstGeom>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304611715"/>
      </p:ext>
    </p:extLst>
  </p:cSld>
  <p:clrMapOvr>
    <a:masterClrMapping/>
  </p:clrMapOvr>
  <mc:AlternateContent xmlns:mc="http://schemas.openxmlformats.org/markup-compatibility/2006" xmlns:p14="http://schemas.microsoft.com/office/powerpoint/2010/main">
    <mc:Choice Requires="p14">
      <p:transition spd="slow" p14:dur="2000" advTm="41"/>
    </mc:Choice>
    <mc:Fallback xmlns="">
      <p:transition xmlns:p14="http://schemas.microsoft.com/office/powerpoint/2010/main" spd="slow" advTm="41"/>
    </mc:Fallback>
  </mc:AlternateContent>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Oval 26"/>
          <p:cNvSpPr/>
          <p:nvPr/>
        </p:nvSpPr>
        <p:spPr>
          <a:xfrm>
            <a:off x="7172330" y="5642247"/>
            <a:ext cx="375213" cy="372361"/>
          </a:xfrm>
          <a:prstGeom prst="ellipse">
            <a:avLst/>
          </a:prstGeom>
          <a:solidFill>
            <a:schemeClr val="lt1">
              <a:alpha val="0"/>
            </a:schemeClr>
          </a:solidFill>
          <a:ln>
            <a:prstDash val="dash"/>
          </a:ln>
        </p:spPr>
        <p:style>
          <a:lnRef idx="2">
            <a:schemeClr val="dk1"/>
          </a:lnRef>
          <a:fillRef idx="1">
            <a:schemeClr val="lt1"/>
          </a:fillRef>
          <a:effectRef idx="0">
            <a:schemeClr val="dk1"/>
          </a:effectRef>
          <a:fontRef idx="minor">
            <a:schemeClr val="dk1"/>
          </a:fontRef>
        </p:style>
        <p:txBody>
          <a:bodyPr rtlCol="0" anchor="ctr"/>
          <a:lstStyle/>
          <a:p>
            <a:pPr algn="ctr"/>
            <a:endParaRPr lang="en-US">
              <a:latin typeface="Calibri"/>
              <a:cs typeface="Calibri"/>
            </a:endParaRPr>
          </a:p>
        </p:txBody>
      </p:sp>
      <p:cxnSp>
        <p:nvCxnSpPr>
          <p:cNvPr id="5" name="Straight Connector 4"/>
          <p:cNvCxnSpPr/>
          <p:nvPr/>
        </p:nvCxnSpPr>
        <p:spPr>
          <a:xfrm>
            <a:off x="1269952" y="5844267"/>
            <a:ext cx="7143466" cy="0"/>
          </a:xfrm>
          <a:prstGeom prst="line">
            <a:avLst/>
          </a:prstGeom>
          <a:ln w="76200" cmpd="sng">
            <a:tailEnd type="stealth" w="lg" len="lg"/>
          </a:ln>
        </p:spPr>
        <p:style>
          <a:lnRef idx="3">
            <a:schemeClr val="dk1"/>
          </a:lnRef>
          <a:fillRef idx="0">
            <a:schemeClr val="dk1"/>
          </a:fillRef>
          <a:effectRef idx="2">
            <a:schemeClr val="dk1"/>
          </a:effectRef>
          <a:fontRef idx="minor">
            <a:schemeClr val="tx1"/>
          </a:fontRef>
        </p:style>
      </p:cxnSp>
      <p:sp>
        <p:nvSpPr>
          <p:cNvPr id="15" name="TextBox 14"/>
          <p:cNvSpPr txBox="1"/>
          <p:nvPr/>
        </p:nvSpPr>
        <p:spPr>
          <a:xfrm>
            <a:off x="3420207" y="6288778"/>
            <a:ext cx="2627304" cy="553998"/>
          </a:xfrm>
          <a:prstGeom prst="rect">
            <a:avLst/>
          </a:prstGeom>
          <a:noFill/>
        </p:spPr>
        <p:txBody>
          <a:bodyPr wrap="none" rtlCol="0">
            <a:spAutoFit/>
          </a:bodyPr>
          <a:lstStyle/>
          <a:p>
            <a:r>
              <a:rPr lang="en-US" sz="3000" dirty="0" smtClean="0">
                <a:solidFill>
                  <a:srgbClr val="000000"/>
                </a:solidFill>
                <a:latin typeface="Calibri"/>
                <a:cs typeface="Calibri"/>
              </a:rPr>
              <a:t>Execution Time</a:t>
            </a:r>
            <a:endParaRPr lang="en-US" sz="3000" dirty="0">
              <a:solidFill>
                <a:srgbClr val="000000"/>
              </a:solidFill>
              <a:latin typeface="Calibri"/>
              <a:cs typeface="Calibri"/>
            </a:endParaRPr>
          </a:p>
        </p:txBody>
      </p:sp>
      <p:sp>
        <p:nvSpPr>
          <p:cNvPr id="16" name="TextBox 15"/>
          <p:cNvSpPr txBox="1"/>
          <p:nvPr/>
        </p:nvSpPr>
        <p:spPr>
          <a:xfrm rot="16200000">
            <a:off x="498241" y="3626289"/>
            <a:ext cx="989424" cy="553998"/>
          </a:xfrm>
          <a:prstGeom prst="rect">
            <a:avLst/>
          </a:prstGeom>
          <a:noFill/>
        </p:spPr>
        <p:txBody>
          <a:bodyPr wrap="none" rtlCol="0">
            <a:spAutoFit/>
          </a:bodyPr>
          <a:lstStyle/>
          <a:p>
            <a:r>
              <a:rPr lang="en-US" sz="3000" dirty="0" smtClean="0">
                <a:solidFill>
                  <a:srgbClr val="000000"/>
                </a:solidFill>
                <a:latin typeface="Calibri"/>
                <a:cs typeface="Calibri"/>
              </a:rPr>
              <a:t>Error</a:t>
            </a:r>
            <a:endParaRPr lang="en-US" sz="3000" dirty="0">
              <a:solidFill>
                <a:srgbClr val="000000"/>
              </a:solidFill>
              <a:latin typeface="Calibri"/>
              <a:cs typeface="Calibri"/>
            </a:endParaRPr>
          </a:p>
        </p:txBody>
      </p:sp>
      <p:cxnSp>
        <p:nvCxnSpPr>
          <p:cNvPr id="25" name="Straight Connector 24"/>
          <p:cNvCxnSpPr/>
          <p:nvPr/>
        </p:nvCxnSpPr>
        <p:spPr>
          <a:xfrm>
            <a:off x="7359937" y="5728827"/>
            <a:ext cx="0" cy="202020"/>
          </a:xfrm>
          <a:prstGeom prst="line">
            <a:avLst/>
          </a:prstGeom>
        </p:spPr>
        <p:style>
          <a:lnRef idx="3">
            <a:schemeClr val="dk1"/>
          </a:lnRef>
          <a:fillRef idx="0">
            <a:schemeClr val="dk1"/>
          </a:fillRef>
          <a:effectRef idx="2">
            <a:schemeClr val="dk1"/>
          </a:effectRef>
          <a:fontRef idx="minor">
            <a:schemeClr val="tx1"/>
          </a:fontRef>
        </p:style>
      </p:cxnSp>
      <p:sp>
        <p:nvSpPr>
          <p:cNvPr id="26" name="TextBox 25"/>
          <p:cNvSpPr txBox="1"/>
          <p:nvPr/>
        </p:nvSpPr>
        <p:spPr>
          <a:xfrm>
            <a:off x="6728394" y="5847194"/>
            <a:ext cx="1263086" cy="492443"/>
          </a:xfrm>
          <a:prstGeom prst="rect">
            <a:avLst/>
          </a:prstGeom>
          <a:noFill/>
        </p:spPr>
        <p:txBody>
          <a:bodyPr wrap="none" rtlCol="0">
            <a:spAutoFit/>
          </a:bodyPr>
          <a:lstStyle/>
          <a:p>
            <a:r>
              <a:rPr lang="en-US" sz="2600" b="1" dirty="0" smtClean="0">
                <a:latin typeface="Calibri"/>
                <a:cs typeface="Calibri"/>
              </a:rPr>
              <a:t>30 </a:t>
            </a:r>
            <a:r>
              <a:rPr lang="en-US" sz="2600" b="1" dirty="0" err="1" smtClean="0">
                <a:latin typeface="Calibri"/>
                <a:cs typeface="Calibri"/>
              </a:rPr>
              <a:t>mins</a:t>
            </a:r>
            <a:endParaRPr lang="en-US" sz="2600" b="1" dirty="0">
              <a:latin typeface="Calibri"/>
              <a:cs typeface="Calibri"/>
            </a:endParaRPr>
          </a:p>
        </p:txBody>
      </p:sp>
      <p:grpSp>
        <p:nvGrpSpPr>
          <p:cNvPr id="4" name="Group 3"/>
          <p:cNvGrpSpPr/>
          <p:nvPr/>
        </p:nvGrpSpPr>
        <p:grpSpPr>
          <a:xfrm>
            <a:off x="1739837" y="2323278"/>
            <a:ext cx="6991068" cy="3506559"/>
            <a:chOff x="1739837" y="1832658"/>
            <a:chExt cx="6991068" cy="3506559"/>
          </a:xfrm>
        </p:grpSpPr>
        <p:sp>
          <p:nvSpPr>
            <p:cNvPr id="21" name="Freeform 20"/>
            <p:cNvSpPr/>
            <p:nvPr/>
          </p:nvSpPr>
          <p:spPr>
            <a:xfrm>
              <a:off x="1919356" y="1832659"/>
              <a:ext cx="5440581" cy="3506558"/>
            </a:xfrm>
            <a:custGeom>
              <a:avLst/>
              <a:gdLst>
                <a:gd name="connsiteX0" fmla="*/ 0 w 5007643"/>
                <a:gd name="connsiteY0" fmla="*/ 0 h 3925042"/>
                <a:gd name="connsiteX1" fmla="*/ 43294 w 5007643"/>
                <a:gd name="connsiteY1" fmla="*/ 937969 h 3925042"/>
                <a:gd name="connsiteX2" fmla="*/ 158744 w 5007643"/>
                <a:gd name="connsiteY2" fmla="*/ 1659484 h 3925042"/>
                <a:gd name="connsiteX3" fmla="*/ 346350 w 5007643"/>
                <a:gd name="connsiteY3" fmla="*/ 2409860 h 3925042"/>
                <a:gd name="connsiteX4" fmla="*/ 533956 w 5007643"/>
                <a:gd name="connsiteY4" fmla="*/ 3044793 h 3925042"/>
                <a:gd name="connsiteX5" fmla="*/ 1212225 w 5007643"/>
                <a:gd name="connsiteY5" fmla="*/ 3520993 h 3925042"/>
                <a:gd name="connsiteX6" fmla="*/ 3593381 w 5007643"/>
                <a:gd name="connsiteY6" fmla="*/ 3838460 h 3925042"/>
                <a:gd name="connsiteX7" fmla="*/ 5007643 w 5007643"/>
                <a:gd name="connsiteY7" fmla="*/ 3925042 h 39250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07643" h="3925042">
                  <a:moveTo>
                    <a:pt x="0" y="0"/>
                  </a:moveTo>
                  <a:cubicBezTo>
                    <a:pt x="8418" y="330694"/>
                    <a:pt x="16837" y="661388"/>
                    <a:pt x="43294" y="937969"/>
                  </a:cubicBezTo>
                  <a:cubicBezTo>
                    <a:pt x="69751" y="1214550"/>
                    <a:pt x="108235" y="1414169"/>
                    <a:pt x="158744" y="1659484"/>
                  </a:cubicBezTo>
                  <a:cubicBezTo>
                    <a:pt x="209253" y="1904799"/>
                    <a:pt x="283815" y="2178975"/>
                    <a:pt x="346350" y="2409860"/>
                  </a:cubicBezTo>
                  <a:cubicBezTo>
                    <a:pt x="408885" y="2640745"/>
                    <a:pt x="389644" y="2859604"/>
                    <a:pt x="533956" y="3044793"/>
                  </a:cubicBezTo>
                  <a:cubicBezTo>
                    <a:pt x="678268" y="3229982"/>
                    <a:pt x="702321" y="3388715"/>
                    <a:pt x="1212225" y="3520993"/>
                  </a:cubicBezTo>
                  <a:cubicBezTo>
                    <a:pt x="1722129" y="3653271"/>
                    <a:pt x="2960811" y="3771119"/>
                    <a:pt x="3593381" y="3838460"/>
                  </a:cubicBezTo>
                  <a:cubicBezTo>
                    <a:pt x="4225951" y="3905801"/>
                    <a:pt x="5007643" y="3925042"/>
                    <a:pt x="5007643" y="3925042"/>
                  </a:cubicBezTo>
                </a:path>
              </a:pathLst>
            </a:custGeom>
            <a:ln w="76200" cmpd="sng">
              <a:solidFill>
                <a:srgbClr val="3366FF"/>
              </a:solidFill>
              <a:prstDash val="sysDash"/>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latin typeface="Calibri"/>
                <a:cs typeface="Calibri"/>
              </a:endParaRPr>
            </a:p>
          </p:txBody>
        </p:sp>
        <p:sp>
          <p:nvSpPr>
            <p:cNvPr id="29" name="Rectangular Callout 28"/>
            <p:cNvSpPr/>
            <p:nvPr/>
          </p:nvSpPr>
          <p:spPr>
            <a:xfrm>
              <a:off x="6742825" y="3546621"/>
              <a:ext cx="1988080" cy="1298727"/>
            </a:xfrm>
            <a:prstGeom prst="wedge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b="1" dirty="0" smtClean="0">
                  <a:latin typeface="Calibri"/>
                  <a:cs typeface="Calibri"/>
                </a:rPr>
                <a:t>Time to Execute on</a:t>
              </a:r>
            </a:p>
            <a:p>
              <a:pPr algn="ctr"/>
              <a:r>
                <a:rPr lang="en-US" sz="2200" b="1" dirty="0" smtClean="0">
                  <a:latin typeface="Calibri"/>
                  <a:cs typeface="Calibri"/>
                </a:rPr>
                <a:t>Entire Dataset</a:t>
              </a:r>
              <a:endParaRPr lang="en-US" sz="2200" b="1" dirty="0">
                <a:latin typeface="Calibri"/>
                <a:cs typeface="Calibri"/>
              </a:endParaRPr>
            </a:p>
          </p:txBody>
        </p:sp>
        <p:sp>
          <p:nvSpPr>
            <p:cNvPr id="33" name="Rectangle 32"/>
            <p:cNvSpPr/>
            <p:nvPr/>
          </p:nvSpPr>
          <p:spPr>
            <a:xfrm>
              <a:off x="1739837" y="1832658"/>
              <a:ext cx="1680369" cy="3430999"/>
            </a:xfrm>
            <a:prstGeom prst="rect">
              <a:avLst/>
            </a:prstGeom>
            <a:solidFill>
              <a:schemeClr val="accent4">
                <a:lumMod val="20000"/>
                <a:lumOff val="80000"/>
                <a:alpha val="41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atin typeface="Calibri"/>
                <a:cs typeface="Calibri"/>
              </a:endParaRPr>
            </a:p>
          </p:txBody>
        </p:sp>
        <p:sp>
          <p:nvSpPr>
            <p:cNvPr id="34" name="Rectangular Callout 33"/>
            <p:cNvSpPr/>
            <p:nvPr/>
          </p:nvSpPr>
          <p:spPr>
            <a:xfrm>
              <a:off x="3749212" y="1832659"/>
              <a:ext cx="1988080" cy="1298727"/>
            </a:xfrm>
            <a:prstGeom prst="wedgeRectCallout">
              <a:avLst>
                <a:gd name="adj1" fmla="val -60757"/>
                <a:gd name="adj2" fmla="val 9472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b="1" dirty="0" smtClean="0">
                  <a:latin typeface="Calibri"/>
                  <a:cs typeface="Calibri"/>
                </a:rPr>
                <a:t>Interactive</a:t>
              </a:r>
            </a:p>
            <a:p>
              <a:pPr algn="ctr"/>
              <a:r>
                <a:rPr lang="en-US" sz="2200" b="1" dirty="0" smtClean="0">
                  <a:latin typeface="Calibri"/>
                  <a:cs typeface="Calibri"/>
                </a:rPr>
                <a:t>Queries</a:t>
              </a:r>
              <a:endParaRPr lang="en-US" sz="2200" b="1" dirty="0">
                <a:latin typeface="Calibri"/>
                <a:cs typeface="Calibri"/>
              </a:endParaRPr>
            </a:p>
          </p:txBody>
        </p:sp>
      </p:grpSp>
      <p:sp>
        <p:nvSpPr>
          <p:cNvPr id="35" name="TextBox 34"/>
          <p:cNvSpPr txBox="1"/>
          <p:nvPr/>
        </p:nvSpPr>
        <p:spPr>
          <a:xfrm>
            <a:off x="2875250" y="5842673"/>
            <a:ext cx="869424" cy="492443"/>
          </a:xfrm>
          <a:prstGeom prst="rect">
            <a:avLst/>
          </a:prstGeom>
          <a:noFill/>
        </p:spPr>
        <p:txBody>
          <a:bodyPr wrap="none" rtlCol="0">
            <a:spAutoFit/>
          </a:bodyPr>
          <a:lstStyle/>
          <a:p>
            <a:r>
              <a:rPr lang="en-US" sz="2600" b="1" dirty="0" smtClean="0">
                <a:latin typeface="Calibri"/>
                <a:cs typeface="Calibri"/>
              </a:rPr>
              <a:t>5 sec</a:t>
            </a:r>
            <a:endParaRPr lang="en-US" sz="2600" b="1" dirty="0">
              <a:latin typeface="Calibri"/>
              <a:cs typeface="Calibri"/>
            </a:endParaRPr>
          </a:p>
        </p:txBody>
      </p:sp>
      <p:cxnSp>
        <p:nvCxnSpPr>
          <p:cNvPr id="17" name="Straight Connector 16"/>
          <p:cNvCxnSpPr/>
          <p:nvPr/>
        </p:nvCxnSpPr>
        <p:spPr>
          <a:xfrm flipH="1">
            <a:off x="1515281" y="5353647"/>
            <a:ext cx="6219868" cy="0"/>
          </a:xfrm>
          <a:prstGeom prst="line">
            <a:avLst/>
          </a:prstGeom>
          <a:ln w="57150" cmpd="sng">
            <a:prstDash val="sysDash"/>
          </a:ln>
        </p:spPr>
        <p:style>
          <a:lnRef idx="3">
            <a:schemeClr val="accent2"/>
          </a:lnRef>
          <a:fillRef idx="0">
            <a:schemeClr val="accent2"/>
          </a:fillRef>
          <a:effectRef idx="2">
            <a:schemeClr val="accent2"/>
          </a:effectRef>
          <a:fontRef idx="minor">
            <a:schemeClr val="tx1"/>
          </a:fontRef>
        </p:style>
      </p:cxnSp>
      <p:sp>
        <p:nvSpPr>
          <p:cNvPr id="18" name="Left Brace 17"/>
          <p:cNvSpPr/>
          <p:nvPr/>
        </p:nvSpPr>
        <p:spPr>
          <a:xfrm>
            <a:off x="1286681" y="5411941"/>
            <a:ext cx="228600" cy="304800"/>
          </a:xfrm>
          <a:prstGeom prst="leftBrace">
            <a:avLst/>
          </a:prstGeom>
          <a:ln w="63500">
            <a:solidFill>
              <a:schemeClr val="accent2"/>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latin typeface="Calibri"/>
              <a:cs typeface="Calibri"/>
            </a:endParaRPr>
          </a:p>
        </p:txBody>
      </p:sp>
      <p:cxnSp>
        <p:nvCxnSpPr>
          <p:cNvPr id="19" name="Straight Arrow Connector 18"/>
          <p:cNvCxnSpPr/>
          <p:nvPr/>
        </p:nvCxnSpPr>
        <p:spPr>
          <a:xfrm flipV="1">
            <a:off x="793720" y="5564341"/>
            <a:ext cx="420806" cy="435838"/>
          </a:xfrm>
          <a:prstGeom prst="straightConnector1">
            <a:avLst/>
          </a:prstGeom>
          <a:ln w="63500">
            <a:solidFill>
              <a:schemeClr val="accent2"/>
            </a:solidFill>
            <a:tailEnd type="arrow"/>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a:off x="3420207" y="5754277"/>
            <a:ext cx="0" cy="202020"/>
          </a:xfrm>
          <a:prstGeom prst="line">
            <a:avLst/>
          </a:prstGeom>
        </p:spPr>
        <p:style>
          <a:lnRef idx="3">
            <a:schemeClr val="dk1"/>
          </a:lnRef>
          <a:fillRef idx="0">
            <a:schemeClr val="dk1"/>
          </a:fillRef>
          <a:effectRef idx="2">
            <a:schemeClr val="dk1"/>
          </a:effectRef>
          <a:fontRef idx="minor">
            <a:schemeClr val="tx1"/>
          </a:fontRef>
        </p:style>
      </p:cxnSp>
      <p:cxnSp>
        <p:nvCxnSpPr>
          <p:cNvPr id="23" name="Straight Connector 22"/>
          <p:cNvCxnSpPr/>
          <p:nvPr/>
        </p:nvCxnSpPr>
        <p:spPr>
          <a:xfrm flipV="1">
            <a:off x="1667683" y="1832647"/>
            <a:ext cx="0" cy="4444530"/>
          </a:xfrm>
          <a:prstGeom prst="line">
            <a:avLst/>
          </a:prstGeom>
          <a:ln w="76200" cmpd="sng">
            <a:tailEnd type="stealth" w="lg" len="lg"/>
          </a:ln>
        </p:spPr>
        <p:style>
          <a:lnRef idx="3">
            <a:schemeClr val="dk1"/>
          </a:lnRef>
          <a:fillRef idx="0">
            <a:schemeClr val="dk1"/>
          </a:fillRef>
          <a:effectRef idx="2">
            <a:schemeClr val="dk1"/>
          </a:effectRef>
          <a:fontRef idx="minor">
            <a:schemeClr val="tx1"/>
          </a:fontRef>
        </p:style>
      </p:cxnSp>
      <p:sp>
        <p:nvSpPr>
          <p:cNvPr id="24" name="Title 1"/>
          <p:cNvSpPr>
            <a:spLocks noGrp="1"/>
          </p:cNvSpPr>
          <p:nvPr>
            <p:ph type="title"/>
          </p:nvPr>
        </p:nvSpPr>
        <p:spPr>
          <a:xfrm>
            <a:off x="457200" y="274638"/>
            <a:ext cx="8533468" cy="1143000"/>
          </a:xfrm>
        </p:spPr>
        <p:txBody>
          <a:bodyPr>
            <a:noAutofit/>
          </a:bodyPr>
          <a:lstStyle/>
          <a:p>
            <a:pPr algn="l"/>
            <a:r>
              <a:rPr lang="en-US" b="1" dirty="0" smtClean="0">
                <a:latin typeface="Calibri"/>
                <a:cs typeface="Calibri"/>
              </a:rPr>
              <a:t>Speed/Accuracy Trade-off</a:t>
            </a:r>
            <a:endParaRPr lang="en-US" b="1" dirty="0">
              <a:latin typeface="Calibri"/>
              <a:cs typeface="Calibri"/>
            </a:endParaRPr>
          </a:p>
        </p:txBody>
      </p:sp>
      <p:sp>
        <p:nvSpPr>
          <p:cNvPr id="20" name="TextBox 19"/>
          <p:cNvSpPr txBox="1"/>
          <p:nvPr/>
        </p:nvSpPr>
        <p:spPr>
          <a:xfrm>
            <a:off x="228600" y="5886496"/>
            <a:ext cx="2064124" cy="1015663"/>
          </a:xfrm>
          <a:prstGeom prst="rect">
            <a:avLst/>
          </a:prstGeom>
          <a:noFill/>
        </p:spPr>
        <p:txBody>
          <a:bodyPr wrap="none" rtlCol="0">
            <a:spAutoFit/>
          </a:bodyPr>
          <a:lstStyle/>
          <a:p>
            <a:pPr algn="ctr"/>
            <a:r>
              <a:rPr lang="en-US" sz="3000" b="1" dirty="0" smtClean="0">
                <a:solidFill>
                  <a:schemeClr val="accent2"/>
                </a:solidFill>
                <a:latin typeface="Calibri"/>
                <a:cs typeface="Calibri"/>
              </a:rPr>
              <a:t>Pre-Existing</a:t>
            </a:r>
          </a:p>
          <a:p>
            <a:pPr algn="ctr"/>
            <a:r>
              <a:rPr lang="en-US" sz="3000" b="1" dirty="0" smtClean="0">
                <a:solidFill>
                  <a:schemeClr val="accent2"/>
                </a:solidFill>
                <a:latin typeface="Calibri"/>
                <a:cs typeface="Calibri"/>
              </a:rPr>
              <a:t>Noise</a:t>
            </a:r>
            <a:endParaRPr lang="en-US" sz="3000" b="1" dirty="0">
              <a:solidFill>
                <a:schemeClr val="accent2"/>
              </a:solidFill>
              <a:latin typeface="Calibri"/>
              <a:cs typeface="Calibri"/>
            </a:endParaRPr>
          </a:p>
        </p:txBody>
      </p:sp>
    </p:spTree>
    <p:extLst>
      <p:ext uri="{BB962C8B-B14F-4D97-AF65-F5344CB8AC3E}">
        <p14:creationId xmlns:p14="http://schemas.microsoft.com/office/powerpoint/2010/main" val="3592742410"/>
      </p:ext>
    </p:extLst>
  </p:cSld>
  <p:clrMapOvr>
    <a:masterClrMapping/>
  </p:clrMapOvr>
  <mc:AlternateContent xmlns:mc="http://schemas.openxmlformats.org/markup-compatibility/2006" xmlns:p14="http://schemas.microsoft.com/office/powerpoint/2010/main">
    <mc:Choice Requires="p14">
      <p:transition spd="slow" p14:dur="2000" advTm="41"/>
    </mc:Choice>
    <mc:Fallback xmlns="">
      <p:transition xmlns:p14="http://schemas.microsoft.com/office/powerpoint/2010/main" spd="slow" advTm="41"/>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0" presetClass="path" presetSubtype="0" accel="50000" decel="50000" fill="hold" nodeType="withEffect">
                                  <p:stCondLst>
                                    <p:cond delay="0"/>
                                  </p:stCondLst>
                                  <p:childTnLst>
                                    <p:animMotion origin="layout" path="M -1.38643E-6 -2.38073E-6 L -1.38643E-6 -0.06739 " pathEditMode="relative" rAng="0" ptsTypes="AA">
                                      <p:cBhvr>
                                        <p:cTn id="6" dur="1000" fill="hold"/>
                                        <p:tgtEl>
                                          <p:spTgt spid="4"/>
                                        </p:tgtEl>
                                        <p:attrNameLst>
                                          <p:attrName>ppt_x</p:attrName>
                                          <p:attrName>ppt_y</p:attrName>
                                        </p:attrNameLst>
                                      </p:cBhvr>
                                      <p:rCtr x="0" y="-3381"/>
                                    </p:animMotion>
                                  </p:childTnLst>
                                </p:cTn>
                              </p:par>
                              <p:par>
                                <p:cTn id="7" presetID="22" presetClass="entr" presetSubtype="8" fill="hold" nodeType="withEffect">
                                  <p:stCondLst>
                                    <p:cond delay="0"/>
                                  </p:stCondLst>
                                  <p:childTnLst>
                                    <p:set>
                                      <p:cBhvr>
                                        <p:cTn id="8" dur="1" fill="hold">
                                          <p:stCondLst>
                                            <p:cond delay="0"/>
                                          </p:stCondLst>
                                        </p:cTn>
                                        <p:tgtEl>
                                          <p:spTgt spid="17"/>
                                        </p:tgtEl>
                                        <p:attrNameLst>
                                          <p:attrName>style.visibility</p:attrName>
                                        </p:attrNameLst>
                                      </p:cBhvr>
                                      <p:to>
                                        <p:strVal val="visible"/>
                                      </p:to>
                                    </p:set>
                                    <p:animEffect transition="in" filter="wipe(left)">
                                      <p:cBhvr>
                                        <p:cTn id="9" dur="500"/>
                                        <p:tgtEl>
                                          <p:spTgt spid="17"/>
                                        </p:tgtEl>
                                      </p:cBhvr>
                                    </p:animEffect>
                                  </p:childTnLst>
                                </p:cTn>
                              </p:par>
                              <p:par>
                                <p:cTn id="10" presetID="22" presetClass="entr" presetSubtype="8" fill="hold" grpId="0" nodeType="withEffect">
                                  <p:stCondLst>
                                    <p:cond delay="0"/>
                                  </p:stCondLst>
                                  <p:childTnLst>
                                    <p:set>
                                      <p:cBhvr>
                                        <p:cTn id="11" dur="1" fill="hold">
                                          <p:stCondLst>
                                            <p:cond delay="0"/>
                                          </p:stCondLst>
                                        </p:cTn>
                                        <p:tgtEl>
                                          <p:spTgt spid="20"/>
                                        </p:tgtEl>
                                        <p:attrNameLst>
                                          <p:attrName>style.visibility</p:attrName>
                                        </p:attrNameLst>
                                      </p:cBhvr>
                                      <p:to>
                                        <p:strVal val="visible"/>
                                      </p:to>
                                    </p:set>
                                    <p:animEffect transition="in" filter="wipe(left)">
                                      <p:cBhvr>
                                        <p:cTn id="12" dur="500"/>
                                        <p:tgtEl>
                                          <p:spTgt spid="20"/>
                                        </p:tgtEl>
                                      </p:cBhvr>
                                    </p:animEffect>
                                  </p:childTnLst>
                                </p:cTn>
                              </p:par>
                              <p:par>
                                <p:cTn id="13" presetID="22" presetClass="entr" presetSubtype="8" fill="hold" nodeType="withEffect">
                                  <p:stCondLst>
                                    <p:cond delay="0"/>
                                  </p:stCondLst>
                                  <p:childTnLst>
                                    <p:set>
                                      <p:cBhvr>
                                        <p:cTn id="14" dur="1" fill="hold">
                                          <p:stCondLst>
                                            <p:cond delay="0"/>
                                          </p:stCondLst>
                                        </p:cTn>
                                        <p:tgtEl>
                                          <p:spTgt spid="19"/>
                                        </p:tgtEl>
                                        <p:attrNameLst>
                                          <p:attrName>style.visibility</p:attrName>
                                        </p:attrNameLst>
                                      </p:cBhvr>
                                      <p:to>
                                        <p:strVal val="visible"/>
                                      </p:to>
                                    </p:set>
                                    <p:animEffect transition="in" filter="wipe(left)">
                                      <p:cBhvr>
                                        <p:cTn id="15" dur="500"/>
                                        <p:tgtEl>
                                          <p:spTgt spid="19"/>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18"/>
                                        </p:tgtEl>
                                        <p:attrNameLst>
                                          <p:attrName>style.visibility</p:attrName>
                                        </p:attrNameLst>
                                      </p:cBhvr>
                                      <p:to>
                                        <p:strVal val="visible"/>
                                      </p:to>
                                    </p:set>
                                    <p:animEffect transition="in" filter="wipe(left)">
                                      <p:cBhvr>
                                        <p:cTn id="18"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20"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rmAutofit/>
          </a:bodyPr>
          <a:lstStyle/>
          <a:p>
            <a:pPr algn="l"/>
            <a:r>
              <a:rPr lang="en-US" b="1" dirty="0" smtClean="0">
                <a:latin typeface="Calibri"/>
                <a:cs typeface="Calibri"/>
              </a:rPr>
              <a:t>Sampling Vs. </a:t>
            </a:r>
            <a:r>
              <a:rPr lang="en-US" dirty="0" smtClean="0">
                <a:latin typeface="Calibri"/>
                <a:cs typeface="Calibri"/>
              </a:rPr>
              <a:t>No Sampling</a:t>
            </a:r>
            <a:endParaRPr lang="en-US" b="1" dirty="0">
              <a:latin typeface="Calibri"/>
              <a:cs typeface="Calibri"/>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398973494"/>
              </p:ext>
            </p:extLst>
          </p:nvPr>
        </p:nvGraphicFramePr>
        <p:xfrm>
          <a:off x="461792" y="1387800"/>
          <a:ext cx="7948449" cy="4800600"/>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p:cNvSpPr txBox="1"/>
          <p:nvPr/>
        </p:nvSpPr>
        <p:spPr>
          <a:xfrm>
            <a:off x="1847823" y="5959385"/>
            <a:ext cx="340658" cy="461665"/>
          </a:xfrm>
          <a:prstGeom prst="rect">
            <a:avLst/>
          </a:prstGeom>
          <a:noFill/>
        </p:spPr>
        <p:txBody>
          <a:bodyPr wrap="none" rtlCol="0">
            <a:spAutoFit/>
          </a:bodyPr>
          <a:lstStyle/>
          <a:p>
            <a:r>
              <a:rPr lang="en-US" dirty="0">
                <a:latin typeface="Calibri"/>
                <a:cs typeface="Calibri"/>
              </a:rPr>
              <a:t>1</a:t>
            </a:r>
            <a:endParaRPr lang="en-US" dirty="0" smtClean="0">
              <a:latin typeface="Calibri"/>
              <a:cs typeface="Calibri"/>
            </a:endParaRPr>
          </a:p>
        </p:txBody>
      </p:sp>
      <p:sp>
        <p:nvSpPr>
          <p:cNvPr id="6" name="TextBox 5"/>
          <p:cNvSpPr txBox="1"/>
          <p:nvPr/>
        </p:nvSpPr>
        <p:spPr>
          <a:xfrm>
            <a:off x="2976392" y="5955335"/>
            <a:ext cx="663463" cy="461665"/>
          </a:xfrm>
          <a:prstGeom prst="rect">
            <a:avLst/>
          </a:prstGeom>
          <a:noFill/>
        </p:spPr>
        <p:txBody>
          <a:bodyPr wrap="none" rtlCol="0">
            <a:spAutoFit/>
          </a:bodyPr>
          <a:lstStyle/>
          <a:p>
            <a:r>
              <a:rPr lang="en-US" dirty="0" smtClean="0">
                <a:latin typeface="Calibri"/>
                <a:cs typeface="Calibri"/>
              </a:rPr>
              <a:t>10</a:t>
            </a:r>
            <a:r>
              <a:rPr lang="en-US" baseline="30000" dirty="0" smtClean="0">
                <a:latin typeface="Calibri"/>
                <a:cs typeface="Calibri"/>
              </a:rPr>
              <a:t>-1</a:t>
            </a:r>
          </a:p>
        </p:txBody>
      </p:sp>
      <p:sp>
        <p:nvSpPr>
          <p:cNvPr id="8" name="TextBox 7"/>
          <p:cNvSpPr txBox="1"/>
          <p:nvPr/>
        </p:nvSpPr>
        <p:spPr>
          <a:xfrm>
            <a:off x="4043192" y="5959800"/>
            <a:ext cx="663463" cy="461665"/>
          </a:xfrm>
          <a:prstGeom prst="rect">
            <a:avLst/>
          </a:prstGeom>
          <a:noFill/>
        </p:spPr>
        <p:txBody>
          <a:bodyPr wrap="none" rtlCol="0">
            <a:spAutoFit/>
          </a:bodyPr>
          <a:lstStyle/>
          <a:p>
            <a:r>
              <a:rPr lang="en-US" dirty="0" smtClean="0">
                <a:latin typeface="Calibri"/>
                <a:cs typeface="Calibri"/>
              </a:rPr>
              <a:t>10</a:t>
            </a:r>
            <a:r>
              <a:rPr lang="en-US" baseline="30000" dirty="0" smtClean="0">
                <a:latin typeface="Calibri"/>
                <a:cs typeface="Calibri"/>
              </a:rPr>
              <a:t>-2</a:t>
            </a:r>
          </a:p>
        </p:txBody>
      </p:sp>
      <p:sp>
        <p:nvSpPr>
          <p:cNvPr id="9" name="TextBox 8"/>
          <p:cNvSpPr txBox="1"/>
          <p:nvPr/>
        </p:nvSpPr>
        <p:spPr>
          <a:xfrm>
            <a:off x="5162543" y="5959800"/>
            <a:ext cx="663463" cy="461665"/>
          </a:xfrm>
          <a:prstGeom prst="rect">
            <a:avLst/>
          </a:prstGeom>
          <a:noFill/>
        </p:spPr>
        <p:txBody>
          <a:bodyPr wrap="none" rtlCol="0">
            <a:spAutoFit/>
          </a:bodyPr>
          <a:lstStyle/>
          <a:p>
            <a:r>
              <a:rPr lang="en-US" dirty="0" smtClean="0">
                <a:latin typeface="Calibri"/>
                <a:cs typeface="Calibri"/>
              </a:rPr>
              <a:t>10</a:t>
            </a:r>
            <a:r>
              <a:rPr lang="en-US" baseline="30000" dirty="0" smtClean="0">
                <a:latin typeface="Calibri"/>
                <a:cs typeface="Calibri"/>
              </a:rPr>
              <a:t>-3</a:t>
            </a:r>
          </a:p>
        </p:txBody>
      </p:sp>
      <p:sp>
        <p:nvSpPr>
          <p:cNvPr id="10" name="TextBox 9"/>
          <p:cNvSpPr txBox="1"/>
          <p:nvPr/>
        </p:nvSpPr>
        <p:spPr>
          <a:xfrm>
            <a:off x="6252992" y="5959800"/>
            <a:ext cx="663463" cy="461665"/>
          </a:xfrm>
          <a:prstGeom prst="rect">
            <a:avLst/>
          </a:prstGeom>
          <a:noFill/>
        </p:spPr>
        <p:txBody>
          <a:bodyPr wrap="none" rtlCol="0">
            <a:spAutoFit/>
          </a:bodyPr>
          <a:lstStyle/>
          <a:p>
            <a:r>
              <a:rPr lang="en-US" dirty="0" smtClean="0">
                <a:latin typeface="Calibri"/>
                <a:cs typeface="Calibri"/>
              </a:rPr>
              <a:t>10</a:t>
            </a:r>
            <a:r>
              <a:rPr lang="en-US" baseline="30000" dirty="0" smtClean="0">
                <a:latin typeface="Calibri"/>
                <a:cs typeface="Calibri"/>
              </a:rPr>
              <a:t>-4</a:t>
            </a:r>
          </a:p>
        </p:txBody>
      </p:sp>
      <p:sp>
        <p:nvSpPr>
          <p:cNvPr id="11" name="TextBox 10"/>
          <p:cNvSpPr txBox="1"/>
          <p:nvPr/>
        </p:nvSpPr>
        <p:spPr>
          <a:xfrm>
            <a:off x="7319792" y="5959800"/>
            <a:ext cx="663463" cy="461665"/>
          </a:xfrm>
          <a:prstGeom prst="rect">
            <a:avLst/>
          </a:prstGeom>
          <a:noFill/>
        </p:spPr>
        <p:txBody>
          <a:bodyPr wrap="none" rtlCol="0">
            <a:spAutoFit/>
          </a:bodyPr>
          <a:lstStyle/>
          <a:p>
            <a:r>
              <a:rPr lang="en-US" dirty="0" smtClean="0">
                <a:latin typeface="Calibri"/>
                <a:cs typeface="Calibri"/>
              </a:rPr>
              <a:t>10</a:t>
            </a:r>
            <a:r>
              <a:rPr lang="en-US" baseline="30000" dirty="0" smtClean="0">
                <a:latin typeface="Calibri"/>
                <a:cs typeface="Calibri"/>
              </a:rPr>
              <a:t>-5</a:t>
            </a:r>
          </a:p>
        </p:txBody>
      </p:sp>
      <p:sp>
        <p:nvSpPr>
          <p:cNvPr id="12" name="TextBox 11"/>
          <p:cNvSpPr txBox="1"/>
          <p:nvPr/>
        </p:nvSpPr>
        <p:spPr>
          <a:xfrm>
            <a:off x="3259873" y="6307356"/>
            <a:ext cx="3620500" cy="477054"/>
          </a:xfrm>
          <a:prstGeom prst="rect">
            <a:avLst/>
          </a:prstGeom>
          <a:noFill/>
        </p:spPr>
        <p:txBody>
          <a:bodyPr wrap="square" rtlCol="0">
            <a:spAutoFit/>
          </a:bodyPr>
          <a:lstStyle/>
          <a:p>
            <a:pPr algn="ctr"/>
            <a:r>
              <a:rPr lang="en-US" sz="2500" b="1" dirty="0" smtClean="0">
                <a:latin typeface="Calibri"/>
                <a:cs typeface="Calibri"/>
              </a:rPr>
              <a:t>Fraction  of full data</a:t>
            </a:r>
          </a:p>
        </p:txBody>
      </p:sp>
      <p:sp>
        <p:nvSpPr>
          <p:cNvPr id="13" name="TextBox 12"/>
          <p:cNvSpPr txBox="1"/>
          <p:nvPr/>
        </p:nvSpPr>
        <p:spPr>
          <a:xfrm rot="16200000">
            <a:off x="-1906187" y="3553075"/>
            <a:ext cx="4447652" cy="477054"/>
          </a:xfrm>
          <a:prstGeom prst="rect">
            <a:avLst/>
          </a:prstGeom>
          <a:noFill/>
        </p:spPr>
        <p:txBody>
          <a:bodyPr wrap="none" rtlCol="0">
            <a:spAutoFit/>
          </a:bodyPr>
          <a:lstStyle/>
          <a:p>
            <a:r>
              <a:rPr lang="en-US" sz="2500" b="1" dirty="0" smtClean="0">
                <a:latin typeface="Calibri"/>
                <a:cs typeface="Calibri"/>
              </a:rPr>
              <a:t>Query Response Time (Seconds)</a:t>
            </a:r>
          </a:p>
        </p:txBody>
      </p:sp>
      <p:sp>
        <p:nvSpPr>
          <p:cNvPr id="16" name="TextBox 15"/>
          <p:cNvSpPr txBox="1"/>
          <p:nvPr/>
        </p:nvSpPr>
        <p:spPr>
          <a:xfrm>
            <a:off x="2823992" y="5045400"/>
            <a:ext cx="652643" cy="461665"/>
          </a:xfrm>
          <a:prstGeom prst="rect">
            <a:avLst/>
          </a:prstGeom>
          <a:noFill/>
        </p:spPr>
        <p:txBody>
          <a:bodyPr wrap="none" rtlCol="0">
            <a:spAutoFit/>
          </a:bodyPr>
          <a:lstStyle/>
          <a:p>
            <a:r>
              <a:rPr lang="en-US" dirty="0" smtClean="0">
                <a:solidFill>
                  <a:srgbClr val="000000"/>
                </a:solidFill>
                <a:latin typeface="Calibri"/>
                <a:cs typeface="Calibri"/>
              </a:rPr>
              <a:t>103</a:t>
            </a:r>
          </a:p>
        </p:txBody>
      </p:sp>
      <p:sp>
        <p:nvSpPr>
          <p:cNvPr id="17" name="TextBox 16"/>
          <p:cNvSpPr txBox="1"/>
          <p:nvPr/>
        </p:nvSpPr>
        <p:spPr>
          <a:xfrm>
            <a:off x="1604792" y="1235400"/>
            <a:ext cx="808635" cy="461665"/>
          </a:xfrm>
          <a:prstGeom prst="rect">
            <a:avLst/>
          </a:prstGeom>
          <a:noFill/>
        </p:spPr>
        <p:txBody>
          <a:bodyPr wrap="none" rtlCol="0">
            <a:spAutoFit/>
          </a:bodyPr>
          <a:lstStyle/>
          <a:p>
            <a:r>
              <a:rPr lang="en-US" dirty="0" smtClean="0">
                <a:latin typeface="Calibri"/>
                <a:cs typeface="Calibri"/>
              </a:rPr>
              <a:t>1020</a:t>
            </a:r>
          </a:p>
        </p:txBody>
      </p:sp>
      <p:sp>
        <p:nvSpPr>
          <p:cNvPr id="18" name="TextBox 17"/>
          <p:cNvSpPr txBox="1"/>
          <p:nvPr/>
        </p:nvSpPr>
        <p:spPr>
          <a:xfrm>
            <a:off x="4043192" y="5421935"/>
            <a:ext cx="496650" cy="461665"/>
          </a:xfrm>
          <a:prstGeom prst="rect">
            <a:avLst/>
          </a:prstGeom>
          <a:noFill/>
        </p:spPr>
        <p:txBody>
          <a:bodyPr wrap="none" rtlCol="0">
            <a:spAutoFit/>
          </a:bodyPr>
          <a:lstStyle/>
          <a:p>
            <a:r>
              <a:rPr lang="en-US" dirty="0" smtClean="0">
                <a:solidFill>
                  <a:srgbClr val="000000"/>
                </a:solidFill>
                <a:latin typeface="Calibri"/>
                <a:cs typeface="Calibri"/>
              </a:rPr>
              <a:t>18</a:t>
            </a:r>
          </a:p>
        </p:txBody>
      </p:sp>
      <p:sp>
        <p:nvSpPr>
          <p:cNvPr id="19" name="TextBox 18"/>
          <p:cNvSpPr txBox="1"/>
          <p:nvPr/>
        </p:nvSpPr>
        <p:spPr>
          <a:xfrm>
            <a:off x="5192585" y="5421935"/>
            <a:ext cx="496650" cy="461665"/>
          </a:xfrm>
          <a:prstGeom prst="rect">
            <a:avLst/>
          </a:prstGeom>
          <a:noFill/>
        </p:spPr>
        <p:txBody>
          <a:bodyPr wrap="none" rtlCol="0">
            <a:spAutoFit/>
          </a:bodyPr>
          <a:lstStyle/>
          <a:p>
            <a:r>
              <a:rPr lang="en-US" dirty="0" smtClean="0">
                <a:solidFill>
                  <a:srgbClr val="000000"/>
                </a:solidFill>
                <a:latin typeface="Calibri"/>
                <a:cs typeface="Calibri"/>
              </a:rPr>
              <a:t>13</a:t>
            </a:r>
          </a:p>
        </p:txBody>
      </p:sp>
      <p:sp>
        <p:nvSpPr>
          <p:cNvPr id="20" name="TextBox 19"/>
          <p:cNvSpPr txBox="1"/>
          <p:nvPr/>
        </p:nvSpPr>
        <p:spPr>
          <a:xfrm>
            <a:off x="6335585" y="5426400"/>
            <a:ext cx="496650" cy="461665"/>
          </a:xfrm>
          <a:prstGeom prst="rect">
            <a:avLst/>
          </a:prstGeom>
          <a:noFill/>
        </p:spPr>
        <p:txBody>
          <a:bodyPr wrap="none" rtlCol="0">
            <a:spAutoFit/>
          </a:bodyPr>
          <a:lstStyle/>
          <a:p>
            <a:r>
              <a:rPr lang="en-US" dirty="0" smtClean="0">
                <a:solidFill>
                  <a:srgbClr val="000000"/>
                </a:solidFill>
                <a:latin typeface="Calibri"/>
                <a:cs typeface="Calibri"/>
              </a:rPr>
              <a:t>10</a:t>
            </a:r>
          </a:p>
        </p:txBody>
      </p:sp>
      <p:sp>
        <p:nvSpPr>
          <p:cNvPr id="21" name="TextBox 20"/>
          <p:cNvSpPr txBox="1"/>
          <p:nvPr/>
        </p:nvSpPr>
        <p:spPr>
          <a:xfrm>
            <a:off x="7497355" y="5426400"/>
            <a:ext cx="340658" cy="461665"/>
          </a:xfrm>
          <a:prstGeom prst="rect">
            <a:avLst/>
          </a:prstGeom>
          <a:noFill/>
        </p:spPr>
        <p:txBody>
          <a:bodyPr wrap="none" rtlCol="0">
            <a:spAutoFit/>
          </a:bodyPr>
          <a:lstStyle/>
          <a:p>
            <a:r>
              <a:rPr lang="en-US" dirty="0" smtClean="0">
                <a:solidFill>
                  <a:srgbClr val="000000"/>
                </a:solidFill>
                <a:latin typeface="Calibri"/>
                <a:cs typeface="Calibri"/>
              </a:rPr>
              <a:t>8</a:t>
            </a:r>
          </a:p>
        </p:txBody>
      </p:sp>
      <p:cxnSp>
        <p:nvCxnSpPr>
          <p:cNvPr id="23" name="Straight Arrow Connector 22"/>
          <p:cNvCxnSpPr/>
          <p:nvPr/>
        </p:nvCxnSpPr>
        <p:spPr>
          <a:xfrm flipH="1" flipV="1">
            <a:off x="2671592" y="1611935"/>
            <a:ext cx="20844" cy="3895131"/>
          </a:xfrm>
          <a:prstGeom prst="straightConnector1">
            <a:avLst/>
          </a:prstGeom>
          <a:ln w="57150" cmpd="sng">
            <a:solidFill>
              <a:schemeClr val="accent2"/>
            </a:solidFill>
            <a:headEnd type="arrow"/>
            <a:tailEnd type="arrow"/>
          </a:ln>
          <a:effectLst/>
        </p:spPr>
        <p:style>
          <a:lnRef idx="2">
            <a:schemeClr val="accent1"/>
          </a:lnRef>
          <a:fillRef idx="0">
            <a:schemeClr val="accent1"/>
          </a:fillRef>
          <a:effectRef idx="1">
            <a:schemeClr val="accent1"/>
          </a:effectRef>
          <a:fontRef idx="minor">
            <a:schemeClr val="tx1"/>
          </a:fontRef>
        </p:style>
      </p:cxnSp>
      <p:sp>
        <p:nvSpPr>
          <p:cNvPr id="31" name="Line Callout 1 (Border and Accent Bar) 30"/>
          <p:cNvSpPr/>
          <p:nvPr/>
        </p:nvSpPr>
        <p:spPr>
          <a:xfrm>
            <a:off x="5828732" y="2590801"/>
            <a:ext cx="2503616" cy="838199"/>
          </a:xfrm>
          <a:prstGeom prst="accentBorderCallout1">
            <a:avLst>
              <a:gd name="adj1" fmla="val 18750"/>
              <a:gd name="adj2" fmla="val -8333"/>
              <a:gd name="adj3" fmla="val -12470"/>
              <a:gd name="adj4" fmla="val -81006"/>
            </a:avLst>
          </a:prstGeom>
          <a:solidFill>
            <a:schemeClr val="bg2"/>
          </a:solidFill>
          <a:ln>
            <a:solidFill>
              <a:schemeClr val="bg2">
                <a:lumMod val="25000"/>
              </a:schemeClr>
            </a:solidFill>
          </a:ln>
        </p:spPr>
        <p:style>
          <a:lnRef idx="2">
            <a:schemeClr val="accent1"/>
          </a:lnRef>
          <a:fillRef idx="0">
            <a:schemeClr val="accent1"/>
          </a:fillRef>
          <a:effectRef idx="1">
            <a:schemeClr val="accent1"/>
          </a:effectRef>
          <a:fontRef idx="minor">
            <a:schemeClr val="tx1"/>
          </a:fontRef>
        </p:style>
        <p:txBody>
          <a:bodyPr rtlCol="0" anchor="ctr"/>
          <a:lstStyle/>
          <a:p>
            <a:pPr algn="ctr"/>
            <a:r>
              <a:rPr lang="en-US" sz="2000" b="1" dirty="0">
                <a:latin typeface="Calibri"/>
                <a:cs typeface="Calibri"/>
              </a:rPr>
              <a:t>10x</a:t>
            </a:r>
            <a:r>
              <a:rPr lang="en-US" sz="2000" dirty="0">
                <a:latin typeface="Calibri"/>
                <a:cs typeface="Calibri"/>
              </a:rPr>
              <a:t> as response time</a:t>
            </a:r>
          </a:p>
          <a:p>
            <a:pPr algn="ctr"/>
            <a:r>
              <a:rPr lang="en-US" sz="2000" dirty="0">
                <a:latin typeface="Calibri"/>
                <a:cs typeface="Calibri"/>
              </a:rPr>
              <a:t>is dominated by I/O</a:t>
            </a:r>
          </a:p>
        </p:txBody>
      </p:sp>
      <p:sp>
        <p:nvSpPr>
          <p:cNvPr id="32" name="Rectangle 31"/>
          <p:cNvSpPr/>
          <p:nvPr/>
        </p:nvSpPr>
        <p:spPr>
          <a:xfrm>
            <a:off x="1604792" y="1295400"/>
            <a:ext cx="2205208" cy="5105400"/>
          </a:xfrm>
          <a:prstGeom prst="rect">
            <a:avLst/>
          </a:prstGeom>
          <a:solidFill>
            <a:schemeClr val="bg2">
              <a:alpha val="10000"/>
            </a:schemeClr>
          </a:solidFill>
          <a:ln>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latin typeface="Calibri"/>
              <a:cs typeface="Calibri"/>
            </a:endParaRPr>
          </a:p>
        </p:txBody>
      </p:sp>
    </p:spTree>
    <p:extLst>
      <p:ext uri="{BB962C8B-B14F-4D97-AF65-F5344CB8AC3E}">
        <p14:creationId xmlns:p14="http://schemas.microsoft.com/office/powerpoint/2010/main" val="48447225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42" fill="hold" nodeType="click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barn(outHorizontal)">
                                      <p:cBhvr>
                                        <p:cTn id="7" dur="500"/>
                                        <p:tgtEl>
                                          <p:spTgt spid="23"/>
                                        </p:tgtEl>
                                      </p:cBhvr>
                                    </p:animEffect>
                                  </p:childTnLst>
                                </p:cTn>
                              </p:par>
                              <p:par>
                                <p:cTn id="8" presetID="1" presetClass="entr" presetSubtype="0" fill="hold" grpId="0" nodeType="withEffect">
                                  <p:stCondLst>
                                    <p:cond delay="0"/>
                                  </p:stCondLst>
                                  <p:childTnLst>
                                    <p:set>
                                      <p:cBhvr>
                                        <p:cTn id="9" dur="1" fill="hold">
                                          <p:stCondLst>
                                            <p:cond delay="0"/>
                                          </p:stCondLst>
                                        </p:cTn>
                                        <p:tgtEl>
                                          <p:spTgt spid="32"/>
                                        </p:tgtEl>
                                        <p:attrNameLst>
                                          <p:attrName>style.visibility</p:attrName>
                                        </p:attrNameLst>
                                      </p:cBhvr>
                                      <p:to>
                                        <p:strVal val="visible"/>
                                      </p:to>
                                    </p:set>
                                  </p:childTnLst>
                                </p:cTn>
                              </p:par>
                              <p:par>
                                <p:cTn id="10" presetID="1" presetClass="entr" presetSubtype="0" fill="hold" grpId="0" nodeType="withEffect">
                                  <p:stCondLst>
                                    <p:cond delay="0"/>
                                  </p:stCondLst>
                                  <p:childTnLst>
                                    <p:set>
                                      <p:cBhvr>
                                        <p:cTn id="11" dur="1" fill="hold">
                                          <p:stCondLst>
                                            <p:cond delay="0"/>
                                          </p:stCondLst>
                                        </p:cTn>
                                        <p:tgtEl>
                                          <p:spTgt spid="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animBg="1"/>
      <p:bldP spid="32"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rmAutofit/>
          </a:bodyPr>
          <a:lstStyle/>
          <a:p>
            <a:pPr algn="l"/>
            <a:r>
              <a:rPr lang="en-US" b="1" dirty="0" smtClean="0">
                <a:latin typeface="Calibri"/>
                <a:cs typeface="Calibri"/>
              </a:rPr>
              <a:t>Sampling Vs. </a:t>
            </a:r>
            <a:r>
              <a:rPr lang="en-US" dirty="0" smtClean="0">
                <a:latin typeface="Calibri"/>
                <a:cs typeface="Calibri"/>
              </a:rPr>
              <a:t>No Sampling</a:t>
            </a:r>
            <a:endParaRPr lang="en-US" b="1" dirty="0">
              <a:latin typeface="Calibri"/>
              <a:cs typeface="Calibri"/>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532430877"/>
              </p:ext>
            </p:extLst>
          </p:nvPr>
        </p:nvGraphicFramePr>
        <p:xfrm>
          <a:off x="461792" y="1387800"/>
          <a:ext cx="7948449" cy="4800600"/>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p:cNvSpPr txBox="1"/>
          <p:nvPr/>
        </p:nvSpPr>
        <p:spPr>
          <a:xfrm>
            <a:off x="1847823" y="5959385"/>
            <a:ext cx="340658" cy="461665"/>
          </a:xfrm>
          <a:prstGeom prst="rect">
            <a:avLst/>
          </a:prstGeom>
          <a:noFill/>
        </p:spPr>
        <p:txBody>
          <a:bodyPr wrap="none" rtlCol="0">
            <a:spAutoFit/>
          </a:bodyPr>
          <a:lstStyle/>
          <a:p>
            <a:r>
              <a:rPr lang="en-US" dirty="0">
                <a:latin typeface="Calibri"/>
                <a:cs typeface="Calibri"/>
              </a:rPr>
              <a:t>1</a:t>
            </a:r>
            <a:endParaRPr lang="en-US" dirty="0" smtClean="0">
              <a:latin typeface="Calibri"/>
              <a:cs typeface="Calibri"/>
            </a:endParaRPr>
          </a:p>
        </p:txBody>
      </p:sp>
      <p:sp>
        <p:nvSpPr>
          <p:cNvPr id="6" name="TextBox 5"/>
          <p:cNvSpPr txBox="1"/>
          <p:nvPr/>
        </p:nvSpPr>
        <p:spPr>
          <a:xfrm>
            <a:off x="2976392" y="5955335"/>
            <a:ext cx="663463" cy="461665"/>
          </a:xfrm>
          <a:prstGeom prst="rect">
            <a:avLst/>
          </a:prstGeom>
          <a:noFill/>
        </p:spPr>
        <p:txBody>
          <a:bodyPr wrap="none" rtlCol="0">
            <a:spAutoFit/>
          </a:bodyPr>
          <a:lstStyle/>
          <a:p>
            <a:r>
              <a:rPr lang="en-US" dirty="0" smtClean="0">
                <a:latin typeface="Calibri"/>
                <a:cs typeface="Calibri"/>
              </a:rPr>
              <a:t>10</a:t>
            </a:r>
            <a:r>
              <a:rPr lang="en-US" baseline="30000" dirty="0" smtClean="0">
                <a:latin typeface="Calibri"/>
                <a:cs typeface="Calibri"/>
              </a:rPr>
              <a:t>-1</a:t>
            </a:r>
          </a:p>
        </p:txBody>
      </p:sp>
      <p:sp>
        <p:nvSpPr>
          <p:cNvPr id="8" name="TextBox 7"/>
          <p:cNvSpPr txBox="1"/>
          <p:nvPr/>
        </p:nvSpPr>
        <p:spPr>
          <a:xfrm>
            <a:off x="4043192" y="5959800"/>
            <a:ext cx="663463" cy="461665"/>
          </a:xfrm>
          <a:prstGeom prst="rect">
            <a:avLst/>
          </a:prstGeom>
          <a:noFill/>
        </p:spPr>
        <p:txBody>
          <a:bodyPr wrap="none" rtlCol="0">
            <a:spAutoFit/>
          </a:bodyPr>
          <a:lstStyle/>
          <a:p>
            <a:r>
              <a:rPr lang="en-US" dirty="0" smtClean="0">
                <a:latin typeface="Calibri"/>
                <a:cs typeface="Calibri"/>
              </a:rPr>
              <a:t>10</a:t>
            </a:r>
            <a:r>
              <a:rPr lang="en-US" baseline="30000" dirty="0" smtClean="0">
                <a:latin typeface="Calibri"/>
                <a:cs typeface="Calibri"/>
              </a:rPr>
              <a:t>-2</a:t>
            </a:r>
          </a:p>
        </p:txBody>
      </p:sp>
      <p:sp>
        <p:nvSpPr>
          <p:cNvPr id="9" name="TextBox 8"/>
          <p:cNvSpPr txBox="1"/>
          <p:nvPr/>
        </p:nvSpPr>
        <p:spPr>
          <a:xfrm>
            <a:off x="5162543" y="5959800"/>
            <a:ext cx="663463" cy="461665"/>
          </a:xfrm>
          <a:prstGeom prst="rect">
            <a:avLst/>
          </a:prstGeom>
          <a:noFill/>
        </p:spPr>
        <p:txBody>
          <a:bodyPr wrap="none" rtlCol="0">
            <a:spAutoFit/>
          </a:bodyPr>
          <a:lstStyle/>
          <a:p>
            <a:r>
              <a:rPr lang="en-US" dirty="0" smtClean="0">
                <a:latin typeface="Calibri"/>
                <a:cs typeface="Calibri"/>
              </a:rPr>
              <a:t>10</a:t>
            </a:r>
            <a:r>
              <a:rPr lang="en-US" baseline="30000" dirty="0" smtClean="0">
                <a:latin typeface="Calibri"/>
                <a:cs typeface="Calibri"/>
              </a:rPr>
              <a:t>-3</a:t>
            </a:r>
          </a:p>
        </p:txBody>
      </p:sp>
      <p:sp>
        <p:nvSpPr>
          <p:cNvPr id="10" name="TextBox 9"/>
          <p:cNvSpPr txBox="1"/>
          <p:nvPr/>
        </p:nvSpPr>
        <p:spPr>
          <a:xfrm>
            <a:off x="6252992" y="5959800"/>
            <a:ext cx="663463" cy="461665"/>
          </a:xfrm>
          <a:prstGeom prst="rect">
            <a:avLst/>
          </a:prstGeom>
          <a:noFill/>
        </p:spPr>
        <p:txBody>
          <a:bodyPr wrap="none" rtlCol="0">
            <a:spAutoFit/>
          </a:bodyPr>
          <a:lstStyle/>
          <a:p>
            <a:r>
              <a:rPr lang="en-US" dirty="0" smtClean="0">
                <a:latin typeface="Calibri"/>
                <a:cs typeface="Calibri"/>
              </a:rPr>
              <a:t>10</a:t>
            </a:r>
            <a:r>
              <a:rPr lang="en-US" baseline="30000" dirty="0" smtClean="0">
                <a:latin typeface="Calibri"/>
                <a:cs typeface="Calibri"/>
              </a:rPr>
              <a:t>-4</a:t>
            </a:r>
          </a:p>
        </p:txBody>
      </p:sp>
      <p:sp>
        <p:nvSpPr>
          <p:cNvPr id="11" name="TextBox 10"/>
          <p:cNvSpPr txBox="1"/>
          <p:nvPr/>
        </p:nvSpPr>
        <p:spPr>
          <a:xfrm>
            <a:off x="7319792" y="5959800"/>
            <a:ext cx="663463" cy="461665"/>
          </a:xfrm>
          <a:prstGeom prst="rect">
            <a:avLst/>
          </a:prstGeom>
          <a:noFill/>
        </p:spPr>
        <p:txBody>
          <a:bodyPr wrap="none" rtlCol="0">
            <a:spAutoFit/>
          </a:bodyPr>
          <a:lstStyle/>
          <a:p>
            <a:r>
              <a:rPr lang="en-US" dirty="0" smtClean="0">
                <a:latin typeface="Calibri"/>
                <a:cs typeface="Calibri"/>
              </a:rPr>
              <a:t>10</a:t>
            </a:r>
            <a:r>
              <a:rPr lang="en-US" baseline="30000" dirty="0" smtClean="0">
                <a:latin typeface="Calibri"/>
                <a:cs typeface="Calibri"/>
              </a:rPr>
              <a:t>-5</a:t>
            </a:r>
          </a:p>
        </p:txBody>
      </p:sp>
      <p:sp>
        <p:nvSpPr>
          <p:cNvPr id="12" name="TextBox 11"/>
          <p:cNvSpPr txBox="1"/>
          <p:nvPr/>
        </p:nvSpPr>
        <p:spPr>
          <a:xfrm>
            <a:off x="3259873" y="6307356"/>
            <a:ext cx="3620500" cy="477054"/>
          </a:xfrm>
          <a:prstGeom prst="rect">
            <a:avLst/>
          </a:prstGeom>
          <a:noFill/>
        </p:spPr>
        <p:txBody>
          <a:bodyPr wrap="square" rtlCol="0">
            <a:spAutoFit/>
          </a:bodyPr>
          <a:lstStyle/>
          <a:p>
            <a:pPr algn="ctr"/>
            <a:r>
              <a:rPr lang="en-US" sz="2500" b="1" dirty="0" smtClean="0">
                <a:latin typeface="Calibri"/>
                <a:cs typeface="Calibri"/>
              </a:rPr>
              <a:t>Fraction  of full data</a:t>
            </a:r>
          </a:p>
        </p:txBody>
      </p:sp>
      <p:sp>
        <p:nvSpPr>
          <p:cNvPr id="13" name="TextBox 12"/>
          <p:cNvSpPr txBox="1"/>
          <p:nvPr/>
        </p:nvSpPr>
        <p:spPr>
          <a:xfrm rot="16200000">
            <a:off x="-1906187" y="3553075"/>
            <a:ext cx="4447652" cy="477054"/>
          </a:xfrm>
          <a:prstGeom prst="rect">
            <a:avLst/>
          </a:prstGeom>
          <a:noFill/>
        </p:spPr>
        <p:txBody>
          <a:bodyPr wrap="none" rtlCol="0">
            <a:spAutoFit/>
          </a:bodyPr>
          <a:lstStyle/>
          <a:p>
            <a:r>
              <a:rPr lang="en-US" sz="2500" b="1" dirty="0" smtClean="0">
                <a:latin typeface="Calibri"/>
                <a:cs typeface="Calibri"/>
              </a:rPr>
              <a:t>Query Response Time (Seconds)</a:t>
            </a:r>
          </a:p>
        </p:txBody>
      </p:sp>
      <p:sp>
        <p:nvSpPr>
          <p:cNvPr id="16" name="TextBox 15"/>
          <p:cNvSpPr txBox="1"/>
          <p:nvPr/>
        </p:nvSpPr>
        <p:spPr>
          <a:xfrm>
            <a:off x="2823992" y="5045400"/>
            <a:ext cx="652643" cy="461665"/>
          </a:xfrm>
          <a:prstGeom prst="rect">
            <a:avLst/>
          </a:prstGeom>
          <a:noFill/>
        </p:spPr>
        <p:txBody>
          <a:bodyPr wrap="none" rtlCol="0">
            <a:spAutoFit/>
          </a:bodyPr>
          <a:lstStyle/>
          <a:p>
            <a:r>
              <a:rPr lang="en-US" dirty="0" smtClean="0">
                <a:solidFill>
                  <a:srgbClr val="000000"/>
                </a:solidFill>
                <a:latin typeface="Calibri"/>
                <a:cs typeface="Calibri"/>
              </a:rPr>
              <a:t>103</a:t>
            </a:r>
          </a:p>
        </p:txBody>
      </p:sp>
      <p:sp>
        <p:nvSpPr>
          <p:cNvPr id="17" name="TextBox 16"/>
          <p:cNvSpPr txBox="1"/>
          <p:nvPr/>
        </p:nvSpPr>
        <p:spPr>
          <a:xfrm>
            <a:off x="1604792" y="1235400"/>
            <a:ext cx="808635" cy="461665"/>
          </a:xfrm>
          <a:prstGeom prst="rect">
            <a:avLst/>
          </a:prstGeom>
          <a:noFill/>
        </p:spPr>
        <p:txBody>
          <a:bodyPr wrap="none" rtlCol="0">
            <a:spAutoFit/>
          </a:bodyPr>
          <a:lstStyle/>
          <a:p>
            <a:r>
              <a:rPr lang="en-US" dirty="0" smtClean="0">
                <a:latin typeface="Calibri"/>
                <a:cs typeface="Calibri"/>
              </a:rPr>
              <a:t>1020</a:t>
            </a:r>
          </a:p>
        </p:txBody>
      </p:sp>
      <p:sp>
        <p:nvSpPr>
          <p:cNvPr id="18" name="TextBox 17"/>
          <p:cNvSpPr txBox="1"/>
          <p:nvPr/>
        </p:nvSpPr>
        <p:spPr>
          <a:xfrm>
            <a:off x="4043192" y="5421935"/>
            <a:ext cx="496650" cy="461665"/>
          </a:xfrm>
          <a:prstGeom prst="rect">
            <a:avLst/>
          </a:prstGeom>
          <a:noFill/>
        </p:spPr>
        <p:txBody>
          <a:bodyPr wrap="none" rtlCol="0">
            <a:spAutoFit/>
          </a:bodyPr>
          <a:lstStyle/>
          <a:p>
            <a:r>
              <a:rPr lang="en-US" dirty="0" smtClean="0">
                <a:solidFill>
                  <a:srgbClr val="000000"/>
                </a:solidFill>
                <a:latin typeface="Calibri"/>
                <a:cs typeface="Calibri"/>
              </a:rPr>
              <a:t>18</a:t>
            </a:r>
          </a:p>
        </p:txBody>
      </p:sp>
      <p:sp>
        <p:nvSpPr>
          <p:cNvPr id="19" name="TextBox 18"/>
          <p:cNvSpPr txBox="1"/>
          <p:nvPr/>
        </p:nvSpPr>
        <p:spPr>
          <a:xfrm>
            <a:off x="5192585" y="5421935"/>
            <a:ext cx="496650" cy="461665"/>
          </a:xfrm>
          <a:prstGeom prst="rect">
            <a:avLst/>
          </a:prstGeom>
          <a:noFill/>
        </p:spPr>
        <p:txBody>
          <a:bodyPr wrap="none" rtlCol="0">
            <a:spAutoFit/>
          </a:bodyPr>
          <a:lstStyle/>
          <a:p>
            <a:r>
              <a:rPr lang="en-US" dirty="0" smtClean="0">
                <a:solidFill>
                  <a:srgbClr val="000000"/>
                </a:solidFill>
                <a:latin typeface="Calibri"/>
                <a:cs typeface="Calibri"/>
              </a:rPr>
              <a:t>13</a:t>
            </a:r>
          </a:p>
        </p:txBody>
      </p:sp>
      <p:sp>
        <p:nvSpPr>
          <p:cNvPr id="20" name="TextBox 19"/>
          <p:cNvSpPr txBox="1"/>
          <p:nvPr/>
        </p:nvSpPr>
        <p:spPr>
          <a:xfrm>
            <a:off x="6335585" y="5426400"/>
            <a:ext cx="496650" cy="461665"/>
          </a:xfrm>
          <a:prstGeom prst="rect">
            <a:avLst/>
          </a:prstGeom>
          <a:noFill/>
        </p:spPr>
        <p:txBody>
          <a:bodyPr wrap="none" rtlCol="0">
            <a:spAutoFit/>
          </a:bodyPr>
          <a:lstStyle/>
          <a:p>
            <a:r>
              <a:rPr lang="en-US" dirty="0" smtClean="0">
                <a:solidFill>
                  <a:srgbClr val="000000"/>
                </a:solidFill>
                <a:latin typeface="Calibri"/>
                <a:cs typeface="Calibri"/>
              </a:rPr>
              <a:t>10</a:t>
            </a:r>
          </a:p>
        </p:txBody>
      </p:sp>
      <p:sp>
        <p:nvSpPr>
          <p:cNvPr id="21" name="TextBox 20"/>
          <p:cNvSpPr txBox="1"/>
          <p:nvPr/>
        </p:nvSpPr>
        <p:spPr>
          <a:xfrm>
            <a:off x="7497355" y="5426400"/>
            <a:ext cx="340658" cy="461665"/>
          </a:xfrm>
          <a:prstGeom prst="rect">
            <a:avLst/>
          </a:prstGeom>
          <a:noFill/>
        </p:spPr>
        <p:txBody>
          <a:bodyPr wrap="none" rtlCol="0">
            <a:spAutoFit/>
          </a:bodyPr>
          <a:lstStyle/>
          <a:p>
            <a:r>
              <a:rPr lang="en-US" dirty="0" smtClean="0">
                <a:solidFill>
                  <a:srgbClr val="000000"/>
                </a:solidFill>
                <a:latin typeface="Calibri"/>
                <a:cs typeface="Calibri"/>
              </a:rPr>
              <a:t>8</a:t>
            </a:r>
          </a:p>
        </p:txBody>
      </p:sp>
      <p:sp>
        <p:nvSpPr>
          <p:cNvPr id="29" name="TextBox 28"/>
          <p:cNvSpPr txBox="1"/>
          <p:nvPr/>
        </p:nvSpPr>
        <p:spPr>
          <a:xfrm>
            <a:off x="2743747" y="4670730"/>
            <a:ext cx="1150976" cy="461665"/>
          </a:xfrm>
          <a:prstGeom prst="rect">
            <a:avLst/>
          </a:prstGeom>
          <a:noFill/>
        </p:spPr>
        <p:txBody>
          <a:bodyPr wrap="none" rtlCol="0">
            <a:spAutoFit/>
          </a:bodyPr>
          <a:lstStyle/>
          <a:p>
            <a:r>
              <a:rPr lang="en-US" b="1" dirty="0" smtClean="0">
                <a:solidFill>
                  <a:srgbClr val="008000"/>
                </a:solidFill>
                <a:latin typeface="Calibri"/>
                <a:cs typeface="Calibri"/>
              </a:rPr>
              <a:t>(0.02%)</a:t>
            </a:r>
          </a:p>
        </p:txBody>
      </p:sp>
      <p:grpSp>
        <p:nvGrpSpPr>
          <p:cNvPr id="22" name="Group 21"/>
          <p:cNvGrpSpPr/>
          <p:nvPr/>
        </p:nvGrpSpPr>
        <p:grpSpPr>
          <a:xfrm>
            <a:off x="3814592" y="4964735"/>
            <a:ext cx="4341780" cy="466130"/>
            <a:chOff x="3352800" y="5253335"/>
            <a:chExt cx="4341780" cy="466130"/>
          </a:xfrm>
        </p:grpSpPr>
        <p:sp>
          <p:nvSpPr>
            <p:cNvPr id="36" name="TextBox 35"/>
            <p:cNvSpPr txBox="1"/>
            <p:nvPr/>
          </p:nvSpPr>
          <p:spPr>
            <a:xfrm>
              <a:off x="3352800" y="5257800"/>
              <a:ext cx="1150976" cy="461665"/>
            </a:xfrm>
            <a:prstGeom prst="rect">
              <a:avLst/>
            </a:prstGeom>
            <a:noFill/>
          </p:spPr>
          <p:txBody>
            <a:bodyPr wrap="none" rtlCol="0">
              <a:spAutoFit/>
            </a:bodyPr>
            <a:lstStyle/>
            <a:p>
              <a:r>
                <a:rPr lang="en-US" b="1" dirty="0" smtClean="0">
                  <a:solidFill>
                    <a:srgbClr val="008000"/>
                  </a:solidFill>
                  <a:latin typeface="Calibri"/>
                  <a:cs typeface="Calibri"/>
                </a:rPr>
                <a:t>(0.07%)</a:t>
              </a:r>
            </a:p>
          </p:txBody>
        </p:sp>
        <p:sp>
          <p:nvSpPr>
            <p:cNvPr id="37" name="TextBox 36"/>
            <p:cNvSpPr txBox="1"/>
            <p:nvPr/>
          </p:nvSpPr>
          <p:spPr>
            <a:xfrm>
              <a:off x="4572000" y="5257800"/>
              <a:ext cx="994984" cy="461665"/>
            </a:xfrm>
            <a:prstGeom prst="rect">
              <a:avLst/>
            </a:prstGeom>
            <a:noFill/>
          </p:spPr>
          <p:txBody>
            <a:bodyPr wrap="none" rtlCol="0">
              <a:spAutoFit/>
            </a:bodyPr>
            <a:lstStyle/>
            <a:p>
              <a:r>
                <a:rPr lang="en-US" b="1" dirty="0" smtClean="0">
                  <a:solidFill>
                    <a:srgbClr val="008000"/>
                  </a:solidFill>
                  <a:latin typeface="Calibri"/>
                  <a:cs typeface="Calibri"/>
                </a:rPr>
                <a:t>(1.1%)</a:t>
              </a:r>
            </a:p>
          </p:txBody>
        </p:sp>
        <p:sp>
          <p:nvSpPr>
            <p:cNvPr id="38" name="TextBox 37"/>
            <p:cNvSpPr txBox="1"/>
            <p:nvPr/>
          </p:nvSpPr>
          <p:spPr>
            <a:xfrm>
              <a:off x="5638800" y="5257800"/>
              <a:ext cx="994984" cy="461665"/>
            </a:xfrm>
            <a:prstGeom prst="rect">
              <a:avLst/>
            </a:prstGeom>
            <a:noFill/>
          </p:spPr>
          <p:txBody>
            <a:bodyPr wrap="none" rtlCol="0">
              <a:spAutoFit/>
            </a:bodyPr>
            <a:lstStyle/>
            <a:p>
              <a:r>
                <a:rPr lang="en-US" b="1" dirty="0" smtClean="0">
                  <a:solidFill>
                    <a:srgbClr val="008000"/>
                  </a:solidFill>
                  <a:latin typeface="Calibri"/>
                  <a:cs typeface="Calibri"/>
                </a:rPr>
                <a:t>(3.4%)</a:t>
              </a:r>
            </a:p>
          </p:txBody>
        </p:sp>
        <p:sp>
          <p:nvSpPr>
            <p:cNvPr id="39" name="TextBox 38"/>
            <p:cNvSpPr txBox="1"/>
            <p:nvPr/>
          </p:nvSpPr>
          <p:spPr>
            <a:xfrm>
              <a:off x="6781800" y="5253335"/>
              <a:ext cx="912780" cy="461665"/>
            </a:xfrm>
            <a:prstGeom prst="rect">
              <a:avLst/>
            </a:prstGeom>
            <a:noFill/>
          </p:spPr>
          <p:txBody>
            <a:bodyPr wrap="none" rtlCol="0">
              <a:spAutoFit/>
            </a:bodyPr>
            <a:lstStyle/>
            <a:p>
              <a:r>
                <a:rPr lang="en-US" b="1" dirty="0" smtClean="0">
                  <a:solidFill>
                    <a:srgbClr val="008000"/>
                  </a:solidFill>
                  <a:latin typeface="Calibri"/>
                  <a:cs typeface="Calibri"/>
                </a:rPr>
                <a:t>(11%)</a:t>
              </a:r>
            </a:p>
          </p:txBody>
        </p:sp>
      </p:grpSp>
      <p:sp>
        <p:nvSpPr>
          <p:cNvPr id="33" name="Line Callout 1 (Border and Accent Bar) 32"/>
          <p:cNvSpPr/>
          <p:nvPr/>
        </p:nvSpPr>
        <p:spPr>
          <a:xfrm>
            <a:off x="6042790" y="3403600"/>
            <a:ext cx="1700411" cy="533400"/>
          </a:xfrm>
          <a:prstGeom prst="accentBorderCallout1">
            <a:avLst>
              <a:gd name="adj1" fmla="val 18750"/>
              <a:gd name="adj2" fmla="val -8333"/>
              <a:gd name="adj3" fmla="val 289692"/>
              <a:gd name="adj4" fmla="val -94913"/>
            </a:avLst>
          </a:prstGeom>
          <a:solidFill>
            <a:schemeClr val="bg2"/>
          </a:solidFill>
          <a:ln>
            <a:solidFill>
              <a:schemeClr val="bg2">
                <a:lumMod val="25000"/>
              </a:schemeClr>
            </a:solidFill>
          </a:ln>
        </p:spPr>
        <p:style>
          <a:lnRef idx="2">
            <a:schemeClr val="accent1"/>
          </a:lnRef>
          <a:fillRef idx="0">
            <a:schemeClr val="accent1"/>
          </a:fillRef>
          <a:effectRef idx="1">
            <a:schemeClr val="accent1"/>
          </a:effectRef>
          <a:fontRef idx="minor">
            <a:schemeClr val="tx1"/>
          </a:fontRef>
        </p:style>
        <p:txBody>
          <a:bodyPr rtlCol="0" anchor="ctr"/>
          <a:lstStyle/>
          <a:p>
            <a:pPr algn="ctr"/>
            <a:r>
              <a:rPr lang="en-US" sz="2000" b="1" dirty="0" smtClean="0">
                <a:latin typeface="Calibri"/>
                <a:cs typeface="Calibri"/>
              </a:rPr>
              <a:t>Error Bars</a:t>
            </a:r>
            <a:endParaRPr lang="en-US" sz="2000" dirty="0">
              <a:latin typeface="Calibri"/>
              <a:cs typeface="Calibri"/>
            </a:endParaRPr>
          </a:p>
        </p:txBody>
      </p:sp>
    </p:spTree>
    <p:extLst>
      <p:ext uri="{BB962C8B-B14F-4D97-AF65-F5344CB8AC3E}">
        <p14:creationId xmlns:p14="http://schemas.microsoft.com/office/powerpoint/2010/main" val="863236852"/>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1" name="Group 60"/>
          <p:cNvGrpSpPr/>
          <p:nvPr/>
        </p:nvGrpSpPr>
        <p:grpSpPr>
          <a:xfrm>
            <a:off x="4529669" y="112184"/>
            <a:ext cx="4488324" cy="6136216"/>
            <a:chOff x="4529669" y="188384"/>
            <a:chExt cx="4488324" cy="6136216"/>
          </a:xfrm>
        </p:grpSpPr>
        <p:pic>
          <p:nvPicPr>
            <p:cNvPr id="62" name="Content Placeholder 3" descr="1.png"/>
            <p:cNvPicPr>
              <a:picLocks noChangeAspect="1"/>
            </p:cNvPicPr>
            <p:nvPr/>
          </p:nvPicPr>
          <p:blipFill rotWithShape="1">
            <a:blip r:embed="rId4">
              <a:extLst>
                <a:ext uri="{28A0092B-C50C-407E-A947-70E740481C1C}">
                  <a14:useLocalDpi xmlns:a14="http://schemas.microsoft.com/office/drawing/2010/main" val="0"/>
                </a:ext>
              </a:extLst>
            </a:blip>
            <a:srcRect l="-487" r="50540"/>
            <a:stretch/>
          </p:blipFill>
          <p:spPr>
            <a:xfrm>
              <a:off x="4529669" y="188384"/>
              <a:ext cx="4445000" cy="6136216"/>
            </a:xfrm>
            <a:prstGeom prst="rect">
              <a:avLst/>
            </a:prstGeom>
          </p:spPr>
        </p:pic>
        <p:pic>
          <p:nvPicPr>
            <p:cNvPr id="63" name="Picture 62" descr="Screen Shot 2013-01-23 at 11.58.24 PM.p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529669" y="1445683"/>
              <a:ext cx="4488324" cy="3507317"/>
            </a:xfrm>
            <a:prstGeom prst="rect">
              <a:avLst/>
            </a:prstGeom>
          </p:spPr>
        </p:pic>
      </p:grpSp>
      <p:pic>
        <p:nvPicPr>
          <p:cNvPr id="64" name="Content Placeholder 3" descr="2.png"/>
          <p:cNvPicPr>
            <a:picLocks noGrp="1" noChangeAspect="1"/>
          </p:cNvPicPr>
          <p:nvPr>
            <p:ph idx="1"/>
          </p:nvPr>
        </p:nvPicPr>
        <p:blipFill rotWithShape="1">
          <a:blip r:embed="rId6">
            <a:extLst>
              <a:ext uri="{28A0092B-C50C-407E-A947-70E740481C1C}">
                <a14:useLocalDpi xmlns:a14="http://schemas.microsoft.com/office/drawing/2010/main" val="0"/>
              </a:ext>
            </a:extLst>
          </a:blip>
          <a:srcRect l="166" r="50258"/>
          <a:stretch/>
        </p:blipFill>
        <p:spPr>
          <a:xfrm>
            <a:off x="76200" y="401894"/>
            <a:ext cx="4364200" cy="5056717"/>
          </a:xfrm>
        </p:spPr>
      </p:pic>
      <p:pic>
        <p:nvPicPr>
          <p:cNvPr id="65" name="Picture 64" descr="Screen Shot 2013-01-24 at 12.00.17 AM.png"/>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3242" y="1339850"/>
            <a:ext cx="4496427" cy="3462867"/>
          </a:xfrm>
          <a:prstGeom prst="rect">
            <a:avLst/>
          </a:prstGeom>
        </p:spPr>
      </p:pic>
      <p:sp>
        <p:nvSpPr>
          <p:cNvPr id="66" name="Rounded Rectangular Callout 65"/>
          <p:cNvSpPr/>
          <p:nvPr/>
        </p:nvSpPr>
        <p:spPr>
          <a:xfrm>
            <a:off x="304800" y="5562600"/>
            <a:ext cx="2971800" cy="838200"/>
          </a:xfrm>
          <a:prstGeom prst="wedgeRoundRectCallout">
            <a:avLst>
              <a:gd name="adj1" fmla="val -20833"/>
              <a:gd name="adj2" fmla="val -74306"/>
              <a:gd name="adj3" fmla="val 16667"/>
            </a:avLst>
          </a:prstGeom>
          <a:solidFill>
            <a:srgbClr val="C4BD97"/>
          </a:solidFill>
          <a:ln>
            <a:solidFill>
              <a:srgbClr val="1E1C11"/>
            </a:solidFill>
            <a:headEnd type="none" w="med" len="med"/>
            <a:tailEnd type="none"/>
          </a:ln>
          <a:effectLst/>
        </p:spPr>
        <p:style>
          <a:lnRef idx="2">
            <a:schemeClr val="accent1"/>
          </a:lnRef>
          <a:fillRef idx="0">
            <a:schemeClr val="accent1"/>
          </a:fillRef>
          <a:effectRef idx="1">
            <a:schemeClr val="accent1"/>
          </a:effectRef>
          <a:fontRef idx="minor">
            <a:schemeClr val="tx1"/>
          </a:fontRef>
        </p:style>
        <p:txBody>
          <a:bodyPr rtlCol="0" anchor="ctr"/>
          <a:lstStyle/>
          <a:p>
            <a:pPr algn="ctr"/>
            <a:r>
              <a:rPr lang="en-US" sz="2200" dirty="0" smtClean="0">
                <a:latin typeface="Calibri"/>
                <a:cs typeface="Calibri"/>
              </a:rPr>
              <a:t>Latency: </a:t>
            </a:r>
            <a:r>
              <a:rPr lang="en-US" sz="2200" b="1" dirty="0" smtClean="0">
                <a:latin typeface="Calibri"/>
                <a:cs typeface="Calibri"/>
              </a:rPr>
              <a:t>772.34 sec</a:t>
            </a:r>
          </a:p>
          <a:p>
            <a:pPr algn="ctr"/>
            <a:r>
              <a:rPr lang="en-US" sz="2200" dirty="0" smtClean="0">
                <a:latin typeface="Calibri"/>
                <a:cs typeface="Calibri"/>
              </a:rPr>
              <a:t>(17TB input)</a:t>
            </a:r>
            <a:endParaRPr lang="en-US" sz="2200" dirty="0">
              <a:latin typeface="Calibri"/>
              <a:cs typeface="Calibri"/>
            </a:endParaRPr>
          </a:p>
        </p:txBody>
      </p:sp>
      <p:sp>
        <p:nvSpPr>
          <p:cNvPr id="67" name="Rectangle 66"/>
          <p:cNvSpPr/>
          <p:nvPr/>
        </p:nvSpPr>
        <p:spPr>
          <a:xfrm>
            <a:off x="0" y="-76200"/>
            <a:ext cx="9144000" cy="1447800"/>
          </a:xfrm>
          <a:prstGeom prst="rect">
            <a:avLst/>
          </a:prstGeom>
          <a:solidFill>
            <a:srgbClr val="FFFFFF"/>
          </a:solidFill>
          <a:ln>
            <a:noFill/>
            <a:headEnd type="none" w="med" len="med"/>
            <a:tailEnd type="none"/>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8" name="Rounded Rectangular Callout 67"/>
          <p:cNvSpPr/>
          <p:nvPr/>
        </p:nvSpPr>
        <p:spPr>
          <a:xfrm>
            <a:off x="6172200" y="5562600"/>
            <a:ext cx="2971800" cy="838200"/>
          </a:xfrm>
          <a:prstGeom prst="wedgeRoundRectCallout">
            <a:avLst>
              <a:gd name="adj1" fmla="val -57870"/>
              <a:gd name="adj2" fmla="val -27841"/>
              <a:gd name="adj3" fmla="val 16667"/>
            </a:avLst>
          </a:prstGeom>
          <a:solidFill>
            <a:srgbClr val="C4BD97"/>
          </a:solidFill>
          <a:ln>
            <a:solidFill>
              <a:srgbClr val="1E1C11"/>
            </a:solidFill>
            <a:headEnd type="none" w="med" len="med"/>
            <a:tailEnd type="none"/>
          </a:ln>
          <a:effectLst/>
        </p:spPr>
        <p:style>
          <a:lnRef idx="2">
            <a:schemeClr val="accent1"/>
          </a:lnRef>
          <a:fillRef idx="0">
            <a:schemeClr val="accent1"/>
          </a:fillRef>
          <a:effectRef idx="1">
            <a:schemeClr val="accent1"/>
          </a:effectRef>
          <a:fontRef idx="minor">
            <a:schemeClr val="tx1"/>
          </a:fontRef>
        </p:style>
        <p:txBody>
          <a:bodyPr rtlCol="0" anchor="ctr"/>
          <a:lstStyle/>
          <a:p>
            <a:pPr algn="ctr"/>
            <a:r>
              <a:rPr lang="en-US" sz="2200" dirty="0" smtClean="0">
                <a:latin typeface="Calibri"/>
                <a:cs typeface="Calibri"/>
              </a:rPr>
              <a:t>Latency: </a:t>
            </a:r>
            <a:r>
              <a:rPr lang="en-US" sz="2200" b="1" dirty="0" smtClean="0">
                <a:latin typeface="Calibri"/>
                <a:cs typeface="Calibri"/>
              </a:rPr>
              <a:t>1.78 sec</a:t>
            </a:r>
          </a:p>
          <a:p>
            <a:pPr algn="ctr"/>
            <a:r>
              <a:rPr lang="en-US" sz="2200" dirty="0" smtClean="0">
                <a:latin typeface="Calibri"/>
                <a:cs typeface="Calibri"/>
              </a:rPr>
              <a:t>(1.7GB input)</a:t>
            </a:r>
            <a:endParaRPr lang="en-US" sz="2200" dirty="0">
              <a:latin typeface="Calibri"/>
              <a:cs typeface="Calibri"/>
            </a:endParaRPr>
          </a:p>
        </p:txBody>
      </p:sp>
      <p:grpSp>
        <p:nvGrpSpPr>
          <p:cNvPr id="69" name="Group 68"/>
          <p:cNvGrpSpPr/>
          <p:nvPr/>
        </p:nvGrpSpPr>
        <p:grpSpPr>
          <a:xfrm>
            <a:off x="228600" y="1143000"/>
            <a:ext cx="5067300" cy="3505200"/>
            <a:chOff x="228600" y="1219200"/>
            <a:chExt cx="5067300" cy="3505200"/>
          </a:xfrm>
        </p:grpSpPr>
        <p:sp>
          <p:nvSpPr>
            <p:cNvPr id="70" name="Rounded Rectangle 69"/>
            <p:cNvSpPr/>
            <p:nvPr/>
          </p:nvSpPr>
          <p:spPr>
            <a:xfrm>
              <a:off x="228600" y="2362200"/>
              <a:ext cx="1143000" cy="2362200"/>
            </a:xfrm>
            <a:prstGeom prst="roundRect">
              <a:avLst/>
            </a:prstGeom>
            <a:ln w="38100" cmpd="sng">
              <a:solidFill>
                <a:srgbClr val="C0504D"/>
              </a:solidFill>
              <a:headEnd type="none" w="med" len="med"/>
              <a:tailEnd type="none"/>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latin typeface="Helvetica Neue Light"/>
                <a:cs typeface="Helvetica Neue Light"/>
              </a:endParaRPr>
            </a:p>
          </p:txBody>
        </p:sp>
        <p:sp>
          <p:nvSpPr>
            <p:cNvPr id="71" name="Rounded Rectangle 70"/>
            <p:cNvSpPr/>
            <p:nvPr/>
          </p:nvSpPr>
          <p:spPr>
            <a:xfrm>
              <a:off x="1828800" y="1219200"/>
              <a:ext cx="3048000" cy="762000"/>
            </a:xfrm>
            <a:prstGeom prst="roundRect">
              <a:avLst/>
            </a:prstGeom>
            <a:solidFill>
              <a:schemeClr val="bg2">
                <a:lumMod val="75000"/>
              </a:schemeClr>
            </a:solidFill>
            <a:ln>
              <a:solidFill>
                <a:schemeClr val="bg2">
                  <a:lumMod val="10000"/>
                </a:schemeClr>
              </a:solidFill>
              <a:headEnd type="none" w="med" len="med"/>
              <a:tailEnd type="none"/>
            </a:ln>
            <a:effectLst/>
          </p:spPr>
          <p:style>
            <a:lnRef idx="2">
              <a:schemeClr val="accent1"/>
            </a:lnRef>
            <a:fillRef idx="0">
              <a:schemeClr val="accent1"/>
            </a:fillRef>
            <a:effectRef idx="1">
              <a:schemeClr val="accent1"/>
            </a:effectRef>
            <a:fontRef idx="minor">
              <a:schemeClr val="tx1"/>
            </a:fontRef>
          </p:style>
          <p:txBody>
            <a:bodyPr rtlCol="0" anchor="ctr"/>
            <a:lstStyle/>
            <a:p>
              <a:pPr algn="ctr"/>
              <a:r>
                <a:rPr lang="en-US" sz="2200" dirty="0" smtClean="0">
                  <a:latin typeface="Calibri"/>
                  <a:cs typeface="Calibri"/>
                </a:rPr>
                <a:t>Top 10 worse performers </a:t>
              </a:r>
              <a:r>
                <a:rPr lang="en-US" sz="2200" b="1" dirty="0" smtClean="0">
                  <a:latin typeface="Calibri"/>
                  <a:cs typeface="Calibri"/>
                </a:rPr>
                <a:t>identical</a:t>
              </a:r>
              <a:r>
                <a:rPr lang="en-US" sz="2200" dirty="0" smtClean="0">
                  <a:latin typeface="Calibri"/>
                  <a:cs typeface="Calibri"/>
                </a:rPr>
                <a:t>!</a:t>
              </a:r>
              <a:endParaRPr lang="en-US" sz="2200" dirty="0">
                <a:latin typeface="Calibri"/>
                <a:cs typeface="Calibri"/>
              </a:endParaRPr>
            </a:p>
          </p:txBody>
        </p:sp>
        <p:cxnSp>
          <p:nvCxnSpPr>
            <p:cNvPr id="72" name="Straight Connector 71"/>
            <p:cNvCxnSpPr/>
            <p:nvPr/>
          </p:nvCxnSpPr>
          <p:spPr>
            <a:xfrm flipV="1">
              <a:off x="838200" y="1981200"/>
              <a:ext cx="2438400" cy="381000"/>
            </a:xfrm>
            <a:prstGeom prst="line">
              <a:avLst/>
            </a:prstGeom>
            <a:ln>
              <a:solidFill>
                <a:schemeClr val="tx1"/>
              </a:solidFill>
              <a:headEnd type="none" w="med" len="med"/>
              <a:tailEnd type="none"/>
            </a:ln>
            <a:effectLst/>
          </p:spPr>
          <p:style>
            <a:lnRef idx="2">
              <a:schemeClr val="accent1"/>
            </a:lnRef>
            <a:fillRef idx="0">
              <a:schemeClr val="accent1"/>
            </a:fillRef>
            <a:effectRef idx="1">
              <a:schemeClr val="accent1"/>
            </a:effectRef>
            <a:fontRef idx="minor">
              <a:schemeClr val="tx1"/>
            </a:fontRef>
          </p:style>
        </p:cxnSp>
        <p:cxnSp>
          <p:nvCxnSpPr>
            <p:cNvPr id="73" name="Straight Connector 72"/>
            <p:cNvCxnSpPr/>
            <p:nvPr/>
          </p:nvCxnSpPr>
          <p:spPr>
            <a:xfrm flipH="1" flipV="1">
              <a:off x="3276600" y="1981200"/>
              <a:ext cx="2019300" cy="457200"/>
            </a:xfrm>
            <a:prstGeom prst="line">
              <a:avLst/>
            </a:prstGeom>
            <a:ln>
              <a:solidFill>
                <a:schemeClr val="tx1"/>
              </a:solidFill>
              <a:headEnd type="none" w="med" len="med"/>
              <a:tailEnd type="none"/>
            </a:ln>
            <a:effectLst/>
          </p:spPr>
          <p:style>
            <a:lnRef idx="2">
              <a:schemeClr val="accent1"/>
            </a:lnRef>
            <a:fillRef idx="0">
              <a:schemeClr val="accent1"/>
            </a:fillRef>
            <a:effectRef idx="1">
              <a:schemeClr val="accent1"/>
            </a:effectRef>
            <a:fontRef idx="minor">
              <a:schemeClr val="tx1"/>
            </a:fontRef>
          </p:style>
        </p:cxnSp>
      </p:grpSp>
      <p:sp>
        <p:nvSpPr>
          <p:cNvPr id="74" name="Rounded Rectangle 73"/>
          <p:cNvSpPr/>
          <p:nvPr/>
        </p:nvSpPr>
        <p:spPr>
          <a:xfrm>
            <a:off x="4724400" y="2362200"/>
            <a:ext cx="1143000" cy="2362200"/>
          </a:xfrm>
          <a:prstGeom prst="roundRect">
            <a:avLst/>
          </a:prstGeom>
          <a:ln w="38100" cmpd="sng">
            <a:solidFill>
              <a:srgbClr val="C0504D"/>
            </a:solidFill>
            <a:headEnd type="none" w="med" len="med"/>
            <a:tailEnd type="none"/>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latin typeface="Helvetica Neue Light"/>
              <a:cs typeface="Helvetica Neue Light"/>
            </a:endParaRPr>
          </a:p>
        </p:txBody>
      </p:sp>
      <p:grpSp>
        <p:nvGrpSpPr>
          <p:cNvPr id="75" name="Group 74"/>
          <p:cNvGrpSpPr/>
          <p:nvPr/>
        </p:nvGrpSpPr>
        <p:grpSpPr>
          <a:xfrm>
            <a:off x="1600200" y="4724400"/>
            <a:ext cx="7162800" cy="1326644"/>
            <a:chOff x="1600200" y="4800600"/>
            <a:chExt cx="7162800" cy="1326644"/>
          </a:xfrm>
        </p:grpSpPr>
        <p:sp>
          <p:nvSpPr>
            <p:cNvPr id="76" name="Rounded Rectangle 75"/>
            <p:cNvSpPr/>
            <p:nvPr/>
          </p:nvSpPr>
          <p:spPr>
            <a:xfrm>
              <a:off x="3657600" y="4800600"/>
              <a:ext cx="2286000" cy="609600"/>
            </a:xfrm>
            <a:prstGeom prst="roundRect">
              <a:avLst/>
            </a:prstGeom>
            <a:solidFill>
              <a:srgbClr val="C4BD97"/>
            </a:solidFill>
            <a:ln>
              <a:solidFill>
                <a:srgbClr val="1E1C11"/>
              </a:solidFill>
              <a:headEnd type="none" w="med" len="med"/>
              <a:tailEnd type="none"/>
            </a:ln>
            <a:effectLst/>
          </p:spPr>
          <p:style>
            <a:lnRef idx="2">
              <a:schemeClr val="accent1"/>
            </a:lnRef>
            <a:fillRef idx="0">
              <a:schemeClr val="accent1"/>
            </a:fillRef>
            <a:effectRef idx="1">
              <a:schemeClr val="accent1"/>
            </a:effectRef>
            <a:fontRef idx="minor">
              <a:schemeClr val="tx1"/>
            </a:fontRef>
          </p:style>
          <p:txBody>
            <a:bodyPr rtlCol="0" anchor="ctr"/>
            <a:lstStyle/>
            <a:p>
              <a:pPr algn="ctr"/>
              <a:r>
                <a:rPr lang="en-US" dirty="0" smtClean="0">
                  <a:latin typeface="Calibri"/>
                  <a:cs typeface="Calibri"/>
                </a:rPr>
                <a:t>440x </a:t>
              </a:r>
              <a:r>
                <a:rPr lang="en-US" b="1" i="1" dirty="0" smtClean="0">
                  <a:latin typeface="Calibri"/>
                  <a:cs typeface="Calibri"/>
                </a:rPr>
                <a:t>faster</a:t>
              </a:r>
              <a:r>
                <a:rPr lang="en-US" b="1" dirty="0" smtClean="0">
                  <a:latin typeface="Calibri"/>
                  <a:cs typeface="Calibri"/>
                </a:rPr>
                <a:t>!</a:t>
              </a:r>
              <a:endParaRPr lang="en-US" b="1" dirty="0">
                <a:latin typeface="Calibri"/>
                <a:cs typeface="Calibri"/>
              </a:endParaRPr>
            </a:p>
          </p:txBody>
        </p:sp>
        <p:sp>
          <p:nvSpPr>
            <p:cNvPr id="77" name="Rounded Rectangle 76"/>
            <p:cNvSpPr/>
            <p:nvPr/>
          </p:nvSpPr>
          <p:spPr>
            <a:xfrm>
              <a:off x="7619197" y="5657670"/>
              <a:ext cx="1143803" cy="469574"/>
            </a:xfrm>
            <a:prstGeom prst="roundRect">
              <a:avLst/>
            </a:prstGeom>
            <a:ln w="38100" cmpd="sng">
              <a:solidFill>
                <a:srgbClr val="C0504D"/>
              </a:solidFill>
              <a:headEnd type="none" w="med" len="med"/>
              <a:tailEnd type="none"/>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latin typeface="Helvetica Neue Light"/>
                <a:cs typeface="Helvetica Neue Light"/>
              </a:endParaRPr>
            </a:p>
          </p:txBody>
        </p:sp>
        <p:sp>
          <p:nvSpPr>
            <p:cNvPr id="78" name="Rounded Rectangle 77"/>
            <p:cNvSpPr/>
            <p:nvPr/>
          </p:nvSpPr>
          <p:spPr>
            <a:xfrm>
              <a:off x="1600200" y="5670044"/>
              <a:ext cx="1373954" cy="425956"/>
            </a:xfrm>
            <a:prstGeom prst="roundRect">
              <a:avLst/>
            </a:prstGeom>
            <a:ln w="38100" cmpd="sng">
              <a:solidFill>
                <a:srgbClr val="C0504D"/>
              </a:solidFill>
              <a:headEnd type="none" w="med" len="med"/>
              <a:tailEnd type="none"/>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solidFill>
                  <a:srgbClr val="000000"/>
                </a:solidFill>
                <a:latin typeface="Helvetica Neue Light"/>
                <a:cs typeface="Helvetica Neue Light"/>
              </a:endParaRPr>
            </a:p>
          </p:txBody>
        </p:sp>
        <p:cxnSp>
          <p:nvCxnSpPr>
            <p:cNvPr id="79" name="Straight Connector 78"/>
            <p:cNvCxnSpPr>
              <a:stCxn id="78" idx="3"/>
              <a:endCxn id="76" idx="2"/>
            </p:cNvCxnSpPr>
            <p:nvPr/>
          </p:nvCxnSpPr>
          <p:spPr>
            <a:xfrm flipV="1">
              <a:off x="2974154" y="5410200"/>
              <a:ext cx="1826446" cy="472822"/>
            </a:xfrm>
            <a:prstGeom prst="line">
              <a:avLst/>
            </a:prstGeom>
            <a:ln>
              <a:solidFill>
                <a:schemeClr val="tx1"/>
              </a:solidFill>
              <a:headEnd type="none" w="med" len="med"/>
              <a:tailEnd type="none"/>
            </a:ln>
            <a:effectLst/>
          </p:spPr>
          <p:style>
            <a:lnRef idx="2">
              <a:schemeClr val="accent1"/>
            </a:lnRef>
            <a:fillRef idx="0">
              <a:schemeClr val="accent1"/>
            </a:fillRef>
            <a:effectRef idx="1">
              <a:schemeClr val="accent1"/>
            </a:effectRef>
            <a:fontRef idx="minor">
              <a:schemeClr val="tx1"/>
            </a:fontRef>
          </p:style>
        </p:cxnSp>
        <p:cxnSp>
          <p:nvCxnSpPr>
            <p:cNvPr id="80" name="Straight Connector 79"/>
            <p:cNvCxnSpPr/>
            <p:nvPr/>
          </p:nvCxnSpPr>
          <p:spPr>
            <a:xfrm flipH="1" flipV="1">
              <a:off x="4876800" y="5410200"/>
              <a:ext cx="2742398" cy="472822"/>
            </a:xfrm>
            <a:prstGeom prst="line">
              <a:avLst/>
            </a:prstGeom>
            <a:ln>
              <a:solidFill>
                <a:schemeClr val="tx1"/>
              </a:solidFill>
              <a:headEnd type="none" w="med" len="med"/>
              <a:tailEnd type="none"/>
            </a:ln>
            <a:effectLst/>
          </p:spPr>
          <p:style>
            <a:lnRef idx="2">
              <a:schemeClr val="accent1"/>
            </a:lnRef>
            <a:fillRef idx="0">
              <a:schemeClr val="accent1"/>
            </a:fillRef>
            <a:effectRef idx="1">
              <a:schemeClr val="accent1"/>
            </a:effectRef>
            <a:fontRef idx="minor">
              <a:schemeClr val="tx1"/>
            </a:fontRef>
          </p:style>
        </p:cxnSp>
      </p:grpSp>
      <p:sp>
        <p:nvSpPr>
          <p:cNvPr id="8" name="Title 1"/>
          <p:cNvSpPr>
            <a:spLocks noGrp="1"/>
          </p:cNvSpPr>
          <p:nvPr>
            <p:ph type="title"/>
          </p:nvPr>
        </p:nvSpPr>
        <p:spPr>
          <a:xfrm>
            <a:off x="3162302" y="0"/>
            <a:ext cx="6134098" cy="1143000"/>
          </a:xfrm>
        </p:spPr>
        <p:txBody>
          <a:bodyPr/>
          <a:lstStyle/>
          <a:p>
            <a:r>
              <a:rPr lang="en-US" sz="4500" dirty="0" smtClean="0">
                <a:latin typeface="Calibri"/>
                <a:cs typeface="Calibri"/>
              </a:rPr>
              <a:t>Video Quality Diagnosis</a:t>
            </a:r>
            <a:endParaRPr lang="en-US" sz="4500" dirty="0">
              <a:latin typeface="Calibri"/>
              <a:cs typeface="Calibri"/>
            </a:endParaRPr>
          </a:p>
        </p:txBody>
      </p:sp>
      <p:pic>
        <p:nvPicPr>
          <p:cNvPr id="5" name="Picture 4"/>
          <p:cNvPicPr>
            <a:picLocks noChangeAspect="1"/>
          </p:cNvPicPr>
          <p:nvPr/>
        </p:nvPicPr>
        <p:blipFill>
          <a:blip r:embed="rId8"/>
          <a:stretch>
            <a:fillRect/>
          </a:stretch>
        </p:blipFill>
        <p:spPr>
          <a:xfrm>
            <a:off x="228600" y="236319"/>
            <a:ext cx="2745554" cy="778739"/>
          </a:xfrm>
          <a:prstGeom prst="rect">
            <a:avLst/>
          </a:prstGeom>
        </p:spPr>
      </p:pic>
    </p:spTree>
    <p:custDataLst>
      <p:tags r:id="rId1"/>
    </p:custDataLst>
    <p:extLst>
      <p:ext uri="{BB962C8B-B14F-4D97-AF65-F5344CB8AC3E}">
        <p14:creationId xmlns:p14="http://schemas.microsoft.com/office/powerpoint/2010/main" val="109096777"/>
      </p:ext>
    </p:extLst>
  </p:cSld>
  <p:clrMapOvr>
    <a:masterClrMapping/>
  </p:clrMapOvr>
  <mc:AlternateContent xmlns:mc="http://schemas.openxmlformats.org/markup-compatibility/2006" xmlns:p14="http://schemas.microsoft.com/office/powerpoint/2010/main">
    <mc:Choice Requires="p14">
      <p:transition spd="slow" p14:dur="2000" advTm="15925"/>
    </mc:Choice>
    <mc:Fallback xmlns="">
      <p:transition xmlns:p14="http://schemas.microsoft.com/office/powerpoint/2010/main" spd="slow" advTm="15925"/>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6"/>
                                        </p:tgtEl>
                                        <p:attrNameLst>
                                          <p:attrName>style.visibility</p:attrName>
                                        </p:attrNameLst>
                                      </p:cBhvr>
                                      <p:to>
                                        <p:strVal val="visible"/>
                                      </p:to>
                                    </p:set>
                                    <p:animEffect transition="in" filter="dissolve">
                                      <p:cBhvr>
                                        <p:cTn id="7" dur="500"/>
                                        <p:tgtEl>
                                          <p:spTgt spid="66"/>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61"/>
                                        </p:tgtEl>
                                        <p:attrNameLst>
                                          <p:attrName>style.visibility</p:attrName>
                                        </p:attrNameLst>
                                      </p:cBhvr>
                                      <p:to>
                                        <p:strVal val="visible"/>
                                      </p:to>
                                    </p:set>
                                    <p:animEffect transition="in" filter="dissolve">
                                      <p:cBhvr>
                                        <p:cTn id="12" dur="500"/>
                                        <p:tgtEl>
                                          <p:spTgt spid="61"/>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68"/>
                                        </p:tgtEl>
                                        <p:attrNameLst>
                                          <p:attrName>style.visibility</p:attrName>
                                        </p:attrNameLst>
                                      </p:cBhvr>
                                      <p:to>
                                        <p:strVal val="visible"/>
                                      </p:to>
                                    </p:set>
                                    <p:animEffect transition="in" filter="dissolve">
                                      <p:cBhvr>
                                        <p:cTn id="17" dur="500"/>
                                        <p:tgtEl>
                                          <p:spTgt spid="68"/>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69"/>
                                        </p:tgtEl>
                                        <p:attrNameLst>
                                          <p:attrName>style.visibility</p:attrName>
                                        </p:attrNameLst>
                                      </p:cBhvr>
                                      <p:to>
                                        <p:strVal val="visible"/>
                                      </p:to>
                                    </p:set>
                                    <p:animEffect transition="in" filter="dissolve">
                                      <p:cBhvr>
                                        <p:cTn id="22" dur="500"/>
                                        <p:tgtEl>
                                          <p:spTgt spid="69"/>
                                        </p:tgtEl>
                                      </p:cBhvr>
                                    </p:animEffect>
                                  </p:childTnLst>
                                </p:cTn>
                              </p:par>
                              <p:par>
                                <p:cTn id="23" presetID="9" presetClass="entr" presetSubtype="0" fill="hold" grpId="0" nodeType="withEffect">
                                  <p:stCondLst>
                                    <p:cond delay="0"/>
                                  </p:stCondLst>
                                  <p:childTnLst>
                                    <p:set>
                                      <p:cBhvr>
                                        <p:cTn id="24" dur="1" fill="hold">
                                          <p:stCondLst>
                                            <p:cond delay="0"/>
                                          </p:stCondLst>
                                        </p:cTn>
                                        <p:tgtEl>
                                          <p:spTgt spid="74"/>
                                        </p:tgtEl>
                                        <p:attrNameLst>
                                          <p:attrName>style.visibility</p:attrName>
                                        </p:attrNameLst>
                                      </p:cBhvr>
                                      <p:to>
                                        <p:strVal val="visible"/>
                                      </p:to>
                                    </p:set>
                                    <p:animEffect transition="in" filter="dissolve">
                                      <p:cBhvr>
                                        <p:cTn id="25" dur="500"/>
                                        <p:tgtEl>
                                          <p:spTgt spid="74"/>
                                        </p:tgtEl>
                                      </p:cBhvr>
                                    </p:animEffect>
                                  </p:childTnLst>
                                </p:cTn>
                              </p:par>
                            </p:childTnLst>
                          </p:cTn>
                        </p:par>
                      </p:childTnLst>
                    </p:cTn>
                  </p:par>
                  <p:par>
                    <p:cTn id="26" fill="hold">
                      <p:stCondLst>
                        <p:cond delay="indefinite"/>
                      </p:stCondLst>
                      <p:childTnLst>
                        <p:par>
                          <p:cTn id="27" fill="hold">
                            <p:stCondLst>
                              <p:cond delay="0"/>
                            </p:stCondLst>
                            <p:childTnLst>
                              <p:par>
                                <p:cTn id="28" presetID="9" presetClass="entr" presetSubtype="0" fill="hold" nodeType="clickEffect">
                                  <p:stCondLst>
                                    <p:cond delay="0"/>
                                  </p:stCondLst>
                                  <p:childTnLst>
                                    <p:set>
                                      <p:cBhvr>
                                        <p:cTn id="29" dur="1" fill="hold">
                                          <p:stCondLst>
                                            <p:cond delay="0"/>
                                          </p:stCondLst>
                                        </p:cTn>
                                        <p:tgtEl>
                                          <p:spTgt spid="75"/>
                                        </p:tgtEl>
                                        <p:attrNameLst>
                                          <p:attrName>style.visibility</p:attrName>
                                        </p:attrNameLst>
                                      </p:cBhvr>
                                      <p:to>
                                        <p:strVal val="visible"/>
                                      </p:to>
                                    </p:set>
                                    <p:animEffect transition="in" filter="dissolve">
                                      <p:cBhvr>
                                        <p:cTn id="30" dur="500"/>
                                        <p:tgtEl>
                                          <p:spTgt spid="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 grpId="0" animBg="1"/>
      <p:bldP spid="68" grpId="0" animBg="1"/>
      <p:bldP spid="74"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lstStyle/>
          <a:p>
            <a:r>
              <a:rPr lang="en-US" sz="6500" dirty="0" smtClean="0"/>
              <a:t>What is BlinkDB?</a:t>
            </a:r>
            <a:endParaRPr lang="en-US" sz="6500" dirty="0"/>
          </a:p>
        </p:txBody>
      </p:sp>
      <p:sp>
        <p:nvSpPr>
          <p:cNvPr id="3" name="Content Placeholder 2"/>
          <p:cNvSpPr>
            <a:spLocks noGrp="1"/>
          </p:cNvSpPr>
          <p:nvPr>
            <p:ph idx="1"/>
          </p:nvPr>
        </p:nvSpPr>
        <p:spPr>
          <a:xfrm>
            <a:off x="457200" y="1447800"/>
            <a:ext cx="8458200" cy="5105400"/>
          </a:xfrm>
        </p:spPr>
        <p:txBody>
          <a:bodyPr/>
          <a:lstStyle/>
          <a:p>
            <a:pPr marL="0" indent="0"/>
            <a:r>
              <a:rPr lang="en-US" sz="3000" dirty="0" smtClean="0"/>
              <a:t>A data analysis (warehouse) system that … </a:t>
            </a:r>
          </a:p>
          <a:p>
            <a:pPr marL="457200" indent="-457200">
              <a:buFont typeface="Lucida Grande"/>
              <a:buChar char="-"/>
            </a:pPr>
            <a:r>
              <a:rPr lang="en-US" sz="3000" dirty="0"/>
              <a:t>c</a:t>
            </a:r>
            <a:r>
              <a:rPr lang="en-US" sz="3000" dirty="0" smtClean="0"/>
              <a:t>reates and maintains a variety of random and stratified samples from underlying data</a:t>
            </a:r>
          </a:p>
          <a:p>
            <a:pPr marL="457200" indent="-457200">
              <a:buFont typeface="Lucida Grande"/>
              <a:buChar char="-"/>
            </a:pPr>
            <a:r>
              <a:rPr lang="en-US" sz="3000" dirty="0" smtClean="0"/>
              <a:t>returns fast, approximate answers with error bars by executing queries on samples of data</a:t>
            </a:r>
          </a:p>
          <a:p>
            <a:pPr marL="457200" indent="-457200">
              <a:buFont typeface="Lucida Grande"/>
              <a:buChar char="-"/>
            </a:pPr>
            <a:r>
              <a:rPr lang="en-US" sz="3000" dirty="0" smtClean="0"/>
              <a:t>is </a:t>
            </a:r>
            <a:r>
              <a:rPr lang="en-US" sz="3000" dirty="0"/>
              <a:t>compatible with Apache </a:t>
            </a:r>
            <a:r>
              <a:rPr lang="en-US" sz="3000" dirty="0" smtClean="0"/>
              <a:t>Hive, AMP Lab’s Shark and Facebook’s Presto </a:t>
            </a:r>
            <a:r>
              <a:rPr lang="en-US" sz="3000" dirty="0"/>
              <a:t>(storage, </a:t>
            </a:r>
            <a:r>
              <a:rPr lang="en-US" sz="3000" dirty="0" err="1"/>
              <a:t>serdes</a:t>
            </a:r>
            <a:r>
              <a:rPr lang="en-US" sz="3000" dirty="0"/>
              <a:t>, UDFs, types, metadata</a:t>
            </a:r>
            <a:r>
              <a:rPr lang="en-US" sz="3000" dirty="0" smtClean="0"/>
              <a:t>)</a:t>
            </a:r>
          </a:p>
        </p:txBody>
      </p:sp>
    </p:spTree>
    <p:extLst>
      <p:ext uri="{BB962C8B-B14F-4D97-AF65-F5344CB8AC3E}">
        <p14:creationId xmlns:p14="http://schemas.microsoft.com/office/powerpoint/2010/main" val="87925089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lstStyle/>
          <a:p>
            <a:r>
              <a:rPr lang="en-US" sz="6500" dirty="0" smtClean="0"/>
              <a:t>What is BlinkDB?</a:t>
            </a:r>
            <a:endParaRPr lang="en-US" sz="6500" dirty="0"/>
          </a:p>
        </p:txBody>
      </p:sp>
      <p:sp>
        <p:nvSpPr>
          <p:cNvPr id="3" name="Content Placeholder 2"/>
          <p:cNvSpPr>
            <a:spLocks noGrp="1"/>
          </p:cNvSpPr>
          <p:nvPr>
            <p:ph idx="1"/>
          </p:nvPr>
        </p:nvSpPr>
        <p:spPr>
          <a:xfrm>
            <a:off x="457200" y="1447800"/>
            <a:ext cx="8458200" cy="5105400"/>
          </a:xfrm>
        </p:spPr>
        <p:txBody>
          <a:bodyPr/>
          <a:lstStyle/>
          <a:p>
            <a:pPr marL="0" indent="0"/>
            <a:r>
              <a:rPr lang="en-US" sz="3000" dirty="0" smtClean="0"/>
              <a:t>A data analysis (warehouse) system that … </a:t>
            </a:r>
          </a:p>
          <a:p>
            <a:pPr marL="457200" indent="-457200">
              <a:buFont typeface="Lucida Grande"/>
              <a:buChar char="-"/>
            </a:pPr>
            <a:r>
              <a:rPr lang="en-US" sz="3000" dirty="0"/>
              <a:t>c</a:t>
            </a:r>
            <a:r>
              <a:rPr lang="en-US" sz="3000" dirty="0" smtClean="0"/>
              <a:t>reates and maintains a variety of random and stratified samples from underlying data</a:t>
            </a:r>
          </a:p>
          <a:p>
            <a:pPr marL="457200" indent="-457200">
              <a:buFont typeface="Lucida Grande"/>
              <a:buChar char="-"/>
            </a:pPr>
            <a:r>
              <a:rPr lang="en-US" sz="3000" dirty="0" smtClean="0"/>
              <a:t>returns fast, approximate answers with error bars by executing queries on samples of data</a:t>
            </a:r>
          </a:p>
          <a:p>
            <a:pPr marL="457200" indent="-457200">
              <a:buFont typeface="Lucida Grande"/>
              <a:buChar char="-"/>
            </a:pPr>
            <a:r>
              <a:rPr lang="en-US" sz="3000" dirty="0" smtClean="0"/>
              <a:t>is </a:t>
            </a:r>
            <a:r>
              <a:rPr lang="en-US" sz="3000" dirty="0"/>
              <a:t>compatible with Apache </a:t>
            </a:r>
            <a:r>
              <a:rPr lang="en-US" sz="3000" dirty="0" smtClean="0"/>
              <a:t>Hive, AMP Lab’s Shark and Facebook’s Presto </a:t>
            </a:r>
            <a:r>
              <a:rPr lang="en-US" sz="3000" dirty="0"/>
              <a:t>(storage, </a:t>
            </a:r>
            <a:r>
              <a:rPr lang="en-US" sz="3000" dirty="0" err="1"/>
              <a:t>serdes</a:t>
            </a:r>
            <a:r>
              <a:rPr lang="en-US" sz="3000" dirty="0"/>
              <a:t>, UDFs, types, metadata</a:t>
            </a:r>
            <a:r>
              <a:rPr lang="en-US" sz="3000" dirty="0" smtClean="0"/>
              <a:t>)</a:t>
            </a:r>
          </a:p>
        </p:txBody>
      </p:sp>
      <p:sp>
        <p:nvSpPr>
          <p:cNvPr id="4" name="Rectangle 3"/>
          <p:cNvSpPr/>
          <p:nvPr/>
        </p:nvSpPr>
        <p:spPr>
          <a:xfrm>
            <a:off x="457200" y="2133600"/>
            <a:ext cx="8458200" cy="1143000"/>
          </a:xfrm>
          <a:prstGeom prst="rect">
            <a:avLst/>
          </a:prstGeom>
          <a:solidFill>
            <a:schemeClr val="lt1">
              <a:alpha val="0"/>
            </a:schemeClr>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3979202522"/>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419262124"/>
              </p:ext>
            </p:extLst>
          </p:nvPr>
        </p:nvGraphicFramePr>
        <p:xfrm>
          <a:off x="304800" y="1524000"/>
          <a:ext cx="2743200" cy="4820920"/>
        </p:xfrm>
        <a:graphic>
          <a:graphicData uri="http://schemas.openxmlformats.org/drawingml/2006/table">
            <a:tbl>
              <a:tblPr firstRow="1" bandRow="1">
                <a:tableStyleId>{5C22544A-7EE6-4342-B048-85BDC9FD1C3A}</a:tableStyleId>
              </a:tblPr>
              <a:tblGrid>
                <a:gridCol w="407379"/>
                <a:gridCol w="1116621"/>
                <a:gridCol w="1219200"/>
              </a:tblGrid>
              <a:tr h="370840">
                <a:tc>
                  <a:txBody>
                    <a:bodyPr/>
                    <a:lstStyle/>
                    <a:p>
                      <a:r>
                        <a:rPr lang="en-US" sz="1800" dirty="0" smtClean="0">
                          <a:latin typeface="Corbel"/>
                          <a:cs typeface="Corbel"/>
                        </a:rPr>
                        <a:t>ID</a:t>
                      </a:r>
                      <a:endParaRPr lang="en-US" sz="1800" dirty="0">
                        <a:latin typeface="Corbel"/>
                        <a:cs typeface="Corbel"/>
                      </a:endParaRPr>
                    </a:p>
                  </a:txBody>
                  <a:tcPr/>
                </a:tc>
                <a:tc>
                  <a:txBody>
                    <a:bodyPr/>
                    <a:lstStyle/>
                    <a:p>
                      <a:r>
                        <a:rPr lang="en-US" sz="1800" dirty="0" smtClean="0">
                          <a:latin typeface="Corbel"/>
                          <a:cs typeface="Corbel"/>
                        </a:rPr>
                        <a:t>City</a:t>
                      </a:r>
                      <a:endParaRPr lang="en-US" sz="1800" dirty="0">
                        <a:latin typeface="Corbel"/>
                        <a:cs typeface="Corbel"/>
                      </a:endParaRPr>
                    </a:p>
                  </a:txBody>
                  <a:tcPr/>
                </a:tc>
                <a:tc>
                  <a:txBody>
                    <a:bodyPr/>
                    <a:lstStyle/>
                    <a:p>
                      <a:r>
                        <a:rPr lang="en-US" sz="1800" dirty="0" smtClean="0">
                          <a:latin typeface="Corbel"/>
                          <a:cs typeface="Corbel"/>
                        </a:rPr>
                        <a:t>Buff Ratio</a:t>
                      </a:r>
                      <a:endParaRPr lang="en-US" sz="1800" dirty="0">
                        <a:latin typeface="Corbel"/>
                        <a:cs typeface="Corbel"/>
                      </a:endParaRPr>
                    </a:p>
                  </a:txBody>
                  <a:tcPr/>
                </a:tc>
              </a:tr>
              <a:tr h="370840">
                <a:tc>
                  <a:txBody>
                    <a:bodyPr/>
                    <a:lstStyle/>
                    <a:p>
                      <a:r>
                        <a:rPr lang="en-US" sz="1800" dirty="0" smtClean="0">
                          <a:latin typeface="Corbel"/>
                          <a:cs typeface="Corbel"/>
                        </a:rPr>
                        <a:t>1</a:t>
                      </a:r>
                      <a:endParaRPr lang="en-US" sz="1800" dirty="0">
                        <a:latin typeface="Corbel"/>
                        <a:cs typeface="Corbel"/>
                      </a:endParaRPr>
                    </a:p>
                  </a:txBody>
                  <a:tcPr/>
                </a:tc>
                <a:tc>
                  <a:txBody>
                    <a:bodyPr/>
                    <a:lstStyle/>
                    <a:p>
                      <a:r>
                        <a:rPr lang="en-US" sz="1800" dirty="0" smtClean="0">
                          <a:latin typeface="Corbel"/>
                          <a:cs typeface="Corbel"/>
                        </a:rPr>
                        <a:t>NYC</a:t>
                      </a:r>
                      <a:endParaRPr lang="en-US" sz="1800" dirty="0">
                        <a:latin typeface="Corbel"/>
                        <a:cs typeface="Corbel"/>
                      </a:endParaRPr>
                    </a:p>
                  </a:txBody>
                  <a:tcPr/>
                </a:tc>
                <a:tc>
                  <a:txBody>
                    <a:bodyPr/>
                    <a:lstStyle/>
                    <a:p>
                      <a:r>
                        <a:rPr lang="en-US" sz="1800" dirty="0" smtClean="0">
                          <a:latin typeface="Corbel"/>
                          <a:cs typeface="Corbel"/>
                        </a:rPr>
                        <a:t>0.78</a:t>
                      </a:r>
                      <a:endParaRPr lang="en-US" sz="1800" dirty="0">
                        <a:latin typeface="Corbel"/>
                        <a:cs typeface="Corbel"/>
                      </a:endParaRPr>
                    </a:p>
                  </a:txBody>
                  <a:tcPr/>
                </a:tc>
              </a:tr>
              <a:tr h="370840">
                <a:tc>
                  <a:txBody>
                    <a:bodyPr/>
                    <a:lstStyle/>
                    <a:p>
                      <a:r>
                        <a:rPr lang="en-US" sz="1800" dirty="0" smtClean="0">
                          <a:latin typeface="Corbel"/>
                          <a:cs typeface="Corbel"/>
                        </a:rPr>
                        <a:t>2</a:t>
                      </a:r>
                      <a:endParaRPr lang="en-US" sz="1800" dirty="0">
                        <a:latin typeface="Corbel"/>
                        <a:cs typeface="Corbel"/>
                      </a:endParaRPr>
                    </a:p>
                  </a:txBody>
                  <a:tcPr/>
                </a:tc>
                <a:tc>
                  <a:txBody>
                    <a:bodyPr/>
                    <a:lstStyle/>
                    <a:p>
                      <a:r>
                        <a:rPr lang="en-US" sz="1800" dirty="0" smtClean="0">
                          <a:latin typeface="Corbel"/>
                          <a:cs typeface="Corbel"/>
                        </a:rPr>
                        <a:t>NYC</a:t>
                      </a:r>
                      <a:endParaRPr lang="en-US" sz="1800" dirty="0">
                        <a:latin typeface="Corbel"/>
                        <a:cs typeface="Corbel"/>
                      </a:endParaRPr>
                    </a:p>
                  </a:txBody>
                  <a:tcPr/>
                </a:tc>
                <a:tc>
                  <a:txBody>
                    <a:bodyPr/>
                    <a:lstStyle/>
                    <a:p>
                      <a:r>
                        <a:rPr lang="en-US" sz="1800" dirty="0" smtClean="0">
                          <a:latin typeface="Corbel"/>
                          <a:cs typeface="Corbel"/>
                        </a:rPr>
                        <a:t>0.13</a:t>
                      </a:r>
                      <a:endParaRPr lang="en-US" sz="1800" dirty="0">
                        <a:latin typeface="Corbel"/>
                        <a:cs typeface="Corbel"/>
                      </a:endParaRPr>
                    </a:p>
                  </a:txBody>
                  <a:tcPr/>
                </a:tc>
              </a:tr>
              <a:tr h="370840">
                <a:tc>
                  <a:txBody>
                    <a:bodyPr/>
                    <a:lstStyle/>
                    <a:p>
                      <a:r>
                        <a:rPr lang="en-US" sz="1800" dirty="0" smtClean="0">
                          <a:latin typeface="Corbel"/>
                          <a:cs typeface="Corbel"/>
                        </a:rPr>
                        <a:t>3</a:t>
                      </a:r>
                      <a:endParaRPr lang="en-US" sz="1800" dirty="0">
                        <a:latin typeface="Corbel"/>
                        <a:cs typeface="Corbel"/>
                      </a:endParaRPr>
                    </a:p>
                  </a:txBody>
                  <a:tcPr/>
                </a:tc>
                <a:tc>
                  <a:txBody>
                    <a:bodyPr/>
                    <a:lstStyle/>
                    <a:p>
                      <a:r>
                        <a:rPr lang="en-US" sz="1800" dirty="0" smtClean="0">
                          <a:latin typeface="Corbel"/>
                          <a:cs typeface="Corbel"/>
                        </a:rPr>
                        <a:t>Berkeley</a:t>
                      </a:r>
                      <a:endParaRPr lang="en-US" sz="1800" dirty="0">
                        <a:latin typeface="Corbel"/>
                        <a:cs typeface="Corbel"/>
                      </a:endParaRPr>
                    </a:p>
                  </a:txBody>
                  <a:tcPr/>
                </a:tc>
                <a:tc>
                  <a:txBody>
                    <a:bodyPr/>
                    <a:lstStyle/>
                    <a:p>
                      <a:r>
                        <a:rPr lang="en-US" sz="1800" dirty="0" smtClean="0">
                          <a:latin typeface="Corbel"/>
                          <a:cs typeface="Corbel"/>
                        </a:rPr>
                        <a:t>0.25</a:t>
                      </a:r>
                      <a:endParaRPr lang="en-US" sz="1800" dirty="0">
                        <a:latin typeface="Corbel"/>
                        <a:cs typeface="Corbel"/>
                      </a:endParaRPr>
                    </a:p>
                  </a:txBody>
                  <a:tcPr/>
                </a:tc>
              </a:tr>
              <a:tr h="370840">
                <a:tc>
                  <a:txBody>
                    <a:bodyPr/>
                    <a:lstStyle/>
                    <a:p>
                      <a:r>
                        <a:rPr lang="en-US" sz="1800" dirty="0" smtClean="0">
                          <a:latin typeface="Corbel"/>
                          <a:cs typeface="Corbel"/>
                        </a:rPr>
                        <a:t>4</a:t>
                      </a:r>
                      <a:endParaRPr lang="en-US" sz="1800" dirty="0">
                        <a:latin typeface="Corbel"/>
                        <a:cs typeface="Corbel"/>
                      </a:endParaRPr>
                    </a:p>
                  </a:txBody>
                  <a:tcPr/>
                </a:tc>
                <a:tc>
                  <a:txBody>
                    <a:bodyPr/>
                    <a:lstStyle/>
                    <a:p>
                      <a:r>
                        <a:rPr lang="en-US" sz="1800" dirty="0" smtClean="0">
                          <a:latin typeface="Corbel"/>
                          <a:cs typeface="Corbel"/>
                        </a:rPr>
                        <a:t>NYC</a:t>
                      </a:r>
                      <a:endParaRPr lang="en-US" sz="1800" dirty="0">
                        <a:latin typeface="Corbel"/>
                        <a:cs typeface="Corbel"/>
                      </a:endParaRPr>
                    </a:p>
                  </a:txBody>
                  <a:tcPr/>
                </a:tc>
                <a:tc>
                  <a:txBody>
                    <a:bodyPr/>
                    <a:lstStyle/>
                    <a:p>
                      <a:r>
                        <a:rPr lang="en-US" sz="1800" dirty="0" smtClean="0">
                          <a:latin typeface="Corbel"/>
                          <a:cs typeface="Corbel"/>
                        </a:rPr>
                        <a:t>0.19</a:t>
                      </a:r>
                      <a:endParaRPr lang="en-US" sz="1800" dirty="0">
                        <a:latin typeface="Corbel"/>
                        <a:cs typeface="Corbel"/>
                      </a:endParaRPr>
                    </a:p>
                  </a:txBody>
                  <a:tcPr/>
                </a:tc>
              </a:tr>
              <a:tr h="370840">
                <a:tc>
                  <a:txBody>
                    <a:bodyPr/>
                    <a:lstStyle/>
                    <a:p>
                      <a:r>
                        <a:rPr lang="en-US" sz="1800" dirty="0" smtClean="0">
                          <a:latin typeface="Corbel"/>
                          <a:cs typeface="Corbel"/>
                        </a:rPr>
                        <a:t>5</a:t>
                      </a:r>
                      <a:endParaRPr lang="en-US" sz="1800" dirty="0">
                        <a:latin typeface="Corbel"/>
                        <a:cs typeface="Corbel"/>
                      </a:endParaRPr>
                    </a:p>
                  </a:txBody>
                  <a:tcPr/>
                </a:tc>
                <a:tc>
                  <a:txBody>
                    <a:bodyPr/>
                    <a:lstStyle/>
                    <a:p>
                      <a:r>
                        <a:rPr lang="en-US" sz="1800" dirty="0" smtClean="0">
                          <a:latin typeface="Corbel"/>
                          <a:cs typeface="Corbel"/>
                        </a:rPr>
                        <a:t>NYC</a:t>
                      </a:r>
                      <a:endParaRPr lang="en-US" sz="1800" dirty="0">
                        <a:latin typeface="Corbel"/>
                        <a:cs typeface="Corbel"/>
                      </a:endParaRPr>
                    </a:p>
                  </a:txBody>
                  <a:tcPr/>
                </a:tc>
                <a:tc>
                  <a:txBody>
                    <a:bodyPr/>
                    <a:lstStyle/>
                    <a:p>
                      <a:r>
                        <a:rPr lang="en-US" sz="1800" dirty="0" smtClean="0">
                          <a:latin typeface="Corbel"/>
                          <a:cs typeface="Corbel"/>
                        </a:rPr>
                        <a:t>0.11</a:t>
                      </a:r>
                      <a:endParaRPr lang="en-US" sz="1800" dirty="0">
                        <a:latin typeface="Corbel"/>
                        <a:cs typeface="Corbel"/>
                      </a:endParaRPr>
                    </a:p>
                  </a:txBody>
                  <a:tcPr/>
                </a:tc>
              </a:tr>
              <a:tr h="370840">
                <a:tc>
                  <a:txBody>
                    <a:bodyPr/>
                    <a:lstStyle/>
                    <a:p>
                      <a:r>
                        <a:rPr lang="en-US" sz="1800" dirty="0" smtClean="0">
                          <a:latin typeface="Corbel"/>
                          <a:cs typeface="Corbel"/>
                        </a:rPr>
                        <a:t>6</a:t>
                      </a:r>
                      <a:endParaRPr lang="en-US" sz="1800" dirty="0">
                        <a:latin typeface="Corbel"/>
                        <a:cs typeface="Corbel"/>
                      </a:endParaRPr>
                    </a:p>
                  </a:txBody>
                  <a:tcPr/>
                </a:tc>
                <a:tc>
                  <a:txBody>
                    <a:bodyPr/>
                    <a:lstStyle/>
                    <a:p>
                      <a:r>
                        <a:rPr lang="en-US" sz="1800" dirty="0" smtClean="0">
                          <a:latin typeface="Corbel"/>
                          <a:cs typeface="Corbel"/>
                        </a:rPr>
                        <a:t>Berkeley</a:t>
                      </a:r>
                      <a:endParaRPr lang="en-US" sz="1800" dirty="0">
                        <a:latin typeface="Corbel"/>
                        <a:cs typeface="Corbel"/>
                      </a:endParaRPr>
                    </a:p>
                  </a:txBody>
                  <a:tcPr/>
                </a:tc>
                <a:tc>
                  <a:txBody>
                    <a:bodyPr/>
                    <a:lstStyle/>
                    <a:p>
                      <a:r>
                        <a:rPr lang="en-US" sz="1800" dirty="0" smtClean="0">
                          <a:latin typeface="Corbel"/>
                          <a:cs typeface="Corbel"/>
                        </a:rPr>
                        <a:t>0.09</a:t>
                      </a:r>
                      <a:endParaRPr lang="en-US" sz="1800" dirty="0">
                        <a:latin typeface="Corbel"/>
                        <a:cs typeface="Corbel"/>
                      </a:endParaRPr>
                    </a:p>
                  </a:txBody>
                  <a:tcPr/>
                </a:tc>
              </a:tr>
              <a:tr h="370840">
                <a:tc>
                  <a:txBody>
                    <a:bodyPr/>
                    <a:lstStyle/>
                    <a:p>
                      <a:r>
                        <a:rPr lang="en-US" sz="1800" dirty="0" smtClean="0">
                          <a:latin typeface="Corbel"/>
                          <a:cs typeface="Corbel"/>
                        </a:rPr>
                        <a:t>7</a:t>
                      </a:r>
                      <a:endParaRPr lang="en-US" sz="1800" dirty="0">
                        <a:latin typeface="Corbel"/>
                        <a:cs typeface="Corbel"/>
                      </a:endParaRPr>
                    </a:p>
                  </a:txBody>
                  <a:tcPr/>
                </a:tc>
                <a:tc>
                  <a:txBody>
                    <a:bodyPr/>
                    <a:lstStyle/>
                    <a:p>
                      <a:r>
                        <a:rPr lang="en-US" sz="1800" dirty="0" smtClean="0">
                          <a:latin typeface="Corbel"/>
                          <a:cs typeface="Corbel"/>
                        </a:rPr>
                        <a:t>NYC</a:t>
                      </a:r>
                      <a:endParaRPr lang="en-US" sz="1800" dirty="0">
                        <a:latin typeface="Corbel"/>
                        <a:cs typeface="Corbel"/>
                      </a:endParaRPr>
                    </a:p>
                  </a:txBody>
                  <a:tcPr/>
                </a:tc>
                <a:tc>
                  <a:txBody>
                    <a:bodyPr/>
                    <a:lstStyle/>
                    <a:p>
                      <a:r>
                        <a:rPr lang="en-US" sz="1800" dirty="0" smtClean="0">
                          <a:latin typeface="Corbel"/>
                          <a:cs typeface="Corbel"/>
                        </a:rPr>
                        <a:t>0.18</a:t>
                      </a:r>
                      <a:endParaRPr lang="en-US" sz="1800" dirty="0">
                        <a:latin typeface="Corbel"/>
                        <a:cs typeface="Corbel"/>
                      </a:endParaRPr>
                    </a:p>
                  </a:txBody>
                  <a:tcPr/>
                </a:tc>
              </a:tr>
              <a:tr h="370840">
                <a:tc>
                  <a:txBody>
                    <a:bodyPr/>
                    <a:lstStyle/>
                    <a:p>
                      <a:r>
                        <a:rPr lang="en-US" sz="1800" dirty="0" smtClean="0">
                          <a:latin typeface="Corbel"/>
                          <a:cs typeface="Corbel"/>
                        </a:rPr>
                        <a:t>8</a:t>
                      </a:r>
                      <a:endParaRPr lang="en-US" sz="1800" dirty="0">
                        <a:latin typeface="Corbel"/>
                        <a:cs typeface="Corbel"/>
                      </a:endParaRPr>
                    </a:p>
                  </a:txBody>
                  <a:tcPr/>
                </a:tc>
                <a:tc>
                  <a:txBody>
                    <a:bodyPr/>
                    <a:lstStyle/>
                    <a:p>
                      <a:r>
                        <a:rPr lang="en-US" sz="1800" dirty="0" smtClean="0">
                          <a:latin typeface="Corbel"/>
                          <a:cs typeface="Corbel"/>
                        </a:rPr>
                        <a:t>NYC</a:t>
                      </a:r>
                      <a:endParaRPr lang="en-US" sz="1800" dirty="0">
                        <a:latin typeface="Corbel"/>
                        <a:cs typeface="Corbel"/>
                      </a:endParaRPr>
                    </a:p>
                  </a:txBody>
                  <a:tcPr/>
                </a:tc>
                <a:tc>
                  <a:txBody>
                    <a:bodyPr/>
                    <a:lstStyle/>
                    <a:p>
                      <a:r>
                        <a:rPr lang="en-US" sz="1800" dirty="0" smtClean="0">
                          <a:latin typeface="Corbel"/>
                          <a:cs typeface="Corbel"/>
                        </a:rPr>
                        <a:t>0.15</a:t>
                      </a:r>
                      <a:endParaRPr lang="en-US" sz="1800" dirty="0">
                        <a:latin typeface="Corbel"/>
                        <a:cs typeface="Corbel"/>
                      </a:endParaRPr>
                    </a:p>
                  </a:txBody>
                  <a:tcPr/>
                </a:tc>
              </a:tr>
              <a:tr h="370840">
                <a:tc>
                  <a:txBody>
                    <a:bodyPr/>
                    <a:lstStyle/>
                    <a:p>
                      <a:r>
                        <a:rPr lang="en-US" sz="1800" dirty="0" smtClean="0">
                          <a:latin typeface="Corbel"/>
                          <a:cs typeface="Corbel"/>
                        </a:rPr>
                        <a:t>9</a:t>
                      </a:r>
                      <a:endParaRPr lang="en-US" sz="1800" dirty="0">
                        <a:latin typeface="Corbel"/>
                        <a:cs typeface="Corbel"/>
                      </a:endParaRPr>
                    </a:p>
                  </a:txBody>
                  <a:tcPr/>
                </a:tc>
                <a:tc>
                  <a:txBody>
                    <a:bodyPr/>
                    <a:lstStyle/>
                    <a:p>
                      <a:r>
                        <a:rPr lang="en-US" sz="1800" dirty="0" smtClean="0">
                          <a:latin typeface="Corbel"/>
                          <a:cs typeface="Corbel"/>
                        </a:rPr>
                        <a:t>Berkeley</a:t>
                      </a:r>
                      <a:endParaRPr lang="en-US" sz="1800" dirty="0">
                        <a:latin typeface="Corbel"/>
                        <a:cs typeface="Corbel"/>
                      </a:endParaRPr>
                    </a:p>
                  </a:txBody>
                  <a:tcPr/>
                </a:tc>
                <a:tc>
                  <a:txBody>
                    <a:bodyPr/>
                    <a:lstStyle/>
                    <a:p>
                      <a:r>
                        <a:rPr lang="en-US" sz="1800" dirty="0" smtClean="0">
                          <a:latin typeface="Corbel"/>
                          <a:cs typeface="Corbel"/>
                        </a:rPr>
                        <a:t>0.13</a:t>
                      </a:r>
                      <a:endParaRPr lang="en-US" sz="1800" dirty="0">
                        <a:latin typeface="Corbel"/>
                        <a:cs typeface="Corbel"/>
                      </a:endParaRPr>
                    </a:p>
                  </a:txBody>
                  <a:tcPr/>
                </a:tc>
              </a:tr>
              <a:tr h="370840">
                <a:tc>
                  <a:txBody>
                    <a:bodyPr/>
                    <a:lstStyle/>
                    <a:p>
                      <a:r>
                        <a:rPr lang="en-US" sz="1800" dirty="0" smtClean="0">
                          <a:latin typeface="Corbel"/>
                          <a:cs typeface="Corbel"/>
                        </a:rPr>
                        <a:t>10</a:t>
                      </a:r>
                      <a:endParaRPr lang="en-US" sz="1800" dirty="0">
                        <a:latin typeface="Corbel"/>
                        <a:cs typeface="Corbel"/>
                      </a:endParaRPr>
                    </a:p>
                  </a:txBody>
                  <a:tcPr/>
                </a:tc>
                <a:tc>
                  <a:txBody>
                    <a:bodyPr/>
                    <a:lstStyle/>
                    <a:p>
                      <a:r>
                        <a:rPr lang="en-US" sz="1800" dirty="0" smtClean="0">
                          <a:latin typeface="Corbel"/>
                          <a:cs typeface="Corbel"/>
                        </a:rPr>
                        <a:t>Berkeley</a:t>
                      </a:r>
                      <a:endParaRPr lang="en-US" sz="1800" dirty="0">
                        <a:latin typeface="Corbel"/>
                        <a:cs typeface="Corbel"/>
                      </a:endParaRPr>
                    </a:p>
                  </a:txBody>
                  <a:tcPr/>
                </a:tc>
                <a:tc>
                  <a:txBody>
                    <a:bodyPr/>
                    <a:lstStyle/>
                    <a:p>
                      <a:r>
                        <a:rPr lang="en-US" sz="1800" dirty="0" smtClean="0">
                          <a:latin typeface="Corbel"/>
                          <a:cs typeface="Corbel"/>
                        </a:rPr>
                        <a:t>0.49</a:t>
                      </a:r>
                      <a:endParaRPr lang="en-US" sz="1800" dirty="0">
                        <a:latin typeface="Corbel"/>
                        <a:cs typeface="Corbel"/>
                      </a:endParaRPr>
                    </a:p>
                  </a:txBody>
                  <a:tcPr/>
                </a:tc>
              </a:tr>
              <a:tr h="370840">
                <a:tc>
                  <a:txBody>
                    <a:bodyPr/>
                    <a:lstStyle/>
                    <a:p>
                      <a:r>
                        <a:rPr lang="en-US" sz="1800" dirty="0" smtClean="0">
                          <a:latin typeface="Corbel"/>
                          <a:cs typeface="Corbel"/>
                        </a:rPr>
                        <a:t>11</a:t>
                      </a:r>
                      <a:endParaRPr lang="en-US" sz="1800" dirty="0">
                        <a:latin typeface="Corbel"/>
                        <a:cs typeface="Corbel"/>
                      </a:endParaRPr>
                    </a:p>
                  </a:txBody>
                  <a:tcPr/>
                </a:tc>
                <a:tc>
                  <a:txBody>
                    <a:bodyPr/>
                    <a:lstStyle/>
                    <a:p>
                      <a:r>
                        <a:rPr lang="en-US" sz="1800" dirty="0" smtClean="0">
                          <a:latin typeface="Corbel"/>
                          <a:cs typeface="Corbel"/>
                        </a:rPr>
                        <a:t>NYC</a:t>
                      </a:r>
                      <a:endParaRPr lang="en-US" sz="1800" dirty="0">
                        <a:latin typeface="Corbel"/>
                        <a:cs typeface="Corbel"/>
                      </a:endParaRPr>
                    </a:p>
                  </a:txBody>
                  <a:tcPr/>
                </a:tc>
                <a:tc>
                  <a:txBody>
                    <a:bodyPr/>
                    <a:lstStyle/>
                    <a:p>
                      <a:r>
                        <a:rPr lang="en-US" sz="1800" dirty="0" smtClean="0">
                          <a:latin typeface="Corbel"/>
                          <a:cs typeface="Corbel"/>
                        </a:rPr>
                        <a:t>0.19</a:t>
                      </a:r>
                      <a:endParaRPr lang="en-US" sz="1800" dirty="0">
                        <a:latin typeface="Corbel"/>
                        <a:cs typeface="Corbel"/>
                      </a:endParaRPr>
                    </a:p>
                  </a:txBody>
                  <a:tcPr/>
                </a:tc>
              </a:tr>
              <a:tr h="370840">
                <a:tc>
                  <a:txBody>
                    <a:bodyPr/>
                    <a:lstStyle/>
                    <a:p>
                      <a:r>
                        <a:rPr lang="en-US" sz="1800" dirty="0" smtClean="0">
                          <a:latin typeface="Corbel"/>
                          <a:cs typeface="Corbel"/>
                        </a:rPr>
                        <a:t>12</a:t>
                      </a:r>
                      <a:endParaRPr lang="en-US" sz="1800" dirty="0">
                        <a:latin typeface="Corbel"/>
                        <a:cs typeface="Corbel"/>
                      </a:endParaRPr>
                    </a:p>
                  </a:txBody>
                  <a:tcPr/>
                </a:tc>
                <a:tc>
                  <a:txBody>
                    <a:bodyPr/>
                    <a:lstStyle/>
                    <a:p>
                      <a:r>
                        <a:rPr lang="en-US" sz="1800" dirty="0" smtClean="0">
                          <a:latin typeface="Corbel"/>
                          <a:cs typeface="Corbel"/>
                        </a:rPr>
                        <a:t>Berkeley</a:t>
                      </a:r>
                      <a:endParaRPr lang="en-US" sz="1800" dirty="0">
                        <a:latin typeface="Corbel"/>
                        <a:cs typeface="Corbel"/>
                      </a:endParaRPr>
                    </a:p>
                  </a:txBody>
                  <a:tcPr/>
                </a:tc>
                <a:tc>
                  <a:txBody>
                    <a:bodyPr/>
                    <a:lstStyle/>
                    <a:p>
                      <a:r>
                        <a:rPr lang="en-US" sz="1800" dirty="0" smtClean="0">
                          <a:latin typeface="Corbel"/>
                          <a:cs typeface="Corbel"/>
                        </a:rPr>
                        <a:t>0.10</a:t>
                      </a:r>
                      <a:endParaRPr lang="en-US" sz="1800" dirty="0">
                        <a:latin typeface="Corbel"/>
                        <a:cs typeface="Corbel"/>
                      </a:endParaRPr>
                    </a:p>
                  </a:txBody>
                  <a:tcPr/>
                </a:tc>
              </a:tr>
            </a:tbl>
          </a:graphicData>
        </a:graphic>
      </p:graphicFrame>
      <p:sp>
        <p:nvSpPr>
          <p:cNvPr id="14" name="Title 1"/>
          <p:cNvSpPr>
            <a:spLocks noGrp="1"/>
          </p:cNvSpPr>
          <p:nvPr>
            <p:ph type="title"/>
          </p:nvPr>
        </p:nvSpPr>
        <p:spPr>
          <a:xfrm>
            <a:off x="152400" y="76200"/>
            <a:ext cx="8534400" cy="1143000"/>
          </a:xfrm>
        </p:spPr>
        <p:txBody>
          <a:bodyPr/>
          <a:lstStyle/>
          <a:p>
            <a:r>
              <a:rPr lang="en-US" sz="7500" dirty="0" smtClean="0">
                <a:latin typeface="Calibri"/>
                <a:cs typeface="Calibri"/>
              </a:rPr>
              <a:t>Samples</a:t>
            </a:r>
            <a:endParaRPr lang="en-US" sz="7500" dirty="0">
              <a:latin typeface="Calibri"/>
              <a:cs typeface="Calibri"/>
            </a:endParaRPr>
          </a:p>
        </p:txBody>
      </p:sp>
      <p:graphicFrame>
        <p:nvGraphicFramePr>
          <p:cNvPr id="6" name="Table 5"/>
          <p:cNvGraphicFramePr>
            <a:graphicFrameLocks noGrp="1"/>
          </p:cNvGraphicFramePr>
          <p:nvPr>
            <p:extLst>
              <p:ext uri="{D42A27DB-BD31-4B8C-83A1-F6EECF244321}">
                <p14:modId xmlns:p14="http://schemas.microsoft.com/office/powerpoint/2010/main" val="3778371342"/>
              </p:ext>
            </p:extLst>
          </p:nvPr>
        </p:nvGraphicFramePr>
        <p:xfrm>
          <a:off x="4325624" y="4165600"/>
          <a:ext cx="4665976" cy="1854200"/>
        </p:xfrm>
        <a:graphic>
          <a:graphicData uri="http://schemas.openxmlformats.org/drawingml/2006/table">
            <a:tbl>
              <a:tblPr firstRow="1" bandRow="1">
                <a:tableStyleId>{5C22544A-7EE6-4342-B048-85BDC9FD1C3A}</a:tableStyleId>
              </a:tblPr>
              <a:tblGrid>
                <a:gridCol w="635836"/>
                <a:gridCol w="1095220"/>
                <a:gridCol w="1304409"/>
                <a:gridCol w="1630511"/>
              </a:tblGrid>
              <a:tr h="370840">
                <a:tc>
                  <a:txBody>
                    <a:bodyPr/>
                    <a:lstStyle/>
                    <a:p>
                      <a:r>
                        <a:rPr lang="en-US" sz="1800" dirty="0" smtClean="0"/>
                        <a:t>ID</a:t>
                      </a:r>
                      <a:endParaRPr lang="en-US" sz="1800" dirty="0"/>
                    </a:p>
                  </a:txBody>
                  <a:tcPr/>
                </a:tc>
                <a:tc>
                  <a:txBody>
                    <a:bodyPr/>
                    <a:lstStyle/>
                    <a:p>
                      <a:r>
                        <a:rPr lang="en-US" sz="1800" dirty="0" smtClean="0"/>
                        <a:t>City</a:t>
                      </a:r>
                      <a:endParaRPr lang="en-US" sz="1800" dirty="0"/>
                    </a:p>
                  </a:txBody>
                  <a:tcPr/>
                </a:tc>
                <a:tc>
                  <a:txBody>
                    <a:bodyPr/>
                    <a:lstStyle/>
                    <a:p>
                      <a:r>
                        <a:rPr lang="en-US" sz="1800" dirty="0" smtClean="0"/>
                        <a:t>Buff Ratio</a:t>
                      </a:r>
                      <a:endParaRPr lang="en-US" sz="1800" dirty="0"/>
                    </a:p>
                  </a:txBody>
                  <a:tcPr/>
                </a:tc>
                <a:tc>
                  <a:txBody>
                    <a:bodyPr/>
                    <a:lstStyle/>
                    <a:p>
                      <a:r>
                        <a:rPr lang="en-US" sz="1800" dirty="0" smtClean="0"/>
                        <a:t>Sampling Rate</a:t>
                      </a:r>
                      <a:endParaRPr lang="en-US" sz="1800" dirty="0"/>
                    </a:p>
                  </a:txBody>
                  <a:tcPr/>
                </a:tc>
              </a:tr>
              <a:tr h="370840">
                <a:tc>
                  <a:txBody>
                    <a:bodyPr/>
                    <a:lstStyle/>
                    <a:p>
                      <a:r>
                        <a:rPr lang="en-US" sz="1800" dirty="0" smtClean="0"/>
                        <a:t>2</a:t>
                      </a:r>
                      <a:endParaRPr lang="en-US" sz="1800" dirty="0"/>
                    </a:p>
                  </a:txBody>
                  <a:tcPr/>
                </a:tc>
                <a:tc>
                  <a:txBody>
                    <a:bodyPr/>
                    <a:lstStyle/>
                    <a:p>
                      <a:r>
                        <a:rPr lang="en-US" sz="1800" dirty="0" smtClean="0"/>
                        <a:t>NYC</a:t>
                      </a:r>
                      <a:endParaRPr lang="en-US" sz="1800" dirty="0"/>
                    </a:p>
                  </a:txBody>
                  <a:tcPr/>
                </a:tc>
                <a:tc>
                  <a:txBody>
                    <a:bodyPr/>
                    <a:lstStyle/>
                    <a:p>
                      <a:r>
                        <a:rPr lang="en-US" sz="1800" dirty="0" smtClean="0"/>
                        <a:t>0.13</a:t>
                      </a:r>
                      <a:endParaRPr lang="en-US" sz="1800" dirty="0"/>
                    </a:p>
                  </a:txBody>
                  <a:tcPr/>
                </a:tc>
                <a:tc>
                  <a:txBody>
                    <a:bodyPr/>
                    <a:lstStyle/>
                    <a:p>
                      <a:pPr algn="ctr"/>
                      <a:r>
                        <a:rPr lang="en-US" sz="1800" b="1" dirty="0" smtClean="0">
                          <a:solidFill>
                            <a:srgbClr val="008040"/>
                          </a:solidFill>
                        </a:rPr>
                        <a:t>2/7</a:t>
                      </a:r>
                      <a:endParaRPr lang="en-US" sz="1800" b="1" dirty="0">
                        <a:solidFill>
                          <a:srgbClr val="008040"/>
                        </a:solidFill>
                      </a:endParaRPr>
                    </a:p>
                  </a:txBody>
                  <a:tcPr/>
                </a:tc>
              </a:tr>
              <a:tr h="370840">
                <a:tc>
                  <a:txBody>
                    <a:bodyPr/>
                    <a:lstStyle/>
                    <a:p>
                      <a:r>
                        <a:rPr lang="en-US" sz="1800" dirty="0" smtClean="0"/>
                        <a:t>8</a:t>
                      </a:r>
                      <a:endParaRPr lang="en-US" sz="1800" dirty="0"/>
                    </a:p>
                  </a:txBody>
                  <a:tcPr/>
                </a:tc>
                <a:tc>
                  <a:txBody>
                    <a:bodyPr/>
                    <a:lstStyle/>
                    <a:p>
                      <a:r>
                        <a:rPr lang="en-US" sz="1800" dirty="0" smtClean="0"/>
                        <a:t>NYC</a:t>
                      </a:r>
                      <a:endParaRPr lang="en-US" sz="1800" dirty="0"/>
                    </a:p>
                  </a:txBody>
                  <a:tcPr/>
                </a:tc>
                <a:tc>
                  <a:txBody>
                    <a:bodyPr/>
                    <a:lstStyle/>
                    <a:p>
                      <a:r>
                        <a:rPr lang="en-US" sz="1800" dirty="0" smtClean="0"/>
                        <a:t>0.25</a:t>
                      </a:r>
                      <a:endParaRPr lang="en-US" sz="1800" dirty="0"/>
                    </a:p>
                  </a:txBody>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1800" b="1" dirty="0" smtClean="0">
                          <a:solidFill>
                            <a:srgbClr val="008040"/>
                          </a:solidFill>
                        </a:rPr>
                        <a:t>2/7</a:t>
                      </a:r>
                    </a:p>
                  </a:txBody>
                  <a:tcPr/>
                </a:tc>
              </a:tr>
              <a:tr h="370840">
                <a:tc>
                  <a:txBody>
                    <a:bodyPr/>
                    <a:lstStyle/>
                    <a:p>
                      <a:r>
                        <a:rPr lang="en-US" sz="1800" dirty="0" smtClean="0"/>
                        <a:t>6</a:t>
                      </a:r>
                      <a:endParaRPr lang="en-US" sz="1800" dirty="0"/>
                    </a:p>
                  </a:txBody>
                  <a:tcPr/>
                </a:tc>
                <a:tc>
                  <a:txBody>
                    <a:bodyPr/>
                    <a:lstStyle/>
                    <a:p>
                      <a:r>
                        <a:rPr lang="en-US" sz="1800" dirty="0" smtClean="0"/>
                        <a:t>Berkeley</a:t>
                      </a:r>
                      <a:endParaRPr lang="en-US" sz="1800" dirty="0"/>
                    </a:p>
                  </a:txBody>
                  <a:tcPr/>
                </a:tc>
                <a:tc>
                  <a:txBody>
                    <a:bodyPr/>
                    <a:lstStyle/>
                    <a:p>
                      <a:r>
                        <a:rPr lang="en-US" sz="1800" dirty="0" smtClean="0"/>
                        <a:t>0.09</a:t>
                      </a:r>
                      <a:endParaRPr lang="en-US" sz="1800" dirty="0"/>
                    </a:p>
                  </a:txBody>
                  <a:tcPr/>
                </a:tc>
                <a:tc>
                  <a:txBody>
                    <a:bodyPr/>
                    <a:lstStyle/>
                    <a:p>
                      <a:pPr algn="ctr"/>
                      <a:r>
                        <a:rPr lang="en-US" sz="1800" b="1" dirty="0" smtClean="0">
                          <a:solidFill>
                            <a:srgbClr val="008040"/>
                          </a:solidFill>
                        </a:rPr>
                        <a:t>2/5</a:t>
                      </a:r>
                      <a:endParaRPr lang="en-US" sz="1800" b="1" dirty="0">
                        <a:solidFill>
                          <a:srgbClr val="008040"/>
                        </a:solidFill>
                      </a:endParaRPr>
                    </a:p>
                  </a:txBody>
                  <a:tcPr/>
                </a:tc>
              </a:tr>
              <a:tr h="370840">
                <a:tc>
                  <a:txBody>
                    <a:bodyPr/>
                    <a:lstStyle/>
                    <a:p>
                      <a:r>
                        <a:rPr lang="en-US" sz="1800" dirty="0" smtClean="0"/>
                        <a:t>12</a:t>
                      </a:r>
                      <a:endParaRPr lang="en-US" sz="1800" dirty="0"/>
                    </a:p>
                  </a:txBody>
                  <a:tcPr/>
                </a:tc>
                <a:tc>
                  <a:txBody>
                    <a:bodyPr/>
                    <a:lstStyle/>
                    <a:p>
                      <a:r>
                        <a:rPr lang="en-US" sz="1800" dirty="0" smtClean="0"/>
                        <a:t>Berkeley</a:t>
                      </a:r>
                      <a:endParaRPr lang="en-US" sz="1800" dirty="0"/>
                    </a:p>
                  </a:txBody>
                  <a:tcPr/>
                </a:tc>
                <a:tc>
                  <a:txBody>
                    <a:bodyPr/>
                    <a:lstStyle/>
                    <a:p>
                      <a:r>
                        <a:rPr lang="en-US" sz="1800" dirty="0" smtClean="0"/>
                        <a:t>0.49</a:t>
                      </a:r>
                      <a:endParaRPr lang="en-US" sz="1800" dirty="0"/>
                    </a:p>
                  </a:txBody>
                  <a:tcPr/>
                </a:tc>
                <a:tc>
                  <a:txBody>
                    <a:bodyPr/>
                    <a:lstStyle/>
                    <a:p>
                      <a:pPr algn="ctr"/>
                      <a:r>
                        <a:rPr lang="en-US" sz="1800" b="1" dirty="0" smtClean="0">
                          <a:solidFill>
                            <a:srgbClr val="008040"/>
                          </a:solidFill>
                        </a:rPr>
                        <a:t>2/5</a:t>
                      </a:r>
                      <a:endParaRPr lang="en-US" sz="1800" b="1" dirty="0">
                        <a:solidFill>
                          <a:srgbClr val="008040"/>
                        </a:solidFill>
                      </a:endParaRPr>
                    </a:p>
                  </a:txBody>
                  <a:tcPr/>
                </a:tc>
              </a:tr>
            </a:tbl>
          </a:graphicData>
        </a:graphic>
      </p:graphicFrame>
      <p:cxnSp>
        <p:nvCxnSpPr>
          <p:cNvPr id="7" name="Straight Arrow Connector 6"/>
          <p:cNvCxnSpPr/>
          <p:nvPr/>
        </p:nvCxnSpPr>
        <p:spPr>
          <a:xfrm>
            <a:off x="3292172" y="4759960"/>
            <a:ext cx="746428" cy="0"/>
          </a:xfrm>
          <a:prstGeom prst="straightConnector1">
            <a:avLst/>
          </a:prstGeom>
          <a:ln w="63500">
            <a:solidFill>
              <a:schemeClr val="tx1"/>
            </a:solidFill>
            <a:tailEnd type="arrow"/>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3094815" y="4970046"/>
            <a:ext cx="1141709" cy="707886"/>
          </a:xfrm>
          <a:prstGeom prst="rect">
            <a:avLst/>
          </a:prstGeom>
          <a:noFill/>
        </p:spPr>
        <p:txBody>
          <a:bodyPr wrap="none" rtlCol="0">
            <a:spAutoFit/>
          </a:bodyPr>
          <a:lstStyle/>
          <a:p>
            <a:pPr algn="ctr"/>
            <a:r>
              <a:rPr lang="en-US" sz="2000" dirty="0" smtClean="0">
                <a:latin typeface="Calibri"/>
                <a:cs typeface="Calibri"/>
              </a:rPr>
              <a:t>Stratified</a:t>
            </a:r>
          </a:p>
          <a:p>
            <a:pPr algn="ctr"/>
            <a:r>
              <a:rPr lang="en-US" sz="2000" dirty="0" smtClean="0">
                <a:latin typeface="Calibri"/>
                <a:cs typeface="Calibri"/>
              </a:rPr>
              <a:t>Sample</a:t>
            </a:r>
          </a:p>
        </p:txBody>
      </p:sp>
      <p:sp>
        <p:nvSpPr>
          <p:cNvPr id="2" name="Rectangle 1"/>
          <p:cNvSpPr/>
          <p:nvPr/>
        </p:nvSpPr>
        <p:spPr>
          <a:xfrm>
            <a:off x="685800" y="1524000"/>
            <a:ext cx="1143000" cy="4820920"/>
          </a:xfrm>
          <a:prstGeom prst="rect">
            <a:avLst/>
          </a:prstGeom>
          <a:solidFill>
            <a:schemeClr val="lt1">
              <a:alpha val="0"/>
            </a:schemeClr>
          </a:solidFill>
          <a:ln w="57150" cmpd="sng"/>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sp>
        <p:nvSpPr>
          <p:cNvPr id="13" name="Rectangle 12"/>
          <p:cNvSpPr/>
          <p:nvPr/>
        </p:nvSpPr>
        <p:spPr>
          <a:xfrm>
            <a:off x="4953000" y="4165600"/>
            <a:ext cx="1066800" cy="1854200"/>
          </a:xfrm>
          <a:prstGeom prst="rect">
            <a:avLst/>
          </a:prstGeom>
          <a:solidFill>
            <a:schemeClr val="lt1">
              <a:alpha val="0"/>
            </a:schemeClr>
          </a:solidFill>
          <a:ln w="57150" cmpd="sng"/>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graphicFrame>
        <p:nvGraphicFramePr>
          <p:cNvPr id="10" name="Table 9"/>
          <p:cNvGraphicFramePr>
            <a:graphicFrameLocks noGrp="1"/>
          </p:cNvGraphicFramePr>
          <p:nvPr>
            <p:extLst>
              <p:ext uri="{D42A27DB-BD31-4B8C-83A1-F6EECF244321}">
                <p14:modId xmlns:p14="http://schemas.microsoft.com/office/powerpoint/2010/main" val="739098320"/>
              </p:ext>
            </p:extLst>
          </p:nvPr>
        </p:nvGraphicFramePr>
        <p:xfrm>
          <a:off x="4355009" y="1828800"/>
          <a:ext cx="4665976" cy="1854200"/>
        </p:xfrm>
        <a:graphic>
          <a:graphicData uri="http://schemas.openxmlformats.org/drawingml/2006/table">
            <a:tbl>
              <a:tblPr firstRow="1" bandRow="1">
                <a:tableStyleId>{5C22544A-7EE6-4342-B048-85BDC9FD1C3A}</a:tableStyleId>
              </a:tblPr>
              <a:tblGrid>
                <a:gridCol w="635836"/>
                <a:gridCol w="1095220"/>
                <a:gridCol w="1304409"/>
                <a:gridCol w="1630511"/>
              </a:tblGrid>
              <a:tr h="370840">
                <a:tc>
                  <a:txBody>
                    <a:bodyPr/>
                    <a:lstStyle/>
                    <a:p>
                      <a:r>
                        <a:rPr lang="en-US" sz="1800" dirty="0" smtClean="0"/>
                        <a:t>ID</a:t>
                      </a:r>
                      <a:endParaRPr lang="en-US" sz="1800" dirty="0"/>
                    </a:p>
                  </a:txBody>
                  <a:tcPr/>
                </a:tc>
                <a:tc>
                  <a:txBody>
                    <a:bodyPr/>
                    <a:lstStyle/>
                    <a:p>
                      <a:r>
                        <a:rPr lang="en-US" sz="1800" dirty="0" smtClean="0"/>
                        <a:t>City</a:t>
                      </a:r>
                      <a:endParaRPr lang="en-US" sz="1800" dirty="0"/>
                    </a:p>
                  </a:txBody>
                  <a:tcPr/>
                </a:tc>
                <a:tc>
                  <a:txBody>
                    <a:bodyPr/>
                    <a:lstStyle/>
                    <a:p>
                      <a:r>
                        <a:rPr lang="en-US" sz="1800" dirty="0" smtClean="0"/>
                        <a:t>Buff Ratio</a:t>
                      </a:r>
                      <a:endParaRPr lang="en-US" sz="1800" dirty="0"/>
                    </a:p>
                  </a:txBody>
                  <a:tcPr/>
                </a:tc>
                <a:tc>
                  <a:txBody>
                    <a:bodyPr/>
                    <a:lstStyle/>
                    <a:p>
                      <a:r>
                        <a:rPr lang="en-US" sz="1800" dirty="0" smtClean="0"/>
                        <a:t>Sampling Rate</a:t>
                      </a:r>
                      <a:endParaRPr lang="en-US" sz="1800" dirty="0"/>
                    </a:p>
                  </a:txBody>
                  <a:tcPr/>
                </a:tc>
              </a:tr>
              <a:tr h="370840">
                <a:tc>
                  <a:txBody>
                    <a:bodyPr/>
                    <a:lstStyle/>
                    <a:p>
                      <a:r>
                        <a:rPr lang="en-US" sz="1800" dirty="0" smtClean="0"/>
                        <a:t>2</a:t>
                      </a:r>
                      <a:endParaRPr lang="en-US" sz="1800" dirty="0"/>
                    </a:p>
                  </a:txBody>
                  <a:tcPr/>
                </a:tc>
                <a:tc>
                  <a:txBody>
                    <a:bodyPr/>
                    <a:lstStyle/>
                    <a:p>
                      <a:r>
                        <a:rPr lang="en-US" sz="1800" dirty="0" smtClean="0"/>
                        <a:t>NYC</a:t>
                      </a:r>
                      <a:endParaRPr lang="en-US" sz="1800" dirty="0"/>
                    </a:p>
                  </a:txBody>
                  <a:tcPr/>
                </a:tc>
                <a:tc>
                  <a:txBody>
                    <a:bodyPr/>
                    <a:lstStyle/>
                    <a:p>
                      <a:r>
                        <a:rPr lang="en-US" sz="1800" dirty="0" smtClean="0"/>
                        <a:t>0.13</a:t>
                      </a:r>
                      <a:endParaRPr lang="en-US" sz="1800" dirty="0"/>
                    </a:p>
                  </a:txBody>
                  <a:tcPr/>
                </a:tc>
                <a:tc>
                  <a:txBody>
                    <a:bodyPr/>
                    <a:lstStyle/>
                    <a:p>
                      <a:pPr algn="ctr"/>
                      <a:r>
                        <a:rPr lang="en-US" sz="1800" b="1" dirty="0" smtClean="0">
                          <a:solidFill>
                            <a:srgbClr val="008040"/>
                          </a:solidFill>
                        </a:rPr>
                        <a:t>1/3</a:t>
                      </a:r>
                      <a:endParaRPr lang="en-US" sz="1800" b="1" dirty="0">
                        <a:solidFill>
                          <a:srgbClr val="008040"/>
                        </a:solidFill>
                      </a:endParaRPr>
                    </a:p>
                  </a:txBody>
                  <a:tcPr/>
                </a:tc>
              </a:tr>
              <a:tr h="370840">
                <a:tc>
                  <a:txBody>
                    <a:bodyPr/>
                    <a:lstStyle/>
                    <a:p>
                      <a:r>
                        <a:rPr lang="en-US" sz="1800" dirty="0" smtClean="0"/>
                        <a:t>8</a:t>
                      </a:r>
                      <a:endParaRPr lang="en-US" sz="1800" dirty="0"/>
                    </a:p>
                  </a:txBody>
                  <a:tcPr/>
                </a:tc>
                <a:tc>
                  <a:txBody>
                    <a:bodyPr/>
                    <a:lstStyle/>
                    <a:p>
                      <a:r>
                        <a:rPr lang="en-US" sz="1800" dirty="0" smtClean="0"/>
                        <a:t>NYC</a:t>
                      </a:r>
                      <a:endParaRPr lang="en-US" sz="1800" dirty="0"/>
                    </a:p>
                  </a:txBody>
                  <a:tcPr/>
                </a:tc>
                <a:tc>
                  <a:txBody>
                    <a:bodyPr/>
                    <a:lstStyle/>
                    <a:p>
                      <a:r>
                        <a:rPr lang="en-US" sz="1800" dirty="0" smtClean="0"/>
                        <a:t>0.25</a:t>
                      </a:r>
                      <a:endParaRPr lang="en-US" sz="1800" dirty="0"/>
                    </a:p>
                  </a:txBody>
                  <a:tcPr/>
                </a:tc>
                <a:tc>
                  <a:txBody>
                    <a:bodyPr/>
                    <a:lstStyle/>
                    <a:p>
                      <a:pPr algn="ctr"/>
                      <a:r>
                        <a:rPr lang="en-US" sz="1800" b="1" dirty="0" smtClean="0">
                          <a:solidFill>
                            <a:srgbClr val="008040"/>
                          </a:solidFill>
                        </a:rPr>
                        <a:t>1/3</a:t>
                      </a:r>
                      <a:endParaRPr lang="en-US" sz="1800" b="1" dirty="0">
                        <a:solidFill>
                          <a:srgbClr val="008040"/>
                        </a:solidFill>
                      </a:endParaRPr>
                    </a:p>
                  </a:txBody>
                  <a:tcPr/>
                </a:tc>
              </a:tr>
              <a:tr h="370840">
                <a:tc>
                  <a:txBody>
                    <a:bodyPr/>
                    <a:lstStyle/>
                    <a:p>
                      <a:r>
                        <a:rPr lang="en-US" sz="1800" dirty="0" smtClean="0"/>
                        <a:t>6</a:t>
                      </a:r>
                      <a:endParaRPr lang="en-US" sz="1800" dirty="0"/>
                    </a:p>
                  </a:txBody>
                  <a:tcPr/>
                </a:tc>
                <a:tc>
                  <a:txBody>
                    <a:bodyPr/>
                    <a:lstStyle/>
                    <a:p>
                      <a:r>
                        <a:rPr lang="en-US" sz="1800" dirty="0" smtClean="0"/>
                        <a:t>Berkeley</a:t>
                      </a:r>
                      <a:endParaRPr lang="en-US" sz="1800" dirty="0"/>
                    </a:p>
                  </a:txBody>
                  <a:tcPr/>
                </a:tc>
                <a:tc>
                  <a:txBody>
                    <a:bodyPr/>
                    <a:lstStyle/>
                    <a:p>
                      <a:r>
                        <a:rPr lang="en-US" sz="1800" dirty="0" smtClean="0"/>
                        <a:t>0.09</a:t>
                      </a:r>
                      <a:endParaRPr lang="en-US" sz="1800" dirty="0"/>
                    </a:p>
                  </a:txBody>
                  <a:tcPr/>
                </a:tc>
                <a:tc>
                  <a:txBody>
                    <a:bodyPr/>
                    <a:lstStyle/>
                    <a:p>
                      <a:pPr algn="ctr"/>
                      <a:r>
                        <a:rPr lang="en-US" sz="1800" b="1" dirty="0" smtClean="0">
                          <a:solidFill>
                            <a:srgbClr val="008040"/>
                          </a:solidFill>
                        </a:rPr>
                        <a:t>1/3</a:t>
                      </a:r>
                      <a:endParaRPr lang="en-US" sz="1800" b="1" dirty="0">
                        <a:solidFill>
                          <a:srgbClr val="008040"/>
                        </a:solidFill>
                      </a:endParaRPr>
                    </a:p>
                  </a:txBody>
                  <a:tcPr/>
                </a:tc>
              </a:tr>
              <a:tr h="370840">
                <a:tc>
                  <a:txBody>
                    <a:bodyPr/>
                    <a:lstStyle/>
                    <a:p>
                      <a:r>
                        <a:rPr lang="en-US" sz="1800" dirty="0" smtClean="0"/>
                        <a:t>11</a:t>
                      </a:r>
                      <a:endParaRPr lang="en-US" sz="1800" dirty="0"/>
                    </a:p>
                  </a:txBody>
                  <a:tcPr/>
                </a:tc>
                <a:tc>
                  <a:txBody>
                    <a:bodyPr/>
                    <a:lstStyle/>
                    <a:p>
                      <a:r>
                        <a:rPr lang="en-US" sz="1800" dirty="0" smtClean="0"/>
                        <a:t>NYC</a:t>
                      </a:r>
                      <a:endParaRPr lang="en-US" sz="1800" dirty="0"/>
                    </a:p>
                  </a:txBody>
                  <a:tcPr/>
                </a:tc>
                <a:tc>
                  <a:txBody>
                    <a:bodyPr/>
                    <a:lstStyle/>
                    <a:p>
                      <a:r>
                        <a:rPr lang="en-US" sz="1800" dirty="0" smtClean="0"/>
                        <a:t>0.19</a:t>
                      </a:r>
                      <a:endParaRPr lang="en-US" sz="1800" dirty="0"/>
                    </a:p>
                  </a:txBody>
                  <a:tcPr/>
                </a:tc>
                <a:tc>
                  <a:txBody>
                    <a:bodyPr/>
                    <a:lstStyle/>
                    <a:p>
                      <a:pPr algn="ctr"/>
                      <a:r>
                        <a:rPr lang="en-US" sz="1800" b="1" dirty="0" smtClean="0">
                          <a:solidFill>
                            <a:srgbClr val="008040"/>
                          </a:solidFill>
                        </a:rPr>
                        <a:t>1/3</a:t>
                      </a:r>
                      <a:endParaRPr lang="en-US" sz="1800" b="1" dirty="0">
                        <a:solidFill>
                          <a:srgbClr val="008040"/>
                        </a:solidFill>
                      </a:endParaRPr>
                    </a:p>
                  </a:txBody>
                  <a:tcPr/>
                </a:tc>
              </a:tr>
            </a:tbl>
          </a:graphicData>
        </a:graphic>
      </p:graphicFrame>
      <p:cxnSp>
        <p:nvCxnSpPr>
          <p:cNvPr id="11" name="Straight Arrow Connector 10"/>
          <p:cNvCxnSpPr/>
          <p:nvPr/>
        </p:nvCxnSpPr>
        <p:spPr>
          <a:xfrm>
            <a:off x="3321557" y="2423160"/>
            <a:ext cx="746428" cy="0"/>
          </a:xfrm>
          <a:prstGeom prst="straightConnector1">
            <a:avLst/>
          </a:prstGeom>
          <a:ln w="63500">
            <a:solidFill>
              <a:schemeClr val="tx1"/>
            </a:solidFill>
            <a:tailEnd type="arrow"/>
          </a:ln>
        </p:spPr>
        <p:style>
          <a:lnRef idx="2">
            <a:schemeClr val="accent1"/>
          </a:lnRef>
          <a:fillRef idx="0">
            <a:schemeClr val="accent1"/>
          </a:fillRef>
          <a:effectRef idx="1">
            <a:schemeClr val="accent1"/>
          </a:effectRef>
          <a:fontRef idx="minor">
            <a:schemeClr val="tx1"/>
          </a:fontRef>
        </p:style>
      </p:cxnSp>
      <p:sp>
        <p:nvSpPr>
          <p:cNvPr id="12" name="TextBox 11"/>
          <p:cNvSpPr txBox="1"/>
          <p:nvPr/>
        </p:nvSpPr>
        <p:spPr>
          <a:xfrm>
            <a:off x="3169723" y="2633246"/>
            <a:ext cx="1050663" cy="707886"/>
          </a:xfrm>
          <a:prstGeom prst="rect">
            <a:avLst/>
          </a:prstGeom>
          <a:noFill/>
        </p:spPr>
        <p:txBody>
          <a:bodyPr wrap="none" rtlCol="0">
            <a:spAutoFit/>
          </a:bodyPr>
          <a:lstStyle/>
          <a:p>
            <a:pPr algn="ctr"/>
            <a:r>
              <a:rPr lang="en-US" sz="2000" dirty="0" smtClean="0">
                <a:latin typeface="Calibri"/>
                <a:cs typeface="Calibri"/>
              </a:rPr>
              <a:t>Uniform</a:t>
            </a:r>
          </a:p>
          <a:p>
            <a:pPr algn="ctr"/>
            <a:r>
              <a:rPr lang="en-US" sz="2000" dirty="0" smtClean="0">
                <a:latin typeface="Calibri"/>
                <a:cs typeface="Calibri"/>
              </a:rPr>
              <a:t>Sample</a:t>
            </a:r>
          </a:p>
        </p:txBody>
      </p:sp>
    </p:spTree>
    <p:custDataLst>
      <p:tags r:id="rId1"/>
    </p:custDataLst>
    <p:extLst>
      <p:ext uri="{BB962C8B-B14F-4D97-AF65-F5344CB8AC3E}">
        <p14:creationId xmlns:p14="http://schemas.microsoft.com/office/powerpoint/2010/main" val="2964151409"/>
      </p:ext>
    </p:extLst>
  </p:cSld>
  <p:clrMapOvr>
    <a:masterClrMapping/>
  </p:clrMapOvr>
  <mc:AlternateContent xmlns:mc="http://schemas.openxmlformats.org/markup-compatibility/2006" xmlns:p14="http://schemas.microsoft.com/office/powerpoint/2010/main">
    <mc:Choice Requires="p14">
      <p:transition spd="slow" p14:dur="2000" advTm="106701"/>
    </mc:Choice>
    <mc:Fallback xmlns="">
      <p:transition xmlns:p14="http://schemas.microsoft.com/office/powerpoint/2010/main" spd="slow" advTm="106701"/>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left)">
                                      <p:cBhvr>
                                        <p:cTn id="7" dur="500"/>
                                        <p:tgtEl>
                                          <p:spTgt spid="10"/>
                                        </p:tgtEl>
                                      </p:cBhvr>
                                    </p:animEffect>
                                  </p:childTnLst>
                                </p:cTn>
                              </p:par>
                              <p:par>
                                <p:cTn id="8" presetID="22" presetClass="entr" presetSubtype="8" fill="hold"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wipe(left)">
                                      <p:cBhvr>
                                        <p:cTn id="10" dur="500"/>
                                        <p:tgtEl>
                                          <p:spTgt spid="11"/>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12"/>
                                        </p:tgtEl>
                                        <p:attrNameLst>
                                          <p:attrName>style.visibility</p:attrName>
                                        </p:attrNameLst>
                                      </p:cBhvr>
                                      <p:to>
                                        <p:strVal val="visible"/>
                                      </p:to>
                                    </p:set>
                                    <p:animEffect transition="in" filter="wipe(left)">
                                      <p:cBhvr>
                                        <p:cTn id="13" dur="500"/>
                                        <p:tgtEl>
                                          <p:spTgt spid="12"/>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8" fill="hold"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wipe(left)">
                                      <p:cBhvr>
                                        <p:cTn id="18" dur="500"/>
                                        <p:tgtEl>
                                          <p:spTgt spid="6"/>
                                        </p:tgtEl>
                                      </p:cBhvr>
                                    </p:animEffect>
                                  </p:childTnLst>
                                </p:cTn>
                              </p:par>
                              <p:par>
                                <p:cTn id="19" presetID="22" presetClass="entr" presetSubtype="8" fill="hold" nodeType="with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wipe(left)">
                                      <p:cBhvr>
                                        <p:cTn id="21" dur="500"/>
                                        <p:tgtEl>
                                          <p:spTgt spid="7"/>
                                        </p:tgtEl>
                                      </p:cBhvr>
                                    </p:animEffect>
                                  </p:childTnLst>
                                </p:cTn>
                              </p:par>
                              <p:par>
                                <p:cTn id="22" presetID="22" presetClass="entr" presetSubtype="8" fill="hold" grpId="0" nodeType="withEffect">
                                  <p:stCondLst>
                                    <p:cond delay="0"/>
                                  </p:stCondLst>
                                  <p:childTnLst>
                                    <p:set>
                                      <p:cBhvr>
                                        <p:cTn id="23" dur="1" fill="hold">
                                          <p:stCondLst>
                                            <p:cond delay="0"/>
                                          </p:stCondLst>
                                        </p:cTn>
                                        <p:tgtEl>
                                          <p:spTgt spid="8"/>
                                        </p:tgtEl>
                                        <p:attrNameLst>
                                          <p:attrName>style.visibility</p:attrName>
                                        </p:attrNameLst>
                                      </p:cBhvr>
                                      <p:to>
                                        <p:strVal val="visible"/>
                                      </p:to>
                                    </p:set>
                                    <p:animEffect transition="in" filter="wipe(left)">
                                      <p:cBhvr>
                                        <p:cTn id="24" dur="500"/>
                                        <p:tgtEl>
                                          <p:spTgt spid="8"/>
                                        </p:tgtEl>
                                      </p:cBhvr>
                                    </p:animEffect>
                                  </p:childTnLst>
                                </p:cTn>
                              </p:par>
                              <p:par>
                                <p:cTn id="25" presetID="22" presetClass="entr" presetSubtype="8" fill="hold" grpId="0" nodeType="with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wipe(left)">
                                      <p:cBhvr>
                                        <p:cTn id="27" dur="500"/>
                                        <p:tgtEl>
                                          <p:spTgt spid="13"/>
                                        </p:tgtEl>
                                      </p:cBhvr>
                                    </p:animEffect>
                                  </p:childTnLst>
                                </p:cTn>
                              </p:par>
                              <p:par>
                                <p:cTn id="28" presetID="22" presetClass="entr" presetSubtype="8" fill="hold" grpId="0" nodeType="withEffect">
                                  <p:stCondLst>
                                    <p:cond delay="0"/>
                                  </p:stCondLst>
                                  <p:childTnLst>
                                    <p:set>
                                      <p:cBhvr>
                                        <p:cTn id="29" dur="1" fill="hold">
                                          <p:stCondLst>
                                            <p:cond delay="0"/>
                                          </p:stCondLst>
                                        </p:cTn>
                                        <p:tgtEl>
                                          <p:spTgt spid="2"/>
                                        </p:tgtEl>
                                        <p:attrNameLst>
                                          <p:attrName>style.visibility</p:attrName>
                                        </p:attrNameLst>
                                      </p:cBhvr>
                                      <p:to>
                                        <p:strVal val="visible"/>
                                      </p:to>
                                    </p:set>
                                    <p:animEffect transition="in" filter="wipe(left)">
                                      <p:cBhvr>
                                        <p:cTn id="3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2" grpId="0" animBg="1"/>
      <p:bldP spid="13" grpId="0" animBg="1"/>
      <p:bldP spid="1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lstStyle/>
          <a:p>
            <a:r>
              <a:rPr lang="en-US" sz="7500" dirty="0" smtClean="0">
                <a:latin typeface="Calibri"/>
                <a:cs typeface="Calibri"/>
              </a:rPr>
              <a:t>Our Goal</a:t>
            </a:r>
            <a:endParaRPr lang="en-US" sz="7500" dirty="0">
              <a:latin typeface="Calibri"/>
              <a:cs typeface="Calibri"/>
            </a:endParaRPr>
          </a:p>
        </p:txBody>
      </p:sp>
      <p:sp>
        <p:nvSpPr>
          <p:cNvPr id="3" name="Content Placeholder 2"/>
          <p:cNvSpPr>
            <a:spLocks noGrp="1"/>
          </p:cNvSpPr>
          <p:nvPr>
            <p:ph idx="1"/>
          </p:nvPr>
        </p:nvSpPr>
        <p:spPr>
          <a:xfrm>
            <a:off x="430421" y="1752600"/>
            <a:ext cx="8229600" cy="4419600"/>
          </a:xfrm>
        </p:spPr>
        <p:txBody>
          <a:bodyPr>
            <a:noAutofit/>
          </a:bodyPr>
          <a:lstStyle/>
          <a:p>
            <a:pPr marL="0" indent="0">
              <a:buNone/>
            </a:pPr>
            <a:r>
              <a:rPr lang="en-US" sz="4000" dirty="0" smtClean="0">
                <a:latin typeface="Calibri"/>
                <a:cs typeface="Calibri"/>
              </a:rPr>
              <a:t>Support </a:t>
            </a:r>
            <a:r>
              <a:rPr lang="en-US" sz="4000" b="1" dirty="0">
                <a:solidFill>
                  <a:srgbClr val="3366FF"/>
                </a:solidFill>
                <a:latin typeface="Calibri"/>
                <a:cs typeface="Calibri"/>
              </a:rPr>
              <a:t>interactive</a:t>
            </a:r>
            <a:r>
              <a:rPr lang="en-US" sz="4000" dirty="0">
                <a:latin typeface="Calibri"/>
                <a:cs typeface="Calibri"/>
              </a:rPr>
              <a:t> </a:t>
            </a:r>
            <a:r>
              <a:rPr lang="en-US" sz="4000" dirty="0" smtClean="0">
                <a:latin typeface="Calibri"/>
                <a:cs typeface="Calibri"/>
              </a:rPr>
              <a:t>SQL-like aggregate queries </a:t>
            </a:r>
            <a:r>
              <a:rPr lang="en-US" sz="4000" dirty="0">
                <a:latin typeface="Calibri"/>
                <a:cs typeface="Calibri"/>
              </a:rPr>
              <a:t>over </a:t>
            </a:r>
            <a:r>
              <a:rPr lang="en-US" sz="4000" b="1" dirty="0">
                <a:solidFill>
                  <a:srgbClr val="3366FF"/>
                </a:solidFill>
                <a:latin typeface="Calibri"/>
                <a:cs typeface="Calibri"/>
              </a:rPr>
              <a:t>massive sets of </a:t>
            </a:r>
            <a:r>
              <a:rPr lang="en-US" sz="4000" b="1" dirty="0" smtClean="0">
                <a:solidFill>
                  <a:srgbClr val="3366FF"/>
                </a:solidFill>
                <a:latin typeface="Calibri"/>
                <a:cs typeface="Calibri"/>
              </a:rPr>
              <a:t>data</a:t>
            </a:r>
            <a:endParaRPr lang="en-US" sz="4000" b="1" dirty="0">
              <a:latin typeface="Calibri"/>
              <a:cs typeface="Calibri"/>
            </a:endParaRPr>
          </a:p>
        </p:txBody>
      </p:sp>
    </p:spTree>
    <p:custDataLst>
      <p:tags r:id="rId1"/>
    </p:custDataLst>
    <p:extLst>
      <p:ext uri="{BB962C8B-B14F-4D97-AF65-F5344CB8AC3E}">
        <p14:creationId xmlns:p14="http://schemas.microsoft.com/office/powerpoint/2010/main" val="1445054118"/>
      </p:ext>
    </p:extLst>
  </p:cSld>
  <p:clrMapOvr>
    <a:masterClrMapping/>
  </p:clrMapOvr>
  <mc:AlternateContent xmlns:mc="http://schemas.openxmlformats.org/markup-compatibility/2006" xmlns:p14="http://schemas.microsoft.com/office/powerpoint/2010/main">
    <mc:Choice Requires="p14">
      <p:transition spd="slow" p14:dur="2000" advTm="15925"/>
    </mc:Choice>
    <mc:Fallback xmlns="">
      <p:transition xmlns:p14="http://schemas.microsoft.com/office/powerpoint/2010/main" spd="slow" advTm="15925"/>
    </mc:Fallback>
  </mc:AlternateContent>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lstStyle/>
          <a:p>
            <a:r>
              <a:rPr lang="en-US" sz="7500" dirty="0" smtClean="0"/>
              <a:t>Uniform Samples</a:t>
            </a:r>
            <a:endParaRPr lang="en-US" sz="7500" dirty="0"/>
          </a:p>
        </p:txBody>
      </p:sp>
      <p:sp>
        <p:nvSpPr>
          <p:cNvPr id="6" name="TextBox 5"/>
          <p:cNvSpPr txBox="1"/>
          <p:nvPr/>
        </p:nvSpPr>
        <p:spPr>
          <a:xfrm>
            <a:off x="533400" y="3452727"/>
            <a:ext cx="4863631" cy="2062103"/>
          </a:xfrm>
          <a:prstGeom prst="rect">
            <a:avLst/>
          </a:prstGeom>
          <a:noFill/>
        </p:spPr>
        <p:txBody>
          <a:bodyPr wrap="none" rtlCol="0">
            <a:spAutoFit/>
          </a:bodyPr>
          <a:lstStyle/>
          <a:p>
            <a:r>
              <a:rPr lang="en-US" sz="3200" dirty="0" smtClean="0">
                <a:latin typeface="Courier"/>
                <a:cs typeface="Courier"/>
              </a:rPr>
              <a:t>SELECT </a:t>
            </a:r>
            <a:r>
              <a:rPr lang="en-US" sz="3200" b="1" dirty="0" smtClean="0">
                <a:solidFill>
                  <a:schemeClr val="accent2"/>
                </a:solidFill>
                <a:latin typeface="Courier"/>
                <a:cs typeface="Courier"/>
              </a:rPr>
              <a:t>A.*</a:t>
            </a:r>
            <a:endParaRPr lang="en-US" sz="3200" b="1" dirty="0">
              <a:solidFill>
                <a:schemeClr val="accent2"/>
              </a:solidFill>
              <a:latin typeface="Courier"/>
              <a:cs typeface="Courier"/>
            </a:endParaRPr>
          </a:p>
          <a:p>
            <a:r>
              <a:rPr lang="en-US" sz="3200" dirty="0" smtClean="0">
                <a:latin typeface="Courier"/>
                <a:cs typeface="Courier"/>
              </a:rPr>
              <a:t>FROM </a:t>
            </a:r>
            <a:r>
              <a:rPr lang="en-US" sz="3200" b="1" dirty="0" smtClean="0">
                <a:solidFill>
                  <a:srgbClr val="C0504D"/>
                </a:solidFill>
                <a:latin typeface="Courier"/>
                <a:cs typeface="Courier"/>
              </a:rPr>
              <a:t>A</a:t>
            </a:r>
          </a:p>
          <a:p>
            <a:r>
              <a:rPr lang="en-US" sz="3200" dirty="0" smtClean="0">
                <a:latin typeface="Courier"/>
                <a:cs typeface="Courier"/>
              </a:rPr>
              <a:t>WHERE </a:t>
            </a:r>
            <a:r>
              <a:rPr lang="en-US" sz="3200" b="1" dirty="0" smtClean="0">
                <a:solidFill>
                  <a:srgbClr val="008000"/>
                </a:solidFill>
                <a:latin typeface="Courier"/>
                <a:cs typeface="Courier"/>
              </a:rPr>
              <a:t>rand() &lt; 0.01</a:t>
            </a:r>
          </a:p>
          <a:p>
            <a:r>
              <a:rPr lang="en-US" sz="3200" dirty="0" smtClean="0">
                <a:latin typeface="Courier"/>
                <a:cs typeface="Courier"/>
              </a:rPr>
              <a:t>ORDER BY</a:t>
            </a:r>
            <a:r>
              <a:rPr lang="en-US" sz="3200" dirty="0" smtClean="0">
                <a:solidFill>
                  <a:srgbClr val="008000"/>
                </a:solidFill>
                <a:latin typeface="Courier"/>
                <a:cs typeface="Courier"/>
              </a:rPr>
              <a:t> </a:t>
            </a:r>
            <a:r>
              <a:rPr lang="en-US" sz="3200" b="1" dirty="0" smtClean="0">
                <a:solidFill>
                  <a:srgbClr val="008000"/>
                </a:solidFill>
                <a:latin typeface="Courier"/>
                <a:cs typeface="Courier"/>
              </a:rPr>
              <a:t>rand()</a:t>
            </a:r>
          </a:p>
        </p:txBody>
      </p:sp>
      <p:sp>
        <p:nvSpPr>
          <p:cNvPr id="7" name="Line Callout 1 (Border and Accent Bar) 6"/>
          <p:cNvSpPr/>
          <p:nvPr/>
        </p:nvSpPr>
        <p:spPr>
          <a:xfrm>
            <a:off x="5486400" y="2971800"/>
            <a:ext cx="3200400" cy="838200"/>
          </a:xfrm>
          <a:prstGeom prst="accentBorderCallout1">
            <a:avLst>
              <a:gd name="adj1" fmla="val 18750"/>
              <a:gd name="adj2" fmla="val -8333"/>
              <a:gd name="adj3" fmla="val -55713"/>
              <a:gd name="adj4" fmla="val -67131"/>
            </a:avLst>
          </a:prstGeom>
          <a:solidFill>
            <a:schemeClr val="bg2"/>
          </a:solidFill>
          <a:ln>
            <a:solidFill>
              <a:schemeClr val="bg2">
                <a:lumMod val="25000"/>
              </a:schemeClr>
            </a:solidFill>
          </a:ln>
        </p:spPr>
        <p:style>
          <a:lnRef idx="2">
            <a:schemeClr val="accent1"/>
          </a:lnRef>
          <a:fillRef idx="0">
            <a:schemeClr val="accent1"/>
          </a:fillRef>
          <a:effectRef idx="1">
            <a:schemeClr val="accent1"/>
          </a:effectRef>
          <a:fontRef idx="minor">
            <a:schemeClr val="tx1"/>
          </a:fontRef>
        </p:style>
        <p:txBody>
          <a:bodyPr rtlCol="0" anchor="ctr"/>
          <a:lstStyle/>
          <a:p>
            <a:r>
              <a:rPr lang="en-US" sz="2000" dirty="0" smtClean="0"/>
              <a:t>Create a 1% random sample </a:t>
            </a:r>
            <a:r>
              <a:rPr lang="en-US" sz="2000" b="1" dirty="0" err="1" smtClean="0">
                <a:solidFill>
                  <a:schemeClr val="accent2"/>
                </a:solidFill>
              </a:rPr>
              <a:t>A_sample</a:t>
            </a:r>
            <a:r>
              <a:rPr lang="en-US" sz="2000" dirty="0" smtClean="0"/>
              <a:t> from </a:t>
            </a:r>
            <a:r>
              <a:rPr lang="en-US" sz="2000" b="1" dirty="0" smtClean="0">
                <a:solidFill>
                  <a:srgbClr val="C0504D"/>
                </a:solidFill>
              </a:rPr>
              <a:t>A</a:t>
            </a:r>
            <a:endParaRPr lang="en-US" sz="2000" b="1" dirty="0">
              <a:solidFill>
                <a:srgbClr val="C0504D"/>
              </a:solidFill>
            </a:endParaRPr>
          </a:p>
        </p:txBody>
      </p:sp>
      <p:sp>
        <p:nvSpPr>
          <p:cNvPr id="8" name="Rectangle 7"/>
          <p:cNvSpPr/>
          <p:nvPr/>
        </p:nvSpPr>
        <p:spPr>
          <a:xfrm>
            <a:off x="381000" y="1524000"/>
            <a:ext cx="8229600" cy="990600"/>
          </a:xfrm>
          <a:prstGeom prst="rect">
            <a:avLst/>
          </a:prstGeom>
          <a:solidFill>
            <a:schemeClr val="bg2">
              <a:alpha val="10000"/>
            </a:schemeClr>
          </a:solidFill>
          <a:ln>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9" name="Rectangle 8"/>
          <p:cNvSpPr/>
          <p:nvPr/>
        </p:nvSpPr>
        <p:spPr>
          <a:xfrm>
            <a:off x="457200" y="1600200"/>
            <a:ext cx="8153400" cy="830997"/>
          </a:xfrm>
          <a:prstGeom prst="rect">
            <a:avLst/>
          </a:prstGeom>
        </p:spPr>
        <p:txBody>
          <a:bodyPr wrap="square">
            <a:spAutoFit/>
          </a:bodyPr>
          <a:lstStyle/>
          <a:p>
            <a:r>
              <a:rPr lang="en-US" dirty="0">
                <a:solidFill>
                  <a:srgbClr val="3366FF"/>
                </a:solidFill>
                <a:latin typeface="Courier"/>
                <a:cs typeface="Courier"/>
              </a:rPr>
              <a:t>blinkdb&gt;</a:t>
            </a:r>
            <a:r>
              <a:rPr lang="en-US" dirty="0">
                <a:latin typeface="Courier"/>
                <a:cs typeface="Courier"/>
              </a:rPr>
              <a:t> create table </a:t>
            </a:r>
            <a:r>
              <a:rPr lang="en-US" b="1" dirty="0" err="1" smtClean="0">
                <a:solidFill>
                  <a:schemeClr val="accent2"/>
                </a:solidFill>
                <a:latin typeface="Courier"/>
                <a:cs typeface="Courier"/>
              </a:rPr>
              <a:t>A_sample</a:t>
            </a:r>
            <a:r>
              <a:rPr lang="en-US" b="1" dirty="0" smtClean="0">
                <a:solidFill>
                  <a:schemeClr val="accent2"/>
                </a:solidFill>
                <a:latin typeface="Courier"/>
                <a:cs typeface="Courier"/>
              </a:rPr>
              <a:t> </a:t>
            </a:r>
            <a:r>
              <a:rPr lang="en-US" dirty="0" smtClean="0">
                <a:solidFill>
                  <a:srgbClr val="000000"/>
                </a:solidFill>
                <a:latin typeface="Courier"/>
                <a:cs typeface="Courier"/>
              </a:rPr>
              <a:t>as </a:t>
            </a:r>
            <a:r>
              <a:rPr lang="en-US" dirty="0">
                <a:solidFill>
                  <a:srgbClr val="000000"/>
                </a:solidFill>
                <a:latin typeface="Courier"/>
                <a:cs typeface="Courier"/>
              </a:rPr>
              <a:t>select * from </a:t>
            </a:r>
            <a:r>
              <a:rPr lang="en-US" b="1" dirty="0" smtClean="0">
                <a:solidFill>
                  <a:srgbClr val="C0504D"/>
                </a:solidFill>
                <a:latin typeface="Courier"/>
                <a:cs typeface="Courier"/>
              </a:rPr>
              <a:t>A </a:t>
            </a:r>
            <a:r>
              <a:rPr lang="en-US" b="1" dirty="0" err="1" smtClean="0">
                <a:solidFill>
                  <a:srgbClr val="008000"/>
                </a:solidFill>
                <a:latin typeface="Courier"/>
                <a:cs typeface="Courier"/>
              </a:rPr>
              <a:t>samplewith</a:t>
            </a:r>
            <a:r>
              <a:rPr lang="en-US" b="1" dirty="0" smtClean="0">
                <a:solidFill>
                  <a:srgbClr val="008000"/>
                </a:solidFill>
                <a:latin typeface="Courier"/>
                <a:cs typeface="Courier"/>
              </a:rPr>
              <a:t> </a:t>
            </a:r>
            <a:r>
              <a:rPr lang="en-US" b="1" dirty="0">
                <a:solidFill>
                  <a:srgbClr val="008000"/>
                </a:solidFill>
                <a:latin typeface="Courier"/>
                <a:cs typeface="Courier"/>
              </a:rPr>
              <a:t>0.01</a:t>
            </a:r>
            <a:r>
              <a:rPr lang="en-US" dirty="0">
                <a:latin typeface="Courier"/>
                <a:cs typeface="Courier"/>
              </a:rPr>
              <a:t>;</a:t>
            </a:r>
            <a:endParaRPr lang="en-US" dirty="0">
              <a:solidFill>
                <a:srgbClr val="3366FF"/>
              </a:solidFill>
              <a:latin typeface="Courier"/>
              <a:cs typeface="Courier"/>
            </a:endParaRPr>
          </a:p>
        </p:txBody>
      </p:sp>
      <p:sp>
        <p:nvSpPr>
          <p:cNvPr id="10" name="TextBox 9"/>
          <p:cNvSpPr txBox="1"/>
          <p:nvPr/>
        </p:nvSpPr>
        <p:spPr>
          <a:xfrm>
            <a:off x="0" y="3453824"/>
            <a:ext cx="677189" cy="584776"/>
          </a:xfrm>
          <a:prstGeom prst="rect">
            <a:avLst/>
          </a:prstGeom>
          <a:noFill/>
        </p:spPr>
        <p:txBody>
          <a:bodyPr wrap="none" rtlCol="0">
            <a:spAutoFit/>
          </a:bodyPr>
          <a:lstStyle/>
          <a:p>
            <a:r>
              <a:rPr lang="en-US" sz="3200" dirty="0" smtClean="0">
                <a:latin typeface="Courier"/>
                <a:cs typeface="Courier"/>
              </a:rPr>
              <a:t>1.</a:t>
            </a:r>
          </a:p>
        </p:txBody>
      </p:sp>
      <p:sp>
        <p:nvSpPr>
          <p:cNvPr id="13" name="TextBox 12"/>
          <p:cNvSpPr txBox="1"/>
          <p:nvPr/>
        </p:nvSpPr>
        <p:spPr>
          <a:xfrm>
            <a:off x="0" y="5577006"/>
            <a:ext cx="677189" cy="584776"/>
          </a:xfrm>
          <a:prstGeom prst="rect">
            <a:avLst/>
          </a:prstGeom>
          <a:noFill/>
        </p:spPr>
        <p:txBody>
          <a:bodyPr wrap="none" rtlCol="0">
            <a:spAutoFit/>
          </a:bodyPr>
          <a:lstStyle/>
          <a:p>
            <a:r>
              <a:rPr lang="en-US" sz="3200" dirty="0">
                <a:latin typeface="Courier"/>
                <a:cs typeface="Courier"/>
              </a:rPr>
              <a:t>2</a:t>
            </a:r>
            <a:r>
              <a:rPr lang="en-US" sz="3200" dirty="0" smtClean="0">
                <a:latin typeface="Courier"/>
                <a:cs typeface="Courier"/>
              </a:rPr>
              <a:t>.</a:t>
            </a:r>
          </a:p>
        </p:txBody>
      </p:sp>
      <p:sp>
        <p:nvSpPr>
          <p:cNvPr id="14" name="TextBox 13"/>
          <p:cNvSpPr txBox="1"/>
          <p:nvPr/>
        </p:nvSpPr>
        <p:spPr>
          <a:xfrm>
            <a:off x="533400" y="5628382"/>
            <a:ext cx="5365571" cy="1077218"/>
          </a:xfrm>
          <a:prstGeom prst="rect">
            <a:avLst/>
          </a:prstGeom>
          <a:noFill/>
        </p:spPr>
        <p:txBody>
          <a:bodyPr wrap="none" rtlCol="0">
            <a:spAutoFit/>
          </a:bodyPr>
          <a:lstStyle/>
          <a:p>
            <a:r>
              <a:rPr lang="en-US" sz="3200" dirty="0" smtClean="0">
                <a:latin typeface="Courier"/>
                <a:cs typeface="Courier"/>
              </a:rPr>
              <a:t>Keep track of per row</a:t>
            </a:r>
          </a:p>
          <a:p>
            <a:r>
              <a:rPr lang="en-US" sz="3200" dirty="0" smtClean="0">
                <a:latin typeface="Courier"/>
                <a:cs typeface="Courier"/>
              </a:rPr>
              <a:t>scaling information</a:t>
            </a:r>
            <a:endParaRPr lang="en-US" sz="3200" b="1" dirty="0" smtClean="0">
              <a:solidFill>
                <a:srgbClr val="008000"/>
              </a:solidFill>
              <a:latin typeface="Courier"/>
              <a:cs typeface="Courier"/>
            </a:endParaRPr>
          </a:p>
        </p:txBody>
      </p:sp>
    </p:spTree>
    <p:extLst>
      <p:ext uri="{BB962C8B-B14F-4D97-AF65-F5344CB8AC3E}">
        <p14:creationId xmlns:p14="http://schemas.microsoft.com/office/powerpoint/2010/main" val="406324019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0" grpId="0"/>
      <p:bldP spid="13" grpId="0"/>
      <p:bldP spid="14"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lstStyle/>
          <a:p>
            <a:r>
              <a:rPr lang="en-US" sz="7500" dirty="0" smtClean="0"/>
              <a:t>Stratified Samples</a:t>
            </a:r>
            <a:endParaRPr lang="en-US" sz="7500" dirty="0"/>
          </a:p>
        </p:txBody>
      </p:sp>
      <p:sp>
        <p:nvSpPr>
          <p:cNvPr id="7" name="Line Callout 1 (Border and Accent Bar) 6"/>
          <p:cNvSpPr/>
          <p:nvPr/>
        </p:nvSpPr>
        <p:spPr>
          <a:xfrm>
            <a:off x="5486400" y="2971800"/>
            <a:ext cx="3200400" cy="1066800"/>
          </a:xfrm>
          <a:prstGeom prst="accentBorderCallout1">
            <a:avLst>
              <a:gd name="adj1" fmla="val 18750"/>
              <a:gd name="adj2" fmla="val -8333"/>
              <a:gd name="adj3" fmla="val -41453"/>
              <a:gd name="adj4" fmla="val -74600"/>
            </a:avLst>
          </a:prstGeom>
          <a:solidFill>
            <a:schemeClr val="bg2"/>
          </a:solidFill>
          <a:ln>
            <a:solidFill>
              <a:schemeClr val="bg2">
                <a:lumMod val="25000"/>
              </a:schemeClr>
            </a:solidFill>
          </a:ln>
        </p:spPr>
        <p:style>
          <a:lnRef idx="2">
            <a:schemeClr val="accent1"/>
          </a:lnRef>
          <a:fillRef idx="0">
            <a:schemeClr val="accent1"/>
          </a:fillRef>
          <a:effectRef idx="1">
            <a:schemeClr val="accent1"/>
          </a:effectRef>
          <a:fontRef idx="minor">
            <a:schemeClr val="tx1"/>
          </a:fontRef>
        </p:style>
        <p:txBody>
          <a:bodyPr rtlCol="0" anchor="ctr"/>
          <a:lstStyle/>
          <a:p>
            <a:r>
              <a:rPr lang="en-US" sz="2000" dirty="0"/>
              <a:t>Create a 1% stratified sample </a:t>
            </a:r>
            <a:r>
              <a:rPr lang="en-US" sz="2000" b="1" dirty="0" err="1">
                <a:solidFill>
                  <a:schemeClr val="accent2"/>
                </a:solidFill>
              </a:rPr>
              <a:t>A_sample</a:t>
            </a:r>
            <a:r>
              <a:rPr lang="en-US" sz="2000" dirty="0"/>
              <a:t> from </a:t>
            </a:r>
            <a:r>
              <a:rPr lang="en-US" sz="2000" b="1" dirty="0">
                <a:solidFill>
                  <a:srgbClr val="C0504D"/>
                </a:solidFill>
              </a:rPr>
              <a:t>A </a:t>
            </a:r>
            <a:r>
              <a:rPr lang="en-US" sz="2000" dirty="0"/>
              <a:t>biased on</a:t>
            </a:r>
            <a:r>
              <a:rPr lang="en-US" sz="2000" b="1" dirty="0">
                <a:solidFill>
                  <a:srgbClr val="C0504D"/>
                </a:solidFill>
              </a:rPr>
              <a:t> </a:t>
            </a:r>
            <a:r>
              <a:rPr lang="en-US" sz="2000" b="1" dirty="0" err="1" smtClean="0">
                <a:solidFill>
                  <a:srgbClr val="C0504D"/>
                </a:solidFill>
              </a:rPr>
              <a:t>col_A</a:t>
            </a:r>
            <a:endParaRPr lang="en-US" sz="2000" b="1" dirty="0">
              <a:solidFill>
                <a:srgbClr val="C0504D"/>
              </a:solidFill>
            </a:endParaRPr>
          </a:p>
        </p:txBody>
      </p:sp>
      <p:sp>
        <p:nvSpPr>
          <p:cNvPr id="8" name="Rectangle 7"/>
          <p:cNvSpPr/>
          <p:nvPr/>
        </p:nvSpPr>
        <p:spPr>
          <a:xfrm>
            <a:off x="381000" y="1524000"/>
            <a:ext cx="8229600" cy="990600"/>
          </a:xfrm>
          <a:prstGeom prst="rect">
            <a:avLst/>
          </a:prstGeom>
          <a:solidFill>
            <a:schemeClr val="bg2">
              <a:alpha val="10000"/>
            </a:schemeClr>
          </a:solidFill>
          <a:ln>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9" name="Rectangle 8"/>
          <p:cNvSpPr/>
          <p:nvPr/>
        </p:nvSpPr>
        <p:spPr>
          <a:xfrm>
            <a:off x="457200" y="1600200"/>
            <a:ext cx="8153400" cy="830997"/>
          </a:xfrm>
          <a:prstGeom prst="rect">
            <a:avLst/>
          </a:prstGeom>
        </p:spPr>
        <p:txBody>
          <a:bodyPr wrap="square">
            <a:spAutoFit/>
          </a:bodyPr>
          <a:lstStyle/>
          <a:p>
            <a:r>
              <a:rPr lang="en-US" dirty="0">
                <a:solidFill>
                  <a:srgbClr val="3366FF"/>
                </a:solidFill>
                <a:latin typeface="Courier"/>
                <a:cs typeface="Courier"/>
              </a:rPr>
              <a:t>blinkdb&gt;</a:t>
            </a:r>
            <a:r>
              <a:rPr lang="en-US" dirty="0">
                <a:latin typeface="Courier"/>
                <a:cs typeface="Courier"/>
              </a:rPr>
              <a:t> create table </a:t>
            </a:r>
            <a:r>
              <a:rPr lang="en-US" b="1" dirty="0" err="1" smtClean="0">
                <a:solidFill>
                  <a:schemeClr val="accent2"/>
                </a:solidFill>
                <a:latin typeface="Courier"/>
                <a:cs typeface="Courier"/>
              </a:rPr>
              <a:t>A_sample</a:t>
            </a:r>
            <a:r>
              <a:rPr lang="en-US" b="1" dirty="0" smtClean="0">
                <a:solidFill>
                  <a:schemeClr val="accent2"/>
                </a:solidFill>
                <a:latin typeface="Courier"/>
                <a:cs typeface="Courier"/>
              </a:rPr>
              <a:t> </a:t>
            </a:r>
            <a:r>
              <a:rPr lang="en-US" dirty="0" smtClean="0">
                <a:solidFill>
                  <a:srgbClr val="000000"/>
                </a:solidFill>
                <a:latin typeface="Courier"/>
                <a:cs typeface="Courier"/>
              </a:rPr>
              <a:t>as </a:t>
            </a:r>
            <a:r>
              <a:rPr lang="en-US" dirty="0">
                <a:solidFill>
                  <a:srgbClr val="000000"/>
                </a:solidFill>
                <a:latin typeface="Courier"/>
                <a:cs typeface="Courier"/>
              </a:rPr>
              <a:t>select * from </a:t>
            </a:r>
            <a:r>
              <a:rPr lang="en-US" b="1" dirty="0" smtClean="0">
                <a:solidFill>
                  <a:srgbClr val="C0504D"/>
                </a:solidFill>
                <a:latin typeface="Courier"/>
                <a:cs typeface="Courier"/>
              </a:rPr>
              <a:t>A </a:t>
            </a:r>
            <a:r>
              <a:rPr lang="en-US" b="1" dirty="0" err="1" smtClean="0">
                <a:solidFill>
                  <a:srgbClr val="008000"/>
                </a:solidFill>
                <a:latin typeface="Courier"/>
                <a:cs typeface="Courier"/>
              </a:rPr>
              <a:t>samplewith</a:t>
            </a:r>
            <a:r>
              <a:rPr lang="en-US" b="1" dirty="0" smtClean="0">
                <a:solidFill>
                  <a:srgbClr val="008000"/>
                </a:solidFill>
                <a:latin typeface="Courier"/>
                <a:cs typeface="Courier"/>
              </a:rPr>
              <a:t> </a:t>
            </a:r>
            <a:r>
              <a:rPr lang="en-US" b="1" dirty="0" smtClean="0">
                <a:solidFill>
                  <a:srgbClr val="008040"/>
                </a:solidFill>
                <a:latin typeface="Courier"/>
                <a:cs typeface="Courier"/>
              </a:rPr>
              <a:t>0.01</a:t>
            </a:r>
            <a:r>
              <a:rPr lang="en-US" b="1" dirty="0" smtClean="0">
                <a:solidFill>
                  <a:srgbClr val="008000"/>
                </a:solidFill>
                <a:latin typeface="Courier"/>
                <a:cs typeface="Courier"/>
              </a:rPr>
              <a:t> stratify on </a:t>
            </a:r>
            <a:r>
              <a:rPr lang="en-US" b="1" dirty="0" smtClean="0">
                <a:solidFill>
                  <a:srgbClr val="C0504D"/>
                </a:solidFill>
                <a:latin typeface="Courier"/>
                <a:cs typeface="Courier"/>
              </a:rPr>
              <a:t>(</a:t>
            </a:r>
            <a:r>
              <a:rPr lang="en-US" b="1" dirty="0" err="1" smtClean="0">
                <a:solidFill>
                  <a:srgbClr val="C0504D"/>
                </a:solidFill>
                <a:latin typeface="Courier"/>
                <a:cs typeface="Courier"/>
              </a:rPr>
              <a:t>col_A</a:t>
            </a:r>
            <a:r>
              <a:rPr lang="en-US" b="1" dirty="0" smtClean="0">
                <a:solidFill>
                  <a:srgbClr val="C0504D"/>
                </a:solidFill>
                <a:latin typeface="Courier"/>
                <a:cs typeface="Courier"/>
              </a:rPr>
              <a:t>)</a:t>
            </a:r>
            <a:r>
              <a:rPr lang="en-US" dirty="0" smtClean="0">
                <a:latin typeface="Courier"/>
                <a:cs typeface="Courier"/>
              </a:rPr>
              <a:t>;</a:t>
            </a:r>
            <a:endParaRPr lang="en-US" dirty="0">
              <a:solidFill>
                <a:srgbClr val="3366FF"/>
              </a:solidFill>
              <a:latin typeface="Courier"/>
              <a:cs typeface="Courier"/>
            </a:endParaRPr>
          </a:p>
        </p:txBody>
      </p:sp>
      <p:sp>
        <p:nvSpPr>
          <p:cNvPr id="10" name="TextBox 9"/>
          <p:cNvSpPr txBox="1"/>
          <p:nvPr/>
        </p:nvSpPr>
        <p:spPr>
          <a:xfrm>
            <a:off x="84811" y="3530024"/>
            <a:ext cx="677189" cy="584776"/>
          </a:xfrm>
          <a:prstGeom prst="rect">
            <a:avLst/>
          </a:prstGeom>
          <a:noFill/>
        </p:spPr>
        <p:txBody>
          <a:bodyPr wrap="none" rtlCol="0">
            <a:spAutoFit/>
          </a:bodyPr>
          <a:lstStyle/>
          <a:p>
            <a:r>
              <a:rPr lang="en-US" sz="3200" dirty="0" smtClean="0">
                <a:latin typeface="Courier"/>
                <a:cs typeface="Courier"/>
              </a:rPr>
              <a:t>1.</a:t>
            </a:r>
          </a:p>
        </p:txBody>
      </p:sp>
      <p:sp>
        <p:nvSpPr>
          <p:cNvPr id="13" name="TextBox 12"/>
          <p:cNvSpPr txBox="1"/>
          <p:nvPr/>
        </p:nvSpPr>
        <p:spPr>
          <a:xfrm>
            <a:off x="84811" y="6273224"/>
            <a:ext cx="677189" cy="584776"/>
          </a:xfrm>
          <a:prstGeom prst="rect">
            <a:avLst/>
          </a:prstGeom>
          <a:noFill/>
        </p:spPr>
        <p:txBody>
          <a:bodyPr wrap="none" rtlCol="0">
            <a:spAutoFit/>
          </a:bodyPr>
          <a:lstStyle/>
          <a:p>
            <a:r>
              <a:rPr lang="en-US" sz="3200" dirty="0">
                <a:latin typeface="Courier"/>
                <a:cs typeface="Courier"/>
              </a:rPr>
              <a:t>2</a:t>
            </a:r>
            <a:r>
              <a:rPr lang="en-US" sz="3200" dirty="0" smtClean="0">
                <a:latin typeface="Courier"/>
                <a:cs typeface="Courier"/>
              </a:rPr>
              <a:t>.</a:t>
            </a:r>
          </a:p>
        </p:txBody>
      </p:sp>
      <p:sp>
        <p:nvSpPr>
          <p:cNvPr id="14" name="TextBox 13"/>
          <p:cNvSpPr txBox="1"/>
          <p:nvPr/>
        </p:nvSpPr>
        <p:spPr>
          <a:xfrm>
            <a:off x="685800" y="6320135"/>
            <a:ext cx="8305800" cy="461665"/>
          </a:xfrm>
          <a:prstGeom prst="rect">
            <a:avLst/>
          </a:prstGeom>
          <a:noFill/>
        </p:spPr>
        <p:txBody>
          <a:bodyPr wrap="square" rtlCol="0">
            <a:spAutoFit/>
          </a:bodyPr>
          <a:lstStyle/>
          <a:p>
            <a:r>
              <a:rPr lang="en-US" dirty="0" smtClean="0">
                <a:latin typeface="Courier"/>
                <a:cs typeface="Courier"/>
              </a:rPr>
              <a:t>Keep track of per row scaling information</a:t>
            </a:r>
            <a:endParaRPr lang="en-US" b="1" dirty="0" smtClean="0">
              <a:solidFill>
                <a:srgbClr val="008000"/>
              </a:solidFill>
              <a:latin typeface="Courier"/>
              <a:cs typeface="Courier"/>
            </a:endParaRPr>
          </a:p>
        </p:txBody>
      </p:sp>
      <p:sp>
        <p:nvSpPr>
          <p:cNvPr id="11" name="Rectangle 10"/>
          <p:cNvSpPr/>
          <p:nvPr/>
        </p:nvSpPr>
        <p:spPr>
          <a:xfrm>
            <a:off x="609600" y="3570744"/>
            <a:ext cx="8610600" cy="2677656"/>
          </a:xfrm>
          <a:prstGeom prst="rect">
            <a:avLst/>
          </a:prstGeom>
        </p:spPr>
        <p:txBody>
          <a:bodyPr wrap="square">
            <a:spAutoFit/>
          </a:bodyPr>
          <a:lstStyle/>
          <a:p>
            <a:r>
              <a:rPr lang="en-US" dirty="0">
                <a:latin typeface="Courier"/>
                <a:cs typeface="Courier"/>
              </a:rPr>
              <a:t>SELECT </a:t>
            </a:r>
            <a:r>
              <a:rPr lang="en-US" b="1" dirty="0">
                <a:solidFill>
                  <a:schemeClr val="accent2"/>
                </a:solidFill>
                <a:latin typeface="Courier"/>
                <a:cs typeface="Courier"/>
              </a:rPr>
              <a:t>A</a:t>
            </a:r>
            <a:r>
              <a:rPr lang="en-US" dirty="0">
                <a:latin typeface="Courier"/>
                <a:cs typeface="Courier"/>
              </a:rPr>
              <a:t>.</a:t>
            </a:r>
            <a:r>
              <a:rPr lang="en-US" dirty="0" smtClean="0">
                <a:latin typeface="Courier"/>
                <a:cs typeface="Courier"/>
              </a:rPr>
              <a:t>*</a:t>
            </a:r>
          </a:p>
          <a:p>
            <a:r>
              <a:rPr lang="en-US" dirty="0" smtClean="0">
                <a:latin typeface="Courier"/>
                <a:cs typeface="Courier"/>
              </a:rPr>
              <a:t>from </a:t>
            </a:r>
            <a:r>
              <a:rPr lang="en-US" b="1" dirty="0">
                <a:solidFill>
                  <a:srgbClr val="C0504D"/>
                </a:solidFill>
                <a:latin typeface="Courier"/>
                <a:cs typeface="Courier"/>
              </a:rPr>
              <a:t>A</a:t>
            </a:r>
            <a:r>
              <a:rPr lang="en-US" dirty="0">
                <a:latin typeface="Courier"/>
                <a:cs typeface="Courier"/>
              </a:rPr>
              <a:t> JOIN</a:t>
            </a:r>
          </a:p>
          <a:p>
            <a:r>
              <a:rPr lang="en-US" dirty="0" smtClean="0">
                <a:solidFill>
                  <a:srgbClr val="3366FF"/>
                </a:solidFill>
                <a:latin typeface="Courier"/>
                <a:cs typeface="Courier"/>
              </a:rPr>
              <a:t>	(SELECT </a:t>
            </a:r>
            <a:r>
              <a:rPr lang="en-US" b="1" dirty="0">
                <a:solidFill>
                  <a:srgbClr val="008000"/>
                </a:solidFill>
                <a:latin typeface="Courier"/>
                <a:cs typeface="Courier"/>
              </a:rPr>
              <a:t>K</a:t>
            </a:r>
            <a:r>
              <a:rPr lang="en-US" dirty="0">
                <a:solidFill>
                  <a:srgbClr val="3366FF"/>
                </a:solidFill>
                <a:latin typeface="Courier"/>
                <a:cs typeface="Courier"/>
              </a:rPr>
              <a:t>, </a:t>
            </a:r>
            <a:r>
              <a:rPr lang="en-US" b="1" dirty="0" smtClean="0">
                <a:solidFill>
                  <a:srgbClr val="008000"/>
                </a:solidFill>
                <a:latin typeface="Courier"/>
                <a:cs typeface="Courier"/>
              </a:rPr>
              <a:t>logic(</a:t>
            </a:r>
            <a:r>
              <a:rPr lang="en-US" dirty="0">
                <a:solidFill>
                  <a:srgbClr val="3366FF"/>
                </a:solidFill>
                <a:latin typeface="Courier"/>
                <a:cs typeface="Courier"/>
              </a:rPr>
              <a:t>count(*)</a:t>
            </a:r>
            <a:r>
              <a:rPr lang="en-US" b="1" dirty="0" smtClean="0">
                <a:solidFill>
                  <a:srgbClr val="008000"/>
                </a:solidFill>
                <a:latin typeface="Courier"/>
                <a:cs typeface="Courier"/>
              </a:rPr>
              <a:t>)</a:t>
            </a:r>
            <a:r>
              <a:rPr lang="en-US" dirty="0" smtClean="0">
                <a:solidFill>
                  <a:srgbClr val="3366FF"/>
                </a:solidFill>
                <a:latin typeface="Courier"/>
                <a:cs typeface="Courier"/>
              </a:rPr>
              <a:t> AS </a:t>
            </a:r>
            <a:r>
              <a:rPr lang="en-US" b="1" dirty="0" smtClean="0">
                <a:solidFill>
                  <a:schemeClr val="accent2"/>
                </a:solidFill>
                <a:latin typeface="Courier"/>
                <a:cs typeface="Courier"/>
              </a:rPr>
              <a:t>ratio</a:t>
            </a:r>
            <a:endParaRPr lang="en-US" b="1" dirty="0">
              <a:solidFill>
                <a:schemeClr val="accent2"/>
              </a:solidFill>
              <a:latin typeface="Courier"/>
              <a:cs typeface="Courier"/>
            </a:endParaRPr>
          </a:p>
          <a:p>
            <a:r>
              <a:rPr lang="en-US" dirty="0">
                <a:solidFill>
                  <a:srgbClr val="3366FF"/>
                </a:solidFill>
                <a:latin typeface="Courier"/>
                <a:cs typeface="Courier"/>
              </a:rPr>
              <a:t> </a:t>
            </a:r>
            <a:r>
              <a:rPr lang="en-US" dirty="0" smtClean="0">
                <a:solidFill>
                  <a:srgbClr val="3366FF"/>
                </a:solidFill>
                <a:latin typeface="Courier"/>
                <a:cs typeface="Courier"/>
              </a:rPr>
              <a:t>	 FROM </a:t>
            </a:r>
            <a:r>
              <a:rPr lang="en-US" dirty="0">
                <a:solidFill>
                  <a:srgbClr val="3366FF"/>
                </a:solidFill>
                <a:latin typeface="Courier"/>
                <a:cs typeface="Courier"/>
              </a:rPr>
              <a:t>A</a:t>
            </a:r>
          </a:p>
          <a:p>
            <a:r>
              <a:rPr lang="en-US" dirty="0">
                <a:solidFill>
                  <a:srgbClr val="3366FF"/>
                </a:solidFill>
                <a:latin typeface="Courier"/>
                <a:cs typeface="Courier"/>
              </a:rPr>
              <a:t> </a:t>
            </a:r>
            <a:r>
              <a:rPr lang="en-US" dirty="0" smtClean="0">
                <a:solidFill>
                  <a:srgbClr val="3366FF"/>
                </a:solidFill>
                <a:latin typeface="Courier"/>
                <a:cs typeface="Courier"/>
              </a:rPr>
              <a:t>	 GROUP </a:t>
            </a:r>
            <a:r>
              <a:rPr lang="en-US" dirty="0">
                <a:solidFill>
                  <a:srgbClr val="3366FF"/>
                </a:solidFill>
                <a:latin typeface="Courier"/>
                <a:cs typeface="Courier"/>
              </a:rPr>
              <a:t>BY </a:t>
            </a:r>
            <a:r>
              <a:rPr lang="en-US" b="1" dirty="0" smtClean="0">
                <a:solidFill>
                  <a:srgbClr val="008000"/>
                </a:solidFill>
                <a:latin typeface="Courier"/>
                <a:cs typeface="Courier"/>
              </a:rPr>
              <a:t>K</a:t>
            </a:r>
            <a:r>
              <a:rPr lang="en-US" dirty="0" smtClean="0">
                <a:solidFill>
                  <a:srgbClr val="3362FF"/>
                </a:solidFill>
                <a:latin typeface="Courier"/>
                <a:cs typeface="Courier"/>
              </a:rPr>
              <a:t>)</a:t>
            </a:r>
          </a:p>
          <a:p>
            <a:r>
              <a:rPr lang="en-US" dirty="0" smtClean="0">
                <a:latin typeface="Courier"/>
                <a:cs typeface="Courier"/>
              </a:rPr>
              <a:t> </a:t>
            </a:r>
            <a:r>
              <a:rPr lang="en-US" dirty="0">
                <a:latin typeface="Courier"/>
                <a:cs typeface="Courier"/>
              </a:rPr>
              <a:t>USING </a:t>
            </a:r>
            <a:r>
              <a:rPr lang="en-US" b="1" dirty="0" smtClean="0">
                <a:solidFill>
                  <a:srgbClr val="008000"/>
                </a:solidFill>
                <a:latin typeface="Courier"/>
                <a:cs typeface="Courier"/>
              </a:rPr>
              <a:t>K</a:t>
            </a:r>
          </a:p>
          <a:p>
            <a:r>
              <a:rPr lang="en-US" b="1" dirty="0">
                <a:solidFill>
                  <a:srgbClr val="008000"/>
                </a:solidFill>
                <a:latin typeface="Courier"/>
                <a:cs typeface="Courier"/>
              </a:rPr>
              <a:t> </a:t>
            </a:r>
            <a:r>
              <a:rPr lang="en-US" dirty="0" smtClean="0">
                <a:latin typeface="Courier"/>
                <a:cs typeface="Courier"/>
              </a:rPr>
              <a:t>WHERE rand(</a:t>
            </a:r>
            <a:r>
              <a:rPr lang="en-US" dirty="0">
                <a:latin typeface="Courier"/>
                <a:cs typeface="Courier"/>
              </a:rPr>
              <a:t>) &lt; </a:t>
            </a:r>
            <a:r>
              <a:rPr lang="en-US" b="1" dirty="0">
                <a:solidFill>
                  <a:srgbClr val="C0504D"/>
                </a:solidFill>
                <a:latin typeface="Courier"/>
                <a:cs typeface="Courier"/>
              </a:rPr>
              <a:t>r</a:t>
            </a:r>
            <a:r>
              <a:rPr lang="en-US" b="1" dirty="0" smtClean="0">
                <a:solidFill>
                  <a:srgbClr val="C0504D"/>
                </a:solidFill>
                <a:latin typeface="Courier"/>
                <a:cs typeface="Courier"/>
              </a:rPr>
              <a:t>atio</a:t>
            </a:r>
            <a:r>
              <a:rPr lang="en-US" dirty="0" smtClean="0">
                <a:latin typeface="Courier"/>
                <a:cs typeface="Courier"/>
              </a:rPr>
              <a:t>;</a:t>
            </a:r>
            <a:endParaRPr lang="en-US" dirty="0">
              <a:latin typeface="Courier"/>
              <a:cs typeface="Courier"/>
            </a:endParaRPr>
          </a:p>
        </p:txBody>
      </p:sp>
    </p:spTree>
    <p:extLst>
      <p:ext uri="{BB962C8B-B14F-4D97-AF65-F5344CB8AC3E}">
        <p14:creationId xmlns:p14="http://schemas.microsoft.com/office/powerpoint/2010/main" val="221958827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3" grpId="0"/>
      <p:bldP spid="14" grpId="0"/>
      <p:bldP spid="11"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lstStyle/>
          <a:p>
            <a:r>
              <a:rPr lang="en-US" sz="6500" dirty="0" smtClean="0"/>
              <a:t>What is BlinkDB?</a:t>
            </a:r>
            <a:endParaRPr lang="en-US" sz="6500" dirty="0"/>
          </a:p>
        </p:txBody>
      </p:sp>
      <p:sp>
        <p:nvSpPr>
          <p:cNvPr id="3" name="Content Placeholder 2"/>
          <p:cNvSpPr>
            <a:spLocks noGrp="1"/>
          </p:cNvSpPr>
          <p:nvPr>
            <p:ph idx="1"/>
          </p:nvPr>
        </p:nvSpPr>
        <p:spPr>
          <a:xfrm>
            <a:off x="457200" y="1447800"/>
            <a:ext cx="8458200" cy="5105400"/>
          </a:xfrm>
        </p:spPr>
        <p:txBody>
          <a:bodyPr/>
          <a:lstStyle/>
          <a:p>
            <a:pPr marL="0" indent="0"/>
            <a:r>
              <a:rPr lang="en-US" sz="3000" dirty="0" smtClean="0"/>
              <a:t>A data analysis (warehouse) system that … </a:t>
            </a:r>
          </a:p>
          <a:p>
            <a:pPr marL="457200" indent="-457200">
              <a:buFont typeface="Lucida Grande"/>
              <a:buChar char="-"/>
            </a:pPr>
            <a:r>
              <a:rPr lang="en-US" sz="3000" dirty="0"/>
              <a:t>c</a:t>
            </a:r>
            <a:r>
              <a:rPr lang="en-US" sz="3000" dirty="0" smtClean="0"/>
              <a:t>reates and maintains a variety of random and stratified samples from underlying data</a:t>
            </a:r>
          </a:p>
          <a:p>
            <a:pPr marL="457200" indent="-457200">
              <a:buFont typeface="Lucida Grande"/>
              <a:buChar char="-"/>
            </a:pPr>
            <a:r>
              <a:rPr lang="en-US" sz="3000" dirty="0" smtClean="0"/>
              <a:t>returns fast, approximate answers with error bars by executing queries on samples of data</a:t>
            </a:r>
          </a:p>
          <a:p>
            <a:pPr marL="457200" indent="-457200">
              <a:buFont typeface="Lucida Grande"/>
              <a:buChar char="-"/>
            </a:pPr>
            <a:r>
              <a:rPr lang="en-US" sz="3000" dirty="0" smtClean="0"/>
              <a:t>is </a:t>
            </a:r>
            <a:r>
              <a:rPr lang="en-US" sz="3000" dirty="0"/>
              <a:t>compatible with Apache </a:t>
            </a:r>
            <a:r>
              <a:rPr lang="en-US" sz="3000" dirty="0" smtClean="0"/>
              <a:t>Hive, AMP Lab’s Shark and Facebook’s Presto </a:t>
            </a:r>
            <a:r>
              <a:rPr lang="en-US" sz="3000" dirty="0"/>
              <a:t>(storage, </a:t>
            </a:r>
            <a:r>
              <a:rPr lang="en-US" sz="3000" dirty="0" err="1"/>
              <a:t>serdes</a:t>
            </a:r>
            <a:r>
              <a:rPr lang="en-US" sz="3000" dirty="0"/>
              <a:t>, UDFs, types, metadata</a:t>
            </a:r>
            <a:r>
              <a:rPr lang="en-US" sz="3000" dirty="0" smtClean="0"/>
              <a:t>)</a:t>
            </a:r>
          </a:p>
        </p:txBody>
      </p:sp>
      <p:sp>
        <p:nvSpPr>
          <p:cNvPr id="4" name="Rectangle 3"/>
          <p:cNvSpPr/>
          <p:nvPr/>
        </p:nvSpPr>
        <p:spPr>
          <a:xfrm>
            <a:off x="457200" y="3352800"/>
            <a:ext cx="8458200" cy="1143000"/>
          </a:xfrm>
          <a:prstGeom prst="rect">
            <a:avLst/>
          </a:prstGeom>
          <a:solidFill>
            <a:schemeClr val="lt1">
              <a:alpha val="0"/>
            </a:schemeClr>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2384494707"/>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09800"/>
            <a:ext cx="8458200" cy="4470976"/>
          </a:xfrm>
        </p:spPr>
        <p:txBody>
          <a:bodyPr/>
          <a:lstStyle/>
          <a:p>
            <a:r>
              <a:rPr lang="en-US" sz="2500" dirty="0" smtClean="0">
                <a:solidFill>
                  <a:srgbClr val="3366FF"/>
                </a:solidFill>
                <a:latin typeface="Courier"/>
                <a:cs typeface="Courier"/>
              </a:rPr>
              <a:t>blinkdb</a:t>
            </a:r>
            <a:r>
              <a:rPr lang="en-US" sz="2500" dirty="0">
                <a:solidFill>
                  <a:srgbClr val="3366FF"/>
                </a:solidFill>
                <a:latin typeface="Courier"/>
                <a:cs typeface="Courier"/>
              </a:rPr>
              <a:t>&gt;</a:t>
            </a:r>
            <a:r>
              <a:rPr lang="en-US" sz="2500" dirty="0">
                <a:latin typeface="Courier"/>
                <a:cs typeface="Courier"/>
              </a:rPr>
              <a:t> select </a:t>
            </a:r>
            <a:r>
              <a:rPr lang="en-US" sz="2500" b="1" dirty="0" smtClean="0">
                <a:solidFill>
                  <a:srgbClr val="008000"/>
                </a:solidFill>
                <a:latin typeface="Courier"/>
                <a:cs typeface="Courier"/>
              </a:rPr>
              <a:t>count</a:t>
            </a:r>
            <a:r>
              <a:rPr lang="en-US" sz="2500" b="1" dirty="0">
                <a:solidFill>
                  <a:srgbClr val="008000"/>
                </a:solidFill>
                <a:latin typeface="Courier"/>
                <a:cs typeface="Courier"/>
              </a:rPr>
              <a:t>(1)</a:t>
            </a:r>
            <a:r>
              <a:rPr lang="en-US" sz="2500" dirty="0">
                <a:latin typeface="Courier"/>
                <a:cs typeface="Courier"/>
              </a:rPr>
              <a:t> from </a:t>
            </a:r>
            <a:r>
              <a:rPr lang="en-US" sz="2500" b="1" dirty="0" err="1" smtClean="0">
                <a:solidFill>
                  <a:srgbClr val="C0504D"/>
                </a:solidFill>
                <a:latin typeface="Courier"/>
                <a:cs typeface="Courier"/>
              </a:rPr>
              <a:t>A_sample</a:t>
            </a:r>
            <a:r>
              <a:rPr lang="en-US" sz="2500" dirty="0" smtClean="0">
                <a:solidFill>
                  <a:srgbClr val="C0504D"/>
                </a:solidFill>
                <a:latin typeface="Courier"/>
                <a:cs typeface="Courier"/>
              </a:rPr>
              <a:t> </a:t>
            </a:r>
            <a:r>
              <a:rPr lang="en-US" sz="2500" dirty="0">
                <a:solidFill>
                  <a:srgbClr val="000000"/>
                </a:solidFill>
                <a:latin typeface="Courier"/>
                <a:cs typeface="Courier"/>
              </a:rPr>
              <a:t>where event = “foo”;</a:t>
            </a:r>
          </a:p>
          <a:p>
            <a:endParaRPr lang="en-US" sz="2500" dirty="0" smtClean="0">
              <a:solidFill>
                <a:schemeClr val="tx1">
                  <a:lumMod val="50000"/>
                  <a:lumOff val="50000"/>
                </a:schemeClr>
              </a:solidFill>
              <a:latin typeface="Courier"/>
              <a:cs typeface="Courier"/>
            </a:endParaRPr>
          </a:p>
          <a:p>
            <a:r>
              <a:rPr lang="en-US" sz="2500" dirty="0" smtClean="0">
                <a:solidFill>
                  <a:schemeClr val="tx1">
                    <a:lumMod val="50000"/>
                    <a:lumOff val="50000"/>
                  </a:schemeClr>
                </a:solidFill>
                <a:latin typeface="Courier"/>
                <a:cs typeface="Courier"/>
              </a:rPr>
              <a:t>12810132 </a:t>
            </a:r>
            <a:r>
              <a:rPr lang="en-US" sz="2500" dirty="0">
                <a:solidFill>
                  <a:schemeClr val="tx1">
                    <a:lumMod val="50000"/>
                    <a:lumOff val="50000"/>
                  </a:schemeClr>
                </a:solidFill>
                <a:latin typeface="Courier"/>
                <a:cs typeface="Courier"/>
              </a:rPr>
              <a:t>+/- 3423 (99% Confidence</a:t>
            </a:r>
            <a:r>
              <a:rPr lang="en-US" sz="2500" dirty="0" smtClean="0">
                <a:solidFill>
                  <a:schemeClr val="tx1">
                    <a:lumMod val="50000"/>
                    <a:lumOff val="50000"/>
                  </a:schemeClr>
                </a:solidFill>
                <a:latin typeface="Courier"/>
                <a:cs typeface="Courier"/>
              </a:rPr>
              <a:t>)</a:t>
            </a:r>
          </a:p>
          <a:p>
            <a:endParaRPr lang="en-US" sz="2800" dirty="0" smtClean="0">
              <a:latin typeface="Calibri"/>
              <a:cs typeface="Calibri"/>
            </a:endParaRPr>
          </a:p>
          <a:p>
            <a:r>
              <a:rPr lang="en-US" sz="2800" dirty="0" smtClean="0">
                <a:latin typeface="Calibri"/>
                <a:cs typeface="Calibri"/>
              </a:rPr>
              <a:t>Also supports:</a:t>
            </a:r>
            <a:r>
              <a:rPr lang="en-US" sz="2800" dirty="0" smtClean="0">
                <a:solidFill>
                  <a:schemeClr val="tx1">
                    <a:lumMod val="50000"/>
                    <a:lumOff val="50000"/>
                  </a:schemeClr>
                </a:solidFill>
                <a:latin typeface="Calibri"/>
                <a:cs typeface="Calibri"/>
              </a:rPr>
              <a:t> </a:t>
            </a:r>
            <a:r>
              <a:rPr lang="en-US" sz="2800" b="1" dirty="0">
                <a:solidFill>
                  <a:srgbClr val="008040"/>
                </a:solidFill>
                <a:latin typeface="Courier"/>
                <a:cs typeface="Courier"/>
              </a:rPr>
              <a:t>sum()</a:t>
            </a:r>
            <a:r>
              <a:rPr lang="en-US" sz="2800" b="1" dirty="0" smtClean="0">
                <a:solidFill>
                  <a:srgbClr val="008040"/>
                </a:solidFill>
                <a:latin typeface="Courier"/>
                <a:cs typeface="Courier"/>
              </a:rPr>
              <a:t>,</a:t>
            </a:r>
            <a:r>
              <a:rPr lang="en-US" sz="2800" b="1" dirty="0" err="1" smtClean="0">
                <a:solidFill>
                  <a:srgbClr val="008040"/>
                </a:solidFill>
                <a:latin typeface="Courier"/>
                <a:cs typeface="Courier"/>
              </a:rPr>
              <a:t>avg</a:t>
            </a:r>
            <a:r>
              <a:rPr lang="en-US" sz="2800" b="1" dirty="0">
                <a:solidFill>
                  <a:srgbClr val="008040"/>
                </a:solidFill>
                <a:latin typeface="Courier"/>
                <a:cs typeface="Courier"/>
              </a:rPr>
              <a:t>()</a:t>
            </a:r>
            <a:r>
              <a:rPr lang="en-US" sz="2800" b="1" dirty="0" smtClean="0">
                <a:solidFill>
                  <a:srgbClr val="008040"/>
                </a:solidFill>
                <a:latin typeface="Courier"/>
                <a:cs typeface="Courier"/>
              </a:rPr>
              <a:t>,</a:t>
            </a:r>
            <a:r>
              <a:rPr lang="en-US" sz="2800" b="1" dirty="0" err="1" smtClean="0">
                <a:solidFill>
                  <a:srgbClr val="008040"/>
                </a:solidFill>
                <a:latin typeface="Courier"/>
                <a:cs typeface="Courier"/>
              </a:rPr>
              <a:t>stdev</a:t>
            </a:r>
            <a:r>
              <a:rPr lang="en-US" sz="2800" b="1" dirty="0">
                <a:solidFill>
                  <a:srgbClr val="008040"/>
                </a:solidFill>
                <a:latin typeface="Courier"/>
                <a:cs typeface="Courier"/>
              </a:rPr>
              <a:t>()</a:t>
            </a:r>
            <a:r>
              <a:rPr lang="en-US" sz="2800" b="1" dirty="0" smtClean="0">
                <a:solidFill>
                  <a:srgbClr val="008040"/>
                </a:solidFill>
                <a:latin typeface="Courier"/>
                <a:cs typeface="Courier"/>
              </a:rPr>
              <a:t>, </a:t>
            </a:r>
            <a:r>
              <a:rPr lang="en-US" sz="2800" b="1" dirty="0" err="1" smtClean="0">
                <a:solidFill>
                  <a:srgbClr val="008040"/>
                </a:solidFill>
                <a:latin typeface="Courier"/>
                <a:cs typeface="Courier"/>
              </a:rPr>
              <a:t>var</a:t>
            </a:r>
            <a:r>
              <a:rPr lang="en-US" sz="2800" b="1" dirty="0">
                <a:solidFill>
                  <a:srgbClr val="008040"/>
                </a:solidFill>
                <a:latin typeface="Courier"/>
                <a:cs typeface="Courier"/>
              </a:rPr>
              <a:t>()</a:t>
            </a:r>
          </a:p>
          <a:p>
            <a:endParaRPr lang="en-US" sz="2500" dirty="0">
              <a:solidFill>
                <a:schemeClr val="tx1">
                  <a:lumMod val="50000"/>
                  <a:lumOff val="50000"/>
                </a:schemeClr>
              </a:solidFill>
              <a:latin typeface="Courier"/>
              <a:cs typeface="Courier"/>
            </a:endParaRPr>
          </a:p>
          <a:p>
            <a:endParaRPr lang="en-US" sz="2500" dirty="0" smtClean="0">
              <a:solidFill>
                <a:schemeClr val="tx1">
                  <a:lumMod val="50000"/>
                  <a:lumOff val="50000"/>
                </a:schemeClr>
              </a:solidFill>
              <a:latin typeface="Courier"/>
              <a:cs typeface="Courier"/>
            </a:endParaRPr>
          </a:p>
        </p:txBody>
      </p:sp>
      <p:sp>
        <p:nvSpPr>
          <p:cNvPr id="7" name="Title 1"/>
          <p:cNvSpPr>
            <a:spLocks noGrp="1"/>
          </p:cNvSpPr>
          <p:nvPr>
            <p:ph type="title"/>
          </p:nvPr>
        </p:nvSpPr>
        <p:spPr>
          <a:xfrm>
            <a:off x="457200" y="381000"/>
            <a:ext cx="8458200" cy="1143000"/>
          </a:xfrm>
        </p:spPr>
        <p:txBody>
          <a:bodyPr/>
          <a:lstStyle/>
          <a:p>
            <a:r>
              <a:rPr lang="en-US" sz="6500" dirty="0" smtClean="0"/>
              <a:t>Approximate Answers</a:t>
            </a:r>
            <a:endParaRPr lang="en-US" sz="6500" dirty="0"/>
          </a:p>
        </p:txBody>
      </p:sp>
      <p:sp>
        <p:nvSpPr>
          <p:cNvPr id="8" name="Rectangle 7"/>
          <p:cNvSpPr/>
          <p:nvPr/>
        </p:nvSpPr>
        <p:spPr>
          <a:xfrm>
            <a:off x="457200" y="2209800"/>
            <a:ext cx="8229600" cy="914400"/>
          </a:xfrm>
          <a:prstGeom prst="rect">
            <a:avLst/>
          </a:prstGeom>
          <a:solidFill>
            <a:schemeClr val="bg2">
              <a:alpha val="10000"/>
            </a:schemeClr>
          </a:solidFill>
          <a:ln>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238759208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lstStyle/>
          <a:p>
            <a:r>
              <a:rPr lang="en-US" sz="6500" dirty="0" smtClean="0"/>
              <a:t>What is BlinkDB?</a:t>
            </a:r>
            <a:endParaRPr lang="en-US" sz="6500" dirty="0"/>
          </a:p>
        </p:txBody>
      </p:sp>
      <p:sp>
        <p:nvSpPr>
          <p:cNvPr id="3" name="Content Placeholder 2"/>
          <p:cNvSpPr>
            <a:spLocks noGrp="1"/>
          </p:cNvSpPr>
          <p:nvPr>
            <p:ph idx="1"/>
          </p:nvPr>
        </p:nvSpPr>
        <p:spPr>
          <a:xfrm>
            <a:off x="457200" y="1447800"/>
            <a:ext cx="8458200" cy="5105400"/>
          </a:xfrm>
        </p:spPr>
        <p:txBody>
          <a:bodyPr/>
          <a:lstStyle/>
          <a:p>
            <a:pPr marL="0" indent="0"/>
            <a:r>
              <a:rPr lang="en-US" sz="3000" dirty="0" smtClean="0"/>
              <a:t>A data analysis (warehouse) system that … </a:t>
            </a:r>
          </a:p>
          <a:p>
            <a:pPr marL="457200" indent="-457200">
              <a:buFont typeface="Lucida Grande"/>
              <a:buChar char="-"/>
            </a:pPr>
            <a:r>
              <a:rPr lang="en-US" sz="3000" dirty="0"/>
              <a:t>c</a:t>
            </a:r>
            <a:r>
              <a:rPr lang="en-US" sz="3000" dirty="0" smtClean="0"/>
              <a:t>reates and maintains a variety of random and stratified samples from underlying data</a:t>
            </a:r>
          </a:p>
          <a:p>
            <a:pPr marL="457200" indent="-457200">
              <a:buFont typeface="Lucida Grande"/>
              <a:buChar char="-"/>
            </a:pPr>
            <a:r>
              <a:rPr lang="en-US" sz="3000" dirty="0" smtClean="0"/>
              <a:t>returns fast, approximate answers with error bars by executing queries on samples of data</a:t>
            </a:r>
          </a:p>
          <a:p>
            <a:pPr marL="457200" indent="-457200">
              <a:buFont typeface="Lucida Grande"/>
              <a:buChar char="-"/>
            </a:pPr>
            <a:r>
              <a:rPr lang="en-US" sz="3000" dirty="0" smtClean="0"/>
              <a:t>is </a:t>
            </a:r>
            <a:r>
              <a:rPr lang="en-US" sz="3000" dirty="0"/>
              <a:t>compatible with Apache </a:t>
            </a:r>
            <a:r>
              <a:rPr lang="en-US" sz="3000" dirty="0" smtClean="0"/>
              <a:t>Hive, AMP Lab’s Shark and Facebook’s Presto </a:t>
            </a:r>
            <a:r>
              <a:rPr lang="en-US" sz="3000" dirty="0"/>
              <a:t>(storage, </a:t>
            </a:r>
            <a:r>
              <a:rPr lang="en-US" sz="3000" dirty="0" err="1"/>
              <a:t>serdes</a:t>
            </a:r>
            <a:r>
              <a:rPr lang="en-US" sz="3000" dirty="0"/>
              <a:t>, UDFs, types, metadata</a:t>
            </a:r>
            <a:r>
              <a:rPr lang="en-US" sz="3000" dirty="0" smtClean="0"/>
              <a:t>)</a:t>
            </a:r>
          </a:p>
        </p:txBody>
      </p:sp>
      <p:sp>
        <p:nvSpPr>
          <p:cNvPr id="4" name="Rectangle 3"/>
          <p:cNvSpPr/>
          <p:nvPr/>
        </p:nvSpPr>
        <p:spPr>
          <a:xfrm>
            <a:off x="457200" y="4572000"/>
            <a:ext cx="8458200" cy="1524000"/>
          </a:xfrm>
          <a:prstGeom prst="rect">
            <a:avLst/>
          </a:prstGeom>
          <a:solidFill>
            <a:schemeClr val="lt1">
              <a:alpha val="0"/>
            </a:schemeClr>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2223392085"/>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r>
              <a:rPr lang="en-US" sz="6500" dirty="0" smtClean="0">
                <a:solidFill>
                  <a:schemeClr val="accent2"/>
                </a:solidFill>
              </a:rPr>
              <a:t>BlinkDB</a:t>
            </a:r>
            <a:r>
              <a:rPr lang="en-US" sz="6500" dirty="0" smtClean="0"/>
              <a:t> Architecture</a:t>
            </a:r>
            <a:endParaRPr lang="en-US" sz="6500" dirty="0"/>
          </a:p>
        </p:txBody>
      </p:sp>
      <p:sp>
        <p:nvSpPr>
          <p:cNvPr id="7" name="Rectangle 6"/>
          <p:cNvSpPr/>
          <p:nvPr/>
        </p:nvSpPr>
        <p:spPr>
          <a:xfrm>
            <a:off x="609600" y="5925960"/>
            <a:ext cx="8077200" cy="609600"/>
          </a:xfrm>
          <a:prstGeom prst="rect">
            <a:avLst/>
          </a:prstGeom>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t>Hadoop Storage (e.g., HDFS, </a:t>
            </a:r>
            <a:r>
              <a:rPr lang="en-US" dirty="0" err="1" smtClean="0"/>
              <a:t>Hbase</a:t>
            </a:r>
            <a:r>
              <a:rPr lang="en-US" dirty="0" smtClean="0"/>
              <a:t>, Presto)</a:t>
            </a:r>
            <a:endParaRPr lang="en-US" dirty="0"/>
          </a:p>
        </p:txBody>
      </p:sp>
      <p:sp>
        <p:nvSpPr>
          <p:cNvPr id="8" name="Rectangle 7"/>
          <p:cNvSpPr/>
          <p:nvPr/>
        </p:nvSpPr>
        <p:spPr>
          <a:xfrm>
            <a:off x="609600" y="2268360"/>
            <a:ext cx="1143000" cy="3505200"/>
          </a:xfrm>
          <a:prstGeom prst="rect">
            <a:avLst/>
          </a:prstGeom>
          <a:solidFill>
            <a:schemeClr val="accent5">
              <a:lumMod val="60000"/>
              <a:lumOff val="40000"/>
            </a:schemeClr>
          </a:solidFill>
          <a:ln>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r>
              <a:rPr lang="en-US" dirty="0" smtClean="0"/>
              <a:t>Meta</a:t>
            </a:r>
          </a:p>
          <a:p>
            <a:pPr algn="ctr"/>
            <a:r>
              <a:rPr lang="en-US" dirty="0"/>
              <a:t>s</a:t>
            </a:r>
            <a:r>
              <a:rPr lang="en-US" dirty="0" smtClean="0"/>
              <a:t>tore</a:t>
            </a:r>
            <a:endParaRPr lang="en-US" dirty="0"/>
          </a:p>
        </p:txBody>
      </p:sp>
      <p:sp>
        <p:nvSpPr>
          <p:cNvPr id="9" name="Rectangle 8"/>
          <p:cNvSpPr/>
          <p:nvPr/>
        </p:nvSpPr>
        <p:spPr>
          <a:xfrm>
            <a:off x="1919366" y="5163960"/>
            <a:ext cx="6767434" cy="609600"/>
          </a:xfrm>
          <a:prstGeom prst="rect">
            <a:avLst/>
          </a:prstGeom>
          <a:solidFill>
            <a:srgbClr val="C3D69B"/>
          </a:solidFill>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t>Hadoop/Spark/Presto</a:t>
            </a:r>
            <a:endParaRPr lang="en-US" dirty="0"/>
          </a:p>
        </p:txBody>
      </p:sp>
      <p:sp>
        <p:nvSpPr>
          <p:cNvPr id="10" name="Rectangle 9"/>
          <p:cNvSpPr/>
          <p:nvPr/>
        </p:nvSpPr>
        <p:spPr>
          <a:xfrm>
            <a:off x="1919366" y="2268360"/>
            <a:ext cx="6767434" cy="2743200"/>
          </a:xfrm>
          <a:prstGeom prst="rect">
            <a:avLst/>
          </a:prstGeom>
          <a:solidFill>
            <a:srgbClr val="93CDDD"/>
          </a:solidFill>
          <a:ln>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dirty="0"/>
          </a:p>
        </p:txBody>
      </p:sp>
      <p:sp>
        <p:nvSpPr>
          <p:cNvPr id="11" name="Rectangle 10"/>
          <p:cNvSpPr/>
          <p:nvPr/>
        </p:nvSpPr>
        <p:spPr>
          <a:xfrm>
            <a:off x="2071766" y="3106560"/>
            <a:ext cx="1585834" cy="1762445"/>
          </a:xfrm>
          <a:prstGeom prst="rect">
            <a:avLst/>
          </a:prstGeom>
          <a:solidFill>
            <a:srgbClr val="DBEEF4"/>
          </a:solidFill>
          <a:ln>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r>
              <a:rPr lang="en-US" dirty="0" smtClean="0"/>
              <a:t>SQL Parser</a:t>
            </a:r>
            <a:endParaRPr lang="en-US" dirty="0"/>
          </a:p>
        </p:txBody>
      </p:sp>
      <p:sp>
        <p:nvSpPr>
          <p:cNvPr id="12" name="Rectangle 11"/>
          <p:cNvSpPr/>
          <p:nvPr/>
        </p:nvSpPr>
        <p:spPr>
          <a:xfrm>
            <a:off x="4343400" y="3106561"/>
            <a:ext cx="1585834" cy="1762445"/>
          </a:xfrm>
          <a:prstGeom prst="rect">
            <a:avLst/>
          </a:prstGeom>
          <a:solidFill>
            <a:srgbClr val="C3D69B"/>
          </a:solidFill>
          <a:ln>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r>
              <a:rPr lang="en-US" dirty="0" smtClean="0"/>
              <a:t>Query Optimizer</a:t>
            </a:r>
            <a:endParaRPr lang="en-US" dirty="0"/>
          </a:p>
        </p:txBody>
      </p:sp>
      <p:sp>
        <p:nvSpPr>
          <p:cNvPr id="13" name="Rectangle 12"/>
          <p:cNvSpPr/>
          <p:nvPr/>
        </p:nvSpPr>
        <p:spPr>
          <a:xfrm>
            <a:off x="6081634" y="3106561"/>
            <a:ext cx="1919366" cy="523555"/>
          </a:xfrm>
          <a:prstGeom prst="rect">
            <a:avLst/>
          </a:prstGeom>
          <a:solidFill>
            <a:srgbClr val="C3D69B"/>
          </a:solidFill>
          <a:ln>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r>
              <a:rPr lang="en-US" dirty="0" smtClean="0"/>
              <a:t>Physical Plan</a:t>
            </a:r>
            <a:endParaRPr lang="en-US" dirty="0"/>
          </a:p>
        </p:txBody>
      </p:sp>
      <p:sp>
        <p:nvSpPr>
          <p:cNvPr id="14" name="Rectangle 13"/>
          <p:cNvSpPr/>
          <p:nvPr/>
        </p:nvSpPr>
        <p:spPr>
          <a:xfrm>
            <a:off x="6081634" y="3716161"/>
            <a:ext cx="1919366" cy="523555"/>
          </a:xfrm>
          <a:prstGeom prst="rect">
            <a:avLst/>
          </a:prstGeom>
          <a:solidFill>
            <a:srgbClr val="DBEEF4"/>
          </a:solidFill>
          <a:ln>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r>
              <a:rPr lang="en-US" dirty="0" err="1" smtClean="0"/>
              <a:t>SerDes</a:t>
            </a:r>
            <a:r>
              <a:rPr lang="en-US" dirty="0" smtClean="0"/>
              <a:t>, UDFs</a:t>
            </a:r>
            <a:endParaRPr lang="en-US" dirty="0"/>
          </a:p>
        </p:txBody>
      </p:sp>
      <p:sp>
        <p:nvSpPr>
          <p:cNvPr id="15" name="Rectangle 14"/>
          <p:cNvSpPr/>
          <p:nvPr/>
        </p:nvSpPr>
        <p:spPr>
          <a:xfrm>
            <a:off x="6081634" y="4325761"/>
            <a:ext cx="1919366" cy="523555"/>
          </a:xfrm>
          <a:prstGeom prst="rect">
            <a:avLst/>
          </a:prstGeom>
          <a:solidFill>
            <a:srgbClr val="C3D69B"/>
          </a:solidFill>
          <a:ln>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r>
              <a:rPr lang="en-US" dirty="0" smtClean="0"/>
              <a:t>Execution</a:t>
            </a:r>
            <a:endParaRPr lang="en-US" dirty="0"/>
          </a:p>
        </p:txBody>
      </p:sp>
      <p:sp>
        <p:nvSpPr>
          <p:cNvPr id="17" name="Rectangle 16"/>
          <p:cNvSpPr/>
          <p:nvPr/>
        </p:nvSpPr>
        <p:spPr>
          <a:xfrm>
            <a:off x="2071766" y="2420760"/>
            <a:ext cx="6538834" cy="523555"/>
          </a:xfrm>
          <a:prstGeom prst="rect">
            <a:avLst/>
          </a:prstGeom>
          <a:solidFill>
            <a:schemeClr val="accent5">
              <a:lumMod val="20000"/>
              <a:lumOff val="80000"/>
            </a:schemeClr>
          </a:solidFill>
          <a:ln>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r>
              <a:rPr lang="en-US" dirty="0" smtClean="0"/>
              <a:t>Driver</a:t>
            </a:r>
            <a:endParaRPr lang="en-US" dirty="0"/>
          </a:p>
        </p:txBody>
      </p:sp>
      <p:sp>
        <p:nvSpPr>
          <p:cNvPr id="18" name="Rectangle 17"/>
          <p:cNvSpPr/>
          <p:nvPr/>
        </p:nvSpPr>
        <p:spPr>
          <a:xfrm>
            <a:off x="626796" y="1600200"/>
            <a:ext cx="3561035" cy="523555"/>
          </a:xfrm>
          <a:prstGeom prst="rect">
            <a:avLst/>
          </a:prstGeom>
          <a:solidFill>
            <a:srgbClr val="93CDDD"/>
          </a:solidFill>
          <a:ln>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r>
              <a:rPr lang="en-US" dirty="0" smtClean="0"/>
              <a:t>Command-line Shell</a:t>
            </a:r>
            <a:endParaRPr lang="en-US" dirty="0"/>
          </a:p>
        </p:txBody>
      </p:sp>
      <p:sp>
        <p:nvSpPr>
          <p:cNvPr id="19" name="Rectangle 18"/>
          <p:cNvSpPr/>
          <p:nvPr/>
        </p:nvSpPr>
        <p:spPr>
          <a:xfrm>
            <a:off x="4187831" y="1600200"/>
            <a:ext cx="4498969" cy="523555"/>
          </a:xfrm>
          <a:prstGeom prst="rect">
            <a:avLst/>
          </a:prstGeom>
          <a:solidFill>
            <a:srgbClr val="93CDDD"/>
          </a:solidFill>
          <a:ln>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r>
              <a:rPr lang="en-US" dirty="0" smtClean="0"/>
              <a:t>Thrift/JDBC</a:t>
            </a:r>
            <a:endParaRPr lang="en-US" dirty="0"/>
          </a:p>
        </p:txBody>
      </p:sp>
      <p:sp>
        <p:nvSpPr>
          <p:cNvPr id="16" name="Rectangle 15"/>
          <p:cNvSpPr/>
          <p:nvPr/>
        </p:nvSpPr>
        <p:spPr>
          <a:xfrm>
            <a:off x="3430584" y="3106560"/>
            <a:ext cx="757247" cy="1770241"/>
          </a:xfrm>
          <a:prstGeom prst="rect">
            <a:avLst/>
          </a:prstGeom>
          <a:solidFill>
            <a:srgbClr val="C0504D"/>
          </a:solidFill>
          <a:ln>
            <a:solidFill>
              <a:srgbClr val="000000"/>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dirty="0"/>
          </a:p>
        </p:txBody>
      </p:sp>
      <p:sp>
        <p:nvSpPr>
          <p:cNvPr id="20" name="Rectangle 19"/>
          <p:cNvSpPr/>
          <p:nvPr/>
        </p:nvSpPr>
        <p:spPr>
          <a:xfrm>
            <a:off x="8001001" y="3106560"/>
            <a:ext cx="609600" cy="523556"/>
          </a:xfrm>
          <a:prstGeom prst="rect">
            <a:avLst/>
          </a:prstGeom>
          <a:solidFill>
            <a:srgbClr val="C0504D"/>
          </a:solidFill>
          <a:ln>
            <a:solidFill>
              <a:srgbClr val="000000"/>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dirty="0"/>
          </a:p>
        </p:txBody>
      </p:sp>
      <p:sp>
        <p:nvSpPr>
          <p:cNvPr id="21" name="Rectangle 20"/>
          <p:cNvSpPr/>
          <p:nvPr/>
        </p:nvSpPr>
        <p:spPr>
          <a:xfrm>
            <a:off x="8001001" y="3716160"/>
            <a:ext cx="609600" cy="523556"/>
          </a:xfrm>
          <a:prstGeom prst="rect">
            <a:avLst/>
          </a:prstGeom>
          <a:solidFill>
            <a:srgbClr val="C0504D"/>
          </a:solidFill>
          <a:ln>
            <a:solidFill>
              <a:srgbClr val="000000"/>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dirty="0"/>
          </a:p>
        </p:txBody>
      </p:sp>
      <p:sp>
        <p:nvSpPr>
          <p:cNvPr id="22" name="Rectangle 21"/>
          <p:cNvSpPr/>
          <p:nvPr/>
        </p:nvSpPr>
        <p:spPr>
          <a:xfrm>
            <a:off x="8001000" y="4325760"/>
            <a:ext cx="609600" cy="523556"/>
          </a:xfrm>
          <a:prstGeom prst="rect">
            <a:avLst/>
          </a:prstGeom>
          <a:solidFill>
            <a:srgbClr val="C0504D"/>
          </a:solidFill>
          <a:ln>
            <a:solidFill>
              <a:srgbClr val="000000"/>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006990761"/>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229600" cy="1143000"/>
          </a:xfrm>
        </p:spPr>
        <p:txBody>
          <a:bodyPr/>
          <a:lstStyle/>
          <a:p>
            <a:r>
              <a:rPr lang="en-US" sz="6500" dirty="0" smtClean="0"/>
              <a:t>BlinkDB alpha-0.2.0</a:t>
            </a:r>
            <a:endParaRPr lang="en-US" sz="6500" dirty="0"/>
          </a:p>
        </p:txBody>
      </p:sp>
      <p:sp>
        <p:nvSpPr>
          <p:cNvPr id="3" name="Content Placeholder 2"/>
          <p:cNvSpPr>
            <a:spLocks noGrp="1"/>
          </p:cNvSpPr>
          <p:nvPr>
            <p:ph idx="1"/>
          </p:nvPr>
        </p:nvSpPr>
        <p:spPr>
          <a:xfrm>
            <a:off x="76200" y="1981200"/>
            <a:ext cx="8915400" cy="4646398"/>
          </a:xfrm>
        </p:spPr>
        <p:txBody>
          <a:bodyPr/>
          <a:lstStyle/>
          <a:p>
            <a:pPr marL="514350" indent="-514350">
              <a:buFont typeface="+mj-lt"/>
              <a:buAutoNum type="arabicPeriod"/>
            </a:pPr>
            <a:r>
              <a:rPr lang="en-US" sz="3000" dirty="0" smtClean="0"/>
              <a:t>Released </a:t>
            </a:r>
            <a:r>
              <a:rPr lang="en-US" sz="3000" dirty="0"/>
              <a:t>and available at </a:t>
            </a:r>
            <a:r>
              <a:rPr lang="en-US" sz="3000" dirty="0">
                <a:hlinkClick r:id="rId2"/>
              </a:rPr>
              <a:t>http://blinkdb.org</a:t>
            </a:r>
            <a:endParaRPr lang="en-US" sz="3000" dirty="0"/>
          </a:p>
          <a:p>
            <a:pPr marL="514350" indent="-514350">
              <a:buFont typeface="+mj-lt"/>
              <a:buAutoNum type="arabicPeriod"/>
            </a:pPr>
            <a:r>
              <a:rPr lang="en-US" sz="3000" dirty="0" smtClean="0"/>
              <a:t>Allows you </a:t>
            </a:r>
            <a:r>
              <a:rPr lang="en-US" sz="3000" dirty="0"/>
              <a:t>to create random and stratified samples on native tables and materialized </a:t>
            </a:r>
            <a:r>
              <a:rPr lang="en-US" sz="3000" dirty="0" smtClean="0"/>
              <a:t>views</a:t>
            </a:r>
            <a:endParaRPr lang="en-US" sz="3000" dirty="0"/>
          </a:p>
          <a:p>
            <a:pPr marL="514350" indent="-514350">
              <a:buFont typeface="+mj-lt"/>
              <a:buAutoNum type="arabicPeriod"/>
            </a:pPr>
            <a:r>
              <a:rPr lang="en-US" sz="3000" dirty="0" smtClean="0"/>
              <a:t>Adds approximate </a:t>
            </a:r>
            <a:r>
              <a:rPr lang="en-US" sz="3000" dirty="0"/>
              <a:t>a</a:t>
            </a:r>
            <a:r>
              <a:rPr lang="en-US" sz="3000" dirty="0" smtClean="0"/>
              <a:t>ggregate </a:t>
            </a:r>
            <a:r>
              <a:rPr lang="en-US" sz="3000" dirty="0"/>
              <a:t>f</a:t>
            </a:r>
            <a:r>
              <a:rPr lang="en-US" sz="3000" dirty="0" smtClean="0"/>
              <a:t>unctions with statistical </a:t>
            </a:r>
            <a:r>
              <a:rPr lang="en-US" sz="3000" dirty="0"/>
              <a:t>c</a:t>
            </a:r>
            <a:r>
              <a:rPr lang="en-US" sz="3000" dirty="0" smtClean="0"/>
              <a:t>losed </a:t>
            </a:r>
            <a:r>
              <a:rPr lang="en-US" sz="3000" dirty="0"/>
              <a:t>f</a:t>
            </a:r>
            <a:r>
              <a:rPr lang="en-US" sz="3000" dirty="0" smtClean="0"/>
              <a:t>orms to </a:t>
            </a:r>
            <a:r>
              <a:rPr lang="en-US" sz="3000" dirty="0" err="1" smtClean="0"/>
              <a:t>HiveQL</a:t>
            </a:r>
            <a:r>
              <a:rPr lang="en-US" sz="3000" dirty="0" smtClean="0"/>
              <a:t> : </a:t>
            </a:r>
            <a:r>
              <a:rPr lang="en-US" sz="2600" b="1" dirty="0" err="1" smtClean="0">
                <a:solidFill>
                  <a:srgbClr val="008000"/>
                </a:solidFill>
                <a:latin typeface="Courier"/>
                <a:cs typeface="Courier"/>
              </a:rPr>
              <a:t>approx_avg</a:t>
            </a:r>
            <a:r>
              <a:rPr lang="en-US" sz="2600" b="1" dirty="0" smtClean="0">
                <a:solidFill>
                  <a:srgbClr val="008000"/>
                </a:solidFill>
                <a:latin typeface="Courier"/>
                <a:cs typeface="Courier"/>
              </a:rPr>
              <a:t>(), </a:t>
            </a:r>
            <a:r>
              <a:rPr lang="en-US" sz="2600" b="1" dirty="0" err="1" smtClean="0">
                <a:solidFill>
                  <a:srgbClr val="008000"/>
                </a:solidFill>
                <a:latin typeface="Courier"/>
                <a:cs typeface="Courier"/>
              </a:rPr>
              <a:t>approx_sum</a:t>
            </a:r>
            <a:r>
              <a:rPr lang="en-US" sz="2600" b="1" dirty="0" smtClean="0">
                <a:solidFill>
                  <a:srgbClr val="008000"/>
                </a:solidFill>
                <a:latin typeface="Courier"/>
                <a:cs typeface="Courier"/>
              </a:rPr>
              <a:t>(), </a:t>
            </a:r>
            <a:r>
              <a:rPr lang="en-US" sz="2600" b="1" dirty="0" err="1" smtClean="0">
                <a:solidFill>
                  <a:srgbClr val="008000"/>
                </a:solidFill>
                <a:latin typeface="Courier"/>
                <a:cs typeface="Courier"/>
              </a:rPr>
              <a:t>approx_count</a:t>
            </a:r>
            <a:r>
              <a:rPr lang="en-US" sz="2600" b="1" dirty="0" smtClean="0">
                <a:solidFill>
                  <a:srgbClr val="008000"/>
                </a:solidFill>
                <a:latin typeface="Courier"/>
                <a:cs typeface="Courier"/>
              </a:rPr>
              <a:t>() </a:t>
            </a:r>
            <a:r>
              <a:rPr lang="en-US" sz="2600" dirty="0" smtClean="0">
                <a:latin typeface="Courier"/>
                <a:cs typeface="Courier"/>
              </a:rPr>
              <a:t>etc.</a:t>
            </a:r>
          </a:p>
        </p:txBody>
      </p:sp>
    </p:spTree>
    <p:extLst>
      <p:ext uri="{BB962C8B-B14F-4D97-AF65-F5344CB8AC3E}">
        <p14:creationId xmlns:p14="http://schemas.microsoft.com/office/powerpoint/2010/main" val="398406833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458200" cy="1143000"/>
          </a:xfrm>
        </p:spPr>
        <p:txBody>
          <a:bodyPr/>
          <a:lstStyle/>
          <a:p>
            <a:r>
              <a:rPr lang="en-US" sz="6500" dirty="0" smtClean="0"/>
              <a:t>Feature Roadmap</a:t>
            </a:r>
            <a:endParaRPr lang="en-US" sz="6500" dirty="0"/>
          </a:p>
        </p:txBody>
      </p:sp>
      <p:sp>
        <p:nvSpPr>
          <p:cNvPr id="3" name="Content Placeholder 2"/>
          <p:cNvSpPr>
            <a:spLocks noGrp="1"/>
          </p:cNvSpPr>
          <p:nvPr>
            <p:ph idx="1"/>
          </p:nvPr>
        </p:nvSpPr>
        <p:spPr>
          <a:xfrm>
            <a:off x="457200" y="1600200"/>
            <a:ext cx="8458200" cy="4419600"/>
          </a:xfrm>
        </p:spPr>
        <p:txBody>
          <a:bodyPr/>
          <a:lstStyle/>
          <a:p>
            <a:pPr marL="514350" indent="-514350">
              <a:buFont typeface="+mj-lt"/>
              <a:buAutoNum type="arabicPeriod"/>
            </a:pPr>
            <a:r>
              <a:rPr lang="en-US" dirty="0" smtClean="0"/>
              <a:t>Integrating BlinkDB with Facebook’s Presto and Shark as an experimental feature</a:t>
            </a:r>
          </a:p>
          <a:p>
            <a:pPr marL="514350" indent="-514350">
              <a:buFont typeface="+mj-lt"/>
              <a:buAutoNum type="arabicPeriod"/>
            </a:pPr>
            <a:r>
              <a:rPr lang="en-US" dirty="0" smtClean="0"/>
              <a:t>Automatic Sample Management</a:t>
            </a:r>
          </a:p>
          <a:p>
            <a:pPr marL="514350" indent="-514350">
              <a:buFont typeface="+mj-lt"/>
              <a:buAutoNum type="arabicPeriod"/>
            </a:pPr>
            <a:r>
              <a:rPr lang="en-US" dirty="0" smtClean="0"/>
              <a:t>More Hive Aggregates, UDAF Support</a:t>
            </a:r>
          </a:p>
          <a:p>
            <a:pPr marL="514350" indent="-514350">
              <a:buFont typeface="+mj-lt"/>
              <a:buAutoNum type="arabicPeriod"/>
            </a:pPr>
            <a:r>
              <a:rPr lang="en-US" dirty="0" smtClean="0"/>
              <a:t>Runtime Correctness Tests</a:t>
            </a:r>
          </a:p>
        </p:txBody>
      </p:sp>
    </p:spTree>
    <p:extLst>
      <p:ext uri="{BB962C8B-B14F-4D97-AF65-F5344CB8AC3E}">
        <p14:creationId xmlns:p14="http://schemas.microsoft.com/office/powerpoint/2010/main" val="79290516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86200"/>
            <a:ext cx="5562600" cy="1905000"/>
          </a:xfrm>
        </p:spPr>
        <p:txBody>
          <a:bodyPr/>
          <a:lstStyle/>
          <a:p>
            <a:pPr marL="0" indent="0"/>
            <a:r>
              <a:rPr lang="en-US" sz="2400" b="1" dirty="0">
                <a:latin typeface="Calibri"/>
                <a:cs typeface="Calibri"/>
              </a:rPr>
              <a:t>SELECT</a:t>
            </a:r>
            <a:r>
              <a:rPr lang="en-US" sz="2400" dirty="0">
                <a:latin typeface="Calibri"/>
                <a:cs typeface="Calibri"/>
              </a:rPr>
              <a:t> avg(</a:t>
            </a:r>
            <a:r>
              <a:rPr lang="en-US" sz="2400" dirty="0" err="1">
                <a:latin typeface="Calibri"/>
                <a:cs typeface="Calibri"/>
              </a:rPr>
              <a:t>sessionTime</a:t>
            </a:r>
            <a:r>
              <a:rPr lang="en-US" sz="2400" dirty="0" smtClean="0">
                <a:latin typeface="Calibri"/>
                <a:cs typeface="Calibri"/>
              </a:rPr>
              <a:t>)</a:t>
            </a:r>
            <a:r>
              <a:rPr lang="en-US" sz="2400" b="1" dirty="0" smtClean="0">
                <a:solidFill>
                  <a:srgbClr val="3366FF"/>
                </a:solidFill>
                <a:latin typeface="Calibri"/>
                <a:cs typeface="Calibri"/>
              </a:rPr>
              <a:t> </a:t>
            </a:r>
          </a:p>
          <a:p>
            <a:pPr marL="0" indent="0">
              <a:lnSpc>
                <a:spcPct val="50000"/>
              </a:lnSpc>
            </a:pPr>
            <a:r>
              <a:rPr lang="en-US" sz="2400" b="1" dirty="0" smtClean="0">
                <a:latin typeface="Calibri"/>
                <a:cs typeface="Calibri"/>
              </a:rPr>
              <a:t>FROM</a:t>
            </a:r>
            <a:r>
              <a:rPr lang="en-US" sz="2400" dirty="0" smtClean="0">
                <a:latin typeface="Calibri"/>
                <a:cs typeface="Calibri"/>
              </a:rPr>
              <a:t> Table </a:t>
            </a:r>
          </a:p>
          <a:p>
            <a:pPr marL="0" indent="0">
              <a:lnSpc>
                <a:spcPct val="50000"/>
              </a:lnSpc>
            </a:pPr>
            <a:r>
              <a:rPr lang="en-US" sz="2400" b="1" dirty="0" smtClean="0">
                <a:latin typeface="Calibri"/>
                <a:cs typeface="Calibri"/>
              </a:rPr>
              <a:t>WHERE</a:t>
            </a:r>
            <a:r>
              <a:rPr lang="en-US" sz="2400" dirty="0" smtClean="0">
                <a:latin typeface="Calibri"/>
                <a:cs typeface="Calibri"/>
              </a:rPr>
              <a:t> city=‘San Francisco’</a:t>
            </a:r>
            <a:endParaRPr lang="en-US" sz="2400" dirty="0">
              <a:latin typeface="Calibri"/>
              <a:cs typeface="Calibri"/>
            </a:endParaRPr>
          </a:p>
          <a:p>
            <a:pPr marL="0" indent="0">
              <a:lnSpc>
                <a:spcPct val="50000"/>
              </a:lnSpc>
            </a:pPr>
            <a:r>
              <a:rPr lang="en-US" sz="2400" b="1" dirty="0" smtClean="0">
                <a:solidFill>
                  <a:srgbClr val="3366FF"/>
                </a:solidFill>
                <a:latin typeface="Calibri"/>
                <a:cs typeface="Calibri"/>
              </a:rPr>
              <a:t>WITHIN</a:t>
            </a:r>
            <a:r>
              <a:rPr lang="en-US" sz="2400" dirty="0" smtClean="0">
                <a:solidFill>
                  <a:srgbClr val="3366FF"/>
                </a:solidFill>
                <a:latin typeface="Calibri"/>
                <a:cs typeface="Calibri"/>
              </a:rPr>
              <a:t> </a:t>
            </a:r>
            <a:r>
              <a:rPr lang="en-US" sz="2400" dirty="0">
                <a:solidFill>
                  <a:srgbClr val="3366FF"/>
                </a:solidFill>
                <a:latin typeface="Calibri"/>
                <a:cs typeface="Calibri"/>
              </a:rPr>
              <a:t>1 </a:t>
            </a:r>
            <a:r>
              <a:rPr lang="en-US" sz="2400" dirty="0" smtClean="0">
                <a:solidFill>
                  <a:srgbClr val="3366FF"/>
                </a:solidFill>
                <a:latin typeface="Calibri"/>
                <a:cs typeface="Calibri"/>
              </a:rPr>
              <a:t>SECONDS</a:t>
            </a:r>
          </a:p>
        </p:txBody>
      </p:sp>
      <p:sp>
        <p:nvSpPr>
          <p:cNvPr id="8" name="TextBox 7"/>
          <p:cNvSpPr txBox="1"/>
          <p:nvPr/>
        </p:nvSpPr>
        <p:spPr>
          <a:xfrm>
            <a:off x="5791200" y="5105400"/>
            <a:ext cx="2653691" cy="584776"/>
          </a:xfrm>
          <a:prstGeom prst="rect">
            <a:avLst/>
          </a:prstGeom>
          <a:noFill/>
        </p:spPr>
        <p:txBody>
          <a:bodyPr wrap="none" rtlCol="0">
            <a:spAutoFit/>
          </a:bodyPr>
          <a:lstStyle/>
          <a:p>
            <a:r>
              <a:rPr lang="en-US" sz="3200" dirty="0" smtClean="0">
                <a:solidFill>
                  <a:srgbClr val="3366FF"/>
                </a:solidFill>
                <a:latin typeface="Calibri"/>
                <a:cs typeface="Calibri"/>
              </a:rPr>
              <a:t>234.23</a:t>
            </a:r>
            <a:r>
              <a:rPr lang="en-US" sz="3200" dirty="0" smtClean="0">
                <a:latin typeface="Calibri"/>
                <a:cs typeface="Calibri"/>
              </a:rPr>
              <a:t> ± </a:t>
            </a:r>
            <a:r>
              <a:rPr lang="en-US" sz="3200" dirty="0" smtClean="0">
                <a:solidFill>
                  <a:srgbClr val="FF0000"/>
                </a:solidFill>
                <a:latin typeface="Calibri"/>
                <a:cs typeface="Calibri"/>
              </a:rPr>
              <a:t>15.32</a:t>
            </a:r>
          </a:p>
        </p:txBody>
      </p:sp>
      <p:cxnSp>
        <p:nvCxnSpPr>
          <p:cNvPr id="9" name="Straight Arrow Connector 8"/>
          <p:cNvCxnSpPr/>
          <p:nvPr/>
        </p:nvCxnSpPr>
        <p:spPr>
          <a:xfrm>
            <a:off x="3733800" y="5486400"/>
            <a:ext cx="1295400" cy="0"/>
          </a:xfrm>
          <a:prstGeom prst="straightConnector1">
            <a:avLst/>
          </a:prstGeom>
          <a:ln>
            <a:solidFill>
              <a:srgbClr val="3366FF"/>
            </a:solidFill>
            <a:tailEnd type="arrow"/>
          </a:ln>
        </p:spPr>
        <p:style>
          <a:lnRef idx="3">
            <a:schemeClr val="accent1"/>
          </a:lnRef>
          <a:fillRef idx="0">
            <a:schemeClr val="accent1"/>
          </a:fillRef>
          <a:effectRef idx="2">
            <a:schemeClr val="accent1"/>
          </a:effectRef>
          <a:fontRef idx="minor">
            <a:schemeClr val="tx1"/>
          </a:fontRef>
        </p:style>
      </p:cxnSp>
      <p:sp>
        <p:nvSpPr>
          <p:cNvPr id="7" name="Title 1"/>
          <p:cNvSpPr txBox="1">
            <a:spLocks/>
          </p:cNvSpPr>
          <p:nvPr/>
        </p:nvSpPr>
        <p:spPr bwMode="auto">
          <a:xfrm>
            <a:off x="228600" y="228600"/>
            <a:ext cx="88392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lvl1pPr algn="l" defTabSz="457200" rtl="0" eaLnBrk="0" fontAlgn="base" hangingPunct="0">
              <a:spcBef>
                <a:spcPct val="0"/>
              </a:spcBef>
              <a:spcAft>
                <a:spcPct val="0"/>
              </a:spcAft>
              <a:defRPr sz="5500" b="1" kern="1200">
                <a:solidFill>
                  <a:schemeClr val="tx1"/>
                </a:solidFill>
                <a:latin typeface="+mj-lt"/>
                <a:ea typeface="ＭＳ Ｐゴシック" pitchFamily="-65" charset="-128"/>
                <a:cs typeface="ＭＳ Ｐゴシック" pitchFamily="-65" charset="-128"/>
              </a:defRPr>
            </a:lvl1pPr>
            <a:lvl2pPr algn="l" defTabSz="457200" rtl="0" eaLnBrk="0" fontAlgn="base" hangingPunct="0">
              <a:spcBef>
                <a:spcPct val="0"/>
              </a:spcBef>
              <a:spcAft>
                <a:spcPct val="0"/>
              </a:spcAft>
              <a:defRPr sz="5500" b="1">
                <a:solidFill>
                  <a:schemeClr val="tx1"/>
                </a:solidFill>
                <a:latin typeface="Corbel" pitchFamily="-65" charset="0"/>
                <a:ea typeface="ＭＳ Ｐゴシック" pitchFamily="-65" charset="-128"/>
                <a:cs typeface="ＭＳ Ｐゴシック" pitchFamily="-65" charset="-128"/>
              </a:defRPr>
            </a:lvl2pPr>
            <a:lvl3pPr algn="l" defTabSz="457200" rtl="0" eaLnBrk="0" fontAlgn="base" hangingPunct="0">
              <a:spcBef>
                <a:spcPct val="0"/>
              </a:spcBef>
              <a:spcAft>
                <a:spcPct val="0"/>
              </a:spcAft>
              <a:defRPr sz="5500" b="1">
                <a:solidFill>
                  <a:schemeClr val="tx1"/>
                </a:solidFill>
                <a:latin typeface="Corbel" pitchFamily="-65" charset="0"/>
                <a:ea typeface="ＭＳ Ｐゴシック" pitchFamily="-65" charset="-128"/>
                <a:cs typeface="ＭＳ Ｐゴシック" pitchFamily="-65" charset="-128"/>
              </a:defRPr>
            </a:lvl3pPr>
            <a:lvl4pPr algn="l" defTabSz="457200" rtl="0" eaLnBrk="0" fontAlgn="base" hangingPunct="0">
              <a:spcBef>
                <a:spcPct val="0"/>
              </a:spcBef>
              <a:spcAft>
                <a:spcPct val="0"/>
              </a:spcAft>
              <a:defRPr sz="5500" b="1">
                <a:solidFill>
                  <a:schemeClr val="tx1"/>
                </a:solidFill>
                <a:latin typeface="Corbel" pitchFamily="-65" charset="0"/>
                <a:ea typeface="ＭＳ Ｐゴシック" pitchFamily="-65" charset="-128"/>
                <a:cs typeface="ＭＳ Ｐゴシック" pitchFamily="-65" charset="-128"/>
              </a:defRPr>
            </a:lvl4pPr>
            <a:lvl5pPr algn="l" defTabSz="457200" rtl="0" eaLnBrk="0" fontAlgn="base" hangingPunct="0">
              <a:spcBef>
                <a:spcPct val="0"/>
              </a:spcBef>
              <a:spcAft>
                <a:spcPct val="0"/>
              </a:spcAft>
              <a:defRPr sz="5500" b="1">
                <a:solidFill>
                  <a:schemeClr val="tx1"/>
                </a:solidFill>
                <a:latin typeface="Corbel" pitchFamily="-65" charset="0"/>
                <a:ea typeface="ＭＳ Ｐゴシック" pitchFamily="-65" charset="-128"/>
                <a:cs typeface="ＭＳ Ｐゴシック" pitchFamily="-65" charset="-128"/>
              </a:defRPr>
            </a:lvl5pPr>
            <a:lvl6pPr marL="457200" algn="ctr" defTabSz="457200" rtl="0" fontAlgn="base">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6pPr>
            <a:lvl7pPr marL="914400" algn="ctr" defTabSz="457200" rtl="0" fontAlgn="base">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7pPr>
            <a:lvl8pPr marL="1371600" algn="ctr" defTabSz="457200" rtl="0" fontAlgn="base">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8pPr>
            <a:lvl9pPr marL="1828800" algn="ctr" defTabSz="457200" rtl="0" fontAlgn="base">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9pPr>
          </a:lstStyle>
          <a:p>
            <a:r>
              <a:rPr lang="en-US" sz="5000" dirty="0" smtClean="0">
                <a:latin typeface="Calibri"/>
                <a:cs typeface="Calibri"/>
              </a:rPr>
              <a:t>Automatic Sample Management</a:t>
            </a:r>
            <a:endParaRPr lang="en-US" sz="5000" dirty="0">
              <a:latin typeface="Calibri"/>
              <a:cs typeface="Calibri"/>
            </a:endParaRPr>
          </a:p>
        </p:txBody>
      </p:sp>
      <p:sp>
        <p:nvSpPr>
          <p:cNvPr id="6" name="Content Placeholder 2"/>
          <p:cNvSpPr txBox="1">
            <a:spLocks/>
          </p:cNvSpPr>
          <p:nvPr/>
        </p:nvSpPr>
        <p:spPr bwMode="auto">
          <a:xfrm>
            <a:off x="259818" y="1676400"/>
            <a:ext cx="8807982" cy="12894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marL="342900" indent="-342900" algn="l" defTabSz="457200" rtl="0" eaLnBrk="0" fontAlgn="base" hangingPunct="0">
              <a:spcBef>
                <a:spcPts val="2000"/>
              </a:spcBef>
              <a:spcAft>
                <a:spcPct val="0"/>
              </a:spcAft>
              <a:defRPr sz="3200" kern="1200">
                <a:solidFill>
                  <a:schemeClr val="tx1"/>
                </a:solidFill>
                <a:latin typeface="+mn-lt"/>
                <a:ea typeface="ＭＳ Ｐゴシック" pitchFamily="-65" charset="-128"/>
                <a:cs typeface="ＭＳ Ｐゴシック" pitchFamily="-65" charset="-128"/>
              </a:defRPr>
            </a:lvl1pPr>
            <a:lvl2pPr marL="457200" indent="-228600" algn="l" defTabSz="457200" rtl="0" eaLnBrk="0" fontAlgn="base" hangingPunct="0">
              <a:spcBef>
                <a:spcPct val="0"/>
              </a:spcBef>
              <a:spcAft>
                <a:spcPct val="0"/>
              </a:spcAft>
              <a:buSzPct val="100000"/>
              <a:buFont typeface="Lucida Grande" charset="0"/>
              <a:buChar char="»"/>
              <a:defRPr sz="2700" kern="1200">
                <a:solidFill>
                  <a:schemeClr val="tx1"/>
                </a:solidFill>
                <a:latin typeface="+mn-lt"/>
                <a:ea typeface="ＭＳ Ｐゴシック" pitchFamily="-65" charset="-128"/>
                <a:cs typeface="+mn-cs"/>
              </a:defRPr>
            </a:lvl2pPr>
            <a:lvl3pPr marL="685800" indent="-228600" algn="l" defTabSz="457200" rtl="0" eaLnBrk="0" fontAlgn="base" hangingPunct="0">
              <a:spcBef>
                <a:spcPct val="20000"/>
              </a:spcBef>
              <a:spcAft>
                <a:spcPct val="0"/>
              </a:spcAft>
              <a:buFont typeface="Lucida Grande" charset="0"/>
              <a:buChar char="-"/>
              <a:defRPr sz="2400" kern="1200">
                <a:solidFill>
                  <a:schemeClr val="tx1"/>
                </a:solidFill>
                <a:latin typeface="+mn-lt"/>
                <a:ea typeface="ＭＳ Ｐゴシック" pitchFamily="-65" charset="-128"/>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pitchFamily="-65" charset="-128"/>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pitchFamily="-65"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r>
              <a:rPr lang="en-US" sz="3000" b="1" dirty="0" smtClean="0">
                <a:solidFill>
                  <a:srgbClr val="37934C"/>
                </a:solidFill>
              </a:rPr>
              <a:t>Goal:</a:t>
            </a:r>
            <a:r>
              <a:rPr lang="en-US" sz="3000" dirty="0" smtClean="0"/>
              <a:t> The API should abstract the details of creating, 		deleting and managing samples from the user</a:t>
            </a:r>
          </a:p>
        </p:txBody>
      </p:sp>
    </p:spTree>
    <p:custDataLst>
      <p:tags r:id="rId1"/>
    </p:custDataLst>
    <p:extLst>
      <p:ext uri="{BB962C8B-B14F-4D97-AF65-F5344CB8AC3E}">
        <p14:creationId xmlns:p14="http://schemas.microsoft.com/office/powerpoint/2010/main" val="367509181"/>
      </p:ext>
    </p:extLst>
  </p:cSld>
  <p:clrMapOvr>
    <a:masterClrMapping/>
  </p:clrMapOvr>
  <mc:AlternateContent xmlns:mc="http://schemas.openxmlformats.org/markup-compatibility/2006" xmlns:p14="http://schemas.microsoft.com/office/powerpoint/2010/main">
    <mc:Choice Requires="p14">
      <p:transition spd="slow" p14:dur="2000" advTm="26931"/>
    </mc:Choice>
    <mc:Fallback xmlns="">
      <p:transition xmlns:p14="http://schemas.microsoft.com/office/powerpoint/2010/main" spd="slow" advTm="26931"/>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22" presetClass="entr" presetSubtype="8"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wipe(left)">
                                      <p:cBhvr>
                                        <p:cTn id="19" dur="500"/>
                                        <p:tgtEl>
                                          <p:spTgt spid="8"/>
                                        </p:tgtEl>
                                      </p:cBhvr>
                                    </p:animEffect>
                                  </p:childTnLst>
                                </p:cTn>
                              </p:par>
                              <p:par>
                                <p:cTn id="20" presetID="22" presetClass="entr" presetSubtype="8" fill="hold" nodeType="with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wipe(left)">
                                      <p:cBhvr>
                                        <p:cTn id="2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86200"/>
            <a:ext cx="5562600" cy="1905000"/>
          </a:xfrm>
        </p:spPr>
        <p:txBody>
          <a:bodyPr/>
          <a:lstStyle/>
          <a:p>
            <a:pPr marL="0" indent="0"/>
            <a:r>
              <a:rPr lang="en-US" sz="2400" b="1" dirty="0">
                <a:latin typeface="Calibri"/>
                <a:cs typeface="Calibri"/>
              </a:rPr>
              <a:t>SELECT</a:t>
            </a:r>
            <a:r>
              <a:rPr lang="en-US" sz="2400" dirty="0">
                <a:latin typeface="Calibri"/>
                <a:cs typeface="Calibri"/>
              </a:rPr>
              <a:t> avg(</a:t>
            </a:r>
            <a:r>
              <a:rPr lang="en-US" sz="2400" dirty="0" err="1">
                <a:latin typeface="Calibri"/>
                <a:cs typeface="Calibri"/>
              </a:rPr>
              <a:t>sessionTime</a:t>
            </a:r>
            <a:r>
              <a:rPr lang="en-US" sz="2400" dirty="0" smtClean="0">
                <a:latin typeface="Calibri"/>
                <a:cs typeface="Calibri"/>
              </a:rPr>
              <a:t>)</a:t>
            </a:r>
            <a:r>
              <a:rPr lang="en-US" sz="2400" b="1" dirty="0" smtClean="0">
                <a:solidFill>
                  <a:srgbClr val="3366FF"/>
                </a:solidFill>
                <a:latin typeface="Calibri"/>
                <a:cs typeface="Calibri"/>
              </a:rPr>
              <a:t> </a:t>
            </a:r>
          </a:p>
          <a:p>
            <a:pPr marL="0" indent="0">
              <a:lnSpc>
                <a:spcPct val="50000"/>
              </a:lnSpc>
            </a:pPr>
            <a:r>
              <a:rPr lang="en-US" sz="2400" b="1" dirty="0" smtClean="0">
                <a:latin typeface="Calibri"/>
                <a:cs typeface="Calibri"/>
              </a:rPr>
              <a:t>FROM</a:t>
            </a:r>
            <a:r>
              <a:rPr lang="en-US" sz="2400" dirty="0" smtClean="0">
                <a:latin typeface="Calibri"/>
                <a:cs typeface="Calibri"/>
              </a:rPr>
              <a:t> Table </a:t>
            </a:r>
          </a:p>
          <a:p>
            <a:pPr marL="0" indent="0">
              <a:lnSpc>
                <a:spcPct val="50000"/>
              </a:lnSpc>
            </a:pPr>
            <a:r>
              <a:rPr lang="en-US" sz="2400" b="1" dirty="0" smtClean="0">
                <a:latin typeface="Calibri"/>
                <a:cs typeface="Calibri"/>
              </a:rPr>
              <a:t>WHERE</a:t>
            </a:r>
            <a:r>
              <a:rPr lang="en-US" sz="2400" dirty="0" smtClean="0">
                <a:latin typeface="Calibri"/>
                <a:cs typeface="Calibri"/>
              </a:rPr>
              <a:t> city=‘San Francisco’</a:t>
            </a:r>
            <a:endParaRPr lang="en-US" sz="2400" dirty="0">
              <a:latin typeface="Calibri"/>
              <a:cs typeface="Calibri"/>
            </a:endParaRPr>
          </a:p>
          <a:p>
            <a:pPr marL="0" indent="0">
              <a:lnSpc>
                <a:spcPct val="50000"/>
              </a:lnSpc>
            </a:pPr>
            <a:r>
              <a:rPr lang="en-US" sz="2400" b="1" dirty="0" smtClean="0">
                <a:solidFill>
                  <a:srgbClr val="3366FF"/>
                </a:solidFill>
                <a:latin typeface="Calibri"/>
                <a:cs typeface="Calibri"/>
              </a:rPr>
              <a:t>WITHIN</a:t>
            </a:r>
            <a:r>
              <a:rPr lang="en-US" sz="2400" dirty="0" smtClean="0">
                <a:solidFill>
                  <a:srgbClr val="3366FF"/>
                </a:solidFill>
                <a:latin typeface="Calibri"/>
                <a:cs typeface="Calibri"/>
              </a:rPr>
              <a:t> 2 SECONDS</a:t>
            </a:r>
          </a:p>
        </p:txBody>
      </p:sp>
      <p:sp>
        <p:nvSpPr>
          <p:cNvPr id="8" name="TextBox 7"/>
          <p:cNvSpPr txBox="1"/>
          <p:nvPr/>
        </p:nvSpPr>
        <p:spPr>
          <a:xfrm>
            <a:off x="5791200" y="5105400"/>
            <a:ext cx="2653691" cy="584776"/>
          </a:xfrm>
          <a:prstGeom prst="rect">
            <a:avLst/>
          </a:prstGeom>
          <a:noFill/>
        </p:spPr>
        <p:txBody>
          <a:bodyPr wrap="none" rtlCol="0">
            <a:spAutoFit/>
          </a:bodyPr>
          <a:lstStyle/>
          <a:p>
            <a:r>
              <a:rPr lang="en-US" sz="3200" strike="sngStrike" dirty="0" smtClean="0">
                <a:solidFill>
                  <a:srgbClr val="3366FF"/>
                </a:solidFill>
                <a:latin typeface="Calibri"/>
                <a:cs typeface="Calibri"/>
              </a:rPr>
              <a:t>234.23</a:t>
            </a:r>
            <a:r>
              <a:rPr lang="en-US" sz="3200" strike="sngStrike" dirty="0" smtClean="0">
                <a:latin typeface="Calibri"/>
                <a:cs typeface="Calibri"/>
              </a:rPr>
              <a:t> ± </a:t>
            </a:r>
            <a:r>
              <a:rPr lang="en-US" sz="3200" strike="sngStrike" dirty="0" smtClean="0">
                <a:solidFill>
                  <a:srgbClr val="FF0000"/>
                </a:solidFill>
                <a:latin typeface="Calibri"/>
                <a:cs typeface="Calibri"/>
              </a:rPr>
              <a:t>15.32</a:t>
            </a:r>
          </a:p>
        </p:txBody>
      </p:sp>
      <p:cxnSp>
        <p:nvCxnSpPr>
          <p:cNvPr id="9" name="Straight Arrow Connector 8"/>
          <p:cNvCxnSpPr/>
          <p:nvPr/>
        </p:nvCxnSpPr>
        <p:spPr>
          <a:xfrm>
            <a:off x="3733800" y="5486400"/>
            <a:ext cx="1295400" cy="0"/>
          </a:xfrm>
          <a:prstGeom prst="straightConnector1">
            <a:avLst/>
          </a:prstGeom>
          <a:ln>
            <a:solidFill>
              <a:srgbClr val="3366FF"/>
            </a:solidFill>
            <a:tailEnd type="arrow"/>
          </a:ln>
        </p:spPr>
        <p:style>
          <a:lnRef idx="3">
            <a:schemeClr val="accent1"/>
          </a:lnRef>
          <a:fillRef idx="0">
            <a:schemeClr val="accent1"/>
          </a:fillRef>
          <a:effectRef idx="2">
            <a:schemeClr val="accent1"/>
          </a:effectRef>
          <a:fontRef idx="minor">
            <a:schemeClr val="tx1"/>
          </a:fontRef>
        </p:style>
      </p:cxnSp>
      <p:sp>
        <p:nvSpPr>
          <p:cNvPr id="7" name="Title 1"/>
          <p:cNvSpPr txBox="1">
            <a:spLocks/>
          </p:cNvSpPr>
          <p:nvPr/>
        </p:nvSpPr>
        <p:spPr bwMode="auto">
          <a:xfrm>
            <a:off x="228600" y="228600"/>
            <a:ext cx="88392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lvl1pPr algn="l" defTabSz="457200" rtl="0" eaLnBrk="0" fontAlgn="base" hangingPunct="0">
              <a:spcBef>
                <a:spcPct val="0"/>
              </a:spcBef>
              <a:spcAft>
                <a:spcPct val="0"/>
              </a:spcAft>
              <a:defRPr sz="5500" b="1" kern="1200">
                <a:solidFill>
                  <a:schemeClr val="tx1"/>
                </a:solidFill>
                <a:latin typeface="+mj-lt"/>
                <a:ea typeface="ＭＳ Ｐゴシック" pitchFamily="-65" charset="-128"/>
                <a:cs typeface="ＭＳ Ｐゴシック" pitchFamily="-65" charset="-128"/>
              </a:defRPr>
            </a:lvl1pPr>
            <a:lvl2pPr algn="l" defTabSz="457200" rtl="0" eaLnBrk="0" fontAlgn="base" hangingPunct="0">
              <a:spcBef>
                <a:spcPct val="0"/>
              </a:spcBef>
              <a:spcAft>
                <a:spcPct val="0"/>
              </a:spcAft>
              <a:defRPr sz="5500" b="1">
                <a:solidFill>
                  <a:schemeClr val="tx1"/>
                </a:solidFill>
                <a:latin typeface="Corbel" pitchFamily="-65" charset="0"/>
                <a:ea typeface="ＭＳ Ｐゴシック" pitchFamily="-65" charset="-128"/>
                <a:cs typeface="ＭＳ Ｐゴシック" pitchFamily="-65" charset="-128"/>
              </a:defRPr>
            </a:lvl2pPr>
            <a:lvl3pPr algn="l" defTabSz="457200" rtl="0" eaLnBrk="0" fontAlgn="base" hangingPunct="0">
              <a:spcBef>
                <a:spcPct val="0"/>
              </a:spcBef>
              <a:spcAft>
                <a:spcPct val="0"/>
              </a:spcAft>
              <a:defRPr sz="5500" b="1">
                <a:solidFill>
                  <a:schemeClr val="tx1"/>
                </a:solidFill>
                <a:latin typeface="Corbel" pitchFamily="-65" charset="0"/>
                <a:ea typeface="ＭＳ Ｐゴシック" pitchFamily="-65" charset="-128"/>
                <a:cs typeface="ＭＳ Ｐゴシック" pitchFamily="-65" charset="-128"/>
              </a:defRPr>
            </a:lvl3pPr>
            <a:lvl4pPr algn="l" defTabSz="457200" rtl="0" eaLnBrk="0" fontAlgn="base" hangingPunct="0">
              <a:spcBef>
                <a:spcPct val="0"/>
              </a:spcBef>
              <a:spcAft>
                <a:spcPct val="0"/>
              </a:spcAft>
              <a:defRPr sz="5500" b="1">
                <a:solidFill>
                  <a:schemeClr val="tx1"/>
                </a:solidFill>
                <a:latin typeface="Corbel" pitchFamily="-65" charset="0"/>
                <a:ea typeface="ＭＳ Ｐゴシック" pitchFamily="-65" charset="-128"/>
                <a:cs typeface="ＭＳ Ｐゴシック" pitchFamily="-65" charset="-128"/>
              </a:defRPr>
            </a:lvl4pPr>
            <a:lvl5pPr algn="l" defTabSz="457200" rtl="0" eaLnBrk="0" fontAlgn="base" hangingPunct="0">
              <a:spcBef>
                <a:spcPct val="0"/>
              </a:spcBef>
              <a:spcAft>
                <a:spcPct val="0"/>
              </a:spcAft>
              <a:defRPr sz="5500" b="1">
                <a:solidFill>
                  <a:schemeClr val="tx1"/>
                </a:solidFill>
                <a:latin typeface="Corbel" pitchFamily="-65" charset="0"/>
                <a:ea typeface="ＭＳ Ｐゴシック" pitchFamily="-65" charset="-128"/>
                <a:cs typeface="ＭＳ Ｐゴシック" pitchFamily="-65" charset="-128"/>
              </a:defRPr>
            </a:lvl5pPr>
            <a:lvl6pPr marL="457200" algn="ctr" defTabSz="457200" rtl="0" fontAlgn="base">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6pPr>
            <a:lvl7pPr marL="914400" algn="ctr" defTabSz="457200" rtl="0" fontAlgn="base">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7pPr>
            <a:lvl8pPr marL="1371600" algn="ctr" defTabSz="457200" rtl="0" fontAlgn="base">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8pPr>
            <a:lvl9pPr marL="1828800" algn="ctr" defTabSz="457200" rtl="0" fontAlgn="base">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9pPr>
          </a:lstStyle>
          <a:p>
            <a:r>
              <a:rPr lang="en-US" sz="5000" dirty="0" smtClean="0">
                <a:latin typeface="Calibri"/>
                <a:cs typeface="Calibri"/>
              </a:rPr>
              <a:t>Automatic Sample Management</a:t>
            </a:r>
            <a:endParaRPr lang="en-US" sz="5000" dirty="0">
              <a:latin typeface="Calibri"/>
              <a:cs typeface="Calibri"/>
            </a:endParaRPr>
          </a:p>
        </p:txBody>
      </p:sp>
      <p:sp>
        <p:nvSpPr>
          <p:cNvPr id="10" name="TextBox 9"/>
          <p:cNvSpPr txBox="1"/>
          <p:nvPr/>
        </p:nvSpPr>
        <p:spPr>
          <a:xfrm>
            <a:off x="5791200" y="5587424"/>
            <a:ext cx="2445702" cy="584776"/>
          </a:xfrm>
          <a:prstGeom prst="rect">
            <a:avLst/>
          </a:prstGeom>
          <a:noFill/>
        </p:spPr>
        <p:txBody>
          <a:bodyPr wrap="none" rtlCol="0">
            <a:spAutoFit/>
          </a:bodyPr>
          <a:lstStyle/>
          <a:p>
            <a:r>
              <a:rPr lang="en-US" sz="3200" dirty="0" smtClean="0">
                <a:solidFill>
                  <a:srgbClr val="3366FF"/>
                </a:solidFill>
                <a:latin typeface="Calibri"/>
                <a:cs typeface="Calibri"/>
              </a:rPr>
              <a:t>239.46</a:t>
            </a:r>
            <a:r>
              <a:rPr lang="en-US" sz="3200" dirty="0" smtClean="0">
                <a:latin typeface="Calibri"/>
                <a:cs typeface="Calibri"/>
              </a:rPr>
              <a:t> ± </a:t>
            </a:r>
            <a:r>
              <a:rPr lang="en-US" sz="3200" dirty="0" smtClean="0">
                <a:solidFill>
                  <a:srgbClr val="FF0000"/>
                </a:solidFill>
                <a:latin typeface="Calibri"/>
                <a:cs typeface="Calibri"/>
              </a:rPr>
              <a:t>4.96</a:t>
            </a:r>
          </a:p>
        </p:txBody>
      </p:sp>
      <p:sp>
        <p:nvSpPr>
          <p:cNvPr id="11" name="Content Placeholder 2"/>
          <p:cNvSpPr txBox="1">
            <a:spLocks/>
          </p:cNvSpPr>
          <p:nvPr/>
        </p:nvSpPr>
        <p:spPr bwMode="auto">
          <a:xfrm>
            <a:off x="259818" y="1676400"/>
            <a:ext cx="8807982" cy="12894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marL="342900" indent="-342900" algn="l" defTabSz="457200" rtl="0" eaLnBrk="0" fontAlgn="base" hangingPunct="0">
              <a:spcBef>
                <a:spcPts val="2000"/>
              </a:spcBef>
              <a:spcAft>
                <a:spcPct val="0"/>
              </a:spcAft>
              <a:defRPr sz="3200" kern="1200">
                <a:solidFill>
                  <a:schemeClr val="tx1"/>
                </a:solidFill>
                <a:latin typeface="+mn-lt"/>
                <a:ea typeface="ＭＳ Ｐゴシック" pitchFamily="-65" charset="-128"/>
                <a:cs typeface="ＭＳ Ｐゴシック" pitchFamily="-65" charset="-128"/>
              </a:defRPr>
            </a:lvl1pPr>
            <a:lvl2pPr marL="457200" indent="-228600" algn="l" defTabSz="457200" rtl="0" eaLnBrk="0" fontAlgn="base" hangingPunct="0">
              <a:spcBef>
                <a:spcPct val="0"/>
              </a:spcBef>
              <a:spcAft>
                <a:spcPct val="0"/>
              </a:spcAft>
              <a:buSzPct val="100000"/>
              <a:buFont typeface="Lucida Grande" charset="0"/>
              <a:buChar char="»"/>
              <a:defRPr sz="2700" kern="1200">
                <a:solidFill>
                  <a:schemeClr val="tx1"/>
                </a:solidFill>
                <a:latin typeface="+mn-lt"/>
                <a:ea typeface="ＭＳ Ｐゴシック" pitchFamily="-65" charset="-128"/>
                <a:cs typeface="+mn-cs"/>
              </a:defRPr>
            </a:lvl2pPr>
            <a:lvl3pPr marL="685800" indent="-228600" algn="l" defTabSz="457200" rtl="0" eaLnBrk="0" fontAlgn="base" hangingPunct="0">
              <a:spcBef>
                <a:spcPct val="20000"/>
              </a:spcBef>
              <a:spcAft>
                <a:spcPct val="0"/>
              </a:spcAft>
              <a:buFont typeface="Lucida Grande" charset="0"/>
              <a:buChar char="-"/>
              <a:defRPr sz="2400" kern="1200">
                <a:solidFill>
                  <a:schemeClr val="tx1"/>
                </a:solidFill>
                <a:latin typeface="+mn-lt"/>
                <a:ea typeface="ＭＳ Ｐゴシック" pitchFamily="-65" charset="-128"/>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pitchFamily="-65" charset="-128"/>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pitchFamily="-65"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r>
              <a:rPr lang="en-US" sz="3000" b="1" dirty="0" smtClean="0">
                <a:solidFill>
                  <a:srgbClr val="37934C"/>
                </a:solidFill>
              </a:rPr>
              <a:t>Goal:</a:t>
            </a:r>
            <a:r>
              <a:rPr lang="en-US" sz="3000" dirty="0" smtClean="0"/>
              <a:t> The API should abstract the details of creating, 		deleting and managing samples from the user</a:t>
            </a:r>
          </a:p>
        </p:txBody>
      </p:sp>
    </p:spTree>
    <p:custDataLst>
      <p:tags r:id="rId1"/>
    </p:custDataLst>
    <p:extLst>
      <p:ext uri="{BB962C8B-B14F-4D97-AF65-F5344CB8AC3E}">
        <p14:creationId xmlns:p14="http://schemas.microsoft.com/office/powerpoint/2010/main" val="2761563553"/>
      </p:ext>
    </p:extLst>
  </p:cSld>
  <p:clrMapOvr>
    <a:masterClrMapping/>
  </p:clrMapOvr>
  <mc:AlternateContent xmlns:mc="http://schemas.openxmlformats.org/markup-compatibility/2006" xmlns:p14="http://schemas.microsoft.com/office/powerpoint/2010/main">
    <mc:Choice Requires="p14">
      <p:transition spd="slow" p14:dur="2000" advTm="26931"/>
    </mc:Choice>
    <mc:Fallback xmlns="">
      <p:transition xmlns:p14="http://schemas.microsoft.com/office/powerpoint/2010/main" spd="slow" advTm="26931"/>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500"/>
                                        <p:tgtEl>
                                          <p:spTgt spid="8"/>
                                        </p:tgtEl>
                                      </p:cBhvr>
                                    </p:animEffect>
                                  </p:childTnLst>
                                </p:cTn>
                              </p:par>
                              <p:par>
                                <p:cTn id="8" presetID="22" presetClass="entr" presetSubtype="8" fill="hold"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wipe(left)">
                                      <p:cBhvr>
                                        <p:cTn id="10" dur="500"/>
                                        <p:tgtEl>
                                          <p:spTgt spid="9"/>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wipe(left)">
                                      <p:cBhvr>
                                        <p:cTn id="13"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lstStyle/>
          <a:p>
            <a:r>
              <a:rPr lang="en-US" sz="7500" dirty="0" smtClean="0">
                <a:latin typeface="Calibri"/>
                <a:cs typeface="Calibri"/>
              </a:rPr>
              <a:t>Our Goal</a:t>
            </a:r>
            <a:endParaRPr lang="en-US" sz="7500" dirty="0">
              <a:latin typeface="Calibri"/>
              <a:cs typeface="Calibri"/>
            </a:endParaRPr>
          </a:p>
        </p:txBody>
      </p:sp>
      <p:sp>
        <p:nvSpPr>
          <p:cNvPr id="3" name="Content Placeholder 2"/>
          <p:cNvSpPr>
            <a:spLocks noGrp="1"/>
          </p:cNvSpPr>
          <p:nvPr>
            <p:ph idx="1"/>
          </p:nvPr>
        </p:nvSpPr>
        <p:spPr>
          <a:xfrm>
            <a:off x="430421" y="1752600"/>
            <a:ext cx="8229600" cy="4419600"/>
          </a:xfrm>
        </p:spPr>
        <p:txBody>
          <a:bodyPr>
            <a:noAutofit/>
          </a:bodyPr>
          <a:lstStyle/>
          <a:p>
            <a:pPr marL="0" indent="0">
              <a:buNone/>
            </a:pPr>
            <a:r>
              <a:rPr lang="en-US" sz="4000" dirty="0" smtClean="0">
                <a:latin typeface="Calibri"/>
                <a:cs typeface="Calibri"/>
              </a:rPr>
              <a:t>Support </a:t>
            </a:r>
            <a:r>
              <a:rPr lang="en-US" sz="4000" b="1" dirty="0">
                <a:solidFill>
                  <a:srgbClr val="3366FF"/>
                </a:solidFill>
                <a:latin typeface="Calibri"/>
                <a:cs typeface="Calibri"/>
              </a:rPr>
              <a:t>interactive</a:t>
            </a:r>
            <a:r>
              <a:rPr lang="en-US" sz="4000" dirty="0">
                <a:latin typeface="Calibri"/>
                <a:cs typeface="Calibri"/>
              </a:rPr>
              <a:t> </a:t>
            </a:r>
            <a:r>
              <a:rPr lang="en-US" sz="4000" dirty="0" smtClean="0">
                <a:latin typeface="Calibri"/>
                <a:cs typeface="Calibri"/>
              </a:rPr>
              <a:t>SQL-like </a:t>
            </a:r>
            <a:r>
              <a:rPr lang="en-US" sz="4000" dirty="0">
                <a:latin typeface="Calibri"/>
                <a:cs typeface="Calibri"/>
              </a:rPr>
              <a:t>aggregate queries over </a:t>
            </a:r>
            <a:r>
              <a:rPr lang="en-US" sz="4000" b="1" dirty="0">
                <a:solidFill>
                  <a:srgbClr val="3366FF"/>
                </a:solidFill>
                <a:latin typeface="Calibri"/>
                <a:cs typeface="Calibri"/>
              </a:rPr>
              <a:t>massive sets of data</a:t>
            </a:r>
            <a:endParaRPr lang="en-US" sz="4000" b="1" dirty="0">
              <a:latin typeface="Calibri"/>
              <a:cs typeface="Calibri"/>
            </a:endParaRPr>
          </a:p>
          <a:p>
            <a:pPr marL="0" indent="0"/>
            <a:endParaRPr lang="en-US" sz="2200" dirty="0">
              <a:latin typeface="Calibri"/>
              <a:cs typeface="Calibri"/>
            </a:endParaRPr>
          </a:p>
          <a:p>
            <a:pPr marL="0" indent="0">
              <a:lnSpc>
                <a:spcPct val="50000"/>
              </a:lnSpc>
            </a:pPr>
            <a:r>
              <a:rPr lang="en-US" sz="2200" dirty="0" smtClean="0">
                <a:solidFill>
                  <a:srgbClr val="3366FF"/>
                </a:solidFill>
                <a:latin typeface="Courier"/>
                <a:cs typeface="Courier"/>
              </a:rPr>
              <a:t>blinkdb&gt;</a:t>
            </a:r>
            <a:r>
              <a:rPr lang="en-US" sz="2200" dirty="0" smtClean="0">
                <a:latin typeface="Courier"/>
                <a:cs typeface="Courier"/>
              </a:rPr>
              <a:t> SELECT AVG(</a:t>
            </a:r>
            <a:r>
              <a:rPr lang="en-US" sz="2200" b="1" dirty="0" err="1" smtClean="0">
                <a:solidFill>
                  <a:schemeClr val="accent2"/>
                </a:solidFill>
                <a:latin typeface="Courier"/>
                <a:cs typeface="Courier"/>
              </a:rPr>
              <a:t>jobtime</a:t>
            </a:r>
            <a:r>
              <a:rPr lang="en-US" sz="2200" dirty="0" smtClean="0">
                <a:latin typeface="Courier"/>
                <a:cs typeface="Courier"/>
              </a:rPr>
              <a:t>)</a:t>
            </a:r>
          </a:p>
          <a:p>
            <a:pPr marL="0" indent="0">
              <a:lnSpc>
                <a:spcPct val="50000"/>
              </a:lnSpc>
            </a:pPr>
            <a:r>
              <a:rPr lang="en-US" sz="2200" dirty="0">
                <a:latin typeface="Courier"/>
                <a:cs typeface="Courier"/>
              </a:rPr>
              <a:t>	</a:t>
            </a:r>
            <a:r>
              <a:rPr lang="en-US" sz="2200" dirty="0" smtClean="0">
                <a:latin typeface="Courier"/>
                <a:cs typeface="Courier"/>
              </a:rPr>
              <a:t>		 FROM </a:t>
            </a:r>
            <a:r>
              <a:rPr lang="en-US" sz="2200" b="1" dirty="0" err="1" smtClean="0">
                <a:solidFill>
                  <a:srgbClr val="C0504D"/>
                </a:solidFill>
                <a:latin typeface="Courier"/>
                <a:cs typeface="Courier"/>
              </a:rPr>
              <a:t>very_big_log</a:t>
            </a:r>
            <a:endParaRPr lang="en-US" sz="2200" b="1" dirty="0" smtClean="0">
              <a:solidFill>
                <a:srgbClr val="C0504D"/>
              </a:solidFill>
              <a:latin typeface="Courier"/>
              <a:cs typeface="Courier"/>
            </a:endParaRPr>
          </a:p>
        </p:txBody>
      </p:sp>
      <p:sp>
        <p:nvSpPr>
          <p:cNvPr id="5" name="Line Callout 1 (Border and Accent Bar) 4"/>
          <p:cNvSpPr/>
          <p:nvPr/>
        </p:nvSpPr>
        <p:spPr>
          <a:xfrm>
            <a:off x="6400800" y="4267200"/>
            <a:ext cx="2209800" cy="1143000"/>
          </a:xfrm>
          <a:prstGeom prst="accentBorderCallout1">
            <a:avLst>
              <a:gd name="adj1" fmla="val 18750"/>
              <a:gd name="adj2" fmla="val -8333"/>
              <a:gd name="adj3" fmla="val -35972"/>
              <a:gd name="adj4" fmla="val -52248"/>
            </a:avLst>
          </a:prstGeom>
          <a:solidFill>
            <a:schemeClr val="bg2"/>
          </a:solidFill>
          <a:ln>
            <a:solidFill>
              <a:schemeClr val="bg2">
                <a:lumMod val="25000"/>
              </a:schemeClr>
            </a:solidFill>
          </a:ln>
        </p:spPr>
        <p:style>
          <a:lnRef idx="2">
            <a:schemeClr val="accent1"/>
          </a:lnRef>
          <a:fillRef idx="0">
            <a:schemeClr val="accent1"/>
          </a:fillRef>
          <a:effectRef idx="1">
            <a:schemeClr val="accent1"/>
          </a:effectRef>
          <a:fontRef idx="minor">
            <a:schemeClr val="tx1"/>
          </a:fontRef>
        </p:style>
        <p:txBody>
          <a:bodyPr rtlCol="0" anchor="ctr"/>
          <a:lstStyle/>
          <a:p>
            <a:pPr algn="ctr"/>
            <a:r>
              <a:rPr lang="en-US" sz="2000" dirty="0" smtClean="0"/>
              <a:t>AVG, COUNT, SUM, STDEV, PERCENTILE etc.</a:t>
            </a:r>
            <a:endParaRPr lang="en-US" sz="2000" dirty="0"/>
          </a:p>
        </p:txBody>
      </p:sp>
      <p:sp>
        <p:nvSpPr>
          <p:cNvPr id="6" name="Rectangle 5"/>
          <p:cNvSpPr/>
          <p:nvPr/>
        </p:nvSpPr>
        <p:spPr>
          <a:xfrm>
            <a:off x="3124200" y="3657600"/>
            <a:ext cx="2133600" cy="457200"/>
          </a:xfrm>
          <a:prstGeom prst="rect">
            <a:avLst/>
          </a:prstGeom>
          <a:solidFill>
            <a:schemeClr val="bg2">
              <a:alpha val="10000"/>
            </a:schemeClr>
          </a:solidFill>
          <a:ln>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Tree>
    <p:custDataLst>
      <p:tags r:id="rId1"/>
    </p:custDataLst>
    <p:extLst>
      <p:ext uri="{BB962C8B-B14F-4D97-AF65-F5344CB8AC3E}">
        <p14:creationId xmlns:p14="http://schemas.microsoft.com/office/powerpoint/2010/main" val="2166067838"/>
      </p:ext>
    </p:extLst>
  </p:cSld>
  <p:clrMapOvr>
    <a:masterClrMapping/>
  </p:clrMapOvr>
  <mc:AlternateContent xmlns:mc="http://schemas.openxmlformats.org/markup-compatibility/2006" xmlns:p14="http://schemas.microsoft.com/office/powerpoint/2010/main">
    <mc:Choice Requires="p14">
      <p:transition spd="slow" p14:dur="2000" advTm="15925"/>
    </mc:Choice>
    <mc:Fallback xmlns="">
      <p:transition xmlns:p14="http://schemas.microsoft.com/office/powerpoint/2010/main" spd="slow" advTm="15925"/>
    </mc:Fallback>
  </mc:AlternateContent>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86200"/>
            <a:ext cx="5562600" cy="1905000"/>
          </a:xfrm>
        </p:spPr>
        <p:txBody>
          <a:bodyPr/>
          <a:lstStyle/>
          <a:p>
            <a:pPr marL="0" indent="0"/>
            <a:r>
              <a:rPr lang="en-US" sz="2400" b="1" dirty="0">
                <a:latin typeface="Calibri"/>
                <a:cs typeface="Calibri"/>
              </a:rPr>
              <a:t>SELECT</a:t>
            </a:r>
            <a:r>
              <a:rPr lang="en-US" sz="2400" dirty="0">
                <a:latin typeface="Calibri"/>
                <a:cs typeface="Calibri"/>
              </a:rPr>
              <a:t> avg(</a:t>
            </a:r>
            <a:r>
              <a:rPr lang="en-US" sz="2400" dirty="0" err="1">
                <a:latin typeface="Calibri"/>
                <a:cs typeface="Calibri"/>
              </a:rPr>
              <a:t>sessionTime</a:t>
            </a:r>
            <a:r>
              <a:rPr lang="en-US" sz="2400" dirty="0" smtClean="0">
                <a:latin typeface="Calibri"/>
                <a:cs typeface="Calibri"/>
              </a:rPr>
              <a:t>)</a:t>
            </a:r>
            <a:r>
              <a:rPr lang="en-US" sz="2400" b="1" dirty="0" smtClean="0">
                <a:solidFill>
                  <a:srgbClr val="3366FF"/>
                </a:solidFill>
                <a:latin typeface="Calibri"/>
                <a:cs typeface="Calibri"/>
              </a:rPr>
              <a:t> </a:t>
            </a:r>
          </a:p>
          <a:p>
            <a:pPr marL="0" indent="0">
              <a:lnSpc>
                <a:spcPct val="50000"/>
              </a:lnSpc>
            </a:pPr>
            <a:r>
              <a:rPr lang="en-US" sz="2400" b="1" dirty="0" smtClean="0">
                <a:latin typeface="Calibri"/>
                <a:cs typeface="Calibri"/>
              </a:rPr>
              <a:t>FROM</a:t>
            </a:r>
            <a:r>
              <a:rPr lang="en-US" sz="2400" dirty="0" smtClean="0">
                <a:latin typeface="Calibri"/>
                <a:cs typeface="Calibri"/>
              </a:rPr>
              <a:t> Table </a:t>
            </a:r>
          </a:p>
          <a:p>
            <a:pPr marL="0" indent="0">
              <a:lnSpc>
                <a:spcPct val="50000"/>
              </a:lnSpc>
            </a:pPr>
            <a:r>
              <a:rPr lang="en-US" sz="2400" b="1" dirty="0" smtClean="0">
                <a:latin typeface="Calibri"/>
                <a:cs typeface="Calibri"/>
              </a:rPr>
              <a:t>WHERE</a:t>
            </a:r>
            <a:r>
              <a:rPr lang="en-US" sz="2400" dirty="0" smtClean="0">
                <a:latin typeface="Calibri"/>
                <a:cs typeface="Calibri"/>
              </a:rPr>
              <a:t> city=‘San Francisco’</a:t>
            </a:r>
            <a:endParaRPr lang="en-US" sz="2400" dirty="0">
              <a:latin typeface="Calibri"/>
              <a:cs typeface="Calibri"/>
            </a:endParaRPr>
          </a:p>
          <a:p>
            <a:pPr marL="0" indent="0">
              <a:lnSpc>
                <a:spcPct val="50000"/>
              </a:lnSpc>
            </a:pPr>
            <a:r>
              <a:rPr lang="en-US" sz="2400" b="1" dirty="0">
                <a:solidFill>
                  <a:srgbClr val="3366FF"/>
                </a:solidFill>
                <a:latin typeface="Calibri"/>
                <a:cs typeface="Calibri"/>
              </a:rPr>
              <a:t>ERROR</a:t>
            </a:r>
            <a:r>
              <a:rPr lang="en-US" sz="2400" dirty="0">
                <a:solidFill>
                  <a:srgbClr val="3366FF"/>
                </a:solidFill>
                <a:latin typeface="Calibri"/>
                <a:cs typeface="Calibri"/>
              </a:rPr>
              <a:t> 0.1 </a:t>
            </a:r>
            <a:r>
              <a:rPr lang="en-US" sz="2400" b="1" dirty="0">
                <a:solidFill>
                  <a:srgbClr val="3366FF"/>
                </a:solidFill>
                <a:latin typeface="Calibri"/>
                <a:cs typeface="Calibri"/>
              </a:rPr>
              <a:t>CONFIDENCE</a:t>
            </a:r>
            <a:r>
              <a:rPr lang="en-US" sz="2400" dirty="0">
                <a:solidFill>
                  <a:srgbClr val="3366FF"/>
                </a:solidFill>
                <a:latin typeface="Calibri"/>
                <a:cs typeface="Calibri"/>
              </a:rPr>
              <a:t> 95.0%</a:t>
            </a:r>
          </a:p>
        </p:txBody>
      </p:sp>
      <p:sp>
        <p:nvSpPr>
          <p:cNvPr id="7" name="Title 1"/>
          <p:cNvSpPr txBox="1">
            <a:spLocks/>
          </p:cNvSpPr>
          <p:nvPr/>
        </p:nvSpPr>
        <p:spPr bwMode="auto">
          <a:xfrm>
            <a:off x="228600" y="228600"/>
            <a:ext cx="88392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lvl1pPr algn="l" defTabSz="457200" rtl="0" eaLnBrk="0" fontAlgn="base" hangingPunct="0">
              <a:spcBef>
                <a:spcPct val="0"/>
              </a:spcBef>
              <a:spcAft>
                <a:spcPct val="0"/>
              </a:spcAft>
              <a:defRPr sz="5500" b="1" kern="1200">
                <a:solidFill>
                  <a:schemeClr val="tx1"/>
                </a:solidFill>
                <a:latin typeface="+mj-lt"/>
                <a:ea typeface="ＭＳ Ｐゴシック" pitchFamily="-65" charset="-128"/>
                <a:cs typeface="ＭＳ Ｐゴシック" pitchFamily="-65" charset="-128"/>
              </a:defRPr>
            </a:lvl1pPr>
            <a:lvl2pPr algn="l" defTabSz="457200" rtl="0" eaLnBrk="0" fontAlgn="base" hangingPunct="0">
              <a:spcBef>
                <a:spcPct val="0"/>
              </a:spcBef>
              <a:spcAft>
                <a:spcPct val="0"/>
              </a:spcAft>
              <a:defRPr sz="5500" b="1">
                <a:solidFill>
                  <a:schemeClr val="tx1"/>
                </a:solidFill>
                <a:latin typeface="Corbel" pitchFamily="-65" charset="0"/>
                <a:ea typeface="ＭＳ Ｐゴシック" pitchFamily="-65" charset="-128"/>
                <a:cs typeface="ＭＳ Ｐゴシック" pitchFamily="-65" charset="-128"/>
              </a:defRPr>
            </a:lvl2pPr>
            <a:lvl3pPr algn="l" defTabSz="457200" rtl="0" eaLnBrk="0" fontAlgn="base" hangingPunct="0">
              <a:spcBef>
                <a:spcPct val="0"/>
              </a:spcBef>
              <a:spcAft>
                <a:spcPct val="0"/>
              </a:spcAft>
              <a:defRPr sz="5500" b="1">
                <a:solidFill>
                  <a:schemeClr val="tx1"/>
                </a:solidFill>
                <a:latin typeface="Corbel" pitchFamily="-65" charset="0"/>
                <a:ea typeface="ＭＳ Ｐゴシック" pitchFamily="-65" charset="-128"/>
                <a:cs typeface="ＭＳ Ｐゴシック" pitchFamily="-65" charset="-128"/>
              </a:defRPr>
            </a:lvl3pPr>
            <a:lvl4pPr algn="l" defTabSz="457200" rtl="0" eaLnBrk="0" fontAlgn="base" hangingPunct="0">
              <a:spcBef>
                <a:spcPct val="0"/>
              </a:spcBef>
              <a:spcAft>
                <a:spcPct val="0"/>
              </a:spcAft>
              <a:defRPr sz="5500" b="1">
                <a:solidFill>
                  <a:schemeClr val="tx1"/>
                </a:solidFill>
                <a:latin typeface="Corbel" pitchFamily="-65" charset="0"/>
                <a:ea typeface="ＭＳ Ｐゴシック" pitchFamily="-65" charset="-128"/>
                <a:cs typeface="ＭＳ Ｐゴシック" pitchFamily="-65" charset="-128"/>
              </a:defRPr>
            </a:lvl4pPr>
            <a:lvl5pPr algn="l" defTabSz="457200" rtl="0" eaLnBrk="0" fontAlgn="base" hangingPunct="0">
              <a:spcBef>
                <a:spcPct val="0"/>
              </a:spcBef>
              <a:spcAft>
                <a:spcPct val="0"/>
              </a:spcAft>
              <a:defRPr sz="5500" b="1">
                <a:solidFill>
                  <a:schemeClr val="tx1"/>
                </a:solidFill>
                <a:latin typeface="Corbel" pitchFamily="-65" charset="0"/>
                <a:ea typeface="ＭＳ Ｐゴシック" pitchFamily="-65" charset="-128"/>
                <a:cs typeface="ＭＳ Ｐゴシック" pitchFamily="-65" charset="-128"/>
              </a:defRPr>
            </a:lvl5pPr>
            <a:lvl6pPr marL="457200" algn="ctr" defTabSz="457200" rtl="0" fontAlgn="base">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6pPr>
            <a:lvl7pPr marL="914400" algn="ctr" defTabSz="457200" rtl="0" fontAlgn="base">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7pPr>
            <a:lvl8pPr marL="1371600" algn="ctr" defTabSz="457200" rtl="0" fontAlgn="base">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8pPr>
            <a:lvl9pPr marL="1828800" algn="ctr" defTabSz="457200" rtl="0" fontAlgn="base">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9pPr>
          </a:lstStyle>
          <a:p>
            <a:r>
              <a:rPr lang="en-US" sz="5000" dirty="0" smtClean="0">
                <a:latin typeface="Calibri"/>
                <a:cs typeface="Calibri"/>
              </a:rPr>
              <a:t>Automatic Sample Management</a:t>
            </a:r>
            <a:endParaRPr lang="en-US" sz="5000" dirty="0">
              <a:latin typeface="Calibri"/>
              <a:cs typeface="Calibri"/>
            </a:endParaRPr>
          </a:p>
        </p:txBody>
      </p:sp>
      <p:sp>
        <p:nvSpPr>
          <p:cNvPr id="11" name="Content Placeholder 2"/>
          <p:cNvSpPr txBox="1">
            <a:spLocks/>
          </p:cNvSpPr>
          <p:nvPr/>
        </p:nvSpPr>
        <p:spPr bwMode="auto">
          <a:xfrm>
            <a:off x="259818" y="1676400"/>
            <a:ext cx="8807982" cy="12894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marL="342900" indent="-342900" algn="l" defTabSz="457200" rtl="0" eaLnBrk="0" fontAlgn="base" hangingPunct="0">
              <a:spcBef>
                <a:spcPts val="2000"/>
              </a:spcBef>
              <a:spcAft>
                <a:spcPct val="0"/>
              </a:spcAft>
              <a:defRPr sz="3200" kern="1200">
                <a:solidFill>
                  <a:schemeClr val="tx1"/>
                </a:solidFill>
                <a:latin typeface="+mn-lt"/>
                <a:ea typeface="ＭＳ Ｐゴシック" pitchFamily="-65" charset="-128"/>
                <a:cs typeface="ＭＳ Ｐゴシック" pitchFamily="-65" charset="-128"/>
              </a:defRPr>
            </a:lvl1pPr>
            <a:lvl2pPr marL="457200" indent="-228600" algn="l" defTabSz="457200" rtl="0" eaLnBrk="0" fontAlgn="base" hangingPunct="0">
              <a:spcBef>
                <a:spcPct val="0"/>
              </a:spcBef>
              <a:spcAft>
                <a:spcPct val="0"/>
              </a:spcAft>
              <a:buSzPct val="100000"/>
              <a:buFont typeface="Lucida Grande" charset="0"/>
              <a:buChar char="»"/>
              <a:defRPr sz="2700" kern="1200">
                <a:solidFill>
                  <a:schemeClr val="tx1"/>
                </a:solidFill>
                <a:latin typeface="+mn-lt"/>
                <a:ea typeface="ＭＳ Ｐゴシック" pitchFamily="-65" charset="-128"/>
                <a:cs typeface="+mn-cs"/>
              </a:defRPr>
            </a:lvl2pPr>
            <a:lvl3pPr marL="685800" indent="-228600" algn="l" defTabSz="457200" rtl="0" eaLnBrk="0" fontAlgn="base" hangingPunct="0">
              <a:spcBef>
                <a:spcPct val="20000"/>
              </a:spcBef>
              <a:spcAft>
                <a:spcPct val="0"/>
              </a:spcAft>
              <a:buFont typeface="Lucida Grande" charset="0"/>
              <a:buChar char="-"/>
              <a:defRPr sz="2400" kern="1200">
                <a:solidFill>
                  <a:schemeClr val="tx1"/>
                </a:solidFill>
                <a:latin typeface="+mn-lt"/>
                <a:ea typeface="ＭＳ Ｐゴシック" pitchFamily="-65" charset="-128"/>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pitchFamily="-65" charset="-128"/>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pitchFamily="-65"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r>
              <a:rPr lang="en-US" sz="3000" b="1" dirty="0" smtClean="0">
                <a:solidFill>
                  <a:srgbClr val="37934C"/>
                </a:solidFill>
              </a:rPr>
              <a:t>Goal:</a:t>
            </a:r>
            <a:r>
              <a:rPr lang="en-US" sz="3000" dirty="0" smtClean="0"/>
              <a:t> The API should abstract the details of creating, 		deleting and managing samples from the user</a:t>
            </a:r>
          </a:p>
        </p:txBody>
      </p:sp>
    </p:spTree>
    <p:custDataLst>
      <p:tags r:id="rId1"/>
    </p:custDataLst>
    <p:extLst>
      <p:ext uri="{BB962C8B-B14F-4D97-AF65-F5344CB8AC3E}">
        <p14:creationId xmlns:p14="http://schemas.microsoft.com/office/powerpoint/2010/main" val="1179936758"/>
      </p:ext>
    </p:extLst>
  </p:cSld>
  <p:clrMapOvr>
    <a:masterClrMapping/>
  </p:clrMapOvr>
  <mc:AlternateContent xmlns:mc="http://schemas.openxmlformats.org/markup-compatibility/2006" xmlns:p14="http://schemas.microsoft.com/office/powerpoint/2010/main">
    <mc:Choice Requires="p14">
      <p:transition spd="slow" p14:dur="2000" advTm="26931"/>
    </mc:Choice>
    <mc:Fallback xmlns="">
      <p:transition xmlns:p14="http://schemas.microsoft.com/office/powerpoint/2010/main" spd="slow" advTm="26931"/>
    </mc:Fallback>
  </mc:AlternateContent>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nip and Round Single Corner Rectangle 8"/>
          <p:cNvSpPr/>
          <p:nvPr/>
        </p:nvSpPr>
        <p:spPr>
          <a:xfrm>
            <a:off x="293621" y="4260808"/>
            <a:ext cx="872632" cy="713425"/>
          </a:xfrm>
          <a:prstGeom prst="snip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sz="1200" dirty="0" smtClean="0">
                <a:latin typeface="Calibri"/>
                <a:cs typeface="Calibri"/>
              </a:rPr>
              <a:t>TABLE</a:t>
            </a:r>
            <a:endParaRPr lang="en-US" sz="1200" dirty="0">
              <a:latin typeface="Calibri"/>
              <a:cs typeface="Calibri"/>
            </a:endParaRPr>
          </a:p>
        </p:txBody>
      </p:sp>
      <p:sp>
        <p:nvSpPr>
          <p:cNvPr id="10" name="Rectangle 9"/>
          <p:cNvSpPr/>
          <p:nvPr/>
        </p:nvSpPr>
        <p:spPr>
          <a:xfrm rot="16200000">
            <a:off x="482139" y="4412705"/>
            <a:ext cx="2639672" cy="37395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latin typeface="Calibri"/>
                <a:cs typeface="Calibri"/>
              </a:rPr>
              <a:t>Sampling Module</a:t>
            </a:r>
            <a:endParaRPr lang="en-US" sz="2000" dirty="0">
              <a:latin typeface="Calibri"/>
              <a:cs typeface="Calibri"/>
            </a:endParaRPr>
          </a:p>
        </p:txBody>
      </p:sp>
      <p:sp>
        <p:nvSpPr>
          <p:cNvPr id="11" name="Rectangle 10"/>
          <p:cNvSpPr/>
          <p:nvPr/>
        </p:nvSpPr>
        <p:spPr>
          <a:xfrm>
            <a:off x="2662073" y="2971800"/>
            <a:ext cx="1071727" cy="105714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latin typeface="Calibri"/>
              <a:cs typeface="Calibri"/>
            </a:endParaRPr>
          </a:p>
        </p:txBody>
      </p:sp>
      <p:sp>
        <p:nvSpPr>
          <p:cNvPr id="12" name="Rectangle 11"/>
          <p:cNvSpPr/>
          <p:nvPr/>
        </p:nvSpPr>
        <p:spPr>
          <a:xfrm>
            <a:off x="2672758" y="4225134"/>
            <a:ext cx="1061042" cy="877809"/>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latin typeface="Calibri"/>
              <a:cs typeface="Calibri"/>
            </a:endParaRPr>
          </a:p>
        </p:txBody>
      </p:sp>
      <p:sp>
        <p:nvSpPr>
          <p:cNvPr id="13" name="Rectangle 12"/>
          <p:cNvSpPr/>
          <p:nvPr/>
        </p:nvSpPr>
        <p:spPr>
          <a:xfrm>
            <a:off x="2672758" y="5246622"/>
            <a:ext cx="1061042" cy="92557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latin typeface="Calibri"/>
              <a:cs typeface="Calibri"/>
            </a:endParaRPr>
          </a:p>
        </p:txBody>
      </p:sp>
      <p:sp>
        <p:nvSpPr>
          <p:cNvPr id="15" name="Rectangle 14"/>
          <p:cNvSpPr/>
          <p:nvPr/>
        </p:nvSpPr>
        <p:spPr>
          <a:xfrm>
            <a:off x="2886446" y="5241482"/>
            <a:ext cx="224373" cy="930718"/>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latin typeface="Calibri"/>
              <a:cs typeface="Calibri"/>
            </a:endParaRPr>
          </a:p>
        </p:txBody>
      </p:sp>
      <p:cxnSp>
        <p:nvCxnSpPr>
          <p:cNvPr id="35" name="Straight Arrow Connector 34"/>
          <p:cNvCxnSpPr>
            <a:endCxn id="12" idx="1"/>
          </p:cNvCxnSpPr>
          <p:nvPr/>
        </p:nvCxnSpPr>
        <p:spPr>
          <a:xfrm>
            <a:off x="1999637" y="4664039"/>
            <a:ext cx="673121" cy="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36" name="Straight Arrow Connector 35"/>
          <p:cNvCxnSpPr/>
          <p:nvPr/>
        </p:nvCxnSpPr>
        <p:spPr>
          <a:xfrm>
            <a:off x="1999637" y="3654396"/>
            <a:ext cx="683805" cy="1"/>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37" name="Straight Arrow Connector 36"/>
          <p:cNvCxnSpPr/>
          <p:nvPr/>
        </p:nvCxnSpPr>
        <p:spPr>
          <a:xfrm>
            <a:off x="1988953" y="5715000"/>
            <a:ext cx="683805" cy="1"/>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38" name="TextBox 37"/>
          <p:cNvSpPr txBox="1"/>
          <p:nvPr/>
        </p:nvSpPr>
        <p:spPr>
          <a:xfrm>
            <a:off x="273386" y="5102944"/>
            <a:ext cx="917401" cy="646331"/>
          </a:xfrm>
          <a:prstGeom prst="rect">
            <a:avLst/>
          </a:prstGeom>
          <a:noFill/>
        </p:spPr>
        <p:txBody>
          <a:bodyPr wrap="none" rtlCol="0">
            <a:spAutoFit/>
          </a:bodyPr>
          <a:lstStyle/>
          <a:p>
            <a:pPr algn="ctr"/>
            <a:r>
              <a:rPr lang="en-US" sz="1800" dirty="0" smtClean="0">
                <a:latin typeface="Calibri"/>
                <a:cs typeface="Calibri"/>
              </a:rPr>
              <a:t>Original </a:t>
            </a:r>
          </a:p>
          <a:p>
            <a:pPr algn="ctr"/>
            <a:r>
              <a:rPr lang="en-US" sz="1800" dirty="0" smtClean="0">
                <a:latin typeface="Calibri"/>
                <a:cs typeface="Calibri"/>
              </a:rPr>
              <a:t>Data</a:t>
            </a:r>
            <a:endParaRPr lang="en-US" sz="1800" dirty="0">
              <a:latin typeface="Calibri"/>
              <a:cs typeface="Calibri"/>
            </a:endParaRPr>
          </a:p>
        </p:txBody>
      </p:sp>
      <p:cxnSp>
        <p:nvCxnSpPr>
          <p:cNvPr id="39" name="Straight Arrow Connector 38"/>
          <p:cNvCxnSpPr>
            <a:stCxn id="9" idx="0"/>
            <a:endCxn id="10" idx="0"/>
          </p:cNvCxnSpPr>
          <p:nvPr/>
        </p:nvCxnSpPr>
        <p:spPr>
          <a:xfrm flipV="1">
            <a:off x="1166253" y="4599682"/>
            <a:ext cx="448745" cy="17837"/>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40" name="Content Placeholder 2"/>
          <p:cNvSpPr txBox="1">
            <a:spLocks/>
          </p:cNvSpPr>
          <p:nvPr/>
        </p:nvSpPr>
        <p:spPr bwMode="auto">
          <a:xfrm>
            <a:off x="6217663" y="3133316"/>
            <a:ext cx="2926337" cy="3038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marL="342900" indent="-342900" algn="l" defTabSz="457200" rtl="0" eaLnBrk="0" fontAlgn="base" hangingPunct="0">
              <a:spcBef>
                <a:spcPts val="2000"/>
              </a:spcBef>
              <a:spcAft>
                <a:spcPct val="0"/>
              </a:spcAft>
              <a:defRPr sz="3200" kern="1200">
                <a:solidFill>
                  <a:schemeClr val="tx1"/>
                </a:solidFill>
                <a:latin typeface="+mn-lt"/>
                <a:ea typeface="ＭＳ Ｐゴシック" pitchFamily="-65" charset="-128"/>
                <a:cs typeface="ＭＳ Ｐゴシック" pitchFamily="-65" charset="-128"/>
              </a:defRPr>
            </a:lvl1pPr>
            <a:lvl2pPr marL="457200" indent="-228600" algn="l" defTabSz="457200" rtl="0" eaLnBrk="0" fontAlgn="base" hangingPunct="0">
              <a:spcBef>
                <a:spcPct val="0"/>
              </a:spcBef>
              <a:spcAft>
                <a:spcPct val="0"/>
              </a:spcAft>
              <a:buSzPct val="100000"/>
              <a:buFont typeface="Lucida Grande" charset="0"/>
              <a:buChar char="»"/>
              <a:defRPr sz="2700" kern="1200">
                <a:solidFill>
                  <a:schemeClr val="tx1"/>
                </a:solidFill>
                <a:latin typeface="+mn-lt"/>
                <a:ea typeface="ＭＳ Ｐゴシック" pitchFamily="-65" charset="-128"/>
                <a:cs typeface="+mn-cs"/>
              </a:defRPr>
            </a:lvl2pPr>
            <a:lvl3pPr marL="685800" indent="-228600" algn="l" defTabSz="457200" rtl="0" eaLnBrk="0" fontAlgn="base" hangingPunct="0">
              <a:spcBef>
                <a:spcPct val="20000"/>
              </a:spcBef>
              <a:spcAft>
                <a:spcPct val="0"/>
              </a:spcAft>
              <a:buFont typeface="Lucida Grande" charset="0"/>
              <a:buChar char="-"/>
              <a:defRPr sz="2400" kern="1200">
                <a:solidFill>
                  <a:schemeClr val="tx1"/>
                </a:solidFill>
                <a:latin typeface="+mn-lt"/>
                <a:ea typeface="ＭＳ Ｐゴシック" pitchFamily="-65" charset="-128"/>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pitchFamily="-65" charset="-128"/>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pitchFamily="-65"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r>
              <a:rPr lang="en-US" sz="2400" b="1" dirty="0" smtClean="0">
                <a:latin typeface="Calibri"/>
                <a:ea typeface="ＭＳ Ｐゴシック" charset="0"/>
                <a:cs typeface="Calibri"/>
              </a:rPr>
              <a:t>Offline</a:t>
            </a:r>
            <a:r>
              <a:rPr lang="en-US" sz="2400" b="1" dirty="0">
                <a:latin typeface="Calibri"/>
                <a:ea typeface="ＭＳ Ｐゴシック" charset="0"/>
                <a:cs typeface="Calibri"/>
              </a:rPr>
              <a:t>-sampling:</a:t>
            </a:r>
            <a:r>
              <a:rPr lang="en-US" sz="2400" dirty="0">
                <a:latin typeface="Calibri"/>
                <a:ea typeface="ＭＳ Ｐゴシック" charset="0"/>
                <a:cs typeface="Calibri"/>
              </a:rPr>
              <a:t> </a:t>
            </a:r>
            <a:r>
              <a:rPr lang="en-US" sz="2400" dirty="0" smtClean="0">
                <a:latin typeface="Calibri"/>
                <a:ea typeface="ＭＳ Ｐゴシック" charset="0"/>
                <a:cs typeface="Calibri"/>
              </a:rPr>
              <a:t>Creates an </a:t>
            </a:r>
            <a:r>
              <a:rPr lang="en-US" sz="2400" dirty="0" smtClean="0">
                <a:solidFill>
                  <a:srgbClr val="3366FF"/>
                </a:solidFill>
                <a:latin typeface="Calibri"/>
                <a:ea typeface="ＭＳ Ｐゴシック" charset="0"/>
                <a:cs typeface="Calibri"/>
              </a:rPr>
              <a:t>optimal</a:t>
            </a:r>
            <a:r>
              <a:rPr lang="en-US" sz="2400" dirty="0" smtClean="0">
                <a:latin typeface="Calibri"/>
                <a:ea typeface="ＭＳ Ｐゴシック" charset="0"/>
                <a:cs typeface="Calibri"/>
              </a:rPr>
              <a:t> set of samples on </a:t>
            </a:r>
            <a:r>
              <a:rPr lang="en-US" sz="2400" dirty="0" smtClean="0">
                <a:solidFill>
                  <a:srgbClr val="3366FF"/>
                </a:solidFill>
                <a:latin typeface="Calibri"/>
                <a:ea typeface="ＭＳ Ｐゴシック" charset="0"/>
                <a:cs typeface="Calibri"/>
              </a:rPr>
              <a:t>native tables</a:t>
            </a:r>
            <a:r>
              <a:rPr lang="en-US" sz="2400" dirty="0" smtClean="0">
                <a:latin typeface="Calibri"/>
                <a:ea typeface="ＭＳ Ｐゴシック" charset="0"/>
                <a:cs typeface="Calibri"/>
              </a:rPr>
              <a:t> and </a:t>
            </a:r>
            <a:r>
              <a:rPr lang="en-US" sz="2400" dirty="0" smtClean="0">
                <a:solidFill>
                  <a:srgbClr val="3366FF"/>
                </a:solidFill>
                <a:latin typeface="Calibri"/>
                <a:ea typeface="ＭＳ Ｐゴシック" charset="0"/>
                <a:cs typeface="Calibri"/>
              </a:rPr>
              <a:t>materialized views</a:t>
            </a:r>
            <a:r>
              <a:rPr lang="en-US" sz="2400" dirty="0" smtClean="0">
                <a:latin typeface="Calibri"/>
                <a:ea typeface="ＭＳ Ｐゴシック" charset="0"/>
                <a:cs typeface="Calibri"/>
              </a:rPr>
              <a:t> based on query history and workload characteristics</a:t>
            </a:r>
            <a:endParaRPr lang="en-US" sz="2400" dirty="0">
              <a:latin typeface="Calibri"/>
              <a:ea typeface="ＭＳ Ｐゴシック" charset="0"/>
              <a:cs typeface="Calibri"/>
            </a:endParaRPr>
          </a:p>
        </p:txBody>
      </p:sp>
      <p:sp>
        <p:nvSpPr>
          <p:cNvPr id="25" name="Rectangle 24"/>
          <p:cNvSpPr/>
          <p:nvPr/>
        </p:nvSpPr>
        <p:spPr>
          <a:xfrm>
            <a:off x="2667000" y="4241052"/>
            <a:ext cx="224373" cy="861891"/>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latin typeface="Calibri"/>
              <a:cs typeface="Calibri"/>
            </a:endParaRPr>
          </a:p>
        </p:txBody>
      </p:sp>
      <p:sp>
        <p:nvSpPr>
          <p:cNvPr id="17" name="Title 1"/>
          <p:cNvSpPr txBox="1">
            <a:spLocks/>
          </p:cNvSpPr>
          <p:nvPr/>
        </p:nvSpPr>
        <p:spPr bwMode="auto">
          <a:xfrm>
            <a:off x="228600" y="228600"/>
            <a:ext cx="88392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lvl1pPr algn="l" defTabSz="457200" rtl="0" eaLnBrk="0" fontAlgn="base" hangingPunct="0">
              <a:spcBef>
                <a:spcPct val="0"/>
              </a:spcBef>
              <a:spcAft>
                <a:spcPct val="0"/>
              </a:spcAft>
              <a:defRPr sz="5500" b="1" kern="1200">
                <a:solidFill>
                  <a:schemeClr val="tx1"/>
                </a:solidFill>
                <a:latin typeface="+mj-lt"/>
                <a:ea typeface="ＭＳ Ｐゴシック" pitchFamily="-65" charset="-128"/>
                <a:cs typeface="ＭＳ Ｐゴシック" pitchFamily="-65" charset="-128"/>
              </a:defRPr>
            </a:lvl1pPr>
            <a:lvl2pPr algn="l" defTabSz="457200" rtl="0" eaLnBrk="0" fontAlgn="base" hangingPunct="0">
              <a:spcBef>
                <a:spcPct val="0"/>
              </a:spcBef>
              <a:spcAft>
                <a:spcPct val="0"/>
              </a:spcAft>
              <a:defRPr sz="5500" b="1">
                <a:solidFill>
                  <a:schemeClr val="tx1"/>
                </a:solidFill>
                <a:latin typeface="Corbel" pitchFamily="-65" charset="0"/>
                <a:ea typeface="ＭＳ Ｐゴシック" pitchFamily="-65" charset="-128"/>
                <a:cs typeface="ＭＳ Ｐゴシック" pitchFamily="-65" charset="-128"/>
              </a:defRPr>
            </a:lvl2pPr>
            <a:lvl3pPr algn="l" defTabSz="457200" rtl="0" eaLnBrk="0" fontAlgn="base" hangingPunct="0">
              <a:spcBef>
                <a:spcPct val="0"/>
              </a:spcBef>
              <a:spcAft>
                <a:spcPct val="0"/>
              </a:spcAft>
              <a:defRPr sz="5500" b="1">
                <a:solidFill>
                  <a:schemeClr val="tx1"/>
                </a:solidFill>
                <a:latin typeface="Corbel" pitchFamily="-65" charset="0"/>
                <a:ea typeface="ＭＳ Ｐゴシック" pitchFamily="-65" charset="-128"/>
                <a:cs typeface="ＭＳ Ｐゴシック" pitchFamily="-65" charset="-128"/>
              </a:defRPr>
            </a:lvl3pPr>
            <a:lvl4pPr algn="l" defTabSz="457200" rtl="0" eaLnBrk="0" fontAlgn="base" hangingPunct="0">
              <a:spcBef>
                <a:spcPct val="0"/>
              </a:spcBef>
              <a:spcAft>
                <a:spcPct val="0"/>
              </a:spcAft>
              <a:defRPr sz="5500" b="1">
                <a:solidFill>
                  <a:schemeClr val="tx1"/>
                </a:solidFill>
                <a:latin typeface="Corbel" pitchFamily="-65" charset="0"/>
                <a:ea typeface="ＭＳ Ｐゴシック" pitchFamily="-65" charset="-128"/>
                <a:cs typeface="ＭＳ Ｐゴシック" pitchFamily="-65" charset="-128"/>
              </a:defRPr>
            </a:lvl4pPr>
            <a:lvl5pPr algn="l" defTabSz="457200" rtl="0" eaLnBrk="0" fontAlgn="base" hangingPunct="0">
              <a:spcBef>
                <a:spcPct val="0"/>
              </a:spcBef>
              <a:spcAft>
                <a:spcPct val="0"/>
              </a:spcAft>
              <a:defRPr sz="5500" b="1">
                <a:solidFill>
                  <a:schemeClr val="tx1"/>
                </a:solidFill>
                <a:latin typeface="Corbel" pitchFamily="-65" charset="0"/>
                <a:ea typeface="ＭＳ Ｐゴシック" pitchFamily="-65" charset="-128"/>
                <a:cs typeface="ＭＳ Ｐゴシック" pitchFamily="-65" charset="-128"/>
              </a:defRPr>
            </a:lvl5pPr>
            <a:lvl6pPr marL="457200" algn="ctr" defTabSz="457200" rtl="0" fontAlgn="base">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6pPr>
            <a:lvl7pPr marL="914400" algn="ctr" defTabSz="457200" rtl="0" fontAlgn="base">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7pPr>
            <a:lvl8pPr marL="1371600" algn="ctr" defTabSz="457200" rtl="0" fontAlgn="base">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8pPr>
            <a:lvl9pPr marL="1828800" algn="ctr" defTabSz="457200" rtl="0" fontAlgn="base">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9pPr>
          </a:lstStyle>
          <a:p>
            <a:r>
              <a:rPr lang="en-US" sz="5000" dirty="0" smtClean="0">
                <a:latin typeface="Calibri"/>
                <a:cs typeface="Calibri"/>
              </a:rPr>
              <a:t>Automatic Sample Management</a:t>
            </a:r>
            <a:endParaRPr lang="en-US" sz="5000" dirty="0">
              <a:latin typeface="Calibri"/>
              <a:cs typeface="Calibri"/>
            </a:endParaRPr>
          </a:p>
        </p:txBody>
      </p:sp>
    </p:spTree>
    <p:custDataLst>
      <p:tags r:id="rId1"/>
    </p:custDataLst>
    <p:extLst>
      <p:ext uri="{BB962C8B-B14F-4D97-AF65-F5344CB8AC3E}">
        <p14:creationId xmlns:p14="http://schemas.microsoft.com/office/powerpoint/2010/main" val="148342009"/>
      </p:ext>
    </p:extLst>
  </p:cSld>
  <p:clrMapOvr>
    <a:masterClrMapping/>
  </p:clrMapOvr>
  <mc:AlternateContent xmlns:mc="http://schemas.openxmlformats.org/markup-compatibility/2006" xmlns:p14="http://schemas.microsoft.com/office/powerpoint/2010/main">
    <mc:Choice Requires="p14">
      <p:transition spd="slow" p14:dur="2000" advTm="24480"/>
    </mc:Choice>
    <mc:Fallback xmlns="">
      <p:transition xmlns:p14="http://schemas.microsoft.com/office/powerpoint/2010/main" spd="slow" advTm="24480"/>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22" presetClass="entr" presetSubtype="8" fill="hold" nodeType="clickEffect">
                                  <p:stCondLst>
                                    <p:cond delay="0"/>
                                  </p:stCondLst>
                                  <p:childTnLst>
                                    <p:set>
                                      <p:cBhvr>
                                        <p:cTn id="12" dur="1" fill="hold">
                                          <p:stCondLst>
                                            <p:cond delay="0"/>
                                          </p:stCondLst>
                                        </p:cTn>
                                        <p:tgtEl>
                                          <p:spTgt spid="39"/>
                                        </p:tgtEl>
                                        <p:attrNameLst>
                                          <p:attrName>style.visibility</p:attrName>
                                        </p:attrNameLst>
                                      </p:cBhvr>
                                      <p:to>
                                        <p:strVal val="visible"/>
                                      </p:to>
                                    </p:set>
                                    <p:animEffect transition="in" filter="wipe(left)">
                                      <p:cBhvr>
                                        <p:cTn id="13" dur="500"/>
                                        <p:tgtEl>
                                          <p:spTgt spid="39"/>
                                        </p:tgtEl>
                                      </p:cBhvr>
                                    </p:animEffect>
                                  </p:childTnLst>
                                </p:cTn>
                              </p:par>
                              <p:par>
                                <p:cTn id="14" presetID="22" presetClass="entr" presetSubtype="8" fill="hold" grpId="0" nodeType="with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wipe(left)">
                                      <p:cBhvr>
                                        <p:cTn id="16" dur="500"/>
                                        <p:tgtEl>
                                          <p:spTgt spid="10"/>
                                        </p:tgtEl>
                                      </p:cBhvr>
                                    </p:animEffect>
                                  </p:childTnLst>
                                </p:cTn>
                              </p:par>
                              <p:par>
                                <p:cTn id="17" presetID="22" presetClass="entr" presetSubtype="8" fill="hold" grpId="0" nodeType="withEffect">
                                  <p:stCondLst>
                                    <p:cond delay="1000"/>
                                  </p:stCondLst>
                                  <p:childTnLst>
                                    <p:set>
                                      <p:cBhvr>
                                        <p:cTn id="18" dur="1" fill="hold">
                                          <p:stCondLst>
                                            <p:cond delay="0"/>
                                          </p:stCondLst>
                                        </p:cTn>
                                        <p:tgtEl>
                                          <p:spTgt spid="11"/>
                                        </p:tgtEl>
                                        <p:attrNameLst>
                                          <p:attrName>style.visibility</p:attrName>
                                        </p:attrNameLst>
                                      </p:cBhvr>
                                      <p:to>
                                        <p:strVal val="visible"/>
                                      </p:to>
                                    </p:set>
                                    <p:animEffect transition="in" filter="wipe(left)">
                                      <p:cBhvr>
                                        <p:cTn id="19" dur="500"/>
                                        <p:tgtEl>
                                          <p:spTgt spid="11"/>
                                        </p:tgtEl>
                                      </p:cBhvr>
                                    </p:animEffect>
                                  </p:childTnLst>
                                </p:cTn>
                              </p:par>
                              <p:par>
                                <p:cTn id="20" presetID="22" presetClass="entr" presetSubtype="8" fill="hold" grpId="0" nodeType="withEffect">
                                  <p:stCondLst>
                                    <p:cond delay="1000"/>
                                  </p:stCondLst>
                                  <p:childTnLst>
                                    <p:set>
                                      <p:cBhvr>
                                        <p:cTn id="21" dur="1" fill="hold">
                                          <p:stCondLst>
                                            <p:cond delay="0"/>
                                          </p:stCondLst>
                                        </p:cTn>
                                        <p:tgtEl>
                                          <p:spTgt spid="12"/>
                                        </p:tgtEl>
                                        <p:attrNameLst>
                                          <p:attrName>style.visibility</p:attrName>
                                        </p:attrNameLst>
                                      </p:cBhvr>
                                      <p:to>
                                        <p:strVal val="visible"/>
                                      </p:to>
                                    </p:set>
                                    <p:animEffect transition="in" filter="wipe(left)">
                                      <p:cBhvr>
                                        <p:cTn id="22" dur="500"/>
                                        <p:tgtEl>
                                          <p:spTgt spid="12"/>
                                        </p:tgtEl>
                                      </p:cBhvr>
                                    </p:animEffect>
                                  </p:childTnLst>
                                </p:cTn>
                              </p:par>
                              <p:par>
                                <p:cTn id="23" presetID="22" presetClass="entr" presetSubtype="8" fill="hold" grpId="0" nodeType="withEffect">
                                  <p:stCondLst>
                                    <p:cond delay="1000"/>
                                  </p:stCondLst>
                                  <p:childTnLst>
                                    <p:set>
                                      <p:cBhvr>
                                        <p:cTn id="24" dur="1" fill="hold">
                                          <p:stCondLst>
                                            <p:cond delay="0"/>
                                          </p:stCondLst>
                                        </p:cTn>
                                        <p:tgtEl>
                                          <p:spTgt spid="13"/>
                                        </p:tgtEl>
                                        <p:attrNameLst>
                                          <p:attrName>style.visibility</p:attrName>
                                        </p:attrNameLst>
                                      </p:cBhvr>
                                      <p:to>
                                        <p:strVal val="visible"/>
                                      </p:to>
                                    </p:set>
                                    <p:animEffect transition="in" filter="wipe(left)">
                                      <p:cBhvr>
                                        <p:cTn id="25" dur="500"/>
                                        <p:tgtEl>
                                          <p:spTgt spid="13"/>
                                        </p:tgtEl>
                                      </p:cBhvr>
                                    </p:animEffect>
                                  </p:childTnLst>
                                </p:cTn>
                              </p:par>
                              <p:par>
                                <p:cTn id="26" presetID="22" presetClass="entr" presetSubtype="8" fill="hold" grpId="0" nodeType="withEffect">
                                  <p:stCondLst>
                                    <p:cond delay="1000"/>
                                  </p:stCondLst>
                                  <p:childTnLst>
                                    <p:set>
                                      <p:cBhvr>
                                        <p:cTn id="27" dur="1" fill="hold">
                                          <p:stCondLst>
                                            <p:cond delay="0"/>
                                          </p:stCondLst>
                                        </p:cTn>
                                        <p:tgtEl>
                                          <p:spTgt spid="15"/>
                                        </p:tgtEl>
                                        <p:attrNameLst>
                                          <p:attrName>style.visibility</p:attrName>
                                        </p:attrNameLst>
                                      </p:cBhvr>
                                      <p:to>
                                        <p:strVal val="visible"/>
                                      </p:to>
                                    </p:set>
                                    <p:animEffect transition="in" filter="wipe(left)">
                                      <p:cBhvr>
                                        <p:cTn id="28" dur="500"/>
                                        <p:tgtEl>
                                          <p:spTgt spid="15"/>
                                        </p:tgtEl>
                                      </p:cBhvr>
                                    </p:animEffect>
                                  </p:childTnLst>
                                </p:cTn>
                              </p:par>
                              <p:par>
                                <p:cTn id="29" presetID="22" presetClass="entr" presetSubtype="8" fill="hold" grpId="0" nodeType="withEffect">
                                  <p:stCondLst>
                                    <p:cond delay="0"/>
                                  </p:stCondLst>
                                  <p:childTnLst>
                                    <p:set>
                                      <p:cBhvr>
                                        <p:cTn id="30" dur="1" fill="hold">
                                          <p:stCondLst>
                                            <p:cond delay="0"/>
                                          </p:stCondLst>
                                        </p:cTn>
                                        <p:tgtEl>
                                          <p:spTgt spid="40"/>
                                        </p:tgtEl>
                                        <p:attrNameLst>
                                          <p:attrName>style.visibility</p:attrName>
                                        </p:attrNameLst>
                                      </p:cBhvr>
                                      <p:to>
                                        <p:strVal val="visible"/>
                                      </p:to>
                                    </p:set>
                                    <p:animEffect transition="in" filter="wipe(left)">
                                      <p:cBhvr>
                                        <p:cTn id="31" dur="500"/>
                                        <p:tgtEl>
                                          <p:spTgt spid="40"/>
                                        </p:tgtEl>
                                      </p:cBhvr>
                                    </p:animEffect>
                                  </p:childTnLst>
                                </p:cTn>
                              </p:par>
                              <p:par>
                                <p:cTn id="32" presetID="22" presetClass="entr" presetSubtype="8" fill="hold" grpId="0" nodeType="withEffect">
                                  <p:stCondLst>
                                    <p:cond delay="1000"/>
                                  </p:stCondLst>
                                  <p:childTnLst>
                                    <p:set>
                                      <p:cBhvr>
                                        <p:cTn id="33" dur="1" fill="hold">
                                          <p:stCondLst>
                                            <p:cond delay="0"/>
                                          </p:stCondLst>
                                        </p:cTn>
                                        <p:tgtEl>
                                          <p:spTgt spid="25"/>
                                        </p:tgtEl>
                                        <p:attrNameLst>
                                          <p:attrName>style.visibility</p:attrName>
                                        </p:attrNameLst>
                                      </p:cBhvr>
                                      <p:to>
                                        <p:strVal val="visible"/>
                                      </p:to>
                                    </p:set>
                                    <p:animEffect transition="in" filter="wipe(left)">
                                      <p:cBhvr>
                                        <p:cTn id="34" dur="500"/>
                                        <p:tgtEl>
                                          <p:spTgt spid="25"/>
                                        </p:tgtEl>
                                      </p:cBhvr>
                                    </p:animEffect>
                                  </p:childTnLst>
                                </p:cTn>
                              </p:par>
                              <p:par>
                                <p:cTn id="35" presetID="22" presetClass="entr" presetSubtype="8" fill="hold" nodeType="withEffect">
                                  <p:stCondLst>
                                    <p:cond delay="500"/>
                                  </p:stCondLst>
                                  <p:childTnLst>
                                    <p:set>
                                      <p:cBhvr>
                                        <p:cTn id="36" dur="1" fill="hold">
                                          <p:stCondLst>
                                            <p:cond delay="0"/>
                                          </p:stCondLst>
                                        </p:cTn>
                                        <p:tgtEl>
                                          <p:spTgt spid="36"/>
                                        </p:tgtEl>
                                        <p:attrNameLst>
                                          <p:attrName>style.visibility</p:attrName>
                                        </p:attrNameLst>
                                      </p:cBhvr>
                                      <p:to>
                                        <p:strVal val="visible"/>
                                      </p:to>
                                    </p:set>
                                    <p:animEffect transition="in" filter="wipe(left)">
                                      <p:cBhvr>
                                        <p:cTn id="37" dur="500"/>
                                        <p:tgtEl>
                                          <p:spTgt spid="36"/>
                                        </p:tgtEl>
                                      </p:cBhvr>
                                    </p:animEffect>
                                  </p:childTnLst>
                                </p:cTn>
                              </p:par>
                              <p:par>
                                <p:cTn id="38" presetID="22" presetClass="entr" presetSubtype="8" fill="hold" nodeType="withEffect">
                                  <p:stCondLst>
                                    <p:cond delay="500"/>
                                  </p:stCondLst>
                                  <p:childTnLst>
                                    <p:set>
                                      <p:cBhvr>
                                        <p:cTn id="39" dur="1" fill="hold">
                                          <p:stCondLst>
                                            <p:cond delay="0"/>
                                          </p:stCondLst>
                                        </p:cTn>
                                        <p:tgtEl>
                                          <p:spTgt spid="35"/>
                                        </p:tgtEl>
                                        <p:attrNameLst>
                                          <p:attrName>style.visibility</p:attrName>
                                        </p:attrNameLst>
                                      </p:cBhvr>
                                      <p:to>
                                        <p:strVal val="visible"/>
                                      </p:to>
                                    </p:set>
                                    <p:animEffect transition="in" filter="wipe(left)">
                                      <p:cBhvr>
                                        <p:cTn id="40" dur="500"/>
                                        <p:tgtEl>
                                          <p:spTgt spid="35"/>
                                        </p:tgtEl>
                                      </p:cBhvr>
                                    </p:animEffect>
                                  </p:childTnLst>
                                </p:cTn>
                              </p:par>
                              <p:par>
                                <p:cTn id="41" presetID="22" presetClass="entr" presetSubtype="8" fill="hold" nodeType="withEffect">
                                  <p:stCondLst>
                                    <p:cond delay="500"/>
                                  </p:stCondLst>
                                  <p:childTnLst>
                                    <p:set>
                                      <p:cBhvr>
                                        <p:cTn id="42" dur="1" fill="hold">
                                          <p:stCondLst>
                                            <p:cond delay="0"/>
                                          </p:stCondLst>
                                        </p:cTn>
                                        <p:tgtEl>
                                          <p:spTgt spid="37"/>
                                        </p:tgtEl>
                                        <p:attrNameLst>
                                          <p:attrName>style.visibility</p:attrName>
                                        </p:attrNameLst>
                                      </p:cBhvr>
                                      <p:to>
                                        <p:strVal val="visible"/>
                                      </p:to>
                                    </p:set>
                                    <p:animEffect transition="in" filter="wipe(left)">
                                      <p:cBhvr>
                                        <p:cTn id="43"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1" grpId="0" animBg="1"/>
      <p:bldP spid="12" grpId="0" animBg="1"/>
      <p:bldP spid="13" grpId="0" animBg="1"/>
      <p:bldP spid="15" grpId="0" animBg="1"/>
      <p:bldP spid="38" grpId="0"/>
      <p:bldP spid="40" grpId="0"/>
      <p:bldP spid="25"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2" name="Picture 61"/>
          <p:cNvPicPr>
            <a:picLocks noChangeAspect="1"/>
          </p:cNvPicPr>
          <p:nvPr/>
        </p:nvPicPr>
        <p:blipFill>
          <a:blip r:embed="rId3"/>
          <a:stretch>
            <a:fillRect/>
          </a:stretch>
        </p:blipFill>
        <p:spPr>
          <a:xfrm>
            <a:off x="1961672" y="5943600"/>
            <a:ext cx="1162528" cy="914400"/>
          </a:xfrm>
          <a:prstGeom prst="rect">
            <a:avLst/>
          </a:prstGeom>
        </p:spPr>
      </p:pic>
      <p:sp>
        <p:nvSpPr>
          <p:cNvPr id="9" name="Snip and Round Single Corner Rectangle 8"/>
          <p:cNvSpPr/>
          <p:nvPr/>
        </p:nvSpPr>
        <p:spPr>
          <a:xfrm>
            <a:off x="293621" y="4260808"/>
            <a:ext cx="872632" cy="713425"/>
          </a:xfrm>
          <a:prstGeom prst="snip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sz="1200" dirty="0" smtClean="0"/>
              <a:t>TABLE</a:t>
            </a:r>
            <a:endParaRPr lang="en-US" sz="1200" dirty="0"/>
          </a:p>
        </p:txBody>
      </p:sp>
      <p:sp>
        <p:nvSpPr>
          <p:cNvPr id="10" name="Rectangle 9"/>
          <p:cNvSpPr/>
          <p:nvPr/>
        </p:nvSpPr>
        <p:spPr>
          <a:xfrm rot="16200000">
            <a:off x="482139" y="4412705"/>
            <a:ext cx="2639672" cy="37395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latin typeface="Calibri" pitchFamily="34" charset="0"/>
                <a:cs typeface="Calibri" pitchFamily="34" charset="0"/>
              </a:rPr>
              <a:t>Sampling Module</a:t>
            </a:r>
            <a:endParaRPr lang="en-US" sz="2000" dirty="0">
              <a:latin typeface="Calibri" pitchFamily="34" charset="0"/>
              <a:cs typeface="Calibri" pitchFamily="34" charset="0"/>
            </a:endParaRPr>
          </a:p>
        </p:txBody>
      </p:sp>
      <p:sp>
        <p:nvSpPr>
          <p:cNvPr id="11" name="Rectangle 10"/>
          <p:cNvSpPr/>
          <p:nvPr/>
        </p:nvSpPr>
        <p:spPr>
          <a:xfrm>
            <a:off x="2662073" y="3279847"/>
            <a:ext cx="822701" cy="74909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12" name="Rectangle 11"/>
          <p:cNvSpPr/>
          <p:nvPr/>
        </p:nvSpPr>
        <p:spPr>
          <a:xfrm>
            <a:off x="2672758" y="4225135"/>
            <a:ext cx="822701" cy="74909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13" name="Rectangle 12"/>
          <p:cNvSpPr/>
          <p:nvPr/>
        </p:nvSpPr>
        <p:spPr>
          <a:xfrm>
            <a:off x="2672758" y="5170422"/>
            <a:ext cx="822701" cy="74909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14" name="Rectangle 13"/>
          <p:cNvSpPr/>
          <p:nvPr/>
        </p:nvSpPr>
        <p:spPr>
          <a:xfrm>
            <a:off x="2662073" y="4225135"/>
            <a:ext cx="224373" cy="749098"/>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5" name="Rectangle 14"/>
          <p:cNvSpPr/>
          <p:nvPr/>
        </p:nvSpPr>
        <p:spPr>
          <a:xfrm>
            <a:off x="2886446" y="5170422"/>
            <a:ext cx="224373" cy="749098"/>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6" name="Rectangle 15"/>
          <p:cNvSpPr/>
          <p:nvPr/>
        </p:nvSpPr>
        <p:spPr>
          <a:xfrm>
            <a:off x="4382266" y="3386859"/>
            <a:ext cx="523537" cy="535069"/>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17" name="Rectangle 16"/>
          <p:cNvSpPr/>
          <p:nvPr/>
        </p:nvSpPr>
        <p:spPr>
          <a:xfrm>
            <a:off x="4382266" y="4332146"/>
            <a:ext cx="523537" cy="535069"/>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18" name="Rectangle 17"/>
          <p:cNvSpPr/>
          <p:nvPr/>
        </p:nvSpPr>
        <p:spPr>
          <a:xfrm>
            <a:off x="4382266" y="5277434"/>
            <a:ext cx="523537" cy="535069"/>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22" name="Rectangle 21"/>
          <p:cNvSpPr/>
          <p:nvPr/>
        </p:nvSpPr>
        <p:spPr>
          <a:xfrm>
            <a:off x="4382266" y="4332146"/>
            <a:ext cx="149582" cy="535069"/>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3" name="Rectangle 22"/>
          <p:cNvSpPr/>
          <p:nvPr/>
        </p:nvSpPr>
        <p:spPr>
          <a:xfrm>
            <a:off x="4531848" y="5277434"/>
            <a:ext cx="149582" cy="535069"/>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3" name="TextBox 32"/>
          <p:cNvSpPr txBox="1"/>
          <p:nvPr/>
        </p:nvSpPr>
        <p:spPr>
          <a:xfrm>
            <a:off x="4187383" y="5979315"/>
            <a:ext cx="1222817" cy="605129"/>
          </a:xfrm>
          <a:prstGeom prst="rect">
            <a:avLst/>
          </a:prstGeom>
          <a:noFill/>
        </p:spPr>
        <p:txBody>
          <a:bodyPr wrap="none" rtlCol="0">
            <a:spAutoFit/>
          </a:bodyPr>
          <a:lstStyle/>
          <a:p>
            <a:pPr algn="ctr"/>
            <a:r>
              <a:rPr lang="en-US" sz="1800" dirty="0" smtClean="0">
                <a:latin typeface="+mj-lt"/>
              </a:rPr>
              <a:t>In-Memory</a:t>
            </a:r>
          </a:p>
          <a:p>
            <a:pPr algn="ctr"/>
            <a:r>
              <a:rPr lang="en-US" sz="1800" dirty="0" smtClean="0">
                <a:latin typeface="+mj-lt"/>
              </a:rPr>
              <a:t>Samples</a:t>
            </a:r>
            <a:endParaRPr lang="en-US" sz="1800" dirty="0">
              <a:latin typeface="+mj-lt"/>
            </a:endParaRPr>
          </a:p>
        </p:txBody>
      </p:sp>
      <p:sp>
        <p:nvSpPr>
          <p:cNvPr id="34" name="TextBox 33"/>
          <p:cNvSpPr txBox="1"/>
          <p:nvPr/>
        </p:nvSpPr>
        <p:spPr>
          <a:xfrm>
            <a:off x="2981881" y="6024272"/>
            <a:ext cx="980519" cy="605129"/>
          </a:xfrm>
          <a:prstGeom prst="rect">
            <a:avLst/>
          </a:prstGeom>
          <a:noFill/>
        </p:spPr>
        <p:txBody>
          <a:bodyPr wrap="none" rtlCol="0">
            <a:spAutoFit/>
          </a:bodyPr>
          <a:lstStyle/>
          <a:p>
            <a:pPr algn="ctr"/>
            <a:r>
              <a:rPr lang="en-US" sz="1800" dirty="0" smtClean="0">
                <a:latin typeface="+mj-lt"/>
              </a:rPr>
              <a:t>On-Disk</a:t>
            </a:r>
          </a:p>
          <a:p>
            <a:pPr algn="ctr"/>
            <a:r>
              <a:rPr lang="en-US" sz="1800" dirty="0" smtClean="0">
                <a:latin typeface="+mj-lt"/>
              </a:rPr>
              <a:t>Samples</a:t>
            </a:r>
            <a:endParaRPr lang="en-US" sz="1800" dirty="0">
              <a:latin typeface="+mj-lt"/>
            </a:endParaRPr>
          </a:p>
        </p:txBody>
      </p:sp>
      <p:cxnSp>
        <p:nvCxnSpPr>
          <p:cNvPr id="35" name="Straight Arrow Connector 34"/>
          <p:cNvCxnSpPr>
            <a:stCxn id="10" idx="2"/>
            <a:endCxn id="12" idx="1"/>
          </p:cNvCxnSpPr>
          <p:nvPr/>
        </p:nvCxnSpPr>
        <p:spPr>
          <a:xfrm>
            <a:off x="1988953" y="4599682"/>
            <a:ext cx="683805" cy="1"/>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36" name="Straight Arrow Connector 35"/>
          <p:cNvCxnSpPr/>
          <p:nvPr/>
        </p:nvCxnSpPr>
        <p:spPr>
          <a:xfrm>
            <a:off x="1999637" y="3654396"/>
            <a:ext cx="683805" cy="1"/>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37" name="Straight Arrow Connector 36"/>
          <p:cNvCxnSpPr/>
          <p:nvPr/>
        </p:nvCxnSpPr>
        <p:spPr>
          <a:xfrm>
            <a:off x="1988953" y="5512303"/>
            <a:ext cx="683805" cy="1"/>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38" name="TextBox 37"/>
          <p:cNvSpPr txBox="1"/>
          <p:nvPr/>
        </p:nvSpPr>
        <p:spPr>
          <a:xfrm>
            <a:off x="244974" y="5102944"/>
            <a:ext cx="974225" cy="605129"/>
          </a:xfrm>
          <a:prstGeom prst="rect">
            <a:avLst/>
          </a:prstGeom>
          <a:noFill/>
        </p:spPr>
        <p:txBody>
          <a:bodyPr wrap="none" rtlCol="0">
            <a:spAutoFit/>
          </a:bodyPr>
          <a:lstStyle/>
          <a:p>
            <a:pPr algn="ctr"/>
            <a:r>
              <a:rPr lang="en-US" sz="1800" dirty="0" smtClean="0">
                <a:latin typeface="+mj-lt"/>
              </a:rPr>
              <a:t>Original </a:t>
            </a:r>
          </a:p>
          <a:p>
            <a:pPr algn="ctr"/>
            <a:r>
              <a:rPr lang="en-US" sz="1800" dirty="0" smtClean="0">
                <a:latin typeface="+mj-lt"/>
              </a:rPr>
              <a:t>Data</a:t>
            </a:r>
            <a:endParaRPr lang="en-US" sz="1800" dirty="0">
              <a:latin typeface="+mj-lt"/>
            </a:endParaRPr>
          </a:p>
        </p:txBody>
      </p:sp>
      <p:cxnSp>
        <p:nvCxnSpPr>
          <p:cNvPr id="39" name="Straight Arrow Connector 38"/>
          <p:cNvCxnSpPr>
            <a:stCxn id="9" idx="0"/>
            <a:endCxn id="10" idx="0"/>
          </p:cNvCxnSpPr>
          <p:nvPr/>
        </p:nvCxnSpPr>
        <p:spPr>
          <a:xfrm flipV="1">
            <a:off x="1166253" y="4599682"/>
            <a:ext cx="448745" cy="17837"/>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grpSp>
        <p:nvGrpSpPr>
          <p:cNvPr id="58" name="Group 57"/>
          <p:cNvGrpSpPr/>
          <p:nvPr/>
        </p:nvGrpSpPr>
        <p:grpSpPr>
          <a:xfrm>
            <a:off x="5410282" y="5715000"/>
            <a:ext cx="838118" cy="1279140"/>
            <a:chOff x="2784930" y="2345019"/>
            <a:chExt cx="1312636" cy="1724328"/>
          </a:xfrm>
        </p:grpSpPr>
        <p:pic>
          <p:nvPicPr>
            <p:cNvPr id="59" name="Picture 58" descr="to_ddr333memory_350.gif"/>
            <p:cNvPicPr>
              <a:picLocks noChangeAspect="1"/>
            </p:cNvPicPr>
            <p:nvPr/>
          </p:nvPicPr>
          <p:blipFill>
            <a:blip r:embed="rId4">
              <a:extLst>
                <a:ext uri="{BEBA8EAE-BF5A-486C-A8C5-ECC9F3942E4B}">
                  <a14:imgProps xmlns:a14="http://schemas.microsoft.com/office/drawing/2010/main">
                    <a14:imgLayer r:embed="rId5">
                      <a14:imgEffect>
                        <a14:backgroundRemoval t="16286" b="90000" l="0" r="100000"/>
                      </a14:imgEffect>
                    </a14:imgLayer>
                  </a14:imgProps>
                </a:ext>
                <a:ext uri="{28A0092B-C50C-407E-A947-70E740481C1C}">
                  <a14:useLocalDpi xmlns:a14="http://schemas.microsoft.com/office/drawing/2010/main" val="0"/>
                </a:ext>
              </a:extLst>
            </a:blip>
            <a:stretch>
              <a:fillRect/>
            </a:stretch>
          </p:blipFill>
          <p:spPr>
            <a:xfrm>
              <a:off x="2784930" y="2790207"/>
              <a:ext cx="1295624" cy="1279140"/>
            </a:xfrm>
            <a:prstGeom prst="rect">
              <a:avLst/>
            </a:prstGeom>
          </p:spPr>
        </p:pic>
        <p:pic>
          <p:nvPicPr>
            <p:cNvPr id="60" name="Picture 59" descr="to_ddr333memory_350.gif"/>
            <p:cNvPicPr>
              <a:picLocks noChangeAspect="1"/>
            </p:cNvPicPr>
            <p:nvPr/>
          </p:nvPicPr>
          <p:blipFill>
            <a:blip r:embed="rId4">
              <a:extLst>
                <a:ext uri="{BEBA8EAE-BF5A-486C-A8C5-ECC9F3942E4B}">
                  <a14:imgProps xmlns:a14="http://schemas.microsoft.com/office/drawing/2010/main">
                    <a14:imgLayer r:embed="rId5">
                      <a14:imgEffect>
                        <a14:backgroundRemoval t="16286" b="90000" l="0" r="100000"/>
                      </a14:imgEffect>
                    </a14:imgLayer>
                  </a14:imgProps>
                </a:ext>
                <a:ext uri="{28A0092B-C50C-407E-A947-70E740481C1C}">
                  <a14:useLocalDpi xmlns:a14="http://schemas.microsoft.com/office/drawing/2010/main" val="0"/>
                </a:ext>
              </a:extLst>
            </a:blip>
            <a:stretch>
              <a:fillRect/>
            </a:stretch>
          </p:blipFill>
          <p:spPr>
            <a:xfrm>
              <a:off x="2793436" y="2554275"/>
              <a:ext cx="1295624" cy="1279140"/>
            </a:xfrm>
            <a:prstGeom prst="rect">
              <a:avLst/>
            </a:prstGeom>
          </p:spPr>
        </p:pic>
        <p:pic>
          <p:nvPicPr>
            <p:cNvPr id="61" name="Picture 60" descr="to_ddr333memory_350.gif"/>
            <p:cNvPicPr>
              <a:picLocks noChangeAspect="1"/>
            </p:cNvPicPr>
            <p:nvPr/>
          </p:nvPicPr>
          <p:blipFill>
            <a:blip r:embed="rId4">
              <a:extLst>
                <a:ext uri="{BEBA8EAE-BF5A-486C-A8C5-ECC9F3942E4B}">
                  <a14:imgProps xmlns:a14="http://schemas.microsoft.com/office/drawing/2010/main">
                    <a14:imgLayer r:embed="rId5">
                      <a14:imgEffect>
                        <a14:backgroundRemoval t="16286" b="90000" l="0" r="100000"/>
                      </a14:imgEffect>
                    </a14:imgLayer>
                  </a14:imgProps>
                </a:ext>
                <a:ext uri="{28A0092B-C50C-407E-A947-70E740481C1C}">
                  <a14:useLocalDpi xmlns:a14="http://schemas.microsoft.com/office/drawing/2010/main" val="0"/>
                </a:ext>
              </a:extLst>
            </a:blip>
            <a:stretch>
              <a:fillRect/>
            </a:stretch>
          </p:blipFill>
          <p:spPr>
            <a:xfrm>
              <a:off x="2801942" y="2345019"/>
              <a:ext cx="1295624" cy="1279140"/>
            </a:xfrm>
            <a:prstGeom prst="rect">
              <a:avLst/>
            </a:prstGeom>
          </p:spPr>
        </p:pic>
      </p:grpSp>
      <p:sp>
        <p:nvSpPr>
          <p:cNvPr id="40" name="Content Placeholder 2"/>
          <p:cNvSpPr txBox="1">
            <a:spLocks/>
          </p:cNvSpPr>
          <p:nvPr/>
        </p:nvSpPr>
        <p:spPr bwMode="auto">
          <a:xfrm>
            <a:off x="6217663" y="3200401"/>
            <a:ext cx="2926337" cy="19700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marL="342900" indent="-342900" algn="l" defTabSz="457200" rtl="0" eaLnBrk="0" fontAlgn="base" hangingPunct="0">
              <a:spcBef>
                <a:spcPts val="2000"/>
              </a:spcBef>
              <a:spcAft>
                <a:spcPct val="0"/>
              </a:spcAft>
              <a:defRPr sz="3200" kern="1200">
                <a:solidFill>
                  <a:schemeClr val="tx1"/>
                </a:solidFill>
                <a:latin typeface="+mn-lt"/>
                <a:ea typeface="ＭＳ Ｐゴシック" pitchFamily="-65" charset="-128"/>
                <a:cs typeface="ＭＳ Ｐゴシック" pitchFamily="-65" charset="-128"/>
              </a:defRPr>
            </a:lvl1pPr>
            <a:lvl2pPr marL="457200" indent="-228600" algn="l" defTabSz="457200" rtl="0" eaLnBrk="0" fontAlgn="base" hangingPunct="0">
              <a:spcBef>
                <a:spcPct val="0"/>
              </a:spcBef>
              <a:spcAft>
                <a:spcPct val="0"/>
              </a:spcAft>
              <a:buSzPct val="100000"/>
              <a:buFont typeface="Lucida Grande" charset="0"/>
              <a:buChar char="»"/>
              <a:defRPr sz="2700" kern="1200">
                <a:solidFill>
                  <a:schemeClr val="tx1"/>
                </a:solidFill>
                <a:latin typeface="+mn-lt"/>
                <a:ea typeface="ＭＳ Ｐゴシック" pitchFamily="-65" charset="-128"/>
                <a:cs typeface="+mn-cs"/>
              </a:defRPr>
            </a:lvl2pPr>
            <a:lvl3pPr marL="685800" indent="-228600" algn="l" defTabSz="457200" rtl="0" eaLnBrk="0" fontAlgn="base" hangingPunct="0">
              <a:spcBef>
                <a:spcPct val="20000"/>
              </a:spcBef>
              <a:spcAft>
                <a:spcPct val="0"/>
              </a:spcAft>
              <a:buFont typeface="Lucida Grande" charset="0"/>
              <a:buChar char="-"/>
              <a:defRPr sz="2400" kern="1200">
                <a:solidFill>
                  <a:schemeClr val="tx1"/>
                </a:solidFill>
                <a:latin typeface="+mn-lt"/>
                <a:ea typeface="ＭＳ Ｐゴシック" pitchFamily="-65" charset="-128"/>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pitchFamily="-65" charset="-128"/>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pitchFamily="-65"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r>
              <a:rPr lang="en-US" sz="2400" b="1" dirty="0" smtClean="0">
                <a:latin typeface="Corbel" charset="0"/>
                <a:ea typeface="ＭＳ Ｐゴシック" charset="0"/>
                <a:cs typeface="Corbel" charset="0"/>
              </a:rPr>
              <a:t>Sample Placement</a:t>
            </a:r>
            <a:r>
              <a:rPr lang="en-US" sz="2400" dirty="0" smtClean="0">
                <a:latin typeface="Corbel" charset="0"/>
                <a:ea typeface="ＭＳ Ｐゴシック" charset="0"/>
                <a:cs typeface="Corbel" charset="0"/>
              </a:rPr>
              <a:t>: Samples </a:t>
            </a:r>
            <a:r>
              <a:rPr lang="en-US" sz="2400" dirty="0">
                <a:latin typeface="Corbel" charset="0"/>
                <a:ea typeface="ＭＳ Ｐゴシック" charset="0"/>
                <a:cs typeface="Corbel" charset="0"/>
              </a:rPr>
              <a:t>striped over 100s or 1,000s of machines both on  </a:t>
            </a:r>
            <a:r>
              <a:rPr lang="en-US" sz="2400" dirty="0">
                <a:solidFill>
                  <a:srgbClr val="3366FF"/>
                </a:solidFill>
                <a:latin typeface="Corbel" charset="0"/>
                <a:ea typeface="ＭＳ Ｐゴシック" charset="0"/>
                <a:cs typeface="Corbel" charset="0"/>
              </a:rPr>
              <a:t>disks</a:t>
            </a:r>
            <a:r>
              <a:rPr lang="en-US" sz="2400" dirty="0">
                <a:solidFill>
                  <a:srgbClr val="0000FF"/>
                </a:solidFill>
                <a:latin typeface="Corbel" charset="0"/>
                <a:ea typeface="ＭＳ Ｐゴシック" charset="0"/>
                <a:cs typeface="Corbel" charset="0"/>
              </a:rPr>
              <a:t> </a:t>
            </a:r>
            <a:r>
              <a:rPr lang="en-US" sz="2400" dirty="0">
                <a:latin typeface="Corbel" charset="0"/>
                <a:ea typeface="ＭＳ Ｐゴシック" charset="0"/>
                <a:cs typeface="Corbel" charset="0"/>
              </a:rPr>
              <a:t>and </a:t>
            </a:r>
            <a:r>
              <a:rPr lang="en-US" sz="2400" dirty="0">
                <a:solidFill>
                  <a:srgbClr val="3366FF"/>
                </a:solidFill>
                <a:latin typeface="Corbel" charset="0"/>
                <a:ea typeface="ＭＳ Ｐゴシック" charset="0"/>
                <a:cs typeface="Corbel" charset="0"/>
              </a:rPr>
              <a:t>in-</a:t>
            </a:r>
            <a:r>
              <a:rPr lang="en-US" sz="2400" dirty="0" smtClean="0">
                <a:solidFill>
                  <a:srgbClr val="3366FF"/>
                </a:solidFill>
                <a:latin typeface="Corbel" charset="0"/>
                <a:ea typeface="ＭＳ Ｐゴシック" charset="0"/>
                <a:cs typeface="Corbel" charset="0"/>
              </a:rPr>
              <a:t>memory.</a:t>
            </a:r>
            <a:endParaRPr lang="en-US" sz="2400" dirty="0">
              <a:solidFill>
                <a:srgbClr val="3366FF"/>
              </a:solidFill>
              <a:latin typeface="Corbel" charset="0"/>
              <a:ea typeface="ＭＳ Ｐゴシック" charset="0"/>
              <a:cs typeface="Corbel" charset="0"/>
            </a:endParaRPr>
          </a:p>
        </p:txBody>
      </p:sp>
      <p:sp>
        <p:nvSpPr>
          <p:cNvPr id="30" name="Rectangle 29"/>
          <p:cNvSpPr/>
          <p:nvPr/>
        </p:nvSpPr>
        <p:spPr>
          <a:xfrm>
            <a:off x="4232685" y="3279845"/>
            <a:ext cx="948916" cy="2639673"/>
          </a:xfrm>
          <a:prstGeom prst="rect">
            <a:avLst/>
          </a:prstGeom>
          <a:solidFill>
            <a:schemeClr val="accent1">
              <a:alpha val="1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Title 1"/>
          <p:cNvSpPr txBox="1">
            <a:spLocks/>
          </p:cNvSpPr>
          <p:nvPr/>
        </p:nvSpPr>
        <p:spPr bwMode="auto">
          <a:xfrm>
            <a:off x="228600" y="228600"/>
            <a:ext cx="88392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lvl1pPr algn="l" defTabSz="457200" rtl="0" eaLnBrk="0" fontAlgn="base" hangingPunct="0">
              <a:spcBef>
                <a:spcPct val="0"/>
              </a:spcBef>
              <a:spcAft>
                <a:spcPct val="0"/>
              </a:spcAft>
              <a:defRPr sz="5500" b="1" kern="1200">
                <a:solidFill>
                  <a:schemeClr val="tx1"/>
                </a:solidFill>
                <a:latin typeface="+mj-lt"/>
                <a:ea typeface="ＭＳ Ｐゴシック" pitchFamily="-65" charset="-128"/>
                <a:cs typeface="ＭＳ Ｐゴシック" pitchFamily="-65" charset="-128"/>
              </a:defRPr>
            </a:lvl1pPr>
            <a:lvl2pPr algn="l" defTabSz="457200" rtl="0" eaLnBrk="0" fontAlgn="base" hangingPunct="0">
              <a:spcBef>
                <a:spcPct val="0"/>
              </a:spcBef>
              <a:spcAft>
                <a:spcPct val="0"/>
              </a:spcAft>
              <a:defRPr sz="5500" b="1">
                <a:solidFill>
                  <a:schemeClr val="tx1"/>
                </a:solidFill>
                <a:latin typeface="Corbel" pitchFamily="-65" charset="0"/>
                <a:ea typeface="ＭＳ Ｐゴシック" pitchFamily="-65" charset="-128"/>
                <a:cs typeface="ＭＳ Ｐゴシック" pitchFamily="-65" charset="-128"/>
              </a:defRPr>
            </a:lvl2pPr>
            <a:lvl3pPr algn="l" defTabSz="457200" rtl="0" eaLnBrk="0" fontAlgn="base" hangingPunct="0">
              <a:spcBef>
                <a:spcPct val="0"/>
              </a:spcBef>
              <a:spcAft>
                <a:spcPct val="0"/>
              </a:spcAft>
              <a:defRPr sz="5500" b="1">
                <a:solidFill>
                  <a:schemeClr val="tx1"/>
                </a:solidFill>
                <a:latin typeface="Corbel" pitchFamily="-65" charset="0"/>
                <a:ea typeface="ＭＳ Ｐゴシック" pitchFamily="-65" charset="-128"/>
                <a:cs typeface="ＭＳ Ｐゴシック" pitchFamily="-65" charset="-128"/>
              </a:defRPr>
            </a:lvl3pPr>
            <a:lvl4pPr algn="l" defTabSz="457200" rtl="0" eaLnBrk="0" fontAlgn="base" hangingPunct="0">
              <a:spcBef>
                <a:spcPct val="0"/>
              </a:spcBef>
              <a:spcAft>
                <a:spcPct val="0"/>
              </a:spcAft>
              <a:defRPr sz="5500" b="1">
                <a:solidFill>
                  <a:schemeClr val="tx1"/>
                </a:solidFill>
                <a:latin typeface="Corbel" pitchFamily="-65" charset="0"/>
                <a:ea typeface="ＭＳ Ｐゴシック" pitchFamily="-65" charset="-128"/>
                <a:cs typeface="ＭＳ Ｐゴシック" pitchFamily="-65" charset="-128"/>
              </a:defRPr>
            </a:lvl4pPr>
            <a:lvl5pPr algn="l" defTabSz="457200" rtl="0" eaLnBrk="0" fontAlgn="base" hangingPunct="0">
              <a:spcBef>
                <a:spcPct val="0"/>
              </a:spcBef>
              <a:spcAft>
                <a:spcPct val="0"/>
              </a:spcAft>
              <a:defRPr sz="5500" b="1">
                <a:solidFill>
                  <a:schemeClr val="tx1"/>
                </a:solidFill>
                <a:latin typeface="Corbel" pitchFamily="-65" charset="0"/>
                <a:ea typeface="ＭＳ Ｐゴシック" pitchFamily="-65" charset="-128"/>
                <a:cs typeface="ＭＳ Ｐゴシック" pitchFamily="-65" charset="-128"/>
              </a:defRPr>
            </a:lvl5pPr>
            <a:lvl6pPr marL="457200" algn="ctr" defTabSz="457200" rtl="0" fontAlgn="base">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6pPr>
            <a:lvl7pPr marL="914400" algn="ctr" defTabSz="457200" rtl="0" fontAlgn="base">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7pPr>
            <a:lvl8pPr marL="1371600" algn="ctr" defTabSz="457200" rtl="0" fontAlgn="base">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8pPr>
            <a:lvl9pPr marL="1828800" algn="ctr" defTabSz="457200" rtl="0" fontAlgn="base">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9pPr>
          </a:lstStyle>
          <a:p>
            <a:r>
              <a:rPr lang="en-US" sz="5000" dirty="0" smtClean="0">
                <a:latin typeface="Calibri"/>
                <a:cs typeface="Calibri"/>
              </a:rPr>
              <a:t>Automatic Sample Management</a:t>
            </a:r>
            <a:endParaRPr lang="en-US" sz="5000" dirty="0">
              <a:latin typeface="Calibri"/>
              <a:cs typeface="Calibri"/>
            </a:endParaRPr>
          </a:p>
        </p:txBody>
      </p:sp>
    </p:spTree>
    <p:extLst>
      <p:ext uri="{BB962C8B-B14F-4D97-AF65-F5344CB8AC3E}">
        <p14:creationId xmlns:p14="http://schemas.microsoft.com/office/powerpoint/2010/main" val="3680351246"/>
      </p:ext>
    </p:extLst>
  </p:cSld>
  <p:clrMapOvr>
    <a:masterClrMapping/>
  </p:clrMapOvr>
  <mc:AlternateContent xmlns:mc="http://schemas.openxmlformats.org/markup-compatibility/2006" xmlns:p14="http://schemas.microsoft.com/office/powerpoint/2010/main">
    <mc:Choice Requires="p14">
      <p:transition spd="slow" p14:dur="2000" advTm="8100"/>
    </mc:Choice>
    <mc:Fallback xmlns="">
      <p:transition xmlns:p14="http://schemas.microsoft.com/office/powerpoint/2010/main" spd="slow" advTm="8100"/>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0" presetClass="path" presetSubtype="0" accel="50000" decel="50000" fill="hold" grpId="1" nodeType="withEffect">
                                  <p:stCondLst>
                                    <p:cond delay="0"/>
                                  </p:stCondLst>
                                  <p:childTnLst>
                                    <p:animMotion origin="layout" path="M -0.175 -3.33333E-6 L -3.33333E-6 -3.33333E-6 " pathEditMode="relative" rAng="0" ptsTypes="AA">
                                      <p:cBhvr>
                                        <p:cTn id="6" dur="2000" fill="hold"/>
                                        <p:tgtEl>
                                          <p:spTgt spid="16"/>
                                        </p:tgtEl>
                                        <p:attrNameLst>
                                          <p:attrName>ppt_x</p:attrName>
                                          <p:attrName>ppt_y</p:attrName>
                                        </p:attrNameLst>
                                      </p:cBhvr>
                                      <p:rCtr x="8750" y="0"/>
                                    </p:animMotion>
                                  </p:childTnLst>
                                </p:cTn>
                              </p:par>
                              <p:par>
                                <p:cTn id="7" presetID="0" presetClass="path" presetSubtype="0" accel="50000" decel="50000" fill="hold" grpId="1" nodeType="withEffect">
                                  <p:stCondLst>
                                    <p:cond delay="0"/>
                                  </p:stCondLst>
                                  <p:childTnLst>
                                    <p:animMotion origin="layout" path="M -0.14966 3.33333E-6 L 3.88889E-6 3.33333E-6 " pathEditMode="relative" rAng="0" ptsTypes="AA">
                                      <p:cBhvr>
                                        <p:cTn id="8" dur="2000" fill="hold"/>
                                        <p:tgtEl>
                                          <p:spTgt spid="17"/>
                                        </p:tgtEl>
                                        <p:attrNameLst>
                                          <p:attrName>ppt_x</p:attrName>
                                          <p:attrName>ppt_y</p:attrName>
                                        </p:attrNameLst>
                                      </p:cBhvr>
                                      <p:rCtr x="7483" y="0"/>
                                    </p:animMotion>
                                  </p:childTnLst>
                                </p:cTn>
                              </p:par>
                              <p:par>
                                <p:cTn id="9" presetID="0" presetClass="path" presetSubtype="0" accel="50000" decel="50000" fill="hold" grpId="1" nodeType="withEffect">
                                  <p:stCondLst>
                                    <p:cond delay="0"/>
                                  </p:stCondLst>
                                  <p:childTnLst>
                                    <p:animMotion origin="layout" path="M -0.15452 0.00023 L 3.61111E-6 -1.85185E-6 " pathEditMode="relative" rAng="0" ptsTypes="AA">
                                      <p:cBhvr>
                                        <p:cTn id="10" dur="2000" fill="hold"/>
                                        <p:tgtEl>
                                          <p:spTgt spid="22"/>
                                        </p:tgtEl>
                                        <p:attrNameLst>
                                          <p:attrName>ppt_x</p:attrName>
                                          <p:attrName>ppt_y</p:attrName>
                                        </p:attrNameLst>
                                      </p:cBhvr>
                                      <p:rCtr x="7726" y="-23"/>
                                    </p:animMotion>
                                  </p:childTnLst>
                                </p:cTn>
                              </p:par>
                              <p:par>
                                <p:cTn id="11" presetID="0" presetClass="path" presetSubtype="0" accel="50000" decel="50000" fill="hold" grpId="0" nodeType="withEffect">
                                  <p:stCondLst>
                                    <p:cond delay="0"/>
                                  </p:stCondLst>
                                  <p:childTnLst>
                                    <p:animMotion origin="layout" path="M -0.17518 -1.11111E-6 L 3.88889E-6 -1.11111E-6 " pathEditMode="relative" rAng="0" ptsTypes="AA">
                                      <p:cBhvr>
                                        <p:cTn id="12" dur="2000" fill="hold"/>
                                        <p:tgtEl>
                                          <p:spTgt spid="23"/>
                                        </p:tgtEl>
                                        <p:attrNameLst>
                                          <p:attrName>ppt_x</p:attrName>
                                          <p:attrName>ppt_y</p:attrName>
                                        </p:attrNameLst>
                                      </p:cBhvr>
                                      <p:rCtr x="8750" y="0"/>
                                    </p:animMotion>
                                  </p:childTnLst>
                                </p:cTn>
                              </p:par>
                              <p:par>
                                <p:cTn id="13" presetID="0" presetClass="path" presetSubtype="0" accel="50000" decel="50000" fill="hold" grpId="0" nodeType="withEffect">
                                  <p:stCondLst>
                                    <p:cond delay="0"/>
                                  </p:stCondLst>
                                  <p:childTnLst>
                                    <p:animMotion origin="layout" path="M -0.17517 -3.33333E-6 L -2.5E-6 -3.33333E-6 " pathEditMode="relative" rAng="0" ptsTypes="AA">
                                      <p:cBhvr>
                                        <p:cTn id="14" dur="2000" fill="hold"/>
                                        <p:tgtEl>
                                          <p:spTgt spid="18"/>
                                        </p:tgtEl>
                                        <p:attrNameLst>
                                          <p:attrName>ppt_x</p:attrName>
                                          <p:attrName>ppt_y</p:attrName>
                                        </p:attrNameLst>
                                      </p:cBhvr>
                                      <p:rCtr x="8750" y="0"/>
                                    </p:animMotion>
                                  </p:childTnLst>
                                </p:cTn>
                              </p:par>
                              <p:par>
                                <p:cTn id="15" presetID="22" presetClass="entr" presetSubtype="4" fill="hold" nodeType="withEffect">
                                  <p:stCondLst>
                                    <p:cond delay="0"/>
                                  </p:stCondLst>
                                  <p:childTnLst>
                                    <p:set>
                                      <p:cBhvr>
                                        <p:cTn id="16" dur="1" fill="hold">
                                          <p:stCondLst>
                                            <p:cond delay="0"/>
                                          </p:stCondLst>
                                        </p:cTn>
                                        <p:tgtEl>
                                          <p:spTgt spid="62"/>
                                        </p:tgtEl>
                                        <p:attrNameLst>
                                          <p:attrName>style.visibility</p:attrName>
                                        </p:attrNameLst>
                                      </p:cBhvr>
                                      <p:to>
                                        <p:strVal val="visible"/>
                                      </p:to>
                                    </p:set>
                                    <p:animEffect transition="in" filter="wipe(down)">
                                      <p:cBhvr>
                                        <p:cTn id="17" dur="500"/>
                                        <p:tgtEl>
                                          <p:spTgt spid="62"/>
                                        </p:tgtEl>
                                      </p:cBhvr>
                                    </p:animEffect>
                                  </p:childTnLst>
                                </p:cTn>
                              </p:par>
                              <p:par>
                                <p:cTn id="18" presetID="22" presetClass="entr" presetSubtype="4" fill="hold" grpId="0" nodeType="withEffect">
                                  <p:stCondLst>
                                    <p:cond delay="0"/>
                                  </p:stCondLst>
                                  <p:childTnLst>
                                    <p:set>
                                      <p:cBhvr>
                                        <p:cTn id="19" dur="1" fill="hold">
                                          <p:stCondLst>
                                            <p:cond delay="0"/>
                                          </p:stCondLst>
                                        </p:cTn>
                                        <p:tgtEl>
                                          <p:spTgt spid="34"/>
                                        </p:tgtEl>
                                        <p:attrNameLst>
                                          <p:attrName>style.visibility</p:attrName>
                                        </p:attrNameLst>
                                      </p:cBhvr>
                                      <p:to>
                                        <p:strVal val="visible"/>
                                      </p:to>
                                    </p:set>
                                    <p:animEffect transition="in" filter="wipe(down)">
                                      <p:cBhvr>
                                        <p:cTn id="20" dur="500"/>
                                        <p:tgtEl>
                                          <p:spTgt spid="34"/>
                                        </p:tgtEl>
                                      </p:cBhvr>
                                    </p:animEffect>
                                  </p:childTnLst>
                                </p:cTn>
                              </p:par>
                              <p:par>
                                <p:cTn id="21" presetID="22" presetClass="entr" presetSubtype="4" fill="hold" nodeType="withEffect">
                                  <p:stCondLst>
                                    <p:cond delay="2000"/>
                                  </p:stCondLst>
                                  <p:childTnLst>
                                    <p:set>
                                      <p:cBhvr>
                                        <p:cTn id="22" dur="1" fill="hold">
                                          <p:stCondLst>
                                            <p:cond delay="0"/>
                                          </p:stCondLst>
                                        </p:cTn>
                                        <p:tgtEl>
                                          <p:spTgt spid="58"/>
                                        </p:tgtEl>
                                        <p:attrNameLst>
                                          <p:attrName>style.visibility</p:attrName>
                                        </p:attrNameLst>
                                      </p:cBhvr>
                                      <p:to>
                                        <p:strVal val="visible"/>
                                      </p:to>
                                    </p:set>
                                    <p:animEffect transition="in" filter="wipe(down)">
                                      <p:cBhvr>
                                        <p:cTn id="23" dur="500"/>
                                        <p:tgtEl>
                                          <p:spTgt spid="58"/>
                                        </p:tgtEl>
                                      </p:cBhvr>
                                    </p:animEffect>
                                  </p:childTnLst>
                                </p:cTn>
                              </p:par>
                              <p:par>
                                <p:cTn id="24" presetID="22" presetClass="entr" presetSubtype="4" fill="hold" grpId="0" nodeType="withEffect">
                                  <p:stCondLst>
                                    <p:cond delay="2000"/>
                                  </p:stCondLst>
                                  <p:childTnLst>
                                    <p:set>
                                      <p:cBhvr>
                                        <p:cTn id="25" dur="1" fill="hold">
                                          <p:stCondLst>
                                            <p:cond delay="0"/>
                                          </p:stCondLst>
                                        </p:cTn>
                                        <p:tgtEl>
                                          <p:spTgt spid="33"/>
                                        </p:tgtEl>
                                        <p:attrNameLst>
                                          <p:attrName>style.visibility</p:attrName>
                                        </p:attrNameLst>
                                      </p:cBhvr>
                                      <p:to>
                                        <p:strVal val="visible"/>
                                      </p:to>
                                    </p:set>
                                    <p:animEffect transition="in" filter="wipe(down)">
                                      <p:cBhvr>
                                        <p:cTn id="26" dur="500"/>
                                        <p:tgtEl>
                                          <p:spTgt spid="33"/>
                                        </p:tgtEl>
                                      </p:cBhvr>
                                    </p:animEffect>
                                  </p:childTnLst>
                                </p:cTn>
                              </p:par>
                              <p:par>
                                <p:cTn id="27" presetID="22" presetClass="entr" presetSubtype="4" fill="hold" grpId="0" nodeType="withEffect">
                                  <p:stCondLst>
                                    <p:cond delay="2000"/>
                                  </p:stCondLst>
                                  <p:childTnLst>
                                    <p:set>
                                      <p:cBhvr>
                                        <p:cTn id="28" dur="1" fill="hold">
                                          <p:stCondLst>
                                            <p:cond delay="0"/>
                                          </p:stCondLst>
                                        </p:cTn>
                                        <p:tgtEl>
                                          <p:spTgt spid="30"/>
                                        </p:tgtEl>
                                        <p:attrNameLst>
                                          <p:attrName>style.visibility</p:attrName>
                                        </p:attrNameLst>
                                      </p:cBhvr>
                                      <p:to>
                                        <p:strVal val="visible"/>
                                      </p:to>
                                    </p:set>
                                    <p:animEffect transition="in" filter="wipe(down)">
                                      <p:cBhvr>
                                        <p:cTn id="29"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1" animBg="1"/>
      <p:bldP spid="17" grpId="1" animBg="1"/>
      <p:bldP spid="18" grpId="0" animBg="1"/>
      <p:bldP spid="22" grpId="1" animBg="1"/>
      <p:bldP spid="23" grpId="0" animBg="1"/>
      <p:bldP spid="33" grpId="0"/>
      <p:bldP spid="34" grpId="0"/>
      <p:bldP spid="30"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Rectangle 46"/>
          <p:cNvSpPr/>
          <p:nvPr/>
        </p:nvSpPr>
        <p:spPr>
          <a:xfrm>
            <a:off x="2926379" y="1371600"/>
            <a:ext cx="2382629" cy="1355507"/>
          </a:xfrm>
          <a:prstGeom prst="rect">
            <a:avLst/>
          </a:prstGeom>
          <a:solidFill>
            <a:schemeClr val="accent1">
              <a:alpha val="1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Folded Corner 40"/>
          <p:cNvSpPr/>
          <p:nvPr/>
        </p:nvSpPr>
        <p:spPr>
          <a:xfrm>
            <a:off x="244975" y="1497901"/>
            <a:ext cx="974224" cy="1068518"/>
          </a:xfrm>
          <a:prstGeom prst="foldedCorner">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lang="en-US" sz="1200" b="1" dirty="0" smtClean="0">
              <a:solidFill>
                <a:srgbClr val="000000"/>
              </a:solidFill>
            </a:endParaRPr>
          </a:p>
          <a:p>
            <a:pPr algn="ctr"/>
            <a:r>
              <a:rPr lang="en-US" sz="1200" b="1" dirty="0" smtClean="0">
                <a:solidFill>
                  <a:srgbClr val="000000"/>
                </a:solidFill>
              </a:rPr>
              <a:t>SELECT </a:t>
            </a:r>
          </a:p>
          <a:p>
            <a:pPr algn="ctr"/>
            <a:r>
              <a:rPr lang="en-US" sz="1200" b="1" i="1" dirty="0">
                <a:solidFill>
                  <a:srgbClr val="000000"/>
                </a:solidFill>
              </a:rPr>
              <a:t>f</a:t>
            </a:r>
            <a:r>
              <a:rPr lang="en-US" sz="1200" b="1" i="1" dirty="0" smtClean="0">
                <a:solidFill>
                  <a:srgbClr val="000000"/>
                </a:solidFill>
              </a:rPr>
              <a:t>oo</a:t>
            </a:r>
            <a:r>
              <a:rPr lang="en-US" sz="1200" b="1" dirty="0" smtClean="0">
                <a:solidFill>
                  <a:srgbClr val="000000"/>
                </a:solidFill>
              </a:rPr>
              <a:t> (*)</a:t>
            </a:r>
          </a:p>
          <a:p>
            <a:pPr algn="ctr"/>
            <a:r>
              <a:rPr lang="en-US" sz="1200" b="1" dirty="0" smtClean="0">
                <a:solidFill>
                  <a:srgbClr val="000000"/>
                </a:solidFill>
              </a:rPr>
              <a:t>FROM TABLE</a:t>
            </a:r>
          </a:p>
          <a:p>
            <a:pPr algn="ctr"/>
            <a:r>
              <a:rPr lang="en-US" sz="1200" b="1" dirty="0" smtClean="0">
                <a:solidFill>
                  <a:srgbClr val="3366FF"/>
                </a:solidFill>
              </a:rPr>
              <a:t>WITHIN 2</a:t>
            </a:r>
            <a:endParaRPr lang="en-US" sz="1200" b="1" dirty="0">
              <a:solidFill>
                <a:srgbClr val="3366FF"/>
              </a:solidFill>
            </a:endParaRPr>
          </a:p>
        </p:txBody>
      </p:sp>
      <p:sp>
        <p:nvSpPr>
          <p:cNvPr id="42" name="Rectangle 41"/>
          <p:cNvSpPr/>
          <p:nvPr/>
        </p:nvSpPr>
        <p:spPr>
          <a:xfrm>
            <a:off x="3128304" y="1497899"/>
            <a:ext cx="2008672" cy="42387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1800" dirty="0" smtClean="0"/>
              <a:t>Query Plan</a:t>
            </a:r>
            <a:endParaRPr lang="en-US" sz="1800" dirty="0"/>
          </a:p>
        </p:txBody>
      </p:sp>
      <p:sp>
        <p:nvSpPr>
          <p:cNvPr id="43" name="TextBox 42"/>
          <p:cNvSpPr txBox="1"/>
          <p:nvPr/>
        </p:nvSpPr>
        <p:spPr>
          <a:xfrm>
            <a:off x="304801" y="2566420"/>
            <a:ext cx="1045834" cy="605129"/>
          </a:xfrm>
          <a:prstGeom prst="rect">
            <a:avLst/>
          </a:prstGeom>
          <a:noFill/>
        </p:spPr>
        <p:txBody>
          <a:bodyPr wrap="none" rtlCol="0">
            <a:spAutoFit/>
          </a:bodyPr>
          <a:lstStyle/>
          <a:p>
            <a:pPr algn="ctr"/>
            <a:r>
              <a:rPr lang="en-US" sz="1800" dirty="0" err="1" smtClean="0">
                <a:latin typeface="+mj-lt"/>
              </a:rPr>
              <a:t>HiveQL</a:t>
            </a:r>
            <a:r>
              <a:rPr lang="en-US" sz="1800" dirty="0" smtClean="0">
                <a:latin typeface="+mj-lt"/>
              </a:rPr>
              <a:t>/SQL</a:t>
            </a:r>
          </a:p>
          <a:p>
            <a:pPr algn="ctr"/>
            <a:r>
              <a:rPr lang="en-US" sz="1800" dirty="0" smtClean="0">
                <a:latin typeface="+mj-lt"/>
              </a:rPr>
              <a:t>Query</a:t>
            </a:r>
            <a:endParaRPr lang="en-US" sz="1800" dirty="0">
              <a:latin typeface="+mj-lt"/>
            </a:endParaRPr>
          </a:p>
        </p:txBody>
      </p:sp>
      <p:sp>
        <p:nvSpPr>
          <p:cNvPr id="44" name="Rectangle 43"/>
          <p:cNvSpPr/>
          <p:nvPr/>
        </p:nvSpPr>
        <p:spPr>
          <a:xfrm>
            <a:off x="3117619" y="2134900"/>
            <a:ext cx="2019357" cy="4315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smtClean="0"/>
              <a:t>Sample Selection</a:t>
            </a:r>
            <a:endParaRPr lang="en-US" sz="1800" dirty="0"/>
          </a:p>
        </p:txBody>
      </p:sp>
      <p:cxnSp>
        <p:nvCxnSpPr>
          <p:cNvPr id="45" name="Straight Arrow Connector 44"/>
          <p:cNvCxnSpPr/>
          <p:nvPr/>
        </p:nvCxnSpPr>
        <p:spPr>
          <a:xfrm>
            <a:off x="3491574" y="1921774"/>
            <a:ext cx="0" cy="213126"/>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49" name="Straight Arrow Connector 48"/>
          <p:cNvCxnSpPr>
            <a:stCxn id="41" idx="3"/>
            <a:endCxn id="47" idx="1"/>
          </p:cNvCxnSpPr>
          <p:nvPr/>
        </p:nvCxnSpPr>
        <p:spPr>
          <a:xfrm>
            <a:off x="1219199" y="2032159"/>
            <a:ext cx="1707180" cy="17194"/>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pic>
        <p:nvPicPr>
          <p:cNvPr id="62" name="Picture 61"/>
          <p:cNvPicPr>
            <a:picLocks noChangeAspect="1"/>
          </p:cNvPicPr>
          <p:nvPr/>
        </p:nvPicPr>
        <p:blipFill>
          <a:blip r:embed="rId4"/>
          <a:stretch>
            <a:fillRect/>
          </a:stretch>
        </p:blipFill>
        <p:spPr>
          <a:xfrm>
            <a:off x="1961672" y="5943600"/>
            <a:ext cx="1162528" cy="914400"/>
          </a:xfrm>
          <a:prstGeom prst="rect">
            <a:avLst/>
          </a:prstGeom>
        </p:spPr>
      </p:pic>
      <p:sp>
        <p:nvSpPr>
          <p:cNvPr id="9" name="Snip and Round Single Corner Rectangle 8"/>
          <p:cNvSpPr/>
          <p:nvPr/>
        </p:nvSpPr>
        <p:spPr>
          <a:xfrm>
            <a:off x="293621" y="4260807"/>
            <a:ext cx="872632" cy="713425"/>
          </a:xfrm>
          <a:prstGeom prst="snip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sz="1200" dirty="0" smtClean="0"/>
              <a:t>TABLE</a:t>
            </a:r>
            <a:endParaRPr lang="en-US" sz="1200" dirty="0"/>
          </a:p>
        </p:txBody>
      </p:sp>
      <p:sp>
        <p:nvSpPr>
          <p:cNvPr id="10" name="Rectangle 9"/>
          <p:cNvSpPr/>
          <p:nvPr/>
        </p:nvSpPr>
        <p:spPr>
          <a:xfrm rot="16200000">
            <a:off x="482139" y="4412704"/>
            <a:ext cx="2639672" cy="37395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latin typeface="Calibri" pitchFamily="34" charset="0"/>
                <a:cs typeface="Calibri" pitchFamily="34" charset="0"/>
              </a:rPr>
              <a:t>Sampling Module</a:t>
            </a:r>
            <a:endParaRPr lang="en-US" sz="2000" dirty="0">
              <a:latin typeface="Calibri" pitchFamily="34" charset="0"/>
              <a:cs typeface="Calibri" pitchFamily="34" charset="0"/>
            </a:endParaRPr>
          </a:p>
        </p:txBody>
      </p:sp>
      <p:sp>
        <p:nvSpPr>
          <p:cNvPr id="11" name="Rectangle 10"/>
          <p:cNvSpPr/>
          <p:nvPr/>
        </p:nvSpPr>
        <p:spPr>
          <a:xfrm>
            <a:off x="2662073" y="3279846"/>
            <a:ext cx="822701" cy="74909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12" name="Rectangle 11"/>
          <p:cNvSpPr/>
          <p:nvPr/>
        </p:nvSpPr>
        <p:spPr>
          <a:xfrm>
            <a:off x="2672758" y="4225134"/>
            <a:ext cx="822701" cy="74909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13" name="Rectangle 12"/>
          <p:cNvSpPr/>
          <p:nvPr/>
        </p:nvSpPr>
        <p:spPr>
          <a:xfrm>
            <a:off x="2672758" y="5170421"/>
            <a:ext cx="822701" cy="74909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14" name="Rectangle 13"/>
          <p:cNvSpPr/>
          <p:nvPr/>
        </p:nvSpPr>
        <p:spPr>
          <a:xfrm>
            <a:off x="2662073" y="4225134"/>
            <a:ext cx="224373" cy="749098"/>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5" name="Rectangle 14"/>
          <p:cNvSpPr/>
          <p:nvPr/>
        </p:nvSpPr>
        <p:spPr>
          <a:xfrm>
            <a:off x="2886446" y="5170421"/>
            <a:ext cx="224373" cy="749098"/>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6" name="Rectangle 15"/>
          <p:cNvSpPr/>
          <p:nvPr/>
        </p:nvSpPr>
        <p:spPr>
          <a:xfrm>
            <a:off x="4382266" y="3386858"/>
            <a:ext cx="523537" cy="535069"/>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17" name="Rectangle 16"/>
          <p:cNvSpPr/>
          <p:nvPr/>
        </p:nvSpPr>
        <p:spPr>
          <a:xfrm>
            <a:off x="4382266" y="4332146"/>
            <a:ext cx="523537" cy="535069"/>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18" name="Rectangle 17"/>
          <p:cNvSpPr/>
          <p:nvPr/>
        </p:nvSpPr>
        <p:spPr>
          <a:xfrm>
            <a:off x="4382266" y="5277433"/>
            <a:ext cx="523537" cy="535069"/>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22" name="Rectangle 21"/>
          <p:cNvSpPr/>
          <p:nvPr/>
        </p:nvSpPr>
        <p:spPr>
          <a:xfrm>
            <a:off x="4382266" y="4332146"/>
            <a:ext cx="149582" cy="535069"/>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3" name="Rectangle 22"/>
          <p:cNvSpPr/>
          <p:nvPr/>
        </p:nvSpPr>
        <p:spPr>
          <a:xfrm>
            <a:off x="4531848" y="5277433"/>
            <a:ext cx="149582" cy="535069"/>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3" name="TextBox 32"/>
          <p:cNvSpPr txBox="1"/>
          <p:nvPr/>
        </p:nvSpPr>
        <p:spPr>
          <a:xfrm>
            <a:off x="4187383" y="5979314"/>
            <a:ext cx="1222817" cy="605129"/>
          </a:xfrm>
          <a:prstGeom prst="rect">
            <a:avLst/>
          </a:prstGeom>
          <a:noFill/>
        </p:spPr>
        <p:txBody>
          <a:bodyPr wrap="none" rtlCol="0">
            <a:spAutoFit/>
          </a:bodyPr>
          <a:lstStyle/>
          <a:p>
            <a:pPr algn="ctr"/>
            <a:r>
              <a:rPr lang="en-US" sz="1800" dirty="0" smtClean="0">
                <a:latin typeface="+mj-lt"/>
              </a:rPr>
              <a:t>In-Memory</a:t>
            </a:r>
          </a:p>
          <a:p>
            <a:pPr algn="ctr"/>
            <a:r>
              <a:rPr lang="en-US" sz="1800" dirty="0" smtClean="0">
                <a:latin typeface="+mj-lt"/>
              </a:rPr>
              <a:t>Samples</a:t>
            </a:r>
            <a:endParaRPr lang="en-US" sz="1800" dirty="0">
              <a:latin typeface="+mj-lt"/>
            </a:endParaRPr>
          </a:p>
        </p:txBody>
      </p:sp>
      <p:sp>
        <p:nvSpPr>
          <p:cNvPr id="34" name="TextBox 33"/>
          <p:cNvSpPr txBox="1"/>
          <p:nvPr/>
        </p:nvSpPr>
        <p:spPr>
          <a:xfrm>
            <a:off x="2981881" y="6024271"/>
            <a:ext cx="980519" cy="605129"/>
          </a:xfrm>
          <a:prstGeom prst="rect">
            <a:avLst/>
          </a:prstGeom>
          <a:noFill/>
        </p:spPr>
        <p:txBody>
          <a:bodyPr wrap="none" rtlCol="0">
            <a:spAutoFit/>
          </a:bodyPr>
          <a:lstStyle/>
          <a:p>
            <a:pPr algn="ctr"/>
            <a:r>
              <a:rPr lang="en-US" sz="1800" dirty="0" smtClean="0">
                <a:latin typeface="+mj-lt"/>
              </a:rPr>
              <a:t>On-Disk</a:t>
            </a:r>
          </a:p>
          <a:p>
            <a:pPr algn="ctr"/>
            <a:r>
              <a:rPr lang="en-US" sz="1800" dirty="0" smtClean="0">
                <a:latin typeface="+mj-lt"/>
              </a:rPr>
              <a:t>Samples</a:t>
            </a:r>
            <a:endParaRPr lang="en-US" sz="1800" dirty="0">
              <a:latin typeface="+mj-lt"/>
            </a:endParaRPr>
          </a:p>
        </p:txBody>
      </p:sp>
      <p:cxnSp>
        <p:nvCxnSpPr>
          <p:cNvPr id="35" name="Straight Arrow Connector 34"/>
          <p:cNvCxnSpPr>
            <a:stCxn id="10" idx="2"/>
            <a:endCxn id="12" idx="1"/>
          </p:cNvCxnSpPr>
          <p:nvPr/>
        </p:nvCxnSpPr>
        <p:spPr>
          <a:xfrm>
            <a:off x="1988953" y="4599682"/>
            <a:ext cx="683805" cy="1"/>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36" name="Straight Arrow Connector 35"/>
          <p:cNvCxnSpPr/>
          <p:nvPr/>
        </p:nvCxnSpPr>
        <p:spPr>
          <a:xfrm>
            <a:off x="1999637" y="3654395"/>
            <a:ext cx="683805" cy="1"/>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37" name="Straight Arrow Connector 36"/>
          <p:cNvCxnSpPr/>
          <p:nvPr/>
        </p:nvCxnSpPr>
        <p:spPr>
          <a:xfrm>
            <a:off x="1988953" y="5512302"/>
            <a:ext cx="683805" cy="1"/>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38" name="TextBox 37"/>
          <p:cNvSpPr txBox="1"/>
          <p:nvPr/>
        </p:nvSpPr>
        <p:spPr>
          <a:xfrm>
            <a:off x="244974" y="5102943"/>
            <a:ext cx="974225" cy="605129"/>
          </a:xfrm>
          <a:prstGeom prst="rect">
            <a:avLst/>
          </a:prstGeom>
          <a:noFill/>
        </p:spPr>
        <p:txBody>
          <a:bodyPr wrap="none" rtlCol="0">
            <a:spAutoFit/>
          </a:bodyPr>
          <a:lstStyle/>
          <a:p>
            <a:pPr algn="ctr"/>
            <a:r>
              <a:rPr lang="en-US" sz="1800" dirty="0" smtClean="0">
                <a:latin typeface="+mj-lt"/>
              </a:rPr>
              <a:t>Original </a:t>
            </a:r>
          </a:p>
          <a:p>
            <a:pPr algn="ctr"/>
            <a:r>
              <a:rPr lang="en-US" sz="1800" dirty="0" smtClean="0">
                <a:latin typeface="+mj-lt"/>
              </a:rPr>
              <a:t>Data</a:t>
            </a:r>
            <a:endParaRPr lang="en-US" sz="1800" dirty="0">
              <a:latin typeface="+mj-lt"/>
            </a:endParaRPr>
          </a:p>
        </p:txBody>
      </p:sp>
      <p:cxnSp>
        <p:nvCxnSpPr>
          <p:cNvPr id="39" name="Straight Arrow Connector 38"/>
          <p:cNvCxnSpPr>
            <a:stCxn id="9" idx="0"/>
            <a:endCxn id="10" idx="0"/>
          </p:cNvCxnSpPr>
          <p:nvPr/>
        </p:nvCxnSpPr>
        <p:spPr>
          <a:xfrm flipV="1">
            <a:off x="1166253" y="4599682"/>
            <a:ext cx="448745" cy="17837"/>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grpSp>
        <p:nvGrpSpPr>
          <p:cNvPr id="58" name="Group 57"/>
          <p:cNvGrpSpPr/>
          <p:nvPr/>
        </p:nvGrpSpPr>
        <p:grpSpPr>
          <a:xfrm>
            <a:off x="5410282" y="5715000"/>
            <a:ext cx="838118" cy="1279140"/>
            <a:chOff x="2784930" y="2345019"/>
            <a:chExt cx="1312636" cy="1724328"/>
          </a:xfrm>
        </p:grpSpPr>
        <p:pic>
          <p:nvPicPr>
            <p:cNvPr id="59" name="Picture 58" descr="to_ddr333memory_350.gif"/>
            <p:cNvPicPr>
              <a:picLocks noChangeAspect="1"/>
            </p:cNvPicPr>
            <p:nvPr/>
          </p:nvPicPr>
          <p:blipFill>
            <a:blip r:embed="rId5">
              <a:extLst>
                <a:ext uri="{BEBA8EAE-BF5A-486C-A8C5-ECC9F3942E4B}">
                  <a14:imgProps xmlns:a14="http://schemas.microsoft.com/office/drawing/2010/main">
                    <a14:imgLayer r:embed="rId6">
                      <a14:imgEffect>
                        <a14:backgroundRemoval t="16286" b="90000" l="0" r="100000"/>
                      </a14:imgEffect>
                    </a14:imgLayer>
                  </a14:imgProps>
                </a:ext>
                <a:ext uri="{28A0092B-C50C-407E-A947-70E740481C1C}">
                  <a14:useLocalDpi xmlns:a14="http://schemas.microsoft.com/office/drawing/2010/main" val="0"/>
                </a:ext>
              </a:extLst>
            </a:blip>
            <a:stretch>
              <a:fillRect/>
            </a:stretch>
          </p:blipFill>
          <p:spPr>
            <a:xfrm>
              <a:off x="2784930" y="2790207"/>
              <a:ext cx="1295624" cy="1279140"/>
            </a:xfrm>
            <a:prstGeom prst="rect">
              <a:avLst/>
            </a:prstGeom>
          </p:spPr>
        </p:pic>
        <p:pic>
          <p:nvPicPr>
            <p:cNvPr id="60" name="Picture 59" descr="to_ddr333memory_350.gif"/>
            <p:cNvPicPr>
              <a:picLocks noChangeAspect="1"/>
            </p:cNvPicPr>
            <p:nvPr/>
          </p:nvPicPr>
          <p:blipFill>
            <a:blip r:embed="rId5">
              <a:extLst>
                <a:ext uri="{BEBA8EAE-BF5A-486C-A8C5-ECC9F3942E4B}">
                  <a14:imgProps xmlns:a14="http://schemas.microsoft.com/office/drawing/2010/main">
                    <a14:imgLayer r:embed="rId6">
                      <a14:imgEffect>
                        <a14:backgroundRemoval t="16286" b="90000" l="0" r="100000"/>
                      </a14:imgEffect>
                    </a14:imgLayer>
                  </a14:imgProps>
                </a:ext>
                <a:ext uri="{28A0092B-C50C-407E-A947-70E740481C1C}">
                  <a14:useLocalDpi xmlns:a14="http://schemas.microsoft.com/office/drawing/2010/main" val="0"/>
                </a:ext>
              </a:extLst>
            </a:blip>
            <a:stretch>
              <a:fillRect/>
            </a:stretch>
          </p:blipFill>
          <p:spPr>
            <a:xfrm>
              <a:off x="2793436" y="2554275"/>
              <a:ext cx="1295624" cy="1279140"/>
            </a:xfrm>
            <a:prstGeom prst="rect">
              <a:avLst/>
            </a:prstGeom>
          </p:spPr>
        </p:pic>
        <p:pic>
          <p:nvPicPr>
            <p:cNvPr id="61" name="Picture 60" descr="to_ddr333memory_350.gif"/>
            <p:cNvPicPr>
              <a:picLocks noChangeAspect="1"/>
            </p:cNvPicPr>
            <p:nvPr/>
          </p:nvPicPr>
          <p:blipFill>
            <a:blip r:embed="rId5">
              <a:extLst>
                <a:ext uri="{BEBA8EAE-BF5A-486C-A8C5-ECC9F3942E4B}">
                  <a14:imgProps xmlns:a14="http://schemas.microsoft.com/office/drawing/2010/main">
                    <a14:imgLayer r:embed="rId6">
                      <a14:imgEffect>
                        <a14:backgroundRemoval t="16286" b="90000" l="0" r="100000"/>
                      </a14:imgEffect>
                    </a14:imgLayer>
                  </a14:imgProps>
                </a:ext>
                <a:ext uri="{28A0092B-C50C-407E-A947-70E740481C1C}">
                  <a14:useLocalDpi xmlns:a14="http://schemas.microsoft.com/office/drawing/2010/main" val="0"/>
                </a:ext>
              </a:extLst>
            </a:blip>
            <a:stretch>
              <a:fillRect/>
            </a:stretch>
          </p:blipFill>
          <p:spPr>
            <a:xfrm>
              <a:off x="2801942" y="2345019"/>
              <a:ext cx="1295624" cy="1279140"/>
            </a:xfrm>
            <a:prstGeom prst="rect">
              <a:avLst/>
            </a:prstGeom>
          </p:spPr>
        </p:pic>
      </p:grpSp>
      <p:sp>
        <p:nvSpPr>
          <p:cNvPr id="52" name="Rectangle 51"/>
          <p:cNvSpPr/>
          <p:nvPr/>
        </p:nvSpPr>
        <p:spPr>
          <a:xfrm>
            <a:off x="4232685" y="3279845"/>
            <a:ext cx="948916" cy="2639673"/>
          </a:xfrm>
          <a:prstGeom prst="rect">
            <a:avLst/>
          </a:prstGeom>
          <a:solidFill>
            <a:schemeClr val="accent1">
              <a:alpha val="1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Left Brace 39"/>
          <p:cNvSpPr/>
          <p:nvPr/>
        </p:nvSpPr>
        <p:spPr>
          <a:xfrm rot="5400000">
            <a:off x="3824158" y="1580966"/>
            <a:ext cx="285370" cy="2684330"/>
          </a:xfrm>
          <a:prstGeom prst="leftBrace">
            <a:avLst/>
          </a:prstGeom>
        </p:spPr>
        <p:style>
          <a:lnRef idx="2">
            <a:schemeClr val="dk1"/>
          </a:lnRef>
          <a:fillRef idx="0">
            <a:schemeClr val="dk1"/>
          </a:fillRef>
          <a:effectRef idx="1">
            <a:schemeClr val="dk1"/>
          </a:effectRef>
          <a:fontRef idx="minor">
            <a:schemeClr val="tx1"/>
          </a:fontRef>
        </p:style>
        <p:txBody>
          <a:bodyPr rtlCol="0" anchor="ctr"/>
          <a:lstStyle/>
          <a:p>
            <a:pPr algn="ctr"/>
            <a:endParaRPr lang="en-US"/>
          </a:p>
        </p:txBody>
      </p:sp>
      <p:sp>
        <p:nvSpPr>
          <p:cNvPr id="46" name="Title 1"/>
          <p:cNvSpPr txBox="1">
            <a:spLocks/>
          </p:cNvSpPr>
          <p:nvPr/>
        </p:nvSpPr>
        <p:spPr bwMode="auto">
          <a:xfrm>
            <a:off x="228600" y="228600"/>
            <a:ext cx="88392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lvl1pPr algn="l" defTabSz="457200" rtl="0" eaLnBrk="0" fontAlgn="base" hangingPunct="0">
              <a:spcBef>
                <a:spcPct val="0"/>
              </a:spcBef>
              <a:spcAft>
                <a:spcPct val="0"/>
              </a:spcAft>
              <a:defRPr sz="5500" b="1" kern="1200">
                <a:solidFill>
                  <a:schemeClr val="tx1"/>
                </a:solidFill>
                <a:latin typeface="+mj-lt"/>
                <a:ea typeface="ＭＳ Ｐゴシック" pitchFamily="-65" charset="-128"/>
                <a:cs typeface="ＭＳ Ｐゴシック" pitchFamily="-65" charset="-128"/>
              </a:defRPr>
            </a:lvl1pPr>
            <a:lvl2pPr algn="l" defTabSz="457200" rtl="0" eaLnBrk="0" fontAlgn="base" hangingPunct="0">
              <a:spcBef>
                <a:spcPct val="0"/>
              </a:spcBef>
              <a:spcAft>
                <a:spcPct val="0"/>
              </a:spcAft>
              <a:defRPr sz="5500" b="1">
                <a:solidFill>
                  <a:schemeClr val="tx1"/>
                </a:solidFill>
                <a:latin typeface="Corbel" pitchFamily="-65" charset="0"/>
                <a:ea typeface="ＭＳ Ｐゴシック" pitchFamily="-65" charset="-128"/>
                <a:cs typeface="ＭＳ Ｐゴシック" pitchFamily="-65" charset="-128"/>
              </a:defRPr>
            </a:lvl2pPr>
            <a:lvl3pPr algn="l" defTabSz="457200" rtl="0" eaLnBrk="0" fontAlgn="base" hangingPunct="0">
              <a:spcBef>
                <a:spcPct val="0"/>
              </a:spcBef>
              <a:spcAft>
                <a:spcPct val="0"/>
              </a:spcAft>
              <a:defRPr sz="5500" b="1">
                <a:solidFill>
                  <a:schemeClr val="tx1"/>
                </a:solidFill>
                <a:latin typeface="Corbel" pitchFamily="-65" charset="0"/>
                <a:ea typeface="ＭＳ Ｐゴシック" pitchFamily="-65" charset="-128"/>
                <a:cs typeface="ＭＳ Ｐゴシック" pitchFamily="-65" charset="-128"/>
              </a:defRPr>
            </a:lvl3pPr>
            <a:lvl4pPr algn="l" defTabSz="457200" rtl="0" eaLnBrk="0" fontAlgn="base" hangingPunct="0">
              <a:spcBef>
                <a:spcPct val="0"/>
              </a:spcBef>
              <a:spcAft>
                <a:spcPct val="0"/>
              </a:spcAft>
              <a:defRPr sz="5500" b="1">
                <a:solidFill>
                  <a:schemeClr val="tx1"/>
                </a:solidFill>
                <a:latin typeface="Corbel" pitchFamily="-65" charset="0"/>
                <a:ea typeface="ＭＳ Ｐゴシック" pitchFamily="-65" charset="-128"/>
                <a:cs typeface="ＭＳ Ｐゴシック" pitchFamily="-65" charset="-128"/>
              </a:defRPr>
            </a:lvl4pPr>
            <a:lvl5pPr algn="l" defTabSz="457200" rtl="0" eaLnBrk="0" fontAlgn="base" hangingPunct="0">
              <a:spcBef>
                <a:spcPct val="0"/>
              </a:spcBef>
              <a:spcAft>
                <a:spcPct val="0"/>
              </a:spcAft>
              <a:defRPr sz="5500" b="1">
                <a:solidFill>
                  <a:schemeClr val="tx1"/>
                </a:solidFill>
                <a:latin typeface="Corbel" pitchFamily="-65" charset="0"/>
                <a:ea typeface="ＭＳ Ｐゴシック" pitchFamily="-65" charset="-128"/>
                <a:cs typeface="ＭＳ Ｐゴシック" pitchFamily="-65" charset="-128"/>
              </a:defRPr>
            </a:lvl5pPr>
            <a:lvl6pPr marL="457200" algn="ctr" defTabSz="457200" rtl="0" fontAlgn="base">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6pPr>
            <a:lvl7pPr marL="914400" algn="ctr" defTabSz="457200" rtl="0" fontAlgn="base">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7pPr>
            <a:lvl8pPr marL="1371600" algn="ctr" defTabSz="457200" rtl="0" fontAlgn="base">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8pPr>
            <a:lvl9pPr marL="1828800" algn="ctr" defTabSz="457200" rtl="0" fontAlgn="base">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9pPr>
          </a:lstStyle>
          <a:p>
            <a:r>
              <a:rPr lang="en-US" sz="5000" dirty="0" smtClean="0">
                <a:latin typeface="Calibri"/>
                <a:cs typeface="Calibri"/>
              </a:rPr>
              <a:t>Automatic Sample Management</a:t>
            </a:r>
            <a:endParaRPr lang="en-US" sz="5000" dirty="0">
              <a:latin typeface="Calibri"/>
              <a:cs typeface="Calibri"/>
            </a:endParaRPr>
          </a:p>
        </p:txBody>
      </p:sp>
    </p:spTree>
    <p:custDataLst>
      <p:tags r:id="rId1"/>
    </p:custDataLst>
    <p:extLst>
      <p:ext uri="{BB962C8B-B14F-4D97-AF65-F5344CB8AC3E}">
        <p14:creationId xmlns:p14="http://schemas.microsoft.com/office/powerpoint/2010/main" val="1244071504"/>
      </p:ext>
    </p:extLst>
  </p:cSld>
  <p:clrMapOvr>
    <a:masterClrMapping/>
  </p:clrMapOvr>
  <mc:AlternateContent xmlns:mc="http://schemas.openxmlformats.org/markup-compatibility/2006" xmlns:p14="http://schemas.microsoft.com/office/powerpoint/2010/main">
    <mc:Choice Requires="p14">
      <p:transition spd="slow" p14:dur="2000" advTm="13123"/>
    </mc:Choice>
    <mc:Fallback xmlns="">
      <p:transition xmlns:p14="http://schemas.microsoft.com/office/powerpoint/2010/main" spd="slow" advTm="13123"/>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49"/>
                                        </p:tgtEl>
                                        <p:attrNameLst>
                                          <p:attrName>style.visibility</p:attrName>
                                        </p:attrNameLst>
                                      </p:cBhvr>
                                      <p:to>
                                        <p:strVal val="visible"/>
                                      </p:to>
                                    </p:set>
                                    <p:animEffect transition="in" filter="wipe(left)">
                                      <p:cBhvr>
                                        <p:cTn id="7" dur="500"/>
                                        <p:tgtEl>
                                          <p:spTgt spid="49"/>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42"/>
                                        </p:tgtEl>
                                        <p:attrNameLst>
                                          <p:attrName>style.visibility</p:attrName>
                                        </p:attrNameLst>
                                      </p:cBhvr>
                                      <p:to>
                                        <p:strVal val="visible"/>
                                      </p:to>
                                    </p:set>
                                    <p:animEffect transition="in" filter="wipe(left)">
                                      <p:cBhvr>
                                        <p:cTn id="10" dur="500"/>
                                        <p:tgtEl>
                                          <p:spTgt spid="42"/>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1" fill="hold" nodeType="clickEffect">
                                  <p:stCondLst>
                                    <p:cond delay="0"/>
                                  </p:stCondLst>
                                  <p:childTnLst>
                                    <p:set>
                                      <p:cBhvr>
                                        <p:cTn id="14" dur="1" fill="hold">
                                          <p:stCondLst>
                                            <p:cond delay="0"/>
                                          </p:stCondLst>
                                        </p:cTn>
                                        <p:tgtEl>
                                          <p:spTgt spid="45"/>
                                        </p:tgtEl>
                                        <p:attrNameLst>
                                          <p:attrName>style.visibility</p:attrName>
                                        </p:attrNameLst>
                                      </p:cBhvr>
                                      <p:to>
                                        <p:strVal val="visible"/>
                                      </p:to>
                                    </p:set>
                                    <p:animEffect transition="in" filter="wipe(up)">
                                      <p:cBhvr>
                                        <p:cTn id="15" dur="500"/>
                                        <p:tgtEl>
                                          <p:spTgt spid="45"/>
                                        </p:tgtEl>
                                      </p:cBhvr>
                                    </p:animEffect>
                                  </p:childTnLst>
                                </p:cTn>
                              </p:par>
                              <p:par>
                                <p:cTn id="16" presetID="22" presetClass="entr" presetSubtype="1" fill="hold" grpId="0" nodeType="withEffect">
                                  <p:stCondLst>
                                    <p:cond delay="0"/>
                                  </p:stCondLst>
                                  <p:childTnLst>
                                    <p:set>
                                      <p:cBhvr>
                                        <p:cTn id="17" dur="1" fill="hold">
                                          <p:stCondLst>
                                            <p:cond delay="0"/>
                                          </p:stCondLst>
                                        </p:cTn>
                                        <p:tgtEl>
                                          <p:spTgt spid="44"/>
                                        </p:tgtEl>
                                        <p:attrNameLst>
                                          <p:attrName>style.visibility</p:attrName>
                                        </p:attrNameLst>
                                      </p:cBhvr>
                                      <p:to>
                                        <p:strVal val="visible"/>
                                      </p:to>
                                    </p:set>
                                    <p:animEffect transition="in" filter="wipe(up)">
                                      <p:cBhvr>
                                        <p:cTn id="18" dur="500"/>
                                        <p:tgtEl>
                                          <p:spTgt spid="44"/>
                                        </p:tgtEl>
                                      </p:cBhvr>
                                    </p:animEffect>
                                  </p:childTnLst>
                                </p:cTn>
                              </p:par>
                              <p:par>
                                <p:cTn id="19" presetID="22" presetClass="entr" presetSubtype="1" fill="hold" grpId="0" nodeType="withEffect">
                                  <p:stCondLst>
                                    <p:cond delay="0"/>
                                  </p:stCondLst>
                                  <p:childTnLst>
                                    <p:set>
                                      <p:cBhvr>
                                        <p:cTn id="20" dur="1" fill="hold">
                                          <p:stCondLst>
                                            <p:cond delay="0"/>
                                          </p:stCondLst>
                                        </p:cTn>
                                        <p:tgtEl>
                                          <p:spTgt spid="47"/>
                                        </p:tgtEl>
                                        <p:attrNameLst>
                                          <p:attrName>style.visibility</p:attrName>
                                        </p:attrNameLst>
                                      </p:cBhvr>
                                      <p:to>
                                        <p:strVal val="visible"/>
                                      </p:to>
                                    </p:set>
                                    <p:animEffect transition="in" filter="wipe(up)">
                                      <p:cBhvr>
                                        <p:cTn id="21" dur="500"/>
                                        <p:tgtEl>
                                          <p:spTgt spid="47"/>
                                        </p:tgtEl>
                                      </p:cBhvr>
                                    </p:animEffect>
                                  </p:childTnLst>
                                </p:cTn>
                              </p:par>
                              <p:par>
                                <p:cTn id="22" presetID="22" presetClass="entr" presetSubtype="1" fill="hold" grpId="0" nodeType="withEffect">
                                  <p:stCondLst>
                                    <p:cond delay="0"/>
                                  </p:stCondLst>
                                  <p:childTnLst>
                                    <p:set>
                                      <p:cBhvr>
                                        <p:cTn id="23" dur="1" fill="hold">
                                          <p:stCondLst>
                                            <p:cond delay="0"/>
                                          </p:stCondLst>
                                        </p:cTn>
                                        <p:tgtEl>
                                          <p:spTgt spid="40"/>
                                        </p:tgtEl>
                                        <p:attrNameLst>
                                          <p:attrName>style.visibility</p:attrName>
                                        </p:attrNameLst>
                                      </p:cBhvr>
                                      <p:to>
                                        <p:strVal val="visible"/>
                                      </p:to>
                                    </p:set>
                                    <p:animEffect transition="in" filter="wipe(up)">
                                      <p:cBhvr>
                                        <p:cTn id="24" dur="500"/>
                                        <p:tgtEl>
                                          <p:spTgt spid="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 grpId="0" animBg="1"/>
      <p:bldP spid="42" grpId="0" animBg="1"/>
      <p:bldP spid="44" grpId="0" animBg="1"/>
      <p:bldP spid="40"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Rectangle 46"/>
          <p:cNvSpPr/>
          <p:nvPr/>
        </p:nvSpPr>
        <p:spPr>
          <a:xfrm>
            <a:off x="2926379" y="1371600"/>
            <a:ext cx="2382629" cy="1355507"/>
          </a:xfrm>
          <a:prstGeom prst="rect">
            <a:avLst/>
          </a:prstGeom>
          <a:solidFill>
            <a:schemeClr val="accent1">
              <a:alpha val="1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Folded Corner 40"/>
          <p:cNvSpPr/>
          <p:nvPr/>
        </p:nvSpPr>
        <p:spPr>
          <a:xfrm>
            <a:off x="244975" y="1497901"/>
            <a:ext cx="974224" cy="1068518"/>
          </a:xfrm>
          <a:prstGeom prst="foldedCorner">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lang="en-US" sz="1200" b="1" dirty="0">
              <a:solidFill>
                <a:srgbClr val="000000"/>
              </a:solidFill>
            </a:endParaRPr>
          </a:p>
          <a:p>
            <a:pPr algn="ctr"/>
            <a:r>
              <a:rPr lang="en-US" sz="1200" b="1" dirty="0">
                <a:solidFill>
                  <a:srgbClr val="000000"/>
                </a:solidFill>
              </a:rPr>
              <a:t>SELECT </a:t>
            </a:r>
          </a:p>
          <a:p>
            <a:pPr algn="ctr"/>
            <a:r>
              <a:rPr lang="en-US" sz="1200" b="1" i="1" dirty="0">
                <a:solidFill>
                  <a:srgbClr val="000000"/>
                </a:solidFill>
              </a:rPr>
              <a:t>foo</a:t>
            </a:r>
            <a:r>
              <a:rPr lang="en-US" sz="1200" b="1" dirty="0">
                <a:solidFill>
                  <a:srgbClr val="000000"/>
                </a:solidFill>
              </a:rPr>
              <a:t> (*)</a:t>
            </a:r>
          </a:p>
          <a:p>
            <a:pPr algn="ctr"/>
            <a:r>
              <a:rPr lang="en-US" sz="1200" b="1" dirty="0">
                <a:solidFill>
                  <a:srgbClr val="000000"/>
                </a:solidFill>
              </a:rPr>
              <a:t>FROM TABLE</a:t>
            </a:r>
          </a:p>
          <a:p>
            <a:pPr algn="ctr"/>
            <a:r>
              <a:rPr lang="en-US" sz="1200" b="1" dirty="0">
                <a:solidFill>
                  <a:srgbClr val="3366FF"/>
                </a:solidFill>
              </a:rPr>
              <a:t>WITHIN 2</a:t>
            </a:r>
          </a:p>
        </p:txBody>
      </p:sp>
      <p:sp>
        <p:nvSpPr>
          <p:cNvPr id="42" name="Rectangle 41"/>
          <p:cNvSpPr/>
          <p:nvPr/>
        </p:nvSpPr>
        <p:spPr>
          <a:xfrm>
            <a:off x="3128304" y="1497899"/>
            <a:ext cx="2008672" cy="42387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1800" dirty="0" smtClean="0"/>
              <a:t>Query Plan</a:t>
            </a:r>
            <a:endParaRPr lang="en-US" sz="1800" dirty="0"/>
          </a:p>
        </p:txBody>
      </p:sp>
      <p:sp>
        <p:nvSpPr>
          <p:cNvPr id="43" name="TextBox 42"/>
          <p:cNvSpPr txBox="1"/>
          <p:nvPr/>
        </p:nvSpPr>
        <p:spPr>
          <a:xfrm>
            <a:off x="304801" y="2566420"/>
            <a:ext cx="1045834" cy="605129"/>
          </a:xfrm>
          <a:prstGeom prst="rect">
            <a:avLst/>
          </a:prstGeom>
          <a:noFill/>
        </p:spPr>
        <p:txBody>
          <a:bodyPr wrap="none" rtlCol="0">
            <a:spAutoFit/>
          </a:bodyPr>
          <a:lstStyle/>
          <a:p>
            <a:pPr algn="ctr"/>
            <a:r>
              <a:rPr lang="en-US" sz="1800" dirty="0" err="1" smtClean="0">
                <a:latin typeface="+mj-lt"/>
              </a:rPr>
              <a:t>HiveQL</a:t>
            </a:r>
            <a:r>
              <a:rPr lang="en-US" sz="1800" dirty="0" smtClean="0">
                <a:latin typeface="+mj-lt"/>
              </a:rPr>
              <a:t>/SQL</a:t>
            </a:r>
          </a:p>
          <a:p>
            <a:pPr algn="ctr"/>
            <a:r>
              <a:rPr lang="en-US" sz="1800" dirty="0" smtClean="0">
                <a:latin typeface="+mj-lt"/>
              </a:rPr>
              <a:t>Query</a:t>
            </a:r>
            <a:endParaRPr lang="en-US" sz="1800" dirty="0">
              <a:latin typeface="+mj-lt"/>
            </a:endParaRPr>
          </a:p>
        </p:txBody>
      </p:sp>
      <p:sp>
        <p:nvSpPr>
          <p:cNvPr id="44" name="Rectangle 43"/>
          <p:cNvSpPr/>
          <p:nvPr/>
        </p:nvSpPr>
        <p:spPr>
          <a:xfrm>
            <a:off x="3117619" y="2134900"/>
            <a:ext cx="2019357" cy="4315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smtClean="0"/>
              <a:t>Sample Selection</a:t>
            </a:r>
            <a:endParaRPr lang="en-US" sz="1800" dirty="0"/>
          </a:p>
        </p:txBody>
      </p:sp>
      <p:cxnSp>
        <p:nvCxnSpPr>
          <p:cNvPr id="45" name="Straight Arrow Connector 44"/>
          <p:cNvCxnSpPr/>
          <p:nvPr/>
        </p:nvCxnSpPr>
        <p:spPr>
          <a:xfrm>
            <a:off x="3491574" y="1921774"/>
            <a:ext cx="0" cy="213126"/>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49" name="Straight Arrow Connector 48"/>
          <p:cNvCxnSpPr>
            <a:stCxn id="41" idx="3"/>
            <a:endCxn id="47" idx="1"/>
          </p:cNvCxnSpPr>
          <p:nvPr/>
        </p:nvCxnSpPr>
        <p:spPr>
          <a:xfrm>
            <a:off x="1219199" y="2032159"/>
            <a:ext cx="1707180" cy="17194"/>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pic>
        <p:nvPicPr>
          <p:cNvPr id="62" name="Picture 61"/>
          <p:cNvPicPr>
            <a:picLocks noChangeAspect="1"/>
          </p:cNvPicPr>
          <p:nvPr/>
        </p:nvPicPr>
        <p:blipFill>
          <a:blip r:embed="rId3"/>
          <a:stretch>
            <a:fillRect/>
          </a:stretch>
        </p:blipFill>
        <p:spPr>
          <a:xfrm>
            <a:off x="1961672" y="5943600"/>
            <a:ext cx="1162528" cy="914400"/>
          </a:xfrm>
          <a:prstGeom prst="rect">
            <a:avLst/>
          </a:prstGeom>
        </p:spPr>
      </p:pic>
      <p:sp>
        <p:nvSpPr>
          <p:cNvPr id="9" name="Snip and Round Single Corner Rectangle 8"/>
          <p:cNvSpPr/>
          <p:nvPr/>
        </p:nvSpPr>
        <p:spPr>
          <a:xfrm>
            <a:off x="293621" y="4260807"/>
            <a:ext cx="872632" cy="713425"/>
          </a:xfrm>
          <a:prstGeom prst="snip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sz="1200" dirty="0" smtClean="0"/>
              <a:t>TABLE</a:t>
            </a:r>
            <a:endParaRPr lang="en-US" sz="1200" dirty="0"/>
          </a:p>
        </p:txBody>
      </p:sp>
      <p:sp>
        <p:nvSpPr>
          <p:cNvPr id="10" name="Rectangle 9"/>
          <p:cNvSpPr/>
          <p:nvPr/>
        </p:nvSpPr>
        <p:spPr>
          <a:xfrm rot="16200000">
            <a:off x="482139" y="4412704"/>
            <a:ext cx="2639672" cy="37395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latin typeface="Calibri" pitchFamily="34" charset="0"/>
                <a:cs typeface="Calibri" pitchFamily="34" charset="0"/>
              </a:rPr>
              <a:t>Sampling Module</a:t>
            </a:r>
            <a:endParaRPr lang="en-US" sz="2000" dirty="0">
              <a:latin typeface="Calibri" pitchFamily="34" charset="0"/>
              <a:cs typeface="Calibri" pitchFamily="34" charset="0"/>
            </a:endParaRPr>
          </a:p>
        </p:txBody>
      </p:sp>
      <p:sp>
        <p:nvSpPr>
          <p:cNvPr id="11" name="Rectangle 10"/>
          <p:cNvSpPr/>
          <p:nvPr/>
        </p:nvSpPr>
        <p:spPr>
          <a:xfrm>
            <a:off x="2662073" y="3279846"/>
            <a:ext cx="822701" cy="74909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12" name="Rectangle 11"/>
          <p:cNvSpPr/>
          <p:nvPr/>
        </p:nvSpPr>
        <p:spPr>
          <a:xfrm>
            <a:off x="2672758" y="4225134"/>
            <a:ext cx="822701" cy="74909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13" name="Rectangle 12"/>
          <p:cNvSpPr/>
          <p:nvPr/>
        </p:nvSpPr>
        <p:spPr>
          <a:xfrm>
            <a:off x="2672758" y="5170421"/>
            <a:ext cx="822701" cy="74909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14" name="Rectangle 13"/>
          <p:cNvSpPr/>
          <p:nvPr/>
        </p:nvSpPr>
        <p:spPr>
          <a:xfrm>
            <a:off x="2662073" y="4225134"/>
            <a:ext cx="224373" cy="749098"/>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5" name="Rectangle 14"/>
          <p:cNvSpPr/>
          <p:nvPr/>
        </p:nvSpPr>
        <p:spPr>
          <a:xfrm>
            <a:off x="2886446" y="5170421"/>
            <a:ext cx="224373" cy="749098"/>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6" name="Rectangle 15"/>
          <p:cNvSpPr/>
          <p:nvPr/>
        </p:nvSpPr>
        <p:spPr>
          <a:xfrm>
            <a:off x="4382266" y="3386858"/>
            <a:ext cx="523537" cy="535069"/>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17" name="Rectangle 16"/>
          <p:cNvSpPr/>
          <p:nvPr/>
        </p:nvSpPr>
        <p:spPr>
          <a:xfrm>
            <a:off x="4382266" y="4332146"/>
            <a:ext cx="523537" cy="535069"/>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18" name="Rectangle 17"/>
          <p:cNvSpPr/>
          <p:nvPr/>
        </p:nvSpPr>
        <p:spPr>
          <a:xfrm>
            <a:off x="4382266" y="5277433"/>
            <a:ext cx="523537" cy="535069"/>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22" name="Rectangle 21"/>
          <p:cNvSpPr/>
          <p:nvPr/>
        </p:nvSpPr>
        <p:spPr>
          <a:xfrm>
            <a:off x="4382266" y="4332146"/>
            <a:ext cx="149582" cy="535069"/>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3" name="Rectangle 22"/>
          <p:cNvSpPr/>
          <p:nvPr/>
        </p:nvSpPr>
        <p:spPr>
          <a:xfrm>
            <a:off x="4531848" y="5277433"/>
            <a:ext cx="149582" cy="535069"/>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3" name="TextBox 32"/>
          <p:cNvSpPr txBox="1"/>
          <p:nvPr/>
        </p:nvSpPr>
        <p:spPr>
          <a:xfrm>
            <a:off x="4187383" y="5979314"/>
            <a:ext cx="1222817" cy="605129"/>
          </a:xfrm>
          <a:prstGeom prst="rect">
            <a:avLst/>
          </a:prstGeom>
          <a:noFill/>
        </p:spPr>
        <p:txBody>
          <a:bodyPr wrap="none" rtlCol="0">
            <a:spAutoFit/>
          </a:bodyPr>
          <a:lstStyle/>
          <a:p>
            <a:pPr algn="ctr"/>
            <a:r>
              <a:rPr lang="en-US" sz="1800" dirty="0" smtClean="0">
                <a:latin typeface="+mj-lt"/>
              </a:rPr>
              <a:t>In-Memory</a:t>
            </a:r>
          </a:p>
          <a:p>
            <a:pPr algn="ctr"/>
            <a:r>
              <a:rPr lang="en-US" sz="1800" dirty="0" smtClean="0">
                <a:latin typeface="+mj-lt"/>
              </a:rPr>
              <a:t>Samples</a:t>
            </a:r>
            <a:endParaRPr lang="en-US" sz="1800" dirty="0">
              <a:latin typeface="+mj-lt"/>
            </a:endParaRPr>
          </a:p>
        </p:txBody>
      </p:sp>
      <p:sp>
        <p:nvSpPr>
          <p:cNvPr id="34" name="TextBox 33"/>
          <p:cNvSpPr txBox="1"/>
          <p:nvPr/>
        </p:nvSpPr>
        <p:spPr>
          <a:xfrm>
            <a:off x="2981881" y="6024271"/>
            <a:ext cx="980519" cy="605129"/>
          </a:xfrm>
          <a:prstGeom prst="rect">
            <a:avLst/>
          </a:prstGeom>
          <a:noFill/>
        </p:spPr>
        <p:txBody>
          <a:bodyPr wrap="none" rtlCol="0">
            <a:spAutoFit/>
          </a:bodyPr>
          <a:lstStyle/>
          <a:p>
            <a:pPr algn="ctr"/>
            <a:r>
              <a:rPr lang="en-US" sz="1800" dirty="0" smtClean="0">
                <a:latin typeface="+mj-lt"/>
              </a:rPr>
              <a:t>On-Disk</a:t>
            </a:r>
          </a:p>
          <a:p>
            <a:pPr algn="ctr"/>
            <a:r>
              <a:rPr lang="en-US" sz="1800" dirty="0" smtClean="0">
                <a:latin typeface="+mj-lt"/>
              </a:rPr>
              <a:t>Samples</a:t>
            </a:r>
            <a:endParaRPr lang="en-US" sz="1800" dirty="0">
              <a:latin typeface="+mj-lt"/>
            </a:endParaRPr>
          </a:p>
        </p:txBody>
      </p:sp>
      <p:cxnSp>
        <p:nvCxnSpPr>
          <p:cNvPr id="35" name="Straight Arrow Connector 34"/>
          <p:cNvCxnSpPr>
            <a:stCxn id="10" idx="2"/>
            <a:endCxn id="12" idx="1"/>
          </p:cNvCxnSpPr>
          <p:nvPr/>
        </p:nvCxnSpPr>
        <p:spPr>
          <a:xfrm>
            <a:off x="1988953" y="4599682"/>
            <a:ext cx="683805" cy="1"/>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36" name="Straight Arrow Connector 35"/>
          <p:cNvCxnSpPr/>
          <p:nvPr/>
        </p:nvCxnSpPr>
        <p:spPr>
          <a:xfrm>
            <a:off x="1999637" y="3654395"/>
            <a:ext cx="683805" cy="1"/>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37" name="Straight Arrow Connector 36"/>
          <p:cNvCxnSpPr/>
          <p:nvPr/>
        </p:nvCxnSpPr>
        <p:spPr>
          <a:xfrm>
            <a:off x="1988953" y="5512302"/>
            <a:ext cx="683805" cy="1"/>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38" name="TextBox 37"/>
          <p:cNvSpPr txBox="1"/>
          <p:nvPr/>
        </p:nvSpPr>
        <p:spPr>
          <a:xfrm>
            <a:off x="244974" y="5102943"/>
            <a:ext cx="974225" cy="605129"/>
          </a:xfrm>
          <a:prstGeom prst="rect">
            <a:avLst/>
          </a:prstGeom>
          <a:noFill/>
        </p:spPr>
        <p:txBody>
          <a:bodyPr wrap="none" rtlCol="0">
            <a:spAutoFit/>
          </a:bodyPr>
          <a:lstStyle/>
          <a:p>
            <a:pPr algn="ctr"/>
            <a:r>
              <a:rPr lang="en-US" sz="1800" dirty="0" smtClean="0">
                <a:latin typeface="+mj-lt"/>
              </a:rPr>
              <a:t>Original </a:t>
            </a:r>
          </a:p>
          <a:p>
            <a:pPr algn="ctr"/>
            <a:r>
              <a:rPr lang="en-US" sz="1800" dirty="0" smtClean="0">
                <a:latin typeface="+mj-lt"/>
              </a:rPr>
              <a:t>Data</a:t>
            </a:r>
            <a:endParaRPr lang="en-US" sz="1800" dirty="0">
              <a:latin typeface="+mj-lt"/>
            </a:endParaRPr>
          </a:p>
        </p:txBody>
      </p:sp>
      <p:cxnSp>
        <p:nvCxnSpPr>
          <p:cNvPr id="39" name="Straight Arrow Connector 38"/>
          <p:cNvCxnSpPr>
            <a:stCxn id="9" idx="0"/>
            <a:endCxn id="10" idx="0"/>
          </p:cNvCxnSpPr>
          <p:nvPr/>
        </p:nvCxnSpPr>
        <p:spPr>
          <a:xfrm flipV="1">
            <a:off x="1166253" y="4599682"/>
            <a:ext cx="448745" cy="17837"/>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50" name="Left Brace 49"/>
          <p:cNvSpPr/>
          <p:nvPr/>
        </p:nvSpPr>
        <p:spPr>
          <a:xfrm rot="5400000">
            <a:off x="3824158" y="1580966"/>
            <a:ext cx="285370" cy="2684330"/>
          </a:xfrm>
          <a:prstGeom prst="leftBrace">
            <a:avLst/>
          </a:prstGeom>
        </p:spPr>
        <p:style>
          <a:lnRef idx="2">
            <a:schemeClr val="dk1"/>
          </a:lnRef>
          <a:fillRef idx="0">
            <a:schemeClr val="dk1"/>
          </a:fillRef>
          <a:effectRef idx="1">
            <a:schemeClr val="dk1"/>
          </a:effectRef>
          <a:fontRef idx="minor">
            <a:schemeClr val="tx1"/>
          </a:fontRef>
        </p:style>
        <p:txBody>
          <a:bodyPr rtlCol="0" anchor="ctr"/>
          <a:lstStyle/>
          <a:p>
            <a:pPr algn="ctr"/>
            <a:endParaRPr lang="en-US"/>
          </a:p>
        </p:txBody>
      </p:sp>
      <p:grpSp>
        <p:nvGrpSpPr>
          <p:cNvPr id="58" name="Group 57"/>
          <p:cNvGrpSpPr/>
          <p:nvPr/>
        </p:nvGrpSpPr>
        <p:grpSpPr>
          <a:xfrm>
            <a:off x="5410282" y="5715000"/>
            <a:ext cx="838118" cy="1279140"/>
            <a:chOff x="2784930" y="2345019"/>
            <a:chExt cx="1312636" cy="1724328"/>
          </a:xfrm>
        </p:grpSpPr>
        <p:pic>
          <p:nvPicPr>
            <p:cNvPr id="59" name="Picture 58" descr="to_ddr333memory_350.gif"/>
            <p:cNvPicPr>
              <a:picLocks noChangeAspect="1"/>
            </p:cNvPicPr>
            <p:nvPr/>
          </p:nvPicPr>
          <p:blipFill>
            <a:blip r:embed="rId4">
              <a:extLst>
                <a:ext uri="{BEBA8EAE-BF5A-486C-A8C5-ECC9F3942E4B}">
                  <a14:imgProps xmlns:a14="http://schemas.microsoft.com/office/drawing/2010/main">
                    <a14:imgLayer r:embed="rId5">
                      <a14:imgEffect>
                        <a14:backgroundRemoval t="16286" b="90000" l="0" r="100000"/>
                      </a14:imgEffect>
                    </a14:imgLayer>
                  </a14:imgProps>
                </a:ext>
                <a:ext uri="{28A0092B-C50C-407E-A947-70E740481C1C}">
                  <a14:useLocalDpi xmlns:a14="http://schemas.microsoft.com/office/drawing/2010/main" val="0"/>
                </a:ext>
              </a:extLst>
            </a:blip>
            <a:stretch>
              <a:fillRect/>
            </a:stretch>
          </p:blipFill>
          <p:spPr>
            <a:xfrm>
              <a:off x="2784930" y="2790207"/>
              <a:ext cx="1295624" cy="1279140"/>
            </a:xfrm>
            <a:prstGeom prst="rect">
              <a:avLst/>
            </a:prstGeom>
          </p:spPr>
        </p:pic>
        <p:pic>
          <p:nvPicPr>
            <p:cNvPr id="60" name="Picture 59" descr="to_ddr333memory_350.gif"/>
            <p:cNvPicPr>
              <a:picLocks noChangeAspect="1"/>
            </p:cNvPicPr>
            <p:nvPr/>
          </p:nvPicPr>
          <p:blipFill>
            <a:blip r:embed="rId4">
              <a:extLst>
                <a:ext uri="{BEBA8EAE-BF5A-486C-A8C5-ECC9F3942E4B}">
                  <a14:imgProps xmlns:a14="http://schemas.microsoft.com/office/drawing/2010/main">
                    <a14:imgLayer r:embed="rId5">
                      <a14:imgEffect>
                        <a14:backgroundRemoval t="16286" b="90000" l="0" r="100000"/>
                      </a14:imgEffect>
                    </a14:imgLayer>
                  </a14:imgProps>
                </a:ext>
                <a:ext uri="{28A0092B-C50C-407E-A947-70E740481C1C}">
                  <a14:useLocalDpi xmlns:a14="http://schemas.microsoft.com/office/drawing/2010/main" val="0"/>
                </a:ext>
              </a:extLst>
            </a:blip>
            <a:stretch>
              <a:fillRect/>
            </a:stretch>
          </p:blipFill>
          <p:spPr>
            <a:xfrm>
              <a:off x="2793436" y="2554275"/>
              <a:ext cx="1295624" cy="1279140"/>
            </a:xfrm>
            <a:prstGeom prst="rect">
              <a:avLst/>
            </a:prstGeom>
          </p:spPr>
        </p:pic>
        <p:pic>
          <p:nvPicPr>
            <p:cNvPr id="61" name="Picture 60" descr="to_ddr333memory_350.gif"/>
            <p:cNvPicPr>
              <a:picLocks noChangeAspect="1"/>
            </p:cNvPicPr>
            <p:nvPr/>
          </p:nvPicPr>
          <p:blipFill>
            <a:blip r:embed="rId4">
              <a:extLst>
                <a:ext uri="{BEBA8EAE-BF5A-486C-A8C5-ECC9F3942E4B}">
                  <a14:imgProps xmlns:a14="http://schemas.microsoft.com/office/drawing/2010/main">
                    <a14:imgLayer r:embed="rId5">
                      <a14:imgEffect>
                        <a14:backgroundRemoval t="16286" b="90000" l="0" r="100000"/>
                      </a14:imgEffect>
                    </a14:imgLayer>
                  </a14:imgProps>
                </a:ext>
                <a:ext uri="{28A0092B-C50C-407E-A947-70E740481C1C}">
                  <a14:useLocalDpi xmlns:a14="http://schemas.microsoft.com/office/drawing/2010/main" val="0"/>
                </a:ext>
              </a:extLst>
            </a:blip>
            <a:stretch>
              <a:fillRect/>
            </a:stretch>
          </p:blipFill>
          <p:spPr>
            <a:xfrm>
              <a:off x="2801942" y="2345019"/>
              <a:ext cx="1295624" cy="1279140"/>
            </a:xfrm>
            <a:prstGeom prst="rect">
              <a:avLst/>
            </a:prstGeom>
          </p:spPr>
        </p:pic>
      </p:grpSp>
      <p:sp>
        <p:nvSpPr>
          <p:cNvPr id="56" name="Content Placeholder 2"/>
          <p:cNvSpPr txBox="1">
            <a:spLocks/>
          </p:cNvSpPr>
          <p:nvPr/>
        </p:nvSpPr>
        <p:spPr bwMode="auto">
          <a:xfrm>
            <a:off x="6217663" y="3200400"/>
            <a:ext cx="2772259" cy="27369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marL="342900" indent="-342900" algn="l" defTabSz="457200" rtl="0" eaLnBrk="0" fontAlgn="base" hangingPunct="0">
              <a:spcBef>
                <a:spcPts val="2000"/>
              </a:spcBef>
              <a:spcAft>
                <a:spcPct val="0"/>
              </a:spcAft>
              <a:defRPr sz="3200" kern="1200">
                <a:solidFill>
                  <a:schemeClr val="tx1"/>
                </a:solidFill>
                <a:latin typeface="+mn-lt"/>
                <a:ea typeface="ＭＳ Ｐゴシック" pitchFamily="-65" charset="-128"/>
                <a:cs typeface="ＭＳ Ｐゴシック" pitchFamily="-65" charset="-128"/>
              </a:defRPr>
            </a:lvl1pPr>
            <a:lvl2pPr marL="457200" indent="-228600" algn="l" defTabSz="457200" rtl="0" eaLnBrk="0" fontAlgn="base" hangingPunct="0">
              <a:spcBef>
                <a:spcPct val="0"/>
              </a:spcBef>
              <a:spcAft>
                <a:spcPct val="0"/>
              </a:spcAft>
              <a:buSzPct val="100000"/>
              <a:buFont typeface="Lucida Grande" charset="0"/>
              <a:buChar char="»"/>
              <a:defRPr sz="2700" kern="1200">
                <a:solidFill>
                  <a:schemeClr val="tx1"/>
                </a:solidFill>
                <a:latin typeface="+mn-lt"/>
                <a:ea typeface="ＭＳ Ｐゴシック" pitchFamily="-65" charset="-128"/>
                <a:cs typeface="+mn-cs"/>
              </a:defRPr>
            </a:lvl2pPr>
            <a:lvl3pPr marL="685800" indent="-228600" algn="l" defTabSz="457200" rtl="0" eaLnBrk="0" fontAlgn="base" hangingPunct="0">
              <a:spcBef>
                <a:spcPct val="20000"/>
              </a:spcBef>
              <a:spcAft>
                <a:spcPct val="0"/>
              </a:spcAft>
              <a:buFont typeface="Lucida Grande" charset="0"/>
              <a:buChar char="-"/>
              <a:defRPr sz="2400" kern="1200">
                <a:solidFill>
                  <a:schemeClr val="tx1"/>
                </a:solidFill>
                <a:latin typeface="+mn-lt"/>
                <a:ea typeface="ＭＳ Ｐゴシック" pitchFamily="-65" charset="-128"/>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pitchFamily="-65" charset="-128"/>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pitchFamily="-65"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r>
              <a:rPr lang="en-US" sz="2400" b="1" dirty="0" smtClean="0">
                <a:latin typeface="Corbel" charset="0"/>
                <a:ea typeface="ＭＳ Ｐゴシック" charset="0"/>
                <a:cs typeface="Corbel" charset="0"/>
              </a:rPr>
              <a:t>Online </a:t>
            </a:r>
            <a:r>
              <a:rPr lang="en-US" sz="2400" b="1" dirty="0">
                <a:latin typeface="Corbel" charset="0"/>
                <a:ea typeface="ＭＳ Ｐゴシック" charset="0"/>
                <a:cs typeface="Corbel" charset="0"/>
              </a:rPr>
              <a:t>sample selection</a:t>
            </a:r>
            <a:r>
              <a:rPr lang="en-US" sz="2400" dirty="0">
                <a:latin typeface="Corbel" charset="0"/>
                <a:ea typeface="ＭＳ Ｐゴシック" charset="0"/>
                <a:cs typeface="Corbel" charset="0"/>
              </a:rPr>
              <a:t> to pick best sample(s) based </a:t>
            </a:r>
            <a:r>
              <a:rPr lang="en-US" sz="2400" dirty="0" smtClean="0">
                <a:latin typeface="Corbel" charset="0"/>
                <a:ea typeface="ＭＳ Ｐゴシック" charset="0"/>
                <a:cs typeface="Corbel" charset="0"/>
              </a:rPr>
              <a:t>on query </a:t>
            </a:r>
            <a:r>
              <a:rPr lang="en-US" sz="2400" dirty="0" smtClean="0">
                <a:solidFill>
                  <a:srgbClr val="3366FF"/>
                </a:solidFill>
                <a:latin typeface="Corbel" charset="0"/>
                <a:ea typeface="ＭＳ Ｐゴシック" charset="0"/>
                <a:cs typeface="Corbel" charset="0"/>
              </a:rPr>
              <a:t>latency</a:t>
            </a:r>
            <a:r>
              <a:rPr lang="en-US" sz="2400" dirty="0" smtClean="0">
                <a:latin typeface="Corbel" charset="0"/>
                <a:ea typeface="ＭＳ Ｐゴシック" charset="0"/>
                <a:cs typeface="Corbel" charset="0"/>
              </a:rPr>
              <a:t> </a:t>
            </a:r>
            <a:r>
              <a:rPr lang="en-US" sz="2400" dirty="0">
                <a:latin typeface="Corbel" charset="0"/>
                <a:ea typeface="ＭＳ Ｐゴシック" charset="0"/>
                <a:cs typeface="Corbel" charset="0"/>
              </a:rPr>
              <a:t>and </a:t>
            </a:r>
            <a:r>
              <a:rPr lang="en-US" sz="2400" dirty="0" smtClean="0">
                <a:solidFill>
                  <a:srgbClr val="3366FF"/>
                </a:solidFill>
                <a:latin typeface="Corbel" charset="0"/>
                <a:ea typeface="ＭＳ Ｐゴシック" charset="0"/>
                <a:cs typeface="Corbel" charset="0"/>
              </a:rPr>
              <a:t>accuracy </a:t>
            </a:r>
            <a:r>
              <a:rPr lang="en-US" sz="2400" dirty="0" smtClean="0">
                <a:latin typeface="Corbel" charset="0"/>
                <a:ea typeface="ＭＳ Ｐゴシック" charset="0"/>
                <a:cs typeface="Corbel" charset="0"/>
              </a:rPr>
              <a:t>requirements</a:t>
            </a:r>
            <a:endParaRPr lang="en-US" sz="2400" dirty="0">
              <a:latin typeface="Corbel" charset="0"/>
              <a:ea typeface="ＭＳ Ｐゴシック" charset="0"/>
              <a:cs typeface="Corbel" charset="0"/>
            </a:endParaRPr>
          </a:p>
        </p:txBody>
      </p:sp>
      <p:sp>
        <p:nvSpPr>
          <p:cNvPr id="5" name="Rectangle 4"/>
          <p:cNvSpPr/>
          <p:nvPr/>
        </p:nvSpPr>
        <p:spPr>
          <a:xfrm>
            <a:off x="4382266" y="4332146"/>
            <a:ext cx="523537" cy="285373"/>
          </a:xfrm>
          <a:prstGeom prst="rect">
            <a:avLst/>
          </a:prstGeom>
          <a:solidFill>
            <a:schemeClr val="accent3">
              <a:alpha val="45000"/>
            </a:schemeClr>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52" name="Rectangle 51"/>
          <p:cNvSpPr/>
          <p:nvPr/>
        </p:nvSpPr>
        <p:spPr>
          <a:xfrm>
            <a:off x="2641828" y="4225134"/>
            <a:ext cx="842946" cy="392385"/>
          </a:xfrm>
          <a:prstGeom prst="rect">
            <a:avLst/>
          </a:prstGeom>
          <a:solidFill>
            <a:schemeClr val="accent3">
              <a:alpha val="45000"/>
            </a:schemeClr>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54" name="Rectangle 53"/>
          <p:cNvSpPr/>
          <p:nvPr/>
        </p:nvSpPr>
        <p:spPr>
          <a:xfrm>
            <a:off x="4232685" y="3279845"/>
            <a:ext cx="948916" cy="2639673"/>
          </a:xfrm>
          <a:prstGeom prst="rect">
            <a:avLst/>
          </a:prstGeom>
          <a:solidFill>
            <a:schemeClr val="accent1">
              <a:alpha val="1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Title 1"/>
          <p:cNvSpPr txBox="1">
            <a:spLocks/>
          </p:cNvSpPr>
          <p:nvPr/>
        </p:nvSpPr>
        <p:spPr bwMode="auto">
          <a:xfrm>
            <a:off x="228600" y="228600"/>
            <a:ext cx="88392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lvl1pPr algn="l" defTabSz="457200" rtl="0" eaLnBrk="0" fontAlgn="base" hangingPunct="0">
              <a:spcBef>
                <a:spcPct val="0"/>
              </a:spcBef>
              <a:spcAft>
                <a:spcPct val="0"/>
              </a:spcAft>
              <a:defRPr sz="5500" b="1" kern="1200">
                <a:solidFill>
                  <a:schemeClr val="tx1"/>
                </a:solidFill>
                <a:latin typeface="+mj-lt"/>
                <a:ea typeface="ＭＳ Ｐゴシック" pitchFamily="-65" charset="-128"/>
                <a:cs typeface="ＭＳ Ｐゴシック" pitchFamily="-65" charset="-128"/>
              </a:defRPr>
            </a:lvl1pPr>
            <a:lvl2pPr algn="l" defTabSz="457200" rtl="0" eaLnBrk="0" fontAlgn="base" hangingPunct="0">
              <a:spcBef>
                <a:spcPct val="0"/>
              </a:spcBef>
              <a:spcAft>
                <a:spcPct val="0"/>
              </a:spcAft>
              <a:defRPr sz="5500" b="1">
                <a:solidFill>
                  <a:schemeClr val="tx1"/>
                </a:solidFill>
                <a:latin typeface="Corbel" pitchFamily="-65" charset="0"/>
                <a:ea typeface="ＭＳ Ｐゴシック" pitchFamily="-65" charset="-128"/>
                <a:cs typeface="ＭＳ Ｐゴシック" pitchFamily="-65" charset="-128"/>
              </a:defRPr>
            </a:lvl2pPr>
            <a:lvl3pPr algn="l" defTabSz="457200" rtl="0" eaLnBrk="0" fontAlgn="base" hangingPunct="0">
              <a:spcBef>
                <a:spcPct val="0"/>
              </a:spcBef>
              <a:spcAft>
                <a:spcPct val="0"/>
              </a:spcAft>
              <a:defRPr sz="5500" b="1">
                <a:solidFill>
                  <a:schemeClr val="tx1"/>
                </a:solidFill>
                <a:latin typeface="Corbel" pitchFamily="-65" charset="0"/>
                <a:ea typeface="ＭＳ Ｐゴシック" pitchFamily="-65" charset="-128"/>
                <a:cs typeface="ＭＳ Ｐゴシック" pitchFamily="-65" charset="-128"/>
              </a:defRPr>
            </a:lvl3pPr>
            <a:lvl4pPr algn="l" defTabSz="457200" rtl="0" eaLnBrk="0" fontAlgn="base" hangingPunct="0">
              <a:spcBef>
                <a:spcPct val="0"/>
              </a:spcBef>
              <a:spcAft>
                <a:spcPct val="0"/>
              </a:spcAft>
              <a:defRPr sz="5500" b="1">
                <a:solidFill>
                  <a:schemeClr val="tx1"/>
                </a:solidFill>
                <a:latin typeface="Corbel" pitchFamily="-65" charset="0"/>
                <a:ea typeface="ＭＳ Ｐゴシック" pitchFamily="-65" charset="-128"/>
                <a:cs typeface="ＭＳ Ｐゴシック" pitchFamily="-65" charset="-128"/>
              </a:defRPr>
            </a:lvl4pPr>
            <a:lvl5pPr algn="l" defTabSz="457200" rtl="0" eaLnBrk="0" fontAlgn="base" hangingPunct="0">
              <a:spcBef>
                <a:spcPct val="0"/>
              </a:spcBef>
              <a:spcAft>
                <a:spcPct val="0"/>
              </a:spcAft>
              <a:defRPr sz="5500" b="1">
                <a:solidFill>
                  <a:schemeClr val="tx1"/>
                </a:solidFill>
                <a:latin typeface="Corbel" pitchFamily="-65" charset="0"/>
                <a:ea typeface="ＭＳ Ｐゴシック" pitchFamily="-65" charset="-128"/>
                <a:cs typeface="ＭＳ Ｐゴシック" pitchFamily="-65" charset="-128"/>
              </a:defRPr>
            </a:lvl5pPr>
            <a:lvl6pPr marL="457200" algn="ctr" defTabSz="457200" rtl="0" fontAlgn="base">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6pPr>
            <a:lvl7pPr marL="914400" algn="ctr" defTabSz="457200" rtl="0" fontAlgn="base">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7pPr>
            <a:lvl8pPr marL="1371600" algn="ctr" defTabSz="457200" rtl="0" fontAlgn="base">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8pPr>
            <a:lvl9pPr marL="1828800" algn="ctr" defTabSz="457200" rtl="0" fontAlgn="base">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9pPr>
          </a:lstStyle>
          <a:p>
            <a:r>
              <a:rPr lang="en-US" sz="5000" dirty="0" smtClean="0">
                <a:latin typeface="Calibri"/>
                <a:cs typeface="Calibri"/>
              </a:rPr>
              <a:t>Automatic Sample Management</a:t>
            </a:r>
            <a:endParaRPr lang="en-US" sz="5000" dirty="0">
              <a:latin typeface="Calibri"/>
              <a:cs typeface="Calibri"/>
            </a:endParaRPr>
          </a:p>
        </p:txBody>
      </p:sp>
    </p:spTree>
    <p:extLst>
      <p:ext uri="{BB962C8B-B14F-4D97-AF65-F5344CB8AC3E}">
        <p14:creationId xmlns:p14="http://schemas.microsoft.com/office/powerpoint/2010/main" val="1341747897"/>
      </p:ext>
    </p:extLst>
  </p:cSld>
  <p:clrMapOvr>
    <a:masterClrMapping/>
  </p:clrMapOvr>
  <mc:AlternateContent xmlns:mc="http://schemas.openxmlformats.org/markup-compatibility/2006" xmlns:p14="http://schemas.microsoft.com/office/powerpoint/2010/main">
    <mc:Choice Requires="p14">
      <p:transition spd="slow" p14:dur="2000" advTm="1612"/>
    </mc:Choice>
    <mc:Fallback xmlns="">
      <p:transition xmlns:p14="http://schemas.microsoft.com/office/powerpoint/2010/main" spd="slow" advTm="1612"/>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withEffect">
                                  <p:stCondLst>
                                    <p:cond delay="0"/>
                                  </p:stCondLst>
                                  <p:childTnLst>
                                    <p:set>
                                      <p:cBhvr>
                                        <p:cTn id="6" dur="1" fill="hold">
                                          <p:stCondLst>
                                            <p:cond delay="0"/>
                                          </p:stCondLst>
                                        </p:cTn>
                                        <p:tgtEl>
                                          <p:spTgt spid="52"/>
                                        </p:tgtEl>
                                        <p:attrNameLst>
                                          <p:attrName>style.visibility</p:attrName>
                                        </p:attrNameLst>
                                      </p:cBhvr>
                                      <p:to>
                                        <p:strVal val="visible"/>
                                      </p:to>
                                    </p:set>
                                    <p:animEffect transition="in" filter="wipe(up)">
                                      <p:cBhvr>
                                        <p:cTn id="7" dur="500"/>
                                        <p:tgtEl>
                                          <p:spTgt spid="52"/>
                                        </p:tgtEl>
                                      </p:cBhvr>
                                    </p:animEffect>
                                  </p:childTnLst>
                                </p:cTn>
                              </p:par>
                              <p:par>
                                <p:cTn id="8" presetID="22" presetClass="entr" presetSubtype="1"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up)">
                                      <p:cBhvr>
                                        <p:cTn id="1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52"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Rectangle 46"/>
          <p:cNvSpPr/>
          <p:nvPr/>
        </p:nvSpPr>
        <p:spPr>
          <a:xfrm>
            <a:off x="2926379" y="1371600"/>
            <a:ext cx="2382629" cy="1355507"/>
          </a:xfrm>
          <a:prstGeom prst="rect">
            <a:avLst/>
          </a:prstGeom>
          <a:solidFill>
            <a:schemeClr val="accent1">
              <a:alpha val="1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2" name="Picture 61"/>
          <p:cNvPicPr>
            <a:picLocks noChangeAspect="1"/>
          </p:cNvPicPr>
          <p:nvPr/>
        </p:nvPicPr>
        <p:blipFill>
          <a:blip r:embed="rId4"/>
          <a:stretch>
            <a:fillRect/>
          </a:stretch>
        </p:blipFill>
        <p:spPr>
          <a:xfrm>
            <a:off x="1961672" y="5943600"/>
            <a:ext cx="1162528" cy="914400"/>
          </a:xfrm>
          <a:prstGeom prst="rect">
            <a:avLst/>
          </a:prstGeom>
        </p:spPr>
      </p:pic>
      <p:sp>
        <p:nvSpPr>
          <p:cNvPr id="9" name="Snip and Round Single Corner Rectangle 8"/>
          <p:cNvSpPr/>
          <p:nvPr/>
        </p:nvSpPr>
        <p:spPr>
          <a:xfrm>
            <a:off x="293621" y="4260807"/>
            <a:ext cx="872632" cy="713425"/>
          </a:xfrm>
          <a:prstGeom prst="snip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sz="1200" dirty="0" smtClean="0"/>
              <a:t>TABLE</a:t>
            </a:r>
            <a:endParaRPr lang="en-US" sz="1200" dirty="0"/>
          </a:p>
        </p:txBody>
      </p:sp>
      <p:sp>
        <p:nvSpPr>
          <p:cNvPr id="10" name="Rectangle 9"/>
          <p:cNvSpPr/>
          <p:nvPr/>
        </p:nvSpPr>
        <p:spPr>
          <a:xfrm rot="16200000">
            <a:off x="482139" y="4412704"/>
            <a:ext cx="2639672" cy="37395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latin typeface="Calibri" pitchFamily="34" charset="0"/>
                <a:cs typeface="Calibri" pitchFamily="34" charset="0"/>
              </a:rPr>
              <a:t>Sampling Module</a:t>
            </a:r>
            <a:endParaRPr lang="en-US" sz="2000" dirty="0">
              <a:latin typeface="Calibri" pitchFamily="34" charset="0"/>
              <a:cs typeface="Calibri" pitchFamily="34" charset="0"/>
            </a:endParaRPr>
          </a:p>
        </p:txBody>
      </p:sp>
      <p:sp>
        <p:nvSpPr>
          <p:cNvPr id="11" name="Rectangle 10"/>
          <p:cNvSpPr/>
          <p:nvPr/>
        </p:nvSpPr>
        <p:spPr>
          <a:xfrm>
            <a:off x="2662073" y="3279846"/>
            <a:ext cx="822701" cy="74909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12" name="Rectangle 11"/>
          <p:cNvSpPr/>
          <p:nvPr/>
        </p:nvSpPr>
        <p:spPr>
          <a:xfrm>
            <a:off x="2672758" y="4225134"/>
            <a:ext cx="822701" cy="74909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13" name="Rectangle 12"/>
          <p:cNvSpPr/>
          <p:nvPr/>
        </p:nvSpPr>
        <p:spPr>
          <a:xfrm>
            <a:off x="2672758" y="5170421"/>
            <a:ext cx="822701" cy="74909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14" name="Rectangle 13"/>
          <p:cNvSpPr/>
          <p:nvPr/>
        </p:nvSpPr>
        <p:spPr>
          <a:xfrm>
            <a:off x="2662073" y="4225134"/>
            <a:ext cx="224373" cy="749098"/>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5" name="Rectangle 14"/>
          <p:cNvSpPr/>
          <p:nvPr/>
        </p:nvSpPr>
        <p:spPr>
          <a:xfrm>
            <a:off x="2886446" y="5170421"/>
            <a:ext cx="224373" cy="749098"/>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6" name="Rectangle 15"/>
          <p:cNvSpPr/>
          <p:nvPr/>
        </p:nvSpPr>
        <p:spPr>
          <a:xfrm>
            <a:off x="4382266" y="3386858"/>
            <a:ext cx="523537" cy="535069"/>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17" name="Rectangle 16"/>
          <p:cNvSpPr/>
          <p:nvPr/>
        </p:nvSpPr>
        <p:spPr>
          <a:xfrm>
            <a:off x="4382266" y="4332146"/>
            <a:ext cx="523537" cy="535069"/>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18" name="Rectangle 17"/>
          <p:cNvSpPr/>
          <p:nvPr/>
        </p:nvSpPr>
        <p:spPr>
          <a:xfrm>
            <a:off x="4382266" y="5277433"/>
            <a:ext cx="523537" cy="535069"/>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22" name="Rectangle 21"/>
          <p:cNvSpPr/>
          <p:nvPr/>
        </p:nvSpPr>
        <p:spPr>
          <a:xfrm>
            <a:off x="4382266" y="4332146"/>
            <a:ext cx="149582" cy="535069"/>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3" name="Rectangle 22"/>
          <p:cNvSpPr/>
          <p:nvPr/>
        </p:nvSpPr>
        <p:spPr>
          <a:xfrm>
            <a:off x="4531848" y="5277433"/>
            <a:ext cx="149582" cy="535069"/>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3" name="TextBox 32"/>
          <p:cNvSpPr txBox="1"/>
          <p:nvPr/>
        </p:nvSpPr>
        <p:spPr>
          <a:xfrm>
            <a:off x="4187383" y="5979314"/>
            <a:ext cx="1222817" cy="605129"/>
          </a:xfrm>
          <a:prstGeom prst="rect">
            <a:avLst/>
          </a:prstGeom>
          <a:noFill/>
        </p:spPr>
        <p:txBody>
          <a:bodyPr wrap="none" rtlCol="0">
            <a:spAutoFit/>
          </a:bodyPr>
          <a:lstStyle/>
          <a:p>
            <a:pPr algn="ctr"/>
            <a:r>
              <a:rPr lang="en-US" sz="1800" dirty="0" smtClean="0">
                <a:latin typeface="+mj-lt"/>
              </a:rPr>
              <a:t>In-Memory</a:t>
            </a:r>
          </a:p>
          <a:p>
            <a:pPr algn="ctr"/>
            <a:r>
              <a:rPr lang="en-US" sz="1800" dirty="0" smtClean="0">
                <a:latin typeface="+mj-lt"/>
              </a:rPr>
              <a:t>Samples</a:t>
            </a:r>
            <a:endParaRPr lang="en-US" sz="1800" dirty="0">
              <a:latin typeface="+mj-lt"/>
            </a:endParaRPr>
          </a:p>
        </p:txBody>
      </p:sp>
      <p:sp>
        <p:nvSpPr>
          <p:cNvPr id="34" name="TextBox 33"/>
          <p:cNvSpPr txBox="1"/>
          <p:nvPr/>
        </p:nvSpPr>
        <p:spPr>
          <a:xfrm>
            <a:off x="2981881" y="6024271"/>
            <a:ext cx="980519" cy="605129"/>
          </a:xfrm>
          <a:prstGeom prst="rect">
            <a:avLst/>
          </a:prstGeom>
          <a:noFill/>
        </p:spPr>
        <p:txBody>
          <a:bodyPr wrap="none" rtlCol="0">
            <a:spAutoFit/>
          </a:bodyPr>
          <a:lstStyle/>
          <a:p>
            <a:pPr algn="ctr"/>
            <a:r>
              <a:rPr lang="en-US" sz="1800" dirty="0" smtClean="0">
                <a:latin typeface="+mj-lt"/>
              </a:rPr>
              <a:t>On-Disk</a:t>
            </a:r>
          </a:p>
          <a:p>
            <a:pPr algn="ctr"/>
            <a:r>
              <a:rPr lang="en-US" sz="1800" dirty="0" smtClean="0">
                <a:latin typeface="+mj-lt"/>
              </a:rPr>
              <a:t>Samples</a:t>
            </a:r>
            <a:endParaRPr lang="en-US" sz="1800" dirty="0">
              <a:latin typeface="+mj-lt"/>
            </a:endParaRPr>
          </a:p>
        </p:txBody>
      </p:sp>
      <p:cxnSp>
        <p:nvCxnSpPr>
          <p:cNvPr id="35" name="Straight Arrow Connector 34"/>
          <p:cNvCxnSpPr>
            <a:stCxn id="10" idx="2"/>
            <a:endCxn id="12" idx="1"/>
          </p:cNvCxnSpPr>
          <p:nvPr/>
        </p:nvCxnSpPr>
        <p:spPr>
          <a:xfrm>
            <a:off x="1988953" y="4599682"/>
            <a:ext cx="683805" cy="1"/>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36" name="Straight Arrow Connector 35"/>
          <p:cNvCxnSpPr/>
          <p:nvPr/>
        </p:nvCxnSpPr>
        <p:spPr>
          <a:xfrm>
            <a:off x="1999637" y="3654395"/>
            <a:ext cx="683805" cy="1"/>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37" name="Straight Arrow Connector 36"/>
          <p:cNvCxnSpPr/>
          <p:nvPr/>
        </p:nvCxnSpPr>
        <p:spPr>
          <a:xfrm>
            <a:off x="1988953" y="5512302"/>
            <a:ext cx="683805" cy="1"/>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38" name="TextBox 37"/>
          <p:cNvSpPr txBox="1"/>
          <p:nvPr/>
        </p:nvSpPr>
        <p:spPr>
          <a:xfrm>
            <a:off x="244974" y="5102943"/>
            <a:ext cx="974225" cy="605129"/>
          </a:xfrm>
          <a:prstGeom prst="rect">
            <a:avLst/>
          </a:prstGeom>
          <a:noFill/>
        </p:spPr>
        <p:txBody>
          <a:bodyPr wrap="none" rtlCol="0">
            <a:spAutoFit/>
          </a:bodyPr>
          <a:lstStyle/>
          <a:p>
            <a:pPr algn="ctr"/>
            <a:r>
              <a:rPr lang="en-US" sz="1800" dirty="0" smtClean="0">
                <a:latin typeface="+mj-lt"/>
              </a:rPr>
              <a:t>Original </a:t>
            </a:r>
          </a:p>
          <a:p>
            <a:pPr algn="ctr"/>
            <a:r>
              <a:rPr lang="en-US" sz="1800" dirty="0" smtClean="0">
                <a:latin typeface="+mj-lt"/>
              </a:rPr>
              <a:t>Data</a:t>
            </a:r>
            <a:endParaRPr lang="en-US" sz="1800" dirty="0">
              <a:latin typeface="+mj-lt"/>
            </a:endParaRPr>
          </a:p>
        </p:txBody>
      </p:sp>
      <p:cxnSp>
        <p:nvCxnSpPr>
          <p:cNvPr id="39" name="Straight Arrow Connector 38"/>
          <p:cNvCxnSpPr>
            <a:stCxn id="9" idx="0"/>
            <a:endCxn id="10" idx="0"/>
          </p:cNvCxnSpPr>
          <p:nvPr/>
        </p:nvCxnSpPr>
        <p:spPr>
          <a:xfrm flipV="1">
            <a:off x="1166253" y="4599682"/>
            <a:ext cx="448745" cy="17837"/>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40" name="Rectangle 39"/>
          <p:cNvSpPr/>
          <p:nvPr/>
        </p:nvSpPr>
        <p:spPr>
          <a:xfrm>
            <a:off x="6486316" y="2049353"/>
            <a:ext cx="1900669" cy="588409"/>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1800" dirty="0" smtClean="0"/>
              <a:t>Hive/Shark/Presto</a:t>
            </a:r>
            <a:endParaRPr lang="en-US" sz="1800" dirty="0"/>
          </a:p>
        </p:txBody>
      </p:sp>
      <p:sp>
        <p:nvSpPr>
          <p:cNvPr id="41" name="Folded Corner 40"/>
          <p:cNvSpPr/>
          <p:nvPr/>
        </p:nvSpPr>
        <p:spPr>
          <a:xfrm>
            <a:off x="244975" y="1497901"/>
            <a:ext cx="974224" cy="1068518"/>
          </a:xfrm>
          <a:prstGeom prst="foldedCorner">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lang="en-US" sz="1200" b="1" dirty="0">
              <a:solidFill>
                <a:srgbClr val="000000"/>
              </a:solidFill>
            </a:endParaRPr>
          </a:p>
          <a:p>
            <a:pPr algn="ctr"/>
            <a:r>
              <a:rPr lang="en-US" sz="1200" b="1" dirty="0">
                <a:solidFill>
                  <a:srgbClr val="000000"/>
                </a:solidFill>
              </a:rPr>
              <a:t>SELECT </a:t>
            </a:r>
          </a:p>
          <a:p>
            <a:pPr algn="ctr"/>
            <a:r>
              <a:rPr lang="en-US" sz="1200" b="1" i="1" dirty="0">
                <a:solidFill>
                  <a:srgbClr val="000000"/>
                </a:solidFill>
              </a:rPr>
              <a:t>foo</a:t>
            </a:r>
            <a:r>
              <a:rPr lang="en-US" sz="1200" b="1" dirty="0">
                <a:solidFill>
                  <a:srgbClr val="000000"/>
                </a:solidFill>
              </a:rPr>
              <a:t> (*)</a:t>
            </a:r>
          </a:p>
          <a:p>
            <a:pPr algn="ctr"/>
            <a:r>
              <a:rPr lang="en-US" sz="1200" b="1" dirty="0">
                <a:solidFill>
                  <a:srgbClr val="000000"/>
                </a:solidFill>
              </a:rPr>
              <a:t>FROM TABLE</a:t>
            </a:r>
          </a:p>
          <a:p>
            <a:pPr algn="ctr"/>
            <a:r>
              <a:rPr lang="en-US" sz="1200" b="1" dirty="0">
                <a:solidFill>
                  <a:srgbClr val="3366FF"/>
                </a:solidFill>
              </a:rPr>
              <a:t>WITHIN 2</a:t>
            </a:r>
          </a:p>
        </p:txBody>
      </p:sp>
      <p:sp>
        <p:nvSpPr>
          <p:cNvPr id="42" name="Rectangle 41"/>
          <p:cNvSpPr/>
          <p:nvPr/>
        </p:nvSpPr>
        <p:spPr>
          <a:xfrm>
            <a:off x="3128304" y="1497899"/>
            <a:ext cx="2008672" cy="423875"/>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1800" b="1" dirty="0" smtClean="0">
                <a:solidFill>
                  <a:schemeClr val="bg1"/>
                </a:solidFill>
              </a:rPr>
              <a:t>New Query Plan</a:t>
            </a:r>
            <a:endParaRPr lang="en-US" sz="1800" b="1" dirty="0">
              <a:solidFill>
                <a:schemeClr val="bg1"/>
              </a:solidFill>
            </a:endParaRPr>
          </a:p>
        </p:txBody>
      </p:sp>
      <p:sp>
        <p:nvSpPr>
          <p:cNvPr id="43" name="TextBox 42"/>
          <p:cNvSpPr txBox="1"/>
          <p:nvPr/>
        </p:nvSpPr>
        <p:spPr>
          <a:xfrm>
            <a:off x="304801" y="2566420"/>
            <a:ext cx="1045834" cy="605129"/>
          </a:xfrm>
          <a:prstGeom prst="rect">
            <a:avLst/>
          </a:prstGeom>
          <a:noFill/>
        </p:spPr>
        <p:txBody>
          <a:bodyPr wrap="none" rtlCol="0">
            <a:spAutoFit/>
          </a:bodyPr>
          <a:lstStyle/>
          <a:p>
            <a:pPr algn="ctr"/>
            <a:r>
              <a:rPr lang="en-US" sz="1800" dirty="0" err="1" smtClean="0">
                <a:latin typeface="+mj-lt"/>
              </a:rPr>
              <a:t>HiveQL</a:t>
            </a:r>
            <a:r>
              <a:rPr lang="en-US" sz="1800" dirty="0" smtClean="0">
                <a:latin typeface="+mj-lt"/>
              </a:rPr>
              <a:t>/SQL</a:t>
            </a:r>
          </a:p>
          <a:p>
            <a:pPr algn="ctr"/>
            <a:r>
              <a:rPr lang="en-US" sz="1800" dirty="0" smtClean="0">
                <a:latin typeface="+mj-lt"/>
              </a:rPr>
              <a:t>Query</a:t>
            </a:r>
            <a:endParaRPr lang="en-US" sz="1800" dirty="0">
              <a:latin typeface="+mj-lt"/>
            </a:endParaRPr>
          </a:p>
        </p:txBody>
      </p:sp>
      <p:sp>
        <p:nvSpPr>
          <p:cNvPr id="44" name="Rectangle 43"/>
          <p:cNvSpPr/>
          <p:nvPr/>
        </p:nvSpPr>
        <p:spPr>
          <a:xfrm>
            <a:off x="3117619" y="2134900"/>
            <a:ext cx="2019357" cy="4315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smtClean="0"/>
              <a:t>Sample Selection</a:t>
            </a:r>
            <a:endParaRPr lang="en-US" sz="1800" dirty="0"/>
          </a:p>
        </p:txBody>
      </p:sp>
      <p:cxnSp>
        <p:nvCxnSpPr>
          <p:cNvPr id="45" name="Straight Arrow Connector 44"/>
          <p:cNvCxnSpPr/>
          <p:nvPr/>
        </p:nvCxnSpPr>
        <p:spPr>
          <a:xfrm>
            <a:off x="3491574" y="1921774"/>
            <a:ext cx="0" cy="213126"/>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46" name="Straight Arrow Connector 45"/>
          <p:cNvCxnSpPr/>
          <p:nvPr/>
        </p:nvCxnSpPr>
        <p:spPr>
          <a:xfrm flipV="1">
            <a:off x="4688230" y="1921774"/>
            <a:ext cx="0" cy="213126"/>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48" name="Rectangle 47"/>
          <p:cNvSpPr/>
          <p:nvPr/>
        </p:nvSpPr>
        <p:spPr>
          <a:xfrm>
            <a:off x="6486315" y="1432044"/>
            <a:ext cx="1900669" cy="64040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500" dirty="0" smtClean="0"/>
              <a:t>Error Bars &amp; Confidence Intervals</a:t>
            </a:r>
            <a:endParaRPr lang="en-US" sz="1500" dirty="0"/>
          </a:p>
        </p:txBody>
      </p:sp>
      <p:cxnSp>
        <p:nvCxnSpPr>
          <p:cNvPr id="49" name="Straight Arrow Connector 48"/>
          <p:cNvCxnSpPr>
            <a:stCxn id="41" idx="3"/>
            <a:endCxn id="47" idx="1"/>
          </p:cNvCxnSpPr>
          <p:nvPr/>
        </p:nvCxnSpPr>
        <p:spPr>
          <a:xfrm>
            <a:off x="1219199" y="2032159"/>
            <a:ext cx="1707180" cy="17194"/>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51" name="Straight Arrow Connector 50"/>
          <p:cNvCxnSpPr>
            <a:endCxn id="48" idx="1"/>
          </p:cNvCxnSpPr>
          <p:nvPr/>
        </p:nvCxnSpPr>
        <p:spPr>
          <a:xfrm>
            <a:off x="5320554" y="1752249"/>
            <a:ext cx="1165761" cy="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53" name="Straight Arrow Connector 52"/>
          <p:cNvCxnSpPr>
            <a:stCxn id="40" idx="2"/>
          </p:cNvCxnSpPr>
          <p:nvPr/>
        </p:nvCxnSpPr>
        <p:spPr>
          <a:xfrm flipH="1">
            <a:off x="7436649" y="2637762"/>
            <a:ext cx="2" cy="642084"/>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54" name="TextBox 53"/>
          <p:cNvSpPr txBox="1"/>
          <p:nvPr/>
        </p:nvSpPr>
        <p:spPr>
          <a:xfrm>
            <a:off x="7000767" y="3352800"/>
            <a:ext cx="816004" cy="374604"/>
          </a:xfrm>
          <a:prstGeom prst="rect">
            <a:avLst/>
          </a:prstGeom>
          <a:noFill/>
        </p:spPr>
        <p:txBody>
          <a:bodyPr wrap="none" rtlCol="0">
            <a:spAutoFit/>
          </a:bodyPr>
          <a:lstStyle/>
          <a:p>
            <a:r>
              <a:rPr lang="en-US" sz="2000" dirty="0" smtClean="0">
                <a:latin typeface="Calibri" pitchFamily="34" charset="0"/>
                <a:cs typeface="Calibri" pitchFamily="34" charset="0"/>
              </a:rPr>
              <a:t>Result</a:t>
            </a:r>
            <a:endParaRPr lang="en-US" sz="2000" dirty="0">
              <a:latin typeface="Calibri" pitchFamily="34" charset="0"/>
              <a:cs typeface="Calibri" pitchFamily="34" charset="0"/>
            </a:endParaRPr>
          </a:p>
        </p:txBody>
      </p:sp>
      <p:sp>
        <p:nvSpPr>
          <p:cNvPr id="55" name="TextBox 54"/>
          <p:cNvSpPr txBox="1"/>
          <p:nvPr/>
        </p:nvSpPr>
        <p:spPr>
          <a:xfrm>
            <a:off x="6524460" y="3657600"/>
            <a:ext cx="1988921" cy="707886"/>
          </a:xfrm>
          <a:prstGeom prst="rect">
            <a:avLst/>
          </a:prstGeom>
          <a:noFill/>
        </p:spPr>
        <p:txBody>
          <a:bodyPr wrap="none" rtlCol="0">
            <a:spAutoFit/>
          </a:bodyPr>
          <a:lstStyle/>
          <a:p>
            <a:pPr algn="ctr"/>
            <a:r>
              <a:rPr lang="en-US" sz="2000" dirty="0" smtClean="0">
                <a:latin typeface="Calibri" pitchFamily="34" charset="0"/>
                <a:cs typeface="Calibri" pitchFamily="34" charset="0"/>
              </a:rPr>
              <a:t>182.23 </a:t>
            </a:r>
            <a:r>
              <a:rPr lang="en-US" sz="2000" dirty="0" smtClean="0">
                <a:solidFill>
                  <a:srgbClr val="FF0000"/>
                </a:solidFill>
                <a:latin typeface="Calibri" pitchFamily="34" charset="0"/>
                <a:cs typeface="Calibri" pitchFamily="34" charset="0"/>
              </a:rPr>
              <a:t>± 5.56</a:t>
            </a:r>
          </a:p>
          <a:p>
            <a:pPr algn="ctr"/>
            <a:r>
              <a:rPr lang="en-US" sz="2000" dirty="0" smtClean="0">
                <a:solidFill>
                  <a:srgbClr val="3366FF"/>
                </a:solidFill>
                <a:latin typeface="Calibri" pitchFamily="34" charset="0"/>
                <a:cs typeface="Calibri" pitchFamily="34" charset="0"/>
              </a:rPr>
              <a:t>(95% confidence)</a:t>
            </a:r>
          </a:p>
        </p:txBody>
      </p:sp>
      <p:grpSp>
        <p:nvGrpSpPr>
          <p:cNvPr id="58" name="Group 57"/>
          <p:cNvGrpSpPr/>
          <p:nvPr/>
        </p:nvGrpSpPr>
        <p:grpSpPr>
          <a:xfrm>
            <a:off x="5410282" y="5715000"/>
            <a:ext cx="838118" cy="1279140"/>
            <a:chOff x="2784930" y="2345019"/>
            <a:chExt cx="1312636" cy="1724328"/>
          </a:xfrm>
        </p:grpSpPr>
        <p:pic>
          <p:nvPicPr>
            <p:cNvPr id="59" name="Picture 58" descr="to_ddr333memory_350.gif"/>
            <p:cNvPicPr>
              <a:picLocks noChangeAspect="1"/>
            </p:cNvPicPr>
            <p:nvPr/>
          </p:nvPicPr>
          <p:blipFill>
            <a:blip r:embed="rId5">
              <a:extLst>
                <a:ext uri="{BEBA8EAE-BF5A-486C-A8C5-ECC9F3942E4B}">
                  <a14:imgProps xmlns:a14="http://schemas.microsoft.com/office/drawing/2010/main">
                    <a14:imgLayer r:embed="rId6">
                      <a14:imgEffect>
                        <a14:backgroundRemoval t="16286" b="90000" l="0" r="100000"/>
                      </a14:imgEffect>
                    </a14:imgLayer>
                  </a14:imgProps>
                </a:ext>
                <a:ext uri="{28A0092B-C50C-407E-A947-70E740481C1C}">
                  <a14:useLocalDpi xmlns:a14="http://schemas.microsoft.com/office/drawing/2010/main" val="0"/>
                </a:ext>
              </a:extLst>
            </a:blip>
            <a:stretch>
              <a:fillRect/>
            </a:stretch>
          </p:blipFill>
          <p:spPr>
            <a:xfrm>
              <a:off x="2784930" y="2790207"/>
              <a:ext cx="1295624" cy="1279140"/>
            </a:xfrm>
            <a:prstGeom prst="rect">
              <a:avLst/>
            </a:prstGeom>
          </p:spPr>
        </p:pic>
        <p:pic>
          <p:nvPicPr>
            <p:cNvPr id="60" name="Picture 59" descr="to_ddr333memory_350.gif"/>
            <p:cNvPicPr>
              <a:picLocks noChangeAspect="1"/>
            </p:cNvPicPr>
            <p:nvPr/>
          </p:nvPicPr>
          <p:blipFill>
            <a:blip r:embed="rId5">
              <a:extLst>
                <a:ext uri="{BEBA8EAE-BF5A-486C-A8C5-ECC9F3942E4B}">
                  <a14:imgProps xmlns:a14="http://schemas.microsoft.com/office/drawing/2010/main">
                    <a14:imgLayer r:embed="rId6">
                      <a14:imgEffect>
                        <a14:backgroundRemoval t="16286" b="90000" l="0" r="100000"/>
                      </a14:imgEffect>
                    </a14:imgLayer>
                  </a14:imgProps>
                </a:ext>
                <a:ext uri="{28A0092B-C50C-407E-A947-70E740481C1C}">
                  <a14:useLocalDpi xmlns:a14="http://schemas.microsoft.com/office/drawing/2010/main" val="0"/>
                </a:ext>
              </a:extLst>
            </a:blip>
            <a:stretch>
              <a:fillRect/>
            </a:stretch>
          </p:blipFill>
          <p:spPr>
            <a:xfrm>
              <a:off x="2793436" y="2554275"/>
              <a:ext cx="1295624" cy="1279140"/>
            </a:xfrm>
            <a:prstGeom prst="rect">
              <a:avLst/>
            </a:prstGeom>
          </p:spPr>
        </p:pic>
        <p:pic>
          <p:nvPicPr>
            <p:cNvPr id="61" name="Picture 60" descr="to_ddr333memory_350.gif"/>
            <p:cNvPicPr>
              <a:picLocks noChangeAspect="1"/>
            </p:cNvPicPr>
            <p:nvPr/>
          </p:nvPicPr>
          <p:blipFill>
            <a:blip r:embed="rId5">
              <a:extLst>
                <a:ext uri="{BEBA8EAE-BF5A-486C-A8C5-ECC9F3942E4B}">
                  <a14:imgProps xmlns:a14="http://schemas.microsoft.com/office/drawing/2010/main">
                    <a14:imgLayer r:embed="rId6">
                      <a14:imgEffect>
                        <a14:backgroundRemoval t="16286" b="90000" l="0" r="100000"/>
                      </a14:imgEffect>
                    </a14:imgLayer>
                  </a14:imgProps>
                </a:ext>
                <a:ext uri="{28A0092B-C50C-407E-A947-70E740481C1C}">
                  <a14:useLocalDpi xmlns:a14="http://schemas.microsoft.com/office/drawing/2010/main" val="0"/>
                </a:ext>
              </a:extLst>
            </a:blip>
            <a:stretch>
              <a:fillRect/>
            </a:stretch>
          </p:blipFill>
          <p:spPr>
            <a:xfrm>
              <a:off x="2801942" y="2345019"/>
              <a:ext cx="1295624" cy="1279140"/>
            </a:xfrm>
            <a:prstGeom prst="rect">
              <a:avLst/>
            </a:prstGeom>
          </p:spPr>
        </p:pic>
      </p:grpSp>
      <p:sp>
        <p:nvSpPr>
          <p:cNvPr id="4" name="TextBox 3"/>
          <p:cNvSpPr txBox="1"/>
          <p:nvPr/>
        </p:nvSpPr>
        <p:spPr>
          <a:xfrm>
            <a:off x="6285155" y="4458831"/>
            <a:ext cx="2858846" cy="1938992"/>
          </a:xfrm>
          <a:prstGeom prst="rect">
            <a:avLst/>
          </a:prstGeom>
          <a:noFill/>
        </p:spPr>
        <p:txBody>
          <a:bodyPr wrap="square" rtlCol="0">
            <a:spAutoFit/>
          </a:bodyPr>
          <a:lstStyle/>
          <a:p>
            <a:r>
              <a:rPr lang="en-US" dirty="0" smtClean="0">
                <a:latin typeface="Calibri"/>
                <a:cs typeface="Calibri"/>
              </a:rPr>
              <a:t>Parallel </a:t>
            </a:r>
            <a:r>
              <a:rPr lang="en-US" dirty="0">
                <a:latin typeface="Calibri"/>
                <a:cs typeface="Calibri"/>
              </a:rPr>
              <a:t>query execution on multiple </a:t>
            </a:r>
            <a:r>
              <a:rPr lang="en-US" dirty="0">
                <a:solidFill>
                  <a:srgbClr val="3366FF"/>
                </a:solidFill>
                <a:latin typeface="Calibri"/>
                <a:cs typeface="Calibri"/>
              </a:rPr>
              <a:t>samples </a:t>
            </a:r>
            <a:r>
              <a:rPr lang="en-US" dirty="0">
                <a:latin typeface="Calibri"/>
                <a:cs typeface="Calibri"/>
              </a:rPr>
              <a:t>striped across multiple </a:t>
            </a:r>
            <a:r>
              <a:rPr lang="en-US" dirty="0" smtClean="0">
                <a:latin typeface="Calibri"/>
                <a:cs typeface="Calibri"/>
              </a:rPr>
              <a:t>machines.</a:t>
            </a:r>
            <a:endParaRPr lang="en-US" dirty="0">
              <a:solidFill>
                <a:srgbClr val="3366FF"/>
              </a:solidFill>
              <a:latin typeface="Calibri"/>
              <a:cs typeface="Calibri"/>
            </a:endParaRPr>
          </a:p>
        </p:txBody>
      </p:sp>
      <p:sp>
        <p:nvSpPr>
          <p:cNvPr id="63" name="Rectangle 62"/>
          <p:cNvSpPr/>
          <p:nvPr/>
        </p:nvSpPr>
        <p:spPr>
          <a:xfrm>
            <a:off x="4382266" y="4332146"/>
            <a:ext cx="523537" cy="285373"/>
          </a:xfrm>
          <a:prstGeom prst="rect">
            <a:avLst/>
          </a:prstGeom>
          <a:solidFill>
            <a:schemeClr val="accent3">
              <a:alpha val="45000"/>
            </a:schemeClr>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64" name="Rectangle 63"/>
          <p:cNvSpPr/>
          <p:nvPr/>
        </p:nvSpPr>
        <p:spPr>
          <a:xfrm>
            <a:off x="2641828" y="4225134"/>
            <a:ext cx="842946" cy="392385"/>
          </a:xfrm>
          <a:prstGeom prst="rect">
            <a:avLst/>
          </a:prstGeom>
          <a:solidFill>
            <a:schemeClr val="accent3">
              <a:alpha val="45000"/>
            </a:schemeClr>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65" name="Rectangle 64"/>
          <p:cNvSpPr/>
          <p:nvPr/>
        </p:nvSpPr>
        <p:spPr>
          <a:xfrm>
            <a:off x="4232685" y="3279845"/>
            <a:ext cx="948916" cy="2639673"/>
          </a:xfrm>
          <a:prstGeom prst="rect">
            <a:avLst/>
          </a:prstGeom>
          <a:solidFill>
            <a:schemeClr val="accent1">
              <a:alpha val="1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Left Brace 51"/>
          <p:cNvSpPr/>
          <p:nvPr/>
        </p:nvSpPr>
        <p:spPr>
          <a:xfrm rot="5400000">
            <a:off x="3824158" y="1580966"/>
            <a:ext cx="285370" cy="2684330"/>
          </a:xfrm>
          <a:prstGeom prst="leftBrace">
            <a:avLst/>
          </a:prstGeom>
        </p:spPr>
        <p:style>
          <a:lnRef idx="2">
            <a:schemeClr val="dk1"/>
          </a:lnRef>
          <a:fillRef idx="0">
            <a:schemeClr val="dk1"/>
          </a:fillRef>
          <a:effectRef idx="1">
            <a:schemeClr val="dk1"/>
          </a:effectRef>
          <a:fontRef idx="minor">
            <a:schemeClr val="tx1"/>
          </a:fontRef>
        </p:style>
        <p:txBody>
          <a:bodyPr rtlCol="0" anchor="ctr"/>
          <a:lstStyle/>
          <a:p>
            <a:pPr algn="ctr"/>
            <a:endParaRPr lang="en-US"/>
          </a:p>
        </p:txBody>
      </p:sp>
      <p:sp>
        <p:nvSpPr>
          <p:cNvPr id="50" name="Title 1"/>
          <p:cNvSpPr txBox="1">
            <a:spLocks/>
          </p:cNvSpPr>
          <p:nvPr/>
        </p:nvSpPr>
        <p:spPr bwMode="auto">
          <a:xfrm>
            <a:off x="228600" y="228600"/>
            <a:ext cx="88392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lvl1pPr algn="l" defTabSz="457200" rtl="0" eaLnBrk="0" fontAlgn="base" hangingPunct="0">
              <a:spcBef>
                <a:spcPct val="0"/>
              </a:spcBef>
              <a:spcAft>
                <a:spcPct val="0"/>
              </a:spcAft>
              <a:defRPr sz="5500" b="1" kern="1200">
                <a:solidFill>
                  <a:schemeClr val="tx1"/>
                </a:solidFill>
                <a:latin typeface="+mj-lt"/>
                <a:ea typeface="ＭＳ Ｐゴシック" pitchFamily="-65" charset="-128"/>
                <a:cs typeface="ＭＳ Ｐゴシック" pitchFamily="-65" charset="-128"/>
              </a:defRPr>
            </a:lvl1pPr>
            <a:lvl2pPr algn="l" defTabSz="457200" rtl="0" eaLnBrk="0" fontAlgn="base" hangingPunct="0">
              <a:spcBef>
                <a:spcPct val="0"/>
              </a:spcBef>
              <a:spcAft>
                <a:spcPct val="0"/>
              </a:spcAft>
              <a:defRPr sz="5500" b="1">
                <a:solidFill>
                  <a:schemeClr val="tx1"/>
                </a:solidFill>
                <a:latin typeface="Corbel" pitchFamily="-65" charset="0"/>
                <a:ea typeface="ＭＳ Ｐゴシック" pitchFamily="-65" charset="-128"/>
                <a:cs typeface="ＭＳ Ｐゴシック" pitchFamily="-65" charset="-128"/>
              </a:defRPr>
            </a:lvl2pPr>
            <a:lvl3pPr algn="l" defTabSz="457200" rtl="0" eaLnBrk="0" fontAlgn="base" hangingPunct="0">
              <a:spcBef>
                <a:spcPct val="0"/>
              </a:spcBef>
              <a:spcAft>
                <a:spcPct val="0"/>
              </a:spcAft>
              <a:defRPr sz="5500" b="1">
                <a:solidFill>
                  <a:schemeClr val="tx1"/>
                </a:solidFill>
                <a:latin typeface="Corbel" pitchFamily="-65" charset="0"/>
                <a:ea typeface="ＭＳ Ｐゴシック" pitchFamily="-65" charset="-128"/>
                <a:cs typeface="ＭＳ Ｐゴシック" pitchFamily="-65" charset="-128"/>
              </a:defRPr>
            </a:lvl3pPr>
            <a:lvl4pPr algn="l" defTabSz="457200" rtl="0" eaLnBrk="0" fontAlgn="base" hangingPunct="0">
              <a:spcBef>
                <a:spcPct val="0"/>
              </a:spcBef>
              <a:spcAft>
                <a:spcPct val="0"/>
              </a:spcAft>
              <a:defRPr sz="5500" b="1">
                <a:solidFill>
                  <a:schemeClr val="tx1"/>
                </a:solidFill>
                <a:latin typeface="Corbel" pitchFamily="-65" charset="0"/>
                <a:ea typeface="ＭＳ Ｐゴシック" pitchFamily="-65" charset="-128"/>
                <a:cs typeface="ＭＳ Ｐゴシック" pitchFamily="-65" charset="-128"/>
              </a:defRPr>
            </a:lvl4pPr>
            <a:lvl5pPr algn="l" defTabSz="457200" rtl="0" eaLnBrk="0" fontAlgn="base" hangingPunct="0">
              <a:spcBef>
                <a:spcPct val="0"/>
              </a:spcBef>
              <a:spcAft>
                <a:spcPct val="0"/>
              </a:spcAft>
              <a:defRPr sz="5500" b="1">
                <a:solidFill>
                  <a:schemeClr val="tx1"/>
                </a:solidFill>
                <a:latin typeface="Corbel" pitchFamily="-65" charset="0"/>
                <a:ea typeface="ＭＳ Ｐゴシック" pitchFamily="-65" charset="-128"/>
                <a:cs typeface="ＭＳ Ｐゴシック" pitchFamily="-65" charset="-128"/>
              </a:defRPr>
            </a:lvl5pPr>
            <a:lvl6pPr marL="457200" algn="ctr" defTabSz="457200" rtl="0" fontAlgn="base">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6pPr>
            <a:lvl7pPr marL="914400" algn="ctr" defTabSz="457200" rtl="0" fontAlgn="base">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7pPr>
            <a:lvl8pPr marL="1371600" algn="ctr" defTabSz="457200" rtl="0" fontAlgn="base">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8pPr>
            <a:lvl9pPr marL="1828800" algn="ctr" defTabSz="457200" rtl="0" fontAlgn="base">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9pPr>
          </a:lstStyle>
          <a:p>
            <a:r>
              <a:rPr lang="en-US" sz="5000" dirty="0" smtClean="0">
                <a:latin typeface="Calibri"/>
                <a:cs typeface="Calibri"/>
              </a:rPr>
              <a:t>Automatic Sample Management</a:t>
            </a:r>
            <a:endParaRPr lang="en-US" sz="5000" dirty="0">
              <a:latin typeface="Calibri"/>
              <a:cs typeface="Calibri"/>
            </a:endParaRPr>
          </a:p>
        </p:txBody>
      </p:sp>
    </p:spTree>
    <p:custDataLst>
      <p:tags r:id="rId1"/>
    </p:custDataLst>
    <p:extLst>
      <p:ext uri="{BB962C8B-B14F-4D97-AF65-F5344CB8AC3E}">
        <p14:creationId xmlns:p14="http://schemas.microsoft.com/office/powerpoint/2010/main" val="2691446533"/>
      </p:ext>
    </p:extLst>
  </p:cSld>
  <p:clrMapOvr>
    <a:masterClrMapping/>
  </p:clrMapOvr>
  <mc:AlternateContent xmlns:mc="http://schemas.openxmlformats.org/markup-compatibility/2006" xmlns:p14="http://schemas.microsoft.com/office/powerpoint/2010/main">
    <mc:Choice Requires="p14">
      <p:transition spd="slow" p14:dur="2000" advTm="19124"/>
    </mc:Choice>
    <mc:Fallback xmlns="">
      <p:transition xmlns:p14="http://schemas.microsoft.com/office/powerpoint/2010/main" spd="slow" advTm="19124"/>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p:stCondLst>
                                    <p:cond delay="0"/>
                                  </p:stCondLst>
                                  <p:childTnLst>
                                    <p:set>
                                      <p:cBhvr>
                                        <p:cTn id="6" dur="1" fill="hold">
                                          <p:stCondLst>
                                            <p:cond delay="0"/>
                                          </p:stCondLst>
                                        </p:cTn>
                                        <p:tgtEl>
                                          <p:spTgt spid="42"/>
                                        </p:tgtEl>
                                        <p:attrNameLst>
                                          <p:attrName>style.visibility</p:attrName>
                                        </p:attrNameLst>
                                      </p:cBhvr>
                                      <p:to>
                                        <p:strVal val="visible"/>
                                      </p:to>
                                    </p:set>
                                    <p:animEffect transition="in" filter="wipe(down)">
                                      <p:cBhvr>
                                        <p:cTn id="7" dur="500"/>
                                        <p:tgtEl>
                                          <p:spTgt spid="42"/>
                                        </p:tgtEl>
                                      </p:cBhvr>
                                    </p:animEffect>
                                  </p:childTnLst>
                                </p:cTn>
                              </p:par>
                              <p:par>
                                <p:cTn id="8" presetID="22" presetClass="entr" presetSubtype="4" fill="hold" nodeType="withEffect">
                                  <p:stCondLst>
                                    <p:cond delay="0"/>
                                  </p:stCondLst>
                                  <p:childTnLst>
                                    <p:set>
                                      <p:cBhvr>
                                        <p:cTn id="9" dur="1" fill="hold">
                                          <p:stCondLst>
                                            <p:cond delay="0"/>
                                          </p:stCondLst>
                                        </p:cTn>
                                        <p:tgtEl>
                                          <p:spTgt spid="46"/>
                                        </p:tgtEl>
                                        <p:attrNameLst>
                                          <p:attrName>style.visibility</p:attrName>
                                        </p:attrNameLst>
                                      </p:cBhvr>
                                      <p:to>
                                        <p:strVal val="visible"/>
                                      </p:to>
                                    </p:set>
                                    <p:animEffect transition="in" filter="wipe(down)">
                                      <p:cBhvr>
                                        <p:cTn id="10" dur="500"/>
                                        <p:tgtEl>
                                          <p:spTgt spid="46"/>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nodeType="clickEffect">
                                  <p:stCondLst>
                                    <p:cond delay="0"/>
                                  </p:stCondLst>
                                  <p:childTnLst>
                                    <p:set>
                                      <p:cBhvr>
                                        <p:cTn id="14" dur="1" fill="hold">
                                          <p:stCondLst>
                                            <p:cond delay="0"/>
                                          </p:stCondLst>
                                        </p:cTn>
                                        <p:tgtEl>
                                          <p:spTgt spid="51"/>
                                        </p:tgtEl>
                                        <p:attrNameLst>
                                          <p:attrName>style.visibility</p:attrName>
                                        </p:attrNameLst>
                                      </p:cBhvr>
                                      <p:to>
                                        <p:strVal val="visible"/>
                                      </p:to>
                                    </p:set>
                                    <p:animEffect transition="in" filter="wipe(left)">
                                      <p:cBhvr>
                                        <p:cTn id="15" dur="500"/>
                                        <p:tgtEl>
                                          <p:spTgt spid="51"/>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48"/>
                                        </p:tgtEl>
                                        <p:attrNameLst>
                                          <p:attrName>style.visibility</p:attrName>
                                        </p:attrNameLst>
                                      </p:cBhvr>
                                      <p:to>
                                        <p:strVal val="visible"/>
                                      </p:to>
                                    </p:set>
                                    <p:animEffect transition="in" filter="wipe(left)">
                                      <p:cBhvr>
                                        <p:cTn id="18" dur="500"/>
                                        <p:tgtEl>
                                          <p:spTgt spid="48"/>
                                        </p:tgtEl>
                                      </p:cBhvr>
                                    </p:animEffect>
                                  </p:childTnLst>
                                </p:cTn>
                              </p:par>
                              <p:par>
                                <p:cTn id="19" presetID="22" presetClass="entr" presetSubtype="8" fill="hold" grpId="0" nodeType="withEffect">
                                  <p:stCondLst>
                                    <p:cond delay="0"/>
                                  </p:stCondLst>
                                  <p:childTnLst>
                                    <p:set>
                                      <p:cBhvr>
                                        <p:cTn id="20" dur="1" fill="hold">
                                          <p:stCondLst>
                                            <p:cond delay="0"/>
                                          </p:stCondLst>
                                        </p:cTn>
                                        <p:tgtEl>
                                          <p:spTgt spid="40"/>
                                        </p:tgtEl>
                                        <p:attrNameLst>
                                          <p:attrName>style.visibility</p:attrName>
                                        </p:attrNameLst>
                                      </p:cBhvr>
                                      <p:to>
                                        <p:strVal val="visible"/>
                                      </p:to>
                                    </p:set>
                                    <p:animEffect transition="in" filter="wipe(left)">
                                      <p:cBhvr>
                                        <p:cTn id="21" dur="500"/>
                                        <p:tgtEl>
                                          <p:spTgt spid="40"/>
                                        </p:tgtEl>
                                      </p:cBhvr>
                                    </p:animEffect>
                                  </p:childTnLst>
                                </p:cTn>
                              </p:par>
                              <p:par>
                                <p:cTn id="22" presetID="1" presetClass="entr" presetSubtype="0" fill="hold" grpId="0" nodeType="withEffect">
                                  <p:stCondLst>
                                    <p:cond delay="0"/>
                                  </p:stCondLst>
                                  <p:childTnLst>
                                    <p:set>
                                      <p:cBhvr>
                                        <p:cTn id="23" dur="1" fill="hold">
                                          <p:stCondLst>
                                            <p:cond delay="0"/>
                                          </p:stCondLst>
                                        </p:cTn>
                                        <p:tgtEl>
                                          <p:spTgt spid="4"/>
                                        </p:tgtEl>
                                        <p:attrNameLst>
                                          <p:attrName>style.visibility</p:attrName>
                                        </p:attrNameLst>
                                      </p:cBhvr>
                                      <p:to>
                                        <p:strVal val="visible"/>
                                      </p:to>
                                    </p:set>
                                  </p:childTnLst>
                                </p:cTn>
                              </p:par>
                              <p:par>
                                <p:cTn id="24" presetID="22" presetClass="entr" presetSubtype="1" fill="hold" nodeType="withEffect">
                                  <p:stCondLst>
                                    <p:cond delay="1000"/>
                                  </p:stCondLst>
                                  <p:childTnLst>
                                    <p:set>
                                      <p:cBhvr>
                                        <p:cTn id="25" dur="1" fill="hold">
                                          <p:stCondLst>
                                            <p:cond delay="0"/>
                                          </p:stCondLst>
                                        </p:cTn>
                                        <p:tgtEl>
                                          <p:spTgt spid="53"/>
                                        </p:tgtEl>
                                        <p:attrNameLst>
                                          <p:attrName>style.visibility</p:attrName>
                                        </p:attrNameLst>
                                      </p:cBhvr>
                                      <p:to>
                                        <p:strVal val="visible"/>
                                      </p:to>
                                    </p:set>
                                    <p:animEffect transition="in" filter="wipe(up)">
                                      <p:cBhvr>
                                        <p:cTn id="26" dur="500"/>
                                        <p:tgtEl>
                                          <p:spTgt spid="53"/>
                                        </p:tgtEl>
                                      </p:cBhvr>
                                    </p:animEffect>
                                  </p:childTnLst>
                                </p:cTn>
                              </p:par>
                              <p:par>
                                <p:cTn id="27" presetID="22" presetClass="entr" presetSubtype="1" fill="hold" grpId="0" nodeType="withEffect">
                                  <p:stCondLst>
                                    <p:cond delay="1000"/>
                                  </p:stCondLst>
                                  <p:childTnLst>
                                    <p:set>
                                      <p:cBhvr>
                                        <p:cTn id="28" dur="1" fill="hold">
                                          <p:stCondLst>
                                            <p:cond delay="0"/>
                                          </p:stCondLst>
                                        </p:cTn>
                                        <p:tgtEl>
                                          <p:spTgt spid="54"/>
                                        </p:tgtEl>
                                        <p:attrNameLst>
                                          <p:attrName>style.visibility</p:attrName>
                                        </p:attrNameLst>
                                      </p:cBhvr>
                                      <p:to>
                                        <p:strVal val="visible"/>
                                      </p:to>
                                    </p:set>
                                    <p:animEffect transition="in" filter="wipe(up)">
                                      <p:cBhvr>
                                        <p:cTn id="29" dur="500"/>
                                        <p:tgtEl>
                                          <p:spTgt spid="54"/>
                                        </p:tgtEl>
                                      </p:cBhvr>
                                    </p:animEffect>
                                  </p:childTnLst>
                                </p:cTn>
                              </p:par>
                              <p:par>
                                <p:cTn id="30" presetID="22" presetClass="entr" presetSubtype="1" fill="hold" grpId="0" nodeType="withEffect">
                                  <p:stCondLst>
                                    <p:cond delay="1000"/>
                                  </p:stCondLst>
                                  <p:childTnLst>
                                    <p:set>
                                      <p:cBhvr>
                                        <p:cTn id="31" dur="1" fill="hold">
                                          <p:stCondLst>
                                            <p:cond delay="0"/>
                                          </p:stCondLst>
                                        </p:cTn>
                                        <p:tgtEl>
                                          <p:spTgt spid="55"/>
                                        </p:tgtEl>
                                        <p:attrNameLst>
                                          <p:attrName>style.visibility</p:attrName>
                                        </p:attrNameLst>
                                      </p:cBhvr>
                                      <p:to>
                                        <p:strVal val="visible"/>
                                      </p:to>
                                    </p:set>
                                    <p:animEffect transition="in" filter="wipe(up)">
                                      <p:cBhvr>
                                        <p:cTn id="32" dur="500"/>
                                        <p:tgtEl>
                                          <p:spTgt spid="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 grpId="0" animBg="1"/>
      <p:bldP spid="42" grpId="0" animBg="1"/>
      <p:bldP spid="48" grpId="0" animBg="1"/>
      <p:bldP spid="54" grpId="0"/>
      <p:bldP spid="55" grpId="0"/>
      <p:bldP spid="4"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a:spLocks noGrp="1"/>
          </p:cNvSpPr>
          <p:nvPr>
            <p:ph type="title"/>
          </p:nvPr>
        </p:nvSpPr>
        <p:spPr>
          <a:xfrm>
            <a:off x="457200" y="304800"/>
            <a:ext cx="8458200" cy="1143000"/>
          </a:xfrm>
        </p:spPr>
        <p:txBody>
          <a:bodyPr/>
          <a:lstStyle/>
          <a:p>
            <a:pPr marL="514350" indent="-514350"/>
            <a:r>
              <a:rPr lang="en-US" sz="6000" dirty="0" smtClean="0"/>
              <a:t>More Aggregates/ UDAF</a:t>
            </a:r>
            <a:endParaRPr lang="en-US" sz="6000" dirty="0"/>
          </a:p>
        </p:txBody>
      </p:sp>
      <p:sp>
        <p:nvSpPr>
          <p:cNvPr id="10" name="Content Placeholder 2"/>
          <p:cNvSpPr>
            <a:spLocks noGrp="1"/>
          </p:cNvSpPr>
          <p:nvPr>
            <p:ph idx="1"/>
          </p:nvPr>
        </p:nvSpPr>
        <p:spPr>
          <a:xfrm>
            <a:off x="609600" y="1447800"/>
            <a:ext cx="8458200" cy="5105400"/>
          </a:xfrm>
        </p:spPr>
        <p:txBody>
          <a:bodyPr/>
          <a:lstStyle/>
          <a:p>
            <a:pPr marL="0" indent="0"/>
            <a:r>
              <a:rPr lang="en-US" sz="4500" dirty="0" smtClean="0">
                <a:solidFill>
                  <a:srgbClr val="3362FF"/>
                </a:solidFill>
                <a:latin typeface="Calibri"/>
                <a:cs typeface="Calibri"/>
              </a:rPr>
              <a:t>Generalized Error Estimators</a:t>
            </a:r>
            <a:endParaRPr lang="en-US" sz="4500" dirty="0">
              <a:solidFill>
                <a:srgbClr val="3362FF"/>
              </a:solidFill>
              <a:latin typeface="Calibri"/>
              <a:cs typeface="Calibri"/>
            </a:endParaRPr>
          </a:p>
          <a:p>
            <a:pPr marL="685800" lvl="1" indent="-571500">
              <a:buFont typeface="Lucida Grande"/>
              <a:buChar char="-"/>
            </a:pPr>
            <a:r>
              <a:rPr lang="en-US" sz="3500" dirty="0" smtClean="0">
                <a:latin typeface="Calibri"/>
                <a:cs typeface="Calibri"/>
              </a:rPr>
              <a:t>Statistical Bootstrap </a:t>
            </a:r>
            <a:endParaRPr lang="en-US" sz="3500" dirty="0">
              <a:latin typeface="Calibri"/>
              <a:cs typeface="Calibri"/>
            </a:endParaRPr>
          </a:p>
          <a:p>
            <a:pPr marL="685800" lvl="1" indent="-571500">
              <a:buFont typeface="Lucida Grande"/>
              <a:buChar char="-"/>
            </a:pPr>
            <a:r>
              <a:rPr lang="en-US" sz="3500" dirty="0">
                <a:latin typeface="Calibri"/>
                <a:cs typeface="Calibri"/>
              </a:rPr>
              <a:t>Applicable </a:t>
            </a:r>
            <a:r>
              <a:rPr lang="en-US" sz="3500" dirty="0" smtClean="0">
                <a:latin typeface="Calibri"/>
                <a:cs typeface="Calibri"/>
              </a:rPr>
              <a:t>to complex and nested queries, UDAFs, joins etc.</a:t>
            </a:r>
          </a:p>
        </p:txBody>
      </p:sp>
    </p:spTree>
    <p:extLst>
      <p:ext uri="{BB962C8B-B14F-4D97-AF65-F5344CB8AC3E}">
        <p14:creationId xmlns:p14="http://schemas.microsoft.com/office/powerpoint/2010/main" val="3968951518"/>
      </p:ext>
    </p:extLst>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a:spLocks noGrp="1"/>
          </p:cNvSpPr>
          <p:nvPr>
            <p:ph type="title"/>
          </p:nvPr>
        </p:nvSpPr>
        <p:spPr>
          <a:xfrm>
            <a:off x="457200" y="304800"/>
            <a:ext cx="8458200" cy="1143000"/>
          </a:xfrm>
        </p:spPr>
        <p:txBody>
          <a:bodyPr/>
          <a:lstStyle/>
          <a:p>
            <a:r>
              <a:rPr lang="en-US" sz="6000" dirty="0"/>
              <a:t>More Aggregates/ UDAF</a:t>
            </a:r>
          </a:p>
        </p:txBody>
      </p:sp>
      <p:sp>
        <p:nvSpPr>
          <p:cNvPr id="10" name="Content Placeholder 2"/>
          <p:cNvSpPr>
            <a:spLocks noGrp="1"/>
          </p:cNvSpPr>
          <p:nvPr>
            <p:ph idx="1"/>
          </p:nvPr>
        </p:nvSpPr>
        <p:spPr>
          <a:xfrm>
            <a:off x="609600" y="1447800"/>
            <a:ext cx="8458200" cy="5105400"/>
          </a:xfrm>
        </p:spPr>
        <p:txBody>
          <a:bodyPr/>
          <a:lstStyle/>
          <a:p>
            <a:pPr marL="0" indent="0"/>
            <a:r>
              <a:rPr lang="en-US" sz="4500" dirty="0" smtClean="0">
                <a:solidFill>
                  <a:srgbClr val="3362FF"/>
                </a:solidFill>
                <a:latin typeface="Calibri"/>
                <a:cs typeface="Calibri"/>
              </a:rPr>
              <a:t>Generalized Error Estimators</a:t>
            </a:r>
            <a:endParaRPr lang="en-US" sz="4500" dirty="0">
              <a:solidFill>
                <a:srgbClr val="3362FF"/>
              </a:solidFill>
              <a:latin typeface="Calibri"/>
              <a:cs typeface="Calibri"/>
            </a:endParaRPr>
          </a:p>
          <a:p>
            <a:pPr marL="685800" lvl="1" indent="-571500">
              <a:buFont typeface="Lucida Grande"/>
              <a:buChar char="-"/>
            </a:pPr>
            <a:r>
              <a:rPr lang="en-US" sz="3500" dirty="0" smtClean="0">
                <a:latin typeface="Calibri"/>
                <a:cs typeface="Calibri"/>
              </a:rPr>
              <a:t>Statistical Bootstrap </a:t>
            </a:r>
            <a:endParaRPr lang="en-US" sz="3500" dirty="0">
              <a:latin typeface="Calibri"/>
              <a:cs typeface="Calibri"/>
            </a:endParaRPr>
          </a:p>
          <a:p>
            <a:pPr marL="685800" lvl="1" indent="-571500">
              <a:buFont typeface="Lucida Grande"/>
              <a:buChar char="-"/>
            </a:pPr>
            <a:r>
              <a:rPr lang="en-US" sz="3500" dirty="0">
                <a:latin typeface="Calibri"/>
                <a:cs typeface="Calibri"/>
              </a:rPr>
              <a:t>Applicable </a:t>
            </a:r>
            <a:r>
              <a:rPr lang="en-US" sz="3500" dirty="0" smtClean="0">
                <a:latin typeface="Calibri"/>
                <a:cs typeface="Calibri"/>
              </a:rPr>
              <a:t>to complex and nested queries, UDFs, joins etc.</a:t>
            </a:r>
          </a:p>
        </p:txBody>
      </p:sp>
      <p:sp>
        <p:nvSpPr>
          <p:cNvPr id="4" name="Rectangle 3"/>
          <p:cNvSpPr/>
          <p:nvPr/>
        </p:nvSpPr>
        <p:spPr>
          <a:xfrm>
            <a:off x="457200" y="2209800"/>
            <a:ext cx="8305800" cy="4495486"/>
          </a:xfrm>
          <a:prstGeom prst="rect">
            <a:avLst/>
          </a:prstGeom>
          <a:solidFill>
            <a:schemeClr val="bg1">
              <a:alpha val="94000"/>
            </a:schemeClr>
          </a:solidFill>
          <a:ln>
            <a:no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 name="Rectangle 4"/>
          <p:cNvSpPr/>
          <p:nvPr/>
        </p:nvSpPr>
        <p:spPr>
          <a:xfrm>
            <a:off x="914400" y="6248400"/>
            <a:ext cx="838200" cy="381000"/>
          </a:xfrm>
          <a:prstGeom prst="rect">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latin typeface="Calibri"/>
                <a:cs typeface="Calibri"/>
              </a:rPr>
              <a:t>Sample</a:t>
            </a:r>
            <a:endParaRPr lang="en-US" sz="1600" dirty="0">
              <a:latin typeface="Calibri"/>
              <a:cs typeface="Calibri"/>
            </a:endParaRPr>
          </a:p>
        </p:txBody>
      </p:sp>
      <p:sp>
        <p:nvSpPr>
          <p:cNvPr id="6" name="Oval 5"/>
          <p:cNvSpPr/>
          <p:nvPr/>
        </p:nvSpPr>
        <p:spPr>
          <a:xfrm rot="10800000">
            <a:off x="1143000" y="5314890"/>
            <a:ext cx="381000" cy="381000"/>
          </a:xfrm>
          <a:prstGeom prst="ellipse">
            <a:avLst/>
          </a:prstGeom>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8" name="Oval 7"/>
          <p:cNvSpPr/>
          <p:nvPr/>
        </p:nvSpPr>
        <p:spPr>
          <a:xfrm rot="10800000">
            <a:off x="1143000" y="4476690"/>
            <a:ext cx="381000" cy="381000"/>
          </a:xfrm>
          <a:prstGeom prst="ellipse">
            <a:avLst/>
          </a:prstGeom>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cxnSp>
        <p:nvCxnSpPr>
          <p:cNvPr id="9" name="Straight Arrow Connector 8"/>
          <p:cNvCxnSpPr>
            <a:stCxn id="5" idx="0"/>
            <a:endCxn id="6" idx="0"/>
          </p:cNvCxnSpPr>
          <p:nvPr/>
        </p:nvCxnSpPr>
        <p:spPr>
          <a:xfrm flipV="1">
            <a:off x="1333500" y="5695890"/>
            <a:ext cx="0" cy="55251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1" name="Straight Arrow Connector 10"/>
          <p:cNvCxnSpPr>
            <a:stCxn id="6" idx="4"/>
            <a:endCxn id="8" idx="0"/>
          </p:cNvCxnSpPr>
          <p:nvPr/>
        </p:nvCxnSpPr>
        <p:spPr>
          <a:xfrm flipV="1">
            <a:off x="1333500" y="4857690"/>
            <a:ext cx="0" cy="4572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2" name="Oval 11"/>
          <p:cNvSpPr/>
          <p:nvPr/>
        </p:nvSpPr>
        <p:spPr>
          <a:xfrm rot="10800000">
            <a:off x="1141433" y="3657600"/>
            <a:ext cx="381000" cy="381000"/>
          </a:xfrm>
          <a:prstGeom prst="ellipse">
            <a:avLst/>
          </a:prstGeom>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cxnSp>
        <p:nvCxnSpPr>
          <p:cNvPr id="13" name="Straight Arrow Connector 12"/>
          <p:cNvCxnSpPr>
            <a:stCxn id="8" idx="4"/>
            <a:endCxn id="12" idx="0"/>
          </p:cNvCxnSpPr>
          <p:nvPr/>
        </p:nvCxnSpPr>
        <p:spPr>
          <a:xfrm flipH="1" flipV="1">
            <a:off x="1331933" y="4038600"/>
            <a:ext cx="1567" cy="43809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4" name="Straight Arrow Connector 13"/>
          <p:cNvCxnSpPr>
            <a:stCxn id="12" idx="4"/>
          </p:cNvCxnSpPr>
          <p:nvPr/>
        </p:nvCxnSpPr>
        <p:spPr>
          <a:xfrm rot="10800000" flipH="1">
            <a:off x="1331933" y="3352800"/>
            <a:ext cx="1567" cy="3048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5" name="TextBox 14"/>
          <p:cNvSpPr txBox="1"/>
          <p:nvPr/>
        </p:nvSpPr>
        <p:spPr>
          <a:xfrm>
            <a:off x="1162656" y="2952690"/>
            <a:ext cx="338554" cy="400110"/>
          </a:xfrm>
          <a:prstGeom prst="rect">
            <a:avLst/>
          </a:prstGeom>
          <a:noFill/>
        </p:spPr>
        <p:txBody>
          <a:bodyPr wrap="none" rtlCol="0">
            <a:spAutoFit/>
          </a:bodyPr>
          <a:lstStyle/>
          <a:p>
            <a:r>
              <a:rPr lang="en-US" sz="2000" dirty="0" smtClean="0">
                <a:latin typeface="Calibri"/>
                <a:cs typeface="Calibri"/>
              </a:rPr>
              <a:t>A</a:t>
            </a:r>
          </a:p>
        </p:txBody>
      </p:sp>
      <p:sp>
        <p:nvSpPr>
          <p:cNvPr id="17" name="Rectangle 16"/>
          <p:cNvSpPr/>
          <p:nvPr/>
        </p:nvSpPr>
        <p:spPr>
          <a:xfrm>
            <a:off x="7772401" y="6400800"/>
            <a:ext cx="838200" cy="381000"/>
          </a:xfrm>
          <a:prstGeom prst="rect">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latin typeface="Calibri"/>
                <a:cs typeface="Calibri"/>
              </a:rPr>
              <a:t>Sample</a:t>
            </a:r>
          </a:p>
        </p:txBody>
      </p:sp>
      <p:sp>
        <p:nvSpPr>
          <p:cNvPr id="18" name="Oval 17"/>
          <p:cNvSpPr/>
          <p:nvPr/>
        </p:nvSpPr>
        <p:spPr>
          <a:xfrm rot="10800000">
            <a:off x="8001001" y="5029200"/>
            <a:ext cx="381000" cy="381000"/>
          </a:xfrm>
          <a:prstGeom prst="ellipse">
            <a:avLst/>
          </a:prstGeom>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19" name="Oval 18"/>
          <p:cNvSpPr/>
          <p:nvPr/>
        </p:nvSpPr>
        <p:spPr>
          <a:xfrm rot="10800000">
            <a:off x="8001001" y="4343400"/>
            <a:ext cx="381000" cy="381000"/>
          </a:xfrm>
          <a:prstGeom prst="ellipse">
            <a:avLst/>
          </a:prstGeom>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cxnSp>
        <p:nvCxnSpPr>
          <p:cNvPr id="20" name="Straight Arrow Connector 19"/>
          <p:cNvCxnSpPr>
            <a:stCxn id="27" idx="0"/>
            <a:endCxn id="18" idx="0"/>
          </p:cNvCxnSpPr>
          <p:nvPr/>
        </p:nvCxnSpPr>
        <p:spPr>
          <a:xfrm flipV="1">
            <a:off x="8168981" y="5410200"/>
            <a:ext cx="22520" cy="3432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1" name="Straight Arrow Connector 20"/>
          <p:cNvCxnSpPr>
            <a:stCxn id="18" idx="4"/>
            <a:endCxn id="19" idx="0"/>
          </p:cNvCxnSpPr>
          <p:nvPr/>
        </p:nvCxnSpPr>
        <p:spPr>
          <a:xfrm rot="10800000">
            <a:off x="8191501" y="4724400"/>
            <a:ext cx="0" cy="3048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2" name="Oval 21"/>
          <p:cNvSpPr/>
          <p:nvPr/>
        </p:nvSpPr>
        <p:spPr>
          <a:xfrm rot="10800000">
            <a:off x="7999434" y="3733800"/>
            <a:ext cx="381000" cy="381000"/>
          </a:xfrm>
          <a:prstGeom prst="ellipse">
            <a:avLst/>
          </a:prstGeom>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cxnSp>
        <p:nvCxnSpPr>
          <p:cNvPr id="23" name="Straight Arrow Connector 22"/>
          <p:cNvCxnSpPr>
            <a:stCxn id="19" idx="4"/>
            <a:endCxn id="22" idx="0"/>
          </p:cNvCxnSpPr>
          <p:nvPr/>
        </p:nvCxnSpPr>
        <p:spPr>
          <a:xfrm rot="10800000">
            <a:off x="8189934" y="4114800"/>
            <a:ext cx="1567" cy="2286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4" name="Straight Arrow Connector 23"/>
          <p:cNvCxnSpPr>
            <a:stCxn id="22" idx="4"/>
          </p:cNvCxnSpPr>
          <p:nvPr/>
        </p:nvCxnSpPr>
        <p:spPr>
          <a:xfrm rot="10800000" flipH="1">
            <a:off x="8189934" y="3429000"/>
            <a:ext cx="1567" cy="3048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5" name="TextBox 24"/>
          <p:cNvSpPr txBox="1"/>
          <p:nvPr/>
        </p:nvSpPr>
        <p:spPr>
          <a:xfrm>
            <a:off x="7959889" y="2895600"/>
            <a:ext cx="422111" cy="584776"/>
          </a:xfrm>
          <a:prstGeom prst="rect">
            <a:avLst/>
          </a:prstGeom>
          <a:noFill/>
        </p:spPr>
        <p:txBody>
          <a:bodyPr wrap="none" rtlCol="0">
            <a:spAutoFit/>
          </a:bodyPr>
          <a:lstStyle/>
          <a:p>
            <a:r>
              <a:rPr lang="en-US" sz="3200" dirty="0" smtClean="0">
                <a:latin typeface="Calibri"/>
                <a:cs typeface="Calibri"/>
              </a:rPr>
              <a:t>A</a:t>
            </a:r>
          </a:p>
        </p:txBody>
      </p:sp>
      <p:cxnSp>
        <p:nvCxnSpPr>
          <p:cNvPr id="26" name="Straight Arrow Connector 25"/>
          <p:cNvCxnSpPr>
            <a:stCxn id="17" idx="0"/>
            <a:endCxn id="27" idx="4"/>
          </p:cNvCxnSpPr>
          <p:nvPr/>
        </p:nvCxnSpPr>
        <p:spPr>
          <a:xfrm flipV="1">
            <a:off x="8191501" y="6133757"/>
            <a:ext cx="342" cy="26704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7" name="Oval 26"/>
          <p:cNvSpPr/>
          <p:nvPr/>
        </p:nvSpPr>
        <p:spPr>
          <a:xfrm rot="21393590">
            <a:off x="7989912" y="5753100"/>
            <a:ext cx="381000" cy="381000"/>
          </a:xfrm>
          <a:prstGeom prst="ellipse">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dirty="0" smtClean="0"/>
              <a:t>R</a:t>
            </a:r>
            <a:endParaRPr lang="en-US" dirty="0"/>
          </a:p>
        </p:txBody>
      </p:sp>
      <p:sp>
        <p:nvSpPr>
          <p:cNvPr id="28" name="Oval 27"/>
          <p:cNvSpPr/>
          <p:nvPr/>
        </p:nvSpPr>
        <p:spPr>
          <a:xfrm rot="10800000">
            <a:off x="6866151" y="5048310"/>
            <a:ext cx="381000" cy="381000"/>
          </a:xfrm>
          <a:prstGeom prst="ellipse">
            <a:avLst/>
          </a:prstGeom>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29" name="Oval 28"/>
          <p:cNvSpPr/>
          <p:nvPr/>
        </p:nvSpPr>
        <p:spPr>
          <a:xfrm rot="10800000">
            <a:off x="6866151" y="4362510"/>
            <a:ext cx="381000" cy="381000"/>
          </a:xfrm>
          <a:prstGeom prst="ellipse">
            <a:avLst/>
          </a:prstGeom>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cxnSp>
        <p:nvCxnSpPr>
          <p:cNvPr id="30" name="Straight Arrow Connector 29"/>
          <p:cNvCxnSpPr>
            <a:stCxn id="28" idx="4"/>
            <a:endCxn id="29" idx="0"/>
          </p:cNvCxnSpPr>
          <p:nvPr/>
        </p:nvCxnSpPr>
        <p:spPr>
          <a:xfrm rot="10800000">
            <a:off x="7056651" y="4743510"/>
            <a:ext cx="0" cy="3048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31" name="Oval 30"/>
          <p:cNvSpPr/>
          <p:nvPr/>
        </p:nvSpPr>
        <p:spPr>
          <a:xfrm rot="10800000">
            <a:off x="6864584" y="3752910"/>
            <a:ext cx="381000" cy="381000"/>
          </a:xfrm>
          <a:prstGeom prst="ellipse">
            <a:avLst/>
          </a:prstGeom>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cxnSp>
        <p:nvCxnSpPr>
          <p:cNvPr id="32" name="Straight Arrow Connector 31"/>
          <p:cNvCxnSpPr>
            <a:stCxn id="29" idx="4"/>
            <a:endCxn id="31" idx="0"/>
          </p:cNvCxnSpPr>
          <p:nvPr/>
        </p:nvCxnSpPr>
        <p:spPr>
          <a:xfrm rot="10800000">
            <a:off x="7055084" y="4133910"/>
            <a:ext cx="1567" cy="2286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3" name="Straight Arrow Connector 32"/>
          <p:cNvCxnSpPr>
            <a:stCxn id="31" idx="4"/>
          </p:cNvCxnSpPr>
          <p:nvPr/>
        </p:nvCxnSpPr>
        <p:spPr>
          <a:xfrm rot="10800000" flipH="1">
            <a:off x="7055084" y="3448110"/>
            <a:ext cx="1567" cy="3048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34" name="TextBox 33"/>
          <p:cNvSpPr txBox="1"/>
          <p:nvPr/>
        </p:nvSpPr>
        <p:spPr>
          <a:xfrm>
            <a:off x="6784974" y="3048000"/>
            <a:ext cx="419731" cy="400110"/>
          </a:xfrm>
          <a:prstGeom prst="rect">
            <a:avLst/>
          </a:prstGeom>
          <a:noFill/>
        </p:spPr>
        <p:txBody>
          <a:bodyPr wrap="none" rtlCol="0">
            <a:spAutoFit/>
          </a:bodyPr>
          <a:lstStyle/>
          <a:p>
            <a:r>
              <a:rPr lang="en-US" sz="2000" dirty="0" smtClean="0">
                <a:latin typeface="Calibri"/>
                <a:cs typeface="Calibri"/>
              </a:rPr>
              <a:t>A</a:t>
            </a:r>
            <a:r>
              <a:rPr lang="en-US" sz="2000" baseline="-25000" dirty="0" smtClean="0">
                <a:latin typeface="Calibri"/>
                <a:cs typeface="Calibri"/>
              </a:rPr>
              <a:t>1</a:t>
            </a:r>
          </a:p>
        </p:txBody>
      </p:sp>
      <p:sp>
        <p:nvSpPr>
          <p:cNvPr id="35" name="Oval 34"/>
          <p:cNvSpPr/>
          <p:nvPr/>
        </p:nvSpPr>
        <p:spPr>
          <a:xfrm rot="10800000">
            <a:off x="6241179" y="5048310"/>
            <a:ext cx="381000" cy="381000"/>
          </a:xfrm>
          <a:prstGeom prst="ellipse">
            <a:avLst/>
          </a:prstGeom>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36" name="Oval 35"/>
          <p:cNvSpPr/>
          <p:nvPr/>
        </p:nvSpPr>
        <p:spPr>
          <a:xfrm rot="10800000">
            <a:off x="6241179" y="4362510"/>
            <a:ext cx="381000" cy="381000"/>
          </a:xfrm>
          <a:prstGeom prst="ellipse">
            <a:avLst/>
          </a:prstGeom>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cxnSp>
        <p:nvCxnSpPr>
          <p:cNvPr id="37" name="Straight Arrow Connector 36"/>
          <p:cNvCxnSpPr>
            <a:stCxn id="35" idx="4"/>
            <a:endCxn id="36" idx="0"/>
          </p:cNvCxnSpPr>
          <p:nvPr/>
        </p:nvCxnSpPr>
        <p:spPr>
          <a:xfrm rot="10800000">
            <a:off x="6431679" y="4743510"/>
            <a:ext cx="0" cy="3048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38" name="Oval 37"/>
          <p:cNvSpPr/>
          <p:nvPr/>
        </p:nvSpPr>
        <p:spPr>
          <a:xfrm rot="10800000">
            <a:off x="6239612" y="3752910"/>
            <a:ext cx="381000" cy="381000"/>
          </a:xfrm>
          <a:prstGeom prst="ellipse">
            <a:avLst/>
          </a:prstGeom>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cxnSp>
        <p:nvCxnSpPr>
          <p:cNvPr id="39" name="Straight Arrow Connector 38"/>
          <p:cNvCxnSpPr>
            <a:stCxn id="36" idx="4"/>
            <a:endCxn id="38" idx="0"/>
          </p:cNvCxnSpPr>
          <p:nvPr/>
        </p:nvCxnSpPr>
        <p:spPr>
          <a:xfrm rot="10800000">
            <a:off x="6430112" y="4133910"/>
            <a:ext cx="1567" cy="2286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40" name="Straight Arrow Connector 39"/>
          <p:cNvCxnSpPr>
            <a:stCxn id="38" idx="4"/>
          </p:cNvCxnSpPr>
          <p:nvPr/>
        </p:nvCxnSpPr>
        <p:spPr>
          <a:xfrm rot="10800000" flipH="1">
            <a:off x="6430112" y="3448110"/>
            <a:ext cx="1567" cy="3048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41" name="TextBox 40"/>
          <p:cNvSpPr txBox="1"/>
          <p:nvPr/>
        </p:nvSpPr>
        <p:spPr>
          <a:xfrm>
            <a:off x="6160002" y="3048000"/>
            <a:ext cx="419731" cy="400110"/>
          </a:xfrm>
          <a:prstGeom prst="rect">
            <a:avLst/>
          </a:prstGeom>
          <a:noFill/>
        </p:spPr>
        <p:txBody>
          <a:bodyPr wrap="none" rtlCol="0">
            <a:spAutoFit/>
          </a:bodyPr>
          <a:lstStyle/>
          <a:p>
            <a:r>
              <a:rPr lang="en-US" sz="2000" dirty="0" smtClean="0">
                <a:latin typeface="Calibri"/>
                <a:cs typeface="Calibri"/>
              </a:rPr>
              <a:t>A</a:t>
            </a:r>
            <a:r>
              <a:rPr lang="en-US" sz="2000" baseline="-25000" dirty="0" smtClean="0">
                <a:latin typeface="Calibri"/>
                <a:cs typeface="Calibri"/>
              </a:rPr>
              <a:t>2</a:t>
            </a:r>
          </a:p>
        </p:txBody>
      </p:sp>
      <p:sp>
        <p:nvSpPr>
          <p:cNvPr id="42" name="Oval 41"/>
          <p:cNvSpPr/>
          <p:nvPr/>
        </p:nvSpPr>
        <p:spPr>
          <a:xfrm rot="10800000">
            <a:off x="4656351" y="5048310"/>
            <a:ext cx="381000" cy="381000"/>
          </a:xfrm>
          <a:prstGeom prst="ellipse">
            <a:avLst/>
          </a:prstGeom>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43" name="Oval 42"/>
          <p:cNvSpPr/>
          <p:nvPr/>
        </p:nvSpPr>
        <p:spPr>
          <a:xfrm rot="10800000">
            <a:off x="4656351" y="4362510"/>
            <a:ext cx="381000" cy="381000"/>
          </a:xfrm>
          <a:prstGeom prst="ellipse">
            <a:avLst/>
          </a:prstGeom>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cxnSp>
        <p:nvCxnSpPr>
          <p:cNvPr id="44" name="Straight Arrow Connector 43"/>
          <p:cNvCxnSpPr>
            <a:stCxn id="42" idx="4"/>
            <a:endCxn id="43" idx="0"/>
          </p:cNvCxnSpPr>
          <p:nvPr/>
        </p:nvCxnSpPr>
        <p:spPr>
          <a:xfrm rot="10800000">
            <a:off x="4846851" y="4743510"/>
            <a:ext cx="0" cy="3048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45" name="Oval 44"/>
          <p:cNvSpPr/>
          <p:nvPr/>
        </p:nvSpPr>
        <p:spPr>
          <a:xfrm rot="10800000">
            <a:off x="4654784" y="3752910"/>
            <a:ext cx="381000" cy="381000"/>
          </a:xfrm>
          <a:prstGeom prst="ellipse">
            <a:avLst/>
          </a:prstGeom>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cxnSp>
        <p:nvCxnSpPr>
          <p:cNvPr id="46" name="Straight Arrow Connector 45"/>
          <p:cNvCxnSpPr>
            <a:stCxn id="43" idx="4"/>
            <a:endCxn id="45" idx="0"/>
          </p:cNvCxnSpPr>
          <p:nvPr/>
        </p:nvCxnSpPr>
        <p:spPr>
          <a:xfrm rot="10800000">
            <a:off x="4845284" y="4133910"/>
            <a:ext cx="1567" cy="2286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47" name="Straight Arrow Connector 46"/>
          <p:cNvCxnSpPr>
            <a:stCxn id="45" idx="4"/>
          </p:cNvCxnSpPr>
          <p:nvPr/>
        </p:nvCxnSpPr>
        <p:spPr>
          <a:xfrm rot="10800000" flipH="1">
            <a:off x="4845284" y="3448110"/>
            <a:ext cx="1567" cy="3048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48" name="TextBox 47"/>
          <p:cNvSpPr txBox="1"/>
          <p:nvPr/>
        </p:nvSpPr>
        <p:spPr>
          <a:xfrm>
            <a:off x="4682497" y="3048000"/>
            <a:ext cx="593055" cy="400110"/>
          </a:xfrm>
          <a:prstGeom prst="rect">
            <a:avLst/>
          </a:prstGeom>
          <a:noFill/>
        </p:spPr>
        <p:txBody>
          <a:bodyPr wrap="none" rtlCol="0">
            <a:spAutoFit/>
          </a:bodyPr>
          <a:lstStyle/>
          <a:p>
            <a:r>
              <a:rPr lang="en-US" sz="2000" dirty="0" smtClean="0">
                <a:latin typeface="Calibri"/>
                <a:cs typeface="Calibri"/>
              </a:rPr>
              <a:t>A</a:t>
            </a:r>
            <a:r>
              <a:rPr lang="en-US" sz="2000" baseline="-25000" dirty="0" smtClean="0">
                <a:latin typeface="Calibri"/>
                <a:cs typeface="Calibri"/>
              </a:rPr>
              <a:t>100</a:t>
            </a:r>
          </a:p>
        </p:txBody>
      </p:sp>
      <p:cxnSp>
        <p:nvCxnSpPr>
          <p:cNvPr id="49" name="Straight Arrow Connector 48"/>
          <p:cNvCxnSpPr>
            <a:stCxn id="27" idx="2"/>
            <a:endCxn id="28" idx="0"/>
          </p:cNvCxnSpPr>
          <p:nvPr/>
        </p:nvCxnSpPr>
        <p:spPr>
          <a:xfrm flipH="1" flipV="1">
            <a:off x="7056651" y="5429310"/>
            <a:ext cx="933604" cy="525721"/>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50" name="Straight Arrow Connector 49"/>
          <p:cNvCxnSpPr>
            <a:stCxn id="27" idx="2"/>
            <a:endCxn id="35" idx="0"/>
          </p:cNvCxnSpPr>
          <p:nvPr/>
        </p:nvCxnSpPr>
        <p:spPr>
          <a:xfrm flipH="1" flipV="1">
            <a:off x="6431679" y="5429310"/>
            <a:ext cx="1558576" cy="525721"/>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51" name="Straight Arrow Connector 50"/>
          <p:cNvCxnSpPr>
            <a:stCxn id="27" idx="2"/>
            <a:endCxn id="42" idx="0"/>
          </p:cNvCxnSpPr>
          <p:nvPr/>
        </p:nvCxnSpPr>
        <p:spPr>
          <a:xfrm flipH="1" flipV="1">
            <a:off x="4846851" y="5429310"/>
            <a:ext cx="3143404" cy="525721"/>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52" name="TextBox 51"/>
          <p:cNvSpPr txBox="1"/>
          <p:nvPr/>
        </p:nvSpPr>
        <p:spPr>
          <a:xfrm rot="10800000">
            <a:off x="5272366" y="4368224"/>
            <a:ext cx="595035" cy="584776"/>
          </a:xfrm>
          <a:prstGeom prst="rect">
            <a:avLst/>
          </a:prstGeom>
          <a:noFill/>
        </p:spPr>
        <p:txBody>
          <a:bodyPr wrap="none" rtlCol="0">
            <a:spAutoFit/>
          </a:bodyPr>
          <a:lstStyle/>
          <a:p>
            <a:r>
              <a:rPr lang="en-US" sz="3200" dirty="0" smtClean="0"/>
              <a:t>…</a:t>
            </a:r>
          </a:p>
        </p:txBody>
      </p:sp>
      <p:sp>
        <p:nvSpPr>
          <p:cNvPr id="53" name="TextBox 52"/>
          <p:cNvSpPr txBox="1"/>
          <p:nvPr/>
        </p:nvSpPr>
        <p:spPr>
          <a:xfrm rot="10800000">
            <a:off x="5196166" y="3225224"/>
            <a:ext cx="595035" cy="584776"/>
          </a:xfrm>
          <a:prstGeom prst="rect">
            <a:avLst/>
          </a:prstGeom>
          <a:noFill/>
        </p:spPr>
        <p:txBody>
          <a:bodyPr wrap="none" rtlCol="0">
            <a:spAutoFit/>
          </a:bodyPr>
          <a:lstStyle/>
          <a:p>
            <a:r>
              <a:rPr lang="en-US" sz="3200" dirty="0" smtClean="0"/>
              <a:t>…</a:t>
            </a:r>
          </a:p>
        </p:txBody>
      </p:sp>
      <p:sp>
        <p:nvSpPr>
          <p:cNvPr id="54" name="Rectangle 53"/>
          <p:cNvSpPr/>
          <p:nvPr/>
        </p:nvSpPr>
        <p:spPr>
          <a:xfrm rot="10800000">
            <a:off x="4419601" y="3657600"/>
            <a:ext cx="3048000" cy="2019300"/>
          </a:xfrm>
          <a:prstGeom prst="rect">
            <a:avLst/>
          </a:prstGeom>
          <a:ln>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5" name="Rectangle 54"/>
          <p:cNvSpPr/>
          <p:nvPr/>
        </p:nvSpPr>
        <p:spPr>
          <a:xfrm rot="10800000">
            <a:off x="7772401" y="3619500"/>
            <a:ext cx="762000" cy="2019300"/>
          </a:xfrm>
          <a:prstGeom prst="rect">
            <a:avLst/>
          </a:prstGeom>
          <a:ln>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6" name="Oval 65"/>
          <p:cNvSpPr/>
          <p:nvPr/>
        </p:nvSpPr>
        <p:spPr>
          <a:xfrm>
            <a:off x="6172200" y="2438400"/>
            <a:ext cx="381000" cy="381000"/>
          </a:xfrm>
          <a:prstGeom prst="ellipse">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dirty="0" smtClean="0"/>
              <a:t>B</a:t>
            </a:r>
            <a:endParaRPr lang="en-US" dirty="0"/>
          </a:p>
        </p:txBody>
      </p:sp>
      <p:cxnSp>
        <p:nvCxnSpPr>
          <p:cNvPr id="67" name="Straight Arrow Connector 66"/>
          <p:cNvCxnSpPr>
            <a:stCxn id="48" idx="3"/>
            <a:endCxn id="66" idx="2"/>
          </p:cNvCxnSpPr>
          <p:nvPr/>
        </p:nvCxnSpPr>
        <p:spPr>
          <a:xfrm flipV="1">
            <a:off x="5275552" y="2628900"/>
            <a:ext cx="896648" cy="619155"/>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70" name="Straight Arrow Connector 69"/>
          <p:cNvCxnSpPr>
            <a:stCxn id="41" idx="0"/>
            <a:endCxn id="66" idx="4"/>
          </p:cNvCxnSpPr>
          <p:nvPr/>
        </p:nvCxnSpPr>
        <p:spPr>
          <a:xfrm flipH="1" flipV="1">
            <a:off x="6362700" y="2819400"/>
            <a:ext cx="7168" cy="2286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73" name="Straight Arrow Connector 72"/>
          <p:cNvCxnSpPr>
            <a:stCxn id="34" idx="0"/>
            <a:endCxn id="66" idx="6"/>
          </p:cNvCxnSpPr>
          <p:nvPr/>
        </p:nvCxnSpPr>
        <p:spPr>
          <a:xfrm flipH="1" flipV="1">
            <a:off x="6553200" y="2628900"/>
            <a:ext cx="441640" cy="4191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85" name="Elbow Connector 84"/>
          <p:cNvCxnSpPr>
            <a:stCxn id="66" idx="0"/>
          </p:cNvCxnSpPr>
          <p:nvPr/>
        </p:nvCxnSpPr>
        <p:spPr>
          <a:xfrm rot="5400000" flipH="1" flipV="1">
            <a:off x="7039162" y="1628962"/>
            <a:ext cx="132976" cy="1485901"/>
          </a:xfrm>
          <a:prstGeom prst="bentConnector2">
            <a:avLst/>
          </a:prstGeom>
          <a:ln>
            <a:tailEnd type="arrow"/>
          </a:ln>
        </p:spPr>
        <p:style>
          <a:lnRef idx="1">
            <a:schemeClr val="dk1"/>
          </a:lnRef>
          <a:fillRef idx="0">
            <a:schemeClr val="dk1"/>
          </a:fillRef>
          <a:effectRef idx="0">
            <a:schemeClr val="dk1"/>
          </a:effectRef>
          <a:fontRef idx="minor">
            <a:schemeClr val="tx1"/>
          </a:fontRef>
        </p:style>
      </p:cxnSp>
      <p:sp>
        <p:nvSpPr>
          <p:cNvPr id="86" name="TextBox 85"/>
          <p:cNvSpPr txBox="1"/>
          <p:nvPr/>
        </p:nvSpPr>
        <p:spPr>
          <a:xfrm>
            <a:off x="7806001" y="1981200"/>
            <a:ext cx="575999" cy="584776"/>
          </a:xfrm>
          <a:prstGeom prst="rect">
            <a:avLst/>
          </a:prstGeom>
          <a:noFill/>
        </p:spPr>
        <p:txBody>
          <a:bodyPr wrap="none" rtlCol="0">
            <a:spAutoFit/>
          </a:bodyPr>
          <a:lstStyle/>
          <a:p>
            <a:r>
              <a:rPr lang="en-US" sz="3200" dirty="0" smtClean="0">
                <a:latin typeface="Calibri"/>
                <a:cs typeface="Calibri"/>
              </a:rPr>
              <a:t>±</a:t>
            </a:r>
            <a:r>
              <a:rPr lang="en-US" sz="3200" dirty="0" err="1" smtClean="0">
                <a:latin typeface="Calibri"/>
                <a:cs typeface="Calibri"/>
              </a:rPr>
              <a:t>ε</a:t>
            </a:r>
            <a:endParaRPr lang="en-US" sz="3200" dirty="0" smtClean="0">
              <a:latin typeface="Calibri"/>
              <a:cs typeface="Calibri"/>
            </a:endParaRPr>
          </a:p>
        </p:txBody>
      </p:sp>
      <p:cxnSp>
        <p:nvCxnSpPr>
          <p:cNvPr id="65" name="Straight Arrow Connector 64"/>
          <p:cNvCxnSpPr/>
          <p:nvPr/>
        </p:nvCxnSpPr>
        <p:spPr>
          <a:xfrm>
            <a:off x="2133600" y="4679575"/>
            <a:ext cx="1600200" cy="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235874031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65"/>
                                        </p:tgtEl>
                                        <p:attrNameLst>
                                          <p:attrName>style.visibility</p:attrName>
                                        </p:attrNameLst>
                                      </p:cBhvr>
                                      <p:to>
                                        <p:strVal val="visible"/>
                                      </p:to>
                                    </p:set>
                                    <p:animEffect transition="in" filter="wipe(left)">
                                      <p:cBhvr>
                                        <p:cTn id="7" dur="500"/>
                                        <p:tgtEl>
                                          <p:spTgt spid="65"/>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17"/>
                                        </p:tgtEl>
                                        <p:attrNameLst>
                                          <p:attrName>style.visibility</p:attrName>
                                        </p:attrNameLst>
                                      </p:cBhvr>
                                      <p:to>
                                        <p:strVal val="visible"/>
                                      </p:to>
                                    </p:set>
                                    <p:animEffect transition="in" filter="wipe(down)">
                                      <p:cBhvr>
                                        <p:cTn id="10" dur="500"/>
                                        <p:tgtEl>
                                          <p:spTgt spid="17"/>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nodeType="clickEffect">
                                  <p:stCondLst>
                                    <p:cond delay="0"/>
                                  </p:stCondLst>
                                  <p:childTnLst>
                                    <p:set>
                                      <p:cBhvr>
                                        <p:cTn id="14" dur="1" fill="hold">
                                          <p:stCondLst>
                                            <p:cond delay="0"/>
                                          </p:stCondLst>
                                        </p:cTn>
                                        <p:tgtEl>
                                          <p:spTgt spid="26"/>
                                        </p:tgtEl>
                                        <p:attrNameLst>
                                          <p:attrName>style.visibility</p:attrName>
                                        </p:attrNameLst>
                                      </p:cBhvr>
                                      <p:to>
                                        <p:strVal val="visible"/>
                                      </p:to>
                                    </p:set>
                                    <p:animEffect transition="in" filter="wipe(down)">
                                      <p:cBhvr>
                                        <p:cTn id="15" dur="500"/>
                                        <p:tgtEl>
                                          <p:spTgt spid="26"/>
                                        </p:tgtEl>
                                      </p:cBhvr>
                                    </p:animEffect>
                                  </p:childTnLst>
                                </p:cTn>
                              </p:par>
                              <p:par>
                                <p:cTn id="16" presetID="22" presetClass="entr" presetSubtype="4" fill="hold" grpId="0" nodeType="withEffect">
                                  <p:stCondLst>
                                    <p:cond delay="0"/>
                                  </p:stCondLst>
                                  <p:childTnLst>
                                    <p:set>
                                      <p:cBhvr>
                                        <p:cTn id="17" dur="1" fill="hold">
                                          <p:stCondLst>
                                            <p:cond delay="0"/>
                                          </p:stCondLst>
                                        </p:cTn>
                                        <p:tgtEl>
                                          <p:spTgt spid="27"/>
                                        </p:tgtEl>
                                        <p:attrNameLst>
                                          <p:attrName>style.visibility</p:attrName>
                                        </p:attrNameLst>
                                      </p:cBhvr>
                                      <p:to>
                                        <p:strVal val="visible"/>
                                      </p:to>
                                    </p:set>
                                    <p:animEffect transition="in" filter="wipe(down)">
                                      <p:cBhvr>
                                        <p:cTn id="18" dur="500"/>
                                        <p:tgtEl>
                                          <p:spTgt spid="27"/>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18"/>
                                        </p:tgtEl>
                                        <p:attrNameLst>
                                          <p:attrName>style.visibility</p:attrName>
                                        </p:attrNameLst>
                                      </p:cBhvr>
                                      <p:to>
                                        <p:strVal val="visible"/>
                                      </p:to>
                                    </p:set>
                                    <p:animEffect transition="in" filter="wipe(down)">
                                      <p:cBhvr>
                                        <p:cTn id="23" dur="500"/>
                                        <p:tgtEl>
                                          <p:spTgt spid="18"/>
                                        </p:tgtEl>
                                      </p:cBhvr>
                                    </p:animEffect>
                                  </p:childTnLst>
                                </p:cTn>
                              </p:par>
                              <p:par>
                                <p:cTn id="24" presetID="22" presetClass="entr" presetSubtype="4" fill="hold" grpId="0" nodeType="withEffect">
                                  <p:stCondLst>
                                    <p:cond delay="0"/>
                                  </p:stCondLst>
                                  <p:childTnLst>
                                    <p:set>
                                      <p:cBhvr>
                                        <p:cTn id="25" dur="1" fill="hold">
                                          <p:stCondLst>
                                            <p:cond delay="0"/>
                                          </p:stCondLst>
                                        </p:cTn>
                                        <p:tgtEl>
                                          <p:spTgt spid="19"/>
                                        </p:tgtEl>
                                        <p:attrNameLst>
                                          <p:attrName>style.visibility</p:attrName>
                                        </p:attrNameLst>
                                      </p:cBhvr>
                                      <p:to>
                                        <p:strVal val="visible"/>
                                      </p:to>
                                    </p:set>
                                    <p:animEffect transition="in" filter="wipe(down)">
                                      <p:cBhvr>
                                        <p:cTn id="26" dur="500"/>
                                        <p:tgtEl>
                                          <p:spTgt spid="19"/>
                                        </p:tgtEl>
                                      </p:cBhvr>
                                    </p:animEffect>
                                  </p:childTnLst>
                                </p:cTn>
                              </p:par>
                              <p:par>
                                <p:cTn id="27" presetID="22" presetClass="entr" presetSubtype="4" fill="hold" nodeType="withEffect">
                                  <p:stCondLst>
                                    <p:cond delay="0"/>
                                  </p:stCondLst>
                                  <p:childTnLst>
                                    <p:set>
                                      <p:cBhvr>
                                        <p:cTn id="28" dur="1" fill="hold">
                                          <p:stCondLst>
                                            <p:cond delay="0"/>
                                          </p:stCondLst>
                                        </p:cTn>
                                        <p:tgtEl>
                                          <p:spTgt spid="20"/>
                                        </p:tgtEl>
                                        <p:attrNameLst>
                                          <p:attrName>style.visibility</p:attrName>
                                        </p:attrNameLst>
                                      </p:cBhvr>
                                      <p:to>
                                        <p:strVal val="visible"/>
                                      </p:to>
                                    </p:set>
                                    <p:animEffect transition="in" filter="wipe(down)">
                                      <p:cBhvr>
                                        <p:cTn id="29" dur="500"/>
                                        <p:tgtEl>
                                          <p:spTgt spid="20"/>
                                        </p:tgtEl>
                                      </p:cBhvr>
                                    </p:animEffect>
                                  </p:childTnLst>
                                </p:cTn>
                              </p:par>
                              <p:par>
                                <p:cTn id="30" presetID="22" presetClass="entr" presetSubtype="4" fill="hold" nodeType="withEffect">
                                  <p:stCondLst>
                                    <p:cond delay="0"/>
                                  </p:stCondLst>
                                  <p:childTnLst>
                                    <p:set>
                                      <p:cBhvr>
                                        <p:cTn id="31" dur="1" fill="hold">
                                          <p:stCondLst>
                                            <p:cond delay="0"/>
                                          </p:stCondLst>
                                        </p:cTn>
                                        <p:tgtEl>
                                          <p:spTgt spid="21"/>
                                        </p:tgtEl>
                                        <p:attrNameLst>
                                          <p:attrName>style.visibility</p:attrName>
                                        </p:attrNameLst>
                                      </p:cBhvr>
                                      <p:to>
                                        <p:strVal val="visible"/>
                                      </p:to>
                                    </p:set>
                                    <p:animEffect transition="in" filter="wipe(down)">
                                      <p:cBhvr>
                                        <p:cTn id="32" dur="500"/>
                                        <p:tgtEl>
                                          <p:spTgt spid="21"/>
                                        </p:tgtEl>
                                      </p:cBhvr>
                                    </p:animEffect>
                                  </p:childTnLst>
                                </p:cTn>
                              </p:par>
                              <p:par>
                                <p:cTn id="33" presetID="22" presetClass="entr" presetSubtype="4" fill="hold" grpId="0" nodeType="withEffect">
                                  <p:stCondLst>
                                    <p:cond delay="0"/>
                                  </p:stCondLst>
                                  <p:childTnLst>
                                    <p:set>
                                      <p:cBhvr>
                                        <p:cTn id="34" dur="1" fill="hold">
                                          <p:stCondLst>
                                            <p:cond delay="0"/>
                                          </p:stCondLst>
                                        </p:cTn>
                                        <p:tgtEl>
                                          <p:spTgt spid="22"/>
                                        </p:tgtEl>
                                        <p:attrNameLst>
                                          <p:attrName>style.visibility</p:attrName>
                                        </p:attrNameLst>
                                      </p:cBhvr>
                                      <p:to>
                                        <p:strVal val="visible"/>
                                      </p:to>
                                    </p:set>
                                    <p:animEffect transition="in" filter="wipe(down)">
                                      <p:cBhvr>
                                        <p:cTn id="35" dur="500"/>
                                        <p:tgtEl>
                                          <p:spTgt spid="22"/>
                                        </p:tgtEl>
                                      </p:cBhvr>
                                    </p:animEffect>
                                  </p:childTnLst>
                                </p:cTn>
                              </p:par>
                              <p:par>
                                <p:cTn id="36" presetID="22" presetClass="entr" presetSubtype="4" fill="hold" nodeType="withEffect">
                                  <p:stCondLst>
                                    <p:cond delay="0"/>
                                  </p:stCondLst>
                                  <p:childTnLst>
                                    <p:set>
                                      <p:cBhvr>
                                        <p:cTn id="37" dur="1" fill="hold">
                                          <p:stCondLst>
                                            <p:cond delay="0"/>
                                          </p:stCondLst>
                                        </p:cTn>
                                        <p:tgtEl>
                                          <p:spTgt spid="23"/>
                                        </p:tgtEl>
                                        <p:attrNameLst>
                                          <p:attrName>style.visibility</p:attrName>
                                        </p:attrNameLst>
                                      </p:cBhvr>
                                      <p:to>
                                        <p:strVal val="visible"/>
                                      </p:to>
                                    </p:set>
                                    <p:animEffect transition="in" filter="wipe(down)">
                                      <p:cBhvr>
                                        <p:cTn id="38" dur="500"/>
                                        <p:tgtEl>
                                          <p:spTgt spid="23"/>
                                        </p:tgtEl>
                                      </p:cBhvr>
                                    </p:animEffect>
                                  </p:childTnLst>
                                </p:cTn>
                              </p:par>
                              <p:par>
                                <p:cTn id="39" presetID="22" presetClass="entr" presetSubtype="4" fill="hold" nodeType="withEffect">
                                  <p:stCondLst>
                                    <p:cond delay="0"/>
                                  </p:stCondLst>
                                  <p:childTnLst>
                                    <p:set>
                                      <p:cBhvr>
                                        <p:cTn id="40" dur="1" fill="hold">
                                          <p:stCondLst>
                                            <p:cond delay="0"/>
                                          </p:stCondLst>
                                        </p:cTn>
                                        <p:tgtEl>
                                          <p:spTgt spid="24"/>
                                        </p:tgtEl>
                                        <p:attrNameLst>
                                          <p:attrName>style.visibility</p:attrName>
                                        </p:attrNameLst>
                                      </p:cBhvr>
                                      <p:to>
                                        <p:strVal val="visible"/>
                                      </p:to>
                                    </p:set>
                                    <p:animEffect transition="in" filter="wipe(down)">
                                      <p:cBhvr>
                                        <p:cTn id="41" dur="500"/>
                                        <p:tgtEl>
                                          <p:spTgt spid="24"/>
                                        </p:tgtEl>
                                      </p:cBhvr>
                                    </p:animEffect>
                                  </p:childTnLst>
                                </p:cTn>
                              </p:par>
                              <p:par>
                                <p:cTn id="42" presetID="22" presetClass="entr" presetSubtype="4" fill="hold" grpId="0" nodeType="withEffect">
                                  <p:stCondLst>
                                    <p:cond delay="0"/>
                                  </p:stCondLst>
                                  <p:childTnLst>
                                    <p:set>
                                      <p:cBhvr>
                                        <p:cTn id="43" dur="1" fill="hold">
                                          <p:stCondLst>
                                            <p:cond delay="0"/>
                                          </p:stCondLst>
                                        </p:cTn>
                                        <p:tgtEl>
                                          <p:spTgt spid="28"/>
                                        </p:tgtEl>
                                        <p:attrNameLst>
                                          <p:attrName>style.visibility</p:attrName>
                                        </p:attrNameLst>
                                      </p:cBhvr>
                                      <p:to>
                                        <p:strVal val="visible"/>
                                      </p:to>
                                    </p:set>
                                    <p:animEffect transition="in" filter="wipe(down)">
                                      <p:cBhvr>
                                        <p:cTn id="44" dur="500"/>
                                        <p:tgtEl>
                                          <p:spTgt spid="28"/>
                                        </p:tgtEl>
                                      </p:cBhvr>
                                    </p:animEffect>
                                  </p:childTnLst>
                                </p:cTn>
                              </p:par>
                              <p:par>
                                <p:cTn id="45" presetID="22" presetClass="entr" presetSubtype="4" fill="hold" grpId="0" nodeType="withEffect">
                                  <p:stCondLst>
                                    <p:cond delay="0"/>
                                  </p:stCondLst>
                                  <p:childTnLst>
                                    <p:set>
                                      <p:cBhvr>
                                        <p:cTn id="46" dur="1" fill="hold">
                                          <p:stCondLst>
                                            <p:cond delay="0"/>
                                          </p:stCondLst>
                                        </p:cTn>
                                        <p:tgtEl>
                                          <p:spTgt spid="29"/>
                                        </p:tgtEl>
                                        <p:attrNameLst>
                                          <p:attrName>style.visibility</p:attrName>
                                        </p:attrNameLst>
                                      </p:cBhvr>
                                      <p:to>
                                        <p:strVal val="visible"/>
                                      </p:to>
                                    </p:set>
                                    <p:animEffect transition="in" filter="wipe(down)">
                                      <p:cBhvr>
                                        <p:cTn id="47" dur="500"/>
                                        <p:tgtEl>
                                          <p:spTgt spid="29"/>
                                        </p:tgtEl>
                                      </p:cBhvr>
                                    </p:animEffect>
                                  </p:childTnLst>
                                </p:cTn>
                              </p:par>
                              <p:par>
                                <p:cTn id="48" presetID="22" presetClass="entr" presetSubtype="4" fill="hold" nodeType="withEffect">
                                  <p:stCondLst>
                                    <p:cond delay="0"/>
                                  </p:stCondLst>
                                  <p:childTnLst>
                                    <p:set>
                                      <p:cBhvr>
                                        <p:cTn id="49" dur="1" fill="hold">
                                          <p:stCondLst>
                                            <p:cond delay="0"/>
                                          </p:stCondLst>
                                        </p:cTn>
                                        <p:tgtEl>
                                          <p:spTgt spid="30"/>
                                        </p:tgtEl>
                                        <p:attrNameLst>
                                          <p:attrName>style.visibility</p:attrName>
                                        </p:attrNameLst>
                                      </p:cBhvr>
                                      <p:to>
                                        <p:strVal val="visible"/>
                                      </p:to>
                                    </p:set>
                                    <p:animEffect transition="in" filter="wipe(down)">
                                      <p:cBhvr>
                                        <p:cTn id="50" dur="500"/>
                                        <p:tgtEl>
                                          <p:spTgt spid="30"/>
                                        </p:tgtEl>
                                      </p:cBhvr>
                                    </p:animEffect>
                                  </p:childTnLst>
                                </p:cTn>
                              </p:par>
                              <p:par>
                                <p:cTn id="51" presetID="22" presetClass="entr" presetSubtype="4" fill="hold" grpId="0" nodeType="withEffect">
                                  <p:stCondLst>
                                    <p:cond delay="0"/>
                                  </p:stCondLst>
                                  <p:childTnLst>
                                    <p:set>
                                      <p:cBhvr>
                                        <p:cTn id="52" dur="1" fill="hold">
                                          <p:stCondLst>
                                            <p:cond delay="0"/>
                                          </p:stCondLst>
                                        </p:cTn>
                                        <p:tgtEl>
                                          <p:spTgt spid="31"/>
                                        </p:tgtEl>
                                        <p:attrNameLst>
                                          <p:attrName>style.visibility</p:attrName>
                                        </p:attrNameLst>
                                      </p:cBhvr>
                                      <p:to>
                                        <p:strVal val="visible"/>
                                      </p:to>
                                    </p:set>
                                    <p:animEffect transition="in" filter="wipe(down)">
                                      <p:cBhvr>
                                        <p:cTn id="53" dur="500"/>
                                        <p:tgtEl>
                                          <p:spTgt spid="31"/>
                                        </p:tgtEl>
                                      </p:cBhvr>
                                    </p:animEffect>
                                  </p:childTnLst>
                                </p:cTn>
                              </p:par>
                              <p:par>
                                <p:cTn id="54" presetID="22" presetClass="entr" presetSubtype="4" fill="hold" nodeType="withEffect">
                                  <p:stCondLst>
                                    <p:cond delay="0"/>
                                  </p:stCondLst>
                                  <p:childTnLst>
                                    <p:set>
                                      <p:cBhvr>
                                        <p:cTn id="55" dur="1" fill="hold">
                                          <p:stCondLst>
                                            <p:cond delay="0"/>
                                          </p:stCondLst>
                                        </p:cTn>
                                        <p:tgtEl>
                                          <p:spTgt spid="32"/>
                                        </p:tgtEl>
                                        <p:attrNameLst>
                                          <p:attrName>style.visibility</p:attrName>
                                        </p:attrNameLst>
                                      </p:cBhvr>
                                      <p:to>
                                        <p:strVal val="visible"/>
                                      </p:to>
                                    </p:set>
                                    <p:animEffect transition="in" filter="wipe(down)">
                                      <p:cBhvr>
                                        <p:cTn id="56" dur="500"/>
                                        <p:tgtEl>
                                          <p:spTgt spid="32"/>
                                        </p:tgtEl>
                                      </p:cBhvr>
                                    </p:animEffect>
                                  </p:childTnLst>
                                </p:cTn>
                              </p:par>
                              <p:par>
                                <p:cTn id="57" presetID="22" presetClass="entr" presetSubtype="4" fill="hold" nodeType="withEffect">
                                  <p:stCondLst>
                                    <p:cond delay="0"/>
                                  </p:stCondLst>
                                  <p:childTnLst>
                                    <p:set>
                                      <p:cBhvr>
                                        <p:cTn id="58" dur="1" fill="hold">
                                          <p:stCondLst>
                                            <p:cond delay="0"/>
                                          </p:stCondLst>
                                        </p:cTn>
                                        <p:tgtEl>
                                          <p:spTgt spid="33"/>
                                        </p:tgtEl>
                                        <p:attrNameLst>
                                          <p:attrName>style.visibility</p:attrName>
                                        </p:attrNameLst>
                                      </p:cBhvr>
                                      <p:to>
                                        <p:strVal val="visible"/>
                                      </p:to>
                                    </p:set>
                                    <p:animEffect transition="in" filter="wipe(down)">
                                      <p:cBhvr>
                                        <p:cTn id="59" dur="500"/>
                                        <p:tgtEl>
                                          <p:spTgt spid="33"/>
                                        </p:tgtEl>
                                      </p:cBhvr>
                                    </p:animEffect>
                                  </p:childTnLst>
                                </p:cTn>
                              </p:par>
                              <p:par>
                                <p:cTn id="60" presetID="22" presetClass="entr" presetSubtype="4" fill="hold" grpId="0" nodeType="withEffect">
                                  <p:stCondLst>
                                    <p:cond delay="0"/>
                                  </p:stCondLst>
                                  <p:childTnLst>
                                    <p:set>
                                      <p:cBhvr>
                                        <p:cTn id="61" dur="1" fill="hold">
                                          <p:stCondLst>
                                            <p:cond delay="0"/>
                                          </p:stCondLst>
                                        </p:cTn>
                                        <p:tgtEl>
                                          <p:spTgt spid="34"/>
                                        </p:tgtEl>
                                        <p:attrNameLst>
                                          <p:attrName>style.visibility</p:attrName>
                                        </p:attrNameLst>
                                      </p:cBhvr>
                                      <p:to>
                                        <p:strVal val="visible"/>
                                      </p:to>
                                    </p:set>
                                    <p:animEffect transition="in" filter="wipe(down)">
                                      <p:cBhvr>
                                        <p:cTn id="62" dur="500"/>
                                        <p:tgtEl>
                                          <p:spTgt spid="34"/>
                                        </p:tgtEl>
                                      </p:cBhvr>
                                    </p:animEffect>
                                  </p:childTnLst>
                                </p:cTn>
                              </p:par>
                              <p:par>
                                <p:cTn id="63" presetID="22" presetClass="entr" presetSubtype="4" fill="hold" grpId="0" nodeType="withEffect">
                                  <p:stCondLst>
                                    <p:cond delay="0"/>
                                  </p:stCondLst>
                                  <p:childTnLst>
                                    <p:set>
                                      <p:cBhvr>
                                        <p:cTn id="64" dur="1" fill="hold">
                                          <p:stCondLst>
                                            <p:cond delay="0"/>
                                          </p:stCondLst>
                                        </p:cTn>
                                        <p:tgtEl>
                                          <p:spTgt spid="35"/>
                                        </p:tgtEl>
                                        <p:attrNameLst>
                                          <p:attrName>style.visibility</p:attrName>
                                        </p:attrNameLst>
                                      </p:cBhvr>
                                      <p:to>
                                        <p:strVal val="visible"/>
                                      </p:to>
                                    </p:set>
                                    <p:animEffect transition="in" filter="wipe(down)">
                                      <p:cBhvr>
                                        <p:cTn id="65" dur="500"/>
                                        <p:tgtEl>
                                          <p:spTgt spid="35"/>
                                        </p:tgtEl>
                                      </p:cBhvr>
                                    </p:animEffect>
                                  </p:childTnLst>
                                </p:cTn>
                              </p:par>
                              <p:par>
                                <p:cTn id="66" presetID="22" presetClass="entr" presetSubtype="4" fill="hold" grpId="0" nodeType="withEffect">
                                  <p:stCondLst>
                                    <p:cond delay="0"/>
                                  </p:stCondLst>
                                  <p:childTnLst>
                                    <p:set>
                                      <p:cBhvr>
                                        <p:cTn id="67" dur="1" fill="hold">
                                          <p:stCondLst>
                                            <p:cond delay="0"/>
                                          </p:stCondLst>
                                        </p:cTn>
                                        <p:tgtEl>
                                          <p:spTgt spid="36"/>
                                        </p:tgtEl>
                                        <p:attrNameLst>
                                          <p:attrName>style.visibility</p:attrName>
                                        </p:attrNameLst>
                                      </p:cBhvr>
                                      <p:to>
                                        <p:strVal val="visible"/>
                                      </p:to>
                                    </p:set>
                                    <p:animEffect transition="in" filter="wipe(down)">
                                      <p:cBhvr>
                                        <p:cTn id="68" dur="500"/>
                                        <p:tgtEl>
                                          <p:spTgt spid="36"/>
                                        </p:tgtEl>
                                      </p:cBhvr>
                                    </p:animEffect>
                                  </p:childTnLst>
                                </p:cTn>
                              </p:par>
                              <p:par>
                                <p:cTn id="69" presetID="22" presetClass="entr" presetSubtype="4" fill="hold" nodeType="withEffect">
                                  <p:stCondLst>
                                    <p:cond delay="0"/>
                                  </p:stCondLst>
                                  <p:childTnLst>
                                    <p:set>
                                      <p:cBhvr>
                                        <p:cTn id="70" dur="1" fill="hold">
                                          <p:stCondLst>
                                            <p:cond delay="0"/>
                                          </p:stCondLst>
                                        </p:cTn>
                                        <p:tgtEl>
                                          <p:spTgt spid="37"/>
                                        </p:tgtEl>
                                        <p:attrNameLst>
                                          <p:attrName>style.visibility</p:attrName>
                                        </p:attrNameLst>
                                      </p:cBhvr>
                                      <p:to>
                                        <p:strVal val="visible"/>
                                      </p:to>
                                    </p:set>
                                    <p:animEffect transition="in" filter="wipe(down)">
                                      <p:cBhvr>
                                        <p:cTn id="71" dur="500"/>
                                        <p:tgtEl>
                                          <p:spTgt spid="37"/>
                                        </p:tgtEl>
                                      </p:cBhvr>
                                    </p:animEffect>
                                  </p:childTnLst>
                                </p:cTn>
                              </p:par>
                              <p:par>
                                <p:cTn id="72" presetID="22" presetClass="entr" presetSubtype="4" fill="hold" grpId="0" nodeType="withEffect">
                                  <p:stCondLst>
                                    <p:cond delay="0"/>
                                  </p:stCondLst>
                                  <p:childTnLst>
                                    <p:set>
                                      <p:cBhvr>
                                        <p:cTn id="73" dur="1" fill="hold">
                                          <p:stCondLst>
                                            <p:cond delay="0"/>
                                          </p:stCondLst>
                                        </p:cTn>
                                        <p:tgtEl>
                                          <p:spTgt spid="38"/>
                                        </p:tgtEl>
                                        <p:attrNameLst>
                                          <p:attrName>style.visibility</p:attrName>
                                        </p:attrNameLst>
                                      </p:cBhvr>
                                      <p:to>
                                        <p:strVal val="visible"/>
                                      </p:to>
                                    </p:set>
                                    <p:animEffect transition="in" filter="wipe(down)">
                                      <p:cBhvr>
                                        <p:cTn id="74" dur="500"/>
                                        <p:tgtEl>
                                          <p:spTgt spid="38"/>
                                        </p:tgtEl>
                                      </p:cBhvr>
                                    </p:animEffect>
                                  </p:childTnLst>
                                </p:cTn>
                              </p:par>
                              <p:par>
                                <p:cTn id="75" presetID="22" presetClass="entr" presetSubtype="4" fill="hold" nodeType="withEffect">
                                  <p:stCondLst>
                                    <p:cond delay="0"/>
                                  </p:stCondLst>
                                  <p:childTnLst>
                                    <p:set>
                                      <p:cBhvr>
                                        <p:cTn id="76" dur="1" fill="hold">
                                          <p:stCondLst>
                                            <p:cond delay="0"/>
                                          </p:stCondLst>
                                        </p:cTn>
                                        <p:tgtEl>
                                          <p:spTgt spid="39"/>
                                        </p:tgtEl>
                                        <p:attrNameLst>
                                          <p:attrName>style.visibility</p:attrName>
                                        </p:attrNameLst>
                                      </p:cBhvr>
                                      <p:to>
                                        <p:strVal val="visible"/>
                                      </p:to>
                                    </p:set>
                                    <p:animEffect transition="in" filter="wipe(down)">
                                      <p:cBhvr>
                                        <p:cTn id="77" dur="500"/>
                                        <p:tgtEl>
                                          <p:spTgt spid="39"/>
                                        </p:tgtEl>
                                      </p:cBhvr>
                                    </p:animEffect>
                                  </p:childTnLst>
                                </p:cTn>
                              </p:par>
                              <p:par>
                                <p:cTn id="78" presetID="22" presetClass="entr" presetSubtype="4" fill="hold" nodeType="withEffect">
                                  <p:stCondLst>
                                    <p:cond delay="0"/>
                                  </p:stCondLst>
                                  <p:childTnLst>
                                    <p:set>
                                      <p:cBhvr>
                                        <p:cTn id="79" dur="1" fill="hold">
                                          <p:stCondLst>
                                            <p:cond delay="0"/>
                                          </p:stCondLst>
                                        </p:cTn>
                                        <p:tgtEl>
                                          <p:spTgt spid="40"/>
                                        </p:tgtEl>
                                        <p:attrNameLst>
                                          <p:attrName>style.visibility</p:attrName>
                                        </p:attrNameLst>
                                      </p:cBhvr>
                                      <p:to>
                                        <p:strVal val="visible"/>
                                      </p:to>
                                    </p:set>
                                    <p:animEffect transition="in" filter="wipe(down)">
                                      <p:cBhvr>
                                        <p:cTn id="80" dur="500"/>
                                        <p:tgtEl>
                                          <p:spTgt spid="40"/>
                                        </p:tgtEl>
                                      </p:cBhvr>
                                    </p:animEffect>
                                  </p:childTnLst>
                                </p:cTn>
                              </p:par>
                              <p:par>
                                <p:cTn id="81" presetID="22" presetClass="entr" presetSubtype="4" fill="hold" grpId="0" nodeType="withEffect">
                                  <p:stCondLst>
                                    <p:cond delay="0"/>
                                  </p:stCondLst>
                                  <p:childTnLst>
                                    <p:set>
                                      <p:cBhvr>
                                        <p:cTn id="82" dur="1" fill="hold">
                                          <p:stCondLst>
                                            <p:cond delay="0"/>
                                          </p:stCondLst>
                                        </p:cTn>
                                        <p:tgtEl>
                                          <p:spTgt spid="41"/>
                                        </p:tgtEl>
                                        <p:attrNameLst>
                                          <p:attrName>style.visibility</p:attrName>
                                        </p:attrNameLst>
                                      </p:cBhvr>
                                      <p:to>
                                        <p:strVal val="visible"/>
                                      </p:to>
                                    </p:set>
                                    <p:animEffect transition="in" filter="wipe(down)">
                                      <p:cBhvr>
                                        <p:cTn id="83" dur="500"/>
                                        <p:tgtEl>
                                          <p:spTgt spid="41"/>
                                        </p:tgtEl>
                                      </p:cBhvr>
                                    </p:animEffect>
                                  </p:childTnLst>
                                </p:cTn>
                              </p:par>
                              <p:par>
                                <p:cTn id="84" presetID="22" presetClass="entr" presetSubtype="4" fill="hold" grpId="0" nodeType="withEffect">
                                  <p:stCondLst>
                                    <p:cond delay="0"/>
                                  </p:stCondLst>
                                  <p:childTnLst>
                                    <p:set>
                                      <p:cBhvr>
                                        <p:cTn id="85" dur="1" fill="hold">
                                          <p:stCondLst>
                                            <p:cond delay="0"/>
                                          </p:stCondLst>
                                        </p:cTn>
                                        <p:tgtEl>
                                          <p:spTgt spid="42"/>
                                        </p:tgtEl>
                                        <p:attrNameLst>
                                          <p:attrName>style.visibility</p:attrName>
                                        </p:attrNameLst>
                                      </p:cBhvr>
                                      <p:to>
                                        <p:strVal val="visible"/>
                                      </p:to>
                                    </p:set>
                                    <p:animEffect transition="in" filter="wipe(down)">
                                      <p:cBhvr>
                                        <p:cTn id="86" dur="500"/>
                                        <p:tgtEl>
                                          <p:spTgt spid="42"/>
                                        </p:tgtEl>
                                      </p:cBhvr>
                                    </p:animEffect>
                                  </p:childTnLst>
                                </p:cTn>
                              </p:par>
                              <p:par>
                                <p:cTn id="87" presetID="22" presetClass="entr" presetSubtype="4" fill="hold" grpId="0" nodeType="withEffect">
                                  <p:stCondLst>
                                    <p:cond delay="0"/>
                                  </p:stCondLst>
                                  <p:childTnLst>
                                    <p:set>
                                      <p:cBhvr>
                                        <p:cTn id="88" dur="1" fill="hold">
                                          <p:stCondLst>
                                            <p:cond delay="0"/>
                                          </p:stCondLst>
                                        </p:cTn>
                                        <p:tgtEl>
                                          <p:spTgt spid="43"/>
                                        </p:tgtEl>
                                        <p:attrNameLst>
                                          <p:attrName>style.visibility</p:attrName>
                                        </p:attrNameLst>
                                      </p:cBhvr>
                                      <p:to>
                                        <p:strVal val="visible"/>
                                      </p:to>
                                    </p:set>
                                    <p:animEffect transition="in" filter="wipe(down)">
                                      <p:cBhvr>
                                        <p:cTn id="89" dur="500"/>
                                        <p:tgtEl>
                                          <p:spTgt spid="43"/>
                                        </p:tgtEl>
                                      </p:cBhvr>
                                    </p:animEffect>
                                  </p:childTnLst>
                                </p:cTn>
                              </p:par>
                              <p:par>
                                <p:cTn id="90" presetID="22" presetClass="entr" presetSubtype="4" fill="hold" nodeType="withEffect">
                                  <p:stCondLst>
                                    <p:cond delay="0"/>
                                  </p:stCondLst>
                                  <p:childTnLst>
                                    <p:set>
                                      <p:cBhvr>
                                        <p:cTn id="91" dur="1" fill="hold">
                                          <p:stCondLst>
                                            <p:cond delay="0"/>
                                          </p:stCondLst>
                                        </p:cTn>
                                        <p:tgtEl>
                                          <p:spTgt spid="44"/>
                                        </p:tgtEl>
                                        <p:attrNameLst>
                                          <p:attrName>style.visibility</p:attrName>
                                        </p:attrNameLst>
                                      </p:cBhvr>
                                      <p:to>
                                        <p:strVal val="visible"/>
                                      </p:to>
                                    </p:set>
                                    <p:animEffect transition="in" filter="wipe(down)">
                                      <p:cBhvr>
                                        <p:cTn id="92" dur="500"/>
                                        <p:tgtEl>
                                          <p:spTgt spid="44"/>
                                        </p:tgtEl>
                                      </p:cBhvr>
                                    </p:animEffect>
                                  </p:childTnLst>
                                </p:cTn>
                              </p:par>
                              <p:par>
                                <p:cTn id="93" presetID="22" presetClass="entr" presetSubtype="4" fill="hold" grpId="0" nodeType="withEffect">
                                  <p:stCondLst>
                                    <p:cond delay="0"/>
                                  </p:stCondLst>
                                  <p:childTnLst>
                                    <p:set>
                                      <p:cBhvr>
                                        <p:cTn id="94" dur="1" fill="hold">
                                          <p:stCondLst>
                                            <p:cond delay="0"/>
                                          </p:stCondLst>
                                        </p:cTn>
                                        <p:tgtEl>
                                          <p:spTgt spid="45"/>
                                        </p:tgtEl>
                                        <p:attrNameLst>
                                          <p:attrName>style.visibility</p:attrName>
                                        </p:attrNameLst>
                                      </p:cBhvr>
                                      <p:to>
                                        <p:strVal val="visible"/>
                                      </p:to>
                                    </p:set>
                                    <p:animEffect transition="in" filter="wipe(down)">
                                      <p:cBhvr>
                                        <p:cTn id="95" dur="500"/>
                                        <p:tgtEl>
                                          <p:spTgt spid="45"/>
                                        </p:tgtEl>
                                      </p:cBhvr>
                                    </p:animEffect>
                                  </p:childTnLst>
                                </p:cTn>
                              </p:par>
                              <p:par>
                                <p:cTn id="96" presetID="22" presetClass="entr" presetSubtype="4" fill="hold" nodeType="withEffect">
                                  <p:stCondLst>
                                    <p:cond delay="0"/>
                                  </p:stCondLst>
                                  <p:childTnLst>
                                    <p:set>
                                      <p:cBhvr>
                                        <p:cTn id="97" dur="1" fill="hold">
                                          <p:stCondLst>
                                            <p:cond delay="0"/>
                                          </p:stCondLst>
                                        </p:cTn>
                                        <p:tgtEl>
                                          <p:spTgt spid="46"/>
                                        </p:tgtEl>
                                        <p:attrNameLst>
                                          <p:attrName>style.visibility</p:attrName>
                                        </p:attrNameLst>
                                      </p:cBhvr>
                                      <p:to>
                                        <p:strVal val="visible"/>
                                      </p:to>
                                    </p:set>
                                    <p:animEffect transition="in" filter="wipe(down)">
                                      <p:cBhvr>
                                        <p:cTn id="98" dur="500"/>
                                        <p:tgtEl>
                                          <p:spTgt spid="46"/>
                                        </p:tgtEl>
                                      </p:cBhvr>
                                    </p:animEffect>
                                  </p:childTnLst>
                                </p:cTn>
                              </p:par>
                              <p:par>
                                <p:cTn id="99" presetID="22" presetClass="entr" presetSubtype="4" fill="hold" nodeType="withEffect">
                                  <p:stCondLst>
                                    <p:cond delay="0"/>
                                  </p:stCondLst>
                                  <p:childTnLst>
                                    <p:set>
                                      <p:cBhvr>
                                        <p:cTn id="100" dur="1" fill="hold">
                                          <p:stCondLst>
                                            <p:cond delay="0"/>
                                          </p:stCondLst>
                                        </p:cTn>
                                        <p:tgtEl>
                                          <p:spTgt spid="47"/>
                                        </p:tgtEl>
                                        <p:attrNameLst>
                                          <p:attrName>style.visibility</p:attrName>
                                        </p:attrNameLst>
                                      </p:cBhvr>
                                      <p:to>
                                        <p:strVal val="visible"/>
                                      </p:to>
                                    </p:set>
                                    <p:animEffect transition="in" filter="wipe(down)">
                                      <p:cBhvr>
                                        <p:cTn id="101" dur="500"/>
                                        <p:tgtEl>
                                          <p:spTgt spid="47"/>
                                        </p:tgtEl>
                                      </p:cBhvr>
                                    </p:animEffect>
                                  </p:childTnLst>
                                </p:cTn>
                              </p:par>
                              <p:par>
                                <p:cTn id="102" presetID="22" presetClass="entr" presetSubtype="4" fill="hold" grpId="0" nodeType="withEffect">
                                  <p:stCondLst>
                                    <p:cond delay="0"/>
                                  </p:stCondLst>
                                  <p:childTnLst>
                                    <p:set>
                                      <p:cBhvr>
                                        <p:cTn id="103" dur="1" fill="hold">
                                          <p:stCondLst>
                                            <p:cond delay="0"/>
                                          </p:stCondLst>
                                        </p:cTn>
                                        <p:tgtEl>
                                          <p:spTgt spid="48"/>
                                        </p:tgtEl>
                                        <p:attrNameLst>
                                          <p:attrName>style.visibility</p:attrName>
                                        </p:attrNameLst>
                                      </p:cBhvr>
                                      <p:to>
                                        <p:strVal val="visible"/>
                                      </p:to>
                                    </p:set>
                                    <p:animEffect transition="in" filter="wipe(down)">
                                      <p:cBhvr>
                                        <p:cTn id="104" dur="500"/>
                                        <p:tgtEl>
                                          <p:spTgt spid="48"/>
                                        </p:tgtEl>
                                      </p:cBhvr>
                                    </p:animEffect>
                                  </p:childTnLst>
                                </p:cTn>
                              </p:par>
                              <p:par>
                                <p:cTn id="105" presetID="22" presetClass="entr" presetSubtype="4" fill="hold" grpId="0" nodeType="withEffect">
                                  <p:stCondLst>
                                    <p:cond delay="0"/>
                                  </p:stCondLst>
                                  <p:childTnLst>
                                    <p:set>
                                      <p:cBhvr>
                                        <p:cTn id="106" dur="1" fill="hold">
                                          <p:stCondLst>
                                            <p:cond delay="0"/>
                                          </p:stCondLst>
                                        </p:cTn>
                                        <p:tgtEl>
                                          <p:spTgt spid="52"/>
                                        </p:tgtEl>
                                        <p:attrNameLst>
                                          <p:attrName>style.visibility</p:attrName>
                                        </p:attrNameLst>
                                      </p:cBhvr>
                                      <p:to>
                                        <p:strVal val="visible"/>
                                      </p:to>
                                    </p:set>
                                    <p:animEffect transition="in" filter="wipe(down)">
                                      <p:cBhvr>
                                        <p:cTn id="107" dur="500"/>
                                        <p:tgtEl>
                                          <p:spTgt spid="52"/>
                                        </p:tgtEl>
                                      </p:cBhvr>
                                    </p:animEffect>
                                  </p:childTnLst>
                                </p:cTn>
                              </p:par>
                              <p:par>
                                <p:cTn id="108" presetID="22" presetClass="entr" presetSubtype="4" fill="hold" grpId="0" nodeType="withEffect">
                                  <p:stCondLst>
                                    <p:cond delay="0"/>
                                  </p:stCondLst>
                                  <p:childTnLst>
                                    <p:set>
                                      <p:cBhvr>
                                        <p:cTn id="109" dur="1" fill="hold">
                                          <p:stCondLst>
                                            <p:cond delay="0"/>
                                          </p:stCondLst>
                                        </p:cTn>
                                        <p:tgtEl>
                                          <p:spTgt spid="53"/>
                                        </p:tgtEl>
                                        <p:attrNameLst>
                                          <p:attrName>style.visibility</p:attrName>
                                        </p:attrNameLst>
                                      </p:cBhvr>
                                      <p:to>
                                        <p:strVal val="visible"/>
                                      </p:to>
                                    </p:set>
                                    <p:animEffect transition="in" filter="wipe(down)">
                                      <p:cBhvr>
                                        <p:cTn id="110" dur="500"/>
                                        <p:tgtEl>
                                          <p:spTgt spid="53"/>
                                        </p:tgtEl>
                                      </p:cBhvr>
                                    </p:animEffect>
                                  </p:childTnLst>
                                </p:cTn>
                              </p:par>
                              <p:par>
                                <p:cTn id="111" presetID="22" presetClass="entr" presetSubtype="4" fill="hold" grpId="0" nodeType="withEffect">
                                  <p:stCondLst>
                                    <p:cond delay="0"/>
                                  </p:stCondLst>
                                  <p:childTnLst>
                                    <p:set>
                                      <p:cBhvr>
                                        <p:cTn id="112" dur="1" fill="hold">
                                          <p:stCondLst>
                                            <p:cond delay="0"/>
                                          </p:stCondLst>
                                        </p:cTn>
                                        <p:tgtEl>
                                          <p:spTgt spid="54"/>
                                        </p:tgtEl>
                                        <p:attrNameLst>
                                          <p:attrName>style.visibility</p:attrName>
                                        </p:attrNameLst>
                                      </p:cBhvr>
                                      <p:to>
                                        <p:strVal val="visible"/>
                                      </p:to>
                                    </p:set>
                                    <p:animEffect transition="in" filter="wipe(down)">
                                      <p:cBhvr>
                                        <p:cTn id="113" dur="500"/>
                                        <p:tgtEl>
                                          <p:spTgt spid="54"/>
                                        </p:tgtEl>
                                      </p:cBhvr>
                                    </p:animEffect>
                                  </p:childTnLst>
                                </p:cTn>
                              </p:par>
                              <p:par>
                                <p:cTn id="114" presetID="22" presetClass="entr" presetSubtype="4" fill="hold" grpId="0" nodeType="withEffect">
                                  <p:stCondLst>
                                    <p:cond delay="0"/>
                                  </p:stCondLst>
                                  <p:childTnLst>
                                    <p:set>
                                      <p:cBhvr>
                                        <p:cTn id="115" dur="1" fill="hold">
                                          <p:stCondLst>
                                            <p:cond delay="0"/>
                                          </p:stCondLst>
                                        </p:cTn>
                                        <p:tgtEl>
                                          <p:spTgt spid="55"/>
                                        </p:tgtEl>
                                        <p:attrNameLst>
                                          <p:attrName>style.visibility</p:attrName>
                                        </p:attrNameLst>
                                      </p:cBhvr>
                                      <p:to>
                                        <p:strVal val="visible"/>
                                      </p:to>
                                    </p:set>
                                    <p:animEffect transition="in" filter="wipe(down)">
                                      <p:cBhvr>
                                        <p:cTn id="116" dur="500"/>
                                        <p:tgtEl>
                                          <p:spTgt spid="55"/>
                                        </p:tgtEl>
                                      </p:cBhvr>
                                    </p:animEffect>
                                  </p:childTnLst>
                                </p:cTn>
                              </p:par>
                              <p:par>
                                <p:cTn id="117" presetID="22" presetClass="entr" presetSubtype="4" fill="hold" grpId="0" nodeType="withEffect">
                                  <p:stCondLst>
                                    <p:cond delay="0"/>
                                  </p:stCondLst>
                                  <p:childTnLst>
                                    <p:set>
                                      <p:cBhvr>
                                        <p:cTn id="118" dur="1" fill="hold">
                                          <p:stCondLst>
                                            <p:cond delay="0"/>
                                          </p:stCondLst>
                                        </p:cTn>
                                        <p:tgtEl>
                                          <p:spTgt spid="25"/>
                                        </p:tgtEl>
                                        <p:attrNameLst>
                                          <p:attrName>style.visibility</p:attrName>
                                        </p:attrNameLst>
                                      </p:cBhvr>
                                      <p:to>
                                        <p:strVal val="visible"/>
                                      </p:to>
                                    </p:set>
                                    <p:animEffect transition="in" filter="wipe(down)">
                                      <p:cBhvr>
                                        <p:cTn id="119" dur="500"/>
                                        <p:tgtEl>
                                          <p:spTgt spid="25"/>
                                        </p:tgtEl>
                                      </p:cBhvr>
                                    </p:animEffect>
                                  </p:childTnLst>
                                </p:cTn>
                              </p:par>
                              <p:par>
                                <p:cTn id="120" presetID="22" presetClass="entr" presetSubtype="4" fill="hold" nodeType="withEffect">
                                  <p:stCondLst>
                                    <p:cond delay="0"/>
                                  </p:stCondLst>
                                  <p:childTnLst>
                                    <p:set>
                                      <p:cBhvr>
                                        <p:cTn id="121" dur="1" fill="hold">
                                          <p:stCondLst>
                                            <p:cond delay="0"/>
                                          </p:stCondLst>
                                        </p:cTn>
                                        <p:tgtEl>
                                          <p:spTgt spid="51"/>
                                        </p:tgtEl>
                                        <p:attrNameLst>
                                          <p:attrName>style.visibility</p:attrName>
                                        </p:attrNameLst>
                                      </p:cBhvr>
                                      <p:to>
                                        <p:strVal val="visible"/>
                                      </p:to>
                                    </p:set>
                                    <p:animEffect transition="in" filter="wipe(down)">
                                      <p:cBhvr>
                                        <p:cTn id="122" dur="500"/>
                                        <p:tgtEl>
                                          <p:spTgt spid="51"/>
                                        </p:tgtEl>
                                      </p:cBhvr>
                                    </p:animEffect>
                                  </p:childTnLst>
                                </p:cTn>
                              </p:par>
                              <p:par>
                                <p:cTn id="123" presetID="22" presetClass="entr" presetSubtype="4" fill="hold" nodeType="withEffect">
                                  <p:stCondLst>
                                    <p:cond delay="0"/>
                                  </p:stCondLst>
                                  <p:childTnLst>
                                    <p:set>
                                      <p:cBhvr>
                                        <p:cTn id="124" dur="1" fill="hold">
                                          <p:stCondLst>
                                            <p:cond delay="0"/>
                                          </p:stCondLst>
                                        </p:cTn>
                                        <p:tgtEl>
                                          <p:spTgt spid="50"/>
                                        </p:tgtEl>
                                        <p:attrNameLst>
                                          <p:attrName>style.visibility</p:attrName>
                                        </p:attrNameLst>
                                      </p:cBhvr>
                                      <p:to>
                                        <p:strVal val="visible"/>
                                      </p:to>
                                    </p:set>
                                    <p:animEffect transition="in" filter="wipe(down)">
                                      <p:cBhvr>
                                        <p:cTn id="125" dur="500"/>
                                        <p:tgtEl>
                                          <p:spTgt spid="50"/>
                                        </p:tgtEl>
                                      </p:cBhvr>
                                    </p:animEffect>
                                  </p:childTnLst>
                                </p:cTn>
                              </p:par>
                              <p:par>
                                <p:cTn id="126" presetID="22" presetClass="entr" presetSubtype="4" fill="hold" nodeType="withEffect">
                                  <p:stCondLst>
                                    <p:cond delay="0"/>
                                  </p:stCondLst>
                                  <p:childTnLst>
                                    <p:set>
                                      <p:cBhvr>
                                        <p:cTn id="127" dur="1" fill="hold">
                                          <p:stCondLst>
                                            <p:cond delay="0"/>
                                          </p:stCondLst>
                                        </p:cTn>
                                        <p:tgtEl>
                                          <p:spTgt spid="49"/>
                                        </p:tgtEl>
                                        <p:attrNameLst>
                                          <p:attrName>style.visibility</p:attrName>
                                        </p:attrNameLst>
                                      </p:cBhvr>
                                      <p:to>
                                        <p:strVal val="visible"/>
                                      </p:to>
                                    </p:set>
                                    <p:animEffect transition="in" filter="wipe(down)">
                                      <p:cBhvr>
                                        <p:cTn id="128" dur="500"/>
                                        <p:tgtEl>
                                          <p:spTgt spid="49"/>
                                        </p:tgtEl>
                                      </p:cBhvr>
                                    </p:animEffect>
                                  </p:childTnLst>
                                </p:cTn>
                              </p:par>
                            </p:childTnLst>
                          </p:cTn>
                        </p:par>
                      </p:childTnLst>
                    </p:cTn>
                  </p:par>
                  <p:par>
                    <p:cTn id="129" fill="hold">
                      <p:stCondLst>
                        <p:cond delay="indefinite"/>
                      </p:stCondLst>
                      <p:childTnLst>
                        <p:par>
                          <p:cTn id="130" fill="hold">
                            <p:stCondLst>
                              <p:cond delay="0"/>
                            </p:stCondLst>
                            <p:childTnLst>
                              <p:par>
                                <p:cTn id="131" presetID="22" presetClass="entr" presetSubtype="4" fill="hold" nodeType="clickEffect">
                                  <p:stCondLst>
                                    <p:cond delay="0"/>
                                  </p:stCondLst>
                                  <p:childTnLst>
                                    <p:set>
                                      <p:cBhvr>
                                        <p:cTn id="132" dur="1" fill="hold">
                                          <p:stCondLst>
                                            <p:cond delay="0"/>
                                          </p:stCondLst>
                                        </p:cTn>
                                        <p:tgtEl>
                                          <p:spTgt spid="67"/>
                                        </p:tgtEl>
                                        <p:attrNameLst>
                                          <p:attrName>style.visibility</p:attrName>
                                        </p:attrNameLst>
                                      </p:cBhvr>
                                      <p:to>
                                        <p:strVal val="visible"/>
                                      </p:to>
                                    </p:set>
                                    <p:animEffect transition="in" filter="wipe(down)">
                                      <p:cBhvr>
                                        <p:cTn id="133" dur="500"/>
                                        <p:tgtEl>
                                          <p:spTgt spid="67"/>
                                        </p:tgtEl>
                                      </p:cBhvr>
                                    </p:animEffect>
                                  </p:childTnLst>
                                </p:cTn>
                              </p:par>
                              <p:par>
                                <p:cTn id="134" presetID="22" presetClass="entr" presetSubtype="4" fill="hold" nodeType="withEffect">
                                  <p:stCondLst>
                                    <p:cond delay="0"/>
                                  </p:stCondLst>
                                  <p:childTnLst>
                                    <p:set>
                                      <p:cBhvr>
                                        <p:cTn id="135" dur="1" fill="hold">
                                          <p:stCondLst>
                                            <p:cond delay="0"/>
                                          </p:stCondLst>
                                        </p:cTn>
                                        <p:tgtEl>
                                          <p:spTgt spid="70"/>
                                        </p:tgtEl>
                                        <p:attrNameLst>
                                          <p:attrName>style.visibility</p:attrName>
                                        </p:attrNameLst>
                                      </p:cBhvr>
                                      <p:to>
                                        <p:strVal val="visible"/>
                                      </p:to>
                                    </p:set>
                                    <p:animEffect transition="in" filter="wipe(down)">
                                      <p:cBhvr>
                                        <p:cTn id="136" dur="500"/>
                                        <p:tgtEl>
                                          <p:spTgt spid="70"/>
                                        </p:tgtEl>
                                      </p:cBhvr>
                                    </p:animEffect>
                                  </p:childTnLst>
                                </p:cTn>
                              </p:par>
                              <p:par>
                                <p:cTn id="137" presetID="22" presetClass="entr" presetSubtype="4" fill="hold" nodeType="withEffect">
                                  <p:stCondLst>
                                    <p:cond delay="0"/>
                                  </p:stCondLst>
                                  <p:childTnLst>
                                    <p:set>
                                      <p:cBhvr>
                                        <p:cTn id="138" dur="1" fill="hold">
                                          <p:stCondLst>
                                            <p:cond delay="0"/>
                                          </p:stCondLst>
                                        </p:cTn>
                                        <p:tgtEl>
                                          <p:spTgt spid="73"/>
                                        </p:tgtEl>
                                        <p:attrNameLst>
                                          <p:attrName>style.visibility</p:attrName>
                                        </p:attrNameLst>
                                      </p:cBhvr>
                                      <p:to>
                                        <p:strVal val="visible"/>
                                      </p:to>
                                    </p:set>
                                    <p:animEffect transition="in" filter="wipe(down)">
                                      <p:cBhvr>
                                        <p:cTn id="139" dur="500"/>
                                        <p:tgtEl>
                                          <p:spTgt spid="73"/>
                                        </p:tgtEl>
                                      </p:cBhvr>
                                    </p:animEffect>
                                  </p:childTnLst>
                                </p:cTn>
                              </p:par>
                              <p:par>
                                <p:cTn id="140" presetID="22" presetClass="entr" presetSubtype="4" fill="hold" grpId="0" nodeType="withEffect">
                                  <p:stCondLst>
                                    <p:cond delay="0"/>
                                  </p:stCondLst>
                                  <p:childTnLst>
                                    <p:set>
                                      <p:cBhvr>
                                        <p:cTn id="141" dur="1" fill="hold">
                                          <p:stCondLst>
                                            <p:cond delay="0"/>
                                          </p:stCondLst>
                                        </p:cTn>
                                        <p:tgtEl>
                                          <p:spTgt spid="66"/>
                                        </p:tgtEl>
                                        <p:attrNameLst>
                                          <p:attrName>style.visibility</p:attrName>
                                        </p:attrNameLst>
                                      </p:cBhvr>
                                      <p:to>
                                        <p:strVal val="visible"/>
                                      </p:to>
                                    </p:set>
                                    <p:animEffect transition="in" filter="wipe(down)">
                                      <p:cBhvr>
                                        <p:cTn id="142" dur="500"/>
                                        <p:tgtEl>
                                          <p:spTgt spid="66"/>
                                        </p:tgtEl>
                                      </p:cBhvr>
                                    </p:animEffect>
                                  </p:childTnLst>
                                </p:cTn>
                              </p:par>
                              <p:par>
                                <p:cTn id="143" presetID="22" presetClass="entr" presetSubtype="4" fill="hold" nodeType="withEffect">
                                  <p:stCondLst>
                                    <p:cond delay="0"/>
                                  </p:stCondLst>
                                  <p:childTnLst>
                                    <p:set>
                                      <p:cBhvr>
                                        <p:cTn id="144" dur="1" fill="hold">
                                          <p:stCondLst>
                                            <p:cond delay="0"/>
                                          </p:stCondLst>
                                        </p:cTn>
                                        <p:tgtEl>
                                          <p:spTgt spid="85"/>
                                        </p:tgtEl>
                                        <p:attrNameLst>
                                          <p:attrName>style.visibility</p:attrName>
                                        </p:attrNameLst>
                                      </p:cBhvr>
                                      <p:to>
                                        <p:strVal val="visible"/>
                                      </p:to>
                                    </p:set>
                                    <p:animEffect transition="in" filter="wipe(down)">
                                      <p:cBhvr>
                                        <p:cTn id="145" dur="500"/>
                                        <p:tgtEl>
                                          <p:spTgt spid="85"/>
                                        </p:tgtEl>
                                      </p:cBhvr>
                                    </p:animEffect>
                                  </p:childTnLst>
                                </p:cTn>
                              </p:par>
                              <p:par>
                                <p:cTn id="146" presetID="22" presetClass="entr" presetSubtype="4" fill="hold" grpId="0" nodeType="withEffect">
                                  <p:stCondLst>
                                    <p:cond delay="0"/>
                                  </p:stCondLst>
                                  <p:childTnLst>
                                    <p:set>
                                      <p:cBhvr>
                                        <p:cTn id="147" dur="1" fill="hold">
                                          <p:stCondLst>
                                            <p:cond delay="0"/>
                                          </p:stCondLst>
                                        </p:cTn>
                                        <p:tgtEl>
                                          <p:spTgt spid="86"/>
                                        </p:tgtEl>
                                        <p:attrNameLst>
                                          <p:attrName>style.visibility</p:attrName>
                                        </p:attrNameLst>
                                      </p:cBhvr>
                                      <p:to>
                                        <p:strVal val="visible"/>
                                      </p:to>
                                    </p:set>
                                    <p:animEffect transition="in" filter="wipe(down)">
                                      <p:cBhvr>
                                        <p:cTn id="148" dur="500"/>
                                        <p:tgtEl>
                                          <p:spTgt spid="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8" grpId="0" animBg="1"/>
      <p:bldP spid="19" grpId="0" animBg="1"/>
      <p:bldP spid="22" grpId="0" animBg="1"/>
      <p:bldP spid="25" grpId="0"/>
      <p:bldP spid="27" grpId="0" animBg="1"/>
      <p:bldP spid="28" grpId="0" animBg="1"/>
      <p:bldP spid="29" grpId="0" animBg="1"/>
      <p:bldP spid="31" grpId="0" animBg="1"/>
      <p:bldP spid="34" grpId="0"/>
      <p:bldP spid="35" grpId="0" animBg="1"/>
      <p:bldP spid="36" grpId="0" animBg="1"/>
      <p:bldP spid="38" grpId="0" animBg="1"/>
      <p:bldP spid="41" grpId="0"/>
      <p:bldP spid="42" grpId="0" animBg="1"/>
      <p:bldP spid="43" grpId="0" animBg="1"/>
      <p:bldP spid="45" grpId="0" animBg="1"/>
      <p:bldP spid="48" grpId="0"/>
      <p:bldP spid="52" grpId="0"/>
      <p:bldP spid="53" grpId="0"/>
      <p:bldP spid="54" grpId="0" animBg="1"/>
      <p:bldP spid="55" grpId="0" animBg="1"/>
      <p:bldP spid="66" grpId="0" animBg="1"/>
      <p:bldP spid="86"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52600"/>
            <a:ext cx="8229600" cy="4191000"/>
          </a:xfrm>
        </p:spPr>
        <p:txBody>
          <a:bodyPr/>
          <a:lstStyle/>
          <a:p>
            <a:pPr marL="514350" indent="-514350">
              <a:buFont typeface="+mj-lt"/>
              <a:buAutoNum type="arabicPeriod"/>
            </a:pPr>
            <a:r>
              <a:rPr lang="en-US" dirty="0" smtClean="0"/>
              <a:t>Given a query, how do you know if it can be approximated at runtime?</a:t>
            </a:r>
          </a:p>
          <a:p>
            <a:pPr lvl="2"/>
            <a:r>
              <a:rPr lang="en-US" dirty="0" smtClean="0">
                <a:solidFill>
                  <a:srgbClr val="000000"/>
                </a:solidFill>
              </a:rPr>
              <a:t>Depends </a:t>
            </a:r>
            <a:r>
              <a:rPr lang="en-US" dirty="0">
                <a:solidFill>
                  <a:srgbClr val="000000"/>
                </a:solidFill>
              </a:rPr>
              <a:t>on the query, data distribution, and sample </a:t>
            </a:r>
            <a:r>
              <a:rPr lang="en-US" dirty="0" smtClean="0">
                <a:solidFill>
                  <a:srgbClr val="000000"/>
                </a:solidFill>
              </a:rPr>
              <a:t>size</a:t>
            </a:r>
            <a:endParaRPr lang="en-US" dirty="0" smtClean="0"/>
          </a:p>
          <a:p>
            <a:pPr marL="514350" indent="-514350">
              <a:buFont typeface="+mj-lt"/>
              <a:buAutoNum type="arabicPeriod"/>
            </a:pPr>
            <a:r>
              <a:rPr lang="en-US" dirty="0" smtClean="0"/>
              <a:t>Need</a:t>
            </a:r>
            <a:r>
              <a:rPr lang="en-US" dirty="0" smtClean="0">
                <a:solidFill>
                  <a:srgbClr val="000000"/>
                </a:solidFill>
              </a:rPr>
              <a:t> for runtime diagnosis tests</a:t>
            </a:r>
            <a:endParaRPr lang="en-US" dirty="0" smtClean="0"/>
          </a:p>
          <a:p>
            <a:pPr lvl="2"/>
            <a:r>
              <a:rPr lang="en-US" dirty="0" smtClean="0">
                <a:solidFill>
                  <a:srgbClr val="000000"/>
                </a:solidFill>
              </a:rPr>
              <a:t>Check whether error improves as sample size increases</a:t>
            </a:r>
          </a:p>
          <a:p>
            <a:pPr lvl="2"/>
            <a:r>
              <a:rPr lang="en-US" dirty="0" smtClean="0">
                <a:solidFill>
                  <a:srgbClr val="000000"/>
                </a:solidFill>
              </a:rPr>
              <a:t>Need to be extremely fast!</a:t>
            </a:r>
            <a:endParaRPr lang="en-US" dirty="0">
              <a:solidFill>
                <a:srgbClr val="000000"/>
              </a:solidFill>
            </a:endParaRPr>
          </a:p>
          <a:p>
            <a:pPr lvl="2"/>
            <a:endParaRPr lang="en-US" dirty="0" smtClean="0">
              <a:solidFill>
                <a:srgbClr val="000000"/>
              </a:solidFill>
            </a:endParaRPr>
          </a:p>
          <a:p>
            <a:pPr lvl="1"/>
            <a:endParaRPr lang="en-US" dirty="0">
              <a:solidFill>
                <a:srgbClr val="000000"/>
              </a:solidFill>
            </a:endParaRPr>
          </a:p>
          <a:p>
            <a:pPr marL="857250" lvl="2" indent="-514350">
              <a:buFont typeface="+mj-lt"/>
              <a:buAutoNum type="arabicPeriod"/>
            </a:pPr>
            <a:endParaRPr lang="en-US" dirty="0" smtClean="0"/>
          </a:p>
        </p:txBody>
      </p:sp>
      <p:sp>
        <p:nvSpPr>
          <p:cNvPr id="5" name="Title 1"/>
          <p:cNvSpPr>
            <a:spLocks noGrp="1"/>
          </p:cNvSpPr>
          <p:nvPr>
            <p:ph type="title"/>
          </p:nvPr>
        </p:nvSpPr>
        <p:spPr>
          <a:xfrm>
            <a:off x="457200" y="274638"/>
            <a:ext cx="8534400" cy="1143000"/>
          </a:xfrm>
        </p:spPr>
        <p:txBody>
          <a:bodyPr>
            <a:noAutofit/>
          </a:bodyPr>
          <a:lstStyle/>
          <a:p>
            <a:pPr algn="l"/>
            <a:r>
              <a:rPr lang="en-US" sz="7000" b="1" dirty="0" smtClean="0">
                <a:latin typeface="Calibri"/>
                <a:cs typeface="Calibri"/>
              </a:rPr>
              <a:t>Runtime Diagnostics</a:t>
            </a:r>
            <a:endParaRPr lang="en-US" sz="7000" b="1" dirty="0">
              <a:latin typeface="Calibri"/>
              <a:cs typeface="Calibri"/>
            </a:endParaRPr>
          </a:p>
        </p:txBody>
      </p:sp>
    </p:spTree>
    <p:extLst>
      <p:ext uri="{BB962C8B-B14F-4D97-AF65-F5344CB8AC3E}">
        <p14:creationId xmlns:p14="http://schemas.microsoft.com/office/powerpoint/2010/main" val="303786879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76400"/>
            <a:ext cx="8229600" cy="4419600"/>
          </a:xfrm>
        </p:spPr>
        <p:txBody>
          <a:bodyPr/>
          <a:lstStyle/>
          <a:p>
            <a:pPr marL="514350" indent="-514350">
              <a:buFont typeface="+mj-lt"/>
              <a:buAutoNum type="arabicPeriod"/>
            </a:pPr>
            <a:r>
              <a:rPr lang="en-US" dirty="0" smtClean="0"/>
              <a:t>BlinkDB alpha-0.2.0 released </a:t>
            </a:r>
            <a:r>
              <a:rPr lang="en-US" dirty="0"/>
              <a:t>and available at </a:t>
            </a:r>
            <a:r>
              <a:rPr lang="en-US" dirty="0">
                <a:hlinkClick r:id="rId2"/>
              </a:rPr>
              <a:t>http://</a:t>
            </a:r>
            <a:r>
              <a:rPr lang="en-US" dirty="0" smtClean="0">
                <a:hlinkClick r:id="rId2"/>
              </a:rPr>
              <a:t>blinkdb.org</a:t>
            </a:r>
            <a:endParaRPr lang="en-US" dirty="0"/>
          </a:p>
          <a:p>
            <a:pPr marL="514350" indent="-514350">
              <a:buFont typeface="+mj-lt"/>
              <a:buAutoNum type="arabicPeriod"/>
            </a:pPr>
            <a:r>
              <a:rPr lang="en-US" dirty="0" smtClean="0"/>
              <a:t>Takes </a:t>
            </a:r>
            <a:r>
              <a:rPr lang="en-US" dirty="0"/>
              <a:t>just 5-10 minutes to run it locally or to spin an EC2 </a:t>
            </a:r>
            <a:r>
              <a:rPr lang="en-US" dirty="0" smtClean="0"/>
              <a:t>cluster</a:t>
            </a:r>
          </a:p>
          <a:p>
            <a:pPr marL="514350" indent="-514350">
              <a:buFont typeface="+mj-lt"/>
              <a:buAutoNum type="arabicPeriod"/>
            </a:pPr>
            <a:r>
              <a:rPr lang="en-US" dirty="0" smtClean="0"/>
              <a:t>Hands</a:t>
            </a:r>
            <a:r>
              <a:rPr lang="en-US" dirty="0"/>
              <a:t>-on Exercises </a:t>
            </a:r>
            <a:r>
              <a:rPr lang="en-US" dirty="0" smtClean="0"/>
              <a:t>in the afternoon!</a:t>
            </a:r>
            <a:endParaRPr lang="en-US" dirty="0" smtClean="0">
              <a:solidFill>
                <a:srgbClr val="000000"/>
              </a:solidFill>
            </a:endParaRPr>
          </a:p>
          <a:p>
            <a:pPr lvl="1"/>
            <a:endParaRPr lang="en-US" dirty="0">
              <a:solidFill>
                <a:srgbClr val="000000"/>
              </a:solidFill>
            </a:endParaRPr>
          </a:p>
          <a:p>
            <a:pPr marL="857250" lvl="2" indent="-514350">
              <a:buFont typeface="+mj-lt"/>
              <a:buAutoNum type="arabicPeriod"/>
            </a:pPr>
            <a:endParaRPr lang="en-US" dirty="0" smtClean="0"/>
          </a:p>
        </p:txBody>
      </p:sp>
      <p:sp>
        <p:nvSpPr>
          <p:cNvPr id="5" name="Title 1"/>
          <p:cNvSpPr>
            <a:spLocks noGrp="1"/>
          </p:cNvSpPr>
          <p:nvPr>
            <p:ph type="title"/>
          </p:nvPr>
        </p:nvSpPr>
        <p:spPr>
          <a:xfrm>
            <a:off x="457200" y="274638"/>
            <a:ext cx="8534400" cy="1143000"/>
          </a:xfrm>
        </p:spPr>
        <p:txBody>
          <a:bodyPr>
            <a:noAutofit/>
          </a:bodyPr>
          <a:lstStyle/>
          <a:p>
            <a:pPr algn="l"/>
            <a:r>
              <a:rPr lang="en-US" sz="6500" b="1" dirty="0" smtClean="0">
                <a:latin typeface="Calibri"/>
                <a:cs typeface="Calibri"/>
              </a:rPr>
              <a:t>Getting Started</a:t>
            </a:r>
            <a:endParaRPr lang="en-US" sz="6500" b="1" dirty="0">
              <a:latin typeface="Calibri"/>
              <a:cs typeface="Calibri"/>
            </a:endParaRPr>
          </a:p>
        </p:txBody>
      </p:sp>
    </p:spTree>
    <p:extLst>
      <p:ext uri="{BB962C8B-B14F-4D97-AF65-F5344CB8AC3E}">
        <p14:creationId xmlns:p14="http://schemas.microsoft.com/office/powerpoint/2010/main" val="2954264420"/>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30421" y="1752600"/>
            <a:ext cx="8229600" cy="4419600"/>
          </a:xfrm>
        </p:spPr>
        <p:txBody>
          <a:bodyPr>
            <a:noAutofit/>
          </a:bodyPr>
          <a:lstStyle/>
          <a:p>
            <a:pPr marL="0" indent="0">
              <a:buNone/>
            </a:pPr>
            <a:r>
              <a:rPr lang="en-US" sz="4000" dirty="0" smtClean="0">
                <a:latin typeface="Calibri"/>
                <a:cs typeface="Calibri"/>
              </a:rPr>
              <a:t>Support </a:t>
            </a:r>
            <a:r>
              <a:rPr lang="en-US" sz="4000" b="1" dirty="0">
                <a:solidFill>
                  <a:srgbClr val="3366FF"/>
                </a:solidFill>
                <a:latin typeface="Calibri"/>
                <a:cs typeface="Calibri"/>
              </a:rPr>
              <a:t>interactive</a:t>
            </a:r>
            <a:r>
              <a:rPr lang="en-US" sz="4000" dirty="0">
                <a:latin typeface="Calibri"/>
                <a:cs typeface="Calibri"/>
              </a:rPr>
              <a:t> </a:t>
            </a:r>
            <a:r>
              <a:rPr lang="en-US" sz="4000" dirty="0" smtClean="0">
                <a:latin typeface="Calibri"/>
                <a:cs typeface="Calibri"/>
              </a:rPr>
              <a:t>SQL-</a:t>
            </a:r>
            <a:r>
              <a:rPr lang="en-US" sz="4000" dirty="0">
                <a:latin typeface="Calibri"/>
                <a:cs typeface="Calibri"/>
              </a:rPr>
              <a:t>like aggregate  </a:t>
            </a:r>
            <a:r>
              <a:rPr lang="en-US" sz="4000" dirty="0" smtClean="0">
                <a:latin typeface="Calibri"/>
                <a:cs typeface="Calibri"/>
              </a:rPr>
              <a:t>queries </a:t>
            </a:r>
            <a:r>
              <a:rPr lang="en-US" sz="4000" dirty="0">
                <a:latin typeface="Calibri"/>
                <a:cs typeface="Calibri"/>
              </a:rPr>
              <a:t>over </a:t>
            </a:r>
            <a:r>
              <a:rPr lang="en-US" sz="4000" b="1" dirty="0">
                <a:solidFill>
                  <a:srgbClr val="3366FF"/>
                </a:solidFill>
                <a:latin typeface="Calibri"/>
                <a:cs typeface="Calibri"/>
              </a:rPr>
              <a:t>massive sets of data</a:t>
            </a:r>
            <a:endParaRPr lang="en-US" sz="4000" b="1" dirty="0">
              <a:latin typeface="Calibri"/>
              <a:cs typeface="Calibri"/>
            </a:endParaRPr>
          </a:p>
          <a:p>
            <a:pPr marL="0" indent="0"/>
            <a:endParaRPr lang="en-US" sz="2200" dirty="0">
              <a:latin typeface="Calibri"/>
              <a:cs typeface="Calibri"/>
            </a:endParaRPr>
          </a:p>
          <a:p>
            <a:pPr marL="0" indent="0">
              <a:lnSpc>
                <a:spcPct val="50000"/>
              </a:lnSpc>
            </a:pPr>
            <a:r>
              <a:rPr lang="en-US" sz="2200" dirty="0" smtClean="0">
                <a:solidFill>
                  <a:srgbClr val="3366FF"/>
                </a:solidFill>
                <a:latin typeface="Courier"/>
                <a:cs typeface="Courier"/>
              </a:rPr>
              <a:t>blinkdb&gt;</a:t>
            </a:r>
            <a:r>
              <a:rPr lang="en-US" sz="2200" dirty="0" smtClean="0">
                <a:latin typeface="Courier"/>
                <a:cs typeface="Courier"/>
              </a:rPr>
              <a:t> SELECT AVG(</a:t>
            </a:r>
            <a:r>
              <a:rPr lang="en-US" sz="2200" b="1" dirty="0" err="1" smtClean="0">
                <a:solidFill>
                  <a:schemeClr val="accent2"/>
                </a:solidFill>
                <a:latin typeface="Courier"/>
                <a:cs typeface="Courier"/>
              </a:rPr>
              <a:t>jobtime</a:t>
            </a:r>
            <a:r>
              <a:rPr lang="en-US" sz="2200" dirty="0" smtClean="0">
                <a:latin typeface="Courier"/>
                <a:cs typeface="Courier"/>
              </a:rPr>
              <a:t>)</a:t>
            </a:r>
          </a:p>
          <a:p>
            <a:pPr marL="0" indent="0">
              <a:lnSpc>
                <a:spcPct val="50000"/>
              </a:lnSpc>
            </a:pPr>
            <a:r>
              <a:rPr lang="en-US" sz="2200" dirty="0">
                <a:latin typeface="Courier"/>
                <a:cs typeface="Courier"/>
              </a:rPr>
              <a:t>	</a:t>
            </a:r>
            <a:r>
              <a:rPr lang="en-US" sz="2200" dirty="0" smtClean="0">
                <a:latin typeface="Courier"/>
                <a:cs typeface="Courier"/>
              </a:rPr>
              <a:t>		 FROM </a:t>
            </a:r>
            <a:r>
              <a:rPr lang="en-US" sz="2200" b="1" dirty="0" err="1" smtClean="0">
                <a:solidFill>
                  <a:srgbClr val="C0504D"/>
                </a:solidFill>
                <a:latin typeface="Courier"/>
                <a:cs typeface="Courier"/>
              </a:rPr>
              <a:t>very_big_log</a:t>
            </a:r>
            <a:endParaRPr lang="en-US" sz="2200" b="1" dirty="0" smtClean="0">
              <a:solidFill>
                <a:srgbClr val="C0504D"/>
              </a:solidFill>
              <a:latin typeface="Courier"/>
              <a:cs typeface="Courier"/>
            </a:endParaRPr>
          </a:p>
          <a:p>
            <a:pPr marL="0" indent="0">
              <a:lnSpc>
                <a:spcPct val="50000"/>
              </a:lnSpc>
            </a:pPr>
            <a:r>
              <a:rPr lang="en-US" sz="2200" b="1" dirty="0" smtClean="0">
                <a:solidFill>
                  <a:srgbClr val="C0504D"/>
                </a:solidFill>
                <a:latin typeface="Calibri"/>
                <a:cs typeface="Calibri"/>
              </a:rPr>
              <a:t>			   </a:t>
            </a:r>
            <a:r>
              <a:rPr lang="en-US" sz="2200" dirty="0" smtClean="0">
                <a:latin typeface="Courier"/>
                <a:cs typeface="Courier"/>
              </a:rPr>
              <a:t>WHERE </a:t>
            </a:r>
            <a:r>
              <a:rPr lang="en-US" sz="2200" b="1" dirty="0" err="1">
                <a:solidFill>
                  <a:srgbClr val="C0504D"/>
                </a:solidFill>
                <a:latin typeface="Courier"/>
                <a:cs typeface="Courier"/>
              </a:rPr>
              <a:t>src</a:t>
            </a:r>
            <a:r>
              <a:rPr lang="en-US" sz="2200" b="1" dirty="0">
                <a:solidFill>
                  <a:srgbClr val="C0504D"/>
                </a:solidFill>
                <a:latin typeface="Courier"/>
                <a:cs typeface="Courier"/>
              </a:rPr>
              <a:t> </a:t>
            </a:r>
            <a:r>
              <a:rPr lang="en-US" sz="2200" dirty="0">
                <a:latin typeface="Courier"/>
                <a:cs typeface="Courier"/>
              </a:rPr>
              <a:t>= </a:t>
            </a:r>
            <a:r>
              <a:rPr lang="en-US" sz="2200" b="1" dirty="0">
                <a:solidFill>
                  <a:srgbClr val="C0504D"/>
                </a:solidFill>
                <a:latin typeface="Courier"/>
                <a:cs typeface="Courier"/>
              </a:rPr>
              <a:t>‘</a:t>
            </a:r>
            <a:r>
              <a:rPr lang="en-US" sz="2200" b="1" dirty="0" err="1">
                <a:solidFill>
                  <a:srgbClr val="C0504D"/>
                </a:solidFill>
                <a:latin typeface="Courier"/>
                <a:cs typeface="Courier"/>
              </a:rPr>
              <a:t>hadoop</a:t>
            </a:r>
            <a:r>
              <a:rPr lang="en-US" sz="2200" b="1" dirty="0" smtClean="0">
                <a:solidFill>
                  <a:srgbClr val="C0504D"/>
                </a:solidFill>
                <a:latin typeface="Courier"/>
                <a:cs typeface="Courier"/>
              </a:rPr>
              <a:t>’</a:t>
            </a:r>
          </a:p>
        </p:txBody>
      </p:sp>
      <p:sp>
        <p:nvSpPr>
          <p:cNvPr id="4" name="Line Callout 1 (Border and Accent Bar) 3"/>
          <p:cNvSpPr/>
          <p:nvPr/>
        </p:nvSpPr>
        <p:spPr>
          <a:xfrm>
            <a:off x="5216979" y="5410200"/>
            <a:ext cx="3630385" cy="457200"/>
          </a:xfrm>
          <a:prstGeom prst="accentBorderCallout1">
            <a:avLst>
              <a:gd name="adj1" fmla="val 18750"/>
              <a:gd name="adj2" fmla="val -8333"/>
              <a:gd name="adj3" fmla="val -97700"/>
              <a:gd name="adj4" fmla="val -40975"/>
            </a:avLst>
          </a:prstGeom>
          <a:solidFill>
            <a:schemeClr val="bg2"/>
          </a:solidFill>
          <a:ln>
            <a:solidFill>
              <a:schemeClr val="bg2">
                <a:lumMod val="25000"/>
              </a:schemeClr>
            </a:solidFill>
          </a:ln>
        </p:spPr>
        <p:style>
          <a:lnRef idx="2">
            <a:schemeClr val="accent1"/>
          </a:lnRef>
          <a:fillRef idx="0">
            <a:schemeClr val="accent1"/>
          </a:fillRef>
          <a:effectRef idx="1">
            <a:schemeClr val="accent1"/>
          </a:effectRef>
          <a:fontRef idx="minor">
            <a:schemeClr val="tx1"/>
          </a:fontRef>
        </p:style>
        <p:txBody>
          <a:bodyPr rtlCol="0" anchor="ctr"/>
          <a:lstStyle/>
          <a:p>
            <a:pPr algn="ctr"/>
            <a:r>
              <a:rPr lang="en-US" sz="2000" dirty="0" smtClean="0"/>
              <a:t>FILTERS, GROUP BY clauses</a:t>
            </a:r>
            <a:endParaRPr lang="en-US" sz="2000" dirty="0"/>
          </a:p>
        </p:txBody>
      </p:sp>
      <p:sp>
        <p:nvSpPr>
          <p:cNvPr id="5" name="Rectangle 4"/>
          <p:cNvSpPr/>
          <p:nvPr/>
        </p:nvSpPr>
        <p:spPr>
          <a:xfrm>
            <a:off x="1981200" y="4572000"/>
            <a:ext cx="3505200" cy="381000"/>
          </a:xfrm>
          <a:prstGeom prst="rect">
            <a:avLst/>
          </a:prstGeom>
          <a:solidFill>
            <a:schemeClr val="bg2">
              <a:alpha val="10000"/>
            </a:schemeClr>
          </a:solidFill>
          <a:ln>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9" name="Title 1"/>
          <p:cNvSpPr>
            <a:spLocks noGrp="1"/>
          </p:cNvSpPr>
          <p:nvPr>
            <p:ph type="title"/>
          </p:nvPr>
        </p:nvSpPr>
        <p:spPr>
          <a:xfrm>
            <a:off x="457200" y="381000"/>
            <a:ext cx="8229600" cy="1143000"/>
          </a:xfrm>
        </p:spPr>
        <p:txBody>
          <a:bodyPr/>
          <a:lstStyle/>
          <a:p>
            <a:r>
              <a:rPr lang="en-US" sz="7500" dirty="0" smtClean="0">
                <a:latin typeface="Calibri"/>
                <a:cs typeface="Calibri"/>
              </a:rPr>
              <a:t>Our Goal</a:t>
            </a:r>
            <a:endParaRPr lang="en-US" sz="7500" dirty="0">
              <a:latin typeface="Calibri"/>
              <a:cs typeface="Calibri"/>
            </a:endParaRPr>
          </a:p>
        </p:txBody>
      </p:sp>
    </p:spTree>
    <p:custDataLst>
      <p:tags r:id="rId1"/>
    </p:custDataLst>
    <p:extLst>
      <p:ext uri="{BB962C8B-B14F-4D97-AF65-F5344CB8AC3E}">
        <p14:creationId xmlns:p14="http://schemas.microsoft.com/office/powerpoint/2010/main" val="1699824697"/>
      </p:ext>
    </p:extLst>
  </p:cSld>
  <p:clrMapOvr>
    <a:masterClrMapping/>
  </p:clrMapOvr>
  <mc:AlternateContent xmlns:mc="http://schemas.openxmlformats.org/markup-compatibility/2006" xmlns:p14="http://schemas.microsoft.com/office/powerpoint/2010/main">
    <mc:Choice Requires="p14">
      <p:transition spd="slow" p14:dur="2000" advTm="15925"/>
    </mc:Choice>
    <mc:Fallback xmlns="">
      <p:transition xmlns:p14="http://schemas.microsoft.com/office/powerpoint/2010/main" spd="slow" advTm="15925"/>
    </mc:Fallback>
  </mc:AlternateContent>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0"/>
            <a:ext cx="8229600" cy="5105400"/>
          </a:xfrm>
        </p:spPr>
        <p:txBody>
          <a:bodyPr/>
          <a:lstStyle/>
          <a:p>
            <a:pPr marL="514350" indent="-514350">
              <a:buFont typeface="+mj-lt"/>
              <a:buAutoNum type="arabicPeriod"/>
            </a:pPr>
            <a:r>
              <a:rPr lang="en-US" sz="2800" dirty="0" smtClean="0">
                <a:solidFill>
                  <a:srgbClr val="3366FF"/>
                </a:solidFill>
                <a:latin typeface="Calibri"/>
                <a:cs typeface="Calibri"/>
              </a:rPr>
              <a:t>Approximate</a:t>
            </a:r>
            <a:r>
              <a:rPr lang="en-US" sz="2800" dirty="0" smtClean="0">
                <a:latin typeface="Calibri"/>
                <a:cs typeface="Calibri"/>
              </a:rPr>
              <a:t> </a:t>
            </a:r>
            <a:r>
              <a:rPr lang="en-US" sz="2800" dirty="0">
                <a:latin typeface="Calibri"/>
                <a:cs typeface="Calibri"/>
              </a:rPr>
              <a:t>queries is an important means to achieve </a:t>
            </a:r>
            <a:r>
              <a:rPr lang="en-US" sz="2800" dirty="0">
                <a:solidFill>
                  <a:srgbClr val="3366FF"/>
                </a:solidFill>
                <a:latin typeface="Calibri"/>
                <a:cs typeface="Calibri"/>
              </a:rPr>
              <a:t>interactivity</a:t>
            </a:r>
            <a:r>
              <a:rPr lang="en-US" sz="2800" dirty="0">
                <a:latin typeface="Calibri"/>
                <a:cs typeface="Calibri"/>
              </a:rPr>
              <a:t> in processing large </a:t>
            </a:r>
            <a:r>
              <a:rPr lang="en-US" sz="2800" dirty="0" smtClean="0">
                <a:latin typeface="Calibri"/>
                <a:cs typeface="Calibri"/>
              </a:rPr>
              <a:t>datasets without really affecting the </a:t>
            </a:r>
            <a:r>
              <a:rPr lang="en-US" sz="2800" dirty="0" smtClean="0">
                <a:solidFill>
                  <a:srgbClr val="3366FF"/>
                </a:solidFill>
                <a:latin typeface="Calibri"/>
                <a:cs typeface="Calibri"/>
              </a:rPr>
              <a:t>quality</a:t>
            </a:r>
            <a:r>
              <a:rPr lang="en-US" sz="2800" dirty="0" smtClean="0">
                <a:latin typeface="Calibri"/>
                <a:cs typeface="Calibri"/>
              </a:rPr>
              <a:t> of results</a:t>
            </a:r>
          </a:p>
          <a:p>
            <a:pPr marL="514350" indent="-514350">
              <a:buFont typeface="+mj-lt"/>
              <a:buAutoNum type="arabicPeriod"/>
            </a:pPr>
            <a:r>
              <a:rPr lang="en-US" sz="2800" dirty="0" smtClean="0">
                <a:latin typeface="Calibri"/>
                <a:cs typeface="Calibri"/>
              </a:rPr>
              <a:t>BlinkDB..</a:t>
            </a:r>
          </a:p>
          <a:p>
            <a:pPr marL="571500" lvl="1" indent="-457200">
              <a:buFont typeface="Lucida Grande"/>
              <a:buChar char="-"/>
            </a:pPr>
            <a:r>
              <a:rPr lang="en-US" sz="2300" dirty="0" smtClean="0">
                <a:latin typeface="Calibri"/>
                <a:cs typeface="Calibri"/>
              </a:rPr>
              <a:t>approximate </a:t>
            </a:r>
            <a:r>
              <a:rPr lang="en-US" sz="2300" dirty="0">
                <a:latin typeface="Calibri"/>
                <a:cs typeface="Calibri"/>
              </a:rPr>
              <a:t>answers with error bars by executing queries on small samples of </a:t>
            </a:r>
            <a:r>
              <a:rPr lang="en-US" sz="2300" dirty="0" smtClean="0">
                <a:latin typeface="Calibri"/>
                <a:cs typeface="Calibri"/>
              </a:rPr>
              <a:t>data</a:t>
            </a:r>
          </a:p>
          <a:p>
            <a:pPr marL="571500" lvl="1" indent="-457200">
              <a:buFont typeface="Lucida Grande"/>
              <a:buChar char="-"/>
            </a:pPr>
            <a:r>
              <a:rPr lang="en-US" sz="2300" dirty="0">
                <a:latin typeface="Calibri"/>
                <a:cs typeface="Calibri"/>
              </a:rPr>
              <a:t>s</a:t>
            </a:r>
            <a:r>
              <a:rPr lang="en-US" sz="2300" dirty="0" smtClean="0">
                <a:latin typeface="Calibri"/>
                <a:cs typeface="Calibri"/>
              </a:rPr>
              <a:t>upports existing Hive/Shark/Presto queries</a:t>
            </a:r>
          </a:p>
          <a:p>
            <a:pPr marL="514350" indent="-514350">
              <a:buFont typeface="+mj-lt"/>
              <a:buAutoNum type="arabicPeriod"/>
            </a:pPr>
            <a:r>
              <a:rPr lang="en-US" sz="2800" dirty="0" smtClean="0">
                <a:latin typeface="Calibri"/>
                <a:cs typeface="Calibri"/>
              </a:rPr>
              <a:t>For more information, please check out our </a:t>
            </a:r>
            <a:r>
              <a:rPr lang="en-US" sz="2800" dirty="0" err="1" smtClean="0">
                <a:latin typeface="Calibri"/>
                <a:cs typeface="Calibri"/>
              </a:rPr>
              <a:t>EuroSys</a:t>
            </a:r>
            <a:r>
              <a:rPr lang="en-US" sz="2800" dirty="0" smtClean="0">
                <a:latin typeface="Calibri"/>
                <a:cs typeface="Calibri"/>
              </a:rPr>
              <a:t> 2013 (</a:t>
            </a:r>
            <a:r>
              <a:rPr lang="en-US" sz="2800" dirty="0" smtClean="0">
                <a:latin typeface="Calibri"/>
                <a:cs typeface="Calibri"/>
                <a:hlinkClick r:id="rId2"/>
              </a:rPr>
              <a:t>http://bit.ly/blinkdb-1</a:t>
            </a:r>
            <a:r>
              <a:rPr lang="en-US" sz="2800" dirty="0" smtClean="0">
                <a:latin typeface="Calibri"/>
                <a:cs typeface="Calibri"/>
              </a:rPr>
              <a:t>) and KDD 2013 (</a:t>
            </a:r>
            <a:r>
              <a:rPr lang="en-US" sz="2800" dirty="0" smtClean="0">
                <a:latin typeface="Calibri"/>
                <a:cs typeface="Calibri"/>
                <a:hlinkClick r:id="rId3"/>
              </a:rPr>
              <a:t>http://bit.ly/blinkdb-2</a:t>
            </a:r>
            <a:r>
              <a:rPr lang="en-US" sz="2800" dirty="0" smtClean="0">
                <a:latin typeface="Calibri"/>
                <a:cs typeface="Calibri"/>
              </a:rPr>
              <a:t>) papers</a:t>
            </a:r>
            <a:endParaRPr lang="en-US" sz="2800" dirty="0">
              <a:solidFill>
                <a:srgbClr val="000000"/>
              </a:solidFill>
              <a:latin typeface="Calibri"/>
              <a:cs typeface="Calibri"/>
            </a:endParaRPr>
          </a:p>
          <a:p>
            <a:pPr lvl="2"/>
            <a:endParaRPr lang="en-US" dirty="0" smtClean="0">
              <a:solidFill>
                <a:srgbClr val="000000"/>
              </a:solidFill>
              <a:latin typeface="Calibri"/>
              <a:cs typeface="Calibri"/>
            </a:endParaRPr>
          </a:p>
          <a:p>
            <a:pPr lvl="1"/>
            <a:endParaRPr lang="en-US" dirty="0">
              <a:solidFill>
                <a:srgbClr val="000000"/>
              </a:solidFill>
              <a:latin typeface="Calibri"/>
              <a:cs typeface="Calibri"/>
            </a:endParaRPr>
          </a:p>
          <a:p>
            <a:pPr marL="857250" lvl="2" indent="-514350">
              <a:buFont typeface="+mj-lt"/>
              <a:buAutoNum type="arabicPeriod"/>
            </a:pPr>
            <a:endParaRPr lang="en-US" dirty="0" smtClean="0">
              <a:latin typeface="Calibri"/>
              <a:cs typeface="Calibri"/>
            </a:endParaRPr>
          </a:p>
        </p:txBody>
      </p:sp>
      <p:sp>
        <p:nvSpPr>
          <p:cNvPr id="5" name="Title 1"/>
          <p:cNvSpPr>
            <a:spLocks noGrp="1"/>
          </p:cNvSpPr>
          <p:nvPr>
            <p:ph type="title"/>
          </p:nvPr>
        </p:nvSpPr>
        <p:spPr>
          <a:xfrm>
            <a:off x="457200" y="152400"/>
            <a:ext cx="8534400" cy="1143000"/>
          </a:xfrm>
        </p:spPr>
        <p:txBody>
          <a:bodyPr>
            <a:noAutofit/>
          </a:bodyPr>
          <a:lstStyle/>
          <a:p>
            <a:pPr algn="l"/>
            <a:r>
              <a:rPr lang="en-US" sz="6500" b="1" dirty="0" smtClean="0">
                <a:latin typeface="Calibri"/>
                <a:cs typeface="Calibri"/>
              </a:rPr>
              <a:t>Summary</a:t>
            </a:r>
            <a:endParaRPr lang="en-US" sz="6500" b="1" dirty="0">
              <a:latin typeface="Calibri"/>
              <a:cs typeface="Calibri"/>
            </a:endParaRPr>
          </a:p>
        </p:txBody>
      </p:sp>
      <p:sp>
        <p:nvSpPr>
          <p:cNvPr id="2" name="TextBox 1"/>
          <p:cNvSpPr txBox="1"/>
          <p:nvPr/>
        </p:nvSpPr>
        <p:spPr>
          <a:xfrm>
            <a:off x="7161623" y="5956012"/>
            <a:ext cx="1525177" cy="584776"/>
          </a:xfrm>
          <a:prstGeom prst="rect">
            <a:avLst/>
          </a:prstGeom>
          <a:noFill/>
        </p:spPr>
        <p:txBody>
          <a:bodyPr wrap="none" rtlCol="0">
            <a:spAutoFit/>
          </a:bodyPr>
          <a:lstStyle/>
          <a:p>
            <a:r>
              <a:rPr lang="en-US" sz="3200" b="1" dirty="0" smtClean="0">
                <a:solidFill>
                  <a:srgbClr val="008000"/>
                </a:solidFill>
                <a:latin typeface="Calibri"/>
                <a:cs typeface="Calibri"/>
              </a:rPr>
              <a:t>Thanks!</a:t>
            </a:r>
          </a:p>
        </p:txBody>
      </p:sp>
    </p:spTree>
    <p:extLst>
      <p:ext uri="{BB962C8B-B14F-4D97-AF65-F5344CB8AC3E}">
        <p14:creationId xmlns:p14="http://schemas.microsoft.com/office/powerpoint/2010/main" val="79496752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30421" y="1752600"/>
            <a:ext cx="8229600" cy="4419600"/>
          </a:xfrm>
        </p:spPr>
        <p:txBody>
          <a:bodyPr>
            <a:noAutofit/>
          </a:bodyPr>
          <a:lstStyle/>
          <a:p>
            <a:pPr marL="0" indent="0">
              <a:buNone/>
            </a:pPr>
            <a:r>
              <a:rPr lang="en-US" sz="4000" dirty="0" smtClean="0">
                <a:latin typeface="Calibri"/>
                <a:cs typeface="Calibri"/>
              </a:rPr>
              <a:t>Support </a:t>
            </a:r>
            <a:r>
              <a:rPr lang="en-US" sz="4000" b="1" dirty="0">
                <a:solidFill>
                  <a:srgbClr val="3366FF"/>
                </a:solidFill>
                <a:latin typeface="Calibri"/>
                <a:cs typeface="Calibri"/>
              </a:rPr>
              <a:t>interactive</a:t>
            </a:r>
            <a:r>
              <a:rPr lang="en-US" sz="4000" dirty="0">
                <a:latin typeface="Calibri"/>
                <a:cs typeface="Calibri"/>
              </a:rPr>
              <a:t> SQL-</a:t>
            </a:r>
            <a:r>
              <a:rPr lang="en-US" sz="4000" dirty="0" smtClean="0">
                <a:latin typeface="Calibri"/>
                <a:cs typeface="Calibri"/>
              </a:rPr>
              <a:t>like </a:t>
            </a:r>
            <a:r>
              <a:rPr lang="en-US" sz="4000" dirty="0">
                <a:latin typeface="Calibri"/>
                <a:cs typeface="Calibri"/>
              </a:rPr>
              <a:t>aggregate queries </a:t>
            </a:r>
            <a:r>
              <a:rPr lang="en-US" sz="4000" dirty="0" smtClean="0">
                <a:latin typeface="Calibri"/>
                <a:cs typeface="Calibri"/>
              </a:rPr>
              <a:t>over </a:t>
            </a:r>
            <a:r>
              <a:rPr lang="en-US" sz="4000" b="1" dirty="0">
                <a:solidFill>
                  <a:srgbClr val="3366FF"/>
                </a:solidFill>
                <a:latin typeface="Calibri"/>
                <a:cs typeface="Calibri"/>
              </a:rPr>
              <a:t>massive sets of data</a:t>
            </a:r>
            <a:endParaRPr lang="en-US" sz="4000" b="1" dirty="0">
              <a:latin typeface="Calibri"/>
              <a:cs typeface="Calibri"/>
            </a:endParaRPr>
          </a:p>
          <a:p>
            <a:pPr marL="0" indent="0"/>
            <a:endParaRPr lang="en-US" sz="2200" dirty="0">
              <a:latin typeface="Calibri"/>
              <a:cs typeface="Calibri"/>
            </a:endParaRPr>
          </a:p>
          <a:p>
            <a:pPr marL="0" indent="0">
              <a:lnSpc>
                <a:spcPct val="50000"/>
              </a:lnSpc>
            </a:pPr>
            <a:r>
              <a:rPr lang="en-US" sz="2200" dirty="0" smtClean="0">
                <a:solidFill>
                  <a:srgbClr val="3366FF"/>
                </a:solidFill>
                <a:latin typeface="Courier"/>
                <a:cs typeface="Courier"/>
              </a:rPr>
              <a:t>blinkdb&gt;</a:t>
            </a:r>
            <a:r>
              <a:rPr lang="en-US" sz="2200" dirty="0" smtClean="0">
                <a:latin typeface="Courier"/>
                <a:cs typeface="Courier"/>
              </a:rPr>
              <a:t> SELECT AVG(</a:t>
            </a:r>
            <a:r>
              <a:rPr lang="en-US" sz="2200" b="1" dirty="0" err="1" smtClean="0">
                <a:solidFill>
                  <a:schemeClr val="accent2"/>
                </a:solidFill>
                <a:latin typeface="Courier"/>
                <a:cs typeface="Courier"/>
              </a:rPr>
              <a:t>jobtime</a:t>
            </a:r>
            <a:r>
              <a:rPr lang="en-US" sz="2200" dirty="0" smtClean="0">
                <a:latin typeface="Courier"/>
                <a:cs typeface="Courier"/>
              </a:rPr>
              <a:t>)</a:t>
            </a:r>
          </a:p>
          <a:p>
            <a:pPr marL="0" indent="0">
              <a:lnSpc>
                <a:spcPct val="50000"/>
              </a:lnSpc>
            </a:pPr>
            <a:r>
              <a:rPr lang="en-US" sz="2200" dirty="0">
                <a:latin typeface="Courier"/>
                <a:cs typeface="Courier"/>
              </a:rPr>
              <a:t>	</a:t>
            </a:r>
            <a:r>
              <a:rPr lang="en-US" sz="2200" dirty="0" smtClean="0">
                <a:latin typeface="Courier"/>
                <a:cs typeface="Courier"/>
              </a:rPr>
              <a:t>		 FROM </a:t>
            </a:r>
            <a:r>
              <a:rPr lang="en-US" sz="2200" b="1" dirty="0" err="1" smtClean="0">
                <a:solidFill>
                  <a:srgbClr val="C0504D"/>
                </a:solidFill>
                <a:latin typeface="Courier"/>
                <a:cs typeface="Courier"/>
              </a:rPr>
              <a:t>very_big_log</a:t>
            </a:r>
            <a:endParaRPr lang="en-US" sz="2200" b="1" dirty="0" smtClean="0">
              <a:solidFill>
                <a:srgbClr val="C0504D"/>
              </a:solidFill>
              <a:latin typeface="Courier"/>
              <a:cs typeface="Courier"/>
            </a:endParaRPr>
          </a:p>
          <a:p>
            <a:pPr marL="0" indent="0">
              <a:lnSpc>
                <a:spcPct val="50000"/>
              </a:lnSpc>
            </a:pPr>
            <a:r>
              <a:rPr lang="en-US" sz="2200" b="1" dirty="0" smtClean="0">
                <a:solidFill>
                  <a:srgbClr val="C0504D"/>
                </a:solidFill>
                <a:latin typeface="Calibri"/>
                <a:cs typeface="Calibri"/>
              </a:rPr>
              <a:t>			   </a:t>
            </a:r>
            <a:r>
              <a:rPr lang="en-US" sz="2200" dirty="0" smtClean="0">
                <a:latin typeface="Courier"/>
                <a:cs typeface="Courier"/>
              </a:rPr>
              <a:t>WHERE </a:t>
            </a:r>
            <a:r>
              <a:rPr lang="en-US" sz="2200" b="1" dirty="0" err="1">
                <a:solidFill>
                  <a:srgbClr val="C0504D"/>
                </a:solidFill>
                <a:latin typeface="Courier"/>
                <a:cs typeface="Courier"/>
              </a:rPr>
              <a:t>src</a:t>
            </a:r>
            <a:r>
              <a:rPr lang="en-US" sz="2200" b="1" dirty="0">
                <a:solidFill>
                  <a:srgbClr val="C0504D"/>
                </a:solidFill>
                <a:latin typeface="Courier"/>
                <a:cs typeface="Courier"/>
              </a:rPr>
              <a:t> </a:t>
            </a:r>
            <a:r>
              <a:rPr lang="en-US" sz="2200" dirty="0">
                <a:latin typeface="Courier"/>
                <a:cs typeface="Courier"/>
              </a:rPr>
              <a:t>= </a:t>
            </a:r>
            <a:r>
              <a:rPr lang="en-US" sz="2200" b="1" dirty="0">
                <a:solidFill>
                  <a:srgbClr val="C0504D"/>
                </a:solidFill>
                <a:latin typeface="Courier"/>
                <a:cs typeface="Courier"/>
              </a:rPr>
              <a:t>‘</a:t>
            </a:r>
            <a:r>
              <a:rPr lang="en-US" sz="2200" b="1" dirty="0" err="1">
                <a:solidFill>
                  <a:srgbClr val="C0504D"/>
                </a:solidFill>
                <a:latin typeface="Courier"/>
                <a:cs typeface="Courier"/>
              </a:rPr>
              <a:t>hadoop</a:t>
            </a:r>
            <a:r>
              <a:rPr lang="en-US" sz="2200" b="1" dirty="0" smtClean="0">
                <a:solidFill>
                  <a:srgbClr val="C0504D"/>
                </a:solidFill>
                <a:latin typeface="Courier"/>
                <a:cs typeface="Courier"/>
              </a:rPr>
              <a:t>’</a:t>
            </a:r>
          </a:p>
          <a:p>
            <a:pPr marL="0" indent="0">
              <a:lnSpc>
                <a:spcPct val="50000"/>
              </a:lnSpc>
            </a:pPr>
            <a:r>
              <a:rPr lang="en-US" sz="2200" dirty="0" smtClean="0">
                <a:latin typeface="Courier"/>
                <a:cs typeface="Courier"/>
              </a:rPr>
              <a:t>			 LEFT </a:t>
            </a:r>
            <a:r>
              <a:rPr lang="en-US" sz="2200" dirty="0">
                <a:latin typeface="Courier"/>
                <a:cs typeface="Courier"/>
              </a:rPr>
              <a:t>OUTER JOIN </a:t>
            </a:r>
            <a:r>
              <a:rPr lang="en-US" sz="2200" b="1" dirty="0" smtClean="0">
                <a:solidFill>
                  <a:schemeClr val="accent2"/>
                </a:solidFill>
                <a:latin typeface="Courier"/>
                <a:cs typeface="Courier"/>
              </a:rPr>
              <a:t>logs2</a:t>
            </a:r>
          </a:p>
          <a:p>
            <a:pPr marL="0" indent="0">
              <a:lnSpc>
                <a:spcPct val="50000"/>
              </a:lnSpc>
            </a:pPr>
            <a:r>
              <a:rPr lang="en-US" sz="2200" dirty="0">
                <a:latin typeface="Courier"/>
                <a:cs typeface="Courier"/>
              </a:rPr>
              <a:t> </a:t>
            </a:r>
            <a:r>
              <a:rPr lang="en-US" sz="2200" dirty="0" smtClean="0">
                <a:latin typeface="Courier"/>
                <a:cs typeface="Courier"/>
              </a:rPr>
              <a:t>        ON </a:t>
            </a:r>
            <a:r>
              <a:rPr lang="en-US" sz="2200" b="1" dirty="0" err="1" smtClean="0">
                <a:solidFill>
                  <a:srgbClr val="C0504D"/>
                </a:solidFill>
                <a:latin typeface="Courier"/>
                <a:cs typeface="Courier"/>
              </a:rPr>
              <a:t>very_big_log.id</a:t>
            </a:r>
            <a:r>
              <a:rPr lang="en-US" sz="2200" dirty="0" smtClean="0">
                <a:solidFill>
                  <a:srgbClr val="C0504D"/>
                </a:solidFill>
                <a:latin typeface="Courier"/>
                <a:cs typeface="Courier"/>
              </a:rPr>
              <a:t> </a:t>
            </a:r>
            <a:r>
              <a:rPr lang="en-US" sz="2200" dirty="0">
                <a:latin typeface="Courier"/>
                <a:cs typeface="Courier"/>
              </a:rPr>
              <a:t>= </a:t>
            </a:r>
            <a:r>
              <a:rPr lang="en-US" sz="2200" b="1" dirty="0" err="1" smtClean="0">
                <a:solidFill>
                  <a:srgbClr val="C0504D"/>
                </a:solidFill>
                <a:latin typeface="Courier"/>
                <a:cs typeface="Courier"/>
              </a:rPr>
              <a:t>logs.id</a:t>
            </a:r>
            <a:r>
              <a:rPr lang="en-US" sz="2200" b="1" dirty="0" smtClean="0">
                <a:solidFill>
                  <a:srgbClr val="C0504D"/>
                </a:solidFill>
                <a:latin typeface="Courier"/>
                <a:cs typeface="Courier"/>
              </a:rPr>
              <a:t> </a:t>
            </a:r>
            <a:endParaRPr lang="en-US" sz="2200" b="1" dirty="0">
              <a:solidFill>
                <a:srgbClr val="C0504D"/>
              </a:solidFill>
              <a:latin typeface="Calibri"/>
              <a:cs typeface="Calibri"/>
            </a:endParaRPr>
          </a:p>
          <a:p>
            <a:pPr marL="0" indent="0"/>
            <a:endParaRPr lang="en-US" sz="2200" dirty="0" smtClean="0">
              <a:latin typeface="Calibri"/>
              <a:cs typeface="Calibri"/>
            </a:endParaRPr>
          </a:p>
        </p:txBody>
      </p:sp>
      <p:sp>
        <p:nvSpPr>
          <p:cNvPr id="5" name="Line Callout 1 (Border and Accent Bar) 4"/>
          <p:cNvSpPr/>
          <p:nvPr/>
        </p:nvSpPr>
        <p:spPr>
          <a:xfrm>
            <a:off x="5225446" y="6248400"/>
            <a:ext cx="3630385" cy="457200"/>
          </a:xfrm>
          <a:prstGeom prst="accentBorderCallout1">
            <a:avLst>
              <a:gd name="adj1" fmla="val 18750"/>
              <a:gd name="adj2" fmla="val -8333"/>
              <a:gd name="adj3" fmla="val -82268"/>
              <a:gd name="adj4" fmla="val -40586"/>
            </a:avLst>
          </a:prstGeom>
          <a:solidFill>
            <a:schemeClr val="bg2"/>
          </a:solidFill>
          <a:ln>
            <a:solidFill>
              <a:schemeClr val="bg2">
                <a:lumMod val="25000"/>
              </a:schemeClr>
            </a:solidFill>
          </a:ln>
        </p:spPr>
        <p:style>
          <a:lnRef idx="2">
            <a:schemeClr val="accent1"/>
          </a:lnRef>
          <a:fillRef idx="0">
            <a:schemeClr val="accent1"/>
          </a:fillRef>
          <a:effectRef idx="1">
            <a:schemeClr val="accent1"/>
          </a:effectRef>
          <a:fontRef idx="minor">
            <a:schemeClr val="tx1"/>
          </a:fontRef>
        </p:style>
        <p:txBody>
          <a:bodyPr rtlCol="0" anchor="ctr"/>
          <a:lstStyle/>
          <a:p>
            <a:pPr algn="ctr"/>
            <a:r>
              <a:rPr lang="en-US" sz="2000" dirty="0" smtClean="0"/>
              <a:t>JOINS, Nested Queries etc.</a:t>
            </a:r>
            <a:endParaRPr lang="en-US" sz="2000" dirty="0"/>
          </a:p>
        </p:txBody>
      </p:sp>
      <p:sp>
        <p:nvSpPr>
          <p:cNvPr id="6" name="Rectangle 5"/>
          <p:cNvSpPr/>
          <p:nvPr/>
        </p:nvSpPr>
        <p:spPr>
          <a:xfrm>
            <a:off x="1905000" y="4953000"/>
            <a:ext cx="4953000" cy="914400"/>
          </a:xfrm>
          <a:prstGeom prst="rect">
            <a:avLst/>
          </a:prstGeom>
          <a:solidFill>
            <a:schemeClr val="bg2">
              <a:alpha val="10000"/>
            </a:schemeClr>
          </a:solidFill>
          <a:ln>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7" name="Title 1"/>
          <p:cNvSpPr>
            <a:spLocks noGrp="1"/>
          </p:cNvSpPr>
          <p:nvPr>
            <p:ph type="title"/>
          </p:nvPr>
        </p:nvSpPr>
        <p:spPr>
          <a:xfrm>
            <a:off x="457200" y="381000"/>
            <a:ext cx="8229600" cy="1143000"/>
          </a:xfrm>
        </p:spPr>
        <p:txBody>
          <a:bodyPr/>
          <a:lstStyle/>
          <a:p>
            <a:r>
              <a:rPr lang="en-US" sz="7500" dirty="0" smtClean="0">
                <a:latin typeface="Calibri"/>
                <a:cs typeface="Calibri"/>
              </a:rPr>
              <a:t>Our Goal</a:t>
            </a:r>
            <a:endParaRPr lang="en-US" sz="7500" dirty="0">
              <a:latin typeface="Calibri"/>
              <a:cs typeface="Calibri"/>
            </a:endParaRPr>
          </a:p>
        </p:txBody>
      </p:sp>
    </p:spTree>
    <p:custDataLst>
      <p:tags r:id="rId1"/>
    </p:custDataLst>
    <p:extLst>
      <p:ext uri="{BB962C8B-B14F-4D97-AF65-F5344CB8AC3E}">
        <p14:creationId xmlns:p14="http://schemas.microsoft.com/office/powerpoint/2010/main" val="1699824697"/>
      </p:ext>
    </p:extLst>
  </p:cSld>
  <p:clrMapOvr>
    <a:masterClrMapping/>
  </p:clrMapOvr>
  <mc:AlternateContent xmlns:mc="http://schemas.openxmlformats.org/markup-compatibility/2006" xmlns:p14="http://schemas.microsoft.com/office/powerpoint/2010/main">
    <mc:Choice Requires="p14">
      <p:transition spd="slow" p14:dur="2000" advTm="15925"/>
    </mc:Choice>
    <mc:Fallback xmlns="">
      <p:transition xmlns:p14="http://schemas.microsoft.com/office/powerpoint/2010/main" spd="slow" advTm="15925"/>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30421" y="1752600"/>
            <a:ext cx="8229600" cy="4419600"/>
          </a:xfrm>
        </p:spPr>
        <p:txBody>
          <a:bodyPr>
            <a:noAutofit/>
          </a:bodyPr>
          <a:lstStyle/>
          <a:p>
            <a:pPr marL="0" indent="0">
              <a:buNone/>
            </a:pPr>
            <a:r>
              <a:rPr lang="en-US" sz="4000" dirty="0" smtClean="0">
                <a:latin typeface="Calibri"/>
                <a:cs typeface="Calibri"/>
              </a:rPr>
              <a:t>Support </a:t>
            </a:r>
            <a:r>
              <a:rPr lang="en-US" sz="4000" b="1" dirty="0">
                <a:solidFill>
                  <a:srgbClr val="3366FF"/>
                </a:solidFill>
                <a:latin typeface="Calibri"/>
                <a:cs typeface="Calibri"/>
              </a:rPr>
              <a:t>interactive</a:t>
            </a:r>
            <a:r>
              <a:rPr lang="en-US" sz="4000" dirty="0">
                <a:latin typeface="Calibri"/>
                <a:cs typeface="Calibri"/>
              </a:rPr>
              <a:t> SQL-</a:t>
            </a:r>
            <a:r>
              <a:rPr lang="en-US" sz="4000" dirty="0" smtClean="0">
                <a:latin typeface="Calibri"/>
                <a:cs typeface="Calibri"/>
              </a:rPr>
              <a:t>like </a:t>
            </a:r>
            <a:r>
              <a:rPr lang="en-US" sz="4000" dirty="0">
                <a:latin typeface="Calibri"/>
                <a:cs typeface="Calibri"/>
              </a:rPr>
              <a:t>aggregate queries </a:t>
            </a:r>
            <a:r>
              <a:rPr lang="en-US" sz="4000" dirty="0" smtClean="0">
                <a:latin typeface="Calibri"/>
                <a:cs typeface="Calibri"/>
              </a:rPr>
              <a:t>over </a:t>
            </a:r>
            <a:r>
              <a:rPr lang="en-US" sz="4000" b="1" dirty="0">
                <a:solidFill>
                  <a:srgbClr val="3366FF"/>
                </a:solidFill>
                <a:latin typeface="Calibri"/>
                <a:cs typeface="Calibri"/>
              </a:rPr>
              <a:t>massive sets of data</a:t>
            </a:r>
            <a:endParaRPr lang="en-US" sz="4000" b="1" dirty="0">
              <a:latin typeface="Calibri"/>
              <a:cs typeface="Calibri"/>
            </a:endParaRPr>
          </a:p>
          <a:p>
            <a:pPr marL="0" indent="0"/>
            <a:endParaRPr lang="en-US" sz="2200" dirty="0">
              <a:latin typeface="Calibri"/>
              <a:cs typeface="Calibri"/>
            </a:endParaRPr>
          </a:p>
          <a:p>
            <a:pPr marL="0" indent="0">
              <a:lnSpc>
                <a:spcPct val="50000"/>
              </a:lnSpc>
            </a:pPr>
            <a:r>
              <a:rPr lang="en-US" sz="2200" dirty="0" smtClean="0">
                <a:solidFill>
                  <a:srgbClr val="3366FF"/>
                </a:solidFill>
                <a:latin typeface="Courier"/>
                <a:cs typeface="Courier"/>
              </a:rPr>
              <a:t>blinkdb&gt;</a:t>
            </a:r>
            <a:r>
              <a:rPr lang="en-US" sz="2200" dirty="0" smtClean="0">
                <a:latin typeface="Courier"/>
                <a:cs typeface="Courier"/>
              </a:rPr>
              <a:t> SELECT </a:t>
            </a:r>
            <a:r>
              <a:rPr lang="en-US" sz="2200" dirty="0" err="1" smtClean="0">
                <a:latin typeface="Courier"/>
                <a:cs typeface="Courier"/>
              </a:rPr>
              <a:t>my_function</a:t>
            </a:r>
            <a:r>
              <a:rPr lang="en-US" sz="2200" dirty="0" smtClean="0">
                <a:latin typeface="Courier"/>
                <a:cs typeface="Courier"/>
              </a:rPr>
              <a:t>(</a:t>
            </a:r>
            <a:r>
              <a:rPr lang="en-US" sz="2200" b="1" dirty="0" err="1" smtClean="0">
                <a:solidFill>
                  <a:schemeClr val="accent2"/>
                </a:solidFill>
                <a:latin typeface="Courier"/>
                <a:cs typeface="Courier"/>
              </a:rPr>
              <a:t>jobtime</a:t>
            </a:r>
            <a:r>
              <a:rPr lang="en-US" sz="2200" dirty="0" smtClean="0">
                <a:latin typeface="Courier"/>
                <a:cs typeface="Courier"/>
              </a:rPr>
              <a:t>)</a:t>
            </a:r>
          </a:p>
          <a:p>
            <a:pPr marL="0" indent="0">
              <a:lnSpc>
                <a:spcPct val="50000"/>
              </a:lnSpc>
            </a:pPr>
            <a:r>
              <a:rPr lang="en-US" sz="2200" dirty="0">
                <a:latin typeface="Courier"/>
                <a:cs typeface="Courier"/>
              </a:rPr>
              <a:t>	</a:t>
            </a:r>
            <a:r>
              <a:rPr lang="en-US" sz="2200" dirty="0" smtClean="0">
                <a:latin typeface="Courier"/>
                <a:cs typeface="Courier"/>
              </a:rPr>
              <a:t>		 FROM </a:t>
            </a:r>
            <a:r>
              <a:rPr lang="en-US" sz="2200" b="1" dirty="0" err="1" smtClean="0">
                <a:solidFill>
                  <a:srgbClr val="C0504D"/>
                </a:solidFill>
                <a:latin typeface="Courier"/>
                <a:cs typeface="Courier"/>
              </a:rPr>
              <a:t>very_big_log</a:t>
            </a:r>
            <a:endParaRPr lang="en-US" sz="2200" b="1" dirty="0" smtClean="0">
              <a:solidFill>
                <a:srgbClr val="C0504D"/>
              </a:solidFill>
              <a:latin typeface="Courier"/>
              <a:cs typeface="Courier"/>
            </a:endParaRPr>
          </a:p>
          <a:p>
            <a:pPr marL="0" indent="0">
              <a:lnSpc>
                <a:spcPct val="50000"/>
              </a:lnSpc>
            </a:pPr>
            <a:r>
              <a:rPr lang="en-US" sz="2200" b="1" dirty="0" smtClean="0">
                <a:solidFill>
                  <a:srgbClr val="C0504D"/>
                </a:solidFill>
                <a:latin typeface="Calibri"/>
                <a:cs typeface="Calibri"/>
              </a:rPr>
              <a:t>			   </a:t>
            </a:r>
            <a:r>
              <a:rPr lang="en-US" sz="2200" dirty="0" smtClean="0">
                <a:latin typeface="Courier"/>
                <a:cs typeface="Courier"/>
              </a:rPr>
              <a:t>WHERE </a:t>
            </a:r>
            <a:r>
              <a:rPr lang="en-US" sz="2200" b="1" dirty="0" err="1">
                <a:solidFill>
                  <a:srgbClr val="C0504D"/>
                </a:solidFill>
                <a:latin typeface="Courier"/>
                <a:cs typeface="Courier"/>
              </a:rPr>
              <a:t>src</a:t>
            </a:r>
            <a:r>
              <a:rPr lang="en-US" sz="2200" b="1" dirty="0">
                <a:solidFill>
                  <a:srgbClr val="C0504D"/>
                </a:solidFill>
                <a:latin typeface="Courier"/>
                <a:cs typeface="Courier"/>
              </a:rPr>
              <a:t> </a:t>
            </a:r>
            <a:r>
              <a:rPr lang="en-US" sz="2200" dirty="0">
                <a:latin typeface="Courier"/>
                <a:cs typeface="Courier"/>
              </a:rPr>
              <a:t>= </a:t>
            </a:r>
            <a:r>
              <a:rPr lang="en-US" sz="2200" b="1" dirty="0">
                <a:solidFill>
                  <a:srgbClr val="C0504D"/>
                </a:solidFill>
                <a:latin typeface="Courier"/>
                <a:cs typeface="Courier"/>
              </a:rPr>
              <a:t>‘</a:t>
            </a:r>
            <a:r>
              <a:rPr lang="en-US" sz="2200" b="1" dirty="0" err="1">
                <a:solidFill>
                  <a:srgbClr val="C0504D"/>
                </a:solidFill>
                <a:latin typeface="Courier"/>
                <a:cs typeface="Courier"/>
              </a:rPr>
              <a:t>hadoop</a:t>
            </a:r>
            <a:r>
              <a:rPr lang="en-US" sz="2200" b="1" dirty="0" smtClean="0">
                <a:solidFill>
                  <a:srgbClr val="C0504D"/>
                </a:solidFill>
                <a:latin typeface="Courier"/>
                <a:cs typeface="Courier"/>
              </a:rPr>
              <a:t>’</a:t>
            </a:r>
          </a:p>
          <a:p>
            <a:pPr marL="0" indent="0">
              <a:lnSpc>
                <a:spcPct val="50000"/>
              </a:lnSpc>
            </a:pPr>
            <a:r>
              <a:rPr lang="en-US" sz="2200" dirty="0" smtClean="0">
                <a:latin typeface="Courier"/>
                <a:cs typeface="Courier"/>
              </a:rPr>
              <a:t>			 LEFT </a:t>
            </a:r>
            <a:r>
              <a:rPr lang="en-US" sz="2200" dirty="0">
                <a:latin typeface="Courier"/>
                <a:cs typeface="Courier"/>
              </a:rPr>
              <a:t>OUTER JOIN </a:t>
            </a:r>
            <a:r>
              <a:rPr lang="en-US" sz="2200" b="1" dirty="0" smtClean="0">
                <a:solidFill>
                  <a:schemeClr val="accent2"/>
                </a:solidFill>
                <a:latin typeface="Courier"/>
                <a:cs typeface="Courier"/>
              </a:rPr>
              <a:t>logs2</a:t>
            </a:r>
          </a:p>
          <a:p>
            <a:pPr marL="0" indent="0">
              <a:lnSpc>
                <a:spcPct val="50000"/>
              </a:lnSpc>
            </a:pPr>
            <a:r>
              <a:rPr lang="en-US" sz="2200" dirty="0">
                <a:latin typeface="Courier"/>
                <a:cs typeface="Courier"/>
              </a:rPr>
              <a:t> </a:t>
            </a:r>
            <a:r>
              <a:rPr lang="en-US" sz="2200" dirty="0" smtClean="0">
                <a:latin typeface="Courier"/>
                <a:cs typeface="Courier"/>
              </a:rPr>
              <a:t>        ON </a:t>
            </a:r>
            <a:r>
              <a:rPr lang="en-US" sz="2200" b="1" dirty="0" err="1" smtClean="0">
                <a:solidFill>
                  <a:srgbClr val="C0504D"/>
                </a:solidFill>
                <a:latin typeface="Courier"/>
                <a:cs typeface="Courier"/>
              </a:rPr>
              <a:t>very_big_log.id</a:t>
            </a:r>
            <a:r>
              <a:rPr lang="en-US" sz="2200" dirty="0" smtClean="0">
                <a:solidFill>
                  <a:srgbClr val="C0504D"/>
                </a:solidFill>
                <a:latin typeface="Courier"/>
                <a:cs typeface="Courier"/>
              </a:rPr>
              <a:t> </a:t>
            </a:r>
            <a:r>
              <a:rPr lang="en-US" sz="2200" dirty="0">
                <a:latin typeface="Courier"/>
                <a:cs typeface="Courier"/>
              </a:rPr>
              <a:t>= </a:t>
            </a:r>
            <a:r>
              <a:rPr lang="en-US" sz="2200" b="1" dirty="0" err="1" smtClean="0">
                <a:solidFill>
                  <a:srgbClr val="C0504D"/>
                </a:solidFill>
                <a:latin typeface="Courier"/>
                <a:cs typeface="Courier"/>
              </a:rPr>
              <a:t>logs.id</a:t>
            </a:r>
            <a:r>
              <a:rPr lang="en-US" sz="2200" b="1" dirty="0" smtClean="0">
                <a:solidFill>
                  <a:srgbClr val="C0504D"/>
                </a:solidFill>
                <a:latin typeface="Courier"/>
                <a:cs typeface="Courier"/>
              </a:rPr>
              <a:t> </a:t>
            </a:r>
            <a:endParaRPr lang="en-US" sz="2200" b="1" dirty="0">
              <a:solidFill>
                <a:srgbClr val="C0504D"/>
              </a:solidFill>
              <a:latin typeface="Calibri"/>
              <a:cs typeface="Calibri"/>
            </a:endParaRPr>
          </a:p>
          <a:p>
            <a:pPr marL="0" indent="0"/>
            <a:endParaRPr lang="en-US" sz="2200" dirty="0" smtClean="0">
              <a:latin typeface="Calibri"/>
              <a:cs typeface="Calibri"/>
            </a:endParaRPr>
          </a:p>
        </p:txBody>
      </p:sp>
      <p:sp>
        <p:nvSpPr>
          <p:cNvPr id="6" name="Rectangle 5"/>
          <p:cNvSpPr/>
          <p:nvPr/>
        </p:nvSpPr>
        <p:spPr>
          <a:xfrm>
            <a:off x="1981200" y="3657600"/>
            <a:ext cx="4648200" cy="457200"/>
          </a:xfrm>
          <a:prstGeom prst="rect">
            <a:avLst/>
          </a:prstGeom>
          <a:solidFill>
            <a:schemeClr val="bg2">
              <a:alpha val="10000"/>
            </a:schemeClr>
          </a:solidFill>
          <a:ln>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7" name="Line Callout 1 (Border and Accent Bar) 6"/>
          <p:cNvSpPr/>
          <p:nvPr/>
        </p:nvSpPr>
        <p:spPr>
          <a:xfrm>
            <a:off x="6200422" y="4343400"/>
            <a:ext cx="2638778" cy="762000"/>
          </a:xfrm>
          <a:prstGeom prst="accentBorderCallout1">
            <a:avLst>
              <a:gd name="adj1" fmla="val 18750"/>
              <a:gd name="adj2" fmla="val -8333"/>
              <a:gd name="adj3" fmla="val -31651"/>
              <a:gd name="adj4" fmla="val -32680"/>
            </a:avLst>
          </a:prstGeom>
          <a:solidFill>
            <a:schemeClr val="bg2"/>
          </a:solidFill>
          <a:ln>
            <a:solidFill>
              <a:schemeClr val="bg2">
                <a:lumMod val="25000"/>
              </a:schemeClr>
            </a:solidFill>
          </a:ln>
        </p:spPr>
        <p:style>
          <a:lnRef idx="2">
            <a:schemeClr val="accent1"/>
          </a:lnRef>
          <a:fillRef idx="0">
            <a:schemeClr val="accent1"/>
          </a:fillRef>
          <a:effectRef idx="1">
            <a:schemeClr val="accent1"/>
          </a:effectRef>
          <a:fontRef idx="minor">
            <a:schemeClr val="tx1"/>
          </a:fontRef>
        </p:style>
        <p:txBody>
          <a:bodyPr rtlCol="0" anchor="ctr"/>
          <a:lstStyle/>
          <a:p>
            <a:r>
              <a:rPr lang="en-US" sz="2000" dirty="0" smtClean="0"/>
              <a:t>ML Primitives,</a:t>
            </a:r>
          </a:p>
          <a:p>
            <a:r>
              <a:rPr lang="en-US" sz="2000" dirty="0" smtClean="0"/>
              <a:t>User Defined Functions</a:t>
            </a:r>
          </a:p>
        </p:txBody>
      </p:sp>
      <p:sp>
        <p:nvSpPr>
          <p:cNvPr id="8" name="Title 1"/>
          <p:cNvSpPr>
            <a:spLocks noGrp="1"/>
          </p:cNvSpPr>
          <p:nvPr>
            <p:ph type="title"/>
          </p:nvPr>
        </p:nvSpPr>
        <p:spPr>
          <a:xfrm>
            <a:off x="457200" y="381000"/>
            <a:ext cx="8229600" cy="1143000"/>
          </a:xfrm>
        </p:spPr>
        <p:txBody>
          <a:bodyPr/>
          <a:lstStyle/>
          <a:p>
            <a:r>
              <a:rPr lang="en-US" sz="7500" dirty="0" smtClean="0">
                <a:latin typeface="Calibri"/>
                <a:cs typeface="Calibri"/>
              </a:rPr>
              <a:t>Our Goal</a:t>
            </a:r>
            <a:endParaRPr lang="en-US" sz="7500" dirty="0">
              <a:latin typeface="Calibri"/>
              <a:cs typeface="Calibri"/>
            </a:endParaRPr>
          </a:p>
        </p:txBody>
      </p:sp>
    </p:spTree>
    <p:custDataLst>
      <p:tags r:id="rId1"/>
    </p:custDataLst>
    <p:extLst>
      <p:ext uri="{BB962C8B-B14F-4D97-AF65-F5344CB8AC3E}">
        <p14:creationId xmlns:p14="http://schemas.microsoft.com/office/powerpoint/2010/main" val="3415124751"/>
      </p:ext>
    </p:extLst>
  </p:cSld>
  <p:clrMapOvr>
    <a:masterClrMapping/>
  </p:clrMapOvr>
  <mc:AlternateContent xmlns:mc="http://schemas.openxmlformats.org/markup-compatibility/2006" xmlns:p14="http://schemas.microsoft.com/office/powerpoint/2010/main">
    <mc:Choice Requires="p14">
      <p:transition spd="slow" p14:dur="2000" advTm="15925"/>
    </mc:Choice>
    <mc:Fallback xmlns="">
      <p:transition xmlns:p14="http://schemas.microsoft.com/office/powerpoint/2010/main" spd="slow" advTm="15925"/>
    </mc:Fallback>
  </mc:AlternateContent>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4"/>
          <a:stretch>
            <a:fillRect/>
          </a:stretch>
        </p:blipFill>
        <p:spPr>
          <a:xfrm>
            <a:off x="637089" y="2667000"/>
            <a:ext cx="1701800" cy="1701800"/>
          </a:xfrm>
          <a:prstGeom prst="rect">
            <a:avLst/>
          </a:prstGeom>
        </p:spPr>
      </p:pic>
      <p:pic>
        <p:nvPicPr>
          <p:cNvPr id="7" name="Picture 6"/>
          <p:cNvPicPr>
            <a:picLocks noChangeAspect="1"/>
          </p:cNvPicPr>
          <p:nvPr/>
        </p:nvPicPr>
        <p:blipFill>
          <a:blip r:embed="rId5"/>
          <a:stretch>
            <a:fillRect/>
          </a:stretch>
        </p:blipFill>
        <p:spPr>
          <a:xfrm>
            <a:off x="3913689" y="2971800"/>
            <a:ext cx="1778000" cy="1054100"/>
          </a:xfrm>
          <a:prstGeom prst="rect">
            <a:avLst/>
          </a:prstGeom>
        </p:spPr>
      </p:pic>
      <p:sp>
        <p:nvSpPr>
          <p:cNvPr id="8" name="TextBox 7"/>
          <p:cNvSpPr txBox="1"/>
          <p:nvPr/>
        </p:nvSpPr>
        <p:spPr>
          <a:xfrm>
            <a:off x="692267" y="4419600"/>
            <a:ext cx="1722822" cy="523220"/>
          </a:xfrm>
          <a:prstGeom prst="rect">
            <a:avLst/>
          </a:prstGeom>
          <a:noFill/>
        </p:spPr>
        <p:txBody>
          <a:bodyPr wrap="none" rtlCol="0">
            <a:spAutoFit/>
          </a:bodyPr>
          <a:lstStyle/>
          <a:p>
            <a:pPr algn="ctr"/>
            <a:r>
              <a:rPr lang="en-US" sz="2800" dirty="0" smtClean="0">
                <a:latin typeface="Calibri"/>
                <a:cs typeface="Calibri"/>
              </a:rPr>
              <a:t>Hard Disks</a:t>
            </a:r>
          </a:p>
        </p:txBody>
      </p:sp>
      <p:sp>
        <p:nvSpPr>
          <p:cNvPr id="10" name="TextBox 9"/>
          <p:cNvSpPr txBox="1"/>
          <p:nvPr/>
        </p:nvSpPr>
        <p:spPr>
          <a:xfrm>
            <a:off x="621990" y="2067580"/>
            <a:ext cx="1688107" cy="523220"/>
          </a:xfrm>
          <a:prstGeom prst="rect">
            <a:avLst/>
          </a:prstGeom>
          <a:noFill/>
        </p:spPr>
        <p:txBody>
          <a:bodyPr wrap="none" rtlCol="0">
            <a:spAutoFit/>
          </a:bodyPr>
          <a:lstStyle/>
          <a:p>
            <a:pPr algn="ctr"/>
            <a:r>
              <a:rPr lang="en-US" sz="2800" dirty="0" smtClean="0">
                <a:solidFill>
                  <a:srgbClr val="3366FF"/>
                </a:solidFill>
                <a:latin typeface="Calibri"/>
                <a:cs typeface="Calibri"/>
              </a:rPr>
              <a:t>½ - 1 Hour</a:t>
            </a:r>
          </a:p>
        </p:txBody>
      </p:sp>
      <p:sp>
        <p:nvSpPr>
          <p:cNvPr id="11" name="TextBox 10"/>
          <p:cNvSpPr txBox="1"/>
          <p:nvPr/>
        </p:nvSpPr>
        <p:spPr>
          <a:xfrm>
            <a:off x="3681641" y="2067580"/>
            <a:ext cx="2108194" cy="523220"/>
          </a:xfrm>
          <a:prstGeom prst="rect">
            <a:avLst/>
          </a:prstGeom>
          <a:noFill/>
        </p:spPr>
        <p:txBody>
          <a:bodyPr wrap="none" rtlCol="0">
            <a:spAutoFit/>
          </a:bodyPr>
          <a:lstStyle/>
          <a:p>
            <a:pPr algn="ctr"/>
            <a:r>
              <a:rPr lang="en-US" sz="2800" dirty="0" smtClean="0">
                <a:solidFill>
                  <a:srgbClr val="3366FF"/>
                </a:solidFill>
                <a:latin typeface="Calibri"/>
                <a:cs typeface="Calibri"/>
              </a:rPr>
              <a:t>1 - 5 Minutes</a:t>
            </a:r>
          </a:p>
        </p:txBody>
      </p:sp>
      <p:sp>
        <p:nvSpPr>
          <p:cNvPr id="12" name="TextBox 11"/>
          <p:cNvSpPr txBox="1"/>
          <p:nvPr/>
        </p:nvSpPr>
        <p:spPr>
          <a:xfrm>
            <a:off x="6867342" y="2067580"/>
            <a:ext cx="1485428" cy="523220"/>
          </a:xfrm>
          <a:prstGeom prst="rect">
            <a:avLst/>
          </a:prstGeom>
          <a:noFill/>
        </p:spPr>
        <p:txBody>
          <a:bodyPr wrap="none" rtlCol="0">
            <a:spAutoFit/>
          </a:bodyPr>
          <a:lstStyle/>
          <a:p>
            <a:pPr algn="ctr"/>
            <a:r>
              <a:rPr lang="en-US" sz="2800" dirty="0" smtClean="0">
                <a:solidFill>
                  <a:srgbClr val="3366FF"/>
                </a:solidFill>
                <a:latin typeface="Calibri"/>
                <a:cs typeface="Calibri"/>
              </a:rPr>
              <a:t>1 second</a:t>
            </a:r>
          </a:p>
        </p:txBody>
      </p:sp>
      <p:sp>
        <p:nvSpPr>
          <p:cNvPr id="13" name="TextBox 12"/>
          <p:cNvSpPr txBox="1"/>
          <p:nvPr/>
        </p:nvSpPr>
        <p:spPr>
          <a:xfrm>
            <a:off x="7291889" y="2697540"/>
            <a:ext cx="755135" cy="1569660"/>
          </a:xfrm>
          <a:prstGeom prst="rect">
            <a:avLst/>
          </a:prstGeom>
          <a:noFill/>
        </p:spPr>
        <p:txBody>
          <a:bodyPr wrap="none" rtlCol="0">
            <a:spAutoFit/>
          </a:bodyPr>
          <a:lstStyle/>
          <a:p>
            <a:pPr algn="ctr"/>
            <a:r>
              <a:rPr lang="en-US" sz="9600" dirty="0" smtClean="0">
                <a:latin typeface="Calibri"/>
                <a:cs typeface="Calibri"/>
              </a:rPr>
              <a:t>?</a:t>
            </a:r>
          </a:p>
        </p:txBody>
      </p:sp>
      <p:cxnSp>
        <p:nvCxnSpPr>
          <p:cNvPr id="15" name="Straight Arrow Connector 14"/>
          <p:cNvCxnSpPr/>
          <p:nvPr/>
        </p:nvCxnSpPr>
        <p:spPr>
          <a:xfrm>
            <a:off x="2567489" y="3517900"/>
            <a:ext cx="1066800" cy="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8" name="Straight Arrow Connector 17"/>
          <p:cNvCxnSpPr/>
          <p:nvPr/>
        </p:nvCxnSpPr>
        <p:spPr>
          <a:xfrm>
            <a:off x="5996489" y="3517900"/>
            <a:ext cx="1066800" cy="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19" name="TextBox 18"/>
          <p:cNvSpPr txBox="1"/>
          <p:nvPr/>
        </p:nvSpPr>
        <p:spPr>
          <a:xfrm>
            <a:off x="4189589" y="4429780"/>
            <a:ext cx="1441420" cy="523220"/>
          </a:xfrm>
          <a:prstGeom prst="rect">
            <a:avLst/>
          </a:prstGeom>
          <a:noFill/>
        </p:spPr>
        <p:txBody>
          <a:bodyPr wrap="none" rtlCol="0">
            <a:spAutoFit/>
          </a:bodyPr>
          <a:lstStyle/>
          <a:p>
            <a:pPr algn="ctr"/>
            <a:r>
              <a:rPr lang="en-US" sz="2800" dirty="0" smtClean="0">
                <a:latin typeface="Calibri"/>
                <a:cs typeface="Calibri"/>
              </a:rPr>
              <a:t>Memory</a:t>
            </a:r>
          </a:p>
        </p:txBody>
      </p:sp>
      <p:sp>
        <p:nvSpPr>
          <p:cNvPr id="14" name="TextBox 13"/>
          <p:cNvSpPr txBox="1"/>
          <p:nvPr/>
        </p:nvSpPr>
        <p:spPr>
          <a:xfrm>
            <a:off x="126317" y="304800"/>
            <a:ext cx="8961075" cy="1092607"/>
          </a:xfrm>
          <a:prstGeom prst="rect">
            <a:avLst/>
          </a:prstGeom>
          <a:noFill/>
        </p:spPr>
        <p:txBody>
          <a:bodyPr wrap="none" rtlCol="0">
            <a:spAutoFit/>
          </a:bodyPr>
          <a:lstStyle/>
          <a:p>
            <a:pPr algn="ctr"/>
            <a:r>
              <a:rPr lang="en-US" sz="6500" b="1" dirty="0">
                <a:solidFill>
                  <a:srgbClr val="000000"/>
                </a:solidFill>
                <a:latin typeface="Calibri"/>
                <a:cs typeface="Calibri"/>
              </a:rPr>
              <a:t>1</a:t>
            </a:r>
            <a:r>
              <a:rPr lang="en-US" sz="6500" b="1" dirty="0" smtClean="0">
                <a:solidFill>
                  <a:srgbClr val="000000"/>
                </a:solidFill>
                <a:latin typeface="Calibri"/>
                <a:cs typeface="Calibri"/>
              </a:rPr>
              <a:t>00 TB on 1000 machines</a:t>
            </a:r>
          </a:p>
        </p:txBody>
      </p:sp>
      <p:sp>
        <p:nvSpPr>
          <p:cNvPr id="20" name="TextBox 19"/>
          <p:cNvSpPr txBox="1"/>
          <p:nvPr/>
        </p:nvSpPr>
        <p:spPr>
          <a:xfrm>
            <a:off x="2247396" y="5562600"/>
            <a:ext cx="4642016" cy="55399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rtlCol="0">
            <a:spAutoFit/>
          </a:bodyPr>
          <a:lstStyle/>
          <a:p>
            <a:pPr algn="ctr"/>
            <a:r>
              <a:rPr lang="en-US" sz="3000" dirty="0" smtClean="0">
                <a:latin typeface="Calibri"/>
                <a:cs typeface="Calibri"/>
              </a:rPr>
              <a:t>Query Execution on Samples</a:t>
            </a:r>
          </a:p>
        </p:txBody>
      </p:sp>
    </p:spTree>
    <p:custDataLst>
      <p:tags r:id="rId1"/>
    </p:custDataLst>
    <p:extLst>
      <p:ext uri="{BB962C8B-B14F-4D97-AF65-F5344CB8AC3E}">
        <p14:creationId xmlns:p14="http://schemas.microsoft.com/office/powerpoint/2010/main" val="4039210455"/>
      </p:ext>
    </p:extLst>
  </p:cSld>
  <p:clrMapOvr>
    <a:masterClrMapping/>
  </p:clrMapOvr>
  <mc:AlternateContent xmlns:mc="http://schemas.openxmlformats.org/markup-compatibility/2006" xmlns:p14="http://schemas.microsoft.com/office/powerpoint/2010/main">
    <mc:Choice Requires="p14">
      <p:transition p14:dur="0" advTm="57864"/>
    </mc:Choice>
    <mc:Fallback xmlns="">
      <p:transition xmlns:p14="http://schemas.microsoft.com/office/powerpoint/2010/main" advTm="57864"/>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19"/>
                                        </p:tgtEl>
                                        <p:attrNameLst>
                                          <p:attrName>style.visibility</p:attrName>
                                        </p:attrNameLst>
                                      </p:cBhvr>
                                      <p:to>
                                        <p:strVal val="visible"/>
                                      </p:to>
                                    </p:set>
                                    <p:animEffect transition="in" filter="wipe(left)">
                                      <p:cBhvr>
                                        <p:cTn id="15" dur="500"/>
                                        <p:tgtEl>
                                          <p:spTgt spid="19"/>
                                        </p:tgtEl>
                                      </p:cBhvr>
                                    </p:animEffect>
                                  </p:childTnLst>
                                </p:cTn>
                              </p:par>
                              <p:par>
                                <p:cTn id="16" presetID="22" presetClass="entr" presetSubtype="8" fill="hold" nodeType="withEffect">
                                  <p:stCondLst>
                                    <p:cond delay="0"/>
                                  </p:stCondLst>
                                  <p:childTnLst>
                                    <p:set>
                                      <p:cBhvr>
                                        <p:cTn id="17" dur="1" fill="hold">
                                          <p:stCondLst>
                                            <p:cond delay="0"/>
                                          </p:stCondLst>
                                        </p:cTn>
                                        <p:tgtEl>
                                          <p:spTgt spid="15"/>
                                        </p:tgtEl>
                                        <p:attrNameLst>
                                          <p:attrName>style.visibility</p:attrName>
                                        </p:attrNameLst>
                                      </p:cBhvr>
                                      <p:to>
                                        <p:strVal val="visible"/>
                                      </p:to>
                                    </p:set>
                                    <p:animEffect transition="in" filter="wipe(left)">
                                      <p:cBhvr>
                                        <p:cTn id="18" dur="500"/>
                                        <p:tgtEl>
                                          <p:spTgt spid="15"/>
                                        </p:tgtEl>
                                      </p:cBhvr>
                                    </p:animEffect>
                                  </p:childTnLst>
                                </p:cTn>
                              </p:par>
                              <p:par>
                                <p:cTn id="19" presetID="22" presetClass="entr" presetSubtype="8" fill="hold" nodeType="with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wipe(left)">
                                      <p:cBhvr>
                                        <p:cTn id="21" dur="500"/>
                                        <p:tgtEl>
                                          <p:spTgt spid="7"/>
                                        </p:tgtEl>
                                      </p:cBhvr>
                                    </p:animEffect>
                                  </p:childTnLst>
                                </p:cTn>
                              </p:par>
                              <p:par>
                                <p:cTn id="22" presetID="22" presetClass="entr" presetSubtype="8" fill="hold" grpId="0" nodeType="withEffect">
                                  <p:stCondLst>
                                    <p:cond delay="0"/>
                                  </p:stCondLst>
                                  <p:childTnLst>
                                    <p:set>
                                      <p:cBhvr>
                                        <p:cTn id="23" dur="1" fill="hold">
                                          <p:stCondLst>
                                            <p:cond delay="0"/>
                                          </p:stCondLst>
                                        </p:cTn>
                                        <p:tgtEl>
                                          <p:spTgt spid="11"/>
                                        </p:tgtEl>
                                        <p:attrNameLst>
                                          <p:attrName>style.visibility</p:attrName>
                                        </p:attrNameLst>
                                      </p:cBhvr>
                                      <p:to>
                                        <p:strVal val="visible"/>
                                      </p:to>
                                    </p:set>
                                    <p:animEffect transition="in" filter="wipe(left)">
                                      <p:cBhvr>
                                        <p:cTn id="24" dur="500"/>
                                        <p:tgtEl>
                                          <p:spTgt spid="11"/>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8" fill="hold" grpId="0" nodeType="clickEffect">
                                  <p:stCondLst>
                                    <p:cond delay="0"/>
                                  </p:stCondLst>
                                  <p:childTnLst>
                                    <p:set>
                                      <p:cBhvr>
                                        <p:cTn id="28" dur="1" fill="hold">
                                          <p:stCondLst>
                                            <p:cond delay="0"/>
                                          </p:stCondLst>
                                        </p:cTn>
                                        <p:tgtEl>
                                          <p:spTgt spid="12"/>
                                        </p:tgtEl>
                                        <p:attrNameLst>
                                          <p:attrName>style.visibility</p:attrName>
                                        </p:attrNameLst>
                                      </p:cBhvr>
                                      <p:to>
                                        <p:strVal val="visible"/>
                                      </p:to>
                                    </p:set>
                                    <p:animEffect transition="in" filter="wipe(left)">
                                      <p:cBhvr>
                                        <p:cTn id="29" dur="500"/>
                                        <p:tgtEl>
                                          <p:spTgt spid="12"/>
                                        </p:tgtEl>
                                      </p:cBhvr>
                                    </p:animEffect>
                                  </p:childTnLst>
                                </p:cTn>
                              </p:par>
                              <p:par>
                                <p:cTn id="30" presetID="22" presetClass="entr" presetSubtype="8" fill="hold" grpId="0" nodeType="with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wipe(left)">
                                      <p:cBhvr>
                                        <p:cTn id="32" dur="500"/>
                                        <p:tgtEl>
                                          <p:spTgt spid="13"/>
                                        </p:tgtEl>
                                      </p:cBhvr>
                                    </p:animEffect>
                                  </p:childTnLst>
                                </p:cTn>
                              </p:par>
                              <p:par>
                                <p:cTn id="33" presetID="22" presetClass="entr" presetSubtype="8" fill="hold" nodeType="withEffect">
                                  <p:stCondLst>
                                    <p:cond delay="0"/>
                                  </p:stCondLst>
                                  <p:childTnLst>
                                    <p:set>
                                      <p:cBhvr>
                                        <p:cTn id="34" dur="1" fill="hold">
                                          <p:stCondLst>
                                            <p:cond delay="0"/>
                                          </p:stCondLst>
                                        </p:cTn>
                                        <p:tgtEl>
                                          <p:spTgt spid="18"/>
                                        </p:tgtEl>
                                        <p:attrNameLst>
                                          <p:attrName>style.visibility</p:attrName>
                                        </p:attrNameLst>
                                      </p:cBhvr>
                                      <p:to>
                                        <p:strVal val="visible"/>
                                      </p:to>
                                    </p:set>
                                    <p:animEffect transition="in" filter="wipe(left)">
                                      <p:cBhvr>
                                        <p:cTn id="35" dur="500"/>
                                        <p:tgtEl>
                                          <p:spTgt spid="18"/>
                                        </p:tgtEl>
                                      </p:cBhvr>
                                    </p:animEffec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grpId="0" nodeType="clickEffect">
                                  <p:stCondLst>
                                    <p:cond delay="0"/>
                                  </p:stCondLst>
                                  <p:childTnLst>
                                    <p:set>
                                      <p:cBhvr>
                                        <p:cTn id="39"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0" grpId="0"/>
      <p:bldP spid="11" grpId="0"/>
      <p:bldP spid="12" grpId="0"/>
      <p:bldP spid="13" grpId="0"/>
      <p:bldP spid="19" grpId="0"/>
      <p:bldP spid="20"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612299086"/>
              </p:ext>
            </p:extLst>
          </p:nvPr>
        </p:nvGraphicFramePr>
        <p:xfrm>
          <a:off x="304800" y="1524000"/>
          <a:ext cx="2743200" cy="4820920"/>
        </p:xfrm>
        <a:graphic>
          <a:graphicData uri="http://schemas.openxmlformats.org/drawingml/2006/table">
            <a:tbl>
              <a:tblPr firstRow="1" bandRow="1">
                <a:tableStyleId>{5C22544A-7EE6-4342-B048-85BDC9FD1C3A}</a:tableStyleId>
              </a:tblPr>
              <a:tblGrid>
                <a:gridCol w="407379"/>
                <a:gridCol w="1116621"/>
                <a:gridCol w="1219200"/>
              </a:tblGrid>
              <a:tr h="370840">
                <a:tc>
                  <a:txBody>
                    <a:bodyPr/>
                    <a:lstStyle/>
                    <a:p>
                      <a:r>
                        <a:rPr lang="en-US" sz="1800" dirty="0" smtClean="0">
                          <a:latin typeface="Corbel"/>
                          <a:cs typeface="Corbel"/>
                        </a:rPr>
                        <a:t>ID</a:t>
                      </a:r>
                      <a:endParaRPr lang="en-US" sz="1800" dirty="0">
                        <a:latin typeface="Corbel"/>
                        <a:cs typeface="Corbel"/>
                      </a:endParaRPr>
                    </a:p>
                  </a:txBody>
                  <a:tcPr/>
                </a:tc>
                <a:tc>
                  <a:txBody>
                    <a:bodyPr/>
                    <a:lstStyle/>
                    <a:p>
                      <a:r>
                        <a:rPr lang="en-US" sz="1800" dirty="0" smtClean="0">
                          <a:latin typeface="Corbel"/>
                          <a:cs typeface="Corbel"/>
                        </a:rPr>
                        <a:t>City</a:t>
                      </a:r>
                      <a:endParaRPr lang="en-US" sz="1800" dirty="0">
                        <a:latin typeface="Corbel"/>
                        <a:cs typeface="Corbel"/>
                      </a:endParaRPr>
                    </a:p>
                  </a:txBody>
                  <a:tcPr/>
                </a:tc>
                <a:tc>
                  <a:txBody>
                    <a:bodyPr/>
                    <a:lstStyle/>
                    <a:p>
                      <a:r>
                        <a:rPr lang="en-US" sz="1800" dirty="0" smtClean="0">
                          <a:latin typeface="Corbel"/>
                          <a:cs typeface="Corbel"/>
                        </a:rPr>
                        <a:t>Buff Ratio</a:t>
                      </a:r>
                      <a:endParaRPr lang="en-US" sz="1800" dirty="0">
                        <a:latin typeface="Corbel"/>
                        <a:cs typeface="Corbel"/>
                      </a:endParaRPr>
                    </a:p>
                  </a:txBody>
                  <a:tcPr/>
                </a:tc>
              </a:tr>
              <a:tr h="370840">
                <a:tc>
                  <a:txBody>
                    <a:bodyPr/>
                    <a:lstStyle/>
                    <a:p>
                      <a:r>
                        <a:rPr lang="en-US" sz="1800" dirty="0" smtClean="0">
                          <a:latin typeface="Corbel"/>
                          <a:cs typeface="Corbel"/>
                        </a:rPr>
                        <a:t>1</a:t>
                      </a:r>
                      <a:endParaRPr lang="en-US" sz="1800" dirty="0">
                        <a:latin typeface="Corbel"/>
                        <a:cs typeface="Corbel"/>
                      </a:endParaRPr>
                    </a:p>
                  </a:txBody>
                  <a:tcPr/>
                </a:tc>
                <a:tc>
                  <a:txBody>
                    <a:bodyPr/>
                    <a:lstStyle/>
                    <a:p>
                      <a:r>
                        <a:rPr lang="en-US" sz="1800" dirty="0" smtClean="0">
                          <a:latin typeface="Corbel"/>
                          <a:cs typeface="Corbel"/>
                        </a:rPr>
                        <a:t>NYC</a:t>
                      </a:r>
                      <a:endParaRPr lang="en-US" sz="1800" dirty="0">
                        <a:latin typeface="Corbel"/>
                        <a:cs typeface="Corbel"/>
                      </a:endParaRPr>
                    </a:p>
                  </a:txBody>
                  <a:tcPr/>
                </a:tc>
                <a:tc>
                  <a:txBody>
                    <a:bodyPr/>
                    <a:lstStyle/>
                    <a:p>
                      <a:r>
                        <a:rPr lang="en-US" sz="1800" dirty="0" smtClean="0">
                          <a:latin typeface="Corbel"/>
                          <a:cs typeface="Corbel"/>
                        </a:rPr>
                        <a:t>0.78</a:t>
                      </a:r>
                      <a:endParaRPr lang="en-US" sz="1800" dirty="0">
                        <a:latin typeface="Corbel"/>
                        <a:cs typeface="Corbel"/>
                      </a:endParaRPr>
                    </a:p>
                  </a:txBody>
                  <a:tcPr/>
                </a:tc>
              </a:tr>
              <a:tr h="370840">
                <a:tc>
                  <a:txBody>
                    <a:bodyPr/>
                    <a:lstStyle/>
                    <a:p>
                      <a:r>
                        <a:rPr lang="en-US" sz="1800" dirty="0" smtClean="0">
                          <a:latin typeface="Corbel"/>
                          <a:cs typeface="Corbel"/>
                        </a:rPr>
                        <a:t>2</a:t>
                      </a:r>
                      <a:endParaRPr lang="en-US" sz="1800" dirty="0">
                        <a:latin typeface="Corbel"/>
                        <a:cs typeface="Corbel"/>
                      </a:endParaRPr>
                    </a:p>
                  </a:txBody>
                  <a:tcPr/>
                </a:tc>
                <a:tc>
                  <a:txBody>
                    <a:bodyPr/>
                    <a:lstStyle/>
                    <a:p>
                      <a:r>
                        <a:rPr lang="en-US" sz="1800" dirty="0" smtClean="0">
                          <a:latin typeface="Corbel"/>
                          <a:cs typeface="Corbel"/>
                        </a:rPr>
                        <a:t>NYC</a:t>
                      </a:r>
                      <a:endParaRPr lang="en-US" sz="1800" dirty="0">
                        <a:latin typeface="Corbel"/>
                        <a:cs typeface="Corbel"/>
                      </a:endParaRPr>
                    </a:p>
                  </a:txBody>
                  <a:tcPr/>
                </a:tc>
                <a:tc>
                  <a:txBody>
                    <a:bodyPr/>
                    <a:lstStyle/>
                    <a:p>
                      <a:r>
                        <a:rPr lang="en-US" sz="1800" dirty="0" smtClean="0">
                          <a:latin typeface="Corbel"/>
                          <a:cs typeface="Corbel"/>
                        </a:rPr>
                        <a:t>0.13</a:t>
                      </a:r>
                      <a:endParaRPr lang="en-US" sz="1800" dirty="0">
                        <a:latin typeface="Corbel"/>
                        <a:cs typeface="Corbel"/>
                      </a:endParaRPr>
                    </a:p>
                  </a:txBody>
                  <a:tcPr/>
                </a:tc>
              </a:tr>
              <a:tr h="370840">
                <a:tc>
                  <a:txBody>
                    <a:bodyPr/>
                    <a:lstStyle/>
                    <a:p>
                      <a:r>
                        <a:rPr lang="en-US" sz="1800" dirty="0" smtClean="0">
                          <a:latin typeface="Corbel"/>
                          <a:cs typeface="Corbel"/>
                        </a:rPr>
                        <a:t>3</a:t>
                      </a:r>
                      <a:endParaRPr lang="en-US" sz="1800" dirty="0">
                        <a:latin typeface="Corbel"/>
                        <a:cs typeface="Corbel"/>
                      </a:endParaRPr>
                    </a:p>
                  </a:txBody>
                  <a:tcPr/>
                </a:tc>
                <a:tc>
                  <a:txBody>
                    <a:bodyPr/>
                    <a:lstStyle/>
                    <a:p>
                      <a:r>
                        <a:rPr lang="en-US" sz="1800" dirty="0" smtClean="0">
                          <a:latin typeface="Corbel"/>
                          <a:cs typeface="Corbel"/>
                        </a:rPr>
                        <a:t>Berkeley</a:t>
                      </a:r>
                      <a:endParaRPr lang="en-US" sz="1800" dirty="0">
                        <a:latin typeface="Corbel"/>
                        <a:cs typeface="Corbel"/>
                      </a:endParaRPr>
                    </a:p>
                  </a:txBody>
                  <a:tcPr/>
                </a:tc>
                <a:tc>
                  <a:txBody>
                    <a:bodyPr/>
                    <a:lstStyle/>
                    <a:p>
                      <a:r>
                        <a:rPr lang="en-US" sz="1800" dirty="0" smtClean="0">
                          <a:latin typeface="Corbel"/>
                          <a:cs typeface="Corbel"/>
                        </a:rPr>
                        <a:t>0.25</a:t>
                      </a:r>
                      <a:endParaRPr lang="en-US" sz="1800" dirty="0">
                        <a:latin typeface="Corbel"/>
                        <a:cs typeface="Corbel"/>
                      </a:endParaRPr>
                    </a:p>
                  </a:txBody>
                  <a:tcPr/>
                </a:tc>
              </a:tr>
              <a:tr h="370840">
                <a:tc>
                  <a:txBody>
                    <a:bodyPr/>
                    <a:lstStyle/>
                    <a:p>
                      <a:r>
                        <a:rPr lang="en-US" sz="1800" dirty="0" smtClean="0">
                          <a:latin typeface="Corbel"/>
                          <a:cs typeface="Corbel"/>
                        </a:rPr>
                        <a:t>4</a:t>
                      </a:r>
                      <a:endParaRPr lang="en-US" sz="1800" dirty="0">
                        <a:latin typeface="Corbel"/>
                        <a:cs typeface="Corbel"/>
                      </a:endParaRPr>
                    </a:p>
                  </a:txBody>
                  <a:tcPr/>
                </a:tc>
                <a:tc>
                  <a:txBody>
                    <a:bodyPr/>
                    <a:lstStyle/>
                    <a:p>
                      <a:r>
                        <a:rPr lang="en-US" sz="1800" dirty="0" smtClean="0">
                          <a:latin typeface="Corbel"/>
                          <a:cs typeface="Corbel"/>
                        </a:rPr>
                        <a:t>NYC</a:t>
                      </a:r>
                      <a:endParaRPr lang="en-US" sz="1800" dirty="0">
                        <a:latin typeface="Corbel"/>
                        <a:cs typeface="Corbel"/>
                      </a:endParaRPr>
                    </a:p>
                  </a:txBody>
                  <a:tcPr/>
                </a:tc>
                <a:tc>
                  <a:txBody>
                    <a:bodyPr/>
                    <a:lstStyle/>
                    <a:p>
                      <a:r>
                        <a:rPr lang="en-US" sz="1800" dirty="0" smtClean="0">
                          <a:latin typeface="Corbel"/>
                          <a:cs typeface="Corbel"/>
                        </a:rPr>
                        <a:t>0.19</a:t>
                      </a:r>
                      <a:endParaRPr lang="en-US" sz="1800" dirty="0">
                        <a:latin typeface="Corbel"/>
                        <a:cs typeface="Corbel"/>
                      </a:endParaRPr>
                    </a:p>
                  </a:txBody>
                  <a:tcPr/>
                </a:tc>
              </a:tr>
              <a:tr h="370840">
                <a:tc>
                  <a:txBody>
                    <a:bodyPr/>
                    <a:lstStyle/>
                    <a:p>
                      <a:r>
                        <a:rPr lang="en-US" sz="1800" dirty="0" smtClean="0">
                          <a:latin typeface="Corbel"/>
                          <a:cs typeface="Corbel"/>
                        </a:rPr>
                        <a:t>5</a:t>
                      </a:r>
                      <a:endParaRPr lang="en-US" sz="1800" dirty="0">
                        <a:latin typeface="Corbel"/>
                        <a:cs typeface="Corbel"/>
                      </a:endParaRPr>
                    </a:p>
                  </a:txBody>
                  <a:tcPr/>
                </a:tc>
                <a:tc>
                  <a:txBody>
                    <a:bodyPr/>
                    <a:lstStyle/>
                    <a:p>
                      <a:r>
                        <a:rPr lang="en-US" sz="1800" dirty="0" smtClean="0">
                          <a:latin typeface="Corbel"/>
                          <a:cs typeface="Corbel"/>
                        </a:rPr>
                        <a:t>NYC</a:t>
                      </a:r>
                      <a:endParaRPr lang="en-US" sz="1800" dirty="0">
                        <a:latin typeface="Corbel"/>
                        <a:cs typeface="Corbel"/>
                      </a:endParaRPr>
                    </a:p>
                  </a:txBody>
                  <a:tcPr/>
                </a:tc>
                <a:tc>
                  <a:txBody>
                    <a:bodyPr/>
                    <a:lstStyle/>
                    <a:p>
                      <a:r>
                        <a:rPr lang="en-US" sz="1800" dirty="0" smtClean="0">
                          <a:latin typeface="Corbel"/>
                          <a:cs typeface="Corbel"/>
                        </a:rPr>
                        <a:t>0.11</a:t>
                      </a:r>
                      <a:endParaRPr lang="en-US" sz="1800" dirty="0">
                        <a:latin typeface="Corbel"/>
                        <a:cs typeface="Corbel"/>
                      </a:endParaRPr>
                    </a:p>
                  </a:txBody>
                  <a:tcPr/>
                </a:tc>
              </a:tr>
              <a:tr h="370840">
                <a:tc>
                  <a:txBody>
                    <a:bodyPr/>
                    <a:lstStyle/>
                    <a:p>
                      <a:r>
                        <a:rPr lang="en-US" sz="1800" dirty="0" smtClean="0">
                          <a:latin typeface="Corbel"/>
                          <a:cs typeface="Corbel"/>
                        </a:rPr>
                        <a:t>6</a:t>
                      </a:r>
                      <a:endParaRPr lang="en-US" sz="1800" dirty="0">
                        <a:latin typeface="Corbel"/>
                        <a:cs typeface="Corbel"/>
                      </a:endParaRPr>
                    </a:p>
                  </a:txBody>
                  <a:tcPr/>
                </a:tc>
                <a:tc>
                  <a:txBody>
                    <a:bodyPr/>
                    <a:lstStyle/>
                    <a:p>
                      <a:r>
                        <a:rPr lang="en-US" sz="1800" dirty="0" smtClean="0">
                          <a:latin typeface="Corbel"/>
                          <a:cs typeface="Corbel"/>
                        </a:rPr>
                        <a:t>Berkeley</a:t>
                      </a:r>
                      <a:endParaRPr lang="en-US" sz="1800" dirty="0">
                        <a:latin typeface="Corbel"/>
                        <a:cs typeface="Corbel"/>
                      </a:endParaRPr>
                    </a:p>
                  </a:txBody>
                  <a:tcPr/>
                </a:tc>
                <a:tc>
                  <a:txBody>
                    <a:bodyPr/>
                    <a:lstStyle/>
                    <a:p>
                      <a:r>
                        <a:rPr lang="en-US" sz="1800" dirty="0" smtClean="0">
                          <a:latin typeface="Corbel"/>
                          <a:cs typeface="Corbel"/>
                        </a:rPr>
                        <a:t>0.09</a:t>
                      </a:r>
                      <a:endParaRPr lang="en-US" sz="1800" dirty="0">
                        <a:latin typeface="Corbel"/>
                        <a:cs typeface="Corbel"/>
                      </a:endParaRPr>
                    </a:p>
                  </a:txBody>
                  <a:tcPr/>
                </a:tc>
              </a:tr>
              <a:tr h="370840">
                <a:tc>
                  <a:txBody>
                    <a:bodyPr/>
                    <a:lstStyle/>
                    <a:p>
                      <a:r>
                        <a:rPr lang="en-US" sz="1800" dirty="0" smtClean="0">
                          <a:latin typeface="Corbel"/>
                          <a:cs typeface="Corbel"/>
                        </a:rPr>
                        <a:t>7</a:t>
                      </a:r>
                      <a:endParaRPr lang="en-US" sz="1800" dirty="0">
                        <a:latin typeface="Corbel"/>
                        <a:cs typeface="Corbel"/>
                      </a:endParaRPr>
                    </a:p>
                  </a:txBody>
                  <a:tcPr/>
                </a:tc>
                <a:tc>
                  <a:txBody>
                    <a:bodyPr/>
                    <a:lstStyle/>
                    <a:p>
                      <a:r>
                        <a:rPr lang="en-US" sz="1800" dirty="0" smtClean="0">
                          <a:latin typeface="Corbel"/>
                          <a:cs typeface="Corbel"/>
                        </a:rPr>
                        <a:t>NYC</a:t>
                      </a:r>
                      <a:endParaRPr lang="en-US" sz="1800" dirty="0">
                        <a:latin typeface="Corbel"/>
                        <a:cs typeface="Corbel"/>
                      </a:endParaRPr>
                    </a:p>
                  </a:txBody>
                  <a:tcPr/>
                </a:tc>
                <a:tc>
                  <a:txBody>
                    <a:bodyPr/>
                    <a:lstStyle/>
                    <a:p>
                      <a:r>
                        <a:rPr lang="en-US" sz="1800" dirty="0" smtClean="0">
                          <a:latin typeface="Corbel"/>
                          <a:cs typeface="Corbel"/>
                        </a:rPr>
                        <a:t>0.18</a:t>
                      </a:r>
                      <a:endParaRPr lang="en-US" sz="1800" dirty="0">
                        <a:latin typeface="Corbel"/>
                        <a:cs typeface="Corbel"/>
                      </a:endParaRPr>
                    </a:p>
                  </a:txBody>
                  <a:tcPr/>
                </a:tc>
              </a:tr>
              <a:tr h="370840">
                <a:tc>
                  <a:txBody>
                    <a:bodyPr/>
                    <a:lstStyle/>
                    <a:p>
                      <a:r>
                        <a:rPr lang="en-US" sz="1800" dirty="0" smtClean="0">
                          <a:latin typeface="Corbel"/>
                          <a:cs typeface="Corbel"/>
                        </a:rPr>
                        <a:t>8</a:t>
                      </a:r>
                      <a:endParaRPr lang="en-US" sz="1800" dirty="0">
                        <a:latin typeface="Corbel"/>
                        <a:cs typeface="Corbel"/>
                      </a:endParaRPr>
                    </a:p>
                  </a:txBody>
                  <a:tcPr/>
                </a:tc>
                <a:tc>
                  <a:txBody>
                    <a:bodyPr/>
                    <a:lstStyle/>
                    <a:p>
                      <a:r>
                        <a:rPr lang="en-US" sz="1800" dirty="0" smtClean="0">
                          <a:latin typeface="Corbel"/>
                          <a:cs typeface="Corbel"/>
                        </a:rPr>
                        <a:t>NYC</a:t>
                      </a:r>
                      <a:endParaRPr lang="en-US" sz="1800" dirty="0">
                        <a:latin typeface="Corbel"/>
                        <a:cs typeface="Corbel"/>
                      </a:endParaRPr>
                    </a:p>
                  </a:txBody>
                  <a:tcPr/>
                </a:tc>
                <a:tc>
                  <a:txBody>
                    <a:bodyPr/>
                    <a:lstStyle/>
                    <a:p>
                      <a:r>
                        <a:rPr lang="en-US" sz="1800" dirty="0" smtClean="0">
                          <a:latin typeface="Corbel"/>
                          <a:cs typeface="Corbel"/>
                        </a:rPr>
                        <a:t>0.15</a:t>
                      </a:r>
                      <a:endParaRPr lang="en-US" sz="1800" dirty="0">
                        <a:latin typeface="Corbel"/>
                        <a:cs typeface="Corbel"/>
                      </a:endParaRPr>
                    </a:p>
                  </a:txBody>
                  <a:tcPr/>
                </a:tc>
              </a:tr>
              <a:tr h="370840">
                <a:tc>
                  <a:txBody>
                    <a:bodyPr/>
                    <a:lstStyle/>
                    <a:p>
                      <a:r>
                        <a:rPr lang="en-US" sz="1800" dirty="0" smtClean="0">
                          <a:latin typeface="Corbel"/>
                          <a:cs typeface="Corbel"/>
                        </a:rPr>
                        <a:t>9</a:t>
                      </a:r>
                      <a:endParaRPr lang="en-US" sz="1800" dirty="0">
                        <a:latin typeface="Corbel"/>
                        <a:cs typeface="Corbel"/>
                      </a:endParaRPr>
                    </a:p>
                  </a:txBody>
                  <a:tcPr/>
                </a:tc>
                <a:tc>
                  <a:txBody>
                    <a:bodyPr/>
                    <a:lstStyle/>
                    <a:p>
                      <a:r>
                        <a:rPr lang="en-US" sz="1800" dirty="0" smtClean="0">
                          <a:latin typeface="Corbel"/>
                          <a:cs typeface="Corbel"/>
                        </a:rPr>
                        <a:t>Berkeley</a:t>
                      </a:r>
                      <a:endParaRPr lang="en-US" sz="1800" dirty="0">
                        <a:latin typeface="Corbel"/>
                        <a:cs typeface="Corbel"/>
                      </a:endParaRPr>
                    </a:p>
                  </a:txBody>
                  <a:tcPr/>
                </a:tc>
                <a:tc>
                  <a:txBody>
                    <a:bodyPr/>
                    <a:lstStyle/>
                    <a:p>
                      <a:r>
                        <a:rPr lang="en-US" sz="1800" dirty="0" smtClean="0">
                          <a:latin typeface="Corbel"/>
                          <a:cs typeface="Corbel"/>
                        </a:rPr>
                        <a:t>0.13</a:t>
                      </a:r>
                      <a:endParaRPr lang="en-US" sz="1800" dirty="0">
                        <a:latin typeface="Corbel"/>
                        <a:cs typeface="Corbel"/>
                      </a:endParaRPr>
                    </a:p>
                  </a:txBody>
                  <a:tcPr/>
                </a:tc>
              </a:tr>
              <a:tr h="370840">
                <a:tc>
                  <a:txBody>
                    <a:bodyPr/>
                    <a:lstStyle/>
                    <a:p>
                      <a:r>
                        <a:rPr lang="en-US" sz="1800" dirty="0" smtClean="0">
                          <a:latin typeface="Corbel"/>
                          <a:cs typeface="Corbel"/>
                        </a:rPr>
                        <a:t>10</a:t>
                      </a:r>
                      <a:endParaRPr lang="en-US" sz="1800" dirty="0">
                        <a:latin typeface="Corbel"/>
                        <a:cs typeface="Corbel"/>
                      </a:endParaRPr>
                    </a:p>
                  </a:txBody>
                  <a:tcPr/>
                </a:tc>
                <a:tc>
                  <a:txBody>
                    <a:bodyPr/>
                    <a:lstStyle/>
                    <a:p>
                      <a:r>
                        <a:rPr lang="en-US" sz="1800" dirty="0" smtClean="0">
                          <a:latin typeface="Corbel"/>
                          <a:cs typeface="Corbel"/>
                        </a:rPr>
                        <a:t>Berkeley</a:t>
                      </a:r>
                      <a:endParaRPr lang="en-US" sz="1800" dirty="0">
                        <a:latin typeface="Corbel"/>
                        <a:cs typeface="Corbel"/>
                      </a:endParaRPr>
                    </a:p>
                  </a:txBody>
                  <a:tcPr/>
                </a:tc>
                <a:tc>
                  <a:txBody>
                    <a:bodyPr/>
                    <a:lstStyle/>
                    <a:p>
                      <a:r>
                        <a:rPr lang="en-US" sz="1800" dirty="0" smtClean="0">
                          <a:latin typeface="Corbel"/>
                          <a:cs typeface="Corbel"/>
                        </a:rPr>
                        <a:t>0.49</a:t>
                      </a:r>
                      <a:endParaRPr lang="en-US" sz="1800" dirty="0">
                        <a:latin typeface="Corbel"/>
                        <a:cs typeface="Corbel"/>
                      </a:endParaRPr>
                    </a:p>
                  </a:txBody>
                  <a:tcPr/>
                </a:tc>
              </a:tr>
              <a:tr h="370840">
                <a:tc>
                  <a:txBody>
                    <a:bodyPr/>
                    <a:lstStyle/>
                    <a:p>
                      <a:r>
                        <a:rPr lang="en-US" sz="1800" dirty="0" smtClean="0">
                          <a:latin typeface="Corbel"/>
                          <a:cs typeface="Corbel"/>
                        </a:rPr>
                        <a:t>11</a:t>
                      </a:r>
                      <a:endParaRPr lang="en-US" sz="1800" dirty="0">
                        <a:latin typeface="Corbel"/>
                        <a:cs typeface="Corbel"/>
                      </a:endParaRPr>
                    </a:p>
                  </a:txBody>
                  <a:tcPr/>
                </a:tc>
                <a:tc>
                  <a:txBody>
                    <a:bodyPr/>
                    <a:lstStyle/>
                    <a:p>
                      <a:r>
                        <a:rPr lang="en-US" sz="1800" dirty="0" smtClean="0">
                          <a:latin typeface="Corbel"/>
                          <a:cs typeface="Corbel"/>
                        </a:rPr>
                        <a:t>NYC</a:t>
                      </a:r>
                      <a:endParaRPr lang="en-US" sz="1800" dirty="0">
                        <a:latin typeface="Corbel"/>
                        <a:cs typeface="Corbel"/>
                      </a:endParaRPr>
                    </a:p>
                  </a:txBody>
                  <a:tcPr/>
                </a:tc>
                <a:tc>
                  <a:txBody>
                    <a:bodyPr/>
                    <a:lstStyle/>
                    <a:p>
                      <a:r>
                        <a:rPr lang="en-US" sz="1800" dirty="0" smtClean="0">
                          <a:latin typeface="Corbel"/>
                          <a:cs typeface="Corbel"/>
                        </a:rPr>
                        <a:t>0.19</a:t>
                      </a:r>
                      <a:endParaRPr lang="en-US" sz="1800" dirty="0">
                        <a:latin typeface="Corbel"/>
                        <a:cs typeface="Corbel"/>
                      </a:endParaRPr>
                    </a:p>
                  </a:txBody>
                  <a:tcPr/>
                </a:tc>
              </a:tr>
              <a:tr h="370840">
                <a:tc>
                  <a:txBody>
                    <a:bodyPr/>
                    <a:lstStyle/>
                    <a:p>
                      <a:r>
                        <a:rPr lang="en-US" sz="1800" dirty="0" smtClean="0">
                          <a:latin typeface="Corbel"/>
                          <a:cs typeface="Corbel"/>
                        </a:rPr>
                        <a:t>12</a:t>
                      </a:r>
                      <a:endParaRPr lang="en-US" sz="1800" dirty="0">
                        <a:latin typeface="Corbel"/>
                        <a:cs typeface="Corbel"/>
                      </a:endParaRPr>
                    </a:p>
                  </a:txBody>
                  <a:tcPr/>
                </a:tc>
                <a:tc>
                  <a:txBody>
                    <a:bodyPr/>
                    <a:lstStyle/>
                    <a:p>
                      <a:r>
                        <a:rPr lang="en-US" sz="1800" dirty="0" smtClean="0">
                          <a:latin typeface="Corbel"/>
                          <a:cs typeface="Corbel"/>
                        </a:rPr>
                        <a:t>Berkeley</a:t>
                      </a:r>
                      <a:endParaRPr lang="en-US" sz="1800" dirty="0">
                        <a:latin typeface="Corbel"/>
                        <a:cs typeface="Corbel"/>
                      </a:endParaRPr>
                    </a:p>
                  </a:txBody>
                  <a:tcPr/>
                </a:tc>
                <a:tc>
                  <a:txBody>
                    <a:bodyPr/>
                    <a:lstStyle/>
                    <a:p>
                      <a:r>
                        <a:rPr lang="en-US" sz="1800" dirty="0" smtClean="0">
                          <a:latin typeface="Corbel"/>
                          <a:cs typeface="Corbel"/>
                        </a:rPr>
                        <a:t>0.10</a:t>
                      </a:r>
                      <a:endParaRPr lang="en-US" sz="1800" dirty="0">
                        <a:latin typeface="Corbel"/>
                        <a:cs typeface="Corbel"/>
                      </a:endParaRPr>
                    </a:p>
                  </a:txBody>
                  <a:tcPr/>
                </a:tc>
              </a:tr>
            </a:tbl>
          </a:graphicData>
        </a:graphic>
      </p:graphicFrame>
      <p:sp>
        <p:nvSpPr>
          <p:cNvPr id="14" name="Title 1"/>
          <p:cNvSpPr>
            <a:spLocks noGrp="1"/>
          </p:cNvSpPr>
          <p:nvPr>
            <p:ph type="title"/>
          </p:nvPr>
        </p:nvSpPr>
        <p:spPr>
          <a:xfrm>
            <a:off x="152400" y="76200"/>
            <a:ext cx="8534400" cy="1143000"/>
          </a:xfrm>
        </p:spPr>
        <p:txBody>
          <a:bodyPr/>
          <a:lstStyle/>
          <a:p>
            <a:r>
              <a:rPr lang="en-US" dirty="0" smtClean="0">
                <a:latin typeface="Calibri"/>
                <a:cs typeface="Calibri"/>
              </a:rPr>
              <a:t>Query Execution on Samples</a:t>
            </a:r>
            <a:endParaRPr lang="en-US" dirty="0">
              <a:latin typeface="Calibri"/>
              <a:cs typeface="Calibri"/>
            </a:endParaRPr>
          </a:p>
        </p:txBody>
      </p:sp>
      <p:sp>
        <p:nvSpPr>
          <p:cNvPr id="18" name="TextBox 43"/>
          <p:cNvSpPr txBox="1">
            <a:spLocks noChangeArrowheads="1"/>
          </p:cNvSpPr>
          <p:nvPr/>
        </p:nvSpPr>
        <p:spPr bwMode="auto">
          <a:xfrm>
            <a:off x="4401824" y="1524000"/>
            <a:ext cx="4361176"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dirty="0">
                <a:latin typeface="Corbel" charset="0"/>
                <a:cs typeface="Corbel" charset="0"/>
              </a:rPr>
              <a:t>What is the average </a:t>
            </a:r>
            <a:r>
              <a:rPr lang="en-US" u="sng" dirty="0" smtClean="0">
                <a:latin typeface="Corbel" charset="0"/>
                <a:cs typeface="Corbel" charset="0"/>
              </a:rPr>
              <a:t>buffering ratio</a:t>
            </a:r>
            <a:r>
              <a:rPr lang="en-US" dirty="0" smtClean="0">
                <a:latin typeface="Corbel" charset="0"/>
                <a:cs typeface="Corbel" charset="0"/>
              </a:rPr>
              <a:t> in </a:t>
            </a:r>
            <a:r>
              <a:rPr lang="en-US" dirty="0">
                <a:latin typeface="Corbel" charset="0"/>
                <a:cs typeface="Corbel" charset="0"/>
              </a:rPr>
              <a:t>the </a:t>
            </a:r>
            <a:r>
              <a:rPr lang="en-US" dirty="0" smtClean="0">
                <a:latin typeface="Corbel" charset="0"/>
                <a:cs typeface="Corbel" charset="0"/>
              </a:rPr>
              <a:t>table?</a:t>
            </a:r>
            <a:endParaRPr lang="en-US" dirty="0">
              <a:latin typeface="Corbel" charset="0"/>
              <a:cs typeface="Corbel" charset="0"/>
            </a:endParaRPr>
          </a:p>
        </p:txBody>
      </p:sp>
      <p:sp>
        <p:nvSpPr>
          <p:cNvPr id="6" name="TextBox 5"/>
          <p:cNvSpPr txBox="1">
            <a:spLocks noChangeArrowheads="1"/>
          </p:cNvSpPr>
          <p:nvPr/>
        </p:nvSpPr>
        <p:spPr bwMode="auto">
          <a:xfrm>
            <a:off x="4495800" y="5029200"/>
            <a:ext cx="2057400" cy="706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4000" dirty="0" smtClean="0">
                <a:solidFill>
                  <a:schemeClr val="accent2"/>
                </a:solidFill>
                <a:latin typeface="Corbel" charset="0"/>
                <a:cs typeface="Corbel" charset="0"/>
              </a:rPr>
              <a:t>0.2325</a:t>
            </a:r>
            <a:endParaRPr lang="en-US" sz="4000" dirty="0">
              <a:solidFill>
                <a:schemeClr val="accent2"/>
              </a:solidFill>
              <a:latin typeface="Corbel" charset="0"/>
              <a:cs typeface="Corbel" charset="0"/>
            </a:endParaRPr>
          </a:p>
        </p:txBody>
      </p:sp>
    </p:spTree>
    <p:custDataLst>
      <p:tags r:id="rId1"/>
    </p:custDataLst>
    <p:extLst>
      <p:ext uri="{BB962C8B-B14F-4D97-AF65-F5344CB8AC3E}">
        <p14:creationId xmlns:p14="http://schemas.microsoft.com/office/powerpoint/2010/main" val="3851110505"/>
      </p:ext>
    </p:extLst>
  </p:cSld>
  <p:clrMapOvr>
    <a:masterClrMapping/>
  </p:clrMapOvr>
  <mc:AlternateContent xmlns:mc="http://schemas.openxmlformats.org/markup-compatibility/2006" xmlns:p14="http://schemas.microsoft.com/office/powerpoint/2010/main">
    <mc:Choice Requires="p14">
      <p:transition spd="slow" p14:dur="2000" advTm="106701"/>
    </mc:Choice>
    <mc:Fallback xmlns="">
      <p:transition xmlns:p14="http://schemas.microsoft.com/office/powerpoint/2010/main" spd="slow" advTm="106701"/>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up)">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18">
                                            <p:txEl>
                                              <p:pRg st="0" end="0"/>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913456677"/>
              </p:ext>
            </p:extLst>
          </p:nvPr>
        </p:nvGraphicFramePr>
        <p:xfrm>
          <a:off x="304800" y="1524000"/>
          <a:ext cx="2743200" cy="4820920"/>
        </p:xfrm>
        <a:graphic>
          <a:graphicData uri="http://schemas.openxmlformats.org/drawingml/2006/table">
            <a:tbl>
              <a:tblPr firstRow="1" bandRow="1">
                <a:tableStyleId>{5C22544A-7EE6-4342-B048-85BDC9FD1C3A}</a:tableStyleId>
              </a:tblPr>
              <a:tblGrid>
                <a:gridCol w="407379"/>
                <a:gridCol w="1116621"/>
                <a:gridCol w="1219200"/>
              </a:tblGrid>
              <a:tr h="370840">
                <a:tc>
                  <a:txBody>
                    <a:bodyPr/>
                    <a:lstStyle/>
                    <a:p>
                      <a:r>
                        <a:rPr lang="en-US" sz="1800" dirty="0" smtClean="0">
                          <a:latin typeface="Corbel"/>
                          <a:cs typeface="Corbel"/>
                        </a:rPr>
                        <a:t>ID</a:t>
                      </a:r>
                      <a:endParaRPr lang="en-US" sz="1800" dirty="0">
                        <a:latin typeface="Corbel"/>
                        <a:cs typeface="Corbel"/>
                      </a:endParaRPr>
                    </a:p>
                  </a:txBody>
                  <a:tcPr/>
                </a:tc>
                <a:tc>
                  <a:txBody>
                    <a:bodyPr/>
                    <a:lstStyle/>
                    <a:p>
                      <a:r>
                        <a:rPr lang="en-US" sz="1800" dirty="0" smtClean="0">
                          <a:latin typeface="Corbel"/>
                          <a:cs typeface="Corbel"/>
                        </a:rPr>
                        <a:t>City</a:t>
                      </a:r>
                      <a:endParaRPr lang="en-US" sz="1800" dirty="0">
                        <a:latin typeface="Corbel"/>
                        <a:cs typeface="Corbel"/>
                      </a:endParaRPr>
                    </a:p>
                  </a:txBody>
                  <a:tcPr/>
                </a:tc>
                <a:tc>
                  <a:txBody>
                    <a:bodyPr/>
                    <a:lstStyle/>
                    <a:p>
                      <a:r>
                        <a:rPr lang="en-US" sz="1800" dirty="0" smtClean="0">
                          <a:latin typeface="Corbel"/>
                          <a:cs typeface="Corbel"/>
                        </a:rPr>
                        <a:t>Buff</a:t>
                      </a:r>
                      <a:r>
                        <a:rPr lang="en-US" sz="1800" baseline="0" dirty="0" smtClean="0">
                          <a:latin typeface="Corbel"/>
                          <a:cs typeface="Corbel"/>
                        </a:rPr>
                        <a:t> Ratio</a:t>
                      </a:r>
                      <a:endParaRPr lang="en-US" sz="1800" dirty="0">
                        <a:latin typeface="Corbel"/>
                        <a:cs typeface="Corbel"/>
                      </a:endParaRPr>
                    </a:p>
                  </a:txBody>
                  <a:tcPr/>
                </a:tc>
              </a:tr>
              <a:tr h="370840">
                <a:tc>
                  <a:txBody>
                    <a:bodyPr/>
                    <a:lstStyle/>
                    <a:p>
                      <a:r>
                        <a:rPr lang="en-US" sz="1800" dirty="0" smtClean="0">
                          <a:latin typeface="Corbel"/>
                          <a:cs typeface="Corbel"/>
                        </a:rPr>
                        <a:t>1</a:t>
                      </a:r>
                      <a:endParaRPr lang="en-US" sz="1800" dirty="0">
                        <a:latin typeface="Corbel"/>
                        <a:cs typeface="Corbel"/>
                      </a:endParaRPr>
                    </a:p>
                  </a:txBody>
                  <a:tcPr/>
                </a:tc>
                <a:tc>
                  <a:txBody>
                    <a:bodyPr/>
                    <a:lstStyle/>
                    <a:p>
                      <a:r>
                        <a:rPr lang="en-US" sz="1800" dirty="0" smtClean="0">
                          <a:latin typeface="Corbel"/>
                          <a:cs typeface="Corbel"/>
                        </a:rPr>
                        <a:t>NYC</a:t>
                      </a:r>
                      <a:endParaRPr lang="en-US" sz="1800" dirty="0">
                        <a:latin typeface="Corbel"/>
                        <a:cs typeface="Corbel"/>
                      </a:endParaRPr>
                    </a:p>
                  </a:txBody>
                  <a:tcPr/>
                </a:tc>
                <a:tc>
                  <a:txBody>
                    <a:bodyPr/>
                    <a:lstStyle/>
                    <a:p>
                      <a:r>
                        <a:rPr lang="en-US" sz="1800" dirty="0" smtClean="0">
                          <a:latin typeface="Corbel"/>
                          <a:cs typeface="Corbel"/>
                        </a:rPr>
                        <a:t>0.78</a:t>
                      </a:r>
                      <a:endParaRPr lang="en-US" sz="1800" dirty="0">
                        <a:latin typeface="Corbel"/>
                        <a:cs typeface="Corbel"/>
                      </a:endParaRPr>
                    </a:p>
                  </a:txBody>
                  <a:tcPr/>
                </a:tc>
              </a:tr>
              <a:tr h="370840">
                <a:tc>
                  <a:txBody>
                    <a:bodyPr/>
                    <a:lstStyle/>
                    <a:p>
                      <a:r>
                        <a:rPr lang="en-US" sz="1800" dirty="0" smtClean="0">
                          <a:latin typeface="Corbel"/>
                          <a:cs typeface="Corbel"/>
                        </a:rPr>
                        <a:t>2</a:t>
                      </a:r>
                      <a:endParaRPr lang="en-US" sz="1800" dirty="0">
                        <a:latin typeface="Corbel"/>
                        <a:cs typeface="Corbel"/>
                      </a:endParaRPr>
                    </a:p>
                  </a:txBody>
                  <a:tcPr/>
                </a:tc>
                <a:tc>
                  <a:txBody>
                    <a:bodyPr/>
                    <a:lstStyle/>
                    <a:p>
                      <a:r>
                        <a:rPr lang="en-US" sz="1800" dirty="0" smtClean="0">
                          <a:latin typeface="Corbel"/>
                          <a:cs typeface="Corbel"/>
                        </a:rPr>
                        <a:t>NYC</a:t>
                      </a:r>
                      <a:endParaRPr lang="en-US" sz="1800" dirty="0">
                        <a:latin typeface="Corbel"/>
                        <a:cs typeface="Corbel"/>
                      </a:endParaRPr>
                    </a:p>
                  </a:txBody>
                  <a:tcPr/>
                </a:tc>
                <a:tc>
                  <a:txBody>
                    <a:bodyPr/>
                    <a:lstStyle/>
                    <a:p>
                      <a:r>
                        <a:rPr lang="en-US" sz="1800" dirty="0" smtClean="0">
                          <a:latin typeface="Corbel"/>
                          <a:cs typeface="Corbel"/>
                        </a:rPr>
                        <a:t>0.13</a:t>
                      </a:r>
                      <a:endParaRPr lang="en-US" sz="1800" dirty="0">
                        <a:latin typeface="Corbel"/>
                        <a:cs typeface="Corbel"/>
                      </a:endParaRPr>
                    </a:p>
                  </a:txBody>
                  <a:tcPr/>
                </a:tc>
              </a:tr>
              <a:tr h="370840">
                <a:tc>
                  <a:txBody>
                    <a:bodyPr/>
                    <a:lstStyle/>
                    <a:p>
                      <a:r>
                        <a:rPr lang="en-US" sz="1800" dirty="0" smtClean="0">
                          <a:latin typeface="Corbel"/>
                          <a:cs typeface="Corbel"/>
                        </a:rPr>
                        <a:t>3</a:t>
                      </a:r>
                      <a:endParaRPr lang="en-US" sz="1800" dirty="0">
                        <a:latin typeface="Corbel"/>
                        <a:cs typeface="Corbel"/>
                      </a:endParaRPr>
                    </a:p>
                  </a:txBody>
                  <a:tcPr/>
                </a:tc>
                <a:tc>
                  <a:txBody>
                    <a:bodyPr/>
                    <a:lstStyle/>
                    <a:p>
                      <a:r>
                        <a:rPr lang="en-US" sz="1800" dirty="0" smtClean="0">
                          <a:latin typeface="Corbel"/>
                          <a:cs typeface="Corbel"/>
                        </a:rPr>
                        <a:t>Berkeley</a:t>
                      </a:r>
                      <a:endParaRPr lang="en-US" sz="1800" dirty="0">
                        <a:latin typeface="Corbel"/>
                        <a:cs typeface="Corbel"/>
                      </a:endParaRPr>
                    </a:p>
                  </a:txBody>
                  <a:tcPr/>
                </a:tc>
                <a:tc>
                  <a:txBody>
                    <a:bodyPr/>
                    <a:lstStyle/>
                    <a:p>
                      <a:r>
                        <a:rPr lang="en-US" sz="1800" dirty="0" smtClean="0">
                          <a:latin typeface="Corbel"/>
                          <a:cs typeface="Corbel"/>
                        </a:rPr>
                        <a:t>0.25</a:t>
                      </a:r>
                      <a:endParaRPr lang="en-US" sz="1800" dirty="0">
                        <a:latin typeface="Corbel"/>
                        <a:cs typeface="Corbel"/>
                      </a:endParaRPr>
                    </a:p>
                  </a:txBody>
                  <a:tcPr/>
                </a:tc>
              </a:tr>
              <a:tr h="370840">
                <a:tc>
                  <a:txBody>
                    <a:bodyPr/>
                    <a:lstStyle/>
                    <a:p>
                      <a:r>
                        <a:rPr lang="en-US" sz="1800" dirty="0" smtClean="0">
                          <a:latin typeface="Corbel"/>
                          <a:cs typeface="Corbel"/>
                        </a:rPr>
                        <a:t>4</a:t>
                      </a:r>
                      <a:endParaRPr lang="en-US" sz="1800" dirty="0">
                        <a:latin typeface="Corbel"/>
                        <a:cs typeface="Corbel"/>
                      </a:endParaRPr>
                    </a:p>
                  </a:txBody>
                  <a:tcPr/>
                </a:tc>
                <a:tc>
                  <a:txBody>
                    <a:bodyPr/>
                    <a:lstStyle/>
                    <a:p>
                      <a:r>
                        <a:rPr lang="en-US" sz="1800" dirty="0" smtClean="0">
                          <a:latin typeface="Corbel"/>
                          <a:cs typeface="Corbel"/>
                        </a:rPr>
                        <a:t>NYC</a:t>
                      </a:r>
                      <a:endParaRPr lang="en-US" sz="1800" dirty="0">
                        <a:latin typeface="Corbel"/>
                        <a:cs typeface="Corbel"/>
                      </a:endParaRPr>
                    </a:p>
                  </a:txBody>
                  <a:tcPr/>
                </a:tc>
                <a:tc>
                  <a:txBody>
                    <a:bodyPr/>
                    <a:lstStyle/>
                    <a:p>
                      <a:r>
                        <a:rPr lang="en-US" sz="1800" dirty="0" smtClean="0">
                          <a:latin typeface="Corbel"/>
                          <a:cs typeface="Corbel"/>
                        </a:rPr>
                        <a:t>0.19</a:t>
                      </a:r>
                      <a:endParaRPr lang="en-US" sz="1800" dirty="0">
                        <a:latin typeface="Corbel"/>
                        <a:cs typeface="Corbel"/>
                      </a:endParaRPr>
                    </a:p>
                  </a:txBody>
                  <a:tcPr/>
                </a:tc>
              </a:tr>
              <a:tr h="370840">
                <a:tc>
                  <a:txBody>
                    <a:bodyPr/>
                    <a:lstStyle/>
                    <a:p>
                      <a:r>
                        <a:rPr lang="en-US" sz="1800" dirty="0" smtClean="0">
                          <a:latin typeface="Corbel"/>
                          <a:cs typeface="Corbel"/>
                        </a:rPr>
                        <a:t>5</a:t>
                      </a:r>
                      <a:endParaRPr lang="en-US" sz="1800" dirty="0">
                        <a:latin typeface="Corbel"/>
                        <a:cs typeface="Corbel"/>
                      </a:endParaRPr>
                    </a:p>
                  </a:txBody>
                  <a:tcPr/>
                </a:tc>
                <a:tc>
                  <a:txBody>
                    <a:bodyPr/>
                    <a:lstStyle/>
                    <a:p>
                      <a:r>
                        <a:rPr lang="en-US" sz="1800" dirty="0" smtClean="0">
                          <a:latin typeface="Corbel"/>
                          <a:cs typeface="Corbel"/>
                        </a:rPr>
                        <a:t>NYC</a:t>
                      </a:r>
                      <a:endParaRPr lang="en-US" sz="1800" dirty="0">
                        <a:latin typeface="Corbel"/>
                        <a:cs typeface="Corbel"/>
                      </a:endParaRPr>
                    </a:p>
                  </a:txBody>
                  <a:tcPr/>
                </a:tc>
                <a:tc>
                  <a:txBody>
                    <a:bodyPr/>
                    <a:lstStyle/>
                    <a:p>
                      <a:r>
                        <a:rPr lang="en-US" sz="1800" dirty="0" smtClean="0">
                          <a:latin typeface="Corbel"/>
                          <a:cs typeface="Corbel"/>
                        </a:rPr>
                        <a:t>0.11</a:t>
                      </a:r>
                      <a:endParaRPr lang="en-US" sz="1800" dirty="0">
                        <a:latin typeface="Corbel"/>
                        <a:cs typeface="Corbel"/>
                      </a:endParaRPr>
                    </a:p>
                  </a:txBody>
                  <a:tcPr/>
                </a:tc>
              </a:tr>
              <a:tr h="370840">
                <a:tc>
                  <a:txBody>
                    <a:bodyPr/>
                    <a:lstStyle/>
                    <a:p>
                      <a:r>
                        <a:rPr lang="en-US" sz="1800" dirty="0" smtClean="0">
                          <a:latin typeface="Corbel"/>
                          <a:cs typeface="Corbel"/>
                        </a:rPr>
                        <a:t>6</a:t>
                      </a:r>
                      <a:endParaRPr lang="en-US" sz="1800" dirty="0">
                        <a:latin typeface="Corbel"/>
                        <a:cs typeface="Corbel"/>
                      </a:endParaRPr>
                    </a:p>
                  </a:txBody>
                  <a:tcPr/>
                </a:tc>
                <a:tc>
                  <a:txBody>
                    <a:bodyPr/>
                    <a:lstStyle/>
                    <a:p>
                      <a:r>
                        <a:rPr lang="en-US" sz="1800" dirty="0" smtClean="0">
                          <a:latin typeface="Corbel"/>
                          <a:cs typeface="Corbel"/>
                        </a:rPr>
                        <a:t>Berkeley</a:t>
                      </a:r>
                      <a:endParaRPr lang="en-US" sz="1800" dirty="0">
                        <a:latin typeface="Corbel"/>
                        <a:cs typeface="Corbel"/>
                      </a:endParaRPr>
                    </a:p>
                  </a:txBody>
                  <a:tcPr/>
                </a:tc>
                <a:tc>
                  <a:txBody>
                    <a:bodyPr/>
                    <a:lstStyle/>
                    <a:p>
                      <a:r>
                        <a:rPr lang="en-US" sz="1800" dirty="0" smtClean="0">
                          <a:latin typeface="Corbel"/>
                          <a:cs typeface="Corbel"/>
                        </a:rPr>
                        <a:t>0.09</a:t>
                      </a:r>
                      <a:endParaRPr lang="en-US" sz="1800" dirty="0">
                        <a:latin typeface="Corbel"/>
                        <a:cs typeface="Corbel"/>
                      </a:endParaRPr>
                    </a:p>
                  </a:txBody>
                  <a:tcPr/>
                </a:tc>
              </a:tr>
              <a:tr h="370840">
                <a:tc>
                  <a:txBody>
                    <a:bodyPr/>
                    <a:lstStyle/>
                    <a:p>
                      <a:r>
                        <a:rPr lang="en-US" sz="1800" dirty="0" smtClean="0">
                          <a:latin typeface="Corbel"/>
                          <a:cs typeface="Corbel"/>
                        </a:rPr>
                        <a:t>7</a:t>
                      </a:r>
                      <a:endParaRPr lang="en-US" sz="1800" dirty="0">
                        <a:latin typeface="Corbel"/>
                        <a:cs typeface="Corbel"/>
                      </a:endParaRPr>
                    </a:p>
                  </a:txBody>
                  <a:tcPr/>
                </a:tc>
                <a:tc>
                  <a:txBody>
                    <a:bodyPr/>
                    <a:lstStyle/>
                    <a:p>
                      <a:r>
                        <a:rPr lang="en-US" sz="1800" dirty="0" smtClean="0">
                          <a:latin typeface="Corbel"/>
                          <a:cs typeface="Corbel"/>
                        </a:rPr>
                        <a:t>NYC</a:t>
                      </a:r>
                      <a:endParaRPr lang="en-US" sz="1800" dirty="0">
                        <a:latin typeface="Corbel"/>
                        <a:cs typeface="Corbel"/>
                      </a:endParaRPr>
                    </a:p>
                  </a:txBody>
                  <a:tcPr/>
                </a:tc>
                <a:tc>
                  <a:txBody>
                    <a:bodyPr/>
                    <a:lstStyle/>
                    <a:p>
                      <a:r>
                        <a:rPr lang="en-US" sz="1800" dirty="0" smtClean="0">
                          <a:latin typeface="Corbel"/>
                          <a:cs typeface="Corbel"/>
                        </a:rPr>
                        <a:t>0.18</a:t>
                      </a:r>
                      <a:endParaRPr lang="en-US" sz="1800" dirty="0">
                        <a:latin typeface="Corbel"/>
                        <a:cs typeface="Corbel"/>
                      </a:endParaRPr>
                    </a:p>
                  </a:txBody>
                  <a:tcPr/>
                </a:tc>
              </a:tr>
              <a:tr h="370840">
                <a:tc>
                  <a:txBody>
                    <a:bodyPr/>
                    <a:lstStyle/>
                    <a:p>
                      <a:r>
                        <a:rPr lang="en-US" sz="1800" dirty="0" smtClean="0">
                          <a:latin typeface="Corbel"/>
                          <a:cs typeface="Corbel"/>
                        </a:rPr>
                        <a:t>8</a:t>
                      </a:r>
                      <a:endParaRPr lang="en-US" sz="1800" dirty="0">
                        <a:latin typeface="Corbel"/>
                        <a:cs typeface="Corbel"/>
                      </a:endParaRPr>
                    </a:p>
                  </a:txBody>
                  <a:tcPr/>
                </a:tc>
                <a:tc>
                  <a:txBody>
                    <a:bodyPr/>
                    <a:lstStyle/>
                    <a:p>
                      <a:r>
                        <a:rPr lang="en-US" sz="1800" dirty="0" smtClean="0">
                          <a:latin typeface="Corbel"/>
                          <a:cs typeface="Corbel"/>
                        </a:rPr>
                        <a:t>NYC</a:t>
                      </a:r>
                      <a:endParaRPr lang="en-US" sz="1800" dirty="0">
                        <a:latin typeface="Corbel"/>
                        <a:cs typeface="Corbel"/>
                      </a:endParaRPr>
                    </a:p>
                  </a:txBody>
                  <a:tcPr/>
                </a:tc>
                <a:tc>
                  <a:txBody>
                    <a:bodyPr/>
                    <a:lstStyle/>
                    <a:p>
                      <a:r>
                        <a:rPr lang="en-US" sz="1800" dirty="0" smtClean="0">
                          <a:latin typeface="Corbel"/>
                          <a:cs typeface="Corbel"/>
                        </a:rPr>
                        <a:t>0.15</a:t>
                      </a:r>
                      <a:endParaRPr lang="en-US" sz="1800" dirty="0">
                        <a:latin typeface="Corbel"/>
                        <a:cs typeface="Corbel"/>
                      </a:endParaRPr>
                    </a:p>
                  </a:txBody>
                  <a:tcPr/>
                </a:tc>
              </a:tr>
              <a:tr h="370840">
                <a:tc>
                  <a:txBody>
                    <a:bodyPr/>
                    <a:lstStyle/>
                    <a:p>
                      <a:r>
                        <a:rPr lang="en-US" sz="1800" dirty="0" smtClean="0">
                          <a:latin typeface="Corbel"/>
                          <a:cs typeface="Corbel"/>
                        </a:rPr>
                        <a:t>9</a:t>
                      </a:r>
                      <a:endParaRPr lang="en-US" sz="1800" dirty="0">
                        <a:latin typeface="Corbel"/>
                        <a:cs typeface="Corbel"/>
                      </a:endParaRPr>
                    </a:p>
                  </a:txBody>
                  <a:tcPr/>
                </a:tc>
                <a:tc>
                  <a:txBody>
                    <a:bodyPr/>
                    <a:lstStyle/>
                    <a:p>
                      <a:r>
                        <a:rPr lang="en-US" sz="1800" dirty="0" smtClean="0">
                          <a:latin typeface="Corbel"/>
                          <a:cs typeface="Corbel"/>
                        </a:rPr>
                        <a:t>Berkeley</a:t>
                      </a:r>
                      <a:endParaRPr lang="en-US" sz="1800" dirty="0">
                        <a:latin typeface="Corbel"/>
                        <a:cs typeface="Corbel"/>
                      </a:endParaRPr>
                    </a:p>
                  </a:txBody>
                  <a:tcPr/>
                </a:tc>
                <a:tc>
                  <a:txBody>
                    <a:bodyPr/>
                    <a:lstStyle/>
                    <a:p>
                      <a:r>
                        <a:rPr lang="en-US" sz="1800" dirty="0" smtClean="0">
                          <a:latin typeface="Corbel"/>
                          <a:cs typeface="Corbel"/>
                        </a:rPr>
                        <a:t>0.13</a:t>
                      </a:r>
                      <a:endParaRPr lang="en-US" sz="1800" dirty="0">
                        <a:latin typeface="Corbel"/>
                        <a:cs typeface="Corbel"/>
                      </a:endParaRPr>
                    </a:p>
                  </a:txBody>
                  <a:tcPr/>
                </a:tc>
              </a:tr>
              <a:tr h="370840">
                <a:tc>
                  <a:txBody>
                    <a:bodyPr/>
                    <a:lstStyle/>
                    <a:p>
                      <a:r>
                        <a:rPr lang="en-US" sz="1800" dirty="0" smtClean="0">
                          <a:latin typeface="Corbel"/>
                          <a:cs typeface="Corbel"/>
                        </a:rPr>
                        <a:t>10</a:t>
                      </a:r>
                      <a:endParaRPr lang="en-US" sz="1800" dirty="0">
                        <a:latin typeface="Corbel"/>
                        <a:cs typeface="Corbel"/>
                      </a:endParaRPr>
                    </a:p>
                  </a:txBody>
                  <a:tcPr/>
                </a:tc>
                <a:tc>
                  <a:txBody>
                    <a:bodyPr/>
                    <a:lstStyle/>
                    <a:p>
                      <a:r>
                        <a:rPr lang="en-US" sz="1800" dirty="0" smtClean="0">
                          <a:latin typeface="Corbel"/>
                          <a:cs typeface="Corbel"/>
                        </a:rPr>
                        <a:t>Berkeley</a:t>
                      </a:r>
                      <a:endParaRPr lang="en-US" sz="1800" dirty="0">
                        <a:latin typeface="Corbel"/>
                        <a:cs typeface="Corbel"/>
                      </a:endParaRPr>
                    </a:p>
                  </a:txBody>
                  <a:tcPr/>
                </a:tc>
                <a:tc>
                  <a:txBody>
                    <a:bodyPr/>
                    <a:lstStyle/>
                    <a:p>
                      <a:r>
                        <a:rPr lang="en-US" sz="1800" dirty="0" smtClean="0">
                          <a:latin typeface="Corbel"/>
                          <a:cs typeface="Corbel"/>
                        </a:rPr>
                        <a:t>0.49</a:t>
                      </a:r>
                      <a:endParaRPr lang="en-US" sz="1800" dirty="0">
                        <a:latin typeface="Corbel"/>
                        <a:cs typeface="Corbel"/>
                      </a:endParaRPr>
                    </a:p>
                  </a:txBody>
                  <a:tcPr/>
                </a:tc>
              </a:tr>
              <a:tr h="370840">
                <a:tc>
                  <a:txBody>
                    <a:bodyPr/>
                    <a:lstStyle/>
                    <a:p>
                      <a:r>
                        <a:rPr lang="en-US" sz="1800" dirty="0" smtClean="0">
                          <a:latin typeface="Corbel"/>
                          <a:cs typeface="Corbel"/>
                        </a:rPr>
                        <a:t>11</a:t>
                      </a:r>
                      <a:endParaRPr lang="en-US" sz="1800" dirty="0">
                        <a:latin typeface="Corbel"/>
                        <a:cs typeface="Corbel"/>
                      </a:endParaRPr>
                    </a:p>
                  </a:txBody>
                  <a:tcPr/>
                </a:tc>
                <a:tc>
                  <a:txBody>
                    <a:bodyPr/>
                    <a:lstStyle/>
                    <a:p>
                      <a:r>
                        <a:rPr lang="en-US" sz="1800" dirty="0" smtClean="0">
                          <a:latin typeface="Corbel"/>
                          <a:cs typeface="Corbel"/>
                        </a:rPr>
                        <a:t>NYC</a:t>
                      </a:r>
                      <a:endParaRPr lang="en-US" sz="1800" dirty="0">
                        <a:latin typeface="Corbel"/>
                        <a:cs typeface="Corbel"/>
                      </a:endParaRPr>
                    </a:p>
                  </a:txBody>
                  <a:tcPr/>
                </a:tc>
                <a:tc>
                  <a:txBody>
                    <a:bodyPr/>
                    <a:lstStyle/>
                    <a:p>
                      <a:r>
                        <a:rPr lang="en-US" sz="1800" dirty="0" smtClean="0">
                          <a:latin typeface="Corbel"/>
                          <a:cs typeface="Corbel"/>
                        </a:rPr>
                        <a:t>0.19</a:t>
                      </a:r>
                      <a:endParaRPr lang="en-US" sz="1800" dirty="0">
                        <a:latin typeface="Corbel"/>
                        <a:cs typeface="Corbel"/>
                      </a:endParaRPr>
                    </a:p>
                  </a:txBody>
                  <a:tcPr/>
                </a:tc>
              </a:tr>
              <a:tr h="370840">
                <a:tc>
                  <a:txBody>
                    <a:bodyPr/>
                    <a:lstStyle/>
                    <a:p>
                      <a:r>
                        <a:rPr lang="en-US" sz="1800" dirty="0" smtClean="0">
                          <a:latin typeface="Corbel"/>
                          <a:cs typeface="Corbel"/>
                        </a:rPr>
                        <a:t>12</a:t>
                      </a:r>
                      <a:endParaRPr lang="en-US" sz="1800" dirty="0">
                        <a:latin typeface="Corbel"/>
                        <a:cs typeface="Corbel"/>
                      </a:endParaRPr>
                    </a:p>
                  </a:txBody>
                  <a:tcPr/>
                </a:tc>
                <a:tc>
                  <a:txBody>
                    <a:bodyPr/>
                    <a:lstStyle/>
                    <a:p>
                      <a:r>
                        <a:rPr lang="en-US" sz="1800" dirty="0" smtClean="0">
                          <a:latin typeface="Corbel"/>
                          <a:cs typeface="Corbel"/>
                        </a:rPr>
                        <a:t>Berkeley</a:t>
                      </a:r>
                      <a:endParaRPr lang="en-US" sz="1800" dirty="0">
                        <a:latin typeface="Corbel"/>
                        <a:cs typeface="Corbel"/>
                      </a:endParaRPr>
                    </a:p>
                  </a:txBody>
                  <a:tcPr/>
                </a:tc>
                <a:tc>
                  <a:txBody>
                    <a:bodyPr/>
                    <a:lstStyle/>
                    <a:p>
                      <a:r>
                        <a:rPr lang="en-US" sz="1800" dirty="0" smtClean="0">
                          <a:latin typeface="Corbel"/>
                          <a:cs typeface="Corbel"/>
                        </a:rPr>
                        <a:t>0.10</a:t>
                      </a:r>
                      <a:endParaRPr lang="en-US" sz="1800" dirty="0">
                        <a:latin typeface="Corbel"/>
                        <a:cs typeface="Corbel"/>
                      </a:endParaRPr>
                    </a:p>
                  </a:txBody>
                  <a:tcPr/>
                </a:tc>
              </a:tr>
            </a:tbl>
          </a:graphicData>
        </a:graphic>
      </p:graphicFrame>
      <p:sp>
        <p:nvSpPr>
          <p:cNvPr id="14" name="Title 1"/>
          <p:cNvSpPr>
            <a:spLocks noGrp="1"/>
          </p:cNvSpPr>
          <p:nvPr>
            <p:ph type="title"/>
          </p:nvPr>
        </p:nvSpPr>
        <p:spPr>
          <a:xfrm>
            <a:off x="152400" y="76200"/>
            <a:ext cx="8534400" cy="1143000"/>
          </a:xfrm>
        </p:spPr>
        <p:txBody>
          <a:bodyPr/>
          <a:lstStyle/>
          <a:p>
            <a:r>
              <a:rPr lang="en-US" dirty="0" smtClean="0">
                <a:latin typeface="Calibri"/>
                <a:cs typeface="Calibri"/>
              </a:rPr>
              <a:t>Query Execution on Samples</a:t>
            </a:r>
            <a:endParaRPr lang="en-US" dirty="0">
              <a:latin typeface="Calibri"/>
              <a:cs typeface="Calibri"/>
            </a:endParaRPr>
          </a:p>
        </p:txBody>
      </p:sp>
      <p:sp>
        <p:nvSpPr>
          <p:cNvPr id="15" name="TextBox 43"/>
          <p:cNvSpPr txBox="1">
            <a:spLocks noChangeArrowheads="1"/>
          </p:cNvSpPr>
          <p:nvPr/>
        </p:nvSpPr>
        <p:spPr bwMode="auto">
          <a:xfrm>
            <a:off x="4401824" y="1524000"/>
            <a:ext cx="4361176"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dirty="0">
                <a:latin typeface="Corbel" charset="0"/>
                <a:cs typeface="Corbel" charset="0"/>
              </a:rPr>
              <a:t>What is the average </a:t>
            </a:r>
            <a:r>
              <a:rPr lang="en-US" u="sng" dirty="0" smtClean="0">
                <a:latin typeface="Corbel" charset="0"/>
                <a:cs typeface="Corbel" charset="0"/>
              </a:rPr>
              <a:t>buffering ratio</a:t>
            </a:r>
            <a:r>
              <a:rPr lang="en-US" dirty="0" smtClean="0">
                <a:latin typeface="Corbel" charset="0"/>
                <a:cs typeface="Corbel" charset="0"/>
              </a:rPr>
              <a:t> </a:t>
            </a:r>
            <a:r>
              <a:rPr lang="en-US" dirty="0">
                <a:latin typeface="Corbel" charset="0"/>
                <a:cs typeface="Corbel" charset="0"/>
              </a:rPr>
              <a:t>in the </a:t>
            </a:r>
            <a:r>
              <a:rPr lang="en-US" dirty="0" smtClean="0">
                <a:latin typeface="Corbel" charset="0"/>
                <a:cs typeface="Corbel" charset="0"/>
              </a:rPr>
              <a:t>table?</a:t>
            </a:r>
            <a:endParaRPr lang="en-US" dirty="0">
              <a:latin typeface="Corbel" charset="0"/>
              <a:cs typeface="Corbel" charset="0"/>
            </a:endParaRPr>
          </a:p>
        </p:txBody>
      </p:sp>
      <p:graphicFrame>
        <p:nvGraphicFramePr>
          <p:cNvPr id="6" name="Table 5"/>
          <p:cNvGraphicFramePr>
            <a:graphicFrameLocks noGrp="1"/>
          </p:cNvGraphicFramePr>
          <p:nvPr>
            <p:extLst>
              <p:ext uri="{D42A27DB-BD31-4B8C-83A1-F6EECF244321}">
                <p14:modId xmlns:p14="http://schemas.microsoft.com/office/powerpoint/2010/main" val="3909587479"/>
              </p:ext>
            </p:extLst>
          </p:nvPr>
        </p:nvGraphicFramePr>
        <p:xfrm>
          <a:off x="4401824" y="3200400"/>
          <a:ext cx="4589776" cy="1483360"/>
        </p:xfrm>
        <a:graphic>
          <a:graphicData uri="http://schemas.openxmlformats.org/drawingml/2006/table">
            <a:tbl>
              <a:tblPr firstRow="1" bandRow="1">
                <a:tableStyleId>{5C22544A-7EE6-4342-B048-85BDC9FD1C3A}</a:tableStyleId>
              </a:tblPr>
              <a:tblGrid>
                <a:gridCol w="625451"/>
                <a:gridCol w="1077334"/>
                <a:gridCol w="1202913"/>
                <a:gridCol w="1684078"/>
              </a:tblGrid>
              <a:tr h="370840">
                <a:tc>
                  <a:txBody>
                    <a:bodyPr/>
                    <a:lstStyle/>
                    <a:p>
                      <a:r>
                        <a:rPr lang="en-US" sz="1800" dirty="0" smtClean="0"/>
                        <a:t>ID</a:t>
                      </a:r>
                      <a:endParaRPr lang="en-US" sz="1800" dirty="0"/>
                    </a:p>
                  </a:txBody>
                  <a:tcPr/>
                </a:tc>
                <a:tc>
                  <a:txBody>
                    <a:bodyPr/>
                    <a:lstStyle/>
                    <a:p>
                      <a:r>
                        <a:rPr lang="en-US" sz="1800" dirty="0" smtClean="0"/>
                        <a:t>City</a:t>
                      </a:r>
                      <a:endParaRPr lang="en-US" sz="1800" dirty="0"/>
                    </a:p>
                  </a:txBody>
                  <a:tcPr/>
                </a:tc>
                <a:tc>
                  <a:txBody>
                    <a:bodyPr/>
                    <a:lstStyle/>
                    <a:p>
                      <a:r>
                        <a:rPr lang="en-US" sz="1800" dirty="0" smtClean="0"/>
                        <a:t>Buff Ratio</a:t>
                      </a:r>
                      <a:endParaRPr lang="en-US" sz="1800" dirty="0"/>
                    </a:p>
                  </a:txBody>
                  <a:tcPr/>
                </a:tc>
                <a:tc>
                  <a:txBody>
                    <a:bodyPr/>
                    <a:lstStyle/>
                    <a:p>
                      <a:r>
                        <a:rPr lang="en-US" sz="1800" dirty="0" smtClean="0"/>
                        <a:t>Sampling Rate</a:t>
                      </a:r>
                      <a:endParaRPr lang="en-US" sz="1800" dirty="0"/>
                    </a:p>
                  </a:txBody>
                  <a:tcPr/>
                </a:tc>
              </a:tr>
              <a:tr h="370840">
                <a:tc>
                  <a:txBody>
                    <a:bodyPr/>
                    <a:lstStyle/>
                    <a:p>
                      <a:r>
                        <a:rPr lang="en-US" sz="1800" dirty="0" smtClean="0"/>
                        <a:t>2</a:t>
                      </a:r>
                      <a:endParaRPr lang="en-US" sz="1800" dirty="0"/>
                    </a:p>
                  </a:txBody>
                  <a:tcPr/>
                </a:tc>
                <a:tc>
                  <a:txBody>
                    <a:bodyPr/>
                    <a:lstStyle/>
                    <a:p>
                      <a:r>
                        <a:rPr lang="en-US" sz="1800" dirty="0" smtClean="0"/>
                        <a:t>NYC</a:t>
                      </a:r>
                      <a:endParaRPr lang="en-US" sz="1800" dirty="0"/>
                    </a:p>
                  </a:txBody>
                  <a:tcPr/>
                </a:tc>
                <a:tc>
                  <a:txBody>
                    <a:bodyPr/>
                    <a:lstStyle/>
                    <a:p>
                      <a:r>
                        <a:rPr lang="en-US" sz="1800" dirty="0" smtClean="0"/>
                        <a:t>0.13</a:t>
                      </a:r>
                      <a:endParaRPr lang="en-US" sz="1800" dirty="0"/>
                    </a:p>
                  </a:txBody>
                  <a:tcPr/>
                </a:tc>
                <a:tc>
                  <a:txBody>
                    <a:bodyPr/>
                    <a:lstStyle/>
                    <a:p>
                      <a:pPr algn="ctr"/>
                      <a:r>
                        <a:rPr lang="en-US" sz="1800" b="1" dirty="0" smtClean="0">
                          <a:solidFill>
                            <a:srgbClr val="008040"/>
                          </a:solidFill>
                        </a:rPr>
                        <a:t>1/4</a:t>
                      </a:r>
                      <a:endParaRPr lang="en-US" sz="1800" b="1" dirty="0">
                        <a:solidFill>
                          <a:srgbClr val="008040"/>
                        </a:solidFill>
                      </a:endParaRPr>
                    </a:p>
                  </a:txBody>
                  <a:tcPr/>
                </a:tc>
              </a:tr>
              <a:tr h="370840">
                <a:tc>
                  <a:txBody>
                    <a:bodyPr/>
                    <a:lstStyle/>
                    <a:p>
                      <a:r>
                        <a:rPr lang="en-US" sz="1800" dirty="0" smtClean="0"/>
                        <a:t>6</a:t>
                      </a:r>
                      <a:endParaRPr lang="en-US" sz="1800" dirty="0"/>
                    </a:p>
                  </a:txBody>
                  <a:tcPr/>
                </a:tc>
                <a:tc>
                  <a:txBody>
                    <a:bodyPr/>
                    <a:lstStyle/>
                    <a:p>
                      <a:r>
                        <a:rPr lang="en-US" sz="1800" dirty="0" smtClean="0"/>
                        <a:t>Berkeley</a:t>
                      </a:r>
                      <a:endParaRPr lang="en-US" sz="1800" dirty="0"/>
                    </a:p>
                  </a:txBody>
                  <a:tcPr/>
                </a:tc>
                <a:tc>
                  <a:txBody>
                    <a:bodyPr/>
                    <a:lstStyle/>
                    <a:p>
                      <a:r>
                        <a:rPr lang="en-US" sz="1800" dirty="0" smtClean="0"/>
                        <a:t>0.25</a:t>
                      </a:r>
                      <a:endParaRPr lang="en-US" sz="1800" dirty="0"/>
                    </a:p>
                  </a:txBody>
                  <a:tcPr/>
                </a:tc>
                <a:tc>
                  <a:txBody>
                    <a:bodyPr/>
                    <a:lstStyle/>
                    <a:p>
                      <a:pPr algn="ctr"/>
                      <a:r>
                        <a:rPr lang="en-US" sz="1800" b="1" dirty="0" smtClean="0">
                          <a:solidFill>
                            <a:srgbClr val="008040"/>
                          </a:solidFill>
                        </a:rPr>
                        <a:t>1/4</a:t>
                      </a:r>
                      <a:endParaRPr lang="en-US" sz="1800" b="1" dirty="0">
                        <a:solidFill>
                          <a:srgbClr val="008040"/>
                        </a:solidFill>
                      </a:endParaRPr>
                    </a:p>
                  </a:txBody>
                  <a:tcPr/>
                </a:tc>
              </a:tr>
              <a:tr h="370840">
                <a:tc>
                  <a:txBody>
                    <a:bodyPr/>
                    <a:lstStyle/>
                    <a:p>
                      <a:r>
                        <a:rPr lang="en-US" sz="1800" dirty="0" smtClean="0"/>
                        <a:t>8</a:t>
                      </a:r>
                      <a:endParaRPr lang="en-US" sz="1800" dirty="0"/>
                    </a:p>
                  </a:txBody>
                  <a:tcPr/>
                </a:tc>
                <a:tc>
                  <a:txBody>
                    <a:bodyPr/>
                    <a:lstStyle/>
                    <a:p>
                      <a:r>
                        <a:rPr lang="en-US" sz="1800" dirty="0" smtClean="0"/>
                        <a:t>NYC</a:t>
                      </a:r>
                      <a:endParaRPr lang="en-US" sz="1800" dirty="0"/>
                    </a:p>
                  </a:txBody>
                  <a:tcPr/>
                </a:tc>
                <a:tc>
                  <a:txBody>
                    <a:bodyPr/>
                    <a:lstStyle/>
                    <a:p>
                      <a:r>
                        <a:rPr lang="en-US" sz="1800" dirty="0" smtClean="0"/>
                        <a:t>0.19</a:t>
                      </a:r>
                      <a:endParaRPr lang="en-US" sz="1800" dirty="0"/>
                    </a:p>
                  </a:txBody>
                  <a:tcPr/>
                </a:tc>
                <a:tc>
                  <a:txBody>
                    <a:bodyPr/>
                    <a:lstStyle/>
                    <a:p>
                      <a:pPr algn="ctr"/>
                      <a:r>
                        <a:rPr lang="en-US" sz="1800" b="1" dirty="0" smtClean="0">
                          <a:solidFill>
                            <a:srgbClr val="008040"/>
                          </a:solidFill>
                        </a:rPr>
                        <a:t>1/4</a:t>
                      </a:r>
                      <a:endParaRPr lang="en-US" sz="1800" b="1" dirty="0">
                        <a:solidFill>
                          <a:srgbClr val="008040"/>
                        </a:solidFill>
                      </a:endParaRPr>
                    </a:p>
                  </a:txBody>
                  <a:tcPr/>
                </a:tc>
              </a:tr>
            </a:tbl>
          </a:graphicData>
        </a:graphic>
      </p:graphicFrame>
      <p:cxnSp>
        <p:nvCxnSpPr>
          <p:cNvPr id="7" name="Straight Arrow Connector 6"/>
          <p:cNvCxnSpPr/>
          <p:nvPr/>
        </p:nvCxnSpPr>
        <p:spPr>
          <a:xfrm>
            <a:off x="3368372" y="3642360"/>
            <a:ext cx="746428" cy="0"/>
          </a:xfrm>
          <a:prstGeom prst="straightConnector1">
            <a:avLst/>
          </a:prstGeom>
          <a:ln w="63500">
            <a:solidFill>
              <a:schemeClr val="tx1"/>
            </a:solidFill>
            <a:tailEnd type="arrow"/>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3216537" y="3852446"/>
            <a:ext cx="1050663" cy="707886"/>
          </a:xfrm>
          <a:prstGeom prst="rect">
            <a:avLst/>
          </a:prstGeom>
          <a:noFill/>
        </p:spPr>
        <p:txBody>
          <a:bodyPr wrap="none" rtlCol="0">
            <a:spAutoFit/>
          </a:bodyPr>
          <a:lstStyle/>
          <a:p>
            <a:pPr algn="ctr"/>
            <a:r>
              <a:rPr lang="en-US" sz="2000" dirty="0" smtClean="0">
                <a:latin typeface="Calibri"/>
                <a:cs typeface="Calibri"/>
              </a:rPr>
              <a:t>Uniform</a:t>
            </a:r>
          </a:p>
          <a:p>
            <a:pPr algn="ctr"/>
            <a:r>
              <a:rPr lang="en-US" sz="2000" dirty="0" smtClean="0">
                <a:latin typeface="Calibri"/>
                <a:cs typeface="Calibri"/>
              </a:rPr>
              <a:t>Sample</a:t>
            </a:r>
          </a:p>
        </p:txBody>
      </p:sp>
      <p:sp>
        <p:nvSpPr>
          <p:cNvPr id="10" name="TextBox 9"/>
          <p:cNvSpPr txBox="1">
            <a:spLocks noChangeArrowheads="1"/>
          </p:cNvSpPr>
          <p:nvPr/>
        </p:nvSpPr>
        <p:spPr bwMode="auto">
          <a:xfrm>
            <a:off x="4495800" y="5562600"/>
            <a:ext cx="42672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4000" dirty="0" smtClean="0">
                <a:solidFill>
                  <a:schemeClr val="accent2"/>
                </a:solidFill>
                <a:latin typeface="Corbel" charset="0"/>
                <a:cs typeface="Corbel" charset="0"/>
              </a:rPr>
              <a:t>0.19</a:t>
            </a:r>
            <a:endParaRPr lang="en-US" sz="4000" dirty="0">
              <a:solidFill>
                <a:srgbClr val="3366FF"/>
              </a:solidFill>
              <a:latin typeface="Corbel" charset="0"/>
              <a:cs typeface="Corbel" charset="0"/>
            </a:endParaRPr>
          </a:p>
        </p:txBody>
      </p:sp>
      <p:sp>
        <p:nvSpPr>
          <p:cNvPr id="9" name="TextBox 8"/>
          <p:cNvSpPr txBox="1">
            <a:spLocks noChangeArrowheads="1"/>
          </p:cNvSpPr>
          <p:nvPr/>
        </p:nvSpPr>
        <p:spPr bwMode="auto">
          <a:xfrm>
            <a:off x="4495800" y="5029200"/>
            <a:ext cx="20574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4000" strike="sngStrike" dirty="0" smtClean="0">
                <a:solidFill>
                  <a:schemeClr val="accent2"/>
                </a:solidFill>
                <a:latin typeface="Corbel" charset="0"/>
                <a:cs typeface="Corbel" charset="0"/>
              </a:rPr>
              <a:t>0.2325</a:t>
            </a:r>
            <a:endParaRPr lang="en-US" sz="4000" strike="sngStrike" dirty="0">
              <a:solidFill>
                <a:schemeClr val="accent2"/>
              </a:solidFill>
              <a:latin typeface="Corbel" charset="0"/>
              <a:cs typeface="Corbel" charset="0"/>
            </a:endParaRPr>
          </a:p>
        </p:txBody>
      </p:sp>
    </p:spTree>
    <p:custDataLst>
      <p:tags r:id="rId1"/>
    </p:custDataLst>
    <p:extLst>
      <p:ext uri="{BB962C8B-B14F-4D97-AF65-F5344CB8AC3E}">
        <p14:creationId xmlns:p14="http://schemas.microsoft.com/office/powerpoint/2010/main" val="3103020477"/>
      </p:ext>
    </p:extLst>
  </p:cSld>
  <p:clrMapOvr>
    <a:masterClrMapping/>
  </p:clrMapOvr>
  <mc:AlternateContent xmlns:mc="http://schemas.openxmlformats.org/markup-compatibility/2006" xmlns:p14="http://schemas.microsoft.com/office/powerpoint/2010/main">
    <mc:Choice Requires="p14">
      <p:transition spd="slow" p14:dur="2000" advTm="106701"/>
    </mc:Choice>
    <mc:Fallback xmlns="">
      <p:transition xmlns:p14="http://schemas.microsoft.com/office/powerpoint/2010/main" spd="slow" advTm="106701"/>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500"/>
                                        <p:tgtEl>
                                          <p:spTgt spid="6"/>
                                        </p:tgtEl>
                                      </p:cBhvr>
                                    </p:animEffect>
                                  </p:childTnLst>
                                </p:cTn>
                              </p:par>
                              <p:par>
                                <p:cTn id="8" presetID="22" presetClass="entr" presetSubtype="8" fill="hold"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wipe(left)">
                                      <p:cBhvr>
                                        <p:cTn id="10" dur="500"/>
                                        <p:tgtEl>
                                          <p:spTgt spid="7"/>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wipe(left)">
                                      <p:cBhvr>
                                        <p:cTn id="13" dur="500"/>
                                        <p:tgtEl>
                                          <p:spTgt spid="8"/>
                                        </p:tgtEl>
                                      </p:cBhvr>
                                    </p:animEffec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10"/>
                                        </p:tgtEl>
                                        <p:attrNameLst>
                                          <p:attrName>style.visibility</p:attrName>
                                        </p:attrNameLst>
                                      </p:cBhvr>
                                      <p:to>
                                        <p:strVal val="visible"/>
                                      </p:to>
                                    </p:set>
                                  </p:childTnLst>
                                </p:cTn>
                              </p:par>
                              <p:par>
                                <p:cTn id="18" presetID="1" presetClass="entr" presetSubtype="0" fill="hold" grpId="0" nodeType="withEffect">
                                  <p:stCondLst>
                                    <p:cond delay="0"/>
                                  </p:stCondLst>
                                  <p:childTnLst>
                                    <p:set>
                                      <p:cBhvr>
                                        <p:cTn id="19"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0" grpId="0"/>
      <p:bldP spid="9" grpId="0"/>
    </p:bldLst>
  </p:timing>
</p:sld>
</file>

<file path=ppt/tags/tag1.xml><?xml version="1.0" encoding="utf-8"?>
<p:tagLst xmlns:a="http://schemas.openxmlformats.org/drawingml/2006/main" xmlns:r="http://schemas.openxmlformats.org/officeDocument/2006/relationships" xmlns:p="http://schemas.openxmlformats.org/presentationml/2006/main">
  <p:tag name="TIMING" val="|7"/>
</p:tagLst>
</file>

<file path=ppt/tags/tag10.xml><?xml version="1.0" encoding="utf-8"?>
<p:tagLst xmlns:a="http://schemas.openxmlformats.org/drawingml/2006/main" xmlns:r="http://schemas.openxmlformats.org/officeDocument/2006/relationships" xmlns:p="http://schemas.openxmlformats.org/presentationml/2006/main">
  <p:tag name="TIMING" val="|14.2|6.3|41.4|1.2"/>
</p:tagLst>
</file>

<file path=ppt/tags/tag11.xml><?xml version="1.0" encoding="utf-8"?>
<p:tagLst xmlns:a="http://schemas.openxmlformats.org/drawingml/2006/main" xmlns:r="http://schemas.openxmlformats.org/officeDocument/2006/relationships" xmlns:p="http://schemas.openxmlformats.org/presentationml/2006/main">
  <p:tag name="TIMING" val="|7"/>
</p:tagLst>
</file>

<file path=ppt/tags/tag12.xml><?xml version="1.0" encoding="utf-8"?>
<p:tagLst xmlns:a="http://schemas.openxmlformats.org/drawingml/2006/main" xmlns:r="http://schemas.openxmlformats.org/officeDocument/2006/relationships" xmlns:p="http://schemas.openxmlformats.org/presentationml/2006/main">
  <p:tag name="TIMING" val="|14.2|6.3|41.4|1.2"/>
</p:tagLst>
</file>

<file path=ppt/tags/tag13.xml><?xml version="1.0" encoding="utf-8"?>
<p:tagLst xmlns:a="http://schemas.openxmlformats.org/drawingml/2006/main" xmlns:r="http://schemas.openxmlformats.org/officeDocument/2006/relationships" xmlns:p="http://schemas.openxmlformats.org/presentationml/2006/main">
  <p:tag name="TIMING" val="|6.4|4.9|9.5"/>
</p:tagLst>
</file>

<file path=ppt/tags/tag14.xml><?xml version="1.0" encoding="utf-8"?>
<p:tagLst xmlns:a="http://schemas.openxmlformats.org/drawingml/2006/main" xmlns:r="http://schemas.openxmlformats.org/officeDocument/2006/relationships" xmlns:p="http://schemas.openxmlformats.org/presentationml/2006/main">
  <p:tag name="TIMING" val="|6.4|4.9|9.5"/>
</p:tagLst>
</file>

<file path=ppt/tags/tag15.xml><?xml version="1.0" encoding="utf-8"?>
<p:tagLst xmlns:a="http://schemas.openxmlformats.org/drawingml/2006/main" xmlns:r="http://schemas.openxmlformats.org/officeDocument/2006/relationships" xmlns:p="http://schemas.openxmlformats.org/presentationml/2006/main">
  <p:tag name="TIMING" val="|6.4|4.9|9.5"/>
</p:tagLst>
</file>

<file path=ppt/tags/tag16.xml><?xml version="1.0" encoding="utf-8"?>
<p:tagLst xmlns:a="http://schemas.openxmlformats.org/drawingml/2006/main" xmlns:r="http://schemas.openxmlformats.org/officeDocument/2006/relationships" xmlns:p="http://schemas.openxmlformats.org/presentationml/2006/main">
  <p:tag name="TIMING" val="|2.6|4.5"/>
</p:tagLst>
</file>

<file path=ppt/tags/tag17.xml><?xml version="1.0" encoding="utf-8"?>
<p:tagLst xmlns:a="http://schemas.openxmlformats.org/drawingml/2006/main" xmlns:r="http://schemas.openxmlformats.org/officeDocument/2006/relationships" xmlns:p="http://schemas.openxmlformats.org/presentationml/2006/main">
  <p:tag name="TIMING" val="|4.5|2.5"/>
</p:tagLst>
</file>

<file path=ppt/tags/tag18.xml><?xml version="1.0" encoding="utf-8"?>
<p:tagLst xmlns:a="http://schemas.openxmlformats.org/drawingml/2006/main" xmlns:r="http://schemas.openxmlformats.org/officeDocument/2006/relationships" xmlns:p="http://schemas.openxmlformats.org/presentationml/2006/main">
  <p:tag name="TIMING" val="|3"/>
</p:tagLst>
</file>

<file path=ppt/tags/tag2.xml><?xml version="1.0" encoding="utf-8"?>
<p:tagLst xmlns:a="http://schemas.openxmlformats.org/drawingml/2006/main" xmlns:r="http://schemas.openxmlformats.org/officeDocument/2006/relationships" xmlns:p="http://schemas.openxmlformats.org/presentationml/2006/main">
  <p:tag name="TIMING" val="|7"/>
</p:tagLst>
</file>

<file path=ppt/tags/tag3.xml><?xml version="1.0" encoding="utf-8"?>
<p:tagLst xmlns:a="http://schemas.openxmlformats.org/drawingml/2006/main" xmlns:r="http://schemas.openxmlformats.org/officeDocument/2006/relationships" xmlns:p="http://schemas.openxmlformats.org/presentationml/2006/main">
  <p:tag name="TIMING" val="|7"/>
</p:tagLst>
</file>

<file path=ppt/tags/tag4.xml><?xml version="1.0" encoding="utf-8"?>
<p:tagLst xmlns:a="http://schemas.openxmlformats.org/drawingml/2006/main" xmlns:r="http://schemas.openxmlformats.org/officeDocument/2006/relationships" xmlns:p="http://schemas.openxmlformats.org/presentationml/2006/main">
  <p:tag name="TIMING" val="|7"/>
</p:tagLst>
</file>

<file path=ppt/tags/tag5.xml><?xml version="1.0" encoding="utf-8"?>
<p:tagLst xmlns:a="http://schemas.openxmlformats.org/drawingml/2006/main" xmlns:r="http://schemas.openxmlformats.org/officeDocument/2006/relationships" xmlns:p="http://schemas.openxmlformats.org/presentationml/2006/main">
  <p:tag name="TIMING" val="|7"/>
</p:tagLst>
</file>

<file path=ppt/tags/tag6.xml><?xml version="1.0" encoding="utf-8"?>
<p:tagLst xmlns:a="http://schemas.openxmlformats.org/drawingml/2006/main" xmlns:r="http://schemas.openxmlformats.org/officeDocument/2006/relationships" xmlns:p="http://schemas.openxmlformats.org/presentationml/2006/main">
  <p:tag name="TIMING" val="|10.8|15.3|10.2|10.9"/>
</p:tagLst>
</file>

<file path=ppt/tags/tag7.xml><?xml version="1.0" encoding="utf-8"?>
<p:tagLst xmlns:a="http://schemas.openxmlformats.org/drawingml/2006/main" xmlns:r="http://schemas.openxmlformats.org/officeDocument/2006/relationships" xmlns:p="http://schemas.openxmlformats.org/presentationml/2006/main">
  <p:tag name="TIMING" val="|14.2|6.3|41.4|1.2"/>
</p:tagLst>
</file>

<file path=ppt/tags/tag8.xml><?xml version="1.0" encoding="utf-8"?>
<p:tagLst xmlns:a="http://schemas.openxmlformats.org/drawingml/2006/main" xmlns:r="http://schemas.openxmlformats.org/officeDocument/2006/relationships" xmlns:p="http://schemas.openxmlformats.org/presentationml/2006/main">
  <p:tag name="TIMING" val="|14.2|6.3|41.4|1.2"/>
</p:tagLst>
</file>

<file path=ppt/tags/tag9.xml><?xml version="1.0" encoding="utf-8"?>
<p:tagLst xmlns:a="http://schemas.openxmlformats.org/drawingml/2006/main" xmlns:r="http://schemas.openxmlformats.org/officeDocument/2006/relationships" xmlns:p="http://schemas.openxmlformats.org/presentationml/2006/main">
  <p:tag name="TIMING" val="|14.2|6.3|41.4|1.2"/>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xhibit">
      <a:majorFont>
        <a:latin typeface="Corbel"/>
        <a:ea typeface=""/>
        <a:cs typeface=""/>
        <a:font script="Jpan" typeface="メイリオ"/>
      </a:majorFont>
      <a:minorFont>
        <a:latin typeface="Corbel"/>
        <a:ea typeface=""/>
        <a:cs typeface=""/>
        <a:font script="Jpan" typeface="メイリオ"/>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solidFill>
            <a:schemeClr val="tx1"/>
          </a:solidFill>
        </a:ln>
      </a:spPr>
      <a:bodyPr rtlCol="0" anchor="ctr"/>
      <a:lstStyle>
        <a:defPPr algn="ctr">
          <a:defRPr/>
        </a:defPPr>
      </a:lstStyle>
      <a:style>
        <a:lnRef idx="2">
          <a:schemeClr val="accent1"/>
        </a:lnRef>
        <a:fillRef idx="0">
          <a:schemeClr val="accent1"/>
        </a:fillRef>
        <a:effectRef idx="1">
          <a:schemeClr val="accent1"/>
        </a:effectRef>
        <a:fontRef idx="minor">
          <a:schemeClr val="tx1"/>
        </a:fontRef>
      </a:style>
    </a:spDef>
    <a:lnDef>
      <a:spPr>
        <a:ln w="63500">
          <a:solidFill>
            <a:schemeClr val="tx1"/>
          </a:solidFill>
        </a:ln>
      </a:spPr>
      <a:bodyPr/>
      <a:lstStyle/>
      <a:style>
        <a:lnRef idx="2">
          <a:schemeClr val="accent1"/>
        </a:lnRef>
        <a:fillRef idx="0">
          <a:schemeClr val="accent1"/>
        </a:fillRef>
        <a:effectRef idx="1">
          <a:schemeClr val="accent1"/>
        </a:effectRef>
        <a:fontRef idx="minor">
          <a:schemeClr val="tx1"/>
        </a:fontRef>
      </a:style>
    </a:lnDef>
    <a:txDef>
      <a:spPr>
        <a:noFill/>
      </a:spPr>
      <a:bodyPr wrap="none" rtlCol="0">
        <a:spAutoFit/>
      </a:bodyPr>
      <a:lstStyle>
        <a:defPPr>
          <a:defRPr sz="3200" dirty="0" smtClean="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65724</TotalTime>
  <Words>1962</Words>
  <Application>Microsoft Macintosh PowerPoint</Application>
  <PresentationFormat>On-screen Show (4:3)</PresentationFormat>
  <Paragraphs>674</Paragraphs>
  <Slides>40</Slides>
  <Notes>31</Notes>
  <HiddenSlides>0</HiddenSlides>
  <MMClips>0</MMClips>
  <ScaleCrop>false</ScaleCrop>
  <HeadingPairs>
    <vt:vector size="4" baseType="variant">
      <vt:variant>
        <vt:lpstr>Theme</vt:lpstr>
      </vt:variant>
      <vt:variant>
        <vt:i4>1</vt:i4>
      </vt:variant>
      <vt:variant>
        <vt:lpstr>Slide Titles</vt:lpstr>
      </vt:variant>
      <vt:variant>
        <vt:i4>40</vt:i4>
      </vt:variant>
    </vt:vector>
  </HeadingPairs>
  <TitlesOfParts>
    <vt:vector size="41" baseType="lpstr">
      <vt:lpstr>Office Theme</vt:lpstr>
      <vt:lpstr>PowerPoint Presentation</vt:lpstr>
      <vt:lpstr>Our Goal</vt:lpstr>
      <vt:lpstr>Our Goal</vt:lpstr>
      <vt:lpstr>Our Goal</vt:lpstr>
      <vt:lpstr>Our Goal</vt:lpstr>
      <vt:lpstr>Our Goal</vt:lpstr>
      <vt:lpstr>PowerPoint Presentation</vt:lpstr>
      <vt:lpstr>Query Execution on Samples</vt:lpstr>
      <vt:lpstr>Query Execution on Samples</vt:lpstr>
      <vt:lpstr>Query Execution on Samples</vt:lpstr>
      <vt:lpstr>Query Execution on Samples</vt:lpstr>
      <vt:lpstr>Speed/Accuracy Trade-off</vt:lpstr>
      <vt:lpstr>Speed/Accuracy Trade-off</vt:lpstr>
      <vt:lpstr>Sampling Vs. No Sampling</vt:lpstr>
      <vt:lpstr>Sampling Vs. No Sampling</vt:lpstr>
      <vt:lpstr>Video Quality Diagnosis</vt:lpstr>
      <vt:lpstr>What is BlinkDB?</vt:lpstr>
      <vt:lpstr>What is BlinkDB?</vt:lpstr>
      <vt:lpstr>Samples</vt:lpstr>
      <vt:lpstr>Uniform Samples</vt:lpstr>
      <vt:lpstr>Stratified Samples</vt:lpstr>
      <vt:lpstr>What is BlinkDB?</vt:lpstr>
      <vt:lpstr>Approximate Answers</vt:lpstr>
      <vt:lpstr>What is BlinkDB?</vt:lpstr>
      <vt:lpstr>BlinkDB Architecture</vt:lpstr>
      <vt:lpstr>BlinkDB alpha-0.2.0</vt:lpstr>
      <vt:lpstr>Feature Roadmap</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More Aggregates/ UDAF</vt:lpstr>
      <vt:lpstr>More Aggregates/ UDAF</vt:lpstr>
      <vt:lpstr>Runtime Diagnostics</vt:lpstr>
      <vt:lpstr>Getting Started</vt:lpstr>
      <vt:lpstr>Summary</vt:lpstr>
    </vt:vector>
  </TitlesOfParts>
  <Company>UC Berkeley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Andy Konwinski</dc:creator>
  <cp:lastModifiedBy>Sameer Agarwal</cp:lastModifiedBy>
  <cp:revision>5030</cp:revision>
  <cp:lastPrinted>2013-08-30T09:49:34Z</cp:lastPrinted>
  <dcterms:created xsi:type="dcterms:W3CDTF">2010-04-02T15:48:12Z</dcterms:created>
  <dcterms:modified xsi:type="dcterms:W3CDTF">2014-02-11T19:13:44Z</dcterms:modified>
</cp:coreProperties>
</file>